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2"/>
  </p:notesMasterIdLst>
  <p:handoutMasterIdLst>
    <p:handoutMasterId r:id="rId53"/>
  </p:handoutMasterIdLst>
  <p:sldIdLst>
    <p:sldId id="968" r:id="rId2"/>
    <p:sldId id="928" r:id="rId3"/>
    <p:sldId id="401" r:id="rId4"/>
    <p:sldId id="1154" r:id="rId5"/>
    <p:sldId id="1111" r:id="rId6"/>
    <p:sldId id="1113" r:id="rId7"/>
    <p:sldId id="1114" r:id="rId8"/>
    <p:sldId id="1115" r:id="rId9"/>
    <p:sldId id="1117" r:id="rId10"/>
    <p:sldId id="1116" r:id="rId11"/>
    <p:sldId id="1118" r:id="rId12"/>
    <p:sldId id="1122" r:id="rId13"/>
    <p:sldId id="1201" r:id="rId14"/>
    <p:sldId id="1200" r:id="rId15"/>
    <p:sldId id="1123" r:id="rId16"/>
    <p:sldId id="1214" r:id="rId17"/>
    <p:sldId id="1124" r:id="rId18"/>
    <p:sldId id="1169" r:id="rId19"/>
    <p:sldId id="1170" r:id="rId20"/>
    <p:sldId id="1171" r:id="rId21"/>
    <p:sldId id="1127" r:id="rId22"/>
    <p:sldId id="1128" r:id="rId23"/>
    <p:sldId id="1142" r:id="rId24"/>
    <p:sldId id="1143" r:id="rId25"/>
    <p:sldId id="1135" r:id="rId26"/>
    <p:sldId id="1136" r:id="rId27"/>
    <p:sldId id="1145" r:id="rId28"/>
    <p:sldId id="1144" r:id="rId29"/>
    <p:sldId id="1139" r:id="rId30"/>
    <p:sldId id="1138" r:id="rId31"/>
    <p:sldId id="1162" r:id="rId32"/>
    <p:sldId id="1131" r:id="rId33"/>
    <p:sldId id="1163" r:id="rId34"/>
    <p:sldId id="1224" r:id="rId35"/>
    <p:sldId id="1121" r:id="rId36"/>
    <p:sldId id="1147" r:id="rId37"/>
    <p:sldId id="1148" r:id="rId38"/>
    <p:sldId id="1146" r:id="rId39"/>
    <p:sldId id="1149" r:id="rId40"/>
    <p:sldId id="1197" r:id="rId41"/>
    <p:sldId id="1198" r:id="rId42"/>
    <p:sldId id="1199" r:id="rId43"/>
    <p:sldId id="1252" r:id="rId44"/>
    <p:sldId id="1226" r:id="rId45"/>
    <p:sldId id="1150" r:id="rId46"/>
    <p:sldId id="1134" r:id="rId47"/>
    <p:sldId id="1151" r:id="rId48"/>
    <p:sldId id="1228" r:id="rId49"/>
    <p:sldId id="1152" r:id="rId50"/>
    <p:sldId id="1133" r:id="rId51"/>
  </p:sldIdLst>
  <p:sldSz cx="12192000" cy="6858000"/>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00CC"/>
    <a:srgbClr val="0000FF"/>
    <a:srgbClr val="FFC9BA"/>
    <a:srgbClr val="BCFF45"/>
    <a:srgbClr val="FFAEE2"/>
    <a:srgbClr val="CC66FF"/>
    <a:srgbClr val="FF0000"/>
    <a:srgbClr val="33CC33"/>
    <a:srgbClr val="FF99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56" autoAdjust="0"/>
    <p:restoredTop sz="89837" autoAdjust="0"/>
  </p:normalViewPr>
  <p:slideViewPr>
    <p:cSldViewPr>
      <p:cViewPr varScale="1">
        <p:scale>
          <a:sx n="115" d="100"/>
          <a:sy n="115" d="100"/>
        </p:scale>
        <p:origin x="944" y="1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3A11B4B-8A36-43D9-9712-F5A62105695B}" type="slidenum">
              <a:rPr lang="en-US"/>
              <a:pPr>
                <a:defRPr/>
              </a:pPr>
              <a:t>‹#›</a:t>
            </a:fld>
            <a:endParaRPr lang="en-US"/>
          </a:p>
        </p:txBody>
      </p:sp>
    </p:spTree>
    <p:extLst>
      <p:ext uri="{BB962C8B-B14F-4D97-AF65-F5344CB8AC3E}">
        <p14:creationId xmlns:p14="http://schemas.microsoft.com/office/powerpoint/2010/main" val="107794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5734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05D6DEBC-62EF-4F01-BED0-DB54B376E65C}" type="slidenum">
              <a:rPr lang="en-US"/>
              <a:pPr>
                <a:defRPr/>
              </a:pPr>
              <a:t>‹#›</a:t>
            </a:fld>
            <a:endParaRPr lang="en-US"/>
          </a:p>
        </p:txBody>
      </p:sp>
    </p:spTree>
    <p:extLst>
      <p:ext uri="{BB962C8B-B14F-4D97-AF65-F5344CB8AC3E}">
        <p14:creationId xmlns:p14="http://schemas.microsoft.com/office/powerpoint/2010/main" val="109274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a:t>
            </a:fld>
            <a:endParaRPr lang="en-US"/>
          </a:p>
        </p:txBody>
      </p:sp>
    </p:spTree>
    <p:extLst>
      <p:ext uri="{BB962C8B-B14F-4D97-AF65-F5344CB8AC3E}">
        <p14:creationId xmlns:p14="http://schemas.microsoft.com/office/powerpoint/2010/main" val="2265664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Discriminator: Drive discriminator score on real data above 1, on generated data below -1</a:t>
            </a:r>
          </a:p>
          <a:p>
            <a:r>
              <a:rPr lang="en-US" dirty="0"/>
              <a:t>Generator: maximize discriminator score on generated data</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43</a:t>
            </a:fld>
            <a:endParaRPr lang="en-US"/>
          </a:p>
        </p:txBody>
      </p:sp>
    </p:spTree>
    <p:extLst>
      <p:ext uri="{BB962C8B-B14F-4D97-AF65-F5344CB8AC3E}">
        <p14:creationId xmlns:p14="http://schemas.microsoft.com/office/powerpoint/2010/main" val="891044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44</a:t>
            </a:fld>
            <a:endParaRPr lang="en-US"/>
          </a:p>
        </p:txBody>
      </p:sp>
    </p:spTree>
    <p:extLst>
      <p:ext uri="{BB962C8B-B14F-4D97-AF65-F5344CB8AC3E}">
        <p14:creationId xmlns:p14="http://schemas.microsoft.com/office/powerpoint/2010/main" val="589741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D9B22F-BA61-410C-AAFE-E1A0C9401D3C}"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102192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From the paper: Optimizing D to completion in the inner loop of training is computationally prohibitive, and on finite datasets would result in overfitting. Instead, we alternate between k steps of optimizing D and one step of optimizing G. This results in D being maintained near its optimal solution, so long as G changes slowly enough</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17</a:t>
            </a:fld>
            <a:endParaRPr lang="en-US"/>
          </a:p>
        </p:txBody>
      </p:sp>
    </p:spTree>
    <p:extLst>
      <p:ext uri="{BB962C8B-B14F-4D97-AF65-F5344CB8AC3E}">
        <p14:creationId xmlns:p14="http://schemas.microsoft.com/office/powerpoint/2010/main" val="718762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each column, the Z vectors of samples are averaged. Arithmetic was then performed on the mean vectors creating a new vector Y . The center sample on the right hand side is produced by feeding Y as input to the generator. To demonstrate the interpolation capabilities of the generator, uniform noise sampled with scale +-0.25 was added to Y to produce the 8 other samples</a:t>
            </a: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29</a:t>
            </a:fld>
            <a:endParaRPr lang="en-US"/>
          </a:p>
        </p:txBody>
      </p:sp>
    </p:spTree>
    <p:extLst>
      <p:ext uri="{BB962C8B-B14F-4D97-AF65-F5344CB8AC3E}">
        <p14:creationId xmlns:p14="http://schemas.microsoft.com/office/powerpoint/2010/main" val="2387782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For each column, the Z vectors of samples are averaged. Arithmetic was then performed on the mean vectors creating a new vector Y . The center sample on the right hand side is produced by feeding Y as input to the generator. To demonstrate the interpolation capabilities of the generator, uniform noise sampled with scale +-0.25 was added to Y to produce the 8 other samples</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30</a:t>
            </a:fld>
            <a:endParaRPr lang="en-US"/>
          </a:p>
        </p:txBody>
      </p:sp>
    </p:spTree>
    <p:extLst>
      <p:ext uri="{BB962C8B-B14F-4D97-AF65-F5344CB8AC3E}">
        <p14:creationId xmlns:p14="http://schemas.microsoft.com/office/powerpoint/2010/main" val="3252522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 ”turn” vector was created from four averaged samples of faces looking left vs looking right. By adding interpolations along this axis to random samples we were able to reliably transform their pose.</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31</a:t>
            </a:fld>
            <a:endParaRPr lang="en-US"/>
          </a:p>
        </p:txBody>
      </p:sp>
    </p:spTree>
    <p:extLst>
      <p:ext uri="{BB962C8B-B14F-4D97-AF65-F5344CB8AC3E}">
        <p14:creationId xmlns:p14="http://schemas.microsoft.com/office/powerpoint/2010/main" val="1923623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Arial" charset="0"/>
              </a:rPr>
              <a:t>Explanation of mode collapse from https://</a:t>
            </a:r>
            <a:r>
              <a:rPr lang="en-US" sz="1200" b="0" i="0" kern="1200" dirty="0" err="1">
                <a:solidFill>
                  <a:schemeClr val="tx1"/>
                </a:solidFill>
                <a:effectLst/>
                <a:latin typeface="Arial" charset="0"/>
                <a:ea typeface="+mn-ea"/>
                <a:cs typeface="Arial" charset="0"/>
              </a:rPr>
              <a:t>medium.com</a:t>
            </a:r>
            <a:r>
              <a:rPr lang="en-US" sz="1200" b="0" i="0" kern="1200" dirty="0">
                <a:solidFill>
                  <a:schemeClr val="tx1"/>
                </a:solidFill>
                <a:effectLst/>
                <a:latin typeface="Arial" charset="0"/>
                <a:ea typeface="+mn-ea"/>
                <a:cs typeface="Arial" charset="0"/>
              </a:rPr>
              <a:t>/@</a:t>
            </a:r>
            <a:r>
              <a:rPr lang="en-US" sz="1200" b="0" i="0" kern="1200" dirty="0" err="1">
                <a:solidFill>
                  <a:schemeClr val="tx1"/>
                </a:solidFill>
                <a:effectLst/>
                <a:latin typeface="Arial" charset="0"/>
                <a:ea typeface="+mn-ea"/>
                <a:cs typeface="Arial" charset="0"/>
              </a:rPr>
              <a:t>jonathan_hui</a:t>
            </a:r>
            <a:r>
              <a:rPr lang="en-US" sz="1200" b="0" i="0" kern="1200" dirty="0">
                <a:solidFill>
                  <a:schemeClr val="tx1"/>
                </a:solidFill>
                <a:effectLst/>
                <a:latin typeface="Arial" charset="0"/>
                <a:ea typeface="+mn-ea"/>
                <a:cs typeface="Arial" charset="0"/>
              </a:rPr>
              <a:t>/gan-why-it-is-so-hard-to-train-generative-advisory-networks-819a86b3750b</a:t>
            </a:r>
          </a:p>
          <a:p>
            <a:endParaRPr lang="en-US" sz="1200" b="0" i="0" kern="1200" dirty="0">
              <a:solidFill>
                <a:schemeClr val="tx1"/>
              </a:solidFill>
              <a:effectLst/>
              <a:latin typeface="Arial" charset="0"/>
              <a:ea typeface="+mn-ea"/>
              <a:cs typeface="Arial" charset="0"/>
            </a:endParaRPr>
          </a:p>
          <a:p>
            <a:r>
              <a:rPr lang="en-US" sz="1200" b="0" i="0" kern="1200" dirty="0">
                <a:solidFill>
                  <a:schemeClr val="tx1"/>
                </a:solidFill>
                <a:effectLst/>
                <a:latin typeface="Arial" charset="0"/>
                <a:ea typeface="+mn-ea"/>
                <a:cs typeface="Arial" charset="0"/>
              </a:rPr>
              <a:t>Let’s consider one extreme case where </a:t>
            </a:r>
            <a:r>
              <a:rPr lang="en-US" sz="1200" b="1" i="1" kern="1200" dirty="0">
                <a:solidFill>
                  <a:schemeClr val="tx1"/>
                </a:solidFill>
                <a:effectLst/>
                <a:latin typeface="Arial" charset="0"/>
                <a:ea typeface="+mn-ea"/>
                <a:cs typeface="Arial" charset="0"/>
              </a:rPr>
              <a:t>G</a:t>
            </a:r>
            <a:r>
              <a:rPr lang="en-US" sz="1200" b="0" i="0" kern="1200" dirty="0">
                <a:solidFill>
                  <a:schemeClr val="tx1"/>
                </a:solidFill>
                <a:effectLst/>
                <a:latin typeface="Arial" charset="0"/>
                <a:ea typeface="+mn-ea"/>
                <a:cs typeface="Arial" charset="0"/>
              </a:rPr>
              <a:t> is trained extensively without updates to </a:t>
            </a:r>
            <a:r>
              <a:rPr lang="en-US" sz="1200" b="1" i="1" kern="1200" dirty="0">
                <a:solidFill>
                  <a:schemeClr val="tx1"/>
                </a:solidFill>
                <a:effectLst/>
                <a:latin typeface="Arial" charset="0"/>
                <a:ea typeface="+mn-ea"/>
                <a:cs typeface="Arial" charset="0"/>
              </a:rPr>
              <a:t>D</a:t>
            </a:r>
            <a:r>
              <a:rPr lang="en-US" sz="1200" b="0" i="0" kern="1200" dirty="0">
                <a:solidFill>
                  <a:schemeClr val="tx1"/>
                </a:solidFill>
                <a:effectLst/>
                <a:latin typeface="Arial" charset="0"/>
                <a:ea typeface="+mn-ea"/>
                <a:cs typeface="Arial" charset="0"/>
              </a:rPr>
              <a:t>. The generated images will converge to find the optimal image </a:t>
            </a:r>
            <a:r>
              <a:rPr lang="en-US" sz="1200" b="1" i="1" kern="1200" dirty="0">
                <a:solidFill>
                  <a:schemeClr val="tx1"/>
                </a:solidFill>
                <a:effectLst/>
                <a:latin typeface="Arial" charset="0"/>
                <a:ea typeface="+mn-ea"/>
                <a:cs typeface="Arial" charset="0"/>
              </a:rPr>
              <a:t>x* </a:t>
            </a:r>
            <a:r>
              <a:rPr lang="en-US" sz="1200" b="0" i="0" kern="1200" dirty="0">
                <a:solidFill>
                  <a:schemeClr val="tx1"/>
                </a:solidFill>
                <a:effectLst/>
                <a:latin typeface="Arial" charset="0"/>
                <a:ea typeface="+mn-ea"/>
                <a:cs typeface="Arial" charset="0"/>
              </a:rPr>
              <a:t>that fool </a:t>
            </a:r>
            <a:r>
              <a:rPr lang="en-US" sz="1200" b="1" i="1" kern="1200" dirty="0">
                <a:solidFill>
                  <a:schemeClr val="tx1"/>
                </a:solidFill>
                <a:effectLst/>
                <a:latin typeface="Arial" charset="0"/>
                <a:ea typeface="+mn-ea"/>
                <a:cs typeface="Arial" charset="0"/>
              </a:rPr>
              <a:t>D</a:t>
            </a:r>
            <a:r>
              <a:rPr lang="en-US" sz="1200" b="0" i="0" kern="1200" dirty="0">
                <a:solidFill>
                  <a:schemeClr val="tx1"/>
                </a:solidFill>
                <a:effectLst/>
                <a:latin typeface="Arial" charset="0"/>
                <a:ea typeface="+mn-ea"/>
                <a:cs typeface="Arial" charset="0"/>
              </a:rPr>
              <a:t> the most,</a:t>
            </a:r>
            <a:r>
              <a:rPr lang="en-US" sz="1200" b="1" i="1" kern="1200" dirty="0">
                <a:solidFill>
                  <a:schemeClr val="tx1"/>
                </a:solidFill>
                <a:effectLst/>
                <a:latin typeface="Arial" charset="0"/>
                <a:ea typeface="+mn-ea"/>
                <a:cs typeface="Arial" charset="0"/>
              </a:rPr>
              <a:t> </a:t>
            </a:r>
            <a:r>
              <a:rPr lang="en-US" sz="1200" b="0" i="0" kern="1200" dirty="0">
                <a:solidFill>
                  <a:schemeClr val="tx1"/>
                </a:solidFill>
                <a:effectLst/>
                <a:latin typeface="Arial" charset="0"/>
                <a:ea typeface="+mn-ea"/>
                <a:cs typeface="Arial" charset="0"/>
              </a:rPr>
              <a:t>the most realistic image from the discriminator perspective. In this extreme, </a:t>
            </a:r>
            <a:r>
              <a:rPr lang="en-US" sz="1200" b="1" i="1" kern="1200" dirty="0">
                <a:solidFill>
                  <a:schemeClr val="tx1"/>
                </a:solidFill>
                <a:effectLst/>
                <a:latin typeface="Arial" charset="0"/>
                <a:ea typeface="+mn-ea"/>
                <a:cs typeface="Arial" charset="0"/>
              </a:rPr>
              <a:t>x*</a:t>
            </a:r>
            <a:r>
              <a:rPr lang="en-US" sz="1200" b="0" i="0" kern="1200" dirty="0">
                <a:solidFill>
                  <a:schemeClr val="tx1"/>
                </a:solidFill>
                <a:effectLst/>
                <a:latin typeface="Arial" charset="0"/>
                <a:ea typeface="+mn-ea"/>
                <a:cs typeface="Arial" charset="0"/>
              </a:rPr>
              <a:t> will be independent of </a:t>
            </a:r>
            <a:r>
              <a:rPr lang="en-US" sz="1200" b="1" i="1" kern="1200" dirty="0">
                <a:solidFill>
                  <a:schemeClr val="tx1"/>
                </a:solidFill>
                <a:effectLst/>
                <a:latin typeface="Arial" charset="0"/>
                <a:ea typeface="+mn-ea"/>
                <a:cs typeface="Arial" charset="0"/>
              </a:rPr>
              <a:t>z</a:t>
            </a:r>
            <a:r>
              <a:rPr lang="en-US" sz="1200" b="0" i="0" kern="1200" dirty="0">
                <a:solidFill>
                  <a:schemeClr val="tx1"/>
                </a:solidFill>
                <a:effectLst/>
                <a:latin typeface="Arial" charset="0"/>
                <a:ea typeface="+mn-ea"/>
                <a:cs typeface="Arial" charset="0"/>
              </a:rPr>
              <a:t>. This is bad news. The mode collapses to a </a:t>
            </a:r>
            <a:r>
              <a:rPr lang="en-US" sz="1200" b="1" i="0" kern="1200" dirty="0">
                <a:solidFill>
                  <a:schemeClr val="tx1"/>
                </a:solidFill>
                <a:effectLst/>
                <a:latin typeface="Arial" charset="0"/>
                <a:ea typeface="+mn-ea"/>
                <a:cs typeface="Arial" charset="0"/>
              </a:rPr>
              <a:t>single point</a:t>
            </a:r>
            <a:r>
              <a:rPr lang="en-US" sz="1200" b="0" i="0" kern="1200" dirty="0">
                <a:solidFill>
                  <a:schemeClr val="tx1"/>
                </a:solidFill>
                <a:effectLst/>
                <a:latin typeface="Arial" charset="0"/>
                <a:ea typeface="+mn-ea"/>
                <a:cs typeface="Arial" charset="0"/>
              </a:rPr>
              <a:t>. The gradient associated with </a:t>
            </a:r>
            <a:r>
              <a:rPr lang="en-US" sz="1200" b="1" i="1" kern="1200" dirty="0">
                <a:solidFill>
                  <a:schemeClr val="tx1"/>
                </a:solidFill>
                <a:effectLst/>
                <a:latin typeface="Arial" charset="0"/>
                <a:ea typeface="+mn-ea"/>
                <a:cs typeface="Arial" charset="0"/>
              </a:rPr>
              <a:t>z</a:t>
            </a:r>
            <a:r>
              <a:rPr lang="en-US" sz="1200" b="0" i="0" kern="1200" dirty="0">
                <a:solidFill>
                  <a:schemeClr val="tx1"/>
                </a:solidFill>
                <a:effectLst/>
                <a:latin typeface="Arial" charset="0"/>
                <a:ea typeface="+mn-ea"/>
                <a:cs typeface="Arial" charset="0"/>
              </a:rPr>
              <a:t> approaches zero. </a:t>
            </a:r>
          </a:p>
          <a:p>
            <a:endParaRPr lang="en-US" sz="1200" b="0" i="0" kern="1200" dirty="0">
              <a:solidFill>
                <a:schemeClr val="tx1"/>
              </a:solidFill>
              <a:effectLst/>
              <a:latin typeface="Arial" charset="0"/>
              <a:ea typeface="+mn-ea"/>
              <a:cs typeface="Arial" charset="0"/>
            </a:endParaRPr>
          </a:p>
          <a:p>
            <a:r>
              <a:rPr lang="en-US" sz="1200" b="0" i="0" kern="1200" dirty="0">
                <a:solidFill>
                  <a:schemeClr val="tx1"/>
                </a:solidFill>
                <a:effectLst/>
                <a:latin typeface="Arial" charset="0"/>
                <a:ea typeface="+mn-ea"/>
                <a:cs typeface="Arial" charset="0"/>
              </a:rPr>
              <a:t>When we restart the training in the discriminator, the most effective way to detect generated images is to detect this single mode. Since the generator desensitizes the impact of </a:t>
            </a:r>
            <a:r>
              <a:rPr lang="en-US" sz="1200" b="1" i="1" kern="1200" dirty="0">
                <a:solidFill>
                  <a:schemeClr val="tx1"/>
                </a:solidFill>
                <a:effectLst/>
                <a:latin typeface="Arial" charset="0"/>
                <a:ea typeface="+mn-ea"/>
                <a:cs typeface="Arial" charset="0"/>
              </a:rPr>
              <a:t>z </a:t>
            </a:r>
            <a:r>
              <a:rPr lang="en-US" sz="1200" b="0" i="0" kern="1200" dirty="0">
                <a:solidFill>
                  <a:schemeClr val="tx1"/>
                </a:solidFill>
                <a:effectLst/>
                <a:latin typeface="Arial" charset="0"/>
                <a:ea typeface="+mn-ea"/>
                <a:cs typeface="Arial" charset="0"/>
              </a:rPr>
              <a:t>already,</a:t>
            </a:r>
            <a:r>
              <a:rPr lang="en-US" sz="1200" b="1" i="1" kern="1200" dirty="0">
                <a:solidFill>
                  <a:schemeClr val="tx1"/>
                </a:solidFill>
                <a:effectLst/>
                <a:latin typeface="Arial" charset="0"/>
                <a:ea typeface="+mn-ea"/>
                <a:cs typeface="Arial" charset="0"/>
              </a:rPr>
              <a:t> </a:t>
            </a:r>
            <a:r>
              <a:rPr lang="en-US" sz="1200" b="0" i="0" kern="1200" dirty="0">
                <a:solidFill>
                  <a:schemeClr val="tx1"/>
                </a:solidFill>
                <a:effectLst/>
                <a:latin typeface="Arial" charset="0"/>
                <a:ea typeface="+mn-ea"/>
                <a:cs typeface="Arial" charset="0"/>
              </a:rPr>
              <a:t>the gradient from the discriminator will likely push the single point around for the next most vulnerable mode. This is not hard to find. The generator produces such an imbalance of modes in training that it deteriorates its capability to detect others. Now, both networks are overfitted to exploit the short-term opponent weakness. This turns into to a cat-and-mouse game and the model will not converge.</a:t>
            </a:r>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32</a:t>
            </a:fld>
            <a:endParaRPr lang="en-US"/>
          </a:p>
        </p:txBody>
      </p:sp>
    </p:spTree>
    <p:extLst>
      <p:ext uri="{BB962C8B-B14F-4D97-AF65-F5344CB8AC3E}">
        <p14:creationId xmlns:p14="http://schemas.microsoft.com/office/powerpoint/2010/main" val="2418160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Arial" charset="0"/>
              </a:rPr>
              <a:t>Explanation of mode collapse from https://</a:t>
            </a:r>
            <a:r>
              <a:rPr lang="en-US" sz="1200" b="0" i="0" kern="1200" dirty="0" err="1">
                <a:solidFill>
                  <a:schemeClr val="tx1"/>
                </a:solidFill>
                <a:effectLst/>
                <a:latin typeface="Arial" charset="0"/>
                <a:ea typeface="+mn-ea"/>
                <a:cs typeface="Arial" charset="0"/>
              </a:rPr>
              <a:t>medium.com</a:t>
            </a:r>
            <a:r>
              <a:rPr lang="en-US" sz="1200" b="0" i="0" kern="1200" dirty="0">
                <a:solidFill>
                  <a:schemeClr val="tx1"/>
                </a:solidFill>
                <a:effectLst/>
                <a:latin typeface="Arial" charset="0"/>
                <a:ea typeface="+mn-ea"/>
                <a:cs typeface="Arial" charset="0"/>
              </a:rPr>
              <a:t>/@</a:t>
            </a:r>
            <a:r>
              <a:rPr lang="en-US" sz="1200" b="0" i="0" kern="1200" dirty="0" err="1">
                <a:solidFill>
                  <a:schemeClr val="tx1"/>
                </a:solidFill>
                <a:effectLst/>
                <a:latin typeface="Arial" charset="0"/>
                <a:ea typeface="+mn-ea"/>
                <a:cs typeface="Arial" charset="0"/>
              </a:rPr>
              <a:t>jonathan_hui</a:t>
            </a:r>
            <a:r>
              <a:rPr lang="en-US" sz="1200" b="0" i="0" kern="1200" dirty="0">
                <a:solidFill>
                  <a:schemeClr val="tx1"/>
                </a:solidFill>
                <a:effectLst/>
                <a:latin typeface="Arial" charset="0"/>
                <a:ea typeface="+mn-ea"/>
                <a:cs typeface="Arial" charset="0"/>
              </a:rPr>
              <a:t>/gan-why-it-is-so-hard-to-train-generative-advisory-networks-819a86b3750b</a:t>
            </a:r>
          </a:p>
          <a:p>
            <a:endParaRPr lang="en-US" sz="1200" b="0" i="0" kern="1200" dirty="0">
              <a:solidFill>
                <a:schemeClr val="tx1"/>
              </a:solidFill>
              <a:effectLst/>
              <a:latin typeface="Arial" charset="0"/>
              <a:ea typeface="+mn-ea"/>
              <a:cs typeface="Arial" charset="0"/>
            </a:endParaRPr>
          </a:p>
          <a:p>
            <a:r>
              <a:rPr lang="en-US" sz="1200" b="0" i="0" kern="1200" dirty="0">
                <a:solidFill>
                  <a:schemeClr val="tx1"/>
                </a:solidFill>
                <a:effectLst/>
                <a:latin typeface="Arial" charset="0"/>
                <a:ea typeface="+mn-ea"/>
                <a:cs typeface="Arial" charset="0"/>
              </a:rPr>
              <a:t>Let’s consider one extreme case where </a:t>
            </a:r>
            <a:r>
              <a:rPr lang="en-US" sz="1200" b="1" i="1" kern="1200" dirty="0">
                <a:solidFill>
                  <a:schemeClr val="tx1"/>
                </a:solidFill>
                <a:effectLst/>
                <a:latin typeface="Arial" charset="0"/>
                <a:ea typeface="+mn-ea"/>
                <a:cs typeface="Arial" charset="0"/>
              </a:rPr>
              <a:t>G</a:t>
            </a:r>
            <a:r>
              <a:rPr lang="en-US" sz="1200" b="0" i="0" kern="1200" dirty="0">
                <a:solidFill>
                  <a:schemeClr val="tx1"/>
                </a:solidFill>
                <a:effectLst/>
                <a:latin typeface="Arial" charset="0"/>
                <a:ea typeface="+mn-ea"/>
                <a:cs typeface="Arial" charset="0"/>
              </a:rPr>
              <a:t> is trained extensively without updates to </a:t>
            </a:r>
            <a:r>
              <a:rPr lang="en-US" sz="1200" b="1" i="1" kern="1200" dirty="0">
                <a:solidFill>
                  <a:schemeClr val="tx1"/>
                </a:solidFill>
                <a:effectLst/>
                <a:latin typeface="Arial" charset="0"/>
                <a:ea typeface="+mn-ea"/>
                <a:cs typeface="Arial" charset="0"/>
              </a:rPr>
              <a:t>D</a:t>
            </a:r>
            <a:r>
              <a:rPr lang="en-US" sz="1200" b="0" i="0" kern="1200" dirty="0">
                <a:solidFill>
                  <a:schemeClr val="tx1"/>
                </a:solidFill>
                <a:effectLst/>
                <a:latin typeface="Arial" charset="0"/>
                <a:ea typeface="+mn-ea"/>
                <a:cs typeface="Arial" charset="0"/>
              </a:rPr>
              <a:t>. The generated images will converge to find the optimal image </a:t>
            </a:r>
            <a:r>
              <a:rPr lang="en-US" sz="1200" b="1" i="1" kern="1200" dirty="0">
                <a:solidFill>
                  <a:schemeClr val="tx1"/>
                </a:solidFill>
                <a:effectLst/>
                <a:latin typeface="Arial" charset="0"/>
                <a:ea typeface="+mn-ea"/>
                <a:cs typeface="Arial" charset="0"/>
              </a:rPr>
              <a:t>x* </a:t>
            </a:r>
            <a:r>
              <a:rPr lang="en-US" sz="1200" b="0" i="0" kern="1200" dirty="0">
                <a:solidFill>
                  <a:schemeClr val="tx1"/>
                </a:solidFill>
                <a:effectLst/>
                <a:latin typeface="Arial" charset="0"/>
                <a:ea typeface="+mn-ea"/>
                <a:cs typeface="Arial" charset="0"/>
              </a:rPr>
              <a:t>that fool </a:t>
            </a:r>
            <a:r>
              <a:rPr lang="en-US" sz="1200" b="1" i="1" kern="1200" dirty="0">
                <a:solidFill>
                  <a:schemeClr val="tx1"/>
                </a:solidFill>
                <a:effectLst/>
                <a:latin typeface="Arial" charset="0"/>
                <a:ea typeface="+mn-ea"/>
                <a:cs typeface="Arial" charset="0"/>
              </a:rPr>
              <a:t>D</a:t>
            </a:r>
            <a:r>
              <a:rPr lang="en-US" sz="1200" b="0" i="0" kern="1200" dirty="0">
                <a:solidFill>
                  <a:schemeClr val="tx1"/>
                </a:solidFill>
                <a:effectLst/>
                <a:latin typeface="Arial" charset="0"/>
                <a:ea typeface="+mn-ea"/>
                <a:cs typeface="Arial" charset="0"/>
              </a:rPr>
              <a:t> the most,</a:t>
            </a:r>
            <a:r>
              <a:rPr lang="en-US" sz="1200" b="1" i="1" kern="1200" dirty="0">
                <a:solidFill>
                  <a:schemeClr val="tx1"/>
                </a:solidFill>
                <a:effectLst/>
                <a:latin typeface="Arial" charset="0"/>
                <a:ea typeface="+mn-ea"/>
                <a:cs typeface="Arial" charset="0"/>
              </a:rPr>
              <a:t> </a:t>
            </a:r>
            <a:r>
              <a:rPr lang="en-US" sz="1200" b="0" i="0" kern="1200" dirty="0">
                <a:solidFill>
                  <a:schemeClr val="tx1"/>
                </a:solidFill>
                <a:effectLst/>
                <a:latin typeface="Arial" charset="0"/>
                <a:ea typeface="+mn-ea"/>
                <a:cs typeface="Arial" charset="0"/>
              </a:rPr>
              <a:t>the most realistic image from the discriminator perspective. In this extreme, </a:t>
            </a:r>
            <a:r>
              <a:rPr lang="en-US" sz="1200" b="1" i="1" kern="1200" dirty="0">
                <a:solidFill>
                  <a:schemeClr val="tx1"/>
                </a:solidFill>
                <a:effectLst/>
                <a:latin typeface="Arial" charset="0"/>
                <a:ea typeface="+mn-ea"/>
                <a:cs typeface="Arial" charset="0"/>
              </a:rPr>
              <a:t>x*</a:t>
            </a:r>
            <a:r>
              <a:rPr lang="en-US" sz="1200" b="0" i="0" kern="1200" dirty="0">
                <a:solidFill>
                  <a:schemeClr val="tx1"/>
                </a:solidFill>
                <a:effectLst/>
                <a:latin typeface="Arial" charset="0"/>
                <a:ea typeface="+mn-ea"/>
                <a:cs typeface="Arial" charset="0"/>
              </a:rPr>
              <a:t> will be independent of </a:t>
            </a:r>
            <a:r>
              <a:rPr lang="en-US" sz="1200" b="1" i="1" kern="1200" dirty="0">
                <a:solidFill>
                  <a:schemeClr val="tx1"/>
                </a:solidFill>
                <a:effectLst/>
                <a:latin typeface="Arial" charset="0"/>
                <a:ea typeface="+mn-ea"/>
                <a:cs typeface="Arial" charset="0"/>
              </a:rPr>
              <a:t>z</a:t>
            </a:r>
            <a:r>
              <a:rPr lang="en-US" sz="1200" b="0" i="0" kern="1200" dirty="0">
                <a:solidFill>
                  <a:schemeClr val="tx1"/>
                </a:solidFill>
                <a:effectLst/>
                <a:latin typeface="Arial" charset="0"/>
                <a:ea typeface="+mn-ea"/>
                <a:cs typeface="Arial" charset="0"/>
              </a:rPr>
              <a:t>. This is bad news. The mode collapses to a </a:t>
            </a:r>
            <a:r>
              <a:rPr lang="en-US" sz="1200" b="1" i="0" kern="1200" dirty="0">
                <a:solidFill>
                  <a:schemeClr val="tx1"/>
                </a:solidFill>
                <a:effectLst/>
                <a:latin typeface="Arial" charset="0"/>
                <a:ea typeface="+mn-ea"/>
                <a:cs typeface="Arial" charset="0"/>
              </a:rPr>
              <a:t>single point</a:t>
            </a:r>
            <a:r>
              <a:rPr lang="en-US" sz="1200" b="0" i="0" kern="1200" dirty="0">
                <a:solidFill>
                  <a:schemeClr val="tx1"/>
                </a:solidFill>
                <a:effectLst/>
                <a:latin typeface="Arial" charset="0"/>
                <a:ea typeface="+mn-ea"/>
                <a:cs typeface="Arial" charset="0"/>
              </a:rPr>
              <a:t>. The gradient associated with </a:t>
            </a:r>
            <a:r>
              <a:rPr lang="en-US" sz="1200" b="1" i="1" kern="1200" dirty="0">
                <a:solidFill>
                  <a:schemeClr val="tx1"/>
                </a:solidFill>
                <a:effectLst/>
                <a:latin typeface="Arial" charset="0"/>
                <a:ea typeface="+mn-ea"/>
                <a:cs typeface="Arial" charset="0"/>
              </a:rPr>
              <a:t>z</a:t>
            </a:r>
            <a:r>
              <a:rPr lang="en-US" sz="1200" b="0" i="0" kern="1200" dirty="0">
                <a:solidFill>
                  <a:schemeClr val="tx1"/>
                </a:solidFill>
                <a:effectLst/>
                <a:latin typeface="Arial" charset="0"/>
                <a:ea typeface="+mn-ea"/>
                <a:cs typeface="Arial" charset="0"/>
              </a:rPr>
              <a:t> approaches zero. </a:t>
            </a:r>
          </a:p>
          <a:p>
            <a:endParaRPr lang="en-US" sz="1200" b="0" i="0" kern="1200" dirty="0">
              <a:solidFill>
                <a:schemeClr val="tx1"/>
              </a:solidFill>
              <a:effectLst/>
              <a:latin typeface="Arial" charset="0"/>
              <a:ea typeface="+mn-ea"/>
              <a:cs typeface="Arial" charset="0"/>
            </a:endParaRPr>
          </a:p>
          <a:p>
            <a:r>
              <a:rPr lang="en-US" sz="1200" b="0" i="0" kern="1200" dirty="0">
                <a:solidFill>
                  <a:schemeClr val="tx1"/>
                </a:solidFill>
                <a:effectLst/>
                <a:latin typeface="Arial" charset="0"/>
                <a:ea typeface="+mn-ea"/>
                <a:cs typeface="Arial" charset="0"/>
              </a:rPr>
              <a:t>When we restart the training in the discriminator, the most effective way to detect generated images is to detect this single mode. Since the generator desensitizes the impact of </a:t>
            </a:r>
            <a:r>
              <a:rPr lang="en-US" sz="1200" b="1" i="1" kern="1200" dirty="0">
                <a:solidFill>
                  <a:schemeClr val="tx1"/>
                </a:solidFill>
                <a:effectLst/>
                <a:latin typeface="Arial" charset="0"/>
                <a:ea typeface="+mn-ea"/>
                <a:cs typeface="Arial" charset="0"/>
              </a:rPr>
              <a:t>z </a:t>
            </a:r>
            <a:r>
              <a:rPr lang="en-US" sz="1200" b="0" i="0" kern="1200" dirty="0">
                <a:solidFill>
                  <a:schemeClr val="tx1"/>
                </a:solidFill>
                <a:effectLst/>
                <a:latin typeface="Arial" charset="0"/>
                <a:ea typeface="+mn-ea"/>
                <a:cs typeface="Arial" charset="0"/>
              </a:rPr>
              <a:t>already,</a:t>
            </a:r>
            <a:r>
              <a:rPr lang="en-US" sz="1200" b="1" i="1" kern="1200" dirty="0">
                <a:solidFill>
                  <a:schemeClr val="tx1"/>
                </a:solidFill>
                <a:effectLst/>
                <a:latin typeface="Arial" charset="0"/>
                <a:ea typeface="+mn-ea"/>
                <a:cs typeface="Arial" charset="0"/>
              </a:rPr>
              <a:t> </a:t>
            </a:r>
            <a:r>
              <a:rPr lang="en-US" sz="1200" b="0" i="0" kern="1200" dirty="0">
                <a:solidFill>
                  <a:schemeClr val="tx1"/>
                </a:solidFill>
                <a:effectLst/>
                <a:latin typeface="Arial" charset="0"/>
                <a:ea typeface="+mn-ea"/>
                <a:cs typeface="Arial" charset="0"/>
              </a:rPr>
              <a:t>the gradient from the discriminator will likely push the single point around for the next most vulnerable mode. This is not hard to find. The generator produces such an imbalance of modes in training that it deteriorates its capability to detect others. Now, both networks are overfitted to exploit the short-term opponent weakness. This turns into to a cat-and-mouse game and the model will not converge.</a:t>
            </a:r>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33</a:t>
            </a:fld>
            <a:endParaRPr lang="en-US"/>
          </a:p>
        </p:txBody>
      </p:sp>
    </p:spTree>
    <p:extLst>
      <p:ext uri="{BB962C8B-B14F-4D97-AF65-F5344CB8AC3E}">
        <p14:creationId xmlns:p14="http://schemas.microsoft.com/office/powerpoint/2010/main" val="1822248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34</a:t>
            </a:fld>
            <a:endParaRPr lang="en-US"/>
          </a:p>
        </p:txBody>
      </p:sp>
    </p:spTree>
    <p:extLst>
      <p:ext uri="{BB962C8B-B14F-4D97-AF65-F5344CB8AC3E}">
        <p14:creationId xmlns:p14="http://schemas.microsoft.com/office/powerpoint/2010/main" val="3325501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4552DE-7E62-4AA7-886C-D38D47A3CE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D4638-B38E-47AD-B028-713EF16D014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816B5-331E-4884-940F-8B017E5C234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22F04A-322B-43F6-BEAB-CD35C79274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1EF5-35FC-4AD5-A322-9C505146AC7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938C2C-7141-4F6A-983F-3A5B120D686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DC7BCB-6A3F-4389-B2C9-E2A9ABD5F1F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93EF84-E8F8-4E6E-8C7D-C95FEE3327E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D31735-E4C8-4802-BFC4-204C801C9C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B8A071-154C-44B9-81F5-223F896F3F1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55106C-FE66-4FA0-A483-7BE5A6B8415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3380A581-31E6-40D7-A2A7-3BBF07DC31C0}"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fleuret.org/ee559/ee559-slides-10-1-GAN.pdf" TargetMode="External"/><Relationship Id="rId3" Type="http://schemas.openxmlformats.org/officeDocument/2006/relationships/image" Target="../media/image8.tiff"/><Relationship Id="rId7" Type="http://schemas.openxmlformats.org/officeDocument/2006/relationships/image" Target="../media/image16.png"/><Relationship Id="rId2" Type="http://schemas.openxmlformats.org/officeDocument/2006/relationships/hyperlink" Target="http://papers.nips.cc/paper/5423-generative-adversarial-nets.pdf"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s://cs.uwaterloo.ca/~mli/Deep-Learning-2017-Lecture7GAN.ppt"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270.png"/><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papers.nips.cc/paper/5423-generative-adversarial-nets.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papers.nips.cc/paper/5423-generative-adversarial-nets.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pdf/1511.06434.pdf"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arxiv.org/pdf/1511.06434.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tiff"/><Relationship Id="rId1" Type="http://schemas.openxmlformats.org/officeDocument/2006/relationships/slideLayout" Target="../slideLayouts/slideLayout2.xml"/><Relationship Id="rId4" Type="http://schemas.openxmlformats.org/officeDocument/2006/relationships/hyperlink" Target="https://distill.pub/2016/deconv-checkerboar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arxiv.org/pdf/1701.00160.pdf" TargetMode="External"/><Relationship Id="rId5" Type="http://schemas.openxmlformats.org/officeDocument/2006/relationships/image" Target="../media/image46.png"/><Relationship Id="rId4" Type="http://schemas.openxmlformats.org/officeDocument/2006/relationships/hyperlink" Target="https://medium.com/@jonathan_hui/gan-why-it-is-so-hard-to-train-generative-advisory-networks-819a86b3750b"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arxiv.org/pdf/1701.07875.pdf"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arxiv.org/pdf/1701.07875.pdf" TargetMode="External"/><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2.xml"/><Relationship Id="rId4" Type="http://schemas.openxmlformats.org/officeDocument/2006/relationships/hyperlink" Target="https://arxiv.org/pdf/1701.07875.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arxiv.org/pdf/1704.00028.pdf" TargetMode="External"/><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hyperlink" Target="https://arxiv.org/pdf/1704.00028.pdf"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rxiv.org/pdf/1805.08318.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openaccess.thecvf.com/content_ICCV_2017/papers/Mao_Least_Squares_Generative_ICCV_2017_paper.pdf"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openaccess.thecvf.com/content_ICCV_2017/papers/Mao_Least_Squares_Generative_ICCV_2017_paper.pdf"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openaccess.thecvf.com/content_ICCV_2017/papers/Mao_Least_Squares_Generative_ICCV_2017_paper.pdf"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arxiv.org/pdf/1802.05957.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hyperlink" Target="https://papers.nips.cc/paper/6125-improved-techniques-for-training-gans.pdf"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papers.nips.cc/paper/6125-improved-techniques-for-training-gans.pdf" TargetMode="External"/><Relationship Id="rId2" Type="http://schemas.openxmlformats.org/officeDocument/2006/relationships/image" Target="../media/image5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arxiv.org/pdf/1801.01973.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arxiv.org/pdf/1706.08500.pdf" TargetMode="External"/><Relationship Id="rId2" Type="http://schemas.openxmlformats.org/officeDocument/2006/relationships/hyperlink" Target="https://arxiv.org/abs/2104.11222"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hillipi.github.io/pix2pix/"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arxiv.org/pdf/1711.10337.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cs231n.stanford.edu/slides/2018/cs231n_2018_lecture12.pdf"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adversarial networks</a:t>
            </a:r>
            <a:r>
              <a:rPr lang="en-US"/>
              <a:t>: Introduction</a:t>
            </a:r>
            <a:endParaRPr lang="en-US" dirty="0"/>
          </a:p>
        </p:txBody>
      </p:sp>
      <p:pic>
        <p:nvPicPr>
          <p:cNvPr id="6" name="Picture 5">
            <a:extLst>
              <a:ext uri="{FF2B5EF4-FFF2-40B4-BE49-F238E27FC236}">
                <a16:creationId xmlns:a16="http://schemas.microsoft.com/office/drawing/2014/main" id="{FBEBA7C2-31FE-854F-9E18-61F71CD15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900" y="1143000"/>
            <a:ext cx="5410200" cy="5410200"/>
          </a:xfrm>
          <a:prstGeom prst="rect">
            <a:avLst/>
          </a:prstGeom>
        </p:spPr>
      </p:pic>
    </p:spTree>
    <p:extLst>
      <p:ext uri="{BB962C8B-B14F-4D97-AF65-F5344CB8AC3E}">
        <p14:creationId xmlns:p14="http://schemas.microsoft.com/office/powerpoint/2010/main" val="2098392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137D5-66DC-4843-872B-A72547677F30}"/>
              </a:ext>
            </a:extLst>
          </p:cNvPr>
          <p:cNvSpPr>
            <a:spLocks noGrp="1"/>
          </p:cNvSpPr>
          <p:nvPr>
            <p:ph type="title"/>
          </p:nvPr>
        </p:nvSpPr>
        <p:spPr/>
        <p:txBody>
          <a:bodyPr/>
          <a:lstStyle/>
          <a:p>
            <a:r>
              <a:rPr lang="en-US" dirty="0"/>
              <a:t>Generative adversarial networks</a:t>
            </a:r>
          </a:p>
        </p:txBody>
      </p:sp>
      <p:sp>
        <p:nvSpPr>
          <p:cNvPr id="3" name="Content Placeholder 2">
            <a:extLst>
              <a:ext uri="{FF2B5EF4-FFF2-40B4-BE49-F238E27FC236}">
                <a16:creationId xmlns:a16="http://schemas.microsoft.com/office/drawing/2014/main" id="{56096734-BF33-714E-AEF2-851AE3A36296}"/>
              </a:ext>
            </a:extLst>
          </p:cNvPr>
          <p:cNvSpPr>
            <a:spLocks noGrp="1"/>
          </p:cNvSpPr>
          <p:nvPr>
            <p:ph idx="1"/>
          </p:nvPr>
        </p:nvSpPr>
        <p:spPr/>
        <p:txBody>
          <a:bodyPr/>
          <a:lstStyle/>
          <a:p>
            <a:pPr marL="457200" indent="-457200">
              <a:buFont typeface="Arial" panose="020B0604020202020204" pitchFamily="34" charset="0"/>
              <a:buChar char="•"/>
            </a:pPr>
            <a:r>
              <a:rPr lang="en-US" dirty="0"/>
              <a:t>Train two networks with opposing objectives:</a:t>
            </a:r>
          </a:p>
          <a:p>
            <a:pPr marL="857250" lvl="1" indent="-457200">
              <a:buFont typeface="Arial" panose="020B0604020202020204" pitchFamily="34" charset="0"/>
              <a:buChar char="•"/>
            </a:pPr>
            <a:r>
              <a:rPr lang="en-US" sz="2400" b="1" dirty="0">
                <a:solidFill>
                  <a:srgbClr val="00B050"/>
                </a:solidFill>
              </a:rPr>
              <a:t>Generator:</a:t>
            </a:r>
            <a:r>
              <a:rPr lang="en-US" sz="2400" dirty="0"/>
              <a:t> learns to generate samples</a:t>
            </a:r>
          </a:p>
          <a:p>
            <a:pPr marL="857250" lvl="1" indent="-457200">
              <a:buFont typeface="Arial" panose="020B0604020202020204" pitchFamily="34" charset="0"/>
              <a:buChar char="•"/>
            </a:pPr>
            <a:r>
              <a:rPr lang="en-US" sz="2400" b="1" dirty="0">
                <a:solidFill>
                  <a:srgbClr val="C00000"/>
                </a:solidFill>
              </a:rPr>
              <a:t>Discriminator:</a:t>
            </a:r>
            <a:r>
              <a:rPr lang="en-US" sz="2400" dirty="0"/>
              <a:t> learns to distinguish between generated and real samples</a:t>
            </a:r>
          </a:p>
        </p:txBody>
      </p:sp>
      <p:sp>
        <p:nvSpPr>
          <p:cNvPr id="4" name="Rectangle 3">
            <a:extLst>
              <a:ext uri="{FF2B5EF4-FFF2-40B4-BE49-F238E27FC236}">
                <a16:creationId xmlns:a16="http://schemas.microsoft.com/office/drawing/2014/main" id="{BDBDC9FA-36CC-4C4C-95A1-03156C9ECF3E}"/>
              </a:ext>
            </a:extLst>
          </p:cNvPr>
          <p:cNvSpPr/>
          <p:nvPr/>
        </p:nvSpPr>
        <p:spPr>
          <a:xfrm>
            <a:off x="2069938" y="6135470"/>
            <a:ext cx="7988462" cy="646331"/>
          </a:xfrm>
          <a:prstGeom prst="rect">
            <a:avLst/>
          </a:prstGeom>
        </p:spPr>
        <p:txBody>
          <a:bodyPr wrap="square">
            <a:spAutoFit/>
          </a:bodyPr>
          <a:lstStyle/>
          <a:p>
            <a:pPr algn="ctr"/>
            <a:r>
              <a:rPr lang="en-US" sz="1800" b="0" dirty="0"/>
              <a:t>I. </a:t>
            </a:r>
            <a:r>
              <a:rPr lang="en-US" sz="1800" b="0" dirty="0" err="1"/>
              <a:t>Goodfellow</a:t>
            </a:r>
            <a:r>
              <a:rPr lang="en-US" sz="1800" b="0" dirty="0"/>
              <a:t>, J. </a:t>
            </a:r>
            <a:r>
              <a:rPr lang="en-US" sz="1800" b="0" dirty="0" err="1"/>
              <a:t>Pouget</a:t>
            </a:r>
            <a:r>
              <a:rPr lang="en-US" sz="1800" b="0" dirty="0"/>
              <a:t>-Abadie, M. Mirza, B. Xu, D. </a:t>
            </a:r>
            <a:r>
              <a:rPr lang="en-US" sz="1800" b="0" dirty="0" err="1"/>
              <a:t>Warde</a:t>
            </a:r>
            <a:r>
              <a:rPr lang="en-US" sz="1800" b="0" dirty="0"/>
              <a:t>-Farley, S. </a:t>
            </a:r>
            <a:r>
              <a:rPr lang="en-US" sz="1800" b="0" dirty="0" err="1"/>
              <a:t>Ozair</a:t>
            </a:r>
            <a:r>
              <a:rPr lang="en-US" sz="1800" b="0" dirty="0"/>
              <a:t>, A. </a:t>
            </a:r>
            <a:r>
              <a:rPr lang="en-US" sz="1800" b="0" dirty="0" err="1"/>
              <a:t>Courville</a:t>
            </a:r>
            <a:r>
              <a:rPr lang="en-US" sz="1800" b="0" dirty="0"/>
              <a:t>, Y. </a:t>
            </a:r>
            <a:r>
              <a:rPr lang="en-US" sz="1800" b="0" dirty="0" err="1"/>
              <a:t>Bengio</a:t>
            </a:r>
            <a:r>
              <a:rPr lang="en-US" sz="1800" b="0" dirty="0"/>
              <a:t>, </a:t>
            </a:r>
            <a:r>
              <a:rPr lang="en-US" sz="1800" b="0" dirty="0">
                <a:hlinkClick r:id="rId2"/>
              </a:rPr>
              <a:t>Generative adversarial nets</a:t>
            </a:r>
            <a:r>
              <a:rPr lang="en-US" sz="1800" b="0" dirty="0"/>
              <a:t>, NIPS 2014</a:t>
            </a:r>
          </a:p>
        </p:txBody>
      </p:sp>
      <p:pic>
        <p:nvPicPr>
          <p:cNvPr id="5" name="Picture 4">
            <a:extLst>
              <a:ext uri="{FF2B5EF4-FFF2-40B4-BE49-F238E27FC236}">
                <a16:creationId xmlns:a16="http://schemas.microsoft.com/office/drawing/2014/main" id="{DE2B30F0-CCA4-4B42-BE92-6E709CDC99B8}"/>
              </a:ext>
            </a:extLst>
          </p:cNvPr>
          <p:cNvPicPr>
            <a:picLocks noChangeAspect="1"/>
          </p:cNvPicPr>
          <p:nvPr/>
        </p:nvPicPr>
        <p:blipFill>
          <a:blip r:embed="rId3"/>
          <a:stretch>
            <a:fillRect/>
          </a:stretch>
        </p:blipFill>
        <p:spPr>
          <a:xfrm>
            <a:off x="5788136" y="4419215"/>
            <a:ext cx="1153780" cy="1219200"/>
          </a:xfrm>
          <a:prstGeom prst="rect">
            <a:avLst/>
          </a:prstGeom>
        </p:spPr>
      </p:pic>
      <p:pic>
        <p:nvPicPr>
          <p:cNvPr id="6" name="Picture 5">
            <a:extLst>
              <a:ext uri="{FF2B5EF4-FFF2-40B4-BE49-F238E27FC236}">
                <a16:creationId xmlns:a16="http://schemas.microsoft.com/office/drawing/2014/main" id="{90562F71-8188-464E-9F41-99D0A72D7077}"/>
              </a:ext>
            </a:extLst>
          </p:cNvPr>
          <p:cNvPicPr>
            <a:picLocks noChangeAspect="1"/>
          </p:cNvPicPr>
          <p:nvPr/>
        </p:nvPicPr>
        <p:blipFill>
          <a:blip r:embed="rId4"/>
          <a:stretch>
            <a:fillRect/>
          </a:stretch>
        </p:blipFill>
        <p:spPr>
          <a:xfrm>
            <a:off x="5788136" y="2895600"/>
            <a:ext cx="1146064" cy="1214340"/>
          </a:xfrm>
          <a:prstGeom prst="rect">
            <a:avLst/>
          </a:prstGeom>
        </p:spPr>
      </p:pic>
      <p:cxnSp>
        <p:nvCxnSpPr>
          <p:cNvPr id="8" name="Straight Arrow Connector 7">
            <a:extLst>
              <a:ext uri="{FF2B5EF4-FFF2-40B4-BE49-F238E27FC236}">
                <a16:creationId xmlns:a16="http://schemas.microsoft.com/office/drawing/2014/main" id="{6ABBAB21-5FFD-694F-B762-B36FF1FEE646}"/>
              </a:ext>
            </a:extLst>
          </p:cNvPr>
          <p:cNvCxnSpPr>
            <a:endCxn id="6" idx="1"/>
          </p:cNvCxnSpPr>
          <p:nvPr/>
        </p:nvCxnSpPr>
        <p:spPr bwMode="auto">
          <a:xfrm>
            <a:off x="4256420" y="3500340"/>
            <a:ext cx="1531716" cy="24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49E4D73-6919-294D-B4CD-EE063BB197CE}"/>
                  </a:ext>
                </a:extLst>
              </p:cNvPr>
              <p:cNvSpPr txBox="1"/>
              <p:nvPr/>
            </p:nvSpPr>
            <p:spPr>
              <a:xfrm>
                <a:off x="4810522" y="2967139"/>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solidFill>
                    <a:srgbClr val="00B050"/>
                  </a:solidFill>
                </a:endParaRPr>
              </a:p>
            </p:txBody>
          </p:sp>
        </mc:Choice>
        <mc:Fallback xmlns="">
          <p:sp>
            <p:nvSpPr>
              <p:cNvPr id="9" name="TextBox 8">
                <a:extLst>
                  <a:ext uri="{FF2B5EF4-FFF2-40B4-BE49-F238E27FC236}">
                    <a16:creationId xmlns:a16="http://schemas.microsoft.com/office/drawing/2014/main" id="{049E4D73-6919-294D-B4CD-EE063BB197CE}"/>
                  </a:ext>
                </a:extLst>
              </p:cNvPr>
              <p:cNvSpPr txBox="1">
                <a:spLocks noRot="1" noChangeAspect="1" noMove="1" noResize="1" noEditPoints="1" noAdjustHandles="1" noChangeArrowheads="1" noChangeShapeType="1" noTextEdit="1"/>
              </p:cNvSpPr>
              <p:nvPr/>
            </p:nvSpPr>
            <p:spPr>
              <a:xfrm>
                <a:off x="4810522" y="2967139"/>
                <a:ext cx="477117"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90EBC3F-FAE2-8840-8F29-C2B04697010A}"/>
                  </a:ext>
                </a:extLst>
              </p:cNvPr>
              <p:cNvSpPr txBox="1"/>
              <p:nvPr/>
            </p:nvSpPr>
            <p:spPr>
              <a:xfrm>
                <a:off x="2286001" y="3283408"/>
                <a:ext cx="1851789" cy="369332"/>
              </a:xfrm>
              <a:prstGeom prst="rect">
                <a:avLst/>
              </a:prstGeom>
              <a:noFill/>
            </p:spPr>
            <p:txBody>
              <a:bodyPr wrap="none" rtlCol="0">
                <a:spAutoFit/>
              </a:bodyPr>
              <a:lstStyle/>
              <a:p>
                <a:r>
                  <a:rPr lang="en-US" sz="1800" b="0" dirty="0"/>
                  <a:t>Random noise </a:t>
                </a:r>
                <a14:m>
                  <m:oMath xmlns:m="http://schemas.openxmlformats.org/officeDocument/2006/math">
                    <m:r>
                      <a:rPr lang="en-US" sz="1800" b="0" i="1" dirty="0">
                        <a:latin typeface="Cambria Math" panose="02040503050406030204" pitchFamily="18" charset="0"/>
                      </a:rPr>
                      <m:t>𝑧</m:t>
                    </m:r>
                  </m:oMath>
                </a14:m>
                <a:endParaRPr lang="en-US" sz="1800" b="0" dirty="0"/>
              </a:p>
            </p:txBody>
          </p:sp>
        </mc:Choice>
        <mc:Fallback xmlns="">
          <p:sp>
            <p:nvSpPr>
              <p:cNvPr id="10" name="TextBox 9">
                <a:extLst>
                  <a:ext uri="{FF2B5EF4-FFF2-40B4-BE49-F238E27FC236}">
                    <a16:creationId xmlns:a16="http://schemas.microsoft.com/office/drawing/2014/main" id="{C90EBC3F-FAE2-8840-8F29-C2B04697010A}"/>
                  </a:ext>
                </a:extLst>
              </p:cNvPr>
              <p:cNvSpPr txBox="1">
                <a:spLocks noRot="1" noChangeAspect="1" noMove="1" noResize="1" noEditPoints="1" noAdjustHandles="1" noChangeArrowheads="1" noChangeShapeType="1" noTextEdit="1"/>
              </p:cNvSpPr>
              <p:nvPr/>
            </p:nvSpPr>
            <p:spPr>
              <a:xfrm>
                <a:off x="2286001" y="3283408"/>
                <a:ext cx="1851789" cy="369332"/>
              </a:xfrm>
              <a:prstGeom prst="rect">
                <a:avLst/>
              </a:prstGeom>
              <a:blipFill>
                <a:blip r:embed="rId6"/>
                <a:stretch>
                  <a:fillRect l="-2740" t="-6667" b="-23333"/>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FE38C912-F1DF-D74F-9497-6B77A2DDF32B}"/>
              </a:ext>
            </a:extLst>
          </p:cNvPr>
          <p:cNvCxnSpPr/>
          <p:nvPr/>
        </p:nvCxnSpPr>
        <p:spPr bwMode="auto">
          <a:xfrm>
            <a:off x="6926484" y="3500142"/>
            <a:ext cx="1531716" cy="24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30647BE-CE68-0F4F-BCB9-1F51A04FE320}"/>
                  </a:ext>
                </a:extLst>
              </p:cNvPr>
              <p:cNvSpPr txBox="1"/>
              <p:nvPr/>
            </p:nvSpPr>
            <p:spPr>
              <a:xfrm>
                <a:off x="7480585" y="2966941"/>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solidFill>
                    <a:srgbClr val="C00000"/>
                  </a:solidFill>
                </a:endParaRPr>
              </a:p>
            </p:txBody>
          </p:sp>
        </mc:Choice>
        <mc:Fallback xmlns="">
          <p:sp>
            <p:nvSpPr>
              <p:cNvPr id="12" name="TextBox 11">
                <a:extLst>
                  <a:ext uri="{FF2B5EF4-FFF2-40B4-BE49-F238E27FC236}">
                    <a16:creationId xmlns:a16="http://schemas.microsoft.com/office/drawing/2014/main" id="{230647BE-CE68-0F4F-BCB9-1F51A04FE320}"/>
                  </a:ext>
                </a:extLst>
              </p:cNvPr>
              <p:cNvSpPr txBox="1">
                <a:spLocks noRot="1" noChangeAspect="1" noMove="1" noResize="1" noEditPoints="1" noAdjustHandles="1" noChangeArrowheads="1" noChangeShapeType="1" noTextEdit="1"/>
              </p:cNvSpPr>
              <p:nvPr/>
            </p:nvSpPr>
            <p:spPr>
              <a:xfrm>
                <a:off x="7480585" y="2966941"/>
                <a:ext cx="491866" cy="461665"/>
              </a:xfrm>
              <a:prstGeom prst="rect">
                <a:avLst/>
              </a:prstGeom>
              <a:blipFill>
                <a:blip r:embed="rId7"/>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614C1074-BEA7-EF45-9724-1CEA8B1F6710}"/>
              </a:ext>
            </a:extLst>
          </p:cNvPr>
          <p:cNvSpPr txBox="1"/>
          <p:nvPr/>
        </p:nvSpPr>
        <p:spPr>
          <a:xfrm>
            <a:off x="8609829" y="3315476"/>
            <a:ext cx="856325" cy="369332"/>
          </a:xfrm>
          <a:prstGeom prst="rect">
            <a:avLst/>
          </a:prstGeom>
          <a:noFill/>
        </p:spPr>
        <p:txBody>
          <a:bodyPr wrap="none" rtlCol="0">
            <a:spAutoFit/>
          </a:bodyPr>
          <a:lstStyle/>
          <a:p>
            <a:r>
              <a:rPr lang="en-US" sz="1800" b="0" dirty="0"/>
              <a:t>“Fake”</a:t>
            </a:r>
          </a:p>
        </p:txBody>
      </p:sp>
      <p:cxnSp>
        <p:nvCxnSpPr>
          <p:cNvPr id="15" name="Straight Arrow Connector 14">
            <a:extLst>
              <a:ext uri="{FF2B5EF4-FFF2-40B4-BE49-F238E27FC236}">
                <a16:creationId xmlns:a16="http://schemas.microsoft.com/office/drawing/2014/main" id="{47EE78F4-937A-0C49-BD75-B4AD5600121F}"/>
              </a:ext>
            </a:extLst>
          </p:cNvPr>
          <p:cNvCxnSpPr/>
          <p:nvPr/>
        </p:nvCxnSpPr>
        <p:spPr bwMode="auto">
          <a:xfrm>
            <a:off x="6941916" y="5028617"/>
            <a:ext cx="1531716" cy="24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4DE31EE-3363-B24E-80E9-FAD37E283057}"/>
                  </a:ext>
                </a:extLst>
              </p:cNvPr>
              <p:cNvSpPr txBox="1"/>
              <p:nvPr/>
            </p:nvSpPr>
            <p:spPr>
              <a:xfrm>
                <a:off x="7496017" y="4495416"/>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solidFill>
                    <a:srgbClr val="C00000"/>
                  </a:solidFill>
                </a:endParaRPr>
              </a:p>
            </p:txBody>
          </p:sp>
        </mc:Choice>
        <mc:Fallback xmlns="">
          <p:sp>
            <p:nvSpPr>
              <p:cNvPr id="16" name="TextBox 15">
                <a:extLst>
                  <a:ext uri="{FF2B5EF4-FFF2-40B4-BE49-F238E27FC236}">
                    <a16:creationId xmlns:a16="http://schemas.microsoft.com/office/drawing/2014/main" id="{D4DE31EE-3363-B24E-80E9-FAD37E283057}"/>
                  </a:ext>
                </a:extLst>
              </p:cNvPr>
              <p:cNvSpPr txBox="1">
                <a:spLocks noRot="1" noChangeAspect="1" noMove="1" noResize="1" noEditPoints="1" noAdjustHandles="1" noChangeArrowheads="1" noChangeShapeType="1" noTextEdit="1"/>
              </p:cNvSpPr>
              <p:nvPr/>
            </p:nvSpPr>
            <p:spPr>
              <a:xfrm>
                <a:off x="7496017" y="4495416"/>
                <a:ext cx="491866" cy="461665"/>
              </a:xfrm>
              <a:prstGeom prst="rect">
                <a:avLst/>
              </a:prstGeom>
              <a:blipFill>
                <a:blip r:embed="rId7"/>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7225D23-90D2-2145-B8CF-2A77098F29E2}"/>
              </a:ext>
            </a:extLst>
          </p:cNvPr>
          <p:cNvSpPr txBox="1"/>
          <p:nvPr/>
        </p:nvSpPr>
        <p:spPr>
          <a:xfrm>
            <a:off x="8625261" y="4843951"/>
            <a:ext cx="813043" cy="369332"/>
          </a:xfrm>
          <a:prstGeom prst="rect">
            <a:avLst/>
          </a:prstGeom>
          <a:noFill/>
        </p:spPr>
        <p:txBody>
          <a:bodyPr wrap="none" rtlCol="0">
            <a:spAutoFit/>
          </a:bodyPr>
          <a:lstStyle/>
          <a:p>
            <a:r>
              <a:rPr lang="en-US" sz="1800" b="0" dirty="0"/>
              <a:t>“Real”</a:t>
            </a:r>
          </a:p>
        </p:txBody>
      </p:sp>
      <p:sp>
        <p:nvSpPr>
          <p:cNvPr id="18" name="TextBox 17">
            <a:extLst>
              <a:ext uri="{FF2B5EF4-FFF2-40B4-BE49-F238E27FC236}">
                <a16:creationId xmlns:a16="http://schemas.microsoft.com/office/drawing/2014/main" id="{2C064E93-5341-C840-9593-5804D8519979}"/>
              </a:ext>
            </a:extLst>
          </p:cNvPr>
          <p:cNvSpPr txBox="1"/>
          <p:nvPr/>
        </p:nvSpPr>
        <p:spPr>
          <a:xfrm>
            <a:off x="9215548" y="5410201"/>
            <a:ext cx="1452452" cy="461665"/>
          </a:xfrm>
          <a:prstGeom prst="rect">
            <a:avLst/>
          </a:prstGeom>
          <a:noFill/>
        </p:spPr>
        <p:txBody>
          <a:bodyPr wrap="square" rtlCol="0">
            <a:spAutoFit/>
          </a:bodyPr>
          <a:lstStyle/>
          <a:p>
            <a:pPr algn="r"/>
            <a:r>
              <a:rPr lang="en-US" sz="1200" b="0" dirty="0"/>
              <a:t>Figure adapted from </a:t>
            </a:r>
            <a:r>
              <a:rPr lang="en-US" sz="1200" b="0" dirty="0">
                <a:hlinkClick r:id="rId8"/>
              </a:rPr>
              <a:t>F. Fleuret</a:t>
            </a:r>
            <a:endParaRPr lang="en-US" sz="1200" b="0" dirty="0"/>
          </a:p>
        </p:txBody>
      </p:sp>
    </p:spTree>
    <p:extLst>
      <p:ext uri="{BB962C8B-B14F-4D97-AF65-F5344CB8AC3E}">
        <p14:creationId xmlns:p14="http://schemas.microsoft.com/office/powerpoint/2010/main" val="179500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GAN objective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p:txBody>
              <a:bodyPr/>
              <a:lstStyle/>
              <a:p>
                <a:pPr marL="457200" indent="-457200">
                  <a:buFont typeface="Arial" panose="020B0604020202020204" pitchFamily="34" charset="0"/>
                  <a:buChar char="•"/>
                </a:pPr>
                <a:r>
                  <a:rPr lang="en-US" dirty="0"/>
                  <a:t>The discriminator </a:t>
                </a:r>
                <a14:m>
                  <m:oMath xmlns:m="http://schemas.openxmlformats.org/officeDocument/2006/math">
                    <m:r>
                      <a:rPr lang="en-US" i="1" dirty="0" smtClean="0">
                        <a:solidFill>
                          <a:srgbClr val="C00000"/>
                        </a:solidFill>
                        <a:latin typeface="Cambria Math" panose="02040503050406030204" pitchFamily="18" charset="0"/>
                      </a:rPr>
                      <m:t>𝐷</m:t>
                    </m:r>
                    <m:r>
                      <a:rPr lang="en-US" i="1" dirty="0" smtClean="0">
                        <a:solidFill>
                          <a:srgbClr val="C00000"/>
                        </a:solidFill>
                        <a:latin typeface="Cambria Math" panose="02040503050406030204" pitchFamily="18" charset="0"/>
                      </a:rPr>
                      <m:t>(</m:t>
                    </m:r>
                    <m:r>
                      <a:rPr lang="en-US" i="1" dirty="0" smtClean="0">
                        <a:solidFill>
                          <a:srgbClr val="C00000"/>
                        </a:solidFill>
                        <a:latin typeface="Cambria Math" panose="02040503050406030204" pitchFamily="18" charset="0"/>
                      </a:rPr>
                      <m:t>𝑥</m:t>
                    </m:r>
                    <m:r>
                      <a:rPr lang="en-US" i="1" dirty="0" smtClean="0">
                        <a:solidFill>
                          <a:srgbClr val="C00000"/>
                        </a:solidFill>
                        <a:latin typeface="Cambria Math" panose="02040503050406030204" pitchFamily="18" charset="0"/>
                      </a:rPr>
                      <m:t>)</m:t>
                    </m:r>
                  </m:oMath>
                </a14:m>
                <a:r>
                  <a:rPr lang="en-US" dirty="0">
                    <a:solidFill>
                      <a:srgbClr val="C00000"/>
                    </a:solidFill>
                  </a:rPr>
                  <a:t> </a:t>
                </a:r>
                <a:r>
                  <a:rPr lang="en-US" dirty="0"/>
                  <a:t>should output the probability that the sample </a:t>
                </a:r>
                <a14:m>
                  <m:oMath xmlns:m="http://schemas.openxmlformats.org/officeDocument/2006/math">
                    <m:r>
                      <a:rPr lang="en-US" i="1" dirty="0" smtClean="0">
                        <a:solidFill>
                          <a:srgbClr val="C00000"/>
                        </a:solidFill>
                        <a:latin typeface="Cambria Math" panose="02040503050406030204" pitchFamily="18" charset="0"/>
                      </a:rPr>
                      <m:t>𝑥</m:t>
                    </m:r>
                  </m:oMath>
                </a14:m>
                <a:r>
                  <a:rPr lang="en-US" dirty="0">
                    <a:solidFill>
                      <a:srgbClr val="C00000"/>
                    </a:solidFill>
                  </a:rPr>
                  <a:t> </a:t>
                </a:r>
                <a:r>
                  <a:rPr lang="en-US" dirty="0"/>
                  <a:t>is </a:t>
                </a:r>
                <a:r>
                  <a:rPr lang="en-US" i="1" dirty="0"/>
                  <a:t>real </a:t>
                </a:r>
              </a:p>
              <a:p>
                <a:pPr marL="857250" lvl="1" indent="-457200">
                  <a:buFont typeface="Arial" panose="020B0604020202020204" pitchFamily="34" charset="0"/>
                  <a:buChar char="•"/>
                </a:pPr>
                <a:r>
                  <a:rPr lang="en-US" sz="2400" dirty="0"/>
                  <a:t>That is, we want </a:t>
                </a:r>
                <a14:m>
                  <m:oMath xmlns:m="http://schemas.openxmlformats.org/officeDocument/2006/math">
                    <m:r>
                      <a:rPr lang="en-US" sz="2400" i="1" dirty="0">
                        <a:solidFill>
                          <a:srgbClr val="C00000"/>
                        </a:solidFill>
                        <a:latin typeface="Cambria Math" panose="02040503050406030204" pitchFamily="18" charset="0"/>
                      </a:rPr>
                      <m:t>𝐷</m:t>
                    </m:r>
                    <m:r>
                      <a:rPr lang="en-US" sz="2400" i="1" dirty="0">
                        <a:solidFill>
                          <a:srgbClr val="C00000"/>
                        </a:solidFill>
                        <a:latin typeface="Cambria Math" panose="02040503050406030204" pitchFamily="18" charset="0"/>
                      </a:rPr>
                      <m:t>(</m:t>
                    </m:r>
                    <m:r>
                      <a:rPr lang="en-US" sz="2400" i="1" dirty="0">
                        <a:solidFill>
                          <a:srgbClr val="C00000"/>
                        </a:solidFill>
                        <a:latin typeface="Cambria Math" panose="02040503050406030204" pitchFamily="18" charset="0"/>
                      </a:rPr>
                      <m:t>𝑥</m:t>
                    </m:r>
                    <m:r>
                      <a:rPr lang="en-US" sz="2400" i="1" dirty="0">
                        <a:solidFill>
                          <a:srgbClr val="C00000"/>
                        </a:solidFill>
                        <a:latin typeface="Cambria Math" panose="02040503050406030204" pitchFamily="18" charset="0"/>
                      </a:rPr>
                      <m:t>)</m:t>
                    </m:r>
                  </m:oMath>
                </a14:m>
                <a:r>
                  <a:rPr lang="en-US" sz="2400" dirty="0">
                    <a:solidFill>
                      <a:srgbClr val="C00000"/>
                    </a:solidFill>
                  </a:rPr>
                  <a:t> </a:t>
                </a:r>
                <a:r>
                  <a:rPr lang="en-US" sz="2400" dirty="0"/>
                  <a:t>to be close to 1 for real data and close to 0 for fake</a:t>
                </a:r>
              </a:p>
              <a:p>
                <a:pPr marL="457200" indent="-457200">
                  <a:buFont typeface="Arial" panose="020B0604020202020204" pitchFamily="34" charset="0"/>
                  <a:buChar char="•"/>
                </a:pPr>
                <a:r>
                  <a:rPr lang="en-US" dirty="0"/>
                  <a:t>Expected conditional log likelihood for real and generated data:</a:t>
                </a:r>
              </a:p>
              <a:p>
                <a:pPr marL="0" indent="0"/>
                <a:r>
                  <a:rPr lang="en-US" dirty="0">
                    <a:solidFill>
                      <a:srgbClr val="9900CC"/>
                    </a:solidFill>
                  </a:rPr>
                  <a:t>             </a:t>
                </a:r>
                <a14:m>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log</m:t>
                        </m:r>
                      </m:fName>
                      <m:e>
                        <m:r>
                          <a:rPr lang="en-US" i="1" smtClean="0">
                            <a:solidFill>
                              <a:srgbClr val="C00000"/>
                            </a:solidFill>
                            <a:latin typeface="Cambria Math" panose="02040503050406030204" pitchFamily="18" charset="0"/>
                          </a:rPr>
                          <m:t>𝐷</m:t>
                        </m:r>
                        <m:r>
                          <a:rPr lang="en-US" i="1"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𝑥</m:t>
                        </m:r>
                        <m:r>
                          <a:rPr lang="en-US" i="1" smtClean="0">
                            <a:solidFill>
                              <a:srgbClr val="C00000"/>
                            </a:solidFill>
                            <a:latin typeface="Cambria Math" panose="02040503050406030204" pitchFamily="18" charset="0"/>
                          </a:rPr>
                          <m:t>)</m:t>
                        </m:r>
                      </m:e>
                    </m:func>
                  </m:oMath>
                </a14:m>
                <a:br>
                  <a:rPr lang="en-US" dirty="0">
                    <a:solidFill>
                      <a:srgbClr val="9900CC"/>
                    </a:solidFill>
                    <a:ea typeface="Cambria Math" panose="02040503050406030204" pitchFamily="18" charset="0"/>
                  </a:rPr>
                </a:br>
                <a:endParaRPr lang="en-US" sz="800" dirty="0">
                  <a:solidFill>
                    <a:srgbClr val="9900CC"/>
                  </a:solidFill>
                  <a:ea typeface="Cambria Math" panose="02040503050406030204" pitchFamily="18" charset="0"/>
                </a:endParaRPr>
              </a:p>
              <a:p>
                <a:pPr marL="0" indent="0"/>
                <a:r>
                  <a:rPr lang="en-US" b="0" dirty="0">
                    <a:solidFill>
                      <a:srgbClr val="9900CC"/>
                    </a:solidFill>
                  </a:rPr>
                  <a:t>          </a:t>
                </a:r>
                <a14:m>
                  <m:oMath xmlns:m="http://schemas.openxmlformats.org/officeDocument/2006/math">
                    <m:r>
                      <a:rPr lang="en-US" b="0" i="1" smtClean="0">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log</m:t>
                        </m:r>
                      </m:fName>
                      <m:e>
                        <m:r>
                          <a:rPr lang="en-US" i="1" smtClean="0">
                            <a:solidFill>
                              <a:srgbClr val="C00000"/>
                            </a:solidFill>
                            <a:latin typeface="Cambria Math" panose="02040503050406030204" pitchFamily="18" charset="0"/>
                          </a:rPr>
                          <m:t>𝐷</m:t>
                        </m:r>
                        <m:r>
                          <a:rPr lang="en-US" i="1"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𝑥</m:t>
                        </m:r>
                        <m:r>
                          <a:rPr lang="en-US" i="1" smtClean="0">
                            <a:solidFill>
                              <a:srgbClr val="C00000"/>
                            </a:solidFill>
                            <a:latin typeface="Cambria Math" panose="02040503050406030204" pitchFamily="18" charset="0"/>
                          </a:rPr>
                          <m:t>)</m:t>
                        </m:r>
                      </m:e>
                    </m:func>
                    <m:r>
                      <a:rPr lang="en-US" b="0" i="1" smtClean="0">
                        <a:solidFill>
                          <a:srgbClr val="C00000"/>
                        </a:solidFill>
                        <a:latin typeface="Cambria Math" panose="02040503050406030204" pitchFamily="18" charset="0"/>
                      </a:rPr>
                      <m:t> </m:t>
                    </m:r>
                    <m:r>
                      <a:rPr lang="en-US" i="1">
                        <a:solidFill>
                          <a:srgbClr val="9900CC"/>
                        </a:solidFill>
                        <a:latin typeface="Cambria Math" panose="02040503050406030204" pitchFamily="18" charset="0"/>
                      </a:rPr>
                      <m:t>+</m:t>
                    </m:r>
                    <m:r>
                      <a:rPr lang="en-US" b="0" i="1" smtClean="0">
                        <a:solidFill>
                          <a:srgbClr val="9900CC"/>
                        </a:solidFill>
                        <a:latin typeface="Cambria Math" panose="02040503050406030204" pitchFamily="18" charset="0"/>
                      </a:rPr>
                      <m:t> </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ea typeface="Cambria Math" panose="02040503050406030204" pitchFamily="18" charset="0"/>
                          </a:rPr>
                          <m:t>𝑧</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𝑝</m:t>
                        </m:r>
                      </m:sub>
                    </m:sSub>
                    <m:r>
                      <m:rPr>
                        <m:sty m:val="p"/>
                      </m:rPr>
                      <a:rPr lang="en-US">
                        <a:solidFill>
                          <a:srgbClr val="9900CC"/>
                        </a:solidFill>
                        <a:latin typeface="Cambria Math" panose="02040503050406030204" pitchFamily="18" charset="0"/>
                        <a:ea typeface="Cambria Math" panose="02040503050406030204" pitchFamily="18" charset="0"/>
                      </a:rPr>
                      <m:t>log</m:t>
                    </m:r>
                    <m:r>
                      <a:rPr lang="en-US" i="1">
                        <a:solidFill>
                          <a:srgbClr val="9900CC"/>
                        </a:solidFill>
                        <a:latin typeface="Cambria Math" panose="02040503050406030204" pitchFamily="18" charset="0"/>
                        <a:ea typeface="Cambria Math" panose="02040503050406030204" pitchFamily="18" charset="0"/>
                      </a:rPr>
                      <m:t>⁡(1−</m:t>
                    </m:r>
                    <m:r>
                      <a:rPr lang="en-US" i="1" smtClean="0">
                        <a:solidFill>
                          <a:srgbClr val="C00000"/>
                        </a:solidFill>
                        <a:latin typeface="Cambria Math" panose="02040503050406030204" pitchFamily="18" charset="0"/>
                        <a:ea typeface="Cambria Math" panose="02040503050406030204" pitchFamily="18" charset="0"/>
                      </a:rPr>
                      <m:t>𝐷</m:t>
                    </m:r>
                    <m:d>
                      <m:dPr>
                        <m:ctrlPr>
                          <a:rPr lang="en-US" i="1">
                            <a:solidFill>
                              <a:srgbClr val="C00000"/>
                            </a:solidFill>
                            <a:latin typeface="Cambria Math" panose="02040503050406030204" pitchFamily="18" charset="0"/>
                            <a:ea typeface="Cambria Math" panose="02040503050406030204" pitchFamily="18" charset="0"/>
                          </a:rPr>
                        </m:ctrlPr>
                      </m:dPr>
                      <m:e>
                        <m:r>
                          <a:rPr lang="en-US" i="1" smtClean="0">
                            <a:solidFill>
                              <a:srgbClr val="00B050"/>
                            </a:solidFill>
                            <a:latin typeface="Cambria Math" panose="02040503050406030204" pitchFamily="18" charset="0"/>
                            <a:ea typeface="Cambria Math" panose="02040503050406030204" pitchFamily="18" charset="0"/>
                          </a:rPr>
                          <m:t>𝐺</m:t>
                        </m:r>
                        <m:r>
                          <a:rPr lang="en-US" i="1" smtClean="0">
                            <a:solidFill>
                              <a:srgbClr val="00B050"/>
                            </a:solidFill>
                            <a:latin typeface="Cambria Math" panose="02040503050406030204" pitchFamily="18" charset="0"/>
                            <a:ea typeface="Cambria Math" panose="02040503050406030204" pitchFamily="18" charset="0"/>
                          </a:rPr>
                          <m:t>(</m:t>
                        </m:r>
                        <m:r>
                          <a:rPr lang="en-US" i="1" smtClean="0">
                            <a:solidFill>
                              <a:srgbClr val="00B050"/>
                            </a:solidFill>
                            <a:latin typeface="Cambria Math" panose="02040503050406030204" pitchFamily="18" charset="0"/>
                            <a:ea typeface="Cambria Math" panose="02040503050406030204" pitchFamily="18" charset="0"/>
                          </a:rPr>
                          <m:t>𝑧</m:t>
                        </m:r>
                        <m:r>
                          <a:rPr lang="en-US" i="1" smtClean="0">
                            <a:solidFill>
                              <a:srgbClr val="00B050"/>
                            </a:solidFill>
                            <a:latin typeface="Cambria Math" panose="02040503050406030204" pitchFamily="18" charset="0"/>
                            <a:ea typeface="Cambria Math" panose="02040503050406030204" pitchFamily="18" charset="0"/>
                          </a:rPr>
                          <m:t>)</m:t>
                        </m:r>
                      </m:e>
                    </m:d>
                    <m:r>
                      <a:rPr lang="en-US" i="1">
                        <a:solidFill>
                          <a:srgbClr val="9900CC"/>
                        </a:solidFill>
                        <a:latin typeface="Cambria Math" panose="02040503050406030204" pitchFamily="18" charset="0"/>
                        <a:ea typeface="Cambria Math" panose="02040503050406030204" pitchFamily="18" charset="0"/>
                      </a:rPr>
                      <m:t>)</m:t>
                    </m:r>
                  </m:oMath>
                </a14:m>
                <a:endParaRPr lang="en-US" dirty="0">
                  <a:solidFill>
                    <a:srgbClr val="9900CC"/>
                  </a:solidFill>
                  <a:ea typeface="Cambria Math" panose="02040503050406030204" pitchFamily="18" charset="0"/>
                </a:endParaRPr>
              </a:p>
              <a:p>
                <a:pPr marL="0" indent="0"/>
                <a:endParaRPr lang="en-US" dirty="0">
                  <a:solidFill>
                    <a:srgbClr val="7030A0"/>
                  </a:solidFill>
                </a:endParaRPr>
              </a:p>
              <a:p>
                <a:pPr marL="0" indent="0"/>
                <a:endParaRPr lang="en-US" dirty="0">
                  <a:solidFill>
                    <a:srgbClr val="7030A0"/>
                  </a:solidFill>
                </a:endParaRPr>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blipFill>
                <a:blip r:embed="rId2"/>
                <a:stretch>
                  <a:fillRect l="-1103" t="-1449" r="-6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4D07D2A-292B-9044-B5B9-881A15BD7A7E}"/>
                  </a:ext>
                </a:extLst>
              </p:cNvPr>
              <p:cNvSpPr/>
              <p:nvPr/>
            </p:nvSpPr>
            <p:spPr>
              <a:xfrm>
                <a:off x="5334000" y="4944070"/>
                <a:ext cx="3886200" cy="923330"/>
              </a:xfrm>
              <a:prstGeom prst="rect">
                <a:avLst/>
              </a:prstGeom>
            </p:spPr>
            <p:txBody>
              <a:bodyPr wrap="square">
                <a:spAutoFit/>
              </a:bodyPr>
              <a:lstStyle/>
              <a:p>
                <a:pPr algn="ctr"/>
                <a:r>
                  <a:rPr lang="en-US" sz="1800" b="0" dirty="0"/>
                  <a:t>We seed the generator with noise </a:t>
                </a:r>
                <a14:m>
                  <m:oMath xmlns:m="http://schemas.openxmlformats.org/officeDocument/2006/math">
                    <m:r>
                      <a:rPr lang="en-US" sz="1800" b="0" i="1" dirty="0">
                        <a:solidFill>
                          <a:srgbClr val="9900CC"/>
                        </a:solidFill>
                        <a:latin typeface="Cambria Math" panose="02040503050406030204" pitchFamily="18" charset="0"/>
                      </a:rPr>
                      <m:t>𝑧</m:t>
                    </m:r>
                  </m:oMath>
                </a14:m>
                <a:r>
                  <a:rPr lang="en-US" sz="1800" b="0" dirty="0"/>
                  <a:t> drawn from a simple distribution </a:t>
                </a:r>
                <a14:m>
                  <m:oMath xmlns:m="http://schemas.openxmlformats.org/officeDocument/2006/math">
                    <m:r>
                      <a:rPr lang="en-US" sz="1800" b="0" i="1" dirty="0">
                        <a:solidFill>
                          <a:srgbClr val="9900CC"/>
                        </a:solidFill>
                        <a:latin typeface="Cambria Math" panose="02040503050406030204" pitchFamily="18" charset="0"/>
                      </a:rPr>
                      <m:t>𝑝</m:t>
                    </m:r>
                  </m:oMath>
                </a14:m>
                <a:r>
                  <a:rPr lang="en-US" sz="1800" b="0" dirty="0"/>
                  <a:t> (Gaussian or uniform)</a:t>
                </a:r>
              </a:p>
            </p:txBody>
          </p:sp>
        </mc:Choice>
        <mc:Fallback xmlns="">
          <p:sp>
            <p:nvSpPr>
              <p:cNvPr id="7" name="Rectangle 6">
                <a:extLst>
                  <a:ext uri="{FF2B5EF4-FFF2-40B4-BE49-F238E27FC236}">
                    <a16:creationId xmlns:a16="http://schemas.microsoft.com/office/drawing/2014/main" id="{F4D07D2A-292B-9044-B5B9-881A15BD7A7E}"/>
                  </a:ext>
                </a:extLst>
              </p:cNvPr>
              <p:cNvSpPr>
                <a:spLocks noRot="1" noChangeAspect="1" noMove="1" noResize="1" noEditPoints="1" noAdjustHandles="1" noChangeArrowheads="1" noChangeShapeType="1" noTextEdit="1"/>
              </p:cNvSpPr>
              <p:nvPr/>
            </p:nvSpPr>
            <p:spPr>
              <a:xfrm>
                <a:off x="5334000" y="4944070"/>
                <a:ext cx="3886200" cy="923330"/>
              </a:xfrm>
              <a:prstGeom prst="rect">
                <a:avLst/>
              </a:prstGeom>
              <a:blipFill>
                <a:blip r:embed="rId3"/>
                <a:stretch>
                  <a:fillRect t="-1351"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E908105-624B-004E-B33C-940039694752}"/>
                  </a:ext>
                </a:extLst>
              </p:cNvPr>
              <p:cNvSpPr/>
              <p:nvPr/>
            </p:nvSpPr>
            <p:spPr>
              <a:xfrm>
                <a:off x="4953000" y="3581400"/>
                <a:ext cx="4102405" cy="6380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9900CC"/>
                          </a:solidFill>
                          <a:latin typeface="Cambria Math" panose="02040503050406030204" pitchFamily="18" charset="0"/>
                        </a:rPr>
                        <m:t>+</m:t>
                      </m:r>
                      <m:r>
                        <a:rPr lang="en-US" sz="2800" b="1" i="1" smtClean="0">
                          <a:solidFill>
                            <a:srgbClr val="9900CC"/>
                          </a:solidFill>
                          <a:latin typeface="Cambria Math" panose="02040503050406030204" pitchFamily="18" charset="0"/>
                        </a:rPr>
                        <m:t> </m:t>
                      </m:r>
                      <m:r>
                        <a:rPr lang="en-US" sz="2800" i="1">
                          <a:solidFill>
                            <a:srgbClr val="9900CC"/>
                          </a:solidFill>
                          <a:latin typeface="Cambria Math" panose="02040503050406030204" pitchFamily="18" charset="0"/>
                        </a:rPr>
                        <m:t> </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ea typeface="Cambria Math" panose="02040503050406030204" pitchFamily="18" charset="0"/>
                            </a:rPr>
                            <m:t>𝔼</m:t>
                          </m:r>
                        </m:e>
                        <m:sub>
                          <m:r>
                            <a:rPr lang="en-US" sz="2800" i="1">
                              <a:solidFill>
                                <a:srgbClr val="9900CC"/>
                              </a:solidFill>
                              <a:latin typeface="Cambria Math" panose="02040503050406030204" pitchFamily="18" charset="0"/>
                            </a:rPr>
                            <m:t>𝑥</m:t>
                          </m:r>
                          <m:r>
                            <a:rPr lang="en-US" sz="2800" i="1">
                              <a:solidFill>
                                <a:srgbClr val="9900CC"/>
                              </a:solidFill>
                              <a:latin typeface="Cambria Math" panose="02040503050406030204" pitchFamily="18" charset="0"/>
                              <a:ea typeface="Cambria Math" panose="02040503050406030204" pitchFamily="18" charset="0"/>
                            </a:rPr>
                            <m:t>~</m:t>
                          </m:r>
                          <m:sSub>
                            <m:sSubPr>
                              <m:ctrlPr>
                                <a:rPr lang="en-US" sz="2800" i="1">
                                  <a:solidFill>
                                    <a:srgbClr val="9900CC"/>
                                  </a:solidFill>
                                  <a:latin typeface="Cambria Math" panose="02040503050406030204" pitchFamily="18" charset="0"/>
                                  <a:ea typeface="Cambria Math" panose="02040503050406030204" pitchFamily="18" charset="0"/>
                                </a:rPr>
                              </m:ctrlPr>
                            </m:sSubPr>
                            <m:e>
                              <m:r>
                                <a:rPr lang="en-US" sz="2800" i="1">
                                  <a:solidFill>
                                    <a:srgbClr val="9900CC"/>
                                  </a:solidFill>
                                  <a:latin typeface="Cambria Math" panose="02040503050406030204" pitchFamily="18" charset="0"/>
                                  <a:ea typeface="Cambria Math" panose="02040503050406030204" pitchFamily="18" charset="0"/>
                                </a:rPr>
                                <m:t>𝑝</m:t>
                              </m:r>
                            </m:e>
                            <m:sub>
                              <m:r>
                                <m:rPr>
                                  <m:sty m:val="p"/>
                                </m:rPr>
                                <a:rPr lang="en-US" sz="2800">
                                  <a:solidFill>
                                    <a:srgbClr val="9900CC"/>
                                  </a:solidFill>
                                  <a:latin typeface="Cambria Math" panose="02040503050406030204" pitchFamily="18" charset="0"/>
                                  <a:ea typeface="Cambria Math" panose="02040503050406030204" pitchFamily="18" charset="0"/>
                                </a:rPr>
                                <m:t>gen</m:t>
                              </m:r>
                            </m:sub>
                          </m:sSub>
                        </m:sub>
                      </m:sSub>
                      <m:func>
                        <m:funcPr>
                          <m:ctrlPr>
                            <a:rPr lang="en-US" sz="2800" i="1">
                              <a:solidFill>
                                <a:srgbClr val="9900CC"/>
                              </a:solidFill>
                              <a:latin typeface="Cambria Math" panose="02040503050406030204" pitchFamily="18" charset="0"/>
                              <a:ea typeface="Cambria Math" panose="02040503050406030204" pitchFamily="18" charset="0"/>
                            </a:rPr>
                          </m:ctrlPr>
                        </m:funcPr>
                        <m:fName>
                          <m:r>
                            <m:rPr>
                              <m:sty m:val="p"/>
                            </m:rPr>
                            <a:rPr lang="en-US" sz="2800">
                              <a:solidFill>
                                <a:srgbClr val="9900CC"/>
                              </a:solidFill>
                              <a:latin typeface="Cambria Math" panose="02040503050406030204" pitchFamily="18" charset="0"/>
                              <a:ea typeface="Cambria Math" panose="02040503050406030204" pitchFamily="18" charset="0"/>
                            </a:rPr>
                            <m:t>log</m:t>
                          </m:r>
                        </m:fName>
                        <m:e>
                          <m:d>
                            <m:dPr>
                              <m:ctrlPr>
                                <a:rPr lang="en-US" sz="2800" i="1">
                                  <a:solidFill>
                                    <a:srgbClr val="9900CC"/>
                                  </a:solidFill>
                                  <a:latin typeface="Cambria Math" panose="02040503050406030204" pitchFamily="18" charset="0"/>
                                  <a:ea typeface="Cambria Math" panose="02040503050406030204" pitchFamily="18" charset="0"/>
                                </a:rPr>
                              </m:ctrlPr>
                            </m:dPr>
                            <m:e>
                              <m:r>
                                <a:rPr lang="en-US" sz="2800" i="1">
                                  <a:solidFill>
                                    <a:srgbClr val="9900CC"/>
                                  </a:solidFill>
                                  <a:latin typeface="Cambria Math" panose="02040503050406030204" pitchFamily="18" charset="0"/>
                                  <a:ea typeface="Cambria Math" panose="02040503050406030204" pitchFamily="18" charset="0"/>
                                </a:rPr>
                                <m:t>1−</m:t>
                              </m:r>
                              <m:r>
                                <a:rPr lang="en-US" sz="2800" i="1">
                                  <a:solidFill>
                                    <a:srgbClr val="C00000"/>
                                  </a:solidFill>
                                  <a:latin typeface="Cambria Math" panose="02040503050406030204" pitchFamily="18" charset="0"/>
                                  <a:ea typeface="Cambria Math" panose="02040503050406030204" pitchFamily="18" charset="0"/>
                                </a:rPr>
                                <m:t>𝐷</m:t>
                              </m:r>
                              <m:d>
                                <m:dPr>
                                  <m:ctrlPr>
                                    <a:rPr lang="en-US" sz="2800" i="1">
                                      <a:solidFill>
                                        <a:srgbClr val="C00000"/>
                                      </a:solidFill>
                                      <a:latin typeface="Cambria Math" panose="02040503050406030204" pitchFamily="18" charset="0"/>
                                      <a:ea typeface="Cambria Math" panose="02040503050406030204" pitchFamily="18" charset="0"/>
                                    </a:rPr>
                                  </m:ctrlPr>
                                </m:dPr>
                                <m:e>
                                  <m:r>
                                    <a:rPr lang="en-US" sz="2800" i="1">
                                      <a:solidFill>
                                        <a:srgbClr val="C00000"/>
                                      </a:solidFill>
                                      <a:latin typeface="Cambria Math" panose="02040503050406030204" pitchFamily="18" charset="0"/>
                                      <a:ea typeface="Cambria Math" panose="02040503050406030204" pitchFamily="18" charset="0"/>
                                    </a:rPr>
                                    <m:t>𝑥</m:t>
                                  </m:r>
                                </m:e>
                              </m:d>
                            </m:e>
                          </m:d>
                        </m:e>
                      </m:func>
                    </m:oMath>
                  </m:oMathPara>
                </a14:m>
                <a:endParaRPr lang="en-US" sz="2800" dirty="0"/>
              </a:p>
            </p:txBody>
          </p:sp>
        </mc:Choice>
        <mc:Fallback xmlns="">
          <p:sp>
            <p:nvSpPr>
              <p:cNvPr id="8" name="Rectangle 7">
                <a:extLst>
                  <a:ext uri="{FF2B5EF4-FFF2-40B4-BE49-F238E27FC236}">
                    <a16:creationId xmlns:a16="http://schemas.microsoft.com/office/drawing/2014/main" id="{1E908105-624B-004E-B33C-940039694752}"/>
                  </a:ext>
                </a:extLst>
              </p:cNvPr>
              <p:cNvSpPr>
                <a:spLocks noRot="1" noChangeAspect="1" noMove="1" noResize="1" noEditPoints="1" noAdjustHandles="1" noChangeArrowheads="1" noChangeShapeType="1" noTextEdit="1"/>
              </p:cNvSpPr>
              <p:nvPr/>
            </p:nvSpPr>
            <p:spPr>
              <a:xfrm>
                <a:off x="4953000" y="3581400"/>
                <a:ext cx="4102405" cy="638060"/>
              </a:xfrm>
              <a:prstGeom prst="rect">
                <a:avLst/>
              </a:prstGeom>
              <a:blipFill>
                <a:blip r:embed="rId4"/>
                <a:stretch>
                  <a:fillRect b="-5882"/>
                </a:stretch>
              </a:blipFill>
            </p:spPr>
            <p:txBody>
              <a:bodyPr/>
              <a:lstStyle/>
              <a:p>
                <a:r>
                  <a:rPr lang="en-US">
                    <a:noFill/>
                  </a:rPr>
                  <a:t> </a:t>
                </a:r>
              </a:p>
            </p:txBody>
          </p:sp>
        </mc:Fallback>
      </mc:AlternateContent>
    </p:spTree>
    <p:extLst>
      <p:ext uri="{BB962C8B-B14F-4D97-AF65-F5344CB8AC3E}">
        <p14:creationId xmlns:p14="http://schemas.microsoft.com/office/powerpoint/2010/main" val="157126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GAN objective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p:txBody>
              <a:bodyPr/>
              <a:lstStyle/>
              <a:p>
                <a:pPr marL="0" indent="0"/>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rPr>
                        <m:t>𝑉</m:t>
                      </m:r>
                      <m:d>
                        <m:dPr>
                          <m:ctrlPr>
                            <a:rPr lang="en-US" b="0" i="1" smtClean="0">
                              <a:solidFill>
                                <a:srgbClr val="9900CC"/>
                              </a:solidFill>
                              <a:latin typeface="Cambria Math" panose="02040503050406030204" pitchFamily="18" charset="0"/>
                            </a:rPr>
                          </m:ctrlPr>
                        </m:dPr>
                        <m:e>
                          <m:r>
                            <a:rPr lang="en-US" b="0" i="1" smtClean="0">
                              <a:solidFill>
                                <a:srgbClr val="00B050"/>
                              </a:solidFill>
                              <a:latin typeface="Cambria Math" panose="02040503050406030204" pitchFamily="18" charset="0"/>
                            </a:rPr>
                            <m:t>𝐺</m:t>
                          </m:r>
                          <m:r>
                            <a:rPr lang="en-US" b="0" i="1" smtClean="0">
                              <a:solidFill>
                                <a:srgbClr val="9900CC"/>
                              </a:solidFill>
                              <a:latin typeface="Cambria Math" panose="02040503050406030204" pitchFamily="18" charset="0"/>
                            </a:rPr>
                            <m:t>,</m:t>
                          </m:r>
                          <m:r>
                            <a:rPr lang="en-US" b="0" i="1" smtClean="0">
                              <a:solidFill>
                                <a:srgbClr val="C00000"/>
                              </a:solidFill>
                              <a:latin typeface="Cambria Math" panose="02040503050406030204" pitchFamily="18" charset="0"/>
                            </a:rPr>
                            <m:t>𝐷</m:t>
                          </m:r>
                        </m:e>
                      </m:d>
                      <m:r>
                        <a:rPr lang="en-US" b="0" i="1" smtClean="0">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log</m:t>
                          </m:r>
                        </m:fName>
                        <m:e>
                          <m:r>
                            <a:rPr lang="en-US" i="1" smtClean="0">
                              <a:solidFill>
                                <a:srgbClr val="C00000"/>
                              </a:solidFill>
                              <a:latin typeface="Cambria Math" panose="02040503050406030204" pitchFamily="18" charset="0"/>
                            </a:rPr>
                            <m:t>𝐷</m:t>
                          </m:r>
                          <m:r>
                            <a:rPr lang="en-US" i="1"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𝑥</m:t>
                          </m:r>
                          <m:r>
                            <a:rPr lang="en-US" i="1" smtClean="0">
                              <a:solidFill>
                                <a:srgbClr val="C00000"/>
                              </a:solidFill>
                              <a:latin typeface="Cambria Math" panose="02040503050406030204" pitchFamily="18" charset="0"/>
                            </a:rPr>
                            <m:t>)</m:t>
                          </m:r>
                        </m:e>
                      </m:func>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ea typeface="Cambria Math" panose="02040503050406030204" pitchFamily="18" charset="0"/>
                            </a:rPr>
                            <m:t>𝑧</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𝑝</m:t>
                          </m:r>
                        </m:sub>
                      </m:sSub>
                      <m:r>
                        <m:rPr>
                          <m:sty m:val="p"/>
                        </m:rPr>
                        <a:rPr lang="en-US">
                          <a:solidFill>
                            <a:srgbClr val="9900CC"/>
                          </a:solidFill>
                          <a:latin typeface="Cambria Math" panose="02040503050406030204" pitchFamily="18" charset="0"/>
                          <a:ea typeface="Cambria Math" panose="02040503050406030204" pitchFamily="18" charset="0"/>
                        </a:rPr>
                        <m:t>log</m:t>
                      </m:r>
                      <m:r>
                        <a:rPr lang="en-US" i="1">
                          <a:solidFill>
                            <a:srgbClr val="9900CC"/>
                          </a:solidFill>
                          <a:latin typeface="Cambria Math" panose="02040503050406030204" pitchFamily="18" charset="0"/>
                          <a:ea typeface="Cambria Math" panose="02040503050406030204" pitchFamily="18" charset="0"/>
                        </a:rPr>
                        <m:t>⁡(1−</m:t>
                      </m:r>
                      <m:r>
                        <a:rPr lang="en-US" i="1" smtClean="0">
                          <a:solidFill>
                            <a:srgbClr val="C00000"/>
                          </a:solidFill>
                          <a:latin typeface="Cambria Math" panose="02040503050406030204" pitchFamily="18" charset="0"/>
                          <a:ea typeface="Cambria Math" panose="02040503050406030204" pitchFamily="18" charset="0"/>
                        </a:rPr>
                        <m:t>𝐷</m:t>
                      </m:r>
                      <m:d>
                        <m:dPr>
                          <m:ctrlPr>
                            <a:rPr lang="en-US" i="1">
                              <a:solidFill>
                                <a:srgbClr val="C00000"/>
                              </a:solidFill>
                              <a:latin typeface="Cambria Math" panose="02040503050406030204" pitchFamily="18" charset="0"/>
                              <a:ea typeface="Cambria Math" panose="02040503050406030204" pitchFamily="18" charset="0"/>
                            </a:rPr>
                          </m:ctrlPr>
                        </m:dPr>
                        <m:e>
                          <m:r>
                            <a:rPr lang="en-US" i="1" smtClean="0">
                              <a:solidFill>
                                <a:srgbClr val="00B050"/>
                              </a:solidFill>
                              <a:latin typeface="Cambria Math" panose="02040503050406030204" pitchFamily="18" charset="0"/>
                              <a:ea typeface="Cambria Math" panose="02040503050406030204" pitchFamily="18" charset="0"/>
                            </a:rPr>
                            <m:t>𝐺</m:t>
                          </m:r>
                          <m:r>
                            <a:rPr lang="en-US" i="1" smtClean="0">
                              <a:solidFill>
                                <a:srgbClr val="00B050"/>
                              </a:solidFill>
                              <a:latin typeface="Cambria Math" panose="02040503050406030204" pitchFamily="18" charset="0"/>
                              <a:ea typeface="Cambria Math" panose="02040503050406030204" pitchFamily="18" charset="0"/>
                            </a:rPr>
                            <m:t>(</m:t>
                          </m:r>
                          <m:r>
                            <a:rPr lang="en-US" i="1" smtClean="0">
                              <a:solidFill>
                                <a:srgbClr val="00B050"/>
                              </a:solidFill>
                              <a:latin typeface="Cambria Math" panose="02040503050406030204" pitchFamily="18" charset="0"/>
                              <a:ea typeface="Cambria Math" panose="02040503050406030204" pitchFamily="18" charset="0"/>
                            </a:rPr>
                            <m:t>𝑧</m:t>
                          </m:r>
                          <m:r>
                            <a:rPr lang="en-US" i="1" smtClean="0">
                              <a:solidFill>
                                <a:srgbClr val="00B050"/>
                              </a:solidFill>
                              <a:latin typeface="Cambria Math" panose="02040503050406030204" pitchFamily="18" charset="0"/>
                              <a:ea typeface="Cambria Math" panose="02040503050406030204" pitchFamily="18" charset="0"/>
                            </a:rPr>
                            <m:t>)</m:t>
                          </m:r>
                        </m:e>
                      </m:d>
                      <m:r>
                        <a:rPr lang="en-US" i="1">
                          <a:solidFill>
                            <a:srgbClr val="9900CC"/>
                          </a:solidFill>
                          <a:latin typeface="Cambria Math" panose="02040503050406030204" pitchFamily="18" charset="0"/>
                          <a:ea typeface="Cambria Math" panose="02040503050406030204" pitchFamily="18" charset="0"/>
                        </a:rPr>
                        <m:t>)</m:t>
                      </m:r>
                    </m:oMath>
                  </m:oMathPara>
                </a14:m>
                <a:endParaRPr lang="en-US" dirty="0">
                  <a:solidFill>
                    <a:srgbClr val="9900CC"/>
                  </a:solidFill>
                </a:endParaRP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The discriminator wants to correctly distinguish real and fake samples:</a:t>
                </a:r>
                <a:br>
                  <a:rPr lang="en-US" dirty="0"/>
                </a:br>
                <a:endParaRPr lang="en-US" sz="800" dirty="0"/>
              </a:p>
              <a:p>
                <a:pPr marL="0" indent="0"/>
                <a14:m>
                  <m:oMathPara xmlns:m="http://schemas.openxmlformats.org/officeDocument/2006/math">
                    <m:oMathParaPr>
                      <m:jc m:val="centerGroup"/>
                    </m:oMathParaPr>
                    <m:oMath xmlns:m="http://schemas.openxmlformats.org/officeDocument/2006/math">
                      <m:sSup>
                        <m:sSupPr>
                          <m:ctrlPr>
                            <a:rPr lang="en-US"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𝐷</m:t>
                          </m:r>
                        </m:e>
                        <m:sup>
                          <m:r>
                            <a:rPr lang="en-US" b="0" i="1" smtClean="0">
                              <a:solidFill>
                                <a:srgbClr val="C00000"/>
                              </a:solidFill>
                              <a:latin typeface="Cambria Math" panose="02040503050406030204" pitchFamily="18" charset="0"/>
                            </a:rPr>
                            <m:t>∗</m:t>
                          </m:r>
                        </m:sup>
                      </m:sSup>
                      <m:r>
                        <a:rPr lang="en-US" b="0" i="1" smtClean="0">
                          <a:solidFill>
                            <a:srgbClr val="C00000"/>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m:rPr>
                              <m:sty m:val="p"/>
                            </m:rPr>
                            <a:rPr lang="en-US" b="0" i="0" smtClean="0">
                              <a:solidFill>
                                <a:srgbClr val="C00000"/>
                              </a:solidFill>
                              <a:latin typeface="Cambria Math" panose="02040503050406030204" pitchFamily="18" charset="0"/>
                            </a:rPr>
                            <m:t>arg</m:t>
                          </m:r>
                          <m:r>
                            <a:rPr lang="en-US" b="0" i="0" smtClean="0">
                              <a:solidFill>
                                <a:srgbClr val="C00000"/>
                              </a:solidFill>
                              <a:latin typeface="Cambria Math" panose="02040503050406030204" pitchFamily="18" charset="0"/>
                            </a:rPr>
                            <m:t> </m:t>
                          </m:r>
                          <m:r>
                            <m:rPr>
                              <m:sty m:val="p"/>
                            </m:rPr>
                            <a:rPr lang="en-US" b="0" i="0" smtClean="0">
                              <a:solidFill>
                                <a:srgbClr val="C00000"/>
                              </a:solidFill>
                              <a:latin typeface="Cambria Math" panose="02040503050406030204" pitchFamily="18" charset="0"/>
                            </a:rPr>
                            <m:t>max</m:t>
                          </m:r>
                        </m:e>
                        <m:sub>
                          <m:r>
                            <a:rPr lang="en-US" b="0" i="1" smtClean="0">
                              <a:solidFill>
                                <a:srgbClr val="C00000"/>
                              </a:solidFill>
                              <a:latin typeface="Cambria Math" panose="02040503050406030204" pitchFamily="18" charset="0"/>
                            </a:rPr>
                            <m:t>𝐷</m:t>
                          </m:r>
                        </m:sub>
                      </m:sSub>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𝑉</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𝐺</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𝐷</m:t>
                      </m:r>
                      <m:r>
                        <a:rPr lang="en-US" b="0" i="1" smtClean="0">
                          <a:solidFill>
                            <a:srgbClr val="C00000"/>
                          </a:solidFill>
                          <a:latin typeface="Cambria Math" panose="02040503050406030204" pitchFamily="18" charset="0"/>
                        </a:rPr>
                        <m:t>)</m:t>
                      </m:r>
                    </m:oMath>
                  </m:oMathPara>
                </a14:m>
                <a:endParaRPr lang="en-US" dirty="0">
                  <a:solidFill>
                    <a:srgbClr val="9900CC"/>
                  </a:solidFill>
                </a:endParaRPr>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dirty="0"/>
                  <a:t>The generator wants to fool the discriminator:</a:t>
                </a:r>
                <a:br>
                  <a:rPr lang="en-US" dirty="0"/>
                </a:br>
                <a:endParaRPr lang="en-US" sz="800" dirty="0"/>
              </a:p>
              <a:p>
                <a:pPr marL="0" indent="0"/>
                <a14:m>
                  <m:oMathPara xmlns:m="http://schemas.openxmlformats.org/officeDocument/2006/math">
                    <m:oMathParaPr>
                      <m:jc m:val="centerGroup"/>
                    </m:oMathParaPr>
                    <m:oMath xmlns:m="http://schemas.openxmlformats.org/officeDocument/2006/math">
                      <m:sSup>
                        <m:sSupPr>
                          <m:ctrlPr>
                            <a:rPr lang="en-US"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𝐺</m:t>
                          </m:r>
                        </m:e>
                        <m:sup>
                          <m:r>
                            <a:rPr lang="en-US" i="1">
                              <a:solidFill>
                                <a:srgbClr val="00B050"/>
                              </a:solidFill>
                              <a:latin typeface="Cambria Math" panose="02040503050406030204" pitchFamily="18" charset="0"/>
                            </a:rPr>
                            <m:t>∗</m:t>
                          </m:r>
                        </m:sup>
                      </m:sSup>
                      <m:r>
                        <a:rPr lang="en-US" i="1">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m:rPr>
                              <m:sty m:val="p"/>
                            </m:rPr>
                            <a:rPr lang="en-US">
                              <a:solidFill>
                                <a:srgbClr val="00B050"/>
                              </a:solidFill>
                              <a:latin typeface="Cambria Math" panose="02040503050406030204" pitchFamily="18" charset="0"/>
                            </a:rPr>
                            <m:t>arg</m:t>
                          </m:r>
                          <m:r>
                            <a:rPr lang="en-US">
                              <a:solidFill>
                                <a:srgbClr val="00B050"/>
                              </a:solidFill>
                              <a:latin typeface="Cambria Math" panose="02040503050406030204" pitchFamily="18" charset="0"/>
                            </a:rPr>
                            <m:t> </m:t>
                          </m:r>
                          <m:r>
                            <m:rPr>
                              <m:sty m:val="p"/>
                            </m:rPr>
                            <a:rPr lang="en-US">
                              <a:solidFill>
                                <a:srgbClr val="00B050"/>
                              </a:solidFill>
                              <a:latin typeface="Cambria Math" panose="02040503050406030204" pitchFamily="18" charset="0"/>
                            </a:rPr>
                            <m:t>min</m:t>
                          </m:r>
                        </m:e>
                        <m:sub>
                          <m:r>
                            <a:rPr lang="en-US" b="0" i="1" smtClean="0">
                              <a:solidFill>
                                <a:srgbClr val="00B050"/>
                              </a:solidFill>
                              <a:latin typeface="Cambria Math" panose="02040503050406030204" pitchFamily="18" charset="0"/>
                            </a:rPr>
                            <m:t>𝐺</m:t>
                          </m:r>
                        </m:sub>
                      </m:sSub>
                      <m:r>
                        <a:rPr lang="en-US" b="0" i="1" smtClean="0">
                          <a:solidFill>
                            <a:srgbClr val="00B050"/>
                          </a:solidFill>
                          <a:latin typeface="Cambria Math" panose="02040503050406030204" pitchFamily="18" charset="0"/>
                        </a:rPr>
                        <m:t> </m:t>
                      </m:r>
                      <m:r>
                        <a:rPr lang="en-US" i="1">
                          <a:solidFill>
                            <a:srgbClr val="00B050"/>
                          </a:solidFill>
                          <a:latin typeface="Cambria Math" panose="02040503050406030204" pitchFamily="18" charset="0"/>
                        </a:rPr>
                        <m:t>𝑉</m:t>
                      </m:r>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𝐺</m:t>
                      </m:r>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𝐷</m:t>
                      </m:r>
                      <m:r>
                        <a:rPr lang="en-US" i="1">
                          <a:solidFill>
                            <a:srgbClr val="00B050"/>
                          </a:solidFill>
                          <a:latin typeface="Cambria Math" panose="02040503050406030204" pitchFamily="18" charset="0"/>
                        </a:rPr>
                        <m:t>)</m:t>
                      </m:r>
                    </m:oMath>
                  </m:oMathPara>
                </a14:m>
                <a:endParaRPr lang="en-US" dirty="0">
                  <a:solidFill>
                    <a:srgbClr val="00B050"/>
                  </a:solidFill>
                </a:endParaRPr>
              </a:p>
              <a:p>
                <a:pPr marL="0" indent="0"/>
                <a:endParaRPr lang="en-US" sz="800" dirty="0"/>
              </a:p>
              <a:p>
                <a:pPr marL="457200" indent="-457200">
                  <a:buFont typeface="Arial" panose="020B0604020202020204" pitchFamily="34" charset="0"/>
                  <a:buChar char="•"/>
                </a:pPr>
                <a:r>
                  <a:rPr lang="en-US" dirty="0"/>
                  <a:t>Train the generator and discriminator jointly in a </a:t>
                </a:r>
                <a:r>
                  <a:rPr lang="en-US" i="1" dirty="0"/>
                  <a:t>minimax game</a:t>
                </a:r>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blipFill>
                <a:blip r:embed="rId2"/>
                <a:stretch>
                  <a:fillRect l="-1103" r="-368"/>
                </a:stretch>
              </a:blipFill>
            </p:spPr>
            <p:txBody>
              <a:bodyPr/>
              <a:lstStyle/>
              <a:p>
                <a:r>
                  <a:rPr lang="en-US">
                    <a:noFill/>
                  </a:rPr>
                  <a:t> </a:t>
                </a:r>
              </a:p>
            </p:txBody>
          </p:sp>
        </mc:Fallback>
      </mc:AlternateContent>
    </p:spTree>
    <p:extLst>
      <p:ext uri="{BB962C8B-B14F-4D97-AF65-F5344CB8AC3E}">
        <p14:creationId xmlns:p14="http://schemas.microsoft.com/office/powerpoint/2010/main" val="7570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GAN objective: Theoretical properties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p:txBody>
              <a:bodyPr/>
              <a:lstStyle/>
              <a:p>
                <a:pPr marL="0" indent="0"/>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rPr>
                        <m:t>𝑉</m:t>
                      </m:r>
                      <m:d>
                        <m:dPr>
                          <m:ctrlPr>
                            <a:rPr lang="en-US" b="0" i="1" smtClean="0">
                              <a:solidFill>
                                <a:srgbClr val="9900CC"/>
                              </a:solidFill>
                              <a:latin typeface="Cambria Math" panose="02040503050406030204" pitchFamily="18" charset="0"/>
                            </a:rPr>
                          </m:ctrlPr>
                        </m:dPr>
                        <m:e>
                          <m:r>
                            <a:rPr lang="en-US" b="0" i="1" smtClean="0">
                              <a:solidFill>
                                <a:srgbClr val="00B050"/>
                              </a:solidFill>
                              <a:latin typeface="Cambria Math" panose="02040503050406030204" pitchFamily="18" charset="0"/>
                            </a:rPr>
                            <m:t>𝐺</m:t>
                          </m:r>
                          <m:r>
                            <a:rPr lang="en-US" b="0" i="1" smtClean="0">
                              <a:solidFill>
                                <a:srgbClr val="9900CC"/>
                              </a:solidFill>
                              <a:latin typeface="Cambria Math" panose="02040503050406030204" pitchFamily="18" charset="0"/>
                            </a:rPr>
                            <m:t>,</m:t>
                          </m:r>
                          <m:r>
                            <a:rPr lang="en-US" b="0" i="1" smtClean="0">
                              <a:solidFill>
                                <a:srgbClr val="C00000"/>
                              </a:solidFill>
                              <a:latin typeface="Cambria Math" panose="02040503050406030204" pitchFamily="18" charset="0"/>
                            </a:rPr>
                            <m:t>𝐷</m:t>
                          </m:r>
                        </m:e>
                      </m:d>
                      <m:r>
                        <a:rPr lang="en-US" b="0" i="1" smtClean="0">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log</m:t>
                          </m:r>
                        </m:fName>
                        <m:e>
                          <m:r>
                            <a:rPr lang="en-US" i="1" smtClean="0">
                              <a:solidFill>
                                <a:srgbClr val="C00000"/>
                              </a:solidFill>
                              <a:latin typeface="Cambria Math" panose="02040503050406030204" pitchFamily="18" charset="0"/>
                            </a:rPr>
                            <m:t>𝐷</m:t>
                          </m:r>
                          <m:r>
                            <a:rPr lang="en-US" i="1"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𝑥</m:t>
                          </m:r>
                          <m:r>
                            <a:rPr lang="en-US" i="1" smtClean="0">
                              <a:solidFill>
                                <a:srgbClr val="C00000"/>
                              </a:solidFill>
                              <a:latin typeface="Cambria Math" panose="02040503050406030204" pitchFamily="18" charset="0"/>
                            </a:rPr>
                            <m:t>)</m:t>
                          </m:r>
                        </m:e>
                      </m:func>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ea typeface="Cambria Math" panose="02040503050406030204" pitchFamily="18" charset="0"/>
                            </a:rPr>
                            <m:t>𝑧</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𝑝</m:t>
                          </m:r>
                        </m:sub>
                      </m:sSub>
                      <m:r>
                        <m:rPr>
                          <m:sty m:val="p"/>
                        </m:rPr>
                        <a:rPr lang="en-US">
                          <a:solidFill>
                            <a:srgbClr val="9900CC"/>
                          </a:solidFill>
                          <a:latin typeface="Cambria Math" panose="02040503050406030204" pitchFamily="18" charset="0"/>
                          <a:ea typeface="Cambria Math" panose="02040503050406030204" pitchFamily="18" charset="0"/>
                        </a:rPr>
                        <m:t>log</m:t>
                      </m:r>
                      <m:r>
                        <a:rPr lang="en-US" i="1">
                          <a:solidFill>
                            <a:srgbClr val="9900CC"/>
                          </a:solidFill>
                          <a:latin typeface="Cambria Math" panose="02040503050406030204" pitchFamily="18" charset="0"/>
                          <a:ea typeface="Cambria Math" panose="02040503050406030204" pitchFamily="18" charset="0"/>
                        </a:rPr>
                        <m:t>⁡(1−</m:t>
                      </m:r>
                      <m:r>
                        <a:rPr lang="en-US" i="1" smtClean="0">
                          <a:solidFill>
                            <a:srgbClr val="C00000"/>
                          </a:solidFill>
                          <a:latin typeface="Cambria Math" panose="02040503050406030204" pitchFamily="18" charset="0"/>
                          <a:ea typeface="Cambria Math" panose="02040503050406030204" pitchFamily="18" charset="0"/>
                        </a:rPr>
                        <m:t>𝐷</m:t>
                      </m:r>
                      <m:d>
                        <m:dPr>
                          <m:ctrlPr>
                            <a:rPr lang="en-US" i="1">
                              <a:solidFill>
                                <a:srgbClr val="C00000"/>
                              </a:solidFill>
                              <a:latin typeface="Cambria Math" panose="02040503050406030204" pitchFamily="18" charset="0"/>
                              <a:ea typeface="Cambria Math" panose="02040503050406030204" pitchFamily="18" charset="0"/>
                            </a:rPr>
                          </m:ctrlPr>
                        </m:dPr>
                        <m:e>
                          <m:r>
                            <a:rPr lang="en-US" i="1" smtClean="0">
                              <a:solidFill>
                                <a:srgbClr val="00B050"/>
                              </a:solidFill>
                              <a:latin typeface="Cambria Math" panose="02040503050406030204" pitchFamily="18" charset="0"/>
                              <a:ea typeface="Cambria Math" panose="02040503050406030204" pitchFamily="18" charset="0"/>
                            </a:rPr>
                            <m:t>𝐺</m:t>
                          </m:r>
                          <m:r>
                            <a:rPr lang="en-US" i="1" smtClean="0">
                              <a:solidFill>
                                <a:srgbClr val="00B050"/>
                              </a:solidFill>
                              <a:latin typeface="Cambria Math" panose="02040503050406030204" pitchFamily="18" charset="0"/>
                              <a:ea typeface="Cambria Math" panose="02040503050406030204" pitchFamily="18" charset="0"/>
                            </a:rPr>
                            <m:t>(</m:t>
                          </m:r>
                          <m:r>
                            <a:rPr lang="en-US" i="1" smtClean="0">
                              <a:solidFill>
                                <a:srgbClr val="00B050"/>
                              </a:solidFill>
                              <a:latin typeface="Cambria Math" panose="02040503050406030204" pitchFamily="18" charset="0"/>
                              <a:ea typeface="Cambria Math" panose="02040503050406030204" pitchFamily="18" charset="0"/>
                            </a:rPr>
                            <m:t>𝑧</m:t>
                          </m:r>
                          <m:r>
                            <a:rPr lang="en-US" i="1" smtClean="0">
                              <a:solidFill>
                                <a:srgbClr val="00B050"/>
                              </a:solidFill>
                              <a:latin typeface="Cambria Math" panose="02040503050406030204" pitchFamily="18" charset="0"/>
                              <a:ea typeface="Cambria Math" panose="02040503050406030204" pitchFamily="18" charset="0"/>
                            </a:rPr>
                            <m:t>)</m:t>
                          </m:r>
                        </m:e>
                      </m:d>
                      <m:r>
                        <a:rPr lang="en-US" i="1">
                          <a:solidFill>
                            <a:srgbClr val="9900CC"/>
                          </a:solidFill>
                          <a:latin typeface="Cambria Math" panose="02040503050406030204" pitchFamily="18" charset="0"/>
                          <a:ea typeface="Cambria Math" panose="02040503050406030204" pitchFamily="18" charset="0"/>
                        </a:rPr>
                        <m:t>)</m:t>
                      </m:r>
                    </m:oMath>
                  </m:oMathPara>
                </a14:m>
                <a:endParaRPr lang="en-US" dirty="0">
                  <a:solidFill>
                    <a:srgbClr val="9900CC"/>
                  </a:solidFill>
                </a:endParaRP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Assuming unlimited capacity for generator and discriminator and unlimited training data:</a:t>
                </a:r>
              </a:p>
              <a:p>
                <a:pPr marL="857250" lvl="1" indent="-457200">
                  <a:buFont typeface="Arial" panose="020B0604020202020204" pitchFamily="34" charset="0"/>
                  <a:buChar char="•"/>
                </a:pPr>
                <a:r>
                  <a:rPr lang="en-US" sz="2400" dirty="0"/>
                  <a:t>The objective </a:t>
                </a:r>
                <a14:m>
                  <m:oMath xmlns:m="http://schemas.openxmlformats.org/officeDocument/2006/math">
                    <m:sSub>
                      <m:sSubPr>
                        <m:ctrlPr>
                          <a:rPr lang="en-US" sz="2400" i="1">
                            <a:solidFill>
                              <a:srgbClr val="9900CC"/>
                            </a:solidFill>
                            <a:latin typeface="Cambria Math" panose="02040503050406030204" pitchFamily="18" charset="0"/>
                          </a:rPr>
                        </m:ctrlPr>
                      </m:sSubPr>
                      <m:e>
                        <m:r>
                          <m:rPr>
                            <m:sty m:val="p"/>
                          </m:rPr>
                          <a:rPr lang="en-US" sz="2400">
                            <a:solidFill>
                              <a:srgbClr val="9900CC"/>
                            </a:solidFill>
                            <a:latin typeface="Cambria Math" panose="02040503050406030204" pitchFamily="18" charset="0"/>
                          </a:rPr>
                          <m:t>min</m:t>
                        </m:r>
                      </m:e>
                      <m:sub>
                        <m:r>
                          <a:rPr lang="en-US" sz="2400" i="1">
                            <a:solidFill>
                              <a:srgbClr val="9900CC"/>
                            </a:solidFill>
                            <a:latin typeface="Cambria Math" panose="02040503050406030204" pitchFamily="18" charset="0"/>
                          </a:rPr>
                          <m:t>𝐺</m:t>
                        </m:r>
                      </m:sub>
                    </m:sSub>
                    <m:sSub>
                      <m:sSubPr>
                        <m:ctrlPr>
                          <a:rPr lang="en-US" sz="2400" i="1">
                            <a:solidFill>
                              <a:srgbClr val="9900CC"/>
                            </a:solidFill>
                            <a:latin typeface="Cambria Math" panose="02040503050406030204" pitchFamily="18" charset="0"/>
                          </a:rPr>
                        </m:ctrlPr>
                      </m:sSubPr>
                      <m:e>
                        <m:r>
                          <a:rPr lang="en-US" sz="2400">
                            <a:solidFill>
                              <a:srgbClr val="9900CC"/>
                            </a:solidFill>
                            <a:latin typeface="Cambria Math" panose="02040503050406030204" pitchFamily="18" charset="0"/>
                          </a:rPr>
                          <m:t> </m:t>
                        </m:r>
                        <m:r>
                          <m:rPr>
                            <m:sty m:val="p"/>
                          </m:rPr>
                          <a:rPr lang="en-US" sz="2400">
                            <a:solidFill>
                              <a:srgbClr val="9900CC"/>
                            </a:solidFill>
                            <a:latin typeface="Cambria Math" panose="02040503050406030204" pitchFamily="18" charset="0"/>
                          </a:rPr>
                          <m:t>max</m:t>
                        </m:r>
                      </m:e>
                      <m:sub>
                        <m:r>
                          <a:rPr lang="en-US" sz="2400" i="1">
                            <a:solidFill>
                              <a:srgbClr val="9900CC"/>
                            </a:solidFill>
                            <a:latin typeface="Cambria Math" panose="02040503050406030204" pitchFamily="18" charset="0"/>
                          </a:rPr>
                          <m:t>𝐷</m:t>
                        </m:r>
                      </m:sub>
                    </m:sSub>
                    <m:r>
                      <a:rPr lang="en-US" sz="2400" i="1">
                        <a:solidFill>
                          <a:srgbClr val="9900CC"/>
                        </a:solidFill>
                        <a:latin typeface="Cambria Math" panose="02040503050406030204" pitchFamily="18" charset="0"/>
                      </a:rPr>
                      <m:t>𝑉</m:t>
                    </m:r>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𝐺</m:t>
                        </m:r>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𝐷</m:t>
                        </m:r>
                      </m:e>
                    </m:d>
                  </m:oMath>
                </a14:m>
                <a:r>
                  <a:rPr lang="en-US" sz="2400" dirty="0"/>
                  <a:t> is equivalent to </a:t>
                </a:r>
                <a:r>
                  <a:rPr lang="en-US" sz="2400" i="1" dirty="0"/>
                  <a:t>Jensen-Shannon divergence</a:t>
                </a:r>
                <a:r>
                  <a:rPr lang="en-US" sz="2400" dirty="0"/>
                  <a:t> between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𝑝</m:t>
                        </m:r>
                      </m:e>
                      <m:sub>
                        <m:r>
                          <m:rPr>
                            <m:sty m:val="p"/>
                          </m:rPr>
                          <a:rPr lang="en-US" sz="2400">
                            <a:solidFill>
                              <a:srgbClr val="9900CC"/>
                            </a:solidFill>
                            <a:latin typeface="Cambria Math" panose="02040503050406030204" pitchFamily="18" charset="0"/>
                            <a:ea typeface="Cambria Math" panose="02040503050406030204" pitchFamily="18" charset="0"/>
                          </a:rPr>
                          <m:t>data</m:t>
                        </m:r>
                      </m:sub>
                    </m:sSub>
                  </m:oMath>
                </a14:m>
                <a:r>
                  <a:rPr lang="en-US" sz="2400" dirty="0">
                    <a:solidFill>
                      <a:srgbClr val="9900CC"/>
                    </a:solidFill>
                  </a:rPr>
                  <a:t> </a:t>
                </a:r>
                <a:r>
                  <a:rPr lang="en-US" sz="2400" dirty="0"/>
                  <a:t>and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𝑝</m:t>
                        </m:r>
                      </m:e>
                      <m:sub>
                        <m:r>
                          <m:rPr>
                            <m:sty m:val="p"/>
                          </m:rPr>
                          <a:rPr lang="en-US" sz="2400">
                            <a:solidFill>
                              <a:srgbClr val="9900CC"/>
                            </a:solidFill>
                            <a:latin typeface="Cambria Math" panose="02040503050406030204" pitchFamily="18" charset="0"/>
                            <a:ea typeface="Cambria Math" panose="02040503050406030204" pitchFamily="18" charset="0"/>
                          </a:rPr>
                          <m:t>gen</m:t>
                        </m:r>
                      </m:sub>
                    </m:sSub>
                  </m:oMath>
                </a14:m>
                <a:r>
                  <a:rPr lang="en-US" sz="2400" i="1" dirty="0"/>
                  <a:t> </a:t>
                </a:r>
                <a:r>
                  <a:rPr lang="en-US" sz="2400" dirty="0"/>
                  <a:t>and global optimum (</a:t>
                </a:r>
                <a:r>
                  <a:rPr lang="en-US" sz="2400" i="1" dirty="0"/>
                  <a:t>Nash equilibrium</a:t>
                </a:r>
                <a:r>
                  <a:rPr lang="en-US" sz="2400" dirty="0"/>
                  <a:t>)</a:t>
                </a:r>
                <a:r>
                  <a:rPr lang="en-US" sz="2400" i="1" dirty="0"/>
                  <a:t> </a:t>
                </a:r>
                <a:r>
                  <a:rPr lang="en-US" sz="2400" dirty="0"/>
                  <a:t>is given by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𝑝</m:t>
                        </m:r>
                      </m:e>
                      <m:sub>
                        <m:r>
                          <m:rPr>
                            <m:sty m:val="p"/>
                          </m:rPr>
                          <a:rPr lang="en-US" sz="2400">
                            <a:solidFill>
                              <a:srgbClr val="9900CC"/>
                            </a:solidFill>
                            <a:latin typeface="Cambria Math" panose="02040503050406030204" pitchFamily="18" charset="0"/>
                            <a:ea typeface="Cambria Math" panose="02040503050406030204" pitchFamily="18" charset="0"/>
                          </a:rPr>
                          <m:t>data</m:t>
                        </m:r>
                      </m:sub>
                    </m:sSub>
                    <m:r>
                      <a:rPr lang="en-US" sz="2400">
                        <a:solidFill>
                          <a:srgbClr val="9900CC"/>
                        </a:solidFill>
                        <a:latin typeface="Cambria Math" panose="02040503050406030204" pitchFamily="18" charset="0"/>
                        <a:ea typeface="Cambria Math" panose="02040503050406030204" pitchFamily="18" charset="0"/>
                      </a:rPr>
                      <m:t>=</m:t>
                    </m:r>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𝑝</m:t>
                        </m:r>
                      </m:e>
                      <m:sub>
                        <m:r>
                          <m:rPr>
                            <m:sty m:val="p"/>
                          </m:rPr>
                          <a:rPr lang="en-US" sz="2400">
                            <a:solidFill>
                              <a:srgbClr val="9900CC"/>
                            </a:solidFill>
                            <a:latin typeface="Cambria Math" panose="02040503050406030204" pitchFamily="18" charset="0"/>
                            <a:ea typeface="Cambria Math" panose="02040503050406030204" pitchFamily="18" charset="0"/>
                          </a:rPr>
                          <m:t>gen</m:t>
                        </m:r>
                      </m:sub>
                    </m:sSub>
                  </m:oMath>
                </a14:m>
                <a:endParaRPr lang="en-US" sz="2400" dirty="0"/>
              </a:p>
              <a:p>
                <a:pPr marL="857250" lvl="1" indent="-457200">
                  <a:buFont typeface="Arial" panose="020B0604020202020204" pitchFamily="34" charset="0"/>
                  <a:buChar char="•"/>
                </a:pPr>
                <a:r>
                  <a:rPr lang="en-US" sz="2400" dirty="0"/>
                  <a:t>If at each step, </a:t>
                </a:r>
                <a14:m>
                  <m:oMath xmlns:m="http://schemas.openxmlformats.org/officeDocument/2006/math">
                    <m:r>
                      <a:rPr lang="en-US" sz="2400" i="1">
                        <a:solidFill>
                          <a:srgbClr val="C00000"/>
                        </a:solidFill>
                        <a:latin typeface="Cambria Math" panose="02040503050406030204" pitchFamily="18" charset="0"/>
                      </a:rPr>
                      <m:t>𝐷</m:t>
                    </m:r>
                  </m:oMath>
                </a14:m>
                <a:r>
                  <a:rPr lang="en-US" sz="2400" dirty="0"/>
                  <a:t> is allowed to reach its optimum given </a:t>
                </a:r>
                <a14:m>
                  <m:oMath xmlns:m="http://schemas.openxmlformats.org/officeDocument/2006/math">
                    <m:r>
                      <a:rPr lang="en-US" sz="2400" i="1" dirty="0">
                        <a:solidFill>
                          <a:srgbClr val="00B050"/>
                        </a:solidFill>
                        <a:latin typeface="Cambria Math" panose="02040503050406030204" pitchFamily="18" charset="0"/>
                      </a:rPr>
                      <m:t>𝐺</m:t>
                    </m:r>
                  </m:oMath>
                </a14:m>
                <a:r>
                  <a:rPr lang="en-US" sz="2400" dirty="0"/>
                  <a:t>, and </a:t>
                </a:r>
                <a14:m>
                  <m:oMath xmlns:m="http://schemas.openxmlformats.org/officeDocument/2006/math">
                    <m:r>
                      <a:rPr lang="en-US" sz="2400" i="1" dirty="0">
                        <a:solidFill>
                          <a:srgbClr val="00B050"/>
                        </a:solidFill>
                        <a:latin typeface="Cambria Math" panose="02040503050406030204" pitchFamily="18" charset="0"/>
                      </a:rPr>
                      <m:t>𝐺</m:t>
                    </m:r>
                  </m:oMath>
                </a14:m>
                <a:r>
                  <a:rPr lang="en-US" sz="2400" dirty="0"/>
                  <a:t> is updated to decrease </a:t>
                </a:r>
                <a14:m>
                  <m:oMath xmlns:m="http://schemas.openxmlformats.org/officeDocument/2006/math">
                    <m:r>
                      <a:rPr lang="en-US" sz="2400" i="1">
                        <a:solidFill>
                          <a:srgbClr val="9900CC"/>
                        </a:solidFill>
                        <a:latin typeface="Cambria Math" panose="02040503050406030204" pitchFamily="18" charset="0"/>
                      </a:rPr>
                      <m:t>𝑉</m:t>
                    </m:r>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𝐺</m:t>
                        </m:r>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𝐷</m:t>
                        </m:r>
                      </m:e>
                    </m:d>
                  </m:oMath>
                </a14:m>
                <a:r>
                  <a:rPr lang="en-US" sz="2400" dirty="0"/>
                  <a:t>, then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𝑝</m:t>
                        </m:r>
                      </m:e>
                      <m:sub>
                        <m:r>
                          <m:rPr>
                            <m:sty m:val="p"/>
                          </m:rPr>
                          <a:rPr lang="en-US" sz="2400">
                            <a:solidFill>
                              <a:srgbClr val="9900CC"/>
                            </a:solidFill>
                            <a:latin typeface="Cambria Math" panose="02040503050406030204" pitchFamily="18" charset="0"/>
                            <a:ea typeface="Cambria Math" panose="02040503050406030204" pitchFamily="18" charset="0"/>
                          </a:rPr>
                          <m:t>gen</m:t>
                        </m:r>
                      </m:sub>
                    </m:sSub>
                  </m:oMath>
                </a14:m>
                <a:r>
                  <a:rPr lang="en-US" sz="2400" dirty="0">
                    <a:solidFill>
                      <a:srgbClr val="9900CC"/>
                    </a:solidFill>
                  </a:rPr>
                  <a:t> </a:t>
                </a:r>
                <a:r>
                  <a:rPr lang="en-US" sz="2400" dirty="0"/>
                  <a:t>with eventually converge to </a:t>
                </a:r>
                <a14:m>
                  <m:oMath xmlns:m="http://schemas.openxmlformats.org/officeDocument/2006/math">
                    <m:sSub>
                      <m:sSubPr>
                        <m:ctrlPr>
                          <a:rPr lang="en-US" sz="2400" i="1">
                            <a:solidFill>
                              <a:srgbClr val="9900CC"/>
                            </a:solidFill>
                            <a:latin typeface="Cambria Math" panose="02040503050406030204" pitchFamily="18" charset="0"/>
                            <a:ea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𝑝</m:t>
                        </m:r>
                      </m:e>
                      <m:sub>
                        <m:r>
                          <m:rPr>
                            <m:sty m:val="p"/>
                          </m:rPr>
                          <a:rPr lang="en-US" sz="2400">
                            <a:solidFill>
                              <a:srgbClr val="9900CC"/>
                            </a:solidFill>
                            <a:latin typeface="Cambria Math" panose="02040503050406030204" pitchFamily="18" charset="0"/>
                            <a:ea typeface="Cambria Math" panose="02040503050406030204" pitchFamily="18" charset="0"/>
                          </a:rPr>
                          <m:t>data</m:t>
                        </m:r>
                      </m:sub>
                    </m:sSub>
                  </m:oMath>
                </a14:m>
                <a:endParaRPr lang="en-US" sz="2400" dirty="0"/>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blipFill>
                <a:blip r:embed="rId2"/>
                <a:stretch>
                  <a:fillRect l="-1103"/>
                </a:stretch>
              </a:blipFill>
            </p:spPr>
            <p:txBody>
              <a:bodyPr/>
              <a:lstStyle/>
              <a:p>
                <a:r>
                  <a:rPr lang="en-US">
                    <a:noFill/>
                  </a:rPr>
                  <a:t> </a:t>
                </a:r>
              </a:p>
            </p:txBody>
          </p:sp>
        </mc:Fallback>
      </mc:AlternateContent>
    </p:spTree>
    <p:extLst>
      <p:ext uri="{BB962C8B-B14F-4D97-AF65-F5344CB8AC3E}">
        <p14:creationId xmlns:p14="http://schemas.microsoft.com/office/powerpoint/2010/main" val="206373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GAN training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p:txBody>
              <a:bodyPr/>
              <a:lstStyle/>
              <a:p>
                <a:pPr marL="0" indent="0"/>
                <a14:m>
                  <m:oMathPara xmlns:m="http://schemas.openxmlformats.org/officeDocument/2006/math">
                    <m:oMathParaPr>
                      <m:jc m:val="centerGroup"/>
                    </m:oMathParaPr>
                    <m:oMath xmlns:m="http://schemas.openxmlformats.org/officeDocument/2006/math">
                      <m:r>
                        <a:rPr lang="en-US" b="0" i="1" smtClean="0">
                          <a:solidFill>
                            <a:srgbClr val="9900CC"/>
                          </a:solidFill>
                          <a:latin typeface="Cambria Math" panose="02040503050406030204" pitchFamily="18" charset="0"/>
                        </a:rPr>
                        <m:t>𝑉</m:t>
                      </m:r>
                      <m:d>
                        <m:dPr>
                          <m:ctrlPr>
                            <a:rPr lang="en-US" b="0" i="1" smtClean="0">
                              <a:solidFill>
                                <a:srgbClr val="9900CC"/>
                              </a:solidFill>
                              <a:latin typeface="Cambria Math" panose="02040503050406030204" pitchFamily="18" charset="0"/>
                            </a:rPr>
                          </m:ctrlPr>
                        </m:dPr>
                        <m:e>
                          <m:r>
                            <a:rPr lang="en-US" b="0" i="1" smtClean="0">
                              <a:solidFill>
                                <a:srgbClr val="00B050"/>
                              </a:solidFill>
                              <a:latin typeface="Cambria Math" panose="02040503050406030204" pitchFamily="18" charset="0"/>
                            </a:rPr>
                            <m:t>𝐺</m:t>
                          </m:r>
                          <m:r>
                            <a:rPr lang="en-US" b="0" i="1" smtClean="0">
                              <a:solidFill>
                                <a:srgbClr val="9900CC"/>
                              </a:solidFill>
                              <a:latin typeface="Cambria Math" panose="02040503050406030204" pitchFamily="18" charset="0"/>
                            </a:rPr>
                            <m:t>,</m:t>
                          </m:r>
                          <m:r>
                            <a:rPr lang="en-US" b="0" i="1" smtClean="0">
                              <a:solidFill>
                                <a:srgbClr val="C00000"/>
                              </a:solidFill>
                              <a:latin typeface="Cambria Math" panose="02040503050406030204" pitchFamily="18" charset="0"/>
                            </a:rPr>
                            <m:t>𝐷</m:t>
                          </m:r>
                        </m:e>
                      </m:d>
                      <m:r>
                        <a:rPr lang="en-US" b="0" i="1" smtClean="0">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log</m:t>
                          </m:r>
                        </m:fName>
                        <m:e>
                          <m:r>
                            <a:rPr lang="en-US" i="1" smtClean="0">
                              <a:solidFill>
                                <a:srgbClr val="C00000"/>
                              </a:solidFill>
                              <a:latin typeface="Cambria Math" panose="02040503050406030204" pitchFamily="18" charset="0"/>
                            </a:rPr>
                            <m:t>𝐷</m:t>
                          </m:r>
                          <m:r>
                            <a:rPr lang="en-US" i="1"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𝑥</m:t>
                          </m:r>
                          <m:r>
                            <a:rPr lang="en-US" i="1" smtClean="0">
                              <a:solidFill>
                                <a:srgbClr val="C00000"/>
                              </a:solidFill>
                              <a:latin typeface="Cambria Math" panose="02040503050406030204" pitchFamily="18" charset="0"/>
                            </a:rPr>
                            <m:t>)</m:t>
                          </m:r>
                        </m:e>
                      </m:func>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ea typeface="Cambria Math" panose="02040503050406030204" pitchFamily="18" charset="0"/>
                            </a:rPr>
                            <m:t>𝑧</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𝑝</m:t>
                          </m:r>
                        </m:sub>
                      </m:sSub>
                      <m:r>
                        <m:rPr>
                          <m:sty m:val="p"/>
                        </m:rPr>
                        <a:rPr lang="en-US">
                          <a:solidFill>
                            <a:srgbClr val="9900CC"/>
                          </a:solidFill>
                          <a:latin typeface="Cambria Math" panose="02040503050406030204" pitchFamily="18" charset="0"/>
                          <a:ea typeface="Cambria Math" panose="02040503050406030204" pitchFamily="18" charset="0"/>
                        </a:rPr>
                        <m:t>log</m:t>
                      </m:r>
                      <m:r>
                        <a:rPr lang="en-US" i="1">
                          <a:solidFill>
                            <a:srgbClr val="9900CC"/>
                          </a:solidFill>
                          <a:latin typeface="Cambria Math" panose="02040503050406030204" pitchFamily="18" charset="0"/>
                          <a:ea typeface="Cambria Math" panose="02040503050406030204" pitchFamily="18" charset="0"/>
                        </a:rPr>
                        <m:t>⁡(1−</m:t>
                      </m:r>
                      <m:r>
                        <a:rPr lang="en-US" i="1" smtClean="0">
                          <a:solidFill>
                            <a:srgbClr val="C00000"/>
                          </a:solidFill>
                          <a:latin typeface="Cambria Math" panose="02040503050406030204" pitchFamily="18" charset="0"/>
                          <a:ea typeface="Cambria Math" panose="02040503050406030204" pitchFamily="18" charset="0"/>
                        </a:rPr>
                        <m:t>𝐷</m:t>
                      </m:r>
                      <m:d>
                        <m:dPr>
                          <m:ctrlPr>
                            <a:rPr lang="en-US" i="1" smtClean="0">
                              <a:solidFill>
                                <a:srgbClr val="C00000"/>
                              </a:solidFill>
                              <a:latin typeface="Cambria Math" panose="02040503050406030204" pitchFamily="18" charset="0"/>
                              <a:ea typeface="Cambria Math" panose="02040503050406030204" pitchFamily="18" charset="0"/>
                            </a:rPr>
                          </m:ctrlPr>
                        </m:dPr>
                        <m:e>
                          <m:r>
                            <a:rPr lang="en-US" i="1" smtClean="0">
                              <a:solidFill>
                                <a:srgbClr val="00B050"/>
                              </a:solidFill>
                              <a:latin typeface="Cambria Math" panose="02040503050406030204" pitchFamily="18" charset="0"/>
                              <a:ea typeface="Cambria Math" panose="02040503050406030204" pitchFamily="18" charset="0"/>
                            </a:rPr>
                            <m:t>𝐺</m:t>
                          </m:r>
                          <m:r>
                            <a:rPr lang="en-US" i="1">
                              <a:solidFill>
                                <a:srgbClr val="00B050"/>
                              </a:solidFill>
                              <a:latin typeface="Cambria Math" panose="02040503050406030204" pitchFamily="18" charset="0"/>
                              <a:ea typeface="Cambria Math" panose="02040503050406030204" pitchFamily="18" charset="0"/>
                            </a:rPr>
                            <m:t>(</m:t>
                          </m:r>
                          <m:r>
                            <a:rPr lang="en-US" i="1">
                              <a:solidFill>
                                <a:srgbClr val="00B050"/>
                              </a:solidFill>
                              <a:latin typeface="Cambria Math" panose="02040503050406030204" pitchFamily="18" charset="0"/>
                              <a:ea typeface="Cambria Math" panose="02040503050406030204" pitchFamily="18" charset="0"/>
                            </a:rPr>
                            <m:t>𝑧</m:t>
                          </m:r>
                          <m:r>
                            <a:rPr lang="en-US" i="1">
                              <a:solidFill>
                                <a:srgbClr val="00B050"/>
                              </a:solidFill>
                              <a:latin typeface="Cambria Math" panose="02040503050406030204" pitchFamily="18" charset="0"/>
                              <a:ea typeface="Cambria Math" panose="02040503050406030204" pitchFamily="18" charset="0"/>
                            </a:rPr>
                            <m:t>)</m:t>
                          </m:r>
                        </m:e>
                      </m:d>
                      <m:r>
                        <a:rPr lang="en-US" i="1">
                          <a:solidFill>
                            <a:srgbClr val="9900CC"/>
                          </a:solidFill>
                          <a:latin typeface="Cambria Math" panose="02040503050406030204" pitchFamily="18" charset="0"/>
                          <a:ea typeface="Cambria Math" panose="02040503050406030204" pitchFamily="18" charset="0"/>
                        </a:rPr>
                        <m:t>)</m:t>
                      </m:r>
                    </m:oMath>
                  </m:oMathPara>
                </a14:m>
                <a:endParaRPr lang="en-US" sz="800" dirty="0"/>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dirty="0"/>
                  <a:t>Alternate between</a:t>
                </a:r>
              </a:p>
              <a:p>
                <a:pPr marL="685800" lvl="1"/>
                <a:r>
                  <a:rPr lang="en-US" sz="2400" i="1" dirty="0"/>
                  <a:t>Gradient ascent</a:t>
                </a:r>
                <a:r>
                  <a:rPr lang="en-US" sz="2400" dirty="0"/>
                  <a:t> on discriminator:</a:t>
                </a:r>
                <a:br>
                  <a:rPr lang="en-US" sz="2400" dirty="0"/>
                </a:br>
                <a:endParaRPr lang="en-US" sz="800" dirty="0"/>
              </a:p>
              <a:p>
                <a:pPr marL="400050" lvl="1" indent="0">
                  <a:buNone/>
                </a:pPr>
                <a14:m>
                  <m:oMathPara xmlns:m="http://schemas.openxmlformats.org/officeDocument/2006/math">
                    <m:oMathParaPr>
                      <m:jc m:val="centerGroup"/>
                    </m:oMathParaPr>
                    <m:oMath xmlns:m="http://schemas.openxmlformats.org/officeDocument/2006/math">
                      <m:sSup>
                        <m:sSupPr>
                          <m:ctrlPr>
                            <a:rPr lang="en-US" sz="2400" i="1">
                              <a:solidFill>
                                <a:srgbClr val="C00000"/>
                              </a:solidFill>
                              <a:latin typeface="Cambria Math" panose="02040503050406030204" pitchFamily="18" charset="0"/>
                            </a:rPr>
                          </m:ctrlPr>
                        </m:sSupPr>
                        <m:e>
                          <m:r>
                            <a:rPr lang="en-US" sz="2400" i="1">
                              <a:solidFill>
                                <a:srgbClr val="C00000"/>
                              </a:solidFill>
                              <a:latin typeface="Cambria Math" panose="02040503050406030204" pitchFamily="18" charset="0"/>
                            </a:rPr>
                            <m:t>𝐷</m:t>
                          </m:r>
                        </m:e>
                        <m:sup>
                          <m:r>
                            <a:rPr lang="en-US" sz="2400" i="1">
                              <a:solidFill>
                                <a:srgbClr val="C00000"/>
                              </a:solidFill>
                              <a:latin typeface="Cambria Math" panose="02040503050406030204" pitchFamily="18" charset="0"/>
                            </a:rPr>
                            <m:t>∗</m:t>
                          </m:r>
                        </m:sup>
                      </m:sSup>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m:rPr>
                              <m:sty m:val="p"/>
                            </m:rPr>
                            <a:rPr lang="en-US" sz="2400">
                              <a:solidFill>
                                <a:srgbClr val="C00000"/>
                              </a:solidFill>
                              <a:latin typeface="Cambria Math" panose="02040503050406030204" pitchFamily="18" charset="0"/>
                            </a:rPr>
                            <m:t>arg</m:t>
                          </m:r>
                          <m:r>
                            <a:rPr lang="en-US" sz="2400">
                              <a:solidFill>
                                <a:srgbClr val="C00000"/>
                              </a:solidFill>
                              <a:latin typeface="Cambria Math" panose="02040503050406030204" pitchFamily="18" charset="0"/>
                            </a:rPr>
                            <m:t> </m:t>
                          </m:r>
                          <m:r>
                            <m:rPr>
                              <m:sty m:val="p"/>
                            </m:rPr>
                            <a:rPr lang="en-US" sz="2400">
                              <a:solidFill>
                                <a:srgbClr val="C00000"/>
                              </a:solidFill>
                              <a:latin typeface="Cambria Math" panose="02040503050406030204" pitchFamily="18" charset="0"/>
                            </a:rPr>
                            <m:t>max</m:t>
                          </m:r>
                        </m:e>
                        <m:sub>
                          <m:r>
                            <a:rPr lang="en-US" sz="2400" i="1">
                              <a:solidFill>
                                <a:srgbClr val="C00000"/>
                              </a:solidFill>
                              <a:latin typeface="Cambria Math" panose="02040503050406030204" pitchFamily="18" charset="0"/>
                            </a:rPr>
                            <m:t>𝐷</m:t>
                          </m:r>
                        </m:sub>
                      </m:sSub>
                      <m:r>
                        <a:rPr lang="en-US" sz="2400" i="1">
                          <a:solidFill>
                            <a:srgbClr val="C00000"/>
                          </a:solidFill>
                          <a:latin typeface="Cambria Math" panose="02040503050406030204" pitchFamily="18" charset="0"/>
                        </a:rPr>
                        <m:t> </m:t>
                      </m:r>
                      <m:r>
                        <a:rPr lang="en-US" sz="2400" i="1">
                          <a:solidFill>
                            <a:srgbClr val="C00000"/>
                          </a:solidFill>
                          <a:latin typeface="Cambria Math" panose="02040503050406030204" pitchFamily="18" charset="0"/>
                        </a:rPr>
                        <m:t>𝑉</m:t>
                      </m:r>
                      <m:d>
                        <m:dPr>
                          <m:ctrlPr>
                            <a:rPr lang="en-US" sz="2400" i="1">
                              <a:solidFill>
                                <a:srgbClr val="C00000"/>
                              </a:solidFill>
                              <a:latin typeface="Cambria Math" panose="02040503050406030204" pitchFamily="18" charset="0"/>
                            </a:rPr>
                          </m:ctrlPr>
                        </m:dPr>
                        <m:e>
                          <m:r>
                            <a:rPr lang="en-US" sz="2400" i="1">
                              <a:solidFill>
                                <a:srgbClr val="C00000"/>
                              </a:solidFill>
                              <a:latin typeface="Cambria Math" panose="02040503050406030204" pitchFamily="18" charset="0"/>
                            </a:rPr>
                            <m:t>𝐺</m:t>
                          </m:r>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𝐷</m:t>
                          </m:r>
                        </m:e>
                      </m:d>
                    </m:oMath>
                  </m:oMathPara>
                </a14:m>
                <a:endParaRPr lang="en-US" sz="2400" i="1" dirty="0"/>
              </a:p>
              <a:p>
                <a:pPr marL="400050" lvl="1" indent="0">
                  <a:buNone/>
                </a:pPr>
                <a:endParaRPr lang="en-US" sz="800" i="1" dirty="0"/>
              </a:p>
              <a:p>
                <a:pPr lvl="1" indent="-342900"/>
                <a:r>
                  <a:rPr lang="en-US" sz="2400" i="1" dirty="0"/>
                  <a:t>Gradient descent </a:t>
                </a:r>
                <a:r>
                  <a:rPr lang="en-US" sz="2400" dirty="0"/>
                  <a:t>on generator (minimize log-probability of generator samples being labeled “fake”):</a:t>
                </a:r>
                <a:br>
                  <a:rPr lang="en-US" sz="2400" dirty="0"/>
                </a:br>
                <a:endParaRPr lang="en-US" sz="800" dirty="0"/>
              </a:p>
              <a:p>
                <a:pPr marL="0" indent="0"/>
                <a14:m>
                  <m:oMathPara xmlns:m="http://schemas.openxmlformats.org/officeDocument/2006/math">
                    <m:oMathParaPr>
                      <m:jc m:val="centerGroup"/>
                    </m:oMathParaPr>
                    <m:oMath xmlns:m="http://schemas.openxmlformats.org/officeDocument/2006/math">
                      <m:sSup>
                        <m:sSupPr>
                          <m:ctrlPr>
                            <a:rPr lang="en-US" sz="2400" i="1">
                              <a:solidFill>
                                <a:srgbClr val="00B050"/>
                              </a:solidFill>
                              <a:latin typeface="Cambria Math" panose="02040503050406030204" pitchFamily="18" charset="0"/>
                            </a:rPr>
                          </m:ctrlPr>
                        </m:sSupPr>
                        <m:e>
                          <m:r>
                            <a:rPr lang="en-US" sz="2400" i="1">
                              <a:solidFill>
                                <a:srgbClr val="00B050"/>
                              </a:solidFill>
                              <a:latin typeface="Cambria Math" panose="02040503050406030204" pitchFamily="18" charset="0"/>
                            </a:rPr>
                            <m:t>𝐺</m:t>
                          </m:r>
                        </m:e>
                        <m:sup>
                          <m:r>
                            <a:rPr lang="en-US" sz="2400" i="1">
                              <a:solidFill>
                                <a:srgbClr val="00B050"/>
                              </a:solidFill>
                              <a:latin typeface="Cambria Math" panose="02040503050406030204" pitchFamily="18" charset="0"/>
                            </a:rPr>
                            <m:t>∗</m:t>
                          </m:r>
                        </m:sup>
                      </m:sSup>
                      <m:r>
                        <a:rPr lang="en-US" sz="2400" i="1">
                          <a:solidFill>
                            <a:srgbClr val="00B050"/>
                          </a:solidFill>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r>
                            <m:rPr>
                              <m:sty m:val="p"/>
                            </m:rPr>
                            <a:rPr lang="en-US" sz="2400">
                              <a:solidFill>
                                <a:srgbClr val="00B050"/>
                              </a:solidFill>
                              <a:latin typeface="Cambria Math" panose="02040503050406030204" pitchFamily="18" charset="0"/>
                            </a:rPr>
                            <m:t>arg</m:t>
                          </m:r>
                          <m:r>
                            <a:rPr lang="en-US" sz="2400">
                              <a:solidFill>
                                <a:srgbClr val="00B050"/>
                              </a:solidFill>
                              <a:latin typeface="Cambria Math" panose="02040503050406030204" pitchFamily="18" charset="0"/>
                            </a:rPr>
                            <m:t> </m:t>
                          </m:r>
                          <m:r>
                            <m:rPr>
                              <m:sty m:val="p"/>
                            </m:rPr>
                            <a:rPr lang="en-US" sz="2400">
                              <a:solidFill>
                                <a:srgbClr val="00B050"/>
                              </a:solidFill>
                              <a:latin typeface="Cambria Math" panose="02040503050406030204" pitchFamily="18" charset="0"/>
                            </a:rPr>
                            <m:t>min</m:t>
                          </m:r>
                        </m:e>
                        <m:sub>
                          <m:r>
                            <a:rPr lang="en-US" sz="2400" i="1">
                              <a:solidFill>
                                <a:srgbClr val="00B050"/>
                              </a:solidFill>
                              <a:latin typeface="Cambria Math" panose="02040503050406030204" pitchFamily="18" charset="0"/>
                            </a:rPr>
                            <m:t>𝐺</m:t>
                          </m:r>
                        </m:sub>
                      </m:sSub>
                      <m:r>
                        <a:rPr lang="en-US" sz="2400" i="1">
                          <a:solidFill>
                            <a:srgbClr val="00B050"/>
                          </a:solidFill>
                          <a:latin typeface="Cambria Math" panose="02040503050406030204" pitchFamily="18" charset="0"/>
                        </a:rPr>
                        <m:t> </m:t>
                      </m:r>
                      <m:r>
                        <a:rPr lang="en-US" sz="2400" i="1">
                          <a:solidFill>
                            <a:srgbClr val="00B050"/>
                          </a:solidFill>
                          <a:latin typeface="Cambria Math" panose="02040503050406030204" pitchFamily="18" charset="0"/>
                        </a:rPr>
                        <m:t>𝑉</m:t>
                      </m:r>
                      <m:d>
                        <m:dPr>
                          <m:ctrlPr>
                            <a:rPr lang="en-US" sz="2400" i="1">
                              <a:solidFill>
                                <a:srgbClr val="00B050"/>
                              </a:solidFill>
                              <a:latin typeface="Cambria Math" panose="02040503050406030204" pitchFamily="18" charset="0"/>
                            </a:rPr>
                          </m:ctrlPr>
                        </m:dPr>
                        <m:e>
                          <m:r>
                            <a:rPr lang="en-US" sz="2400" i="1">
                              <a:solidFill>
                                <a:srgbClr val="00B050"/>
                              </a:solidFill>
                              <a:latin typeface="Cambria Math" panose="02040503050406030204" pitchFamily="18" charset="0"/>
                            </a:rPr>
                            <m:t>𝐺</m:t>
                          </m:r>
                          <m:r>
                            <a:rPr lang="en-US" sz="2400" i="1">
                              <a:solidFill>
                                <a:srgbClr val="00B050"/>
                              </a:solidFill>
                              <a:latin typeface="Cambria Math" panose="02040503050406030204" pitchFamily="18" charset="0"/>
                            </a:rPr>
                            <m:t>,</m:t>
                          </m:r>
                          <m:r>
                            <a:rPr lang="en-US" sz="2400" i="1">
                              <a:solidFill>
                                <a:srgbClr val="00B050"/>
                              </a:solidFill>
                              <a:latin typeface="Cambria Math" panose="02040503050406030204" pitchFamily="18" charset="0"/>
                            </a:rPr>
                            <m:t>𝐷</m:t>
                          </m:r>
                        </m:e>
                      </m:d>
                    </m:oMath>
                  </m:oMathPara>
                </a14:m>
                <a:endParaRPr lang="en-US" sz="2400" i="1" dirty="0">
                  <a:solidFill>
                    <a:srgbClr val="00B050"/>
                  </a:solidFill>
                  <a:latin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r>
                        <a:rPr lang="en-US" sz="2400" i="1">
                          <a:solidFill>
                            <a:srgbClr val="00B050"/>
                          </a:solidFill>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r>
                            <m:rPr>
                              <m:sty m:val="p"/>
                            </m:rPr>
                            <a:rPr lang="en-US" sz="2400">
                              <a:solidFill>
                                <a:srgbClr val="00B050"/>
                              </a:solidFill>
                              <a:latin typeface="Cambria Math" panose="02040503050406030204" pitchFamily="18" charset="0"/>
                            </a:rPr>
                            <m:t>arg</m:t>
                          </m:r>
                          <m:r>
                            <a:rPr lang="en-US" sz="2400">
                              <a:solidFill>
                                <a:srgbClr val="00B050"/>
                              </a:solidFill>
                              <a:latin typeface="Cambria Math" panose="02040503050406030204" pitchFamily="18" charset="0"/>
                            </a:rPr>
                            <m:t> </m:t>
                          </m:r>
                          <m:r>
                            <m:rPr>
                              <m:sty m:val="p"/>
                            </m:rPr>
                            <a:rPr lang="en-US" sz="2400">
                              <a:solidFill>
                                <a:srgbClr val="00B050"/>
                              </a:solidFill>
                              <a:latin typeface="Cambria Math" panose="02040503050406030204" pitchFamily="18" charset="0"/>
                            </a:rPr>
                            <m:t>min</m:t>
                          </m:r>
                        </m:e>
                        <m:sub>
                          <m:r>
                            <a:rPr lang="en-US" sz="2400" i="1">
                              <a:solidFill>
                                <a:srgbClr val="00B050"/>
                              </a:solidFill>
                              <a:latin typeface="Cambria Math" panose="02040503050406030204" pitchFamily="18" charset="0"/>
                            </a:rPr>
                            <m:t>𝐺</m:t>
                          </m:r>
                        </m:sub>
                      </m:sSub>
                      <m:r>
                        <a:rPr lang="en-US" sz="2400" i="1">
                          <a:solidFill>
                            <a:srgbClr val="00B050"/>
                          </a:solidFill>
                          <a:latin typeface="Cambria Math" panose="02040503050406030204" pitchFamily="18" charset="0"/>
                        </a:rPr>
                        <m:t> </m:t>
                      </m:r>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ea typeface="Cambria Math" panose="02040503050406030204" pitchFamily="18" charset="0"/>
                            </a:rPr>
                            <m:t>𝔼</m:t>
                          </m:r>
                        </m:e>
                        <m:sub>
                          <m:r>
                            <a:rPr lang="en-US" sz="2400" i="1">
                              <a:solidFill>
                                <a:srgbClr val="00B050"/>
                              </a:solidFill>
                              <a:latin typeface="Cambria Math" panose="02040503050406030204" pitchFamily="18" charset="0"/>
                              <a:ea typeface="Cambria Math" panose="02040503050406030204" pitchFamily="18" charset="0"/>
                            </a:rPr>
                            <m:t>𝑧</m:t>
                          </m:r>
                          <m:r>
                            <a:rPr lang="en-US" sz="2400" i="1">
                              <a:solidFill>
                                <a:srgbClr val="00B050"/>
                              </a:solidFill>
                              <a:latin typeface="Cambria Math" panose="02040503050406030204" pitchFamily="18" charset="0"/>
                              <a:ea typeface="Cambria Math" panose="02040503050406030204" pitchFamily="18" charset="0"/>
                            </a:rPr>
                            <m:t>~</m:t>
                          </m:r>
                          <m:r>
                            <a:rPr lang="en-US" sz="2400" i="1">
                              <a:solidFill>
                                <a:srgbClr val="00B050"/>
                              </a:solidFill>
                              <a:latin typeface="Cambria Math" panose="02040503050406030204" pitchFamily="18" charset="0"/>
                              <a:ea typeface="Cambria Math" panose="02040503050406030204" pitchFamily="18" charset="0"/>
                            </a:rPr>
                            <m:t>𝑝</m:t>
                          </m:r>
                        </m:sub>
                      </m:sSub>
                      <m:r>
                        <m:rPr>
                          <m:sty m:val="p"/>
                        </m:rPr>
                        <a:rPr lang="en-US" sz="2400">
                          <a:solidFill>
                            <a:srgbClr val="00B050"/>
                          </a:solidFill>
                          <a:latin typeface="Cambria Math" panose="02040503050406030204" pitchFamily="18" charset="0"/>
                          <a:ea typeface="Cambria Math" panose="02040503050406030204" pitchFamily="18" charset="0"/>
                        </a:rPr>
                        <m:t>log</m:t>
                      </m:r>
                      <m:r>
                        <a:rPr lang="en-US" sz="2400" i="1">
                          <a:solidFill>
                            <a:srgbClr val="00B050"/>
                          </a:solidFill>
                          <a:latin typeface="Cambria Math" panose="02040503050406030204" pitchFamily="18" charset="0"/>
                          <a:ea typeface="Cambria Math" panose="02040503050406030204" pitchFamily="18" charset="0"/>
                        </a:rPr>
                        <m:t>⁡(1−</m:t>
                      </m:r>
                      <m:r>
                        <a:rPr lang="en-US" sz="2400" i="1">
                          <a:solidFill>
                            <a:srgbClr val="00B050"/>
                          </a:solidFill>
                          <a:latin typeface="Cambria Math" panose="02040503050406030204" pitchFamily="18" charset="0"/>
                          <a:ea typeface="Cambria Math" panose="02040503050406030204" pitchFamily="18" charset="0"/>
                        </a:rPr>
                        <m:t>𝐷</m:t>
                      </m:r>
                      <m:d>
                        <m:dPr>
                          <m:ctrlPr>
                            <a:rPr lang="en-US" sz="2400" i="1">
                              <a:solidFill>
                                <a:srgbClr val="00B050"/>
                              </a:solidFill>
                              <a:latin typeface="Cambria Math" panose="02040503050406030204" pitchFamily="18" charset="0"/>
                              <a:ea typeface="Cambria Math" panose="02040503050406030204" pitchFamily="18" charset="0"/>
                            </a:rPr>
                          </m:ctrlPr>
                        </m:dPr>
                        <m:e>
                          <m:r>
                            <a:rPr lang="en-US" sz="2400" i="1">
                              <a:solidFill>
                                <a:srgbClr val="00B050"/>
                              </a:solidFill>
                              <a:latin typeface="Cambria Math" panose="02040503050406030204" pitchFamily="18" charset="0"/>
                              <a:ea typeface="Cambria Math" panose="02040503050406030204" pitchFamily="18" charset="0"/>
                            </a:rPr>
                            <m:t>𝐺</m:t>
                          </m:r>
                          <m:r>
                            <a:rPr lang="en-US" sz="2400" i="1">
                              <a:solidFill>
                                <a:srgbClr val="00B050"/>
                              </a:solidFill>
                              <a:latin typeface="Cambria Math" panose="02040503050406030204" pitchFamily="18" charset="0"/>
                              <a:ea typeface="Cambria Math" panose="02040503050406030204" pitchFamily="18" charset="0"/>
                            </a:rPr>
                            <m:t>(</m:t>
                          </m:r>
                          <m:r>
                            <a:rPr lang="en-US" sz="2400" i="1">
                              <a:solidFill>
                                <a:srgbClr val="00B050"/>
                              </a:solidFill>
                              <a:latin typeface="Cambria Math" panose="02040503050406030204" pitchFamily="18" charset="0"/>
                              <a:ea typeface="Cambria Math" panose="02040503050406030204" pitchFamily="18" charset="0"/>
                            </a:rPr>
                            <m:t>𝑧</m:t>
                          </m:r>
                          <m:r>
                            <a:rPr lang="en-US" sz="2400" i="1">
                              <a:solidFill>
                                <a:srgbClr val="00B050"/>
                              </a:solidFill>
                              <a:latin typeface="Cambria Math" panose="02040503050406030204" pitchFamily="18" charset="0"/>
                              <a:ea typeface="Cambria Math" panose="02040503050406030204" pitchFamily="18" charset="0"/>
                            </a:rPr>
                            <m:t>)</m:t>
                          </m:r>
                        </m:e>
                      </m:d>
                      <m:r>
                        <a:rPr lang="en-US" sz="2400" i="1">
                          <a:solidFill>
                            <a:srgbClr val="00B050"/>
                          </a:solidFill>
                          <a:latin typeface="Cambria Math" panose="02040503050406030204" pitchFamily="18" charset="0"/>
                          <a:ea typeface="Cambria Math" panose="02040503050406030204" pitchFamily="18" charset="0"/>
                        </a:rPr>
                        <m:t>)</m:t>
                      </m:r>
                    </m:oMath>
                  </m:oMathPara>
                </a14:m>
                <a:endParaRPr lang="en-US" sz="2400" dirty="0">
                  <a:solidFill>
                    <a:srgbClr val="00B050"/>
                  </a:solidFill>
                </a:endParaRPr>
              </a:p>
              <a:p>
                <a:pPr marL="0" indent="0"/>
                <a:endParaRPr lang="en-US" sz="800" dirty="0">
                  <a:solidFill>
                    <a:srgbClr val="00B050"/>
                  </a:solidFill>
                </a:endParaRPr>
              </a:p>
              <a:p>
                <a:pPr lvl="1" indent="-342900"/>
                <a:r>
                  <a:rPr lang="en-US" sz="2400" dirty="0"/>
                  <a:t>In practice, do </a:t>
                </a:r>
                <a:r>
                  <a:rPr lang="en-US" sz="2400" i="1" dirty="0"/>
                  <a:t>gradient ascent </a:t>
                </a:r>
                <a:r>
                  <a:rPr lang="en-US" sz="2400" dirty="0"/>
                  <a:t>on generator (maximize log-probability of generator samples being labeled “real”):</a:t>
                </a:r>
                <a:br>
                  <a:rPr lang="en-US" sz="2400" dirty="0"/>
                </a:br>
                <a:endParaRPr lang="en-US" sz="800" dirty="0"/>
              </a:p>
              <a:p>
                <a:pPr marL="0" indent="0"/>
                <a14:m>
                  <m:oMathPara xmlns:m="http://schemas.openxmlformats.org/officeDocument/2006/math">
                    <m:oMathParaPr>
                      <m:jc m:val="centerGroup"/>
                    </m:oMathParaPr>
                    <m:oMath xmlns:m="http://schemas.openxmlformats.org/officeDocument/2006/math">
                      <m:sSup>
                        <m:sSupPr>
                          <m:ctrlPr>
                            <a:rPr lang="en-US" sz="2400" i="1">
                              <a:solidFill>
                                <a:srgbClr val="00B050"/>
                              </a:solidFill>
                              <a:latin typeface="Cambria Math" panose="02040503050406030204" pitchFamily="18" charset="0"/>
                            </a:rPr>
                          </m:ctrlPr>
                        </m:sSupPr>
                        <m:e>
                          <m:r>
                            <a:rPr lang="en-US" sz="2400" i="1">
                              <a:solidFill>
                                <a:srgbClr val="00B050"/>
                              </a:solidFill>
                              <a:latin typeface="Cambria Math" panose="02040503050406030204" pitchFamily="18" charset="0"/>
                            </a:rPr>
                            <m:t>𝐺</m:t>
                          </m:r>
                        </m:e>
                        <m:sup>
                          <m:r>
                            <a:rPr lang="en-US" sz="2400" i="1">
                              <a:solidFill>
                                <a:srgbClr val="00B050"/>
                              </a:solidFill>
                              <a:latin typeface="Cambria Math" panose="02040503050406030204" pitchFamily="18" charset="0"/>
                            </a:rPr>
                            <m:t>∗</m:t>
                          </m:r>
                        </m:sup>
                      </m:sSup>
                      <m:r>
                        <a:rPr lang="en-US" sz="2400" i="1">
                          <a:solidFill>
                            <a:srgbClr val="00B050"/>
                          </a:solidFill>
                          <a:latin typeface="Cambria Math" panose="02040503050406030204" pitchFamily="18" charset="0"/>
                        </a:rPr>
                        <m:t>=</m:t>
                      </m:r>
                      <m:sSub>
                        <m:sSubPr>
                          <m:ctrlPr>
                            <a:rPr lang="en-US" sz="2400" i="1">
                              <a:solidFill>
                                <a:srgbClr val="00B050"/>
                              </a:solidFill>
                              <a:latin typeface="Cambria Math" panose="02040503050406030204" pitchFamily="18" charset="0"/>
                            </a:rPr>
                          </m:ctrlPr>
                        </m:sSubPr>
                        <m:e>
                          <m:r>
                            <m:rPr>
                              <m:sty m:val="p"/>
                            </m:rPr>
                            <a:rPr lang="en-US" sz="2400">
                              <a:solidFill>
                                <a:srgbClr val="00B050"/>
                              </a:solidFill>
                              <a:latin typeface="Cambria Math" panose="02040503050406030204" pitchFamily="18" charset="0"/>
                            </a:rPr>
                            <m:t>arg</m:t>
                          </m:r>
                          <m:r>
                            <a:rPr lang="en-US" sz="2400">
                              <a:solidFill>
                                <a:srgbClr val="00B050"/>
                              </a:solidFill>
                              <a:latin typeface="Cambria Math" panose="02040503050406030204" pitchFamily="18" charset="0"/>
                            </a:rPr>
                            <m:t> </m:t>
                          </m:r>
                          <m:r>
                            <m:rPr>
                              <m:sty m:val="p"/>
                            </m:rPr>
                            <a:rPr lang="en-US" sz="2400">
                              <a:solidFill>
                                <a:srgbClr val="00B050"/>
                              </a:solidFill>
                              <a:latin typeface="Cambria Math" panose="02040503050406030204" pitchFamily="18" charset="0"/>
                            </a:rPr>
                            <m:t>max</m:t>
                          </m:r>
                        </m:e>
                        <m:sub>
                          <m:r>
                            <a:rPr lang="en-US" sz="2400" i="1">
                              <a:solidFill>
                                <a:srgbClr val="00B050"/>
                              </a:solidFill>
                              <a:latin typeface="Cambria Math" panose="02040503050406030204" pitchFamily="18" charset="0"/>
                            </a:rPr>
                            <m:t>𝐺</m:t>
                          </m:r>
                        </m:sub>
                      </m:sSub>
                      <m:r>
                        <a:rPr lang="en-US" sz="2400" i="1">
                          <a:solidFill>
                            <a:srgbClr val="00B050"/>
                          </a:solidFill>
                          <a:latin typeface="Cambria Math" panose="02040503050406030204" pitchFamily="18" charset="0"/>
                        </a:rPr>
                        <m:t> </m:t>
                      </m:r>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ea typeface="Cambria Math" panose="02040503050406030204" pitchFamily="18" charset="0"/>
                            </a:rPr>
                            <m:t>𝔼</m:t>
                          </m:r>
                        </m:e>
                        <m:sub>
                          <m:r>
                            <a:rPr lang="en-US" sz="2400" i="1">
                              <a:solidFill>
                                <a:srgbClr val="00B050"/>
                              </a:solidFill>
                              <a:latin typeface="Cambria Math" panose="02040503050406030204" pitchFamily="18" charset="0"/>
                              <a:ea typeface="Cambria Math" panose="02040503050406030204" pitchFamily="18" charset="0"/>
                            </a:rPr>
                            <m:t>𝑧</m:t>
                          </m:r>
                          <m:r>
                            <a:rPr lang="en-US" sz="2400" i="1">
                              <a:solidFill>
                                <a:srgbClr val="00B050"/>
                              </a:solidFill>
                              <a:latin typeface="Cambria Math" panose="02040503050406030204" pitchFamily="18" charset="0"/>
                              <a:ea typeface="Cambria Math" panose="02040503050406030204" pitchFamily="18" charset="0"/>
                            </a:rPr>
                            <m:t>~</m:t>
                          </m:r>
                          <m:r>
                            <a:rPr lang="en-US" sz="2400" i="1">
                              <a:solidFill>
                                <a:srgbClr val="00B050"/>
                              </a:solidFill>
                              <a:latin typeface="Cambria Math" panose="02040503050406030204" pitchFamily="18" charset="0"/>
                              <a:ea typeface="Cambria Math" panose="02040503050406030204" pitchFamily="18" charset="0"/>
                            </a:rPr>
                            <m:t>𝑝</m:t>
                          </m:r>
                        </m:sub>
                      </m:sSub>
                      <m:r>
                        <m:rPr>
                          <m:sty m:val="p"/>
                        </m:rPr>
                        <a:rPr lang="en-US" sz="2400">
                          <a:solidFill>
                            <a:srgbClr val="00B050"/>
                          </a:solidFill>
                          <a:latin typeface="Cambria Math" panose="02040503050406030204" pitchFamily="18" charset="0"/>
                          <a:ea typeface="Cambria Math" panose="02040503050406030204" pitchFamily="18" charset="0"/>
                        </a:rPr>
                        <m:t>log</m:t>
                      </m:r>
                      <m:r>
                        <a:rPr lang="en-US" sz="2400" i="1">
                          <a:solidFill>
                            <a:srgbClr val="00B050"/>
                          </a:solidFill>
                          <a:latin typeface="Cambria Math" panose="02040503050406030204" pitchFamily="18" charset="0"/>
                          <a:ea typeface="Cambria Math" panose="02040503050406030204" pitchFamily="18" charset="0"/>
                        </a:rPr>
                        <m:t>⁡(</m:t>
                      </m:r>
                      <m:r>
                        <a:rPr lang="en-US" sz="2400" i="1">
                          <a:solidFill>
                            <a:srgbClr val="00B050"/>
                          </a:solidFill>
                          <a:latin typeface="Cambria Math" panose="02040503050406030204" pitchFamily="18" charset="0"/>
                          <a:ea typeface="Cambria Math" panose="02040503050406030204" pitchFamily="18" charset="0"/>
                        </a:rPr>
                        <m:t>𝐷</m:t>
                      </m:r>
                      <m:d>
                        <m:dPr>
                          <m:ctrlPr>
                            <a:rPr lang="en-US" sz="2400" i="1">
                              <a:solidFill>
                                <a:srgbClr val="00B050"/>
                              </a:solidFill>
                              <a:latin typeface="Cambria Math" panose="02040503050406030204" pitchFamily="18" charset="0"/>
                              <a:ea typeface="Cambria Math" panose="02040503050406030204" pitchFamily="18" charset="0"/>
                            </a:rPr>
                          </m:ctrlPr>
                        </m:dPr>
                        <m:e>
                          <m:r>
                            <a:rPr lang="en-US" sz="2400" i="1">
                              <a:solidFill>
                                <a:srgbClr val="00B050"/>
                              </a:solidFill>
                              <a:latin typeface="Cambria Math" panose="02040503050406030204" pitchFamily="18" charset="0"/>
                              <a:ea typeface="Cambria Math" panose="02040503050406030204" pitchFamily="18" charset="0"/>
                            </a:rPr>
                            <m:t>𝐺</m:t>
                          </m:r>
                          <m:r>
                            <a:rPr lang="en-US" sz="2400" i="1">
                              <a:solidFill>
                                <a:srgbClr val="00B050"/>
                              </a:solidFill>
                              <a:latin typeface="Cambria Math" panose="02040503050406030204" pitchFamily="18" charset="0"/>
                              <a:ea typeface="Cambria Math" panose="02040503050406030204" pitchFamily="18" charset="0"/>
                            </a:rPr>
                            <m:t>(</m:t>
                          </m:r>
                          <m:r>
                            <a:rPr lang="en-US" sz="2400" i="1">
                              <a:solidFill>
                                <a:srgbClr val="00B050"/>
                              </a:solidFill>
                              <a:latin typeface="Cambria Math" panose="02040503050406030204" pitchFamily="18" charset="0"/>
                              <a:ea typeface="Cambria Math" panose="02040503050406030204" pitchFamily="18" charset="0"/>
                            </a:rPr>
                            <m:t>𝑧</m:t>
                          </m:r>
                          <m:r>
                            <a:rPr lang="en-US" sz="2400" i="1">
                              <a:solidFill>
                                <a:srgbClr val="00B050"/>
                              </a:solidFill>
                              <a:latin typeface="Cambria Math" panose="02040503050406030204" pitchFamily="18" charset="0"/>
                              <a:ea typeface="Cambria Math" panose="02040503050406030204" pitchFamily="18" charset="0"/>
                            </a:rPr>
                            <m:t>)</m:t>
                          </m:r>
                        </m:e>
                      </m:d>
                      <m:r>
                        <a:rPr lang="en-US" sz="2400" i="1">
                          <a:solidFill>
                            <a:srgbClr val="00B050"/>
                          </a:solidFill>
                          <a:latin typeface="Cambria Math" panose="02040503050406030204" pitchFamily="18" charset="0"/>
                          <a:ea typeface="Cambria Math" panose="02040503050406030204" pitchFamily="18" charset="0"/>
                        </a:rPr>
                        <m:t>)</m:t>
                      </m:r>
                    </m:oMath>
                  </m:oMathPara>
                </a14:m>
                <a:endParaRPr lang="en-US" sz="2400" dirty="0">
                  <a:solidFill>
                    <a:srgbClr val="00B050"/>
                  </a:solidFill>
                </a:endParaRPr>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blipFill>
                <a:blip r:embed="rId2"/>
                <a:stretch>
                  <a:fillRect l="-1103" r="-980" b="-5072"/>
                </a:stretch>
              </a:blipFill>
            </p:spPr>
            <p:txBody>
              <a:bodyPr/>
              <a:lstStyle/>
              <a:p>
                <a:r>
                  <a:rPr lang="en-US">
                    <a:noFill/>
                  </a:rPr>
                  <a:t> </a:t>
                </a:r>
              </a:p>
            </p:txBody>
          </p:sp>
        </mc:Fallback>
      </mc:AlternateContent>
    </p:spTree>
    <p:extLst>
      <p:ext uri="{BB962C8B-B14F-4D97-AF65-F5344CB8AC3E}">
        <p14:creationId xmlns:p14="http://schemas.microsoft.com/office/powerpoint/2010/main" val="71618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Non-saturating GAN loss (NSGAN)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a:xfrm>
                <a:off x="1447800" y="914400"/>
                <a:ext cx="8991600" cy="5257800"/>
              </a:xfrm>
            </p:spPr>
            <p:txBody>
              <a:bodyPr/>
              <a:lstStyle/>
              <a:p>
                <a:pPr marL="400050" lvl="1" indent="0">
                  <a:buNone/>
                </a:pPr>
                <a14:m>
                  <m:oMath xmlns:m="http://schemas.openxmlformats.org/officeDocument/2006/math">
                    <m:sSub>
                      <m:sSubPr>
                        <m:ctrlPr>
                          <a:rPr lang="en-US" sz="2400" i="1" smtClean="0">
                            <a:solidFill>
                              <a:srgbClr val="FF0000"/>
                            </a:solidFill>
                            <a:latin typeface="Cambria Math" panose="02040503050406030204" pitchFamily="18" charset="0"/>
                          </a:rPr>
                        </m:ctrlPr>
                      </m:sSubPr>
                      <m:e>
                        <m:r>
                          <m:rPr>
                            <m:sty m:val="p"/>
                          </m:rPr>
                          <a:rPr lang="en-US" sz="2400">
                            <a:solidFill>
                              <a:srgbClr val="FF0000"/>
                            </a:solidFill>
                            <a:latin typeface="Cambria Math" panose="02040503050406030204" pitchFamily="18" charset="0"/>
                          </a:rPr>
                          <m:t>min</m:t>
                        </m:r>
                      </m:e>
                      <m:sub>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𝑤</m:t>
                            </m:r>
                          </m:e>
                          <m:sub>
                            <m:r>
                              <a:rPr lang="en-US" sz="2400" i="1">
                                <a:solidFill>
                                  <a:srgbClr val="FF0000"/>
                                </a:solidFill>
                                <a:latin typeface="Cambria Math" panose="02040503050406030204" pitchFamily="18" charset="0"/>
                              </a:rPr>
                              <m:t>𝐺</m:t>
                            </m:r>
                          </m:sub>
                        </m:sSub>
                      </m:sub>
                    </m:sSub>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𝔼</m:t>
                        </m:r>
                      </m:e>
                      <m:sub>
                        <m:r>
                          <a:rPr lang="en-US" sz="2400" i="1">
                            <a:solidFill>
                              <a:srgbClr val="FF0000"/>
                            </a:solidFill>
                            <a:latin typeface="Cambria Math" panose="02040503050406030204" pitchFamily="18" charset="0"/>
                            <a:ea typeface="Cambria Math" panose="02040503050406030204" pitchFamily="18" charset="0"/>
                          </a:rPr>
                          <m:t>𝑧</m:t>
                        </m:r>
                        <m:r>
                          <a:rPr lang="en-US" sz="2400" i="1">
                            <a:solidFill>
                              <a:srgbClr val="FF0000"/>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𝑝</m:t>
                        </m:r>
                      </m:sub>
                    </m:sSub>
                    <m:r>
                      <a:rPr lang="en-US" sz="2400">
                        <a:solidFill>
                          <a:srgbClr val="FF0000"/>
                        </a:solidFill>
                        <a:latin typeface="Cambria Math" panose="02040503050406030204" pitchFamily="18" charset="0"/>
                        <a:ea typeface="Cambria Math" panose="02040503050406030204" pitchFamily="18" charset="0"/>
                      </a:rPr>
                      <m:t> </m:t>
                    </m:r>
                    <m:r>
                      <m:rPr>
                        <m:sty m:val="p"/>
                      </m:rPr>
                      <a:rPr lang="en-US" sz="2400">
                        <a:solidFill>
                          <a:srgbClr val="FF0000"/>
                        </a:solidFill>
                        <a:latin typeface="Cambria Math" panose="02040503050406030204" pitchFamily="18" charset="0"/>
                        <a:ea typeface="Cambria Math" panose="02040503050406030204" pitchFamily="18" charset="0"/>
                      </a:rPr>
                      <m:t>log</m:t>
                    </m:r>
                    <m:r>
                      <a:rPr lang="en-US" sz="2400" i="1">
                        <a:solidFill>
                          <a:srgbClr val="FF0000"/>
                        </a:solidFill>
                        <a:latin typeface="Cambria Math" panose="02040503050406030204" pitchFamily="18" charset="0"/>
                        <a:ea typeface="Cambria Math" panose="02040503050406030204" pitchFamily="18" charset="0"/>
                      </a:rPr>
                      <m:t>⁡(1−</m:t>
                    </m:r>
                    <m:r>
                      <a:rPr lang="en-US" sz="2400" i="1">
                        <a:solidFill>
                          <a:srgbClr val="FF0000"/>
                        </a:solidFill>
                        <a:latin typeface="Cambria Math" panose="02040503050406030204" pitchFamily="18" charset="0"/>
                        <a:ea typeface="Cambria Math" panose="02040503050406030204" pitchFamily="18" charset="0"/>
                      </a:rPr>
                      <m:t>𝐷</m:t>
                    </m:r>
                    <m:d>
                      <m:dPr>
                        <m:ctrlPr>
                          <a:rPr lang="en-US" sz="2400" i="1">
                            <a:solidFill>
                              <a:srgbClr val="FF0000"/>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𝐺</m:t>
                        </m:r>
                        <m:r>
                          <a:rPr lang="en-US" sz="2400" i="1">
                            <a:solidFill>
                              <a:srgbClr val="FF0000"/>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𝑧</m:t>
                        </m:r>
                        <m:r>
                          <a:rPr lang="en-US" sz="2400" i="1">
                            <a:solidFill>
                              <a:srgbClr val="FF0000"/>
                            </a:solidFill>
                            <a:latin typeface="Cambria Math" panose="02040503050406030204" pitchFamily="18" charset="0"/>
                            <a:ea typeface="Cambria Math" panose="02040503050406030204" pitchFamily="18" charset="0"/>
                          </a:rPr>
                          <m:t>)</m:t>
                        </m:r>
                      </m:e>
                    </m:d>
                    <m:r>
                      <a:rPr lang="en-US" sz="2400" i="1">
                        <a:solidFill>
                          <a:srgbClr val="FF0000"/>
                        </a:solidFill>
                        <a:latin typeface="Cambria Math" panose="02040503050406030204" pitchFamily="18" charset="0"/>
                        <a:ea typeface="Cambria Math" panose="02040503050406030204" pitchFamily="18" charset="0"/>
                      </a:rPr>
                      <m:t>)</m:t>
                    </m:r>
                  </m:oMath>
                </a14:m>
                <a:r>
                  <a:rPr lang="en-US" sz="2400" dirty="0">
                    <a:solidFill>
                      <a:srgbClr val="00B050"/>
                    </a:solidFill>
                  </a:rPr>
                  <a:t>    </a:t>
                </a:r>
                <a:r>
                  <a:rPr lang="en-US" sz="2400" dirty="0"/>
                  <a:t>vs.    </a:t>
                </a:r>
                <a14:m>
                  <m:oMath xmlns:m="http://schemas.openxmlformats.org/officeDocument/2006/math">
                    <m:sSub>
                      <m:sSubPr>
                        <m:ctrlPr>
                          <a:rPr lang="en-US" sz="2400" i="1" smtClean="0">
                            <a:solidFill>
                              <a:schemeClr val="accent6"/>
                            </a:solidFill>
                            <a:latin typeface="Cambria Math" panose="02040503050406030204" pitchFamily="18" charset="0"/>
                          </a:rPr>
                        </m:ctrlPr>
                      </m:sSubPr>
                      <m:e>
                        <m:r>
                          <m:rPr>
                            <m:sty m:val="p"/>
                          </m:rPr>
                          <a:rPr lang="en-US" sz="2400">
                            <a:solidFill>
                              <a:schemeClr val="accent6"/>
                            </a:solidFill>
                            <a:latin typeface="Cambria Math" panose="02040503050406030204" pitchFamily="18" charset="0"/>
                          </a:rPr>
                          <m:t>max</m:t>
                        </m:r>
                      </m:e>
                      <m:sub>
                        <m:sSub>
                          <m:sSubPr>
                            <m:ctrlPr>
                              <a:rPr lang="en-US" sz="2400" i="1">
                                <a:solidFill>
                                  <a:schemeClr val="accent6"/>
                                </a:solidFill>
                                <a:latin typeface="Cambria Math" panose="02040503050406030204" pitchFamily="18" charset="0"/>
                              </a:rPr>
                            </m:ctrlPr>
                          </m:sSubPr>
                          <m:e>
                            <m:r>
                              <a:rPr lang="en-US" sz="2400" i="1">
                                <a:solidFill>
                                  <a:schemeClr val="accent6"/>
                                </a:solidFill>
                                <a:latin typeface="Cambria Math" panose="02040503050406030204" pitchFamily="18" charset="0"/>
                              </a:rPr>
                              <m:t>𝑤</m:t>
                            </m:r>
                          </m:e>
                          <m:sub>
                            <m:r>
                              <a:rPr lang="en-US" sz="2400" i="1">
                                <a:solidFill>
                                  <a:schemeClr val="accent6"/>
                                </a:solidFill>
                                <a:latin typeface="Cambria Math" panose="02040503050406030204" pitchFamily="18" charset="0"/>
                              </a:rPr>
                              <m:t>𝐺</m:t>
                            </m:r>
                          </m:sub>
                        </m:sSub>
                      </m:sub>
                    </m:sSub>
                    <m:sSub>
                      <m:sSubPr>
                        <m:ctrlPr>
                          <a:rPr lang="en-US" sz="2400" i="1">
                            <a:solidFill>
                              <a:schemeClr val="accent6"/>
                            </a:solidFill>
                            <a:latin typeface="Cambria Math" panose="02040503050406030204" pitchFamily="18" charset="0"/>
                          </a:rPr>
                        </m:ctrlPr>
                      </m:sSubPr>
                      <m:e>
                        <m:r>
                          <a:rPr lang="en-US" sz="2400" i="1">
                            <a:solidFill>
                              <a:schemeClr val="accent6"/>
                            </a:solidFill>
                            <a:latin typeface="Cambria Math" panose="02040503050406030204" pitchFamily="18" charset="0"/>
                            <a:ea typeface="Cambria Math" panose="02040503050406030204" pitchFamily="18" charset="0"/>
                          </a:rPr>
                          <m:t>𝔼</m:t>
                        </m:r>
                      </m:e>
                      <m:sub>
                        <m:r>
                          <a:rPr lang="en-US" sz="2400" i="1">
                            <a:solidFill>
                              <a:schemeClr val="accent6"/>
                            </a:solidFill>
                            <a:latin typeface="Cambria Math" panose="02040503050406030204" pitchFamily="18" charset="0"/>
                            <a:ea typeface="Cambria Math" panose="02040503050406030204" pitchFamily="18" charset="0"/>
                          </a:rPr>
                          <m:t>𝑧</m:t>
                        </m:r>
                        <m:r>
                          <a:rPr lang="en-US" sz="2400" i="1">
                            <a:solidFill>
                              <a:schemeClr val="accent6"/>
                            </a:solidFill>
                            <a:latin typeface="Cambria Math" panose="02040503050406030204" pitchFamily="18" charset="0"/>
                            <a:ea typeface="Cambria Math" panose="02040503050406030204" pitchFamily="18" charset="0"/>
                          </a:rPr>
                          <m:t>~</m:t>
                        </m:r>
                        <m:r>
                          <a:rPr lang="en-US" sz="2400" i="1">
                            <a:solidFill>
                              <a:schemeClr val="accent6"/>
                            </a:solidFill>
                            <a:latin typeface="Cambria Math" panose="02040503050406030204" pitchFamily="18" charset="0"/>
                            <a:ea typeface="Cambria Math" panose="02040503050406030204" pitchFamily="18" charset="0"/>
                          </a:rPr>
                          <m:t>𝑝</m:t>
                        </m:r>
                      </m:sub>
                    </m:sSub>
                    <m:r>
                      <a:rPr lang="en-US" sz="2400">
                        <a:solidFill>
                          <a:schemeClr val="accent6"/>
                        </a:solidFill>
                        <a:latin typeface="Cambria Math" panose="02040503050406030204" pitchFamily="18" charset="0"/>
                        <a:ea typeface="Cambria Math" panose="02040503050406030204" pitchFamily="18" charset="0"/>
                      </a:rPr>
                      <m:t> </m:t>
                    </m:r>
                    <m:r>
                      <m:rPr>
                        <m:sty m:val="p"/>
                      </m:rPr>
                      <a:rPr lang="en-US" sz="2400">
                        <a:solidFill>
                          <a:schemeClr val="accent6"/>
                        </a:solidFill>
                        <a:latin typeface="Cambria Math" panose="02040503050406030204" pitchFamily="18" charset="0"/>
                        <a:ea typeface="Cambria Math" panose="02040503050406030204" pitchFamily="18" charset="0"/>
                      </a:rPr>
                      <m:t>log</m:t>
                    </m:r>
                    <m:r>
                      <a:rPr lang="en-US" sz="2400" i="1">
                        <a:solidFill>
                          <a:schemeClr val="accent6"/>
                        </a:solidFill>
                        <a:latin typeface="Cambria Math" panose="02040503050406030204" pitchFamily="18" charset="0"/>
                        <a:ea typeface="Cambria Math" panose="02040503050406030204" pitchFamily="18" charset="0"/>
                      </a:rPr>
                      <m:t>⁡(</m:t>
                    </m:r>
                    <m:r>
                      <a:rPr lang="en-US" sz="2400" i="1">
                        <a:solidFill>
                          <a:schemeClr val="accent6"/>
                        </a:solidFill>
                        <a:latin typeface="Cambria Math" panose="02040503050406030204" pitchFamily="18" charset="0"/>
                        <a:ea typeface="Cambria Math" panose="02040503050406030204" pitchFamily="18" charset="0"/>
                      </a:rPr>
                      <m:t>𝐷</m:t>
                    </m:r>
                    <m:d>
                      <m:dPr>
                        <m:ctrlPr>
                          <a:rPr lang="en-US" sz="2400" i="1">
                            <a:solidFill>
                              <a:schemeClr val="accent6"/>
                            </a:solidFill>
                            <a:latin typeface="Cambria Math" panose="02040503050406030204" pitchFamily="18" charset="0"/>
                            <a:ea typeface="Cambria Math" panose="02040503050406030204" pitchFamily="18" charset="0"/>
                          </a:rPr>
                        </m:ctrlPr>
                      </m:dPr>
                      <m:e>
                        <m:r>
                          <a:rPr lang="en-US" sz="2400" i="1">
                            <a:solidFill>
                              <a:schemeClr val="accent6"/>
                            </a:solidFill>
                            <a:latin typeface="Cambria Math" panose="02040503050406030204" pitchFamily="18" charset="0"/>
                            <a:ea typeface="Cambria Math" panose="02040503050406030204" pitchFamily="18" charset="0"/>
                          </a:rPr>
                          <m:t>𝐺</m:t>
                        </m:r>
                        <m:r>
                          <a:rPr lang="en-US" sz="2400" i="1">
                            <a:solidFill>
                              <a:schemeClr val="accent6"/>
                            </a:solidFill>
                            <a:latin typeface="Cambria Math" panose="02040503050406030204" pitchFamily="18" charset="0"/>
                            <a:ea typeface="Cambria Math" panose="02040503050406030204" pitchFamily="18" charset="0"/>
                          </a:rPr>
                          <m:t>(</m:t>
                        </m:r>
                        <m:r>
                          <a:rPr lang="en-US" sz="2400" i="1">
                            <a:solidFill>
                              <a:schemeClr val="accent6"/>
                            </a:solidFill>
                            <a:latin typeface="Cambria Math" panose="02040503050406030204" pitchFamily="18" charset="0"/>
                            <a:ea typeface="Cambria Math" panose="02040503050406030204" pitchFamily="18" charset="0"/>
                          </a:rPr>
                          <m:t>𝑧</m:t>
                        </m:r>
                        <m:r>
                          <a:rPr lang="en-US" sz="2400" i="1">
                            <a:solidFill>
                              <a:schemeClr val="accent6"/>
                            </a:solidFill>
                            <a:latin typeface="Cambria Math" panose="02040503050406030204" pitchFamily="18" charset="0"/>
                            <a:ea typeface="Cambria Math" panose="02040503050406030204" pitchFamily="18" charset="0"/>
                          </a:rPr>
                          <m:t>)</m:t>
                        </m:r>
                      </m:e>
                    </m:d>
                    <m:r>
                      <a:rPr lang="en-US" sz="2400" i="1">
                        <a:solidFill>
                          <a:schemeClr val="accent6"/>
                        </a:solidFill>
                        <a:latin typeface="Cambria Math" panose="02040503050406030204" pitchFamily="18" charset="0"/>
                        <a:ea typeface="Cambria Math" panose="02040503050406030204" pitchFamily="18" charset="0"/>
                      </a:rPr>
                      <m:t>)</m:t>
                    </m:r>
                  </m:oMath>
                </a14:m>
                <a:endParaRPr lang="en-US" sz="2400" dirty="0">
                  <a:solidFill>
                    <a:srgbClr val="C00000"/>
                  </a:solidFill>
                </a:endParaRPr>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xfrm>
                <a:off x="1447800" y="914400"/>
                <a:ext cx="8991600" cy="5257800"/>
              </a:xfrm>
              <a:blipFill>
                <a:blip r:embed="rId2"/>
                <a:stretch>
                  <a:fillRect t="-966"/>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A9DF4811-CFB9-7B46-A9FF-0F10896488E0}"/>
              </a:ext>
            </a:extLst>
          </p:cNvPr>
          <p:cNvSpPr/>
          <p:nvPr/>
        </p:nvSpPr>
        <p:spPr>
          <a:xfrm>
            <a:off x="76200" y="1447800"/>
            <a:ext cx="3962400" cy="646331"/>
          </a:xfrm>
          <a:prstGeom prst="rect">
            <a:avLst/>
          </a:prstGeom>
        </p:spPr>
        <p:txBody>
          <a:bodyPr wrap="square">
            <a:spAutoFit/>
          </a:bodyPr>
          <a:lstStyle/>
          <a:p>
            <a:pPr algn="ctr"/>
            <a:r>
              <a:rPr lang="en-US" sz="1800" b="0" dirty="0">
                <a:solidFill>
                  <a:srgbClr val="FF0000"/>
                </a:solidFill>
              </a:rPr>
              <a:t>Minimize log-probability of generator samples labeled “fake”</a:t>
            </a:r>
          </a:p>
        </p:txBody>
      </p:sp>
      <p:sp>
        <p:nvSpPr>
          <p:cNvPr id="9" name="Rectangle 8">
            <a:extLst>
              <a:ext uri="{FF2B5EF4-FFF2-40B4-BE49-F238E27FC236}">
                <a16:creationId xmlns:a16="http://schemas.microsoft.com/office/drawing/2014/main" id="{BDECAB8D-CBBB-FB44-9D71-5084949FC337}"/>
              </a:ext>
            </a:extLst>
          </p:cNvPr>
          <p:cNvSpPr/>
          <p:nvPr/>
        </p:nvSpPr>
        <p:spPr>
          <a:xfrm>
            <a:off x="7919489" y="1447800"/>
            <a:ext cx="4272511" cy="646331"/>
          </a:xfrm>
          <a:prstGeom prst="rect">
            <a:avLst/>
          </a:prstGeom>
        </p:spPr>
        <p:txBody>
          <a:bodyPr wrap="square">
            <a:spAutoFit/>
          </a:bodyPr>
          <a:lstStyle/>
          <a:p>
            <a:pPr algn="ctr"/>
            <a:r>
              <a:rPr lang="en-US" sz="1800" b="0" dirty="0">
                <a:solidFill>
                  <a:schemeClr val="accent6"/>
                </a:solidFill>
              </a:rPr>
              <a:t>Maximize log-probability of generator samples labeled “real”</a:t>
            </a:r>
          </a:p>
        </p:txBody>
      </p:sp>
    </p:spTree>
    <p:extLst>
      <p:ext uri="{BB962C8B-B14F-4D97-AF65-F5344CB8AC3E}">
        <p14:creationId xmlns:p14="http://schemas.microsoft.com/office/powerpoint/2010/main" val="157963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Non-saturating GAN loss (NSGAN)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a:xfrm>
                <a:off x="1447800" y="914400"/>
                <a:ext cx="8991600" cy="5257800"/>
              </a:xfrm>
            </p:spPr>
            <p:txBody>
              <a:bodyPr/>
              <a:lstStyle/>
              <a:p>
                <a:pPr marL="400050" lvl="1" indent="0">
                  <a:buNone/>
                </a:pPr>
                <a14:m>
                  <m:oMath xmlns:m="http://schemas.openxmlformats.org/officeDocument/2006/math">
                    <m:sSub>
                      <m:sSubPr>
                        <m:ctrlPr>
                          <a:rPr lang="en-US" sz="2400" i="1" smtClean="0">
                            <a:solidFill>
                              <a:srgbClr val="FF0000"/>
                            </a:solidFill>
                            <a:latin typeface="Cambria Math" panose="02040503050406030204" pitchFamily="18" charset="0"/>
                          </a:rPr>
                        </m:ctrlPr>
                      </m:sSubPr>
                      <m:e>
                        <m:r>
                          <m:rPr>
                            <m:sty m:val="p"/>
                          </m:rPr>
                          <a:rPr lang="en-US" sz="2400">
                            <a:solidFill>
                              <a:srgbClr val="FF0000"/>
                            </a:solidFill>
                            <a:latin typeface="Cambria Math" panose="02040503050406030204" pitchFamily="18" charset="0"/>
                          </a:rPr>
                          <m:t>min</m:t>
                        </m:r>
                      </m:e>
                      <m:sub>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𝑤</m:t>
                            </m:r>
                          </m:e>
                          <m:sub>
                            <m:r>
                              <a:rPr lang="en-US" sz="2400" i="1">
                                <a:solidFill>
                                  <a:srgbClr val="FF0000"/>
                                </a:solidFill>
                                <a:latin typeface="Cambria Math" panose="02040503050406030204" pitchFamily="18" charset="0"/>
                              </a:rPr>
                              <m:t>𝐺</m:t>
                            </m:r>
                          </m:sub>
                        </m:sSub>
                      </m:sub>
                    </m:sSub>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ea typeface="Cambria Math" panose="02040503050406030204" pitchFamily="18" charset="0"/>
                          </a:rPr>
                          <m:t>𝔼</m:t>
                        </m:r>
                      </m:e>
                      <m:sub>
                        <m:r>
                          <a:rPr lang="en-US" sz="2400" i="1">
                            <a:solidFill>
                              <a:srgbClr val="FF0000"/>
                            </a:solidFill>
                            <a:latin typeface="Cambria Math" panose="02040503050406030204" pitchFamily="18" charset="0"/>
                            <a:ea typeface="Cambria Math" panose="02040503050406030204" pitchFamily="18" charset="0"/>
                          </a:rPr>
                          <m:t>𝑧</m:t>
                        </m:r>
                        <m:r>
                          <a:rPr lang="en-US" sz="2400" i="1">
                            <a:solidFill>
                              <a:srgbClr val="FF0000"/>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𝑝</m:t>
                        </m:r>
                      </m:sub>
                    </m:sSub>
                    <m:r>
                      <a:rPr lang="en-US" sz="2400">
                        <a:solidFill>
                          <a:srgbClr val="FF0000"/>
                        </a:solidFill>
                        <a:latin typeface="Cambria Math" panose="02040503050406030204" pitchFamily="18" charset="0"/>
                        <a:ea typeface="Cambria Math" panose="02040503050406030204" pitchFamily="18" charset="0"/>
                      </a:rPr>
                      <m:t> </m:t>
                    </m:r>
                    <m:r>
                      <m:rPr>
                        <m:sty m:val="p"/>
                      </m:rPr>
                      <a:rPr lang="en-US" sz="2400">
                        <a:solidFill>
                          <a:srgbClr val="FF0000"/>
                        </a:solidFill>
                        <a:latin typeface="Cambria Math" panose="02040503050406030204" pitchFamily="18" charset="0"/>
                        <a:ea typeface="Cambria Math" panose="02040503050406030204" pitchFamily="18" charset="0"/>
                      </a:rPr>
                      <m:t>log</m:t>
                    </m:r>
                    <m:r>
                      <a:rPr lang="en-US" sz="2400" i="1">
                        <a:solidFill>
                          <a:srgbClr val="FF0000"/>
                        </a:solidFill>
                        <a:latin typeface="Cambria Math" panose="02040503050406030204" pitchFamily="18" charset="0"/>
                        <a:ea typeface="Cambria Math" panose="02040503050406030204" pitchFamily="18" charset="0"/>
                      </a:rPr>
                      <m:t>⁡(1−</m:t>
                    </m:r>
                    <m:r>
                      <a:rPr lang="en-US" sz="2400" i="1">
                        <a:solidFill>
                          <a:srgbClr val="FF0000"/>
                        </a:solidFill>
                        <a:latin typeface="Cambria Math" panose="02040503050406030204" pitchFamily="18" charset="0"/>
                        <a:ea typeface="Cambria Math" panose="02040503050406030204" pitchFamily="18" charset="0"/>
                      </a:rPr>
                      <m:t>𝐷</m:t>
                    </m:r>
                    <m:d>
                      <m:dPr>
                        <m:ctrlPr>
                          <a:rPr lang="en-US" sz="2400" i="1">
                            <a:solidFill>
                              <a:srgbClr val="FF0000"/>
                            </a:solidFill>
                            <a:latin typeface="Cambria Math" panose="02040503050406030204" pitchFamily="18" charset="0"/>
                            <a:ea typeface="Cambria Math" panose="02040503050406030204" pitchFamily="18" charset="0"/>
                          </a:rPr>
                        </m:ctrlPr>
                      </m:dPr>
                      <m:e>
                        <m:r>
                          <a:rPr lang="en-US" sz="2400" i="1">
                            <a:solidFill>
                              <a:srgbClr val="FF0000"/>
                            </a:solidFill>
                            <a:latin typeface="Cambria Math" panose="02040503050406030204" pitchFamily="18" charset="0"/>
                            <a:ea typeface="Cambria Math" panose="02040503050406030204" pitchFamily="18" charset="0"/>
                          </a:rPr>
                          <m:t>𝐺</m:t>
                        </m:r>
                        <m:r>
                          <a:rPr lang="en-US" sz="2400" i="1">
                            <a:solidFill>
                              <a:srgbClr val="FF0000"/>
                            </a:solidFill>
                            <a:latin typeface="Cambria Math" panose="02040503050406030204" pitchFamily="18" charset="0"/>
                            <a:ea typeface="Cambria Math" panose="02040503050406030204" pitchFamily="18" charset="0"/>
                          </a:rPr>
                          <m:t>(</m:t>
                        </m:r>
                        <m:r>
                          <a:rPr lang="en-US" sz="2400" i="1">
                            <a:solidFill>
                              <a:srgbClr val="FF0000"/>
                            </a:solidFill>
                            <a:latin typeface="Cambria Math" panose="02040503050406030204" pitchFamily="18" charset="0"/>
                            <a:ea typeface="Cambria Math" panose="02040503050406030204" pitchFamily="18" charset="0"/>
                          </a:rPr>
                          <m:t>𝑧</m:t>
                        </m:r>
                        <m:r>
                          <a:rPr lang="en-US" sz="2400" i="1">
                            <a:solidFill>
                              <a:srgbClr val="FF0000"/>
                            </a:solidFill>
                            <a:latin typeface="Cambria Math" panose="02040503050406030204" pitchFamily="18" charset="0"/>
                            <a:ea typeface="Cambria Math" panose="02040503050406030204" pitchFamily="18" charset="0"/>
                          </a:rPr>
                          <m:t>)</m:t>
                        </m:r>
                      </m:e>
                    </m:d>
                    <m:r>
                      <a:rPr lang="en-US" sz="2400" i="1">
                        <a:solidFill>
                          <a:srgbClr val="FF0000"/>
                        </a:solidFill>
                        <a:latin typeface="Cambria Math" panose="02040503050406030204" pitchFamily="18" charset="0"/>
                        <a:ea typeface="Cambria Math" panose="02040503050406030204" pitchFamily="18" charset="0"/>
                      </a:rPr>
                      <m:t>)</m:t>
                    </m:r>
                  </m:oMath>
                </a14:m>
                <a:r>
                  <a:rPr lang="en-US" sz="2400" dirty="0">
                    <a:solidFill>
                      <a:srgbClr val="FF0000"/>
                    </a:solidFill>
                  </a:rPr>
                  <a:t>    </a:t>
                </a:r>
                <a:r>
                  <a:rPr lang="en-US" sz="2400" dirty="0"/>
                  <a:t>vs.    </a:t>
                </a:r>
                <a14:m>
                  <m:oMath xmlns:m="http://schemas.openxmlformats.org/officeDocument/2006/math">
                    <m:sSub>
                      <m:sSubPr>
                        <m:ctrlPr>
                          <a:rPr lang="en-US" sz="2400" i="1" smtClean="0">
                            <a:solidFill>
                              <a:schemeClr val="accent2"/>
                            </a:solidFill>
                            <a:latin typeface="Cambria Math" panose="02040503050406030204" pitchFamily="18" charset="0"/>
                          </a:rPr>
                        </m:ctrlPr>
                      </m:sSubPr>
                      <m:e>
                        <m:r>
                          <m:rPr>
                            <m:sty m:val="p"/>
                          </m:rPr>
                          <a:rPr lang="en-US" sz="2400">
                            <a:solidFill>
                              <a:schemeClr val="accent2"/>
                            </a:solidFill>
                            <a:latin typeface="Cambria Math" panose="02040503050406030204" pitchFamily="18" charset="0"/>
                          </a:rPr>
                          <m:t>max</m:t>
                        </m:r>
                      </m:e>
                      <m:sub>
                        <m:sSub>
                          <m:sSubPr>
                            <m:ctrlPr>
                              <a:rPr lang="en-US" sz="2400" i="1">
                                <a:solidFill>
                                  <a:schemeClr val="accent2"/>
                                </a:solidFill>
                                <a:latin typeface="Cambria Math" panose="02040503050406030204" pitchFamily="18" charset="0"/>
                              </a:rPr>
                            </m:ctrlPr>
                          </m:sSubPr>
                          <m:e>
                            <m:r>
                              <a:rPr lang="en-US" sz="2400" i="1">
                                <a:solidFill>
                                  <a:schemeClr val="accent2"/>
                                </a:solidFill>
                                <a:latin typeface="Cambria Math" panose="02040503050406030204" pitchFamily="18" charset="0"/>
                              </a:rPr>
                              <m:t>𝑤</m:t>
                            </m:r>
                          </m:e>
                          <m:sub>
                            <m:r>
                              <a:rPr lang="en-US" sz="2400" i="1">
                                <a:solidFill>
                                  <a:schemeClr val="accent2"/>
                                </a:solidFill>
                                <a:latin typeface="Cambria Math" panose="02040503050406030204" pitchFamily="18" charset="0"/>
                              </a:rPr>
                              <m:t>𝐺</m:t>
                            </m:r>
                          </m:sub>
                        </m:sSub>
                      </m:sub>
                    </m:sSub>
                    <m:sSub>
                      <m:sSubPr>
                        <m:ctrlPr>
                          <a:rPr lang="en-US" sz="2400" i="1">
                            <a:solidFill>
                              <a:schemeClr val="accent2"/>
                            </a:solidFill>
                            <a:latin typeface="Cambria Math" panose="02040503050406030204" pitchFamily="18" charset="0"/>
                          </a:rPr>
                        </m:ctrlPr>
                      </m:sSubPr>
                      <m:e>
                        <m:r>
                          <a:rPr lang="en-US" sz="2400" i="1">
                            <a:solidFill>
                              <a:schemeClr val="accent2"/>
                            </a:solidFill>
                            <a:latin typeface="Cambria Math" panose="02040503050406030204" pitchFamily="18" charset="0"/>
                            <a:ea typeface="Cambria Math" panose="02040503050406030204" pitchFamily="18" charset="0"/>
                          </a:rPr>
                          <m:t>𝔼</m:t>
                        </m:r>
                      </m:e>
                      <m:sub>
                        <m:r>
                          <a:rPr lang="en-US" sz="2400" i="1">
                            <a:solidFill>
                              <a:schemeClr val="accent2"/>
                            </a:solidFill>
                            <a:latin typeface="Cambria Math" panose="02040503050406030204" pitchFamily="18" charset="0"/>
                            <a:ea typeface="Cambria Math" panose="02040503050406030204" pitchFamily="18" charset="0"/>
                          </a:rPr>
                          <m:t>𝑧</m:t>
                        </m:r>
                        <m:r>
                          <a:rPr lang="en-US" sz="2400" i="1">
                            <a:solidFill>
                              <a:schemeClr val="accent2"/>
                            </a:solidFill>
                            <a:latin typeface="Cambria Math" panose="02040503050406030204" pitchFamily="18" charset="0"/>
                            <a:ea typeface="Cambria Math" panose="02040503050406030204" pitchFamily="18" charset="0"/>
                          </a:rPr>
                          <m:t>~</m:t>
                        </m:r>
                        <m:r>
                          <a:rPr lang="en-US" sz="2400" i="1">
                            <a:solidFill>
                              <a:schemeClr val="accent2"/>
                            </a:solidFill>
                            <a:latin typeface="Cambria Math" panose="02040503050406030204" pitchFamily="18" charset="0"/>
                            <a:ea typeface="Cambria Math" panose="02040503050406030204" pitchFamily="18" charset="0"/>
                          </a:rPr>
                          <m:t>𝑝</m:t>
                        </m:r>
                      </m:sub>
                    </m:sSub>
                    <m:r>
                      <a:rPr lang="en-US" sz="2400">
                        <a:solidFill>
                          <a:schemeClr val="accent2"/>
                        </a:solidFill>
                        <a:latin typeface="Cambria Math" panose="02040503050406030204" pitchFamily="18" charset="0"/>
                        <a:ea typeface="Cambria Math" panose="02040503050406030204" pitchFamily="18" charset="0"/>
                      </a:rPr>
                      <m:t> </m:t>
                    </m:r>
                    <m:r>
                      <m:rPr>
                        <m:sty m:val="p"/>
                      </m:rPr>
                      <a:rPr lang="en-US" sz="2400">
                        <a:solidFill>
                          <a:schemeClr val="accent2"/>
                        </a:solidFill>
                        <a:latin typeface="Cambria Math" panose="02040503050406030204" pitchFamily="18" charset="0"/>
                        <a:ea typeface="Cambria Math" panose="02040503050406030204" pitchFamily="18" charset="0"/>
                      </a:rPr>
                      <m:t>log</m:t>
                    </m:r>
                    <m:r>
                      <a:rPr lang="en-US" sz="2400" i="1">
                        <a:solidFill>
                          <a:schemeClr val="accent2"/>
                        </a:solidFill>
                        <a:latin typeface="Cambria Math" panose="02040503050406030204" pitchFamily="18" charset="0"/>
                        <a:ea typeface="Cambria Math" panose="02040503050406030204" pitchFamily="18" charset="0"/>
                      </a:rPr>
                      <m:t>⁡(</m:t>
                    </m:r>
                    <m:r>
                      <a:rPr lang="en-US" sz="2400" i="1">
                        <a:solidFill>
                          <a:schemeClr val="accent2"/>
                        </a:solidFill>
                        <a:latin typeface="Cambria Math" panose="02040503050406030204" pitchFamily="18" charset="0"/>
                        <a:ea typeface="Cambria Math" panose="02040503050406030204" pitchFamily="18" charset="0"/>
                      </a:rPr>
                      <m:t>𝐷</m:t>
                    </m:r>
                    <m:d>
                      <m:dPr>
                        <m:ctrlPr>
                          <a:rPr lang="en-US" sz="2400" i="1">
                            <a:solidFill>
                              <a:schemeClr val="accent2"/>
                            </a:solidFill>
                            <a:latin typeface="Cambria Math" panose="02040503050406030204" pitchFamily="18" charset="0"/>
                            <a:ea typeface="Cambria Math" panose="02040503050406030204" pitchFamily="18" charset="0"/>
                          </a:rPr>
                        </m:ctrlPr>
                      </m:dPr>
                      <m:e>
                        <m:r>
                          <a:rPr lang="en-US" sz="2400" i="1">
                            <a:solidFill>
                              <a:schemeClr val="accent2"/>
                            </a:solidFill>
                            <a:latin typeface="Cambria Math" panose="02040503050406030204" pitchFamily="18" charset="0"/>
                            <a:ea typeface="Cambria Math" panose="02040503050406030204" pitchFamily="18" charset="0"/>
                          </a:rPr>
                          <m:t>𝐺</m:t>
                        </m:r>
                        <m:r>
                          <a:rPr lang="en-US" sz="2400" i="1">
                            <a:solidFill>
                              <a:schemeClr val="accent2"/>
                            </a:solidFill>
                            <a:latin typeface="Cambria Math" panose="02040503050406030204" pitchFamily="18" charset="0"/>
                            <a:ea typeface="Cambria Math" panose="02040503050406030204" pitchFamily="18" charset="0"/>
                          </a:rPr>
                          <m:t>(</m:t>
                        </m:r>
                        <m:r>
                          <a:rPr lang="en-US" sz="2400" i="1">
                            <a:solidFill>
                              <a:schemeClr val="accent2"/>
                            </a:solidFill>
                            <a:latin typeface="Cambria Math" panose="02040503050406030204" pitchFamily="18" charset="0"/>
                            <a:ea typeface="Cambria Math" panose="02040503050406030204" pitchFamily="18" charset="0"/>
                          </a:rPr>
                          <m:t>𝑧</m:t>
                        </m:r>
                        <m:r>
                          <a:rPr lang="en-US" sz="2400" i="1">
                            <a:solidFill>
                              <a:schemeClr val="accent2"/>
                            </a:solidFill>
                            <a:latin typeface="Cambria Math" panose="02040503050406030204" pitchFamily="18" charset="0"/>
                            <a:ea typeface="Cambria Math" panose="02040503050406030204" pitchFamily="18" charset="0"/>
                          </a:rPr>
                          <m:t>)</m:t>
                        </m:r>
                      </m:e>
                    </m:d>
                    <m:r>
                      <a:rPr lang="en-US" sz="2400" i="1">
                        <a:solidFill>
                          <a:schemeClr val="accent2"/>
                        </a:solidFill>
                        <a:latin typeface="Cambria Math" panose="02040503050406030204" pitchFamily="18" charset="0"/>
                        <a:ea typeface="Cambria Math" panose="02040503050406030204" pitchFamily="18" charset="0"/>
                      </a:rPr>
                      <m:t>)</m:t>
                    </m:r>
                  </m:oMath>
                </a14:m>
                <a:endParaRPr lang="en-US" sz="2400" dirty="0">
                  <a:solidFill>
                    <a:srgbClr val="C00000"/>
                  </a:solidFill>
                </a:endParaRPr>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xfrm>
                <a:off x="1447800" y="914400"/>
                <a:ext cx="8991600" cy="5257800"/>
              </a:xfrm>
              <a:blipFill>
                <a:blip r:embed="rId2"/>
                <a:stretch>
                  <a:fillRect t="-966"/>
                </a:stretch>
              </a:blipFill>
            </p:spPr>
            <p:txBody>
              <a:bodyPr/>
              <a:lstStyle/>
              <a:p>
                <a:r>
                  <a:rPr lang="en-US">
                    <a:noFill/>
                  </a:rPr>
                  <a:t> </a:t>
                </a:r>
              </a:p>
            </p:txBody>
          </p:sp>
        </mc:Fallback>
      </mc:AlternateContent>
      <p:pic>
        <p:nvPicPr>
          <p:cNvPr id="5" name="圖片 10">
            <a:extLst>
              <a:ext uri="{FF2B5EF4-FFF2-40B4-BE49-F238E27FC236}">
                <a16:creationId xmlns:a16="http://schemas.microsoft.com/office/drawing/2014/main" id="{3F5993CD-1E87-B046-8507-F30019E7A0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9277" y="1447801"/>
            <a:ext cx="2405846" cy="487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8DCA57A-8D96-CB41-B239-E40F050353BF}"/>
                  </a:ext>
                </a:extLst>
              </p:cNvPr>
              <p:cNvSpPr txBox="1"/>
              <p:nvPr/>
            </p:nvSpPr>
            <p:spPr>
              <a:xfrm>
                <a:off x="4876801" y="5269468"/>
                <a:ext cx="187102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800" b="0" i="1" dirty="0" smtClean="0">
                          <a:solidFill>
                            <a:srgbClr val="FF0000"/>
                          </a:solidFill>
                          <a:latin typeface="Cambria Math" panose="02040503050406030204" pitchFamily="18" charset="0"/>
                        </a:rPr>
                        <m:t>log</m:t>
                      </m:r>
                      <m:r>
                        <a:rPr lang="en-US" sz="1800" b="0" i="1" dirty="0" smtClean="0">
                          <a:solidFill>
                            <a:srgbClr val="FF0000"/>
                          </a:solidFill>
                          <a:latin typeface="Cambria Math" panose="02040503050406030204" pitchFamily="18" charset="0"/>
                        </a:rPr>
                        <m:t>⁡(1−</m:t>
                      </m:r>
                      <m:r>
                        <a:rPr lang="en-US" sz="1800" b="0" i="1" dirty="0" smtClean="0">
                          <a:solidFill>
                            <a:srgbClr val="FF0000"/>
                          </a:solidFill>
                          <a:latin typeface="Cambria Math" panose="02040503050406030204" pitchFamily="18" charset="0"/>
                        </a:rPr>
                        <m:t>𝐷</m:t>
                      </m:r>
                      <m:r>
                        <a:rPr lang="en-US" sz="1800" b="0" i="1" dirty="0" smtClean="0">
                          <a:solidFill>
                            <a:srgbClr val="FF0000"/>
                          </a:solidFill>
                          <a:latin typeface="Cambria Math" panose="02040503050406030204" pitchFamily="18" charset="0"/>
                        </a:rPr>
                        <m:t>(</m:t>
                      </m:r>
                      <m:r>
                        <a:rPr lang="en-US" sz="1800" b="0" i="1" dirty="0" smtClean="0">
                          <a:solidFill>
                            <a:srgbClr val="FF0000"/>
                          </a:solidFill>
                          <a:latin typeface="Cambria Math" panose="02040503050406030204" pitchFamily="18" charset="0"/>
                        </a:rPr>
                        <m:t>𝐺</m:t>
                      </m:r>
                      <m:r>
                        <a:rPr lang="en-US" sz="1800" b="0" i="1" dirty="0" smtClean="0">
                          <a:solidFill>
                            <a:srgbClr val="FF0000"/>
                          </a:solidFill>
                          <a:latin typeface="Cambria Math" panose="02040503050406030204" pitchFamily="18" charset="0"/>
                        </a:rPr>
                        <m:t>(</m:t>
                      </m:r>
                      <m:r>
                        <a:rPr lang="en-US" sz="1800" b="0" i="1" dirty="0" smtClean="0">
                          <a:solidFill>
                            <a:srgbClr val="FF0000"/>
                          </a:solidFill>
                          <a:latin typeface="Cambria Math" panose="02040503050406030204" pitchFamily="18" charset="0"/>
                        </a:rPr>
                        <m:t>𝑧</m:t>
                      </m:r>
                      <m:r>
                        <a:rPr lang="en-US" sz="1800" b="0" i="1" dirty="0" smtClean="0">
                          <a:solidFill>
                            <a:srgbClr val="FF0000"/>
                          </a:solidFill>
                          <a:latin typeface="Cambria Math" panose="02040503050406030204" pitchFamily="18" charset="0"/>
                        </a:rPr>
                        <m:t>))</m:t>
                      </m:r>
                    </m:oMath>
                  </m:oMathPara>
                </a14:m>
                <a:endParaRPr lang="en-US" sz="1800" b="0" dirty="0">
                  <a:solidFill>
                    <a:srgbClr val="FF0000"/>
                  </a:solidFill>
                </a:endParaRPr>
              </a:p>
            </p:txBody>
          </p:sp>
        </mc:Choice>
        <mc:Fallback xmlns="">
          <p:sp>
            <p:nvSpPr>
              <p:cNvPr id="8" name="TextBox 7">
                <a:extLst>
                  <a:ext uri="{FF2B5EF4-FFF2-40B4-BE49-F238E27FC236}">
                    <a16:creationId xmlns:a16="http://schemas.microsoft.com/office/drawing/2014/main" id="{78DCA57A-8D96-CB41-B239-E40F050353BF}"/>
                  </a:ext>
                </a:extLst>
              </p:cNvPr>
              <p:cNvSpPr txBox="1">
                <a:spLocks noRot="1" noChangeAspect="1" noMove="1" noResize="1" noEditPoints="1" noAdjustHandles="1" noChangeArrowheads="1" noChangeShapeType="1" noTextEdit="1"/>
              </p:cNvSpPr>
              <p:nvPr/>
            </p:nvSpPr>
            <p:spPr>
              <a:xfrm>
                <a:off x="4876801" y="5269468"/>
                <a:ext cx="1871025" cy="369332"/>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8D9C133-342E-BC4E-A237-6AB276AFEAF5}"/>
                  </a:ext>
                </a:extLst>
              </p:cNvPr>
              <p:cNvSpPr txBox="1"/>
              <p:nvPr/>
            </p:nvSpPr>
            <p:spPr>
              <a:xfrm>
                <a:off x="5426587" y="2295464"/>
                <a:ext cx="16401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b="0" i="1" dirty="0" smtClean="0">
                          <a:solidFill>
                            <a:schemeClr val="accent6"/>
                          </a:solidFill>
                          <a:latin typeface="Cambria Math" panose="02040503050406030204" pitchFamily="18" charset="0"/>
                        </a:rPr>
                        <m:t>−</m:t>
                      </m:r>
                      <m:r>
                        <m:rPr>
                          <m:sty m:val="p"/>
                        </m:rPr>
                        <a:rPr lang="en-US" sz="1800" b="0" i="1" dirty="0" smtClean="0">
                          <a:solidFill>
                            <a:schemeClr val="accent6"/>
                          </a:solidFill>
                          <a:latin typeface="Cambria Math" panose="02040503050406030204" pitchFamily="18" charset="0"/>
                        </a:rPr>
                        <m:t>log</m:t>
                      </m:r>
                      <m:r>
                        <a:rPr lang="en-US" sz="1800" b="0" i="1" dirty="0" smtClean="0">
                          <a:solidFill>
                            <a:schemeClr val="accent6"/>
                          </a:solidFill>
                          <a:latin typeface="Cambria Math" panose="02040503050406030204" pitchFamily="18" charset="0"/>
                        </a:rPr>
                        <m:t>⁡(</m:t>
                      </m:r>
                      <m:r>
                        <a:rPr lang="en-US" sz="1800" b="0" i="1" dirty="0" smtClean="0">
                          <a:solidFill>
                            <a:schemeClr val="accent6"/>
                          </a:solidFill>
                          <a:latin typeface="Cambria Math" panose="02040503050406030204" pitchFamily="18" charset="0"/>
                        </a:rPr>
                        <m:t>𝐷</m:t>
                      </m:r>
                      <m:r>
                        <a:rPr lang="en-US" sz="1800" b="0" i="1" dirty="0" smtClean="0">
                          <a:solidFill>
                            <a:schemeClr val="accent6"/>
                          </a:solidFill>
                          <a:latin typeface="Cambria Math" panose="02040503050406030204" pitchFamily="18" charset="0"/>
                        </a:rPr>
                        <m:t>(</m:t>
                      </m:r>
                      <m:r>
                        <a:rPr lang="en-US" sz="1800" b="0" i="1" dirty="0" smtClean="0">
                          <a:solidFill>
                            <a:schemeClr val="accent6"/>
                          </a:solidFill>
                          <a:latin typeface="Cambria Math" panose="02040503050406030204" pitchFamily="18" charset="0"/>
                        </a:rPr>
                        <m:t>𝐺</m:t>
                      </m:r>
                      <m:r>
                        <a:rPr lang="en-US" sz="1800" b="0" i="1" dirty="0" smtClean="0">
                          <a:solidFill>
                            <a:schemeClr val="accent6"/>
                          </a:solidFill>
                          <a:latin typeface="Cambria Math" panose="02040503050406030204" pitchFamily="18" charset="0"/>
                        </a:rPr>
                        <m:t>(</m:t>
                      </m:r>
                      <m:r>
                        <a:rPr lang="en-US" sz="1800" b="0" i="1" dirty="0" smtClean="0">
                          <a:solidFill>
                            <a:schemeClr val="accent6"/>
                          </a:solidFill>
                          <a:latin typeface="Cambria Math" panose="02040503050406030204" pitchFamily="18" charset="0"/>
                        </a:rPr>
                        <m:t>𝑧</m:t>
                      </m:r>
                      <m:r>
                        <a:rPr lang="en-US" sz="1800" b="0" i="1" dirty="0" smtClean="0">
                          <a:solidFill>
                            <a:schemeClr val="accent6"/>
                          </a:solidFill>
                          <a:latin typeface="Cambria Math" panose="02040503050406030204" pitchFamily="18" charset="0"/>
                        </a:rPr>
                        <m:t>))</m:t>
                      </m:r>
                    </m:oMath>
                  </m:oMathPara>
                </a14:m>
                <a:endParaRPr lang="en-US" sz="1800" b="0" dirty="0">
                  <a:solidFill>
                    <a:schemeClr val="accent6"/>
                  </a:solidFill>
                </a:endParaRPr>
              </a:p>
            </p:txBody>
          </p:sp>
        </mc:Choice>
        <mc:Fallback xmlns="">
          <p:sp>
            <p:nvSpPr>
              <p:cNvPr id="9" name="TextBox 8">
                <a:extLst>
                  <a:ext uri="{FF2B5EF4-FFF2-40B4-BE49-F238E27FC236}">
                    <a16:creationId xmlns:a16="http://schemas.microsoft.com/office/drawing/2014/main" id="{E8D9C133-342E-BC4E-A237-6AB276AFEAF5}"/>
                  </a:ext>
                </a:extLst>
              </p:cNvPr>
              <p:cNvSpPr txBox="1">
                <a:spLocks noRot="1" noChangeAspect="1" noMove="1" noResize="1" noEditPoints="1" noAdjustHandles="1" noChangeArrowheads="1" noChangeShapeType="1" noTextEdit="1"/>
              </p:cNvSpPr>
              <p:nvPr/>
            </p:nvSpPr>
            <p:spPr>
              <a:xfrm>
                <a:off x="5426587" y="2295464"/>
                <a:ext cx="1640193" cy="369332"/>
              </a:xfrm>
              <a:prstGeom prst="rect">
                <a:avLst/>
              </a:prstGeom>
              <a:blipFill>
                <a:blip r:embed="rId5"/>
                <a:stretch>
                  <a:fillRect b="-16667"/>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B3627F59-C093-074F-A685-C94300843347}"/>
              </a:ext>
            </a:extLst>
          </p:cNvPr>
          <p:cNvCxnSpPr/>
          <p:nvPr/>
        </p:nvCxnSpPr>
        <p:spPr bwMode="auto">
          <a:xfrm flipV="1">
            <a:off x="3657600" y="4200464"/>
            <a:ext cx="1524000" cy="609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 name="TextBox 6">
            <a:extLst>
              <a:ext uri="{FF2B5EF4-FFF2-40B4-BE49-F238E27FC236}">
                <a16:creationId xmlns:a16="http://schemas.microsoft.com/office/drawing/2014/main" id="{854EA6F6-EDA1-3D40-8D3F-9929091C8979}"/>
              </a:ext>
            </a:extLst>
          </p:cNvPr>
          <p:cNvSpPr txBox="1"/>
          <p:nvPr/>
        </p:nvSpPr>
        <p:spPr>
          <a:xfrm>
            <a:off x="2027673" y="4638207"/>
            <a:ext cx="1905000" cy="954107"/>
          </a:xfrm>
          <a:prstGeom prst="rect">
            <a:avLst/>
          </a:prstGeom>
          <a:noFill/>
        </p:spPr>
        <p:txBody>
          <a:bodyPr wrap="square" rtlCol="0">
            <a:spAutoFit/>
          </a:bodyPr>
          <a:lstStyle/>
          <a:p>
            <a:r>
              <a:rPr lang="en-US" sz="1400" b="0" dirty="0"/>
              <a:t>Want to learn from confidently rejected sample but gradients here are small</a:t>
            </a:r>
          </a:p>
        </p:txBody>
      </p:sp>
      <p:cxnSp>
        <p:nvCxnSpPr>
          <p:cNvPr id="10" name="Straight Arrow Connector 9">
            <a:extLst>
              <a:ext uri="{FF2B5EF4-FFF2-40B4-BE49-F238E27FC236}">
                <a16:creationId xmlns:a16="http://schemas.microsoft.com/office/drawing/2014/main" id="{100362F0-967A-1B48-8B20-3FD4B9143D7A}"/>
              </a:ext>
            </a:extLst>
          </p:cNvPr>
          <p:cNvCxnSpPr>
            <a:cxnSpLocks/>
          </p:cNvCxnSpPr>
          <p:nvPr/>
        </p:nvCxnSpPr>
        <p:spPr bwMode="auto">
          <a:xfrm flipH="1">
            <a:off x="7162802" y="5147131"/>
            <a:ext cx="816610" cy="86440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25D7FAFE-E92B-984C-9909-1186E96C8CBA}"/>
              </a:ext>
            </a:extLst>
          </p:cNvPr>
          <p:cNvSpPr txBox="1"/>
          <p:nvPr/>
        </p:nvSpPr>
        <p:spPr>
          <a:xfrm>
            <a:off x="7979412" y="4856736"/>
            <a:ext cx="2536188" cy="738664"/>
          </a:xfrm>
          <a:prstGeom prst="rect">
            <a:avLst/>
          </a:prstGeom>
          <a:noFill/>
        </p:spPr>
        <p:txBody>
          <a:bodyPr wrap="square" rtlCol="0">
            <a:spAutoFit/>
          </a:bodyPr>
          <a:lstStyle/>
          <a:p>
            <a:r>
              <a:rPr lang="en-US" sz="1400" b="0" dirty="0"/>
              <a:t>These samples already fool the discriminator so we don’t need large gradients here</a:t>
            </a:r>
          </a:p>
        </p:txBody>
      </p:sp>
      <p:cxnSp>
        <p:nvCxnSpPr>
          <p:cNvPr id="14" name="Straight Arrow Connector 13">
            <a:extLst>
              <a:ext uri="{FF2B5EF4-FFF2-40B4-BE49-F238E27FC236}">
                <a16:creationId xmlns:a16="http://schemas.microsoft.com/office/drawing/2014/main" id="{FBF92A9F-4EB7-324C-AD47-BFC38FEA8BCC}"/>
              </a:ext>
            </a:extLst>
          </p:cNvPr>
          <p:cNvCxnSpPr/>
          <p:nvPr/>
        </p:nvCxnSpPr>
        <p:spPr bwMode="auto">
          <a:xfrm flipV="1">
            <a:off x="3733800" y="2328672"/>
            <a:ext cx="1524000" cy="6096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793EFB4E-A54C-DC49-A77E-BA7FB5896694}"/>
              </a:ext>
            </a:extLst>
          </p:cNvPr>
          <p:cNvCxnSpPr>
            <a:cxnSpLocks/>
          </p:cNvCxnSpPr>
          <p:nvPr/>
        </p:nvCxnSpPr>
        <p:spPr bwMode="auto">
          <a:xfrm flipH="1">
            <a:off x="7162802" y="3089731"/>
            <a:ext cx="816610" cy="86440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7" name="TextBox 16">
            <a:extLst>
              <a:ext uri="{FF2B5EF4-FFF2-40B4-BE49-F238E27FC236}">
                <a16:creationId xmlns:a16="http://schemas.microsoft.com/office/drawing/2014/main" id="{689EC416-10B6-9C4B-9251-D2E20F762922}"/>
              </a:ext>
            </a:extLst>
          </p:cNvPr>
          <p:cNvSpPr txBox="1"/>
          <p:nvPr/>
        </p:nvSpPr>
        <p:spPr>
          <a:xfrm>
            <a:off x="7979412" y="2799337"/>
            <a:ext cx="2307588" cy="523220"/>
          </a:xfrm>
          <a:prstGeom prst="rect">
            <a:avLst/>
          </a:prstGeom>
          <a:noFill/>
        </p:spPr>
        <p:txBody>
          <a:bodyPr wrap="square" rtlCol="0">
            <a:spAutoFit/>
          </a:bodyPr>
          <a:lstStyle/>
          <a:p>
            <a:r>
              <a:rPr lang="en-US" sz="1400" b="0" dirty="0"/>
              <a:t>Small gradients for high-quality samples</a:t>
            </a:r>
          </a:p>
        </p:txBody>
      </p:sp>
      <p:sp>
        <p:nvSpPr>
          <p:cNvPr id="18" name="TextBox 17">
            <a:extLst>
              <a:ext uri="{FF2B5EF4-FFF2-40B4-BE49-F238E27FC236}">
                <a16:creationId xmlns:a16="http://schemas.microsoft.com/office/drawing/2014/main" id="{3EE694FA-4F03-4F4F-B343-A88E13073EA2}"/>
              </a:ext>
            </a:extLst>
          </p:cNvPr>
          <p:cNvSpPr txBox="1"/>
          <p:nvPr/>
        </p:nvSpPr>
        <p:spPr>
          <a:xfrm>
            <a:off x="2340612" y="2935069"/>
            <a:ext cx="2307588" cy="523220"/>
          </a:xfrm>
          <a:prstGeom prst="rect">
            <a:avLst/>
          </a:prstGeom>
          <a:noFill/>
        </p:spPr>
        <p:txBody>
          <a:bodyPr wrap="square" rtlCol="0">
            <a:spAutoFit/>
          </a:bodyPr>
          <a:lstStyle/>
          <a:p>
            <a:r>
              <a:rPr lang="en-US" sz="1400" b="0" dirty="0"/>
              <a:t>Large gradients for low-quality samples</a:t>
            </a:r>
          </a:p>
        </p:txBody>
      </p:sp>
      <p:sp>
        <p:nvSpPr>
          <p:cNvPr id="19" name="TextBox 18">
            <a:extLst>
              <a:ext uri="{FF2B5EF4-FFF2-40B4-BE49-F238E27FC236}">
                <a16:creationId xmlns:a16="http://schemas.microsoft.com/office/drawing/2014/main" id="{131D0787-40E7-3A4A-8D1E-FF092EFE0E23}"/>
              </a:ext>
            </a:extLst>
          </p:cNvPr>
          <p:cNvSpPr txBox="1"/>
          <p:nvPr/>
        </p:nvSpPr>
        <p:spPr>
          <a:xfrm>
            <a:off x="9057190" y="6548736"/>
            <a:ext cx="1600200" cy="276999"/>
          </a:xfrm>
          <a:prstGeom prst="rect">
            <a:avLst/>
          </a:prstGeom>
          <a:noFill/>
        </p:spPr>
        <p:txBody>
          <a:bodyPr wrap="square" rtlCol="0">
            <a:spAutoFit/>
          </a:bodyPr>
          <a:lstStyle/>
          <a:p>
            <a:pPr algn="r"/>
            <a:r>
              <a:rPr lang="en-US" sz="1200" b="0" dirty="0">
                <a:hlinkClick r:id="rId6"/>
              </a:rPr>
              <a:t>Figure source</a:t>
            </a:r>
            <a:endParaRPr lang="en-US" sz="1200" b="0" dirty="0"/>
          </a:p>
        </p:txBody>
      </p:sp>
      <p:sp>
        <p:nvSpPr>
          <p:cNvPr id="20" name="Rectangle 19">
            <a:extLst>
              <a:ext uri="{FF2B5EF4-FFF2-40B4-BE49-F238E27FC236}">
                <a16:creationId xmlns:a16="http://schemas.microsoft.com/office/drawing/2014/main" id="{D617B252-EFD9-B943-A078-8F69960F1E5C}"/>
              </a:ext>
            </a:extLst>
          </p:cNvPr>
          <p:cNvSpPr/>
          <p:nvPr/>
        </p:nvSpPr>
        <p:spPr>
          <a:xfrm>
            <a:off x="2856853" y="3778886"/>
            <a:ext cx="2324748" cy="523220"/>
          </a:xfrm>
          <a:prstGeom prst="rect">
            <a:avLst/>
          </a:prstGeom>
        </p:spPr>
        <p:txBody>
          <a:bodyPr wrap="square">
            <a:spAutoFit/>
          </a:bodyPr>
          <a:lstStyle/>
          <a:p>
            <a:pPr algn="ctr"/>
            <a:r>
              <a:rPr lang="en-US" sz="1400" b="0" dirty="0"/>
              <a:t>Low discriminator score (low-quality samples)</a:t>
            </a:r>
            <a:endParaRPr lang="en-US" sz="1400" dirty="0"/>
          </a:p>
        </p:txBody>
      </p:sp>
      <p:sp>
        <p:nvSpPr>
          <p:cNvPr id="21" name="Rectangle 20">
            <a:extLst>
              <a:ext uri="{FF2B5EF4-FFF2-40B4-BE49-F238E27FC236}">
                <a16:creationId xmlns:a16="http://schemas.microsoft.com/office/drawing/2014/main" id="{C1DB7A6B-3C93-7E45-A0FA-645969934D7C}"/>
              </a:ext>
            </a:extLst>
          </p:cNvPr>
          <p:cNvSpPr/>
          <p:nvPr/>
        </p:nvSpPr>
        <p:spPr>
          <a:xfrm>
            <a:off x="7243900" y="3767051"/>
            <a:ext cx="2324748" cy="523220"/>
          </a:xfrm>
          <a:prstGeom prst="rect">
            <a:avLst/>
          </a:prstGeom>
        </p:spPr>
        <p:txBody>
          <a:bodyPr wrap="square">
            <a:spAutoFit/>
          </a:bodyPr>
          <a:lstStyle/>
          <a:p>
            <a:pPr algn="ctr"/>
            <a:r>
              <a:rPr lang="en-US" sz="1400" b="0" dirty="0"/>
              <a:t>High discriminator score (high-quality samples)</a:t>
            </a:r>
            <a:endParaRPr lang="en-US" sz="1400" dirty="0"/>
          </a:p>
        </p:txBody>
      </p:sp>
      <p:sp>
        <p:nvSpPr>
          <p:cNvPr id="22" name="Rectangle 21">
            <a:extLst>
              <a:ext uri="{FF2B5EF4-FFF2-40B4-BE49-F238E27FC236}">
                <a16:creationId xmlns:a16="http://schemas.microsoft.com/office/drawing/2014/main" id="{2A41C907-46CE-9448-B9DF-6A29DC7E6D39}"/>
              </a:ext>
            </a:extLst>
          </p:cNvPr>
          <p:cNvSpPr/>
          <p:nvPr/>
        </p:nvSpPr>
        <p:spPr>
          <a:xfrm>
            <a:off x="76200" y="1447800"/>
            <a:ext cx="3962400" cy="646331"/>
          </a:xfrm>
          <a:prstGeom prst="rect">
            <a:avLst/>
          </a:prstGeom>
        </p:spPr>
        <p:txBody>
          <a:bodyPr wrap="square">
            <a:spAutoFit/>
          </a:bodyPr>
          <a:lstStyle/>
          <a:p>
            <a:pPr algn="ctr"/>
            <a:r>
              <a:rPr lang="en-US" sz="1800" b="0" dirty="0">
                <a:solidFill>
                  <a:srgbClr val="FF0000"/>
                </a:solidFill>
              </a:rPr>
              <a:t>Minimize log-probability of generator samples labeled “fake”</a:t>
            </a:r>
          </a:p>
        </p:txBody>
      </p:sp>
      <p:sp>
        <p:nvSpPr>
          <p:cNvPr id="23" name="Rectangle 22">
            <a:extLst>
              <a:ext uri="{FF2B5EF4-FFF2-40B4-BE49-F238E27FC236}">
                <a16:creationId xmlns:a16="http://schemas.microsoft.com/office/drawing/2014/main" id="{1EEC1896-FCA9-B241-8031-3F5C9CEE5A1F}"/>
              </a:ext>
            </a:extLst>
          </p:cNvPr>
          <p:cNvSpPr/>
          <p:nvPr/>
        </p:nvSpPr>
        <p:spPr>
          <a:xfrm>
            <a:off x="7919489" y="1447800"/>
            <a:ext cx="4272511" cy="646331"/>
          </a:xfrm>
          <a:prstGeom prst="rect">
            <a:avLst/>
          </a:prstGeom>
        </p:spPr>
        <p:txBody>
          <a:bodyPr wrap="square">
            <a:spAutoFit/>
          </a:bodyPr>
          <a:lstStyle/>
          <a:p>
            <a:pPr algn="ctr"/>
            <a:r>
              <a:rPr lang="en-US" sz="1800" b="0" dirty="0">
                <a:solidFill>
                  <a:schemeClr val="accent6"/>
                </a:solidFill>
              </a:rPr>
              <a:t>Maximize log-probability of generator samples labeled “real”</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08C0B55C-D9EB-8847-8993-99F75D2F86D7}"/>
                  </a:ext>
                </a:extLst>
              </p:cNvPr>
              <p:cNvSpPr/>
              <p:nvPr/>
            </p:nvSpPr>
            <p:spPr>
              <a:xfrm>
                <a:off x="6435662" y="4056490"/>
                <a:ext cx="87248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b="0" i="1" dirty="0" smtClean="0">
                          <a:solidFill>
                            <a:schemeClr val="tx1"/>
                          </a:solidFill>
                          <a:latin typeface="Cambria Math" panose="02040503050406030204" pitchFamily="18" charset="0"/>
                        </a:rPr>
                        <m:t>𝐷</m:t>
                      </m:r>
                      <m:r>
                        <a:rPr lang="en-US" sz="1400" b="0" i="1" dirty="0" smtClean="0">
                          <a:solidFill>
                            <a:schemeClr val="tx1"/>
                          </a:solidFill>
                          <a:latin typeface="Cambria Math" panose="02040503050406030204" pitchFamily="18" charset="0"/>
                        </a:rPr>
                        <m:t>(</m:t>
                      </m:r>
                      <m:r>
                        <a:rPr lang="en-US" sz="1400" b="0" i="1" dirty="0" smtClean="0">
                          <a:solidFill>
                            <a:schemeClr val="tx1"/>
                          </a:solidFill>
                          <a:latin typeface="Cambria Math" panose="02040503050406030204" pitchFamily="18" charset="0"/>
                        </a:rPr>
                        <m:t>𝐺</m:t>
                      </m:r>
                      <m:d>
                        <m:dPr>
                          <m:ctrlPr>
                            <a:rPr lang="en-US" sz="1400" b="0" i="1" dirty="0">
                              <a:solidFill>
                                <a:schemeClr val="tx1"/>
                              </a:solidFill>
                              <a:latin typeface="Cambria Math" panose="02040503050406030204" pitchFamily="18" charset="0"/>
                            </a:rPr>
                          </m:ctrlPr>
                        </m:dPr>
                        <m:e>
                          <m:r>
                            <a:rPr lang="en-US" sz="1400" b="0" i="1" dirty="0">
                              <a:solidFill>
                                <a:schemeClr val="tx1"/>
                              </a:solidFill>
                              <a:latin typeface="Cambria Math" panose="02040503050406030204" pitchFamily="18" charset="0"/>
                            </a:rPr>
                            <m:t>𝑧</m:t>
                          </m:r>
                        </m:e>
                      </m:d>
                      <m:r>
                        <a:rPr lang="en-US" sz="1400" b="0" i="1" dirty="0" smtClean="0">
                          <a:solidFill>
                            <a:schemeClr val="tx1"/>
                          </a:solidFill>
                          <a:latin typeface="Cambria Math" panose="02040503050406030204" pitchFamily="18" charset="0"/>
                        </a:rPr>
                        <m:t>)</m:t>
                      </m:r>
                    </m:oMath>
                  </m:oMathPara>
                </a14:m>
                <a:endParaRPr lang="en-US" sz="1400" dirty="0">
                  <a:solidFill>
                    <a:schemeClr val="tx1"/>
                  </a:solidFill>
                </a:endParaRPr>
              </a:p>
            </p:txBody>
          </p:sp>
        </mc:Choice>
        <mc:Fallback xmlns="">
          <p:sp>
            <p:nvSpPr>
              <p:cNvPr id="4" name="Rectangle 3">
                <a:extLst>
                  <a:ext uri="{FF2B5EF4-FFF2-40B4-BE49-F238E27FC236}">
                    <a16:creationId xmlns:a16="http://schemas.microsoft.com/office/drawing/2014/main" id="{08C0B55C-D9EB-8847-8993-99F75D2F86D7}"/>
                  </a:ext>
                </a:extLst>
              </p:cNvPr>
              <p:cNvSpPr>
                <a:spLocks noRot="1" noChangeAspect="1" noMove="1" noResize="1" noEditPoints="1" noAdjustHandles="1" noChangeArrowheads="1" noChangeShapeType="1" noTextEdit="1"/>
              </p:cNvSpPr>
              <p:nvPr/>
            </p:nvSpPr>
            <p:spPr>
              <a:xfrm>
                <a:off x="6435662" y="4056490"/>
                <a:ext cx="872483" cy="307777"/>
              </a:xfrm>
              <a:prstGeom prst="rect">
                <a:avLst/>
              </a:prstGeom>
              <a:blipFill>
                <a:blip r:embed="rId7"/>
                <a:stretch>
                  <a:fillRect b="-7692"/>
                </a:stretch>
              </a:blipFill>
            </p:spPr>
            <p:txBody>
              <a:bodyPr/>
              <a:lstStyle/>
              <a:p>
                <a:r>
                  <a:rPr lang="en-US">
                    <a:noFill/>
                  </a:rPr>
                  <a:t> </a:t>
                </a:r>
              </a:p>
            </p:txBody>
          </p:sp>
        </mc:Fallback>
      </mc:AlternateContent>
    </p:spTree>
    <p:extLst>
      <p:ext uri="{BB962C8B-B14F-4D97-AF65-F5344CB8AC3E}">
        <p14:creationId xmlns:p14="http://schemas.microsoft.com/office/powerpoint/2010/main" val="253449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7" grpId="0"/>
      <p:bldP spid="18"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15B1-435A-284E-B4F8-02B4321FBE9B}"/>
              </a:ext>
            </a:extLst>
          </p:cNvPr>
          <p:cNvSpPr>
            <a:spLocks noGrp="1"/>
          </p:cNvSpPr>
          <p:nvPr>
            <p:ph type="title"/>
          </p:nvPr>
        </p:nvSpPr>
        <p:spPr/>
        <p:txBody>
          <a:bodyPr/>
          <a:lstStyle/>
          <a:p>
            <a:r>
              <a:rPr lang="en-US" dirty="0"/>
              <a:t>NSGAN training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82834C-1879-1349-9782-2C6231E7A0F4}"/>
                  </a:ext>
                </a:extLst>
              </p:cNvPr>
              <p:cNvSpPr>
                <a:spLocks noGrp="1"/>
              </p:cNvSpPr>
              <p:nvPr>
                <p:ph idx="1"/>
              </p:nvPr>
            </p:nvSpPr>
            <p:spPr/>
            <p:txBody>
              <a:bodyPr/>
              <a:lstStyle/>
              <a:p>
                <a:pPr marL="457200" indent="-457200">
                  <a:buFont typeface="Arial" panose="020B0604020202020204" pitchFamily="34" charset="0"/>
                  <a:buChar char="•"/>
                </a:pPr>
                <a:r>
                  <a:rPr lang="en-US" dirty="0"/>
                  <a:t>Update discriminator:</a:t>
                </a:r>
              </a:p>
              <a:p>
                <a:pPr marL="857250" lvl="1" indent="-457200">
                  <a:buFont typeface="Arial" panose="020B0604020202020204" pitchFamily="34" charset="0"/>
                  <a:buChar char="•"/>
                </a:pPr>
                <a:r>
                  <a:rPr lang="en-US" sz="2400" dirty="0"/>
                  <a:t>Repeat for </a:t>
                </a:r>
                <a14:m>
                  <m:oMath xmlns:m="http://schemas.openxmlformats.org/officeDocument/2006/math">
                    <m:r>
                      <a:rPr lang="en-US" sz="2400" i="1" dirty="0">
                        <a:solidFill>
                          <a:srgbClr val="9900CC"/>
                        </a:solidFill>
                        <a:latin typeface="Cambria Math" panose="02040503050406030204" pitchFamily="18" charset="0"/>
                      </a:rPr>
                      <m:t>𝑘</m:t>
                    </m:r>
                  </m:oMath>
                </a14:m>
                <a:r>
                  <a:rPr lang="en-US" sz="2400" dirty="0"/>
                  <a:t> steps:</a:t>
                </a:r>
              </a:p>
              <a:p>
                <a:pPr marL="1257300" lvl="2" indent="-457200">
                  <a:buFont typeface="Arial" panose="020B0604020202020204" pitchFamily="34" charset="0"/>
                  <a:buChar char="•"/>
                </a:pPr>
                <a:r>
                  <a:rPr lang="en-US" sz="2400" dirty="0"/>
                  <a:t>Sample mini-batch of noise samples </a:t>
                </a: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𝑧</m:t>
                        </m:r>
                      </m:e>
                      <m:sub>
                        <m:r>
                          <a:rPr lang="en-US" sz="2400" i="1">
                            <a:solidFill>
                              <a:srgbClr val="9900CC"/>
                            </a:solidFill>
                            <a:latin typeface="Cambria Math" panose="02040503050406030204" pitchFamily="18" charset="0"/>
                          </a:rPr>
                          <m:t>1</m:t>
                        </m:r>
                      </m:sub>
                    </m:sSub>
                    <m:r>
                      <a:rPr lang="en-US" sz="2400" i="1">
                        <a:solidFill>
                          <a:srgbClr val="9900CC"/>
                        </a:solidFill>
                        <a:latin typeface="Cambria Math" panose="02040503050406030204" pitchFamily="18" charset="0"/>
                      </a:rPr>
                      <m:t>,…, </m:t>
                    </m:r>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𝑧</m:t>
                        </m:r>
                      </m:e>
                      <m:sub>
                        <m:r>
                          <a:rPr lang="en-US" sz="2400" i="1">
                            <a:solidFill>
                              <a:srgbClr val="9900CC"/>
                            </a:solidFill>
                            <a:latin typeface="Cambria Math" panose="02040503050406030204" pitchFamily="18" charset="0"/>
                          </a:rPr>
                          <m:t>𝑚</m:t>
                        </m:r>
                      </m:sub>
                    </m:sSub>
                  </m:oMath>
                </a14:m>
                <a:r>
                  <a:rPr lang="en-US" sz="2400" dirty="0">
                    <a:solidFill>
                      <a:srgbClr val="9900CC"/>
                    </a:solidFill>
                  </a:rPr>
                  <a:t> </a:t>
                </a:r>
                <a:r>
                  <a:rPr lang="en-US" sz="2400" dirty="0"/>
                  <a:t>and </a:t>
                </a:r>
                <a:br>
                  <a:rPr lang="en-US" sz="2400" dirty="0"/>
                </a:br>
                <a:r>
                  <a:rPr lang="en-US" sz="2400" dirty="0"/>
                  <a:t>mini-batch of real samples </a:t>
                </a: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𝑥</m:t>
                        </m:r>
                      </m:e>
                      <m:sub>
                        <m:r>
                          <a:rPr lang="en-US" sz="2400" i="1">
                            <a:solidFill>
                              <a:srgbClr val="9900CC"/>
                            </a:solidFill>
                            <a:latin typeface="Cambria Math" panose="02040503050406030204" pitchFamily="18" charset="0"/>
                          </a:rPr>
                          <m:t>1</m:t>
                        </m:r>
                      </m:sub>
                    </m:sSub>
                    <m:r>
                      <a:rPr lang="en-US" sz="2400" i="1">
                        <a:solidFill>
                          <a:srgbClr val="9900CC"/>
                        </a:solidFill>
                        <a:latin typeface="Cambria Math" panose="02040503050406030204" pitchFamily="18" charset="0"/>
                      </a:rPr>
                      <m:t>,…, </m:t>
                    </m:r>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𝑥</m:t>
                        </m:r>
                      </m:e>
                      <m:sub>
                        <m:r>
                          <a:rPr lang="en-US" sz="2400" i="1">
                            <a:solidFill>
                              <a:srgbClr val="9900CC"/>
                            </a:solidFill>
                            <a:latin typeface="Cambria Math" panose="02040503050406030204" pitchFamily="18" charset="0"/>
                          </a:rPr>
                          <m:t>𝑚</m:t>
                        </m:r>
                      </m:sub>
                    </m:sSub>
                  </m:oMath>
                </a14:m>
                <a:r>
                  <a:rPr lang="en-US" sz="2400" dirty="0">
                    <a:solidFill>
                      <a:srgbClr val="9900CC"/>
                    </a:solidFill>
                  </a:rPr>
                  <a:t> </a:t>
                </a:r>
                <a:endParaRPr lang="en-US" sz="2400" dirty="0"/>
              </a:p>
              <a:p>
                <a:pPr marL="1257300" lvl="2" indent="-457200">
                  <a:buFont typeface="Arial" panose="020B0604020202020204" pitchFamily="34" charset="0"/>
                  <a:buChar char="•"/>
                </a:pPr>
                <a:r>
                  <a:rPr lang="en-US" sz="2400" dirty="0"/>
                  <a:t>Update parameters of </a:t>
                </a:r>
                <a14:m>
                  <m:oMath xmlns:m="http://schemas.openxmlformats.org/officeDocument/2006/math">
                    <m:r>
                      <a:rPr lang="en-US" sz="2400" i="1">
                        <a:solidFill>
                          <a:srgbClr val="C00000"/>
                        </a:solidFill>
                        <a:latin typeface="Cambria Math" panose="02040503050406030204" pitchFamily="18" charset="0"/>
                      </a:rPr>
                      <m:t>𝐷</m:t>
                    </m:r>
                  </m:oMath>
                </a14:m>
                <a:r>
                  <a:rPr lang="en-US" sz="2400" dirty="0">
                    <a:solidFill>
                      <a:srgbClr val="7030A0"/>
                    </a:solidFill>
                  </a:rPr>
                  <a:t> </a:t>
                </a:r>
                <a:r>
                  <a:rPr lang="en-US" sz="2400" dirty="0"/>
                  <a:t>by stochastic gradient ascent on</a:t>
                </a:r>
              </a:p>
              <a:p>
                <a:pPr marL="0" indent="0"/>
                <a14:m>
                  <m:oMathPara xmlns:m="http://schemas.openxmlformats.org/officeDocument/2006/math">
                    <m:oMathParaPr>
                      <m:jc m:val="centerGroup"/>
                    </m:oMathParaPr>
                    <m:oMath xmlns:m="http://schemas.openxmlformats.org/officeDocument/2006/math">
                      <m:f>
                        <m:fPr>
                          <m:ctrlPr>
                            <a:rPr lang="en-US" sz="2400" i="1">
                              <a:solidFill>
                                <a:srgbClr val="C00000"/>
                              </a:solidFill>
                              <a:latin typeface="Cambria Math" panose="02040503050406030204" pitchFamily="18" charset="0"/>
                            </a:rPr>
                          </m:ctrlPr>
                        </m:fPr>
                        <m:num>
                          <m:r>
                            <a:rPr lang="en-US" sz="2400" i="1">
                              <a:solidFill>
                                <a:srgbClr val="C00000"/>
                              </a:solidFill>
                              <a:latin typeface="Cambria Math" panose="02040503050406030204" pitchFamily="18" charset="0"/>
                            </a:rPr>
                            <m:t>1</m:t>
                          </m:r>
                        </m:num>
                        <m:den>
                          <m:r>
                            <a:rPr lang="en-US" sz="2400" i="1">
                              <a:solidFill>
                                <a:srgbClr val="C00000"/>
                              </a:solidFill>
                              <a:latin typeface="Cambria Math" panose="02040503050406030204" pitchFamily="18" charset="0"/>
                            </a:rPr>
                            <m:t>𝑚</m:t>
                          </m:r>
                        </m:den>
                      </m:f>
                      <m:nary>
                        <m:naryPr>
                          <m:chr m:val="∑"/>
                          <m:supHide m:val="on"/>
                          <m:ctrlPr>
                            <a:rPr lang="en-US" sz="2400" i="1">
                              <a:solidFill>
                                <a:srgbClr val="C00000"/>
                              </a:solidFill>
                              <a:latin typeface="Cambria Math" panose="02040503050406030204" pitchFamily="18" charset="0"/>
                            </a:rPr>
                          </m:ctrlPr>
                        </m:naryPr>
                        <m:sub>
                          <m:r>
                            <m:rPr>
                              <m:brk m:alnAt="7"/>
                            </m:rPr>
                            <a:rPr lang="en-US" sz="2400" i="1">
                              <a:solidFill>
                                <a:srgbClr val="C00000"/>
                              </a:solidFill>
                              <a:latin typeface="Cambria Math" panose="02040503050406030204" pitchFamily="18" charset="0"/>
                            </a:rPr>
                            <m:t>𝑚</m:t>
                          </m:r>
                        </m:sub>
                        <m:sup/>
                        <m:e>
                          <m:d>
                            <m:dPr>
                              <m:begChr m:val="["/>
                              <m:endChr m:val="]"/>
                              <m:ctrlPr>
                                <a:rPr lang="en-US" sz="2400" i="1">
                                  <a:solidFill>
                                    <a:srgbClr val="C00000"/>
                                  </a:solidFill>
                                  <a:latin typeface="Cambria Math" panose="02040503050406030204" pitchFamily="18" charset="0"/>
                                </a:rPr>
                              </m:ctrlPr>
                            </m:dPr>
                            <m:e>
                              <m:func>
                                <m:funcPr>
                                  <m:ctrlPr>
                                    <a:rPr lang="en-US" sz="2400" i="1">
                                      <a:solidFill>
                                        <a:srgbClr val="C00000"/>
                                      </a:solidFill>
                                      <a:latin typeface="Cambria Math" panose="02040503050406030204" pitchFamily="18" charset="0"/>
                                    </a:rPr>
                                  </m:ctrlPr>
                                </m:funcPr>
                                <m:fName>
                                  <m:r>
                                    <m:rPr>
                                      <m:sty m:val="p"/>
                                    </m:rPr>
                                    <a:rPr lang="en-US" sz="2400">
                                      <a:solidFill>
                                        <a:srgbClr val="C00000"/>
                                      </a:solidFill>
                                      <a:latin typeface="Cambria Math" panose="02040503050406030204" pitchFamily="18" charset="0"/>
                                    </a:rPr>
                                    <m:t>log</m:t>
                                  </m:r>
                                </m:fName>
                                <m:e>
                                  <m:r>
                                    <a:rPr lang="en-US" sz="2400" i="1">
                                      <a:solidFill>
                                        <a:srgbClr val="C00000"/>
                                      </a:solidFill>
                                      <a:latin typeface="Cambria Math" panose="02040503050406030204" pitchFamily="18" charset="0"/>
                                    </a:rPr>
                                    <m:t>𝐷</m:t>
                                  </m:r>
                                  <m:r>
                                    <a:rPr lang="en-US" sz="2400" i="1">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𝑥</m:t>
                                      </m:r>
                                    </m:e>
                                    <m:sub>
                                      <m:r>
                                        <a:rPr lang="en-US" sz="2400" i="1">
                                          <a:solidFill>
                                            <a:srgbClr val="C00000"/>
                                          </a:solidFill>
                                          <a:latin typeface="Cambria Math" panose="02040503050406030204" pitchFamily="18" charset="0"/>
                                        </a:rPr>
                                        <m:t>𝑚</m:t>
                                      </m:r>
                                    </m:sub>
                                  </m:sSub>
                                  <m:r>
                                    <a:rPr lang="en-US" sz="2400" i="1">
                                      <a:solidFill>
                                        <a:srgbClr val="C00000"/>
                                      </a:solidFill>
                                      <a:latin typeface="Cambria Math" panose="02040503050406030204" pitchFamily="18" charset="0"/>
                                    </a:rPr>
                                    <m:t>)</m:t>
                                  </m:r>
                                </m:e>
                              </m:func>
                              <m:r>
                                <a:rPr lang="en-US" sz="2400" i="1">
                                  <a:solidFill>
                                    <a:srgbClr val="C00000"/>
                                  </a:solidFill>
                                  <a:latin typeface="Cambria Math" panose="02040503050406030204" pitchFamily="18" charset="0"/>
                                </a:rPr>
                                <m:t>+</m:t>
                              </m:r>
                              <m:r>
                                <m:rPr>
                                  <m:sty m:val="p"/>
                                </m:rPr>
                                <a:rPr lang="en-US" sz="2400">
                                  <a:solidFill>
                                    <a:srgbClr val="C00000"/>
                                  </a:solidFill>
                                  <a:latin typeface="Cambria Math" panose="02040503050406030204" pitchFamily="18" charset="0"/>
                                  <a:ea typeface="Cambria Math" panose="02040503050406030204" pitchFamily="18" charset="0"/>
                                </a:rPr>
                                <m:t>log</m:t>
                              </m:r>
                              <m:r>
                                <a:rPr lang="en-US" sz="2400" i="1">
                                  <a:solidFill>
                                    <a:srgbClr val="C00000"/>
                                  </a:solidFill>
                                  <a:latin typeface="Cambria Math" panose="02040503050406030204" pitchFamily="18" charset="0"/>
                                  <a:ea typeface="Cambria Math" panose="02040503050406030204" pitchFamily="18" charset="0"/>
                                </a:rPr>
                                <m:t>⁡(1−</m:t>
                              </m:r>
                              <m:r>
                                <a:rPr lang="en-US" sz="2400" i="1">
                                  <a:solidFill>
                                    <a:srgbClr val="C00000"/>
                                  </a:solidFill>
                                  <a:latin typeface="Cambria Math" panose="02040503050406030204" pitchFamily="18" charset="0"/>
                                  <a:ea typeface="Cambria Math" panose="02040503050406030204" pitchFamily="18" charset="0"/>
                                </a:rPr>
                                <m:t>𝐷</m:t>
                              </m:r>
                              <m:d>
                                <m:dPr>
                                  <m:ctrlPr>
                                    <a:rPr lang="en-US" sz="2400" i="1">
                                      <a:solidFill>
                                        <a:srgbClr val="C00000"/>
                                      </a:solidFill>
                                      <a:latin typeface="Cambria Math" panose="02040503050406030204" pitchFamily="18" charset="0"/>
                                      <a:ea typeface="Cambria Math" panose="02040503050406030204" pitchFamily="18" charset="0"/>
                                    </a:rPr>
                                  </m:ctrlPr>
                                </m:dPr>
                                <m:e>
                                  <m:r>
                                    <a:rPr lang="en-US" sz="2400" i="1">
                                      <a:solidFill>
                                        <a:srgbClr val="C00000"/>
                                      </a:solidFill>
                                      <a:latin typeface="Cambria Math" panose="02040503050406030204" pitchFamily="18" charset="0"/>
                                      <a:ea typeface="Cambria Math" panose="02040503050406030204" pitchFamily="18" charset="0"/>
                                    </a:rPr>
                                    <m:t>𝐺</m:t>
                                  </m:r>
                                  <m:r>
                                    <a:rPr lang="en-US" sz="2400" i="1">
                                      <a:solidFill>
                                        <a:srgbClr val="C00000"/>
                                      </a:solidFill>
                                      <a:latin typeface="Cambria Math" panose="02040503050406030204" pitchFamily="18" charset="0"/>
                                      <a:ea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𝑧</m:t>
                                      </m:r>
                                    </m:e>
                                    <m:sub>
                                      <m:r>
                                        <a:rPr lang="en-US" sz="2400" i="1">
                                          <a:solidFill>
                                            <a:srgbClr val="C00000"/>
                                          </a:solidFill>
                                          <a:latin typeface="Cambria Math" panose="02040503050406030204" pitchFamily="18" charset="0"/>
                                          <a:ea typeface="Cambria Math" panose="02040503050406030204" pitchFamily="18" charset="0"/>
                                        </a:rPr>
                                        <m:t>𝑚</m:t>
                                      </m:r>
                                    </m:sub>
                                  </m:sSub>
                                  <m:r>
                                    <a:rPr lang="en-US" sz="2400" i="1">
                                      <a:solidFill>
                                        <a:srgbClr val="C00000"/>
                                      </a:solidFill>
                                      <a:latin typeface="Cambria Math" panose="02040503050406030204" pitchFamily="18" charset="0"/>
                                      <a:ea typeface="Cambria Math" panose="02040503050406030204" pitchFamily="18" charset="0"/>
                                    </a:rPr>
                                    <m:t>)</m:t>
                                  </m:r>
                                </m:e>
                              </m:d>
                              <m:r>
                                <a:rPr lang="en-US" sz="2400" i="1">
                                  <a:solidFill>
                                    <a:srgbClr val="C00000"/>
                                  </a:solidFill>
                                  <a:latin typeface="Cambria Math" panose="02040503050406030204" pitchFamily="18" charset="0"/>
                                  <a:ea typeface="Cambria Math" panose="02040503050406030204" pitchFamily="18" charset="0"/>
                                </a:rPr>
                                <m:t>)</m:t>
                              </m:r>
                            </m:e>
                          </m:d>
                        </m:e>
                      </m:nary>
                    </m:oMath>
                  </m:oMathPara>
                </a14:m>
                <a:endParaRPr lang="en-US" sz="2400" dirty="0"/>
              </a:p>
              <a:p>
                <a:pPr marL="457200" indent="-457200">
                  <a:buFont typeface="Arial" panose="020B0604020202020204" pitchFamily="34" charset="0"/>
                  <a:buChar char="•"/>
                </a:pPr>
                <a:r>
                  <a:rPr lang="en-US" dirty="0"/>
                  <a:t>Update generator:</a:t>
                </a:r>
              </a:p>
              <a:p>
                <a:pPr marL="857250" lvl="1" indent="-457200">
                  <a:buFont typeface="Arial" panose="020B0604020202020204" pitchFamily="34" charset="0"/>
                  <a:buChar char="•"/>
                </a:pPr>
                <a:r>
                  <a:rPr lang="en-US" sz="2400" dirty="0"/>
                  <a:t>Sample mini-batch of noise samples </a:t>
                </a:r>
                <a14:m>
                  <m:oMath xmlns:m="http://schemas.openxmlformats.org/officeDocument/2006/math">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𝑧</m:t>
                        </m:r>
                      </m:e>
                      <m:sub>
                        <m:r>
                          <a:rPr lang="en-US" sz="2400" i="1">
                            <a:solidFill>
                              <a:srgbClr val="9900CC"/>
                            </a:solidFill>
                            <a:latin typeface="Cambria Math" panose="02040503050406030204" pitchFamily="18" charset="0"/>
                          </a:rPr>
                          <m:t>1</m:t>
                        </m:r>
                      </m:sub>
                    </m:sSub>
                    <m:r>
                      <a:rPr lang="en-US" sz="2400" i="1">
                        <a:solidFill>
                          <a:srgbClr val="9900CC"/>
                        </a:solidFill>
                        <a:latin typeface="Cambria Math" panose="02040503050406030204" pitchFamily="18" charset="0"/>
                      </a:rPr>
                      <m:t>,…, </m:t>
                    </m:r>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𝑧</m:t>
                        </m:r>
                      </m:e>
                      <m:sub>
                        <m:r>
                          <a:rPr lang="en-US" sz="2400" i="1">
                            <a:solidFill>
                              <a:srgbClr val="9900CC"/>
                            </a:solidFill>
                            <a:latin typeface="Cambria Math" panose="02040503050406030204" pitchFamily="18" charset="0"/>
                          </a:rPr>
                          <m:t>𝑚</m:t>
                        </m:r>
                      </m:sub>
                    </m:sSub>
                  </m:oMath>
                </a14:m>
                <a:endParaRPr lang="en-US" sz="2400" dirty="0"/>
              </a:p>
              <a:p>
                <a:pPr marL="857250" lvl="1" indent="-457200">
                  <a:buFont typeface="Arial" panose="020B0604020202020204" pitchFamily="34" charset="0"/>
                  <a:buChar char="•"/>
                </a:pPr>
                <a:r>
                  <a:rPr lang="en-US" sz="2400" dirty="0"/>
                  <a:t>Update parameters of </a:t>
                </a:r>
                <a14:m>
                  <m:oMath xmlns:m="http://schemas.openxmlformats.org/officeDocument/2006/math">
                    <m:r>
                      <a:rPr lang="en-US" sz="2400" i="1">
                        <a:solidFill>
                          <a:srgbClr val="00B050"/>
                        </a:solidFill>
                        <a:latin typeface="Cambria Math" panose="02040503050406030204" pitchFamily="18" charset="0"/>
                      </a:rPr>
                      <m:t>𝐺</m:t>
                    </m:r>
                  </m:oMath>
                </a14:m>
                <a:r>
                  <a:rPr lang="en-US" sz="2400" dirty="0"/>
                  <a:t> by stochastic gradient ascent on</a:t>
                </a:r>
              </a:p>
              <a:p>
                <a:pPr marL="400050" lvl="1" indent="0">
                  <a:buNone/>
                </a:pPr>
                <a14:m>
                  <m:oMathPara xmlns:m="http://schemas.openxmlformats.org/officeDocument/2006/math">
                    <m:oMathParaPr>
                      <m:jc m:val="centerGroup"/>
                    </m:oMathParaPr>
                    <m:oMath xmlns:m="http://schemas.openxmlformats.org/officeDocument/2006/math">
                      <m:f>
                        <m:fPr>
                          <m:ctrlPr>
                            <a:rPr lang="en-US" sz="2400" i="1">
                              <a:solidFill>
                                <a:srgbClr val="00B050"/>
                              </a:solidFill>
                              <a:latin typeface="Cambria Math" panose="02040503050406030204" pitchFamily="18" charset="0"/>
                            </a:rPr>
                          </m:ctrlPr>
                        </m:fPr>
                        <m:num>
                          <m:r>
                            <a:rPr lang="en-US" sz="2400" i="1">
                              <a:solidFill>
                                <a:srgbClr val="00B050"/>
                              </a:solidFill>
                              <a:latin typeface="Cambria Math" panose="02040503050406030204" pitchFamily="18" charset="0"/>
                            </a:rPr>
                            <m:t>1</m:t>
                          </m:r>
                        </m:num>
                        <m:den>
                          <m:r>
                            <a:rPr lang="en-US" sz="2400" i="1">
                              <a:solidFill>
                                <a:srgbClr val="00B050"/>
                              </a:solidFill>
                              <a:latin typeface="Cambria Math" panose="02040503050406030204" pitchFamily="18" charset="0"/>
                            </a:rPr>
                            <m:t>𝑚</m:t>
                          </m:r>
                        </m:den>
                      </m:f>
                      <m:nary>
                        <m:naryPr>
                          <m:chr m:val="∑"/>
                          <m:supHide m:val="on"/>
                          <m:ctrlPr>
                            <a:rPr lang="en-US" sz="2400" i="1">
                              <a:solidFill>
                                <a:srgbClr val="00B050"/>
                              </a:solidFill>
                              <a:latin typeface="Cambria Math" panose="02040503050406030204" pitchFamily="18" charset="0"/>
                            </a:rPr>
                          </m:ctrlPr>
                        </m:naryPr>
                        <m:sub>
                          <m:r>
                            <m:rPr>
                              <m:brk m:alnAt="7"/>
                            </m:rPr>
                            <a:rPr lang="en-US" sz="2400" i="1">
                              <a:solidFill>
                                <a:srgbClr val="00B050"/>
                              </a:solidFill>
                              <a:latin typeface="Cambria Math" panose="02040503050406030204" pitchFamily="18" charset="0"/>
                            </a:rPr>
                            <m:t>𝑚</m:t>
                          </m:r>
                        </m:sub>
                        <m:sup/>
                        <m:e>
                          <m:func>
                            <m:funcPr>
                              <m:ctrlPr>
                                <a:rPr lang="en-US" sz="2400" i="1">
                                  <a:solidFill>
                                    <a:srgbClr val="00B050"/>
                                  </a:solidFill>
                                  <a:latin typeface="Cambria Math" panose="02040503050406030204" pitchFamily="18" charset="0"/>
                                </a:rPr>
                              </m:ctrlPr>
                            </m:funcPr>
                            <m:fName>
                              <m:r>
                                <m:rPr>
                                  <m:sty m:val="p"/>
                                </m:rPr>
                                <a:rPr lang="en-US" sz="2400">
                                  <a:solidFill>
                                    <a:srgbClr val="00B050"/>
                                  </a:solidFill>
                                  <a:latin typeface="Cambria Math" panose="02040503050406030204" pitchFamily="18" charset="0"/>
                                </a:rPr>
                                <m:t>log</m:t>
                              </m:r>
                            </m:fName>
                            <m:e>
                              <m:r>
                                <a:rPr lang="en-US" sz="2400" i="1">
                                  <a:solidFill>
                                    <a:srgbClr val="00B050"/>
                                  </a:solidFill>
                                  <a:latin typeface="Cambria Math" panose="02040503050406030204" pitchFamily="18" charset="0"/>
                                  <a:ea typeface="Cambria Math" panose="02040503050406030204" pitchFamily="18" charset="0"/>
                                </a:rPr>
                                <m:t>𝐷</m:t>
                              </m:r>
                              <m:d>
                                <m:dPr>
                                  <m:ctrlPr>
                                    <a:rPr lang="en-US" sz="2400" i="1">
                                      <a:solidFill>
                                        <a:srgbClr val="00B050"/>
                                      </a:solidFill>
                                      <a:latin typeface="Cambria Math" panose="02040503050406030204" pitchFamily="18" charset="0"/>
                                      <a:ea typeface="Cambria Math" panose="02040503050406030204" pitchFamily="18" charset="0"/>
                                    </a:rPr>
                                  </m:ctrlPr>
                                </m:dPr>
                                <m:e>
                                  <m:r>
                                    <a:rPr lang="en-US" sz="2400" i="1">
                                      <a:solidFill>
                                        <a:srgbClr val="00B050"/>
                                      </a:solidFill>
                                      <a:latin typeface="Cambria Math" panose="02040503050406030204" pitchFamily="18" charset="0"/>
                                      <a:ea typeface="Cambria Math" panose="02040503050406030204" pitchFamily="18" charset="0"/>
                                    </a:rPr>
                                    <m:t>𝐺</m:t>
                                  </m:r>
                                  <m:r>
                                    <a:rPr lang="en-US" sz="2400" i="1">
                                      <a:solidFill>
                                        <a:srgbClr val="00B050"/>
                                      </a:solidFill>
                                      <a:latin typeface="Cambria Math" panose="02040503050406030204" pitchFamily="18" charset="0"/>
                                      <a:ea typeface="Cambria Math" panose="02040503050406030204" pitchFamily="18" charset="0"/>
                                    </a:rPr>
                                    <m:t>(</m:t>
                                  </m:r>
                                  <m:sSub>
                                    <m:sSubPr>
                                      <m:ctrlPr>
                                        <a:rPr lang="en-US" sz="2400" i="1">
                                          <a:solidFill>
                                            <a:srgbClr val="00B050"/>
                                          </a:solidFill>
                                          <a:latin typeface="Cambria Math" panose="02040503050406030204" pitchFamily="18" charset="0"/>
                                          <a:ea typeface="Cambria Math" panose="02040503050406030204" pitchFamily="18" charset="0"/>
                                        </a:rPr>
                                      </m:ctrlPr>
                                    </m:sSubPr>
                                    <m:e>
                                      <m:r>
                                        <a:rPr lang="en-US" sz="2400" i="1">
                                          <a:solidFill>
                                            <a:srgbClr val="00B050"/>
                                          </a:solidFill>
                                          <a:latin typeface="Cambria Math" panose="02040503050406030204" pitchFamily="18" charset="0"/>
                                          <a:ea typeface="Cambria Math" panose="02040503050406030204" pitchFamily="18" charset="0"/>
                                        </a:rPr>
                                        <m:t>𝑧</m:t>
                                      </m:r>
                                    </m:e>
                                    <m:sub>
                                      <m:r>
                                        <a:rPr lang="en-US" sz="2400" i="1">
                                          <a:solidFill>
                                            <a:srgbClr val="00B050"/>
                                          </a:solidFill>
                                          <a:latin typeface="Cambria Math" panose="02040503050406030204" pitchFamily="18" charset="0"/>
                                          <a:ea typeface="Cambria Math" panose="02040503050406030204" pitchFamily="18" charset="0"/>
                                        </a:rPr>
                                        <m:t>𝑚</m:t>
                                      </m:r>
                                    </m:sub>
                                  </m:sSub>
                                  <m:r>
                                    <a:rPr lang="en-US" sz="2400" i="1">
                                      <a:solidFill>
                                        <a:srgbClr val="00B050"/>
                                      </a:solidFill>
                                      <a:latin typeface="Cambria Math" panose="02040503050406030204" pitchFamily="18" charset="0"/>
                                      <a:ea typeface="Cambria Math" panose="02040503050406030204" pitchFamily="18" charset="0"/>
                                    </a:rPr>
                                    <m:t>)</m:t>
                                  </m:r>
                                </m:e>
                              </m:d>
                            </m:e>
                          </m:func>
                        </m:e>
                      </m:nary>
                    </m:oMath>
                  </m:oMathPara>
                </a14:m>
                <a:endParaRPr lang="en-US" sz="2400" dirty="0"/>
              </a:p>
              <a:p>
                <a:pPr marL="457200" indent="-457200">
                  <a:buFont typeface="Arial" panose="020B0604020202020204" pitchFamily="34" charset="0"/>
                  <a:buChar char="•"/>
                </a:pPr>
                <a:r>
                  <a:rPr lang="en-US" dirty="0"/>
                  <a:t>Repeat until happy with results</a:t>
                </a:r>
              </a:p>
            </p:txBody>
          </p:sp>
        </mc:Choice>
        <mc:Fallback xmlns="">
          <p:sp>
            <p:nvSpPr>
              <p:cNvPr id="3" name="Content Placeholder 2">
                <a:extLst>
                  <a:ext uri="{FF2B5EF4-FFF2-40B4-BE49-F238E27FC236}">
                    <a16:creationId xmlns:a16="http://schemas.microsoft.com/office/drawing/2014/main" id="{D382834C-1879-1349-9782-2C6231E7A0F4}"/>
                  </a:ext>
                </a:extLst>
              </p:cNvPr>
              <p:cNvSpPr>
                <a:spLocks noGrp="1" noRot="1" noChangeAspect="1" noMove="1" noResize="1" noEditPoints="1" noAdjustHandles="1" noChangeArrowheads="1" noChangeShapeType="1" noTextEdit="1"/>
              </p:cNvSpPr>
              <p:nvPr>
                <p:ph idx="1"/>
              </p:nvPr>
            </p:nvSpPr>
            <p:spPr>
              <a:blipFill>
                <a:blip r:embed="rId3"/>
                <a:stretch>
                  <a:fillRect l="-1103" t="-1449" b="-36473"/>
                </a:stretch>
              </a:blipFill>
            </p:spPr>
            <p:txBody>
              <a:bodyPr/>
              <a:lstStyle/>
              <a:p>
                <a:r>
                  <a:rPr lang="en-US">
                    <a:noFill/>
                  </a:rPr>
                  <a:t> </a:t>
                </a:r>
              </a:p>
            </p:txBody>
          </p:sp>
        </mc:Fallback>
      </mc:AlternateContent>
    </p:spTree>
    <p:extLst>
      <p:ext uri="{BB962C8B-B14F-4D97-AF65-F5344CB8AC3E}">
        <p14:creationId xmlns:p14="http://schemas.microsoft.com/office/powerpoint/2010/main" val="233584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4027-AA3C-CF4B-9B45-A02415A46766}"/>
              </a:ext>
            </a:extLst>
          </p:cNvPr>
          <p:cNvSpPr>
            <a:spLocks noGrp="1"/>
          </p:cNvSpPr>
          <p:nvPr>
            <p:ph type="title"/>
          </p:nvPr>
        </p:nvSpPr>
        <p:spPr/>
        <p:txBody>
          <a:bodyPr/>
          <a:lstStyle/>
          <a:p>
            <a:r>
              <a:rPr lang="en-US" dirty="0"/>
              <a:t>GAN: Schematic picture</a:t>
            </a:r>
          </a:p>
        </p:txBody>
      </p:sp>
      <mc:AlternateContent xmlns:mc="http://schemas.openxmlformats.org/markup-compatibility/2006" xmlns:a14="http://schemas.microsoft.com/office/drawing/2010/main">
        <mc:Choice Requires="a14">
          <p:sp>
            <p:nvSpPr>
              <p:cNvPr id="30" name="Content Placeholder 29">
                <a:extLst>
                  <a:ext uri="{FF2B5EF4-FFF2-40B4-BE49-F238E27FC236}">
                    <a16:creationId xmlns:a16="http://schemas.microsoft.com/office/drawing/2014/main" id="{A6D3A5CA-D35F-C340-BFC2-8D74B8517302}"/>
                  </a:ext>
                </a:extLst>
              </p:cNvPr>
              <p:cNvSpPr>
                <a:spLocks noGrp="1"/>
              </p:cNvSpPr>
              <p:nvPr>
                <p:ph idx="1"/>
              </p:nvPr>
            </p:nvSpPr>
            <p:spPr/>
            <p:txBody>
              <a:bodyPr/>
              <a:lstStyle/>
              <a:p>
                <a:pPr marL="457200" indent="-457200">
                  <a:buFont typeface="Arial" panose="020B0604020202020204" pitchFamily="34" charset="0"/>
                  <a:buChar char="•"/>
                </a:pPr>
                <a:r>
                  <a:rPr lang="en-US" dirty="0"/>
                  <a:t>Update discriminator: push </a:t>
                </a:r>
                <a14:m>
                  <m:oMath xmlns:m="http://schemas.openxmlformats.org/officeDocument/2006/math">
                    <m:r>
                      <a:rPr lang="en-US" i="1" dirty="0">
                        <a:solidFill>
                          <a:srgbClr val="C00000"/>
                        </a:solidFill>
                        <a:latin typeface="Cambria Math" panose="02040503050406030204" pitchFamily="18" charset="0"/>
                      </a:rPr>
                      <m:t>𝐷</m:t>
                    </m:r>
                    <m:r>
                      <a:rPr lang="en-US" i="1" dirty="0">
                        <a:solidFill>
                          <a:srgbClr val="C00000"/>
                        </a:solidFill>
                        <a:latin typeface="Cambria Math" panose="02040503050406030204" pitchFamily="18" charset="0"/>
                      </a:rPr>
                      <m:t>(</m:t>
                    </m:r>
                    <m:sSub>
                      <m:sSubPr>
                        <m:ctrlPr>
                          <a:rPr lang="en-US" i="1" dirty="0">
                            <a:solidFill>
                              <a:srgbClr val="C00000"/>
                            </a:solidFill>
                            <a:latin typeface="Cambria Math" panose="02040503050406030204" pitchFamily="18" charset="0"/>
                          </a:rPr>
                        </m:ctrlPr>
                      </m:sSubPr>
                      <m:e>
                        <m:r>
                          <a:rPr lang="en-US" i="1" dirty="0">
                            <a:solidFill>
                              <a:srgbClr val="C00000"/>
                            </a:solidFill>
                            <a:latin typeface="Cambria Math" panose="02040503050406030204" pitchFamily="18" charset="0"/>
                          </a:rPr>
                          <m:t>𝑥</m:t>
                        </m:r>
                      </m:e>
                      <m:sub>
                        <m:r>
                          <m:rPr>
                            <m:sty m:val="p"/>
                          </m:rPr>
                          <a:rPr lang="en-US" dirty="0">
                            <a:solidFill>
                              <a:srgbClr val="C00000"/>
                            </a:solidFill>
                            <a:latin typeface="Cambria Math" panose="02040503050406030204" pitchFamily="18" charset="0"/>
                          </a:rPr>
                          <m:t>data</m:t>
                        </m:r>
                      </m:sub>
                    </m:sSub>
                    <m:r>
                      <a:rPr lang="en-US" i="1" dirty="0">
                        <a:solidFill>
                          <a:srgbClr val="C00000"/>
                        </a:solidFill>
                        <a:latin typeface="Cambria Math" panose="02040503050406030204" pitchFamily="18" charset="0"/>
                      </a:rPr>
                      <m:t>)</m:t>
                    </m:r>
                  </m:oMath>
                </a14:m>
                <a:r>
                  <a:rPr lang="en-US" dirty="0"/>
                  <a:t> close to 1 and </a:t>
                </a:r>
                <a14:m>
                  <m:oMath xmlns:m="http://schemas.openxmlformats.org/officeDocument/2006/math">
                    <m:r>
                      <a:rPr lang="en-US" i="1" dirty="0">
                        <a:solidFill>
                          <a:srgbClr val="C00000"/>
                        </a:solidFill>
                        <a:latin typeface="Cambria Math" panose="02040503050406030204" pitchFamily="18" charset="0"/>
                      </a:rPr>
                      <m:t>𝐷</m:t>
                    </m:r>
                    <m:d>
                      <m:dPr>
                        <m:ctrlPr>
                          <a:rPr lang="en-US" i="1" dirty="0" smtClean="0">
                            <a:solidFill>
                              <a:srgbClr val="C00000"/>
                            </a:solidFill>
                            <a:latin typeface="Cambria Math" panose="02040503050406030204" pitchFamily="18" charset="0"/>
                          </a:rPr>
                        </m:ctrlPr>
                      </m:dPr>
                      <m:e>
                        <m:r>
                          <a:rPr lang="en-US" b="0" i="1" dirty="0" smtClean="0">
                            <a:solidFill>
                              <a:srgbClr val="00B050"/>
                            </a:solidFill>
                            <a:latin typeface="Cambria Math" panose="02040503050406030204" pitchFamily="18" charset="0"/>
                          </a:rPr>
                          <m:t>𝐺</m:t>
                        </m:r>
                        <m:r>
                          <a:rPr lang="en-US" b="0" i="1" dirty="0" smtClean="0">
                            <a:solidFill>
                              <a:srgbClr val="00B050"/>
                            </a:solidFill>
                            <a:latin typeface="Cambria Math" panose="02040503050406030204" pitchFamily="18" charset="0"/>
                          </a:rPr>
                          <m:t>(</m:t>
                        </m:r>
                        <m:r>
                          <a:rPr lang="en-US" b="0" i="1" dirty="0" smtClean="0">
                            <a:solidFill>
                              <a:srgbClr val="00B050"/>
                            </a:solidFill>
                            <a:latin typeface="Cambria Math" panose="02040503050406030204" pitchFamily="18" charset="0"/>
                          </a:rPr>
                          <m:t>𝑧</m:t>
                        </m:r>
                        <m:r>
                          <a:rPr lang="en-US" b="0" i="1" dirty="0" smtClean="0">
                            <a:solidFill>
                              <a:srgbClr val="00B050"/>
                            </a:solidFill>
                            <a:latin typeface="Cambria Math" panose="02040503050406030204" pitchFamily="18" charset="0"/>
                          </a:rPr>
                          <m:t>)</m:t>
                        </m:r>
                      </m:e>
                    </m:d>
                  </m:oMath>
                </a14:m>
                <a:r>
                  <a:rPr lang="en-US" dirty="0">
                    <a:solidFill>
                      <a:srgbClr val="C00000"/>
                    </a:solidFill>
                  </a:rPr>
                  <a:t> </a:t>
                </a:r>
                <a:r>
                  <a:rPr lang="en-US" dirty="0"/>
                  <a:t>close to 0</a:t>
                </a:r>
              </a:p>
              <a:p>
                <a:pPr marL="857250" lvl="1" indent="-457200">
                  <a:buFont typeface="Arial" panose="020B0604020202020204" pitchFamily="34" charset="0"/>
                  <a:buChar char="•"/>
                </a:pPr>
                <a:r>
                  <a:rPr lang="en-US" sz="2400" dirty="0"/>
                  <a:t>The generator is a “black box” to the discriminator</a:t>
                </a:r>
              </a:p>
            </p:txBody>
          </p:sp>
        </mc:Choice>
        <mc:Fallback xmlns="">
          <p:sp>
            <p:nvSpPr>
              <p:cNvPr id="30" name="Content Placeholder 29">
                <a:extLst>
                  <a:ext uri="{FF2B5EF4-FFF2-40B4-BE49-F238E27FC236}">
                    <a16:creationId xmlns:a16="http://schemas.microsoft.com/office/drawing/2014/main" id="{A6D3A5CA-D35F-C340-BFC2-8D74B8517302}"/>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CE0E7E4-2DB1-3542-A0BE-5B1395268D2E}"/>
                  </a:ext>
                </a:extLst>
              </p:cNvPr>
              <p:cNvSpPr txBox="1"/>
              <p:nvPr/>
            </p:nvSpPr>
            <p:spPr>
              <a:xfrm>
                <a:off x="2667000" y="4464839"/>
                <a:ext cx="42396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𝑧</m:t>
                      </m:r>
                    </m:oMath>
                  </m:oMathPara>
                </a14:m>
                <a:endParaRPr lang="en-US" b="0" dirty="0">
                  <a:solidFill>
                    <a:srgbClr val="00B050"/>
                  </a:solidFill>
                </a:endParaRPr>
              </a:p>
            </p:txBody>
          </p:sp>
        </mc:Choice>
        <mc:Fallback xmlns="">
          <p:sp>
            <p:nvSpPr>
              <p:cNvPr id="11" name="TextBox 10">
                <a:extLst>
                  <a:ext uri="{FF2B5EF4-FFF2-40B4-BE49-F238E27FC236}">
                    <a16:creationId xmlns:a16="http://schemas.microsoft.com/office/drawing/2014/main" id="{CCE0E7E4-2DB1-3542-A0BE-5B1395268D2E}"/>
                  </a:ext>
                </a:extLst>
              </p:cNvPr>
              <p:cNvSpPr txBox="1">
                <a:spLocks noRot="1" noChangeAspect="1" noMove="1" noResize="1" noEditPoints="1" noAdjustHandles="1" noChangeArrowheads="1" noChangeShapeType="1" noTextEdit="1"/>
              </p:cNvSpPr>
              <p:nvPr/>
            </p:nvSpPr>
            <p:spPr>
              <a:xfrm>
                <a:off x="2667000" y="4464839"/>
                <a:ext cx="423962" cy="461665"/>
              </a:xfrm>
              <a:prstGeom prst="rect">
                <a:avLst/>
              </a:prstGeom>
              <a:blipFill>
                <a:blip r:embed="rId3"/>
                <a:stretch>
                  <a:fillRect/>
                </a:stretch>
              </a:blipFill>
            </p:spPr>
            <p:txBody>
              <a:bodyPr/>
              <a:lstStyle/>
              <a:p>
                <a:r>
                  <a:rPr lang="en-US">
                    <a:noFill/>
                  </a:rPr>
                  <a:t> </a:t>
                </a:r>
              </a:p>
            </p:txBody>
          </p:sp>
        </mc:Fallback>
      </mc:AlternateContent>
      <p:sp>
        <p:nvSpPr>
          <p:cNvPr id="15" name="Trapezoid 14">
            <a:extLst>
              <a:ext uri="{FF2B5EF4-FFF2-40B4-BE49-F238E27FC236}">
                <a16:creationId xmlns:a16="http://schemas.microsoft.com/office/drawing/2014/main" id="{CA0D3E59-4F3C-6A47-9579-9D7ECDB62D4C}"/>
              </a:ext>
            </a:extLst>
          </p:cNvPr>
          <p:cNvSpPr/>
          <p:nvPr/>
        </p:nvSpPr>
        <p:spPr bwMode="auto">
          <a:xfrm rot="16200000">
            <a:off x="3452780" y="4044622"/>
            <a:ext cx="2057400" cy="1373833"/>
          </a:xfrm>
          <a:prstGeom prst="trapezoid">
            <a:avLst/>
          </a:prstGeom>
          <a:solidFill>
            <a:srgbClr val="BCFF4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607FB10-7938-F046-8F56-E3706F8C5237}"/>
                  </a:ext>
                </a:extLst>
              </p:cNvPr>
              <p:cNvSpPr txBox="1"/>
              <p:nvPr/>
            </p:nvSpPr>
            <p:spPr>
              <a:xfrm>
                <a:off x="4269724" y="4500705"/>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p>
            </p:txBody>
          </p:sp>
        </mc:Choice>
        <mc:Fallback xmlns="">
          <p:sp>
            <p:nvSpPr>
              <p:cNvPr id="16" name="TextBox 15">
                <a:extLst>
                  <a:ext uri="{FF2B5EF4-FFF2-40B4-BE49-F238E27FC236}">
                    <a16:creationId xmlns:a16="http://schemas.microsoft.com/office/drawing/2014/main" id="{D607FB10-7938-F046-8F56-E3706F8C5237}"/>
                  </a:ext>
                </a:extLst>
              </p:cNvPr>
              <p:cNvSpPr txBox="1">
                <a:spLocks noRot="1" noChangeAspect="1" noMove="1" noResize="1" noEditPoints="1" noAdjustHandles="1" noChangeArrowheads="1" noChangeShapeType="1" noTextEdit="1"/>
              </p:cNvSpPr>
              <p:nvPr/>
            </p:nvSpPr>
            <p:spPr>
              <a:xfrm>
                <a:off x="4269724" y="4500705"/>
                <a:ext cx="477117" cy="461665"/>
              </a:xfrm>
              <a:prstGeom prst="rect">
                <a:avLst/>
              </a:prstGeom>
              <a:blipFill>
                <a:blip r:embed="rId4"/>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E25E198C-0895-AC4D-8DB2-D014A119D4DE}"/>
              </a:ext>
            </a:extLst>
          </p:cNvPr>
          <p:cNvCxnSpPr>
            <a:cxnSpLocks/>
            <a:stCxn id="15" idx="2"/>
            <a:endCxn id="18" idx="2"/>
          </p:cNvCxnSpPr>
          <p:nvPr/>
        </p:nvCxnSpPr>
        <p:spPr bwMode="auto">
          <a:xfrm>
            <a:off x="5168398" y="4731539"/>
            <a:ext cx="97667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Trapezoid 17">
            <a:extLst>
              <a:ext uri="{FF2B5EF4-FFF2-40B4-BE49-F238E27FC236}">
                <a16:creationId xmlns:a16="http://schemas.microsoft.com/office/drawing/2014/main" id="{07988DE0-BE95-AB4B-9EE4-D13A119F4916}"/>
              </a:ext>
            </a:extLst>
          </p:cNvPr>
          <p:cNvSpPr/>
          <p:nvPr/>
        </p:nvSpPr>
        <p:spPr bwMode="auto">
          <a:xfrm rot="16200000" flipV="1">
            <a:off x="5787553" y="4060360"/>
            <a:ext cx="2057400" cy="1342359"/>
          </a:xfrm>
          <a:prstGeom prst="trapezoid">
            <a:avLst/>
          </a:prstGeom>
          <a:solidFill>
            <a:srgbClr val="FFC9B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FD828D8-5829-7948-AB2F-66023F267847}"/>
                  </a:ext>
                </a:extLst>
              </p:cNvPr>
              <p:cNvSpPr txBox="1"/>
              <p:nvPr/>
            </p:nvSpPr>
            <p:spPr>
              <a:xfrm>
                <a:off x="6604496" y="4500706"/>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p>
            </p:txBody>
          </p:sp>
        </mc:Choice>
        <mc:Fallback xmlns="">
          <p:sp>
            <p:nvSpPr>
              <p:cNvPr id="19" name="TextBox 18">
                <a:extLst>
                  <a:ext uri="{FF2B5EF4-FFF2-40B4-BE49-F238E27FC236}">
                    <a16:creationId xmlns:a16="http://schemas.microsoft.com/office/drawing/2014/main" id="{8FD828D8-5829-7948-AB2F-66023F267847}"/>
                  </a:ext>
                </a:extLst>
              </p:cNvPr>
              <p:cNvSpPr txBox="1">
                <a:spLocks noRot="1" noChangeAspect="1" noMove="1" noResize="1" noEditPoints="1" noAdjustHandles="1" noChangeArrowheads="1" noChangeShapeType="1" noTextEdit="1"/>
              </p:cNvSpPr>
              <p:nvPr/>
            </p:nvSpPr>
            <p:spPr>
              <a:xfrm>
                <a:off x="6604496" y="4500706"/>
                <a:ext cx="491866"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5C2D061-916E-4741-B714-822C6E649B95}"/>
                  </a:ext>
                </a:extLst>
              </p:cNvPr>
              <p:cNvSpPr txBox="1"/>
              <p:nvPr/>
            </p:nvSpPr>
            <p:spPr>
              <a:xfrm>
                <a:off x="5257801" y="4188949"/>
                <a:ext cx="8879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r>
                        <a:rPr lang="en-US" b="0" i="1" dirty="0">
                          <a:solidFill>
                            <a:srgbClr val="00B050"/>
                          </a:solidFill>
                          <a:latin typeface="Cambria Math" panose="02040503050406030204" pitchFamily="18" charset="0"/>
                        </a:rPr>
                        <m:t>(</m:t>
                      </m:r>
                      <m:r>
                        <a:rPr lang="en-US" b="0" i="1" dirty="0">
                          <a:solidFill>
                            <a:srgbClr val="00B050"/>
                          </a:solidFill>
                          <a:latin typeface="Cambria Math" panose="02040503050406030204" pitchFamily="18" charset="0"/>
                        </a:rPr>
                        <m:t>𝑧</m:t>
                      </m:r>
                      <m:r>
                        <a:rPr lang="en-US" b="0" i="1" dirty="0">
                          <a:solidFill>
                            <a:srgbClr val="00B050"/>
                          </a:solidFill>
                          <a:latin typeface="Cambria Math" panose="02040503050406030204" pitchFamily="18" charset="0"/>
                        </a:rPr>
                        <m:t>)</m:t>
                      </m:r>
                    </m:oMath>
                  </m:oMathPara>
                </a14:m>
                <a:endParaRPr lang="en-US" b="0" dirty="0">
                  <a:solidFill>
                    <a:srgbClr val="00B050"/>
                  </a:solidFill>
                </a:endParaRPr>
              </a:p>
            </p:txBody>
          </p:sp>
        </mc:Choice>
        <mc:Fallback xmlns="">
          <p:sp>
            <p:nvSpPr>
              <p:cNvPr id="23" name="TextBox 22">
                <a:extLst>
                  <a:ext uri="{FF2B5EF4-FFF2-40B4-BE49-F238E27FC236}">
                    <a16:creationId xmlns:a16="http://schemas.microsoft.com/office/drawing/2014/main" id="{A5C2D061-916E-4741-B714-822C6E649B95}"/>
                  </a:ext>
                </a:extLst>
              </p:cNvPr>
              <p:cNvSpPr txBox="1">
                <a:spLocks noRot="1" noChangeAspect="1" noMove="1" noResize="1" noEditPoints="1" noAdjustHandles="1" noChangeArrowheads="1" noChangeShapeType="1" noTextEdit="1"/>
              </p:cNvSpPr>
              <p:nvPr/>
            </p:nvSpPr>
            <p:spPr>
              <a:xfrm>
                <a:off x="5257801" y="4188949"/>
                <a:ext cx="887935" cy="461665"/>
              </a:xfrm>
              <a:prstGeom prst="rect">
                <a:avLst/>
              </a:prstGeom>
              <a:blipFill>
                <a:blip r:embed="rId6"/>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0951975-B251-234D-B1CD-269C83BE6F3A}"/>
                  </a:ext>
                </a:extLst>
              </p:cNvPr>
              <p:cNvSpPr txBox="1"/>
              <p:nvPr/>
            </p:nvSpPr>
            <p:spPr>
              <a:xfrm>
                <a:off x="8386034" y="4490185"/>
                <a:ext cx="136665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a:solidFill>
                            <a:srgbClr val="C00000"/>
                          </a:solidFill>
                          <a:latin typeface="Cambria Math" panose="02040503050406030204" pitchFamily="18" charset="0"/>
                        </a:rPr>
                        <m:t>𝐷</m:t>
                      </m:r>
                      <m:d>
                        <m:dPr>
                          <m:ctrlPr>
                            <a:rPr lang="en-US" i="1" dirty="0">
                              <a:solidFill>
                                <a:srgbClr val="C00000"/>
                              </a:solidFill>
                              <a:latin typeface="Cambria Math" panose="02040503050406030204" pitchFamily="18" charset="0"/>
                            </a:rPr>
                          </m:ctrlPr>
                        </m:dPr>
                        <m:e>
                          <m:r>
                            <a:rPr lang="en-US" i="1" dirty="0">
                              <a:solidFill>
                                <a:srgbClr val="00B050"/>
                              </a:solidFill>
                              <a:latin typeface="Cambria Math" panose="02040503050406030204" pitchFamily="18" charset="0"/>
                            </a:rPr>
                            <m:t>𝐺</m:t>
                          </m:r>
                          <m:r>
                            <a:rPr lang="en-US" i="1" dirty="0">
                              <a:solidFill>
                                <a:srgbClr val="00B050"/>
                              </a:solidFill>
                              <a:latin typeface="Cambria Math" panose="02040503050406030204" pitchFamily="18" charset="0"/>
                            </a:rPr>
                            <m:t>(</m:t>
                          </m:r>
                          <m:r>
                            <a:rPr lang="en-US" i="1" dirty="0">
                              <a:solidFill>
                                <a:srgbClr val="00B050"/>
                              </a:solidFill>
                              <a:latin typeface="Cambria Math" panose="02040503050406030204" pitchFamily="18" charset="0"/>
                            </a:rPr>
                            <m:t>𝑧</m:t>
                          </m:r>
                          <m:r>
                            <a:rPr lang="en-US" i="1" dirty="0">
                              <a:solidFill>
                                <a:srgbClr val="00B050"/>
                              </a:solidFill>
                              <a:latin typeface="Cambria Math" panose="02040503050406030204" pitchFamily="18" charset="0"/>
                            </a:rPr>
                            <m:t>)</m:t>
                          </m:r>
                        </m:e>
                      </m:d>
                    </m:oMath>
                  </m:oMathPara>
                </a14:m>
                <a:endParaRPr lang="en-US" b="0" dirty="0">
                  <a:solidFill>
                    <a:srgbClr val="C00000"/>
                  </a:solidFill>
                </a:endParaRPr>
              </a:p>
            </p:txBody>
          </p:sp>
        </mc:Choice>
        <mc:Fallback xmlns="">
          <p:sp>
            <p:nvSpPr>
              <p:cNvPr id="25" name="TextBox 24">
                <a:extLst>
                  <a:ext uri="{FF2B5EF4-FFF2-40B4-BE49-F238E27FC236}">
                    <a16:creationId xmlns:a16="http://schemas.microsoft.com/office/drawing/2014/main" id="{90951975-B251-234D-B1CD-269C83BE6F3A}"/>
                  </a:ext>
                </a:extLst>
              </p:cNvPr>
              <p:cNvSpPr txBox="1">
                <a:spLocks noRot="1" noChangeAspect="1" noMove="1" noResize="1" noEditPoints="1" noAdjustHandles="1" noChangeArrowheads="1" noChangeShapeType="1" noTextEdit="1"/>
              </p:cNvSpPr>
              <p:nvPr/>
            </p:nvSpPr>
            <p:spPr>
              <a:xfrm>
                <a:off x="8386034" y="4490185"/>
                <a:ext cx="1366656" cy="461665"/>
              </a:xfrm>
              <a:prstGeom prst="rect">
                <a:avLst/>
              </a:prstGeom>
              <a:blipFill>
                <a:blip r:embed="rId7"/>
                <a:stretch>
                  <a:fillRect b="-16216"/>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5ADE3E63-EE63-F248-857C-E65D24CD80CC}"/>
              </a:ext>
            </a:extLst>
          </p:cNvPr>
          <p:cNvCxnSpPr>
            <a:cxnSpLocks/>
          </p:cNvCxnSpPr>
          <p:nvPr/>
        </p:nvCxnSpPr>
        <p:spPr bwMode="auto">
          <a:xfrm flipV="1">
            <a:off x="2992608" y="4743637"/>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11B5ABCE-D2D4-8B41-B917-62D7C4F2A931}"/>
              </a:ext>
            </a:extLst>
          </p:cNvPr>
          <p:cNvCxnSpPr>
            <a:cxnSpLocks/>
          </p:cNvCxnSpPr>
          <p:nvPr/>
        </p:nvCxnSpPr>
        <p:spPr bwMode="auto">
          <a:xfrm flipV="1">
            <a:off x="7487433" y="4760641"/>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76158E7-4EC5-6C40-9E5E-14CCF83644FD}"/>
                  </a:ext>
                </a:extLst>
              </p:cNvPr>
              <p:cNvSpPr txBox="1"/>
              <p:nvPr/>
            </p:nvSpPr>
            <p:spPr>
              <a:xfrm>
                <a:off x="5634230" y="5867401"/>
                <a:ext cx="9189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a:solidFill>
                                <a:srgbClr val="C00000"/>
                              </a:solidFill>
                              <a:latin typeface="Cambria Math" panose="02040503050406030204" pitchFamily="18" charset="0"/>
                            </a:rPr>
                          </m:ctrlPr>
                        </m:sSubPr>
                        <m:e>
                          <m:r>
                            <a:rPr lang="en-US" b="0" i="1" dirty="0">
                              <a:solidFill>
                                <a:srgbClr val="C00000"/>
                              </a:solidFill>
                              <a:latin typeface="Cambria Math" panose="02040503050406030204" pitchFamily="18" charset="0"/>
                            </a:rPr>
                            <m:t>𝑥</m:t>
                          </m:r>
                        </m:e>
                        <m:sub>
                          <m:r>
                            <m:rPr>
                              <m:sty m:val="p"/>
                            </m:rPr>
                            <a:rPr lang="en-US" b="0" dirty="0">
                              <a:solidFill>
                                <a:srgbClr val="C00000"/>
                              </a:solidFill>
                              <a:latin typeface="Cambria Math" panose="02040503050406030204" pitchFamily="18" charset="0"/>
                            </a:rPr>
                            <m:t>data</m:t>
                          </m:r>
                        </m:sub>
                      </m:sSub>
                    </m:oMath>
                  </m:oMathPara>
                </a14:m>
                <a:endParaRPr lang="en-US" b="0" dirty="0">
                  <a:solidFill>
                    <a:srgbClr val="C00000"/>
                  </a:solidFill>
                </a:endParaRPr>
              </a:p>
            </p:txBody>
          </p:sp>
        </mc:Choice>
        <mc:Fallback xmlns="">
          <p:sp>
            <p:nvSpPr>
              <p:cNvPr id="34" name="TextBox 33">
                <a:extLst>
                  <a:ext uri="{FF2B5EF4-FFF2-40B4-BE49-F238E27FC236}">
                    <a16:creationId xmlns:a16="http://schemas.microsoft.com/office/drawing/2014/main" id="{B76158E7-4EC5-6C40-9E5E-14CCF83644FD}"/>
                  </a:ext>
                </a:extLst>
              </p:cNvPr>
              <p:cNvSpPr txBox="1">
                <a:spLocks noRot="1" noChangeAspect="1" noMove="1" noResize="1" noEditPoints="1" noAdjustHandles="1" noChangeArrowheads="1" noChangeShapeType="1" noTextEdit="1"/>
              </p:cNvSpPr>
              <p:nvPr/>
            </p:nvSpPr>
            <p:spPr>
              <a:xfrm>
                <a:off x="5634230" y="5867401"/>
                <a:ext cx="918970" cy="461665"/>
              </a:xfrm>
              <a:prstGeom prst="rect">
                <a:avLst/>
              </a:prstGeom>
              <a:blipFill>
                <a:blip r:embed="rId8"/>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B48F0DE-F0BA-DD44-B2F5-2FFA56FE805B}"/>
                  </a:ext>
                </a:extLst>
              </p:cNvPr>
              <p:cNvSpPr txBox="1"/>
              <p:nvPr/>
            </p:nvSpPr>
            <p:spPr>
              <a:xfrm>
                <a:off x="8399237" y="4922040"/>
                <a:ext cx="139769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r>
                        <a:rPr lang="en-US" b="0" i="1" dirty="0">
                          <a:solidFill>
                            <a:srgbClr val="C00000"/>
                          </a:solidFill>
                          <a:latin typeface="Cambria Math" panose="02040503050406030204" pitchFamily="18" charset="0"/>
                        </a:rPr>
                        <m:t>(</m:t>
                      </m:r>
                      <m:sSub>
                        <m:sSubPr>
                          <m:ctrlPr>
                            <a:rPr lang="en-US" b="0" i="1" dirty="0">
                              <a:solidFill>
                                <a:srgbClr val="C00000"/>
                              </a:solidFill>
                              <a:latin typeface="Cambria Math" panose="02040503050406030204" pitchFamily="18" charset="0"/>
                            </a:rPr>
                          </m:ctrlPr>
                        </m:sSubPr>
                        <m:e>
                          <m:r>
                            <a:rPr lang="en-US" b="0" i="1" dirty="0">
                              <a:solidFill>
                                <a:srgbClr val="C00000"/>
                              </a:solidFill>
                              <a:latin typeface="Cambria Math" panose="02040503050406030204" pitchFamily="18" charset="0"/>
                            </a:rPr>
                            <m:t>𝑥</m:t>
                          </m:r>
                        </m:e>
                        <m:sub>
                          <m:r>
                            <m:rPr>
                              <m:sty m:val="p"/>
                            </m:rPr>
                            <a:rPr lang="en-US" b="0" dirty="0">
                              <a:solidFill>
                                <a:srgbClr val="C00000"/>
                              </a:solidFill>
                              <a:latin typeface="Cambria Math" panose="02040503050406030204" pitchFamily="18" charset="0"/>
                            </a:rPr>
                            <m:t>data</m:t>
                          </m:r>
                        </m:sub>
                      </m:sSub>
                      <m:r>
                        <a:rPr lang="en-US" b="0" i="1" dirty="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35" name="TextBox 34">
                <a:extLst>
                  <a:ext uri="{FF2B5EF4-FFF2-40B4-BE49-F238E27FC236}">
                    <a16:creationId xmlns:a16="http://schemas.microsoft.com/office/drawing/2014/main" id="{AB48F0DE-F0BA-DD44-B2F5-2FFA56FE805B}"/>
                  </a:ext>
                </a:extLst>
              </p:cNvPr>
              <p:cNvSpPr txBox="1">
                <a:spLocks noRot="1" noChangeAspect="1" noMove="1" noResize="1" noEditPoints="1" noAdjustHandles="1" noChangeArrowheads="1" noChangeShapeType="1" noTextEdit="1"/>
              </p:cNvSpPr>
              <p:nvPr/>
            </p:nvSpPr>
            <p:spPr>
              <a:xfrm>
                <a:off x="8399237" y="4922040"/>
                <a:ext cx="1397690" cy="461665"/>
              </a:xfrm>
              <a:prstGeom prst="rect">
                <a:avLst/>
              </a:prstGeom>
              <a:blipFill>
                <a:blip r:embed="rId9"/>
                <a:stretch>
                  <a:fillRect b="-16216"/>
                </a:stretch>
              </a:blipFill>
            </p:spPr>
            <p:txBody>
              <a:bodyPr/>
              <a:lstStyle/>
              <a:p>
                <a:r>
                  <a:rPr lang="en-US">
                    <a:noFill/>
                  </a:rPr>
                  <a:t> </a:t>
                </a:r>
              </a:p>
            </p:txBody>
          </p:sp>
        </mc:Fallback>
      </mc:AlternateContent>
      <p:cxnSp>
        <p:nvCxnSpPr>
          <p:cNvPr id="36" name="Straight Arrow Connector 35">
            <a:extLst>
              <a:ext uri="{FF2B5EF4-FFF2-40B4-BE49-F238E27FC236}">
                <a16:creationId xmlns:a16="http://schemas.microsoft.com/office/drawing/2014/main" id="{0359688E-DA4C-364E-B63D-A28BEEBFF2E7}"/>
              </a:ext>
            </a:extLst>
          </p:cNvPr>
          <p:cNvCxnSpPr>
            <a:cxnSpLocks/>
          </p:cNvCxnSpPr>
          <p:nvPr/>
        </p:nvCxnSpPr>
        <p:spPr bwMode="auto">
          <a:xfrm flipV="1">
            <a:off x="7500636" y="5192496"/>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0" name="Freeform 49">
            <a:extLst>
              <a:ext uri="{FF2B5EF4-FFF2-40B4-BE49-F238E27FC236}">
                <a16:creationId xmlns:a16="http://schemas.microsoft.com/office/drawing/2014/main" id="{AF8E11E4-DA64-5F4E-8B00-92F5F8FB99C9}"/>
              </a:ext>
            </a:extLst>
          </p:cNvPr>
          <p:cNvSpPr/>
          <p:nvPr/>
        </p:nvSpPr>
        <p:spPr bwMode="auto">
          <a:xfrm>
            <a:off x="5867401" y="5203690"/>
            <a:ext cx="264470" cy="744376"/>
          </a:xfrm>
          <a:custGeom>
            <a:avLst/>
            <a:gdLst>
              <a:gd name="connsiteX0" fmla="*/ 0 w 844952"/>
              <a:gd name="connsiteY0" fmla="*/ 1180617 h 1180617"/>
              <a:gd name="connsiteX1" fmla="*/ 381965 w 844952"/>
              <a:gd name="connsiteY1" fmla="*/ 1180617 h 1180617"/>
              <a:gd name="connsiteX2" fmla="*/ 381965 w 844952"/>
              <a:gd name="connsiteY2" fmla="*/ 0 h 1180617"/>
              <a:gd name="connsiteX3" fmla="*/ 844952 w 844952"/>
              <a:gd name="connsiteY3" fmla="*/ 11574 h 1180617"/>
              <a:gd name="connsiteX0" fmla="*/ 0 w 821802"/>
              <a:gd name="connsiteY0" fmla="*/ 1180618 h 1180618"/>
              <a:gd name="connsiteX1" fmla="*/ 381965 w 821802"/>
              <a:gd name="connsiteY1" fmla="*/ 1180618 h 1180618"/>
              <a:gd name="connsiteX2" fmla="*/ 381965 w 821802"/>
              <a:gd name="connsiteY2" fmla="*/ 1 h 1180618"/>
              <a:gd name="connsiteX3" fmla="*/ 821802 w 821802"/>
              <a:gd name="connsiteY3" fmla="*/ 0 h 1180618"/>
              <a:gd name="connsiteX0" fmla="*/ 0 w 439837"/>
              <a:gd name="connsiteY0" fmla="*/ 1180618 h 1180618"/>
              <a:gd name="connsiteX1" fmla="*/ 0 w 439837"/>
              <a:gd name="connsiteY1" fmla="*/ 1 h 1180618"/>
              <a:gd name="connsiteX2" fmla="*/ 439837 w 439837"/>
              <a:gd name="connsiteY2" fmla="*/ 0 h 1180618"/>
            </a:gdLst>
            <a:ahLst/>
            <a:cxnLst>
              <a:cxn ang="0">
                <a:pos x="connsiteX0" y="connsiteY0"/>
              </a:cxn>
              <a:cxn ang="0">
                <a:pos x="connsiteX1" y="connsiteY1"/>
              </a:cxn>
              <a:cxn ang="0">
                <a:pos x="connsiteX2" y="connsiteY2"/>
              </a:cxn>
            </a:cxnLst>
            <a:rect l="l" t="t" r="r" b="b"/>
            <a:pathLst>
              <a:path w="439837" h="1180618">
                <a:moveTo>
                  <a:pt x="0" y="1180618"/>
                </a:moveTo>
                <a:lnTo>
                  <a:pt x="0" y="1"/>
                </a:lnTo>
                <a:lnTo>
                  <a:pt x="439837" y="0"/>
                </a:lnTo>
              </a:path>
            </a:pathLst>
          </a:cu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2" name="Rounded Rectangle 51">
            <a:extLst>
              <a:ext uri="{FF2B5EF4-FFF2-40B4-BE49-F238E27FC236}">
                <a16:creationId xmlns:a16="http://schemas.microsoft.com/office/drawing/2014/main" id="{769E0730-CD06-7043-A6BB-D7E7FD832DEC}"/>
              </a:ext>
            </a:extLst>
          </p:cNvPr>
          <p:cNvSpPr/>
          <p:nvPr/>
        </p:nvSpPr>
        <p:spPr bwMode="auto">
          <a:xfrm>
            <a:off x="5334000" y="3505200"/>
            <a:ext cx="4572000" cy="29718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1453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P spid="34" grpId="0"/>
      <p:bldP spid="35" grpId="0"/>
      <p:bldP spid="50" grpId="0" animBg="1"/>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4027-AA3C-CF4B-9B45-A02415A46766}"/>
              </a:ext>
            </a:extLst>
          </p:cNvPr>
          <p:cNvSpPr>
            <a:spLocks noGrp="1"/>
          </p:cNvSpPr>
          <p:nvPr>
            <p:ph type="title"/>
          </p:nvPr>
        </p:nvSpPr>
        <p:spPr/>
        <p:txBody>
          <a:bodyPr/>
          <a:lstStyle/>
          <a:p>
            <a:r>
              <a:rPr lang="en-US" dirty="0"/>
              <a:t>GAN: Schematic picture</a:t>
            </a:r>
          </a:p>
        </p:txBody>
      </p:sp>
      <mc:AlternateContent xmlns:mc="http://schemas.openxmlformats.org/markup-compatibility/2006" xmlns:a14="http://schemas.microsoft.com/office/drawing/2010/main">
        <mc:Choice Requires="a14">
          <p:sp>
            <p:nvSpPr>
              <p:cNvPr id="30" name="Content Placeholder 29">
                <a:extLst>
                  <a:ext uri="{FF2B5EF4-FFF2-40B4-BE49-F238E27FC236}">
                    <a16:creationId xmlns:a16="http://schemas.microsoft.com/office/drawing/2014/main" id="{A6D3A5CA-D35F-C340-BFC2-8D74B8517302}"/>
                  </a:ext>
                </a:extLst>
              </p:cNvPr>
              <p:cNvSpPr>
                <a:spLocks noGrp="1"/>
              </p:cNvSpPr>
              <p:nvPr>
                <p:ph idx="1"/>
              </p:nvPr>
            </p:nvSpPr>
            <p:spPr/>
            <p:txBody>
              <a:bodyPr/>
              <a:lstStyle/>
              <a:p>
                <a:pPr marL="457200" indent="-457200">
                  <a:buFont typeface="Arial" panose="020B0604020202020204" pitchFamily="34" charset="0"/>
                  <a:buChar char="•"/>
                </a:pPr>
                <a:r>
                  <a:rPr lang="en-US" dirty="0"/>
                  <a:t>Update generator: increase </a:t>
                </a:r>
                <a14:m>
                  <m:oMath xmlns:m="http://schemas.openxmlformats.org/officeDocument/2006/math">
                    <m:r>
                      <a:rPr lang="en-US" i="1" dirty="0">
                        <a:solidFill>
                          <a:srgbClr val="C00000"/>
                        </a:solidFill>
                        <a:latin typeface="Cambria Math" panose="02040503050406030204" pitchFamily="18" charset="0"/>
                      </a:rPr>
                      <m:t>𝐷</m:t>
                    </m:r>
                    <m:d>
                      <m:dPr>
                        <m:ctrlPr>
                          <a:rPr lang="en-US" i="1" dirty="0">
                            <a:solidFill>
                              <a:srgbClr val="C00000"/>
                            </a:solidFill>
                            <a:latin typeface="Cambria Math" panose="02040503050406030204" pitchFamily="18" charset="0"/>
                          </a:rPr>
                        </m:ctrlPr>
                      </m:dPr>
                      <m:e>
                        <m:r>
                          <a:rPr lang="en-US" i="1" dirty="0">
                            <a:solidFill>
                              <a:srgbClr val="00B050"/>
                            </a:solidFill>
                            <a:latin typeface="Cambria Math" panose="02040503050406030204" pitchFamily="18" charset="0"/>
                          </a:rPr>
                          <m:t>𝐺</m:t>
                        </m:r>
                        <m:r>
                          <a:rPr lang="en-US" i="1" dirty="0">
                            <a:solidFill>
                              <a:srgbClr val="00B050"/>
                            </a:solidFill>
                            <a:latin typeface="Cambria Math" panose="02040503050406030204" pitchFamily="18" charset="0"/>
                          </a:rPr>
                          <m:t>(</m:t>
                        </m:r>
                        <m:r>
                          <a:rPr lang="en-US" i="1" dirty="0">
                            <a:solidFill>
                              <a:srgbClr val="00B050"/>
                            </a:solidFill>
                            <a:latin typeface="Cambria Math" panose="02040503050406030204" pitchFamily="18" charset="0"/>
                          </a:rPr>
                          <m:t>𝑧</m:t>
                        </m:r>
                        <m:r>
                          <a:rPr lang="en-US" i="1" dirty="0">
                            <a:solidFill>
                              <a:srgbClr val="00B050"/>
                            </a:solidFill>
                            <a:latin typeface="Cambria Math" panose="02040503050406030204" pitchFamily="18" charset="0"/>
                          </a:rPr>
                          <m:t>)</m:t>
                        </m:r>
                      </m:e>
                    </m:d>
                  </m:oMath>
                </a14:m>
                <a:endParaRPr lang="en-US" dirty="0"/>
              </a:p>
              <a:p>
                <a:pPr marL="857250" lvl="1" indent="-457200">
                  <a:buFont typeface="Arial" panose="020B0604020202020204" pitchFamily="34" charset="0"/>
                  <a:buChar char="•"/>
                </a:pPr>
                <a:r>
                  <a:rPr lang="en-US" sz="2400" dirty="0"/>
                  <a:t>Requires back-propagating through the composed generator-discriminator network (i.e., the discriminator cannot be a black box)</a:t>
                </a:r>
              </a:p>
              <a:p>
                <a:pPr marL="857250" lvl="1" indent="-457200">
                  <a:buFont typeface="Arial" panose="020B0604020202020204" pitchFamily="34" charset="0"/>
                  <a:buChar char="•"/>
                </a:pPr>
                <a:r>
                  <a:rPr lang="en-US" sz="2400" dirty="0"/>
                  <a:t>The generator is exposed to real data only via the output of the discriminator </a:t>
                </a:r>
                <a:r>
                  <a:rPr lang="en-US" sz="2400" i="1" dirty="0"/>
                  <a:t>and its gradients</a:t>
                </a:r>
              </a:p>
            </p:txBody>
          </p:sp>
        </mc:Choice>
        <mc:Fallback xmlns="">
          <p:sp>
            <p:nvSpPr>
              <p:cNvPr id="30" name="Content Placeholder 29">
                <a:extLst>
                  <a:ext uri="{FF2B5EF4-FFF2-40B4-BE49-F238E27FC236}">
                    <a16:creationId xmlns:a16="http://schemas.microsoft.com/office/drawing/2014/main" id="{A6D3A5CA-D35F-C340-BFC2-8D74B8517302}"/>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CCA6383-FEAB-6C40-9E81-79C8BFAD0EBA}"/>
                  </a:ext>
                </a:extLst>
              </p:cNvPr>
              <p:cNvSpPr txBox="1"/>
              <p:nvPr/>
            </p:nvSpPr>
            <p:spPr>
              <a:xfrm>
                <a:off x="2667910" y="4464839"/>
                <a:ext cx="42396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𝑧</m:t>
                      </m:r>
                    </m:oMath>
                  </m:oMathPara>
                </a14:m>
                <a:endParaRPr lang="en-US" b="0" dirty="0">
                  <a:solidFill>
                    <a:srgbClr val="00B050"/>
                  </a:solidFill>
                </a:endParaRPr>
              </a:p>
            </p:txBody>
          </p:sp>
        </mc:Choice>
        <mc:Fallback xmlns="">
          <p:sp>
            <p:nvSpPr>
              <p:cNvPr id="45" name="TextBox 44">
                <a:extLst>
                  <a:ext uri="{FF2B5EF4-FFF2-40B4-BE49-F238E27FC236}">
                    <a16:creationId xmlns:a16="http://schemas.microsoft.com/office/drawing/2014/main" id="{3CCA6383-FEAB-6C40-9E81-79C8BFAD0EBA}"/>
                  </a:ext>
                </a:extLst>
              </p:cNvPr>
              <p:cNvSpPr txBox="1">
                <a:spLocks noRot="1" noChangeAspect="1" noMove="1" noResize="1" noEditPoints="1" noAdjustHandles="1" noChangeArrowheads="1" noChangeShapeType="1" noTextEdit="1"/>
              </p:cNvSpPr>
              <p:nvPr/>
            </p:nvSpPr>
            <p:spPr>
              <a:xfrm>
                <a:off x="2667910" y="4464839"/>
                <a:ext cx="423962" cy="461665"/>
              </a:xfrm>
              <a:prstGeom prst="rect">
                <a:avLst/>
              </a:prstGeom>
              <a:blipFill>
                <a:blip r:embed="rId3"/>
                <a:stretch>
                  <a:fillRect/>
                </a:stretch>
              </a:blipFill>
            </p:spPr>
            <p:txBody>
              <a:bodyPr/>
              <a:lstStyle/>
              <a:p>
                <a:r>
                  <a:rPr lang="en-US">
                    <a:noFill/>
                  </a:rPr>
                  <a:t> </a:t>
                </a:r>
              </a:p>
            </p:txBody>
          </p:sp>
        </mc:Fallback>
      </mc:AlternateContent>
      <p:sp>
        <p:nvSpPr>
          <p:cNvPr id="46" name="Trapezoid 45">
            <a:extLst>
              <a:ext uri="{FF2B5EF4-FFF2-40B4-BE49-F238E27FC236}">
                <a16:creationId xmlns:a16="http://schemas.microsoft.com/office/drawing/2014/main" id="{C0FAEF3B-E530-774F-A137-FE9C64081F3B}"/>
              </a:ext>
            </a:extLst>
          </p:cNvPr>
          <p:cNvSpPr/>
          <p:nvPr/>
        </p:nvSpPr>
        <p:spPr bwMode="auto">
          <a:xfrm rot="16200000">
            <a:off x="3453690" y="4044622"/>
            <a:ext cx="2057400" cy="1373833"/>
          </a:xfrm>
          <a:prstGeom prst="trapezoid">
            <a:avLst/>
          </a:prstGeom>
          <a:solidFill>
            <a:srgbClr val="BCFF4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94A9E59-9048-B949-AF7B-DB956AE6C4BB}"/>
                  </a:ext>
                </a:extLst>
              </p:cNvPr>
              <p:cNvSpPr txBox="1"/>
              <p:nvPr/>
            </p:nvSpPr>
            <p:spPr>
              <a:xfrm>
                <a:off x="4270634" y="4500705"/>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p>
            </p:txBody>
          </p:sp>
        </mc:Choice>
        <mc:Fallback xmlns="">
          <p:sp>
            <p:nvSpPr>
              <p:cNvPr id="47" name="TextBox 46">
                <a:extLst>
                  <a:ext uri="{FF2B5EF4-FFF2-40B4-BE49-F238E27FC236}">
                    <a16:creationId xmlns:a16="http://schemas.microsoft.com/office/drawing/2014/main" id="{194A9E59-9048-B949-AF7B-DB956AE6C4BB}"/>
                  </a:ext>
                </a:extLst>
              </p:cNvPr>
              <p:cNvSpPr txBox="1">
                <a:spLocks noRot="1" noChangeAspect="1" noMove="1" noResize="1" noEditPoints="1" noAdjustHandles="1" noChangeArrowheads="1" noChangeShapeType="1" noTextEdit="1"/>
              </p:cNvSpPr>
              <p:nvPr/>
            </p:nvSpPr>
            <p:spPr>
              <a:xfrm>
                <a:off x="4270634" y="4500705"/>
                <a:ext cx="477117" cy="461665"/>
              </a:xfrm>
              <a:prstGeom prst="rect">
                <a:avLst/>
              </a:prstGeom>
              <a:blipFill>
                <a:blip r:embed="rId4"/>
                <a:stretch>
                  <a:fillRect/>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A08522C5-380D-434E-9A51-C0C7AFF81093}"/>
              </a:ext>
            </a:extLst>
          </p:cNvPr>
          <p:cNvCxnSpPr>
            <a:cxnSpLocks/>
            <a:stCxn id="46" idx="2"/>
            <a:endCxn id="49" idx="2"/>
          </p:cNvCxnSpPr>
          <p:nvPr/>
        </p:nvCxnSpPr>
        <p:spPr bwMode="auto">
          <a:xfrm>
            <a:off x="5169308" y="4731539"/>
            <a:ext cx="97667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9" name="Trapezoid 48">
            <a:extLst>
              <a:ext uri="{FF2B5EF4-FFF2-40B4-BE49-F238E27FC236}">
                <a16:creationId xmlns:a16="http://schemas.microsoft.com/office/drawing/2014/main" id="{BB713DFC-7ED4-DE44-9DAE-38E810C26802}"/>
              </a:ext>
            </a:extLst>
          </p:cNvPr>
          <p:cNvSpPr/>
          <p:nvPr/>
        </p:nvSpPr>
        <p:spPr bwMode="auto">
          <a:xfrm rot="16200000" flipV="1">
            <a:off x="5788463" y="4060360"/>
            <a:ext cx="2057400" cy="1342359"/>
          </a:xfrm>
          <a:prstGeom prst="trapezoid">
            <a:avLst/>
          </a:prstGeom>
          <a:solidFill>
            <a:srgbClr val="FFC9B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01C5C18B-C237-8146-984F-D5CF54CEE217}"/>
                  </a:ext>
                </a:extLst>
              </p:cNvPr>
              <p:cNvSpPr txBox="1"/>
              <p:nvPr/>
            </p:nvSpPr>
            <p:spPr>
              <a:xfrm>
                <a:off x="6605406" y="4500706"/>
                <a:ext cx="49186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C00000"/>
                          </a:solidFill>
                          <a:latin typeface="Cambria Math" panose="02040503050406030204" pitchFamily="18" charset="0"/>
                        </a:rPr>
                        <m:t>𝐷</m:t>
                      </m:r>
                    </m:oMath>
                  </m:oMathPara>
                </a14:m>
                <a:endParaRPr lang="en-US" b="0" dirty="0"/>
              </a:p>
            </p:txBody>
          </p:sp>
        </mc:Choice>
        <mc:Fallback xmlns="">
          <p:sp>
            <p:nvSpPr>
              <p:cNvPr id="50" name="TextBox 49">
                <a:extLst>
                  <a:ext uri="{FF2B5EF4-FFF2-40B4-BE49-F238E27FC236}">
                    <a16:creationId xmlns:a16="http://schemas.microsoft.com/office/drawing/2014/main" id="{01C5C18B-C237-8146-984F-D5CF54CEE217}"/>
                  </a:ext>
                </a:extLst>
              </p:cNvPr>
              <p:cNvSpPr txBox="1">
                <a:spLocks noRot="1" noChangeAspect="1" noMove="1" noResize="1" noEditPoints="1" noAdjustHandles="1" noChangeArrowheads="1" noChangeShapeType="1" noTextEdit="1"/>
              </p:cNvSpPr>
              <p:nvPr/>
            </p:nvSpPr>
            <p:spPr>
              <a:xfrm>
                <a:off x="6605406" y="4500706"/>
                <a:ext cx="491866"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D6340AE2-DD08-DC42-84BD-50BCC912C832}"/>
                  </a:ext>
                </a:extLst>
              </p:cNvPr>
              <p:cNvSpPr txBox="1"/>
              <p:nvPr/>
            </p:nvSpPr>
            <p:spPr>
              <a:xfrm>
                <a:off x="8386944" y="4490185"/>
                <a:ext cx="136665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a:solidFill>
                            <a:srgbClr val="C00000"/>
                          </a:solidFill>
                          <a:latin typeface="Cambria Math" panose="02040503050406030204" pitchFamily="18" charset="0"/>
                        </a:rPr>
                        <m:t>𝐷</m:t>
                      </m:r>
                      <m:d>
                        <m:dPr>
                          <m:ctrlPr>
                            <a:rPr lang="en-US" i="1" dirty="0">
                              <a:solidFill>
                                <a:srgbClr val="C00000"/>
                              </a:solidFill>
                              <a:latin typeface="Cambria Math" panose="02040503050406030204" pitchFamily="18" charset="0"/>
                            </a:rPr>
                          </m:ctrlPr>
                        </m:dPr>
                        <m:e>
                          <m:r>
                            <a:rPr lang="en-US" i="1" dirty="0">
                              <a:solidFill>
                                <a:srgbClr val="00B050"/>
                              </a:solidFill>
                              <a:latin typeface="Cambria Math" panose="02040503050406030204" pitchFamily="18" charset="0"/>
                            </a:rPr>
                            <m:t>𝐺</m:t>
                          </m:r>
                          <m:r>
                            <a:rPr lang="en-US" i="1" dirty="0">
                              <a:solidFill>
                                <a:srgbClr val="00B050"/>
                              </a:solidFill>
                              <a:latin typeface="Cambria Math" panose="02040503050406030204" pitchFamily="18" charset="0"/>
                            </a:rPr>
                            <m:t>(</m:t>
                          </m:r>
                          <m:r>
                            <a:rPr lang="en-US" i="1" dirty="0">
                              <a:solidFill>
                                <a:srgbClr val="00B050"/>
                              </a:solidFill>
                              <a:latin typeface="Cambria Math" panose="02040503050406030204" pitchFamily="18" charset="0"/>
                            </a:rPr>
                            <m:t>𝑧</m:t>
                          </m:r>
                          <m:r>
                            <a:rPr lang="en-US" i="1" dirty="0">
                              <a:solidFill>
                                <a:srgbClr val="00B050"/>
                              </a:solidFill>
                              <a:latin typeface="Cambria Math" panose="02040503050406030204" pitchFamily="18" charset="0"/>
                            </a:rPr>
                            <m:t>)</m:t>
                          </m:r>
                        </m:e>
                      </m:d>
                    </m:oMath>
                  </m:oMathPara>
                </a14:m>
                <a:endParaRPr lang="en-US" b="0" dirty="0">
                  <a:solidFill>
                    <a:srgbClr val="C00000"/>
                  </a:solidFill>
                </a:endParaRPr>
              </a:p>
            </p:txBody>
          </p:sp>
        </mc:Choice>
        <mc:Fallback xmlns="">
          <p:sp>
            <p:nvSpPr>
              <p:cNvPr id="52" name="TextBox 51">
                <a:extLst>
                  <a:ext uri="{FF2B5EF4-FFF2-40B4-BE49-F238E27FC236}">
                    <a16:creationId xmlns:a16="http://schemas.microsoft.com/office/drawing/2014/main" id="{D6340AE2-DD08-DC42-84BD-50BCC912C832}"/>
                  </a:ext>
                </a:extLst>
              </p:cNvPr>
              <p:cNvSpPr txBox="1">
                <a:spLocks noRot="1" noChangeAspect="1" noMove="1" noResize="1" noEditPoints="1" noAdjustHandles="1" noChangeArrowheads="1" noChangeShapeType="1" noTextEdit="1"/>
              </p:cNvSpPr>
              <p:nvPr/>
            </p:nvSpPr>
            <p:spPr>
              <a:xfrm>
                <a:off x="8386944" y="4490185"/>
                <a:ext cx="1366656" cy="461665"/>
              </a:xfrm>
              <a:prstGeom prst="rect">
                <a:avLst/>
              </a:prstGeom>
              <a:blipFill>
                <a:blip r:embed="rId6"/>
                <a:stretch>
                  <a:fillRect b="-16216"/>
                </a:stretch>
              </a:blipFill>
            </p:spPr>
            <p:txBody>
              <a:bodyPr/>
              <a:lstStyle/>
              <a:p>
                <a:r>
                  <a:rPr lang="en-US">
                    <a:noFill/>
                  </a:rPr>
                  <a:t> </a:t>
                </a:r>
              </a:p>
            </p:txBody>
          </p:sp>
        </mc:Fallback>
      </mc:AlternateContent>
      <p:cxnSp>
        <p:nvCxnSpPr>
          <p:cNvPr id="53" name="Straight Arrow Connector 52">
            <a:extLst>
              <a:ext uri="{FF2B5EF4-FFF2-40B4-BE49-F238E27FC236}">
                <a16:creationId xmlns:a16="http://schemas.microsoft.com/office/drawing/2014/main" id="{E25BC47A-F4DA-E84F-9CCC-43C242F8E23A}"/>
              </a:ext>
            </a:extLst>
          </p:cNvPr>
          <p:cNvCxnSpPr>
            <a:cxnSpLocks/>
          </p:cNvCxnSpPr>
          <p:nvPr/>
        </p:nvCxnSpPr>
        <p:spPr bwMode="auto">
          <a:xfrm flipV="1">
            <a:off x="2993518" y="4743637"/>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4" name="Straight Arrow Connector 53">
            <a:extLst>
              <a:ext uri="{FF2B5EF4-FFF2-40B4-BE49-F238E27FC236}">
                <a16:creationId xmlns:a16="http://schemas.microsoft.com/office/drawing/2014/main" id="{DFED0E82-2AAA-4140-BA6E-36E6F0ADA323}"/>
              </a:ext>
            </a:extLst>
          </p:cNvPr>
          <p:cNvCxnSpPr>
            <a:cxnSpLocks/>
          </p:cNvCxnSpPr>
          <p:nvPr/>
        </p:nvCxnSpPr>
        <p:spPr bwMode="auto">
          <a:xfrm flipV="1">
            <a:off x="7488343" y="4760641"/>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9" name="Rounded Rectangle 58">
            <a:extLst>
              <a:ext uri="{FF2B5EF4-FFF2-40B4-BE49-F238E27FC236}">
                <a16:creationId xmlns:a16="http://schemas.microsoft.com/office/drawing/2014/main" id="{482DDD2C-4C40-734A-B033-AB840BBF6443}"/>
              </a:ext>
            </a:extLst>
          </p:cNvPr>
          <p:cNvSpPr/>
          <p:nvPr/>
        </p:nvSpPr>
        <p:spPr bwMode="auto">
          <a:xfrm>
            <a:off x="2643796" y="3505200"/>
            <a:ext cx="3383220" cy="24384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7ACD781-10D3-9749-AAD3-9F8814B680B0}"/>
                  </a:ext>
                </a:extLst>
              </p:cNvPr>
              <p:cNvSpPr txBox="1"/>
              <p:nvPr/>
            </p:nvSpPr>
            <p:spPr>
              <a:xfrm>
                <a:off x="5258711" y="4188949"/>
                <a:ext cx="8879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r>
                        <a:rPr lang="en-US" b="0" i="1" dirty="0">
                          <a:solidFill>
                            <a:srgbClr val="00B050"/>
                          </a:solidFill>
                          <a:latin typeface="Cambria Math" panose="02040503050406030204" pitchFamily="18" charset="0"/>
                        </a:rPr>
                        <m:t>(</m:t>
                      </m:r>
                      <m:r>
                        <a:rPr lang="en-US" b="0" i="1" dirty="0">
                          <a:solidFill>
                            <a:srgbClr val="00B050"/>
                          </a:solidFill>
                          <a:latin typeface="Cambria Math" panose="02040503050406030204" pitchFamily="18" charset="0"/>
                        </a:rPr>
                        <m:t>𝑧</m:t>
                      </m:r>
                      <m:r>
                        <a:rPr lang="en-US" b="0" i="1" dirty="0">
                          <a:solidFill>
                            <a:srgbClr val="00B050"/>
                          </a:solidFill>
                          <a:latin typeface="Cambria Math" panose="02040503050406030204" pitchFamily="18" charset="0"/>
                        </a:rPr>
                        <m:t>)</m:t>
                      </m:r>
                    </m:oMath>
                  </m:oMathPara>
                </a14:m>
                <a:endParaRPr lang="en-US" b="0" dirty="0">
                  <a:solidFill>
                    <a:srgbClr val="00B050"/>
                  </a:solidFill>
                </a:endParaRPr>
              </a:p>
            </p:txBody>
          </p:sp>
        </mc:Choice>
        <mc:Fallback xmlns="">
          <p:sp>
            <p:nvSpPr>
              <p:cNvPr id="60" name="TextBox 59">
                <a:extLst>
                  <a:ext uri="{FF2B5EF4-FFF2-40B4-BE49-F238E27FC236}">
                    <a16:creationId xmlns:a16="http://schemas.microsoft.com/office/drawing/2014/main" id="{87ACD781-10D3-9749-AAD3-9F8814B680B0}"/>
                  </a:ext>
                </a:extLst>
              </p:cNvPr>
              <p:cNvSpPr txBox="1">
                <a:spLocks noRot="1" noChangeAspect="1" noMove="1" noResize="1" noEditPoints="1" noAdjustHandles="1" noChangeArrowheads="1" noChangeShapeType="1" noTextEdit="1"/>
              </p:cNvSpPr>
              <p:nvPr/>
            </p:nvSpPr>
            <p:spPr>
              <a:xfrm>
                <a:off x="5258711" y="4188949"/>
                <a:ext cx="887935" cy="461665"/>
              </a:xfrm>
              <a:prstGeom prst="rect">
                <a:avLst/>
              </a:prstGeom>
              <a:blipFill>
                <a:blip r:embed="rId7"/>
                <a:stretch>
                  <a:fillRect b="-16216"/>
                </a:stretch>
              </a:blipFill>
            </p:spPr>
            <p:txBody>
              <a:bodyPr/>
              <a:lstStyle/>
              <a:p>
                <a:r>
                  <a:rPr lang="en-US">
                    <a:noFill/>
                  </a:rPr>
                  <a:t> </a:t>
                </a:r>
              </a:p>
            </p:txBody>
          </p:sp>
        </mc:Fallback>
      </mc:AlternateContent>
    </p:spTree>
    <p:extLst>
      <p:ext uri="{BB962C8B-B14F-4D97-AF65-F5344CB8AC3E}">
        <p14:creationId xmlns:p14="http://schemas.microsoft.com/office/powerpoint/2010/main" val="16512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P spid="5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6" name="Content Placeholder 5"/>
          <p:cNvSpPr>
            <a:spLocks noGrp="1"/>
          </p:cNvSpPr>
          <p:nvPr>
            <p:ph idx="1"/>
          </p:nvPr>
        </p:nvSpPr>
        <p:spPr/>
        <p:txBody>
          <a:bodyPr/>
          <a:lstStyle/>
          <a:p>
            <a:pPr marL="457200" indent="-457200">
              <a:buFont typeface="Arial"/>
              <a:buChar char="•"/>
            </a:pPr>
            <a:r>
              <a:rPr lang="en-US" dirty="0"/>
              <a:t>Generative modeling tasks</a:t>
            </a:r>
          </a:p>
          <a:p>
            <a:pPr marL="457200" indent="-457200">
              <a:buFont typeface="Arial"/>
              <a:buChar char="•"/>
            </a:pPr>
            <a:r>
              <a:rPr lang="en-US" dirty="0"/>
              <a:t>Original GAN formulation</a:t>
            </a:r>
          </a:p>
          <a:p>
            <a:pPr marL="457200" indent="-457200">
              <a:buFont typeface="Arial"/>
              <a:buChar char="•"/>
            </a:pPr>
            <a:r>
              <a:rPr lang="en-US" dirty="0"/>
              <a:t>Alternative GAN objectives</a:t>
            </a:r>
          </a:p>
          <a:p>
            <a:pPr marL="457200" indent="-457200">
              <a:buFont typeface="Arial"/>
              <a:buChar char="•"/>
            </a:pPr>
            <a:r>
              <a:rPr lang="en-US" dirty="0"/>
              <a:t>Evaluating GANs</a:t>
            </a:r>
          </a:p>
          <a:p>
            <a:pPr marL="457200" indent="-457200">
              <a:buFont typeface="Arial"/>
              <a:buChar char="•"/>
            </a:pPr>
            <a:endParaRPr lang="en-US" dirty="0"/>
          </a:p>
        </p:txBody>
      </p:sp>
    </p:spTree>
    <p:extLst>
      <p:ext uri="{BB962C8B-B14F-4D97-AF65-F5344CB8AC3E}">
        <p14:creationId xmlns:p14="http://schemas.microsoft.com/office/powerpoint/2010/main" val="118140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4027-AA3C-CF4B-9B45-A02415A46766}"/>
              </a:ext>
            </a:extLst>
          </p:cNvPr>
          <p:cNvSpPr>
            <a:spLocks noGrp="1"/>
          </p:cNvSpPr>
          <p:nvPr>
            <p:ph type="title"/>
          </p:nvPr>
        </p:nvSpPr>
        <p:spPr/>
        <p:txBody>
          <a:bodyPr/>
          <a:lstStyle/>
          <a:p>
            <a:r>
              <a:rPr lang="en-US" dirty="0"/>
              <a:t>GAN: Schematic picture</a:t>
            </a:r>
          </a:p>
        </p:txBody>
      </p:sp>
      <p:sp>
        <p:nvSpPr>
          <p:cNvPr id="30" name="Content Placeholder 29">
            <a:extLst>
              <a:ext uri="{FF2B5EF4-FFF2-40B4-BE49-F238E27FC236}">
                <a16:creationId xmlns:a16="http://schemas.microsoft.com/office/drawing/2014/main" id="{A6D3A5CA-D35F-C340-BFC2-8D74B8517302}"/>
              </a:ext>
            </a:extLst>
          </p:cNvPr>
          <p:cNvSpPr>
            <a:spLocks noGrp="1"/>
          </p:cNvSpPr>
          <p:nvPr>
            <p:ph idx="1"/>
          </p:nvPr>
        </p:nvSpPr>
        <p:spPr/>
        <p:txBody>
          <a:bodyPr/>
          <a:lstStyle/>
          <a:p>
            <a:pPr marL="457200" indent="-457200">
              <a:buFont typeface="Arial" panose="020B0604020202020204" pitchFamily="34" charset="0"/>
              <a:buChar char="•"/>
            </a:pPr>
            <a:r>
              <a:rPr lang="en-US" dirty="0"/>
              <a:t>Test time – the discriminator is discarded</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CCA6383-FEAB-6C40-9E81-79C8BFAD0EBA}"/>
                  </a:ext>
                </a:extLst>
              </p:cNvPr>
              <p:cNvSpPr txBox="1"/>
              <p:nvPr/>
            </p:nvSpPr>
            <p:spPr>
              <a:xfrm>
                <a:off x="2667910" y="4464839"/>
                <a:ext cx="42396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𝑧</m:t>
                      </m:r>
                    </m:oMath>
                  </m:oMathPara>
                </a14:m>
                <a:endParaRPr lang="en-US" b="0" dirty="0">
                  <a:solidFill>
                    <a:srgbClr val="00B050"/>
                  </a:solidFill>
                </a:endParaRPr>
              </a:p>
            </p:txBody>
          </p:sp>
        </mc:Choice>
        <mc:Fallback xmlns="">
          <p:sp>
            <p:nvSpPr>
              <p:cNvPr id="45" name="TextBox 44">
                <a:extLst>
                  <a:ext uri="{FF2B5EF4-FFF2-40B4-BE49-F238E27FC236}">
                    <a16:creationId xmlns:a16="http://schemas.microsoft.com/office/drawing/2014/main" id="{3CCA6383-FEAB-6C40-9E81-79C8BFAD0EBA}"/>
                  </a:ext>
                </a:extLst>
              </p:cNvPr>
              <p:cNvSpPr txBox="1">
                <a:spLocks noRot="1" noChangeAspect="1" noMove="1" noResize="1" noEditPoints="1" noAdjustHandles="1" noChangeArrowheads="1" noChangeShapeType="1" noTextEdit="1"/>
              </p:cNvSpPr>
              <p:nvPr/>
            </p:nvSpPr>
            <p:spPr>
              <a:xfrm>
                <a:off x="2667910" y="4464839"/>
                <a:ext cx="423962" cy="461665"/>
              </a:xfrm>
              <a:prstGeom prst="rect">
                <a:avLst/>
              </a:prstGeom>
              <a:blipFill>
                <a:blip r:embed="rId2"/>
                <a:stretch>
                  <a:fillRect/>
                </a:stretch>
              </a:blipFill>
            </p:spPr>
            <p:txBody>
              <a:bodyPr/>
              <a:lstStyle/>
              <a:p>
                <a:r>
                  <a:rPr lang="en-US">
                    <a:noFill/>
                  </a:rPr>
                  <a:t> </a:t>
                </a:r>
              </a:p>
            </p:txBody>
          </p:sp>
        </mc:Fallback>
      </mc:AlternateContent>
      <p:sp>
        <p:nvSpPr>
          <p:cNvPr id="46" name="Trapezoid 45">
            <a:extLst>
              <a:ext uri="{FF2B5EF4-FFF2-40B4-BE49-F238E27FC236}">
                <a16:creationId xmlns:a16="http://schemas.microsoft.com/office/drawing/2014/main" id="{C0FAEF3B-E530-774F-A137-FE9C64081F3B}"/>
              </a:ext>
            </a:extLst>
          </p:cNvPr>
          <p:cNvSpPr/>
          <p:nvPr/>
        </p:nvSpPr>
        <p:spPr bwMode="auto">
          <a:xfrm rot="16200000">
            <a:off x="3453690" y="4044622"/>
            <a:ext cx="2057400" cy="1373833"/>
          </a:xfrm>
          <a:prstGeom prst="trapezoid">
            <a:avLst/>
          </a:prstGeom>
          <a:solidFill>
            <a:srgbClr val="BCFF4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94A9E59-9048-B949-AF7B-DB956AE6C4BB}"/>
                  </a:ext>
                </a:extLst>
              </p:cNvPr>
              <p:cNvSpPr txBox="1"/>
              <p:nvPr/>
            </p:nvSpPr>
            <p:spPr>
              <a:xfrm>
                <a:off x="4270634" y="4500705"/>
                <a:ext cx="47711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oMath>
                  </m:oMathPara>
                </a14:m>
                <a:endParaRPr lang="en-US" b="0" dirty="0"/>
              </a:p>
            </p:txBody>
          </p:sp>
        </mc:Choice>
        <mc:Fallback xmlns="">
          <p:sp>
            <p:nvSpPr>
              <p:cNvPr id="47" name="TextBox 46">
                <a:extLst>
                  <a:ext uri="{FF2B5EF4-FFF2-40B4-BE49-F238E27FC236}">
                    <a16:creationId xmlns:a16="http://schemas.microsoft.com/office/drawing/2014/main" id="{194A9E59-9048-B949-AF7B-DB956AE6C4BB}"/>
                  </a:ext>
                </a:extLst>
              </p:cNvPr>
              <p:cNvSpPr txBox="1">
                <a:spLocks noRot="1" noChangeAspect="1" noMove="1" noResize="1" noEditPoints="1" noAdjustHandles="1" noChangeArrowheads="1" noChangeShapeType="1" noTextEdit="1"/>
              </p:cNvSpPr>
              <p:nvPr/>
            </p:nvSpPr>
            <p:spPr>
              <a:xfrm>
                <a:off x="4270634" y="4500705"/>
                <a:ext cx="477117" cy="461665"/>
              </a:xfrm>
              <a:prstGeom prst="rect">
                <a:avLst/>
              </a:prstGeom>
              <a:blipFill>
                <a:blip r:embed="rId3"/>
                <a:stretch>
                  <a:fillRect/>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A08522C5-380D-434E-9A51-C0C7AFF81093}"/>
              </a:ext>
            </a:extLst>
          </p:cNvPr>
          <p:cNvCxnSpPr>
            <a:cxnSpLocks/>
            <a:stCxn id="46" idx="2"/>
          </p:cNvCxnSpPr>
          <p:nvPr/>
        </p:nvCxnSpPr>
        <p:spPr bwMode="auto">
          <a:xfrm>
            <a:off x="5169308" y="4731539"/>
            <a:ext cx="976677"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id="{E25BC47A-F4DA-E84F-9CCC-43C242F8E23A}"/>
              </a:ext>
            </a:extLst>
          </p:cNvPr>
          <p:cNvCxnSpPr>
            <a:cxnSpLocks/>
          </p:cNvCxnSpPr>
          <p:nvPr/>
        </p:nvCxnSpPr>
        <p:spPr bwMode="auto">
          <a:xfrm flipV="1">
            <a:off x="2993518" y="4743637"/>
            <a:ext cx="779634" cy="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7ACD781-10D3-9749-AAD3-9F8814B680B0}"/>
                  </a:ext>
                </a:extLst>
              </p:cNvPr>
              <p:cNvSpPr txBox="1"/>
              <p:nvPr/>
            </p:nvSpPr>
            <p:spPr>
              <a:xfrm>
                <a:off x="6115119" y="4464838"/>
                <a:ext cx="88793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a:solidFill>
                            <a:srgbClr val="00B050"/>
                          </a:solidFill>
                          <a:latin typeface="Cambria Math" panose="02040503050406030204" pitchFamily="18" charset="0"/>
                        </a:rPr>
                        <m:t>𝐺</m:t>
                      </m:r>
                      <m:r>
                        <a:rPr lang="en-US" b="0" i="1" dirty="0">
                          <a:solidFill>
                            <a:srgbClr val="00B050"/>
                          </a:solidFill>
                          <a:latin typeface="Cambria Math" panose="02040503050406030204" pitchFamily="18" charset="0"/>
                        </a:rPr>
                        <m:t>(</m:t>
                      </m:r>
                      <m:r>
                        <a:rPr lang="en-US" b="0" i="1" dirty="0">
                          <a:solidFill>
                            <a:srgbClr val="00B050"/>
                          </a:solidFill>
                          <a:latin typeface="Cambria Math" panose="02040503050406030204" pitchFamily="18" charset="0"/>
                        </a:rPr>
                        <m:t>𝑧</m:t>
                      </m:r>
                      <m:r>
                        <a:rPr lang="en-US" b="0" i="1" dirty="0">
                          <a:solidFill>
                            <a:srgbClr val="00B050"/>
                          </a:solidFill>
                          <a:latin typeface="Cambria Math" panose="02040503050406030204" pitchFamily="18" charset="0"/>
                        </a:rPr>
                        <m:t>)</m:t>
                      </m:r>
                    </m:oMath>
                  </m:oMathPara>
                </a14:m>
                <a:endParaRPr lang="en-US" b="0" dirty="0">
                  <a:solidFill>
                    <a:srgbClr val="00B050"/>
                  </a:solidFill>
                </a:endParaRPr>
              </a:p>
            </p:txBody>
          </p:sp>
        </mc:Choice>
        <mc:Fallback xmlns="">
          <p:sp>
            <p:nvSpPr>
              <p:cNvPr id="60" name="TextBox 59">
                <a:extLst>
                  <a:ext uri="{FF2B5EF4-FFF2-40B4-BE49-F238E27FC236}">
                    <a16:creationId xmlns:a16="http://schemas.microsoft.com/office/drawing/2014/main" id="{87ACD781-10D3-9749-AAD3-9F8814B680B0}"/>
                  </a:ext>
                </a:extLst>
              </p:cNvPr>
              <p:cNvSpPr txBox="1">
                <a:spLocks noRot="1" noChangeAspect="1" noMove="1" noResize="1" noEditPoints="1" noAdjustHandles="1" noChangeArrowheads="1" noChangeShapeType="1" noTextEdit="1"/>
              </p:cNvSpPr>
              <p:nvPr/>
            </p:nvSpPr>
            <p:spPr>
              <a:xfrm>
                <a:off x="6115119" y="4464838"/>
                <a:ext cx="887935" cy="461665"/>
              </a:xfrm>
              <a:prstGeom prst="rect">
                <a:avLst/>
              </a:prstGeom>
              <a:blipFill>
                <a:blip r:embed="rId4"/>
                <a:stretch>
                  <a:fillRect r="-1429" b="-16216"/>
                </a:stretch>
              </a:blipFill>
            </p:spPr>
            <p:txBody>
              <a:bodyPr/>
              <a:lstStyle/>
              <a:p>
                <a:r>
                  <a:rPr lang="en-US">
                    <a:noFill/>
                  </a:rPr>
                  <a:t> </a:t>
                </a:r>
              </a:p>
            </p:txBody>
          </p:sp>
        </mc:Fallback>
      </mc:AlternateContent>
    </p:spTree>
    <p:extLst>
      <p:ext uri="{BB962C8B-B14F-4D97-AF65-F5344CB8AC3E}">
        <p14:creationId xmlns:p14="http://schemas.microsoft.com/office/powerpoint/2010/main" val="277728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AD394-4CD0-D441-BA3F-2E637C03ADB3}"/>
              </a:ext>
            </a:extLst>
          </p:cNvPr>
          <p:cNvSpPr>
            <a:spLocks noGrp="1"/>
          </p:cNvSpPr>
          <p:nvPr>
            <p:ph type="title"/>
          </p:nvPr>
        </p:nvSpPr>
        <p:spPr/>
        <p:txBody>
          <a:bodyPr/>
          <a:lstStyle/>
          <a:p>
            <a:r>
              <a:rPr lang="en-US" dirty="0"/>
              <a:t>Original GAN results</a:t>
            </a:r>
          </a:p>
        </p:txBody>
      </p:sp>
      <p:sp>
        <p:nvSpPr>
          <p:cNvPr id="4" name="Rectangle 3">
            <a:extLst>
              <a:ext uri="{FF2B5EF4-FFF2-40B4-BE49-F238E27FC236}">
                <a16:creationId xmlns:a16="http://schemas.microsoft.com/office/drawing/2014/main" id="{04CCE6CE-0679-6542-B7F1-DE093EE6FF86}"/>
              </a:ext>
            </a:extLst>
          </p:cNvPr>
          <p:cNvSpPr/>
          <p:nvPr/>
        </p:nvSpPr>
        <p:spPr>
          <a:xfrm>
            <a:off x="2069938" y="6135470"/>
            <a:ext cx="7988462" cy="646331"/>
          </a:xfrm>
          <a:prstGeom prst="rect">
            <a:avLst/>
          </a:prstGeom>
        </p:spPr>
        <p:txBody>
          <a:bodyPr wrap="square">
            <a:spAutoFit/>
          </a:bodyPr>
          <a:lstStyle/>
          <a:p>
            <a:pPr algn="ctr"/>
            <a:r>
              <a:rPr lang="en-US" sz="1800" b="0" dirty="0"/>
              <a:t>I. </a:t>
            </a:r>
            <a:r>
              <a:rPr lang="en-US" sz="1800" b="0" dirty="0" err="1"/>
              <a:t>Goodfellow</a:t>
            </a:r>
            <a:r>
              <a:rPr lang="en-US" sz="1800" b="0" dirty="0"/>
              <a:t>, J. </a:t>
            </a:r>
            <a:r>
              <a:rPr lang="en-US" sz="1800" b="0" dirty="0" err="1"/>
              <a:t>Pouget</a:t>
            </a:r>
            <a:r>
              <a:rPr lang="en-US" sz="1800" b="0" dirty="0"/>
              <a:t>-Abadie, M. Mirza, B. Xu, D. </a:t>
            </a:r>
            <a:r>
              <a:rPr lang="en-US" sz="1800" b="0" dirty="0" err="1"/>
              <a:t>Warde</a:t>
            </a:r>
            <a:r>
              <a:rPr lang="en-US" sz="1800" b="0" dirty="0"/>
              <a:t>-Farley, S. </a:t>
            </a:r>
            <a:r>
              <a:rPr lang="en-US" sz="1800" b="0" dirty="0" err="1"/>
              <a:t>Ozair</a:t>
            </a:r>
            <a:r>
              <a:rPr lang="en-US" sz="1800" b="0" dirty="0"/>
              <a:t>, A. </a:t>
            </a:r>
            <a:r>
              <a:rPr lang="en-US" sz="1800" b="0" dirty="0" err="1"/>
              <a:t>Courville</a:t>
            </a:r>
            <a:r>
              <a:rPr lang="en-US" sz="1800" b="0" dirty="0"/>
              <a:t>, Y. </a:t>
            </a:r>
            <a:r>
              <a:rPr lang="en-US" sz="1800" b="0" dirty="0" err="1"/>
              <a:t>Bengio</a:t>
            </a:r>
            <a:r>
              <a:rPr lang="en-US" sz="1800" b="0" dirty="0"/>
              <a:t>, </a:t>
            </a:r>
            <a:r>
              <a:rPr lang="en-US" sz="1800" b="0" dirty="0">
                <a:hlinkClick r:id="rId2"/>
              </a:rPr>
              <a:t>Generative adversarial nets</a:t>
            </a:r>
            <a:r>
              <a:rPr lang="en-US" sz="1800" b="0" dirty="0"/>
              <a:t>, NIPS 2014</a:t>
            </a:r>
          </a:p>
        </p:txBody>
      </p:sp>
      <p:pic>
        <p:nvPicPr>
          <p:cNvPr id="9" name="Picture 8">
            <a:extLst>
              <a:ext uri="{FF2B5EF4-FFF2-40B4-BE49-F238E27FC236}">
                <a16:creationId xmlns:a16="http://schemas.microsoft.com/office/drawing/2014/main" id="{54A3FE17-2309-A148-9622-1715A9F16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078" y="2010915"/>
            <a:ext cx="9144000" cy="3028041"/>
          </a:xfrm>
          <a:prstGeom prst="rect">
            <a:avLst/>
          </a:prstGeom>
        </p:spPr>
      </p:pic>
      <p:cxnSp>
        <p:nvCxnSpPr>
          <p:cNvPr id="11" name="Straight Arrow Connector 10">
            <a:extLst>
              <a:ext uri="{FF2B5EF4-FFF2-40B4-BE49-F238E27FC236}">
                <a16:creationId xmlns:a16="http://schemas.microsoft.com/office/drawing/2014/main" id="{0424663D-E062-DC43-934F-D80AC0D9D352}"/>
              </a:ext>
            </a:extLst>
          </p:cNvPr>
          <p:cNvCxnSpPr>
            <a:cxnSpLocks/>
          </p:cNvCxnSpPr>
          <p:nvPr/>
        </p:nvCxnSpPr>
        <p:spPr bwMode="auto">
          <a:xfrm flipV="1">
            <a:off x="5486400" y="5029200"/>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TextBox 11">
            <a:extLst>
              <a:ext uri="{FF2B5EF4-FFF2-40B4-BE49-F238E27FC236}">
                <a16:creationId xmlns:a16="http://schemas.microsoft.com/office/drawing/2014/main" id="{480152B8-A7CE-264A-86C7-747257F0B139}"/>
              </a:ext>
            </a:extLst>
          </p:cNvPr>
          <p:cNvSpPr txBox="1"/>
          <p:nvPr/>
        </p:nvSpPr>
        <p:spPr>
          <a:xfrm>
            <a:off x="4229100" y="5410201"/>
            <a:ext cx="2514600" cy="646331"/>
          </a:xfrm>
          <a:prstGeom prst="rect">
            <a:avLst/>
          </a:prstGeom>
          <a:noFill/>
        </p:spPr>
        <p:txBody>
          <a:bodyPr wrap="square" rtlCol="0">
            <a:spAutoFit/>
          </a:bodyPr>
          <a:lstStyle/>
          <a:p>
            <a:pPr algn="ctr"/>
            <a:r>
              <a:rPr lang="en-US" sz="1800" b="0" dirty="0"/>
              <a:t>Nearest real image for sample to the left</a:t>
            </a:r>
          </a:p>
        </p:txBody>
      </p:sp>
      <p:sp>
        <p:nvSpPr>
          <p:cNvPr id="14" name="TextBox 13">
            <a:extLst>
              <a:ext uri="{FF2B5EF4-FFF2-40B4-BE49-F238E27FC236}">
                <a16:creationId xmlns:a16="http://schemas.microsoft.com/office/drawing/2014/main" id="{3AAF7FFC-4D01-8F40-8FE6-BF230C895950}"/>
              </a:ext>
            </a:extLst>
          </p:cNvPr>
          <p:cNvSpPr txBox="1"/>
          <p:nvPr/>
        </p:nvSpPr>
        <p:spPr>
          <a:xfrm>
            <a:off x="2590800" y="1574546"/>
            <a:ext cx="2514600" cy="369332"/>
          </a:xfrm>
          <a:prstGeom prst="rect">
            <a:avLst/>
          </a:prstGeom>
          <a:noFill/>
        </p:spPr>
        <p:txBody>
          <a:bodyPr wrap="square" rtlCol="0">
            <a:spAutoFit/>
          </a:bodyPr>
          <a:lstStyle/>
          <a:p>
            <a:pPr algn="ctr"/>
            <a:r>
              <a:rPr lang="en-US" sz="1800" b="0" dirty="0"/>
              <a:t>MNIST digits</a:t>
            </a:r>
          </a:p>
        </p:txBody>
      </p:sp>
      <p:sp>
        <p:nvSpPr>
          <p:cNvPr id="15" name="TextBox 14">
            <a:extLst>
              <a:ext uri="{FF2B5EF4-FFF2-40B4-BE49-F238E27FC236}">
                <a16:creationId xmlns:a16="http://schemas.microsoft.com/office/drawing/2014/main" id="{D01AB45D-CF25-9D49-A1DC-5B6070080135}"/>
              </a:ext>
            </a:extLst>
          </p:cNvPr>
          <p:cNvSpPr txBox="1"/>
          <p:nvPr/>
        </p:nvSpPr>
        <p:spPr>
          <a:xfrm>
            <a:off x="7162800" y="1577284"/>
            <a:ext cx="2514600" cy="369332"/>
          </a:xfrm>
          <a:prstGeom prst="rect">
            <a:avLst/>
          </a:prstGeom>
          <a:noFill/>
        </p:spPr>
        <p:txBody>
          <a:bodyPr wrap="square" rtlCol="0">
            <a:spAutoFit/>
          </a:bodyPr>
          <a:lstStyle/>
          <a:p>
            <a:pPr algn="ctr"/>
            <a:r>
              <a:rPr lang="en-US" sz="1800" b="0" dirty="0"/>
              <a:t>Toronto Face Dataset</a:t>
            </a:r>
          </a:p>
        </p:txBody>
      </p:sp>
    </p:spTree>
    <p:extLst>
      <p:ext uri="{BB962C8B-B14F-4D97-AF65-F5344CB8AC3E}">
        <p14:creationId xmlns:p14="http://schemas.microsoft.com/office/powerpoint/2010/main" val="523445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AD394-4CD0-D441-BA3F-2E637C03ADB3}"/>
              </a:ext>
            </a:extLst>
          </p:cNvPr>
          <p:cNvSpPr>
            <a:spLocks noGrp="1"/>
          </p:cNvSpPr>
          <p:nvPr>
            <p:ph type="title"/>
          </p:nvPr>
        </p:nvSpPr>
        <p:spPr/>
        <p:txBody>
          <a:bodyPr/>
          <a:lstStyle/>
          <a:p>
            <a:r>
              <a:rPr lang="en-US" dirty="0"/>
              <a:t>Original GAN results</a:t>
            </a:r>
          </a:p>
        </p:txBody>
      </p:sp>
      <p:sp>
        <p:nvSpPr>
          <p:cNvPr id="4" name="Rectangle 3">
            <a:extLst>
              <a:ext uri="{FF2B5EF4-FFF2-40B4-BE49-F238E27FC236}">
                <a16:creationId xmlns:a16="http://schemas.microsoft.com/office/drawing/2014/main" id="{04CCE6CE-0679-6542-B7F1-DE093EE6FF86}"/>
              </a:ext>
            </a:extLst>
          </p:cNvPr>
          <p:cNvSpPr/>
          <p:nvPr/>
        </p:nvSpPr>
        <p:spPr>
          <a:xfrm>
            <a:off x="2069938" y="6135470"/>
            <a:ext cx="7988462" cy="646331"/>
          </a:xfrm>
          <a:prstGeom prst="rect">
            <a:avLst/>
          </a:prstGeom>
        </p:spPr>
        <p:txBody>
          <a:bodyPr wrap="square">
            <a:spAutoFit/>
          </a:bodyPr>
          <a:lstStyle/>
          <a:p>
            <a:pPr algn="ctr"/>
            <a:r>
              <a:rPr lang="en-US" sz="1800" b="0" dirty="0"/>
              <a:t>I. </a:t>
            </a:r>
            <a:r>
              <a:rPr lang="en-US" sz="1800" b="0" dirty="0" err="1"/>
              <a:t>Goodfellow</a:t>
            </a:r>
            <a:r>
              <a:rPr lang="en-US" sz="1800" b="0" dirty="0"/>
              <a:t>, J. </a:t>
            </a:r>
            <a:r>
              <a:rPr lang="en-US" sz="1800" b="0" dirty="0" err="1"/>
              <a:t>Pouget</a:t>
            </a:r>
            <a:r>
              <a:rPr lang="en-US" sz="1800" b="0" dirty="0"/>
              <a:t>-Abadie, M. Mirza, B. Xu, D. </a:t>
            </a:r>
            <a:r>
              <a:rPr lang="en-US" sz="1800" b="0" dirty="0" err="1"/>
              <a:t>Warde</a:t>
            </a:r>
            <a:r>
              <a:rPr lang="en-US" sz="1800" b="0" dirty="0"/>
              <a:t>-Farley, S. </a:t>
            </a:r>
            <a:r>
              <a:rPr lang="en-US" sz="1800" b="0" dirty="0" err="1"/>
              <a:t>Ozair</a:t>
            </a:r>
            <a:r>
              <a:rPr lang="en-US" sz="1800" b="0" dirty="0"/>
              <a:t>, A. </a:t>
            </a:r>
            <a:r>
              <a:rPr lang="en-US" sz="1800" b="0" dirty="0" err="1"/>
              <a:t>Courville</a:t>
            </a:r>
            <a:r>
              <a:rPr lang="en-US" sz="1800" b="0" dirty="0"/>
              <a:t>, Y. </a:t>
            </a:r>
            <a:r>
              <a:rPr lang="en-US" sz="1800" b="0" dirty="0" err="1"/>
              <a:t>Bengio</a:t>
            </a:r>
            <a:r>
              <a:rPr lang="en-US" sz="1800" b="0" dirty="0"/>
              <a:t>, </a:t>
            </a:r>
            <a:r>
              <a:rPr lang="en-US" sz="1800" b="0" dirty="0">
                <a:hlinkClick r:id="rId2"/>
              </a:rPr>
              <a:t>Generative adversarial nets</a:t>
            </a:r>
            <a:r>
              <a:rPr lang="en-US" sz="1800" b="0" dirty="0"/>
              <a:t>, NIPS 2014</a:t>
            </a:r>
          </a:p>
        </p:txBody>
      </p:sp>
      <p:sp>
        <p:nvSpPr>
          <p:cNvPr id="14" name="TextBox 13">
            <a:extLst>
              <a:ext uri="{FF2B5EF4-FFF2-40B4-BE49-F238E27FC236}">
                <a16:creationId xmlns:a16="http://schemas.microsoft.com/office/drawing/2014/main" id="{3AAF7FFC-4D01-8F40-8FE6-BF230C895950}"/>
              </a:ext>
            </a:extLst>
          </p:cNvPr>
          <p:cNvSpPr txBox="1"/>
          <p:nvPr/>
        </p:nvSpPr>
        <p:spPr>
          <a:xfrm>
            <a:off x="2438400" y="1574546"/>
            <a:ext cx="2743200" cy="369332"/>
          </a:xfrm>
          <a:prstGeom prst="rect">
            <a:avLst/>
          </a:prstGeom>
          <a:noFill/>
        </p:spPr>
        <p:txBody>
          <a:bodyPr wrap="square" rtlCol="0">
            <a:spAutoFit/>
          </a:bodyPr>
          <a:lstStyle/>
          <a:p>
            <a:pPr algn="ctr"/>
            <a:r>
              <a:rPr lang="en-US" sz="1800" b="0" dirty="0"/>
              <a:t>CIFAR-10 (FC networks)</a:t>
            </a:r>
          </a:p>
        </p:txBody>
      </p:sp>
      <p:pic>
        <p:nvPicPr>
          <p:cNvPr id="6" name="Picture 5">
            <a:extLst>
              <a:ext uri="{FF2B5EF4-FFF2-40B4-BE49-F238E27FC236}">
                <a16:creationId xmlns:a16="http://schemas.microsoft.com/office/drawing/2014/main" id="{92611B47-655E-2F49-BFC0-D2C9C1071D54}"/>
              </a:ext>
            </a:extLst>
          </p:cNvPr>
          <p:cNvPicPr>
            <a:picLocks noChangeAspect="1"/>
          </p:cNvPicPr>
          <p:nvPr/>
        </p:nvPicPr>
        <p:blipFill rotWithShape="1">
          <a:blip r:embed="rId3">
            <a:extLst>
              <a:ext uri="{28A0092B-C50C-407E-A947-70E740481C1C}">
                <a14:useLocalDpi xmlns:a14="http://schemas.microsoft.com/office/drawing/2010/main" val="0"/>
              </a:ext>
            </a:extLst>
          </a:blip>
          <a:srcRect t="500" b="-500"/>
          <a:stretch/>
        </p:blipFill>
        <p:spPr>
          <a:xfrm>
            <a:off x="1524000" y="1920240"/>
            <a:ext cx="9144000" cy="3048000"/>
          </a:xfrm>
          <a:prstGeom prst="rect">
            <a:avLst/>
          </a:prstGeom>
        </p:spPr>
      </p:pic>
      <p:sp>
        <p:nvSpPr>
          <p:cNvPr id="13" name="TextBox 12">
            <a:extLst>
              <a:ext uri="{FF2B5EF4-FFF2-40B4-BE49-F238E27FC236}">
                <a16:creationId xmlns:a16="http://schemas.microsoft.com/office/drawing/2014/main" id="{665E1FF7-6D85-6F47-95BE-1A5E436170B7}"/>
              </a:ext>
            </a:extLst>
          </p:cNvPr>
          <p:cNvSpPr txBox="1"/>
          <p:nvPr/>
        </p:nvSpPr>
        <p:spPr>
          <a:xfrm>
            <a:off x="6934200" y="1587129"/>
            <a:ext cx="2971800" cy="369332"/>
          </a:xfrm>
          <a:prstGeom prst="rect">
            <a:avLst/>
          </a:prstGeom>
          <a:noFill/>
        </p:spPr>
        <p:txBody>
          <a:bodyPr wrap="square" rtlCol="0">
            <a:spAutoFit/>
          </a:bodyPr>
          <a:lstStyle/>
          <a:p>
            <a:pPr algn="ctr"/>
            <a:r>
              <a:rPr lang="en-US" sz="1800" b="0" dirty="0"/>
              <a:t>CIFAR-10 (conv networks)</a:t>
            </a:r>
          </a:p>
        </p:txBody>
      </p:sp>
    </p:spTree>
    <p:extLst>
      <p:ext uri="{BB962C8B-B14F-4D97-AF65-F5344CB8AC3E}">
        <p14:creationId xmlns:p14="http://schemas.microsoft.com/office/powerpoint/2010/main" val="488722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DFC464B-55B3-3548-8E82-D9F075E8F949}"/>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Early, influential convolutional architecture for generator</a:t>
            </a:r>
          </a:p>
        </p:txBody>
      </p:sp>
      <p:sp>
        <p:nvSpPr>
          <p:cNvPr id="2" name="Title 1">
            <a:extLst>
              <a:ext uri="{FF2B5EF4-FFF2-40B4-BE49-F238E27FC236}">
                <a16:creationId xmlns:a16="http://schemas.microsoft.com/office/drawing/2014/main" id="{A5F68C6D-1EC9-A941-9E19-D8FD9D4D811D}"/>
              </a:ext>
            </a:extLst>
          </p:cNvPr>
          <p:cNvSpPr>
            <a:spLocks noGrp="1"/>
          </p:cNvSpPr>
          <p:nvPr>
            <p:ph type="title"/>
          </p:nvPr>
        </p:nvSpPr>
        <p:spPr/>
        <p:txBody>
          <a:bodyPr/>
          <a:lstStyle/>
          <a:p>
            <a:r>
              <a:rPr lang="en-US" dirty="0"/>
              <a:t>DCGAN</a:t>
            </a:r>
          </a:p>
        </p:txBody>
      </p:sp>
      <p:pic>
        <p:nvPicPr>
          <p:cNvPr id="6" name="Content Placeholder 5">
            <a:extLst>
              <a:ext uri="{FF2B5EF4-FFF2-40B4-BE49-F238E27FC236}">
                <a16:creationId xmlns:a16="http://schemas.microsoft.com/office/drawing/2014/main" id="{BE53569B-EF5E-574D-BC46-C0D6E98CBE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0" y="1828800"/>
            <a:ext cx="7772400" cy="3028950"/>
          </a:xfrm>
        </p:spPr>
      </p:pic>
      <p:sp>
        <p:nvSpPr>
          <p:cNvPr id="4" name="Rectangle 3">
            <a:extLst>
              <a:ext uri="{FF2B5EF4-FFF2-40B4-BE49-F238E27FC236}">
                <a16:creationId xmlns:a16="http://schemas.microsoft.com/office/drawing/2014/main" id="{C5B3BC77-CE98-164C-8849-EDB5DF6CCBB4}"/>
              </a:ext>
            </a:extLst>
          </p:cNvPr>
          <p:cNvSpPr/>
          <p:nvPr/>
        </p:nvSpPr>
        <p:spPr>
          <a:xfrm>
            <a:off x="1676400" y="6211670"/>
            <a:ext cx="8839200" cy="646331"/>
          </a:xfrm>
          <a:prstGeom prst="rect">
            <a:avLst/>
          </a:prstGeom>
        </p:spPr>
        <p:txBody>
          <a:bodyPr wrap="square">
            <a:spAutoFit/>
          </a:bodyPr>
          <a:lstStyle/>
          <a:p>
            <a:pPr algn="ctr"/>
            <a:r>
              <a:rPr lang="en-US" sz="1800" b="0" dirty="0"/>
              <a:t>A. Radford, L. Metz, S. </a:t>
            </a:r>
            <a:r>
              <a:rPr lang="en-US" sz="1800" b="0" dirty="0" err="1"/>
              <a:t>Chintala</a:t>
            </a:r>
            <a:r>
              <a:rPr lang="en-US" sz="1800" b="0" dirty="0"/>
              <a:t>, </a:t>
            </a:r>
            <a:r>
              <a:rPr lang="en-US" sz="1800" b="0" dirty="0">
                <a:hlinkClick r:id="rId3"/>
              </a:rPr>
              <a:t>Unsupervised representation learning with deep convolutional generative adversarial networks</a:t>
            </a:r>
            <a:r>
              <a:rPr lang="en-US" sz="1800" b="0" dirty="0"/>
              <a:t>, ICLR 2016</a:t>
            </a:r>
          </a:p>
        </p:txBody>
      </p:sp>
      <p:sp>
        <p:nvSpPr>
          <p:cNvPr id="9" name="TextBox 8">
            <a:extLst>
              <a:ext uri="{FF2B5EF4-FFF2-40B4-BE49-F238E27FC236}">
                <a16:creationId xmlns:a16="http://schemas.microsoft.com/office/drawing/2014/main" id="{2ADB1F18-DBBB-9745-9728-2761483CC995}"/>
              </a:ext>
            </a:extLst>
          </p:cNvPr>
          <p:cNvSpPr txBox="1"/>
          <p:nvPr/>
        </p:nvSpPr>
        <p:spPr>
          <a:xfrm>
            <a:off x="5181600" y="4686955"/>
            <a:ext cx="3200400" cy="738664"/>
          </a:xfrm>
          <a:prstGeom prst="rect">
            <a:avLst/>
          </a:prstGeom>
          <a:noFill/>
        </p:spPr>
        <p:txBody>
          <a:bodyPr wrap="square" rtlCol="0">
            <a:spAutoFit/>
          </a:bodyPr>
          <a:lstStyle/>
          <a:p>
            <a:pPr algn="ctr"/>
            <a:r>
              <a:rPr lang="en-US" sz="1400" b="0" dirty="0"/>
              <a:t>Four transposed convolution layers with output stride of 2 for </a:t>
            </a:r>
            <a:r>
              <a:rPr lang="en-US" sz="1400" b="0" dirty="0" err="1"/>
              <a:t>upsampling</a:t>
            </a:r>
            <a:r>
              <a:rPr lang="en-US" sz="1400" b="0" dirty="0"/>
              <a:t>, followed by </a:t>
            </a:r>
            <a:r>
              <a:rPr lang="en-US" sz="1400" b="0" dirty="0" err="1"/>
              <a:t>ReLU</a:t>
            </a:r>
            <a:r>
              <a:rPr lang="en-US" sz="1400" b="0" dirty="0"/>
              <a:t> activations</a:t>
            </a:r>
          </a:p>
        </p:txBody>
      </p:sp>
      <p:sp>
        <p:nvSpPr>
          <p:cNvPr id="10" name="TextBox 9">
            <a:extLst>
              <a:ext uri="{FF2B5EF4-FFF2-40B4-BE49-F238E27FC236}">
                <a16:creationId xmlns:a16="http://schemas.microsoft.com/office/drawing/2014/main" id="{231DA137-9DD9-164C-AFFD-5E5D27C850FC}"/>
              </a:ext>
            </a:extLst>
          </p:cNvPr>
          <p:cNvSpPr txBox="1"/>
          <p:nvPr/>
        </p:nvSpPr>
        <p:spPr>
          <a:xfrm>
            <a:off x="8610600" y="5064978"/>
            <a:ext cx="1600200" cy="523220"/>
          </a:xfrm>
          <a:prstGeom prst="rect">
            <a:avLst/>
          </a:prstGeom>
          <a:noFill/>
        </p:spPr>
        <p:txBody>
          <a:bodyPr wrap="square" rtlCol="0">
            <a:spAutoFit/>
          </a:bodyPr>
          <a:lstStyle/>
          <a:p>
            <a:pPr algn="ctr"/>
            <a:r>
              <a:rPr lang="en-US" sz="1400" b="0" dirty="0"/>
              <a:t>Tanh activations in the last layer</a:t>
            </a:r>
          </a:p>
        </p:txBody>
      </p:sp>
      <p:sp>
        <p:nvSpPr>
          <p:cNvPr id="11" name="TextBox 10">
            <a:extLst>
              <a:ext uri="{FF2B5EF4-FFF2-40B4-BE49-F238E27FC236}">
                <a16:creationId xmlns:a16="http://schemas.microsoft.com/office/drawing/2014/main" id="{7928677A-4640-1C49-812D-8FA0F91CCA3D}"/>
              </a:ext>
            </a:extLst>
          </p:cNvPr>
          <p:cNvSpPr txBox="1"/>
          <p:nvPr/>
        </p:nvSpPr>
        <p:spPr>
          <a:xfrm>
            <a:off x="1524000" y="3023711"/>
            <a:ext cx="1295400" cy="738664"/>
          </a:xfrm>
          <a:prstGeom prst="rect">
            <a:avLst/>
          </a:prstGeom>
          <a:noFill/>
        </p:spPr>
        <p:txBody>
          <a:bodyPr wrap="square" rtlCol="0">
            <a:spAutoFit/>
          </a:bodyPr>
          <a:lstStyle/>
          <a:p>
            <a:pPr algn="ctr"/>
            <a:r>
              <a:rPr lang="en-US" sz="1400" b="0" dirty="0"/>
              <a:t>Uniformly distributed input</a:t>
            </a:r>
          </a:p>
        </p:txBody>
      </p:sp>
      <p:sp>
        <p:nvSpPr>
          <p:cNvPr id="12" name="TextBox 11">
            <a:extLst>
              <a:ext uri="{FF2B5EF4-FFF2-40B4-BE49-F238E27FC236}">
                <a16:creationId xmlns:a16="http://schemas.microsoft.com/office/drawing/2014/main" id="{829C40E7-5811-0B49-934B-845E493CE4CE}"/>
              </a:ext>
            </a:extLst>
          </p:cNvPr>
          <p:cNvSpPr txBox="1"/>
          <p:nvPr/>
        </p:nvSpPr>
        <p:spPr>
          <a:xfrm>
            <a:off x="2743200" y="4371975"/>
            <a:ext cx="1524000" cy="523220"/>
          </a:xfrm>
          <a:prstGeom prst="rect">
            <a:avLst/>
          </a:prstGeom>
          <a:noFill/>
        </p:spPr>
        <p:txBody>
          <a:bodyPr wrap="square" rtlCol="0">
            <a:spAutoFit/>
          </a:bodyPr>
          <a:lstStyle/>
          <a:p>
            <a:pPr algn="ctr"/>
            <a:r>
              <a:rPr lang="en-US" sz="1400" b="0" dirty="0"/>
              <a:t>Linear transformation</a:t>
            </a:r>
          </a:p>
        </p:txBody>
      </p:sp>
    </p:spTree>
    <p:extLst>
      <p:ext uri="{BB962C8B-B14F-4D97-AF65-F5344CB8AC3E}">
        <p14:creationId xmlns:p14="http://schemas.microsoft.com/office/powerpoint/2010/main" val="8085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DFC464B-55B3-3548-8E82-D9F075E8F949}"/>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Early, influential convolutional architecture for generator</a:t>
            </a:r>
          </a:p>
          <a:p>
            <a:pPr marL="457200" indent="-457200">
              <a:buFont typeface="Arial" panose="020B0604020202020204" pitchFamily="34" charset="0"/>
              <a:buChar char="•"/>
            </a:pPr>
            <a:r>
              <a:rPr lang="en-US" b="0" kern="0" dirty="0"/>
              <a:t>Discriminator architecture (empirically determined to give best training stability):</a:t>
            </a:r>
          </a:p>
          <a:p>
            <a:pPr marL="857250" lvl="1" indent="-457200">
              <a:buFont typeface="Arial" panose="020B0604020202020204" pitchFamily="34" charset="0"/>
              <a:buChar char="•"/>
            </a:pPr>
            <a:r>
              <a:rPr lang="en-US" sz="2400" b="0" kern="0" dirty="0"/>
              <a:t>Don’t use pooling, only </a:t>
            </a:r>
            <a:r>
              <a:rPr lang="en-US" sz="2400" b="0" kern="0" dirty="0" err="1"/>
              <a:t>strided</a:t>
            </a:r>
            <a:r>
              <a:rPr lang="en-US" sz="2400" b="0" kern="0" dirty="0"/>
              <a:t> convolutions</a:t>
            </a:r>
          </a:p>
          <a:p>
            <a:pPr marL="857250" lvl="1" indent="-457200">
              <a:buFont typeface="Arial" panose="020B0604020202020204" pitchFamily="34" charset="0"/>
              <a:buChar char="•"/>
            </a:pPr>
            <a:r>
              <a:rPr lang="en-US" sz="2400" b="0" kern="0" dirty="0"/>
              <a:t>Use Leaky </a:t>
            </a:r>
            <a:r>
              <a:rPr lang="en-US" sz="2400" b="0" kern="0" dirty="0" err="1"/>
              <a:t>ReLU</a:t>
            </a:r>
            <a:r>
              <a:rPr lang="en-US" sz="2400" b="0" kern="0" dirty="0"/>
              <a:t> activations (sparse gradients cause problems for training)</a:t>
            </a:r>
          </a:p>
          <a:p>
            <a:pPr marL="857250" lvl="1" indent="-457200">
              <a:buFont typeface="Arial" panose="020B0604020202020204" pitchFamily="34" charset="0"/>
              <a:buChar char="•"/>
            </a:pPr>
            <a:r>
              <a:rPr lang="en-US" sz="2400" b="0" kern="0" dirty="0"/>
              <a:t>Use only one FC layer before the </a:t>
            </a:r>
            <a:r>
              <a:rPr lang="en-US" sz="2400" b="0" kern="0" dirty="0" err="1"/>
              <a:t>softmax</a:t>
            </a:r>
            <a:r>
              <a:rPr lang="en-US" sz="2400" b="0" kern="0" dirty="0"/>
              <a:t> output</a:t>
            </a:r>
          </a:p>
          <a:p>
            <a:pPr marL="857250" lvl="1" indent="-457200">
              <a:buFont typeface="Arial" panose="020B0604020202020204" pitchFamily="34" charset="0"/>
              <a:buChar char="•"/>
            </a:pPr>
            <a:r>
              <a:rPr lang="en-US" sz="2400" b="0" kern="0" dirty="0"/>
              <a:t>Use batch normalization after most layers (in the generator also)</a:t>
            </a:r>
          </a:p>
        </p:txBody>
      </p:sp>
      <p:sp>
        <p:nvSpPr>
          <p:cNvPr id="2" name="Title 1">
            <a:extLst>
              <a:ext uri="{FF2B5EF4-FFF2-40B4-BE49-F238E27FC236}">
                <a16:creationId xmlns:a16="http://schemas.microsoft.com/office/drawing/2014/main" id="{A5F68C6D-1EC9-A941-9E19-D8FD9D4D811D}"/>
              </a:ext>
            </a:extLst>
          </p:cNvPr>
          <p:cNvSpPr>
            <a:spLocks noGrp="1"/>
          </p:cNvSpPr>
          <p:nvPr>
            <p:ph type="title"/>
          </p:nvPr>
        </p:nvSpPr>
        <p:spPr/>
        <p:txBody>
          <a:bodyPr/>
          <a:lstStyle/>
          <a:p>
            <a:r>
              <a:rPr lang="en-US" dirty="0"/>
              <a:t>DCGAN</a:t>
            </a:r>
          </a:p>
        </p:txBody>
      </p:sp>
      <p:sp>
        <p:nvSpPr>
          <p:cNvPr id="4" name="Rectangle 3">
            <a:extLst>
              <a:ext uri="{FF2B5EF4-FFF2-40B4-BE49-F238E27FC236}">
                <a16:creationId xmlns:a16="http://schemas.microsoft.com/office/drawing/2014/main" id="{C5B3BC77-CE98-164C-8849-EDB5DF6CCBB4}"/>
              </a:ext>
            </a:extLst>
          </p:cNvPr>
          <p:cNvSpPr/>
          <p:nvPr/>
        </p:nvSpPr>
        <p:spPr>
          <a:xfrm>
            <a:off x="1676400" y="6211670"/>
            <a:ext cx="8839200" cy="646331"/>
          </a:xfrm>
          <a:prstGeom prst="rect">
            <a:avLst/>
          </a:prstGeom>
        </p:spPr>
        <p:txBody>
          <a:bodyPr wrap="square">
            <a:spAutoFit/>
          </a:bodyPr>
          <a:lstStyle/>
          <a:p>
            <a:pPr algn="ctr"/>
            <a:r>
              <a:rPr lang="en-US" sz="1800" b="0" dirty="0"/>
              <a:t>A. Radford, L. Metz, S. </a:t>
            </a:r>
            <a:r>
              <a:rPr lang="en-US" sz="1800" b="0" dirty="0" err="1"/>
              <a:t>Chintala</a:t>
            </a:r>
            <a:r>
              <a:rPr lang="en-US" sz="1800" b="0" dirty="0"/>
              <a:t>, </a:t>
            </a:r>
            <a:r>
              <a:rPr lang="en-US" sz="1800" b="0" dirty="0">
                <a:hlinkClick r:id="rId2"/>
              </a:rPr>
              <a:t>Unsupervised representation learning with deep convolutional generative adversarial networks</a:t>
            </a:r>
            <a:r>
              <a:rPr lang="en-US" sz="1800" b="0" dirty="0"/>
              <a:t>, ICLR 2016</a:t>
            </a:r>
          </a:p>
        </p:txBody>
      </p:sp>
    </p:spTree>
    <p:extLst>
      <p:ext uri="{BB962C8B-B14F-4D97-AF65-F5344CB8AC3E}">
        <p14:creationId xmlns:p14="http://schemas.microsoft.com/office/powerpoint/2010/main" val="1350889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pic>
        <p:nvPicPr>
          <p:cNvPr id="6" name="Content Placeholder 5">
            <a:extLst>
              <a:ext uri="{FF2B5EF4-FFF2-40B4-BE49-F238E27FC236}">
                <a16:creationId xmlns:a16="http://schemas.microsoft.com/office/drawing/2014/main" id="{01663F6E-08FF-EC45-8FF4-C9DBD7184A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807464"/>
            <a:ext cx="7772400" cy="3907536"/>
          </a:xfrm>
        </p:spPr>
      </p:pic>
      <p:sp>
        <p:nvSpPr>
          <p:cNvPr id="7" name="TextBox 6">
            <a:extLst>
              <a:ext uri="{FF2B5EF4-FFF2-40B4-BE49-F238E27FC236}">
                <a16:creationId xmlns:a16="http://schemas.microsoft.com/office/drawing/2014/main" id="{DA2D2D62-46B1-0C4F-9D42-102DC297E85E}"/>
              </a:ext>
            </a:extLst>
          </p:cNvPr>
          <p:cNvSpPr txBox="1"/>
          <p:nvPr/>
        </p:nvSpPr>
        <p:spPr>
          <a:xfrm>
            <a:off x="3276600" y="1295401"/>
            <a:ext cx="5638800" cy="461665"/>
          </a:xfrm>
          <a:prstGeom prst="rect">
            <a:avLst/>
          </a:prstGeom>
          <a:noFill/>
        </p:spPr>
        <p:txBody>
          <a:bodyPr wrap="square" rtlCol="0">
            <a:spAutoFit/>
          </a:bodyPr>
          <a:lstStyle/>
          <a:p>
            <a:pPr algn="ctr"/>
            <a:r>
              <a:rPr lang="en-US" b="0" dirty="0"/>
              <a:t>Generated bedrooms after one epoch</a:t>
            </a:r>
          </a:p>
        </p:txBody>
      </p:sp>
    </p:spTree>
    <p:extLst>
      <p:ext uri="{BB962C8B-B14F-4D97-AF65-F5344CB8AC3E}">
        <p14:creationId xmlns:p14="http://schemas.microsoft.com/office/powerpoint/2010/main" val="4230669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pic>
        <p:nvPicPr>
          <p:cNvPr id="6" name="Content Placeholder 5">
            <a:extLst>
              <a:ext uri="{FF2B5EF4-FFF2-40B4-BE49-F238E27FC236}">
                <a16:creationId xmlns:a16="http://schemas.microsoft.com/office/drawing/2014/main" id="{01663F6E-08FF-EC45-8FF4-C9DBD7184A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807464"/>
            <a:ext cx="7772400" cy="3907536"/>
          </a:xfrm>
        </p:spPr>
      </p:pic>
      <p:sp>
        <p:nvSpPr>
          <p:cNvPr id="7" name="TextBox 6">
            <a:extLst>
              <a:ext uri="{FF2B5EF4-FFF2-40B4-BE49-F238E27FC236}">
                <a16:creationId xmlns:a16="http://schemas.microsoft.com/office/drawing/2014/main" id="{DA2D2D62-46B1-0C4F-9D42-102DC297E85E}"/>
              </a:ext>
            </a:extLst>
          </p:cNvPr>
          <p:cNvSpPr txBox="1"/>
          <p:nvPr/>
        </p:nvSpPr>
        <p:spPr>
          <a:xfrm>
            <a:off x="3276600" y="1295401"/>
            <a:ext cx="5638800" cy="461665"/>
          </a:xfrm>
          <a:prstGeom prst="rect">
            <a:avLst/>
          </a:prstGeom>
          <a:noFill/>
        </p:spPr>
        <p:txBody>
          <a:bodyPr wrap="square" rtlCol="0">
            <a:spAutoFit/>
          </a:bodyPr>
          <a:lstStyle/>
          <a:p>
            <a:pPr algn="ctr"/>
            <a:r>
              <a:rPr lang="en-US" b="0" dirty="0"/>
              <a:t>Generated bedrooms after five epochs</a:t>
            </a:r>
          </a:p>
        </p:txBody>
      </p:sp>
      <p:pic>
        <p:nvPicPr>
          <p:cNvPr id="4" name="Picture 3">
            <a:extLst>
              <a:ext uri="{FF2B5EF4-FFF2-40B4-BE49-F238E27FC236}">
                <a16:creationId xmlns:a16="http://schemas.microsoft.com/office/drawing/2014/main" id="{5369DDBD-9AC5-384D-89A7-4CCDA725A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1" y="1807464"/>
            <a:ext cx="7778497" cy="3907536"/>
          </a:xfrm>
          <a:prstGeom prst="rect">
            <a:avLst/>
          </a:prstGeom>
        </p:spPr>
      </p:pic>
    </p:spTree>
    <p:extLst>
      <p:ext uri="{BB962C8B-B14F-4D97-AF65-F5344CB8AC3E}">
        <p14:creationId xmlns:p14="http://schemas.microsoft.com/office/powerpoint/2010/main" val="1903336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sp>
        <p:nvSpPr>
          <p:cNvPr id="7" name="TextBox 6">
            <a:extLst>
              <a:ext uri="{FF2B5EF4-FFF2-40B4-BE49-F238E27FC236}">
                <a16:creationId xmlns:a16="http://schemas.microsoft.com/office/drawing/2014/main" id="{DA2D2D62-46B1-0C4F-9D42-102DC297E85E}"/>
              </a:ext>
            </a:extLst>
          </p:cNvPr>
          <p:cNvSpPr txBox="1"/>
          <p:nvPr/>
        </p:nvSpPr>
        <p:spPr>
          <a:xfrm>
            <a:off x="1524000" y="914401"/>
            <a:ext cx="8991600" cy="461665"/>
          </a:xfrm>
          <a:prstGeom prst="rect">
            <a:avLst/>
          </a:prstGeom>
          <a:noFill/>
        </p:spPr>
        <p:txBody>
          <a:bodyPr wrap="square" rtlCol="0">
            <a:spAutoFit/>
          </a:bodyPr>
          <a:lstStyle/>
          <a:p>
            <a:pPr algn="ctr"/>
            <a:r>
              <a:rPr lang="en-US" b="0" dirty="0"/>
              <a:t>More bedrooms</a:t>
            </a:r>
          </a:p>
        </p:txBody>
      </p:sp>
      <p:pic>
        <p:nvPicPr>
          <p:cNvPr id="8" name="Picture 7">
            <a:extLst>
              <a:ext uri="{FF2B5EF4-FFF2-40B4-BE49-F238E27FC236}">
                <a16:creationId xmlns:a16="http://schemas.microsoft.com/office/drawing/2014/main" id="{ED42DF51-3BAD-234E-AE46-9EC42777B9DA}"/>
              </a:ext>
            </a:extLst>
          </p:cNvPr>
          <p:cNvPicPr>
            <a:picLocks noChangeAspect="1"/>
          </p:cNvPicPr>
          <p:nvPr/>
        </p:nvPicPr>
        <p:blipFill>
          <a:blip r:embed="rId2"/>
          <a:stretch>
            <a:fillRect/>
          </a:stretch>
        </p:blipFill>
        <p:spPr>
          <a:xfrm>
            <a:off x="3492500" y="1371600"/>
            <a:ext cx="5270500" cy="5270500"/>
          </a:xfrm>
          <a:prstGeom prst="rect">
            <a:avLst/>
          </a:prstGeom>
        </p:spPr>
      </p:pic>
      <p:sp>
        <p:nvSpPr>
          <p:cNvPr id="10" name="TextBox 9">
            <a:extLst>
              <a:ext uri="{FF2B5EF4-FFF2-40B4-BE49-F238E27FC236}">
                <a16:creationId xmlns:a16="http://schemas.microsoft.com/office/drawing/2014/main" id="{58DADC27-CE7E-D341-B798-CE504923D1CC}"/>
              </a:ext>
            </a:extLst>
          </p:cNvPr>
          <p:cNvSpPr txBox="1"/>
          <p:nvPr/>
        </p:nvSpPr>
        <p:spPr>
          <a:xfrm>
            <a:off x="9063148" y="6358350"/>
            <a:ext cx="1452452" cy="276999"/>
          </a:xfrm>
          <a:prstGeom prst="rect">
            <a:avLst/>
          </a:prstGeom>
          <a:noFill/>
        </p:spPr>
        <p:txBody>
          <a:bodyPr wrap="square" rtlCol="0">
            <a:spAutoFit/>
          </a:bodyPr>
          <a:lstStyle/>
          <a:p>
            <a:pPr algn="r"/>
            <a:r>
              <a:rPr lang="en-US" sz="1200" b="0" dirty="0"/>
              <a:t>Source: F. Fleuret</a:t>
            </a:r>
          </a:p>
        </p:txBody>
      </p:sp>
      <p:grpSp>
        <p:nvGrpSpPr>
          <p:cNvPr id="28" name="Group 27">
            <a:extLst>
              <a:ext uri="{FF2B5EF4-FFF2-40B4-BE49-F238E27FC236}">
                <a16:creationId xmlns:a16="http://schemas.microsoft.com/office/drawing/2014/main" id="{6AEB51F6-A6E4-D341-A21D-1D976C99BCC0}"/>
              </a:ext>
            </a:extLst>
          </p:cNvPr>
          <p:cNvGrpSpPr/>
          <p:nvPr/>
        </p:nvGrpSpPr>
        <p:grpSpPr>
          <a:xfrm>
            <a:off x="1905000" y="1752600"/>
            <a:ext cx="7896776" cy="3581400"/>
            <a:chOff x="381000" y="1752600"/>
            <a:chExt cx="7896776" cy="3581400"/>
          </a:xfrm>
        </p:grpSpPr>
        <p:cxnSp>
          <p:nvCxnSpPr>
            <p:cNvPr id="16" name="Straight Connector 15">
              <a:extLst>
                <a:ext uri="{FF2B5EF4-FFF2-40B4-BE49-F238E27FC236}">
                  <a16:creationId xmlns:a16="http://schemas.microsoft.com/office/drawing/2014/main" id="{5B1084C3-DAD3-5C4A-9326-68CA14C48924}"/>
                </a:ext>
              </a:extLst>
            </p:cNvPr>
            <p:cNvCxnSpPr>
              <a:cxnSpLocks/>
            </p:cNvCxnSpPr>
            <p:nvPr/>
          </p:nvCxnSpPr>
          <p:spPr bwMode="auto">
            <a:xfrm flipH="1">
              <a:off x="3937000" y="4400550"/>
              <a:ext cx="4340776" cy="93345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1290C058-FC13-0342-913C-16738A96A40A}"/>
                </a:ext>
              </a:extLst>
            </p:cNvPr>
            <p:cNvCxnSpPr>
              <a:cxnSpLocks/>
            </p:cNvCxnSpPr>
            <p:nvPr/>
          </p:nvCxnSpPr>
          <p:spPr bwMode="auto">
            <a:xfrm>
              <a:off x="381000" y="4400550"/>
              <a:ext cx="1587500" cy="93345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9" name="Rectangle 18">
              <a:extLst>
                <a:ext uri="{FF2B5EF4-FFF2-40B4-BE49-F238E27FC236}">
                  <a16:creationId xmlns:a16="http://schemas.microsoft.com/office/drawing/2014/main" id="{6BD2EAE6-1FBE-4147-8F26-B5ECFE6C7661}"/>
                </a:ext>
              </a:extLst>
            </p:cNvPr>
            <p:cNvSpPr/>
            <p:nvPr/>
          </p:nvSpPr>
          <p:spPr bwMode="auto">
            <a:xfrm>
              <a:off x="1968500" y="4648200"/>
              <a:ext cx="1993900" cy="685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4C7F9D50-55F4-6542-82E6-BA7E60B1A9E2}"/>
                </a:ext>
              </a:extLst>
            </p:cNvPr>
            <p:cNvCxnSpPr>
              <a:cxnSpLocks/>
            </p:cNvCxnSpPr>
            <p:nvPr/>
          </p:nvCxnSpPr>
          <p:spPr bwMode="auto">
            <a:xfrm>
              <a:off x="381000" y="1752600"/>
              <a:ext cx="1587500" cy="28956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A3638E21-8355-C044-982B-041A36209620}"/>
                </a:ext>
              </a:extLst>
            </p:cNvPr>
            <p:cNvCxnSpPr>
              <a:cxnSpLocks/>
            </p:cNvCxnSpPr>
            <p:nvPr/>
          </p:nvCxnSpPr>
          <p:spPr bwMode="auto">
            <a:xfrm flipH="1">
              <a:off x="3937000" y="1752600"/>
              <a:ext cx="4340776" cy="2895600"/>
            </a:xfrm>
            <a:prstGeom prst="line">
              <a:avLst/>
            </a:prstGeom>
            <a:solidFill>
              <a:schemeClr val="accent1"/>
            </a:solidFill>
            <a:ln w="38100" cap="flat" cmpd="sng" algn="ctr">
              <a:solidFill>
                <a:srgbClr val="FF0000"/>
              </a:solidFill>
              <a:prstDash val="solid"/>
              <a:round/>
              <a:headEnd type="none" w="med" len="med"/>
              <a:tailEnd type="none" w="med" len="med"/>
            </a:ln>
            <a:effectLst/>
          </p:spPr>
        </p:cxnSp>
        <p:pic>
          <p:nvPicPr>
            <p:cNvPr id="12" name="Picture 11">
              <a:extLst>
                <a:ext uri="{FF2B5EF4-FFF2-40B4-BE49-F238E27FC236}">
                  <a16:creationId xmlns:a16="http://schemas.microsoft.com/office/drawing/2014/main" id="{853C76CE-2E1E-6347-B202-0AD5CFBB9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52600"/>
              <a:ext cx="7896776" cy="2647950"/>
            </a:xfrm>
            <a:prstGeom prst="rect">
              <a:avLst/>
            </a:prstGeom>
          </p:spPr>
        </p:pic>
      </p:grpSp>
      <p:sp>
        <p:nvSpPr>
          <p:cNvPr id="29" name="TextBox 28">
            <a:extLst>
              <a:ext uri="{FF2B5EF4-FFF2-40B4-BE49-F238E27FC236}">
                <a16:creationId xmlns:a16="http://schemas.microsoft.com/office/drawing/2014/main" id="{4A6DE133-C1DC-7E4F-8CE3-2A412F25FA23}"/>
              </a:ext>
            </a:extLst>
          </p:cNvPr>
          <p:cNvSpPr txBox="1"/>
          <p:nvPr/>
        </p:nvSpPr>
        <p:spPr>
          <a:xfrm>
            <a:off x="1905000" y="1826478"/>
            <a:ext cx="2362200" cy="1569660"/>
          </a:xfrm>
          <a:prstGeom prst="rect">
            <a:avLst/>
          </a:prstGeom>
          <a:noFill/>
        </p:spPr>
        <p:txBody>
          <a:bodyPr wrap="square" rtlCol="0">
            <a:spAutoFit/>
          </a:bodyPr>
          <a:lstStyle/>
          <a:p>
            <a:r>
              <a:rPr lang="en-US" b="0" dirty="0">
                <a:solidFill>
                  <a:schemeClr val="bg1"/>
                </a:solidFill>
              </a:rPr>
              <a:t>Notice repetition artifacts</a:t>
            </a:r>
          </a:p>
          <a:p>
            <a:r>
              <a:rPr lang="en-US" b="0" dirty="0">
                <a:solidFill>
                  <a:schemeClr val="bg1"/>
                </a:solidFill>
              </a:rPr>
              <a:t>(</a:t>
            </a:r>
            <a:r>
              <a:rPr lang="en-US" b="0" dirty="0">
                <a:solidFill>
                  <a:schemeClr val="bg1"/>
                </a:solidFill>
                <a:hlinkClick r:id="rId4"/>
              </a:rPr>
              <a:t>analysis</a:t>
            </a:r>
            <a:r>
              <a:rPr lang="en-US" b="0" dirty="0">
                <a:solidFill>
                  <a:schemeClr val="bg1"/>
                </a:solidFill>
              </a:rPr>
              <a:t>)</a:t>
            </a:r>
          </a:p>
        </p:txBody>
      </p:sp>
    </p:spTree>
    <p:extLst>
      <p:ext uri="{BB962C8B-B14F-4D97-AF65-F5344CB8AC3E}">
        <p14:creationId xmlns:p14="http://schemas.microsoft.com/office/powerpoint/2010/main" val="14681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sp>
        <p:nvSpPr>
          <p:cNvPr id="7" name="TextBox 6">
            <a:extLst>
              <a:ext uri="{FF2B5EF4-FFF2-40B4-BE49-F238E27FC236}">
                <a16:creationId xmlns:a16="http://schemas.microsoft.com/office/drawing/2014/main" id="{DA2D2D62-46B1-0C4F-9D42-102DC297E85E}"/>
              </a:ext>
            </a:extLst>
          </p:cNvPr>
          <p:cNvSpPr txBox="1"/>
          <p:nvPr/>
        </p:nvSpPr>
        <p:spPr>
          <a:xfrm>
            <a:off x="2514600" y="914401"/>
            <a:ext cx="7315200" cy="461665"/>
          </a:xfrm>
          <a:prstGeom prst="rect">
            <a:avLst/>
          </a:prstGeom>
          <a:noFill/>
        </p:spPr>
        <p:txBody>
          <a:bodyPr wrap="square" rtlCol="0">
            <a:spAutoFit/>
          </a:bodyPr>
          <a:lstStyle/>
          <a:p>
            <a:pPr algn="ctr"/>
            <a:r>
              <a:rPr lang="en-US" b="0" dirty="0"/>
              <a:t>Interpolation between different points in the z space</a:t>
            </a:r>
          </a:p>
        </p:txBody>
      </p:sp>
      <p:pic>
        <p:nvPicPr>
          <p:cNvPr id="9" name="Picture 8">
            <a:extLst>
              <a:ext uri="{FF2B5EF4-FFF2-40B4-BE49-F238E27FC236}">
                <a16:creationId xmlns:a16="http://schemas.microsoft.com/office/drawing/2014/main" id="{ABB8C620-EFA7-5B4F-B391-283F5B99F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447800"/>
            <a:ext cx="5410200" cy="5410200"/>
          </a:xfrm>
          <a:prstGeom prst="rect">
            <a:avLst/>
          </a:prstGeom>
        </p:spPr>
      </p:pic>
    </p:spTree>
    <p:extLst>
      <p:ext uri="{BB962C8B-B14F-4D97-AF65-F5344CB8AC3E}">
        <p14:creationId xmlns:p14="http://schemas.microsoft.com/office/powerpoint/2010/main" val="4050774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sp>
        <p:nvSpPr>
          <p:cNvPr id="3" name="Content Placeholder 2">
            <a:extLst>
              <a:ext uri="{FF2B5EF4-FFF2-40B4-BE49-F238E27FC236}">
                <a16:creationId xmlns:a16="http://schemas.microsoft.com/office/drawing/2014/main" id="{9EEF59DD-B48E-7C42-8BCD-3AFF942526CD}"/>
              </a:ext>
            </a:extLst>
          </p:cNvPr>
          <p:cNvSpPr>
            <a:spLocks noGrp="1"/>
          </p:cNvSpPr>
          <p:nvPr>
            <p:ph idx="1"/>
          </p:nvPr>
        </p:nvSpPr>
        <p:spPr/>
        <p:txBody>
          <a:bodyPr/>
          <a:lstStyle/>
          <a:p>
            <a:pPr marL="457200" indent="-457200">
              <a:buFont typeface="Arial" panose="020B0604020202020204" pitchFamily="34" charset="0"/>
              <a:buChar char="•"/>
            </a:pPr>
            <a:r>
              <a:rPr lang="en-US" dirty="0"/>
              <a:t>Vector arithmetic in the z space</a:t>
            </a:r>
          </a:p>
        </p:txBody>
      </p:sp>
      <p:pic>
        <p:nvPicPr>
          <p:cNvPr id="6" name="Picture 5">
            <a:extLst>
              <a:ext uri="{FF2B5EF4-FFF2-40B4-BE49-F238E27FC236}">
                <a16:creationId xmlns:a16="http://schemas.microsoft.com/office/drawing/2014/main" id="{BEC4A555-919F-F445-90B7-F8692D5C2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1" y="1828800"/>
            <a:ext cx="8199783" cy="4191000"/>
          </a:xfrm>
          <a:prstGeom prst="rect">
            <a:avLst/>
          </a:prstGeom>
        </p:spPr>
      </p:pic>
      <p:sp>
        <p:nvSpPr>
          <p:cNvPr id="7" name="Rectangle 6">
            <a:extLst>
              <a:ext uri="{FF2B5EF4-FFF2-40B4-BE49-F238E27FC236}">
                <a16:creationId xmlns:a16="http://schemas.microsoft.com/office/drawing/2014/main" id="{D3289693-5E49-2A49-8222-B98703F63D69}"/>
              </a:ext>
            </a:extLst>
          </p:cNvPr>
          <p:cNvSpPr/>
          <p:nvPr/>
        </p:nvSpPr>
        <p:spPr bwMode="auto">
          <a:xfrm>
            <a:off x="7620000" y="2743200"/>
            <a:ext cx="2895600" cy="3581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107088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Generative modeling tasks</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Generation: learn to sample from the distribution represented by the training set</a:t>
            </a:r>
          </a:p>
          <a:p>
            <a:pPr marL="857250" lvl="1" indent="-457200">
              <a:buFont typeface="Arial" panose="020B0604020202020204" pitchFamily="34" charset="0"/>
              <a:buChar char="•"/>
            </a:pPr>
            <a:r>
              <a:rPr lang="en-US" sz="2400" i="1" dirty="0"/>
              <a:t>Unsupervised learning </a:t>
            </a:r>
            <a:r>
              <a:rPr lang="en-US" sz="2400" dirty="0"/>
              <a:t>task</a:t>
            </a:r>
          </a:p>
        </p:txBody>
      </p:sp>
      <p:pic>
        <p:nvPicPr>
          <p:cNvPr id="4" name="Picture 3" descr="Screen Shot 2017-11-08 at 7.00.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1" y="2667001"/>
            <a:ext cx="3885499" cy="3873617"/>
          </a:xfrm>
          <a:prstGeom prst="rect">
            <a:avLst/>
          </a:prstGeom>
        </p:spPr>
      </p:pic>
    </p:spTree>
    <p:extLst>
      <p:ext uri="{BB962C8B-B14F-4D97-AF65-F5344CB8AC3E}">
        <p14:creationId xmlns:p14="http://schemas.microsoft.com/office/powerpoint/2010/main" val="42709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sp>
        <p:nvSpPr>
          <p:cNvPr id="3" name="Content Placeholder 2">
            <a:extLst>
              <a:ext uri="{FF2B5EF4-FFF2-40B4-BE49-F238E27FC236}">
                <a16:creationId xmlns:a16="http://schemas.microsoft.com/office/drawing/2014/main" id="{9EEF59DD-B48E-7C42-8BCD-3AFF942526CD}"/>
              </a:ext>
            </a:extLst>
          </p:cNvPr>
          <p:cNvSpPr>
            <a:spLocks noGrp="1"/>
          </p:cNvSpPr>
          <p:nvPr>
            <p:ph idx="1"/>
          </p:nvPr>
        </p:nvSpPr>
        <p:spPr/>
        <p:txBody>
          <a:bodyPr/>
          <a:lstStyle/>
          <a:p>
            <a:pPr marL="457200" indent="-457200">
              <a:buFont typeface="Arial" panose="020B0604020202020204" pitchFamily="34" charset="0"/>
              <a:buChar char="•"/>
            </a:pPr>
            <a:r>
              <a:rPr lang="en-US" dirty="0"/>
              <a:t>Vector arithmetic in the z space</a:t>
            </a:r>
          </a:p>
        </p:txBody>
      </p:sp>
      <p:pic>
        <p:nvPicPr>
          <p:cNvPr id="5" name="Picture 4">
            <a:extLst>
              <a:ext uri="{FF2B5EF4-FFF2-40B4-BE49-F238E27FC236}">
                <a16:creationId xmlns:a16="http://schemas.microsoft.com/office/drawing/2014/main" id="{F2E2CB95-631C-0C44-BB60-AC956EBA5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752600"/>
            <a:ext cx="8305800" cy="4342902"/>
          </a:xfrm>
          <a:prstGeom prst="rect">
            <a:avLst/>
          </a:prstGeom>
        </p:spPr>
      </p:pic>
      <p:sp>
        <p:nvSpPr>
          <p:cNvPr id="12" name="Rectangle 11">
            <a:extLst>
              <a:ext uri="{FF2B5EF4-FFF2-40B4-BE49-F238E27FC236}">
                <a16:creationId xmlns:a16="http://schemas.microsoft.com/office/drawing/2014/main" id="{19F3FBFA-2A8E-4849-BCE7-DDB5C68A5AC6}"/>
              </a:ext>
            </a:extLst>
          </p:cNvPr>
          <p:cNvSpPr/>
          <p:nvPr/>
        </p:nvSpPr>
        <p:spPr bwMode="auto">
          <a:xfrm>
            <a:off x="7620000" y="2743200"/>
            <a:ext cx="2895600" cy="3581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52526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F810-0A55-5442-B5DA-2CCD37F73BD5}"/>
              </a:ext>
            </a:extLst>
          </p:cNvPr>
          <p:cNvSpPr>
            <a:spLocks noGrp="1"/>
          </p:cNvSpPr>
          <p:nvPr>
            <p:ph type="title"/>
          </p:nvPr>
        </p:nvSpPr>
        <p:spPr/>
        <p:txBody>
          <a:bodyPr/>
          <a:lstStyle/>
          <a:p>
            <a:r>
              <a:rPr lang="en-US" dirty="0"/>
              <a:t>DCGAN results</a:t>
            </a:r>
          </a:p>
        </p:txBody>
      </p:sp>
      <p:sp>
        <p:nvSpPr>
          <p:cNvPr id="3" name="Content Placeholder 2">
            <a:extLst>
              <a:ext uri="{FF2B5EF4-FFF2-40B4-BE49-F238E27FC236}">
                <a16:creationId xmlns:a16="http://schemas.microsoft.com/office/drawing/2014/main" id="{9EEF59DD-B48E-7C42-8BCD-3AFF942526CD}"/>
              </a:ext>
            </a:extLst>
          </p:cNvPr>
          <p:cNvSpPr>
            <a:spLocks noGrp="1"/>
          </p:cNvSpPr>
          <p:nvPr>
            <p:ph idx="1"/>
          </p:nvPr>
        </p:nvSpPr>
        <p:spPr/>
        <p:txBody>
          <a:bodyPr/>
          <a:lstStyle/>
          <a:p>
            <a:pPr marL="457200" indent="-457200">
              <a:buFont typeface="Arial" panose="020B0604020202020204" pitchFamily="34" charset="0"/>
              <a:buChar char="•"/>
            </a:pPr>
            <a:r>
              <a:rPr lang="en-US" dirty="0"/>
              <a:t>Pose transformation by adding a “turn” vector</a:t>
            </a:r>
          </a:p>
        </p:txBody>
      </p:sp>
      <p:pic>
        <p:nvPicPr>
          <p:cNvPr id="7" name="Picture 6">
            <a:extLst>
              <a:ext uri="{FF2B5EF4-FFF2-40B4-BE49-F238E27FC236}">
                <a16:creationId xmlns:a16="http://schemas.microsoft.com/office/drawing/2014/main" id="{0A515B78-FFBB-6247-A057-43E34CCA5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798" y="2057401"/>
            <a:ext cx="7504402" cy="4290127"/>
          </a:xfrm>
          <a:prstGeom prst="rect">
            <a:avLst/>
          </a:prstGeom>
        </p:spPr>
      </p:pic>
    </p:spTree>
    <p:extLst>
      <p:ext uri="{BB962C8B-B14F-4D97-AF65-F5344CB8AC3E}">
        <p14:creationId xmlns:p14="http://schemas.microsoft.com/office/powerpoint/2010/main" val="908034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0172-4ACD-B247-86AE-0D57AAA45464}"/>
              </a:ext>
            </a:extLst>
          </p:cNvPr>
          <p:cNvSpPr>
            <a:spLocks noGrp="1"/>
          </p:cNvSpPr>
          <p:nvPr>
            <p:ph type="title"/>
          </p:nvPr>
        </p:nvSpPr>
        <p:spPr/>
        <p:txBody>
          <a:bodyPr/>
          <a:lstStyle/>
          <a:p>
            <a:r>
              <a:rPr lang="en-US" dirty="0"/>
              <a:t>Problems with GAN training</a:t>
            </a:r>
          </a:p>
        </p:txBody>
      </p:sp>
      <p:sp>
        <p:nvSpPr>
          <p:cNvPr id="3" name="Content Placeholder 2">
            <a:extLst>
              <a:ext uri="{FF2B5EF4-FFF2-40B4-BE49-F238E27FC236}">
                <a16:creationId xmlns:a16="http://schemas.microsoft.com/office/drawing/2014/main" id="{4FA1E866-5638-8E4F-BCA1-DFD232C3FE8F}"/>
              </a:ext>
            </a:extLst>
          </p:cNvPr>
          <p:cNvSpPr>
            <a:spLocks noGrp="1"/>
          </p:cNvSpPr>
          <p:nvPr>
            <p:ph idx="1"/>
          </p:nvPr>
        </p:nvSpPr>
        <p:spPr/>
        <p:txBody>
          <a:bodyPr/>
          <a:lstStyle/>
          <a:p>
            <a:pPr marL="457200" indent="-457200">
              <a:buFont typeface="Arial" panose="020B0604020202020204" pitchFamily="34" charset="0"/>
              <a:buChar char="•"/>
            </a:pPr>
            <a:r>
              <a:rPr lang="en-US" dirty="0"/>
              <a:t>Stability</a:t>
            </a:r>
          </a:p>
          <a:p>
            <a:pPr marL="857250" lvl="1" indent="-457200">
              <a:buFont typeface="Arial" panose="020B0604020202020204" pitchFamily="34" charset="0"/>
              <a:buChar char="•"/>
            </a:pPr>
            <a:r>
              <a:rPr lang="en-US" sz="2400" dirty="0"/>
              <a:t>Parameters can oscillate or diverge, generator loss does not correlate with sample quality</a:t>
            </a:r>
          </a:p>
          <a:p>
            <a:pPr marL="857250" lvl="1" indent="-457200">
              <a:buFont typeface="Arial" panose="020B0604020202020204" pitchFamily="34" charset="0"/>
              <a:buChar char="•"/>
            </a:pPr>
            <a:r>
              <a:rPr lang="en-US" sz="2400" dirty="0"/>
              <a:t>Behavior very sensitive to hyperparameter selection</a:t>
            </a:r>
          </a:p>
          <a:p>
            <a:pPr marL="857250" lvl="1" indent="-457200">
              <a:buFont typeface="Arial" panose="020B0604020202020204" pitchFamily="34" charset="0"/>
              <a:buChar char="•"/>
            </a:pPr>
            <a:endParaRPr lang="en-US" sz="2400" dirty="0"/>
          </a:p>
          <a:p>
            <a:pPr marL="857250" lvl="1" indent="-457200">
              <a:buFont typeface="Arial" panose="020B0604020202020204" pitchFamily="34" charset="0"/>
              <a:buChar char="•"/>
            </a:pPr>
            <a:endParaRPr lang="en-US" sz="2400" dirty="0"/>
          </a:p>
          <a:p>
            <a:pPr marL="857250" lvl="1" indent="-457200">
              <a:buFont typeface="Arial" panose="020B0604020202020204" pitchFamily="34" charset="0"/>
              <a:buChar char="•"/>
            </a:pPr>
            <a:endParaRPr lang="en-US" sz="2400" dirty="0"/>
          </a:p>
        </p:txBody>
      </p:sp>
    </p:spTree>
    <p:extLst>
      <p:ext uri="{BB962C8B-B14F-4D97-AF65-F5344CB8AC3E}">
        <p14:creationId xmlns:p14="http://schemas.microsoft.com/office/powerpoint/2010/main" val="186810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0172-4ACD-B247-86AE-0D57AAA45464}"/>
              </a:ext>
            </a:extLst>
          </p:cNvPr>
          <p:cNvSpPr>
            <a:spLocks noGrp="1"/>
          </p:cNvSpPr>
          <p:nvPr>
            <p:ph type="title"/>
          </p:nvPr>
        </p:nvSpPr>
        <p:spPr/>
        <p:txBody>
          <a:bodyPr/>
          <a:lstStyle/>
          <a:p>
            <a:r>
              <a:rPr lang="en-US" dirty="0"/>
              <a:t>Problems with GAN training</a:t>
            </a:r>
          </a:p>
        </p:txBody>
      </p:sp>
      <p:sp>
        <p:nvSpPr>
          <p:cNvPr id="3" name="Content Placeholder 2">
            <a:extLst>
              <a:ext uri="{FF2B5EF4-FFF2-40B4-BE49-F238E27FC236}">
                <a16:creationId xmlns:a16="http://schemas.microsoft.com/office/drawing/2014/main" id="{4FA1E866-5638-8E4F-BCA1-DFD232C3FE8F}"/>
              </a:ext>
            </a:extLst>
          </p:cNvPr>
          <p:cNvSpPr>
            <a:spLocks noGrp="1"/>
          </p:cNvSpPr>
          <p:nvPr>
            <p:ph idx="1"/>
          </p:nvPr>
        </p:nvSpPr>
        <p:spPr/>
        <p:txBody>
          <a:bodyPr/>
          <a:lstStyle/>
          <a:p>
            <a:pPr marL="457200" indent="-457200">
              <a:buFont typeface="Arial" panose="020B0604020202020204" pitchFamily="34" charset="0"/>
              <a:buChar char="•"/>
            </a:pPr>
            <a:r>
              <a:rPr lang="en-US" dirty="0"/>
              <a:t>Mode collapse</a:t>
            </a:r>
          </a:p>
          <a:p>
            <a:pPr marL="857250" lvl="1" indent="-457200">
              <a:buFont typeface="Arial" panose="020B0604020202020204" pitchFamily="34" charset="0"/>
              <a:buChar char="•"/>
            </a:pPr>
            <a:r>
              <a:rPr lang="en-US" sz="2400" dirty="0"/>
              <a:t>Generator ends up modeling only a small subset of the training data</a:t>
            </a:r>
          </a:p>
          <a:p>
            <a:pPr marL="400050" lvl="1" indent="0">
              <a:buNone/>
            </a:pPr>
            <a:endParaRPr lang="en-US" sz="2400" dirty="0"/>
          </a:p>
        </p:txBody>
      </p:sp>
      <p:pic>
        <p:nvPicPr>
          <p:cNvPr id="4" name="Picture 3">
            <a:extLst>
              <a:ext uri="{FF2B5EF4-FFF2-40B4-BE49-F238E27FC236}">
                <a16:creationId xmlns:a16="http://schemas.microsoft.com/office/drawing/2014/main" id="{40710495-A82B-9C4F-9E77-2E7872F2C32B}"/>
              </a:ext>
            </a:extLst>
          </p:cNvPr>
          <p:cNvPicPr>
            <a:picLocks noChangeAspect="1"/>
          </p:cNvPicPr>
          <p:nvPr/>
        </p:nvPicPr>
        <p:blipFill rotWithShape="1">
          <a:blip r:embed="rId3"/>
          <a:srcRect l="1580" r="5788"/>
          <a:stretch/>
        </p:blipFill>
        <p:spPr>
          <a:xfrm>
            <a:off x="2362200" y="4802430"/>
            <a:ext cx="7421880" cy="1522329"/>
          </a:xfrm>
          <a:prstGeom prst="rect">
            <a:avLst/>
          </a:prstGeom>
        </p:spPr>
      </p:pic>
      <p:sp>
        <p:nvSpPr>
          <p:cNvPr id="5" name="TextBox 4">
            <a:extLst>
              <a:ext uri="{FF2B5EF4-FFF2-40B4-BE49-F238E27FC236}">
                <a16:creationId xmlns:a16="http://schemas.microsoft.com/office/drawing/2014/main" id="{0E919DD3-9F1C-E145-9632-70229E657D0E}"/>
              </a:ext>
            </a:extLst>
          </p:cNvPr>
          <p:cNvSpPr txBox="1"/>
          <p:nvPr/>
        </p:nvSpPr>
        <p:spPr>
          <a:xfrm>
            <a:off x="9915872" y="6477318"/>
            <a:ext cx="752129" cy="307777"/>
          </a:xfrm>
          <a:prstGeom prst="rect">
            <a:avLst/>
          </a:prstGeom>
          <a:noFill/>
        </p:spPr>
        <p:txBody>
          <a:bodyPr wrap="none" rtlCol="0">
            <a:spAutoFit/>
          </a:bodyPr>
          <a:lstStyle/>
          <a:p>
            <a:r>
              <a:rPr lang="en-US" sz="1400" b="0" dirty="0">
                <a:hlinkClick r:id="rId4"/>
              </a:rPr>
              <a:t>Source</a:t>
            </a:r>
            <a:endParaRPr lang="en-US" sz="1400" b="0" dirty="0"/>
          </a:p>
        </p:txBody>
      </p:sp>
      <p:pic>
        <p:nvPicPr>
          <p:cNvPr id="7" name="Picture 6">
            <a:extLst>
              <a:ext uri="{FF2B5EF4-FFF2-40B4-BE49-F238E27FC236}">
                <a16:creationId xmlns:a16="http://schemas.microsoft.com/office/drawing/2014/main" id="{0F96C9CA-902F-BF42-A1DF-1C4AC1F2CA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600" y="2283873"/>
            <a:ext cx="7180286" cy="2140966"/>
          </a:xfrm>
          <a:prstGeom prst="rect">
            <a:avLst/>
          </a:prstGeom>
        </p:spPr>
      </p:pic>
      <p:sp>
        <p:nvSpPr>
          <p:cNvPr id="9" name="TextBox 8">
            <a:extLst>
              <a:ext uri="{FF2B5EF4-FFF2-40B4-BE49-F238E27FC236}">
                <a16:creationId xmlns:a16="http://schemas.microsoft.com/office/drawing/2014/main" id="{C90EE47F-2E4D-B64D-BC34-3BDBDD0CE211}"/>
              </a:ext>
            </a:extLst>
          </p:cNvPr>
          <p:cNvSpPr txBox="1"/>
          <p:nvPr/>
        </p:nvSpPr>
        <p:spPr>
          <a:xfrm>
            <a:off x="9881148" y="4117063"/>
            <a:ext cx="752129" cy="307777"/>
          </a:xfrm>
          <a:prstGeom prst="rect">
            <a:avLst/>
          </a:prstGeom>
          <a:noFill/>
        </p:spPr>
        <p:txBody>
          <a:bodyPr wrap="none" rtlCol="0">
            <a:spAutoFit/>
          </a:bodyPr>
          <a:lstStyle/>
          <a:p>
            <a:r>
              <a:rPr lang="en-US" sz="1400" b="0" dirty="0">
                <a:hlinkClick r:id="rId6"/>
              </a:rPr>
              <a:t>Source</a:t>
            </a:r>
            <a:endParaRPr lang="en-US" sz="1400" b="0" dirty="0"/>
          </a:p>
        </p:txBody>
      </p:sp>
    </p:spTree>
    <p:extLst>
      <p:ext uri="{BB962C8B-B14F-4D97-AF65-F5344CB8AC3E}">
        <p14:creationId xmlns:p14="http://schemas.microsoft.com/office/powerpoint/2010/main" val="191383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6" name="Content Placeholder 5"/>
          <p:cNvSpPr>
            <a:spLocks noGrp="1"/>
          </p:cNvSpPr>
          <p:nvPr>
            <p:ph idx="1"/>
          </p:nvPr>
        </p:nvSpPr>
        <p:spPr/>
        <p:txBody>
          <a:bodyPr/>
          <a:lstStyle/>
          <a:p>
            <a:pPr marL="457200" indent="-457200">
              <a:buFont typeface="Arial"/>
              <a:buChar char="•"/>
            </a:pPr>
            <a:r>
              <a:rPr lang="en-US" dirty="0">
                <a:solidFill>
                  <a:schemeClr val="bg1">
                    <a:lumMod val="50000"/>
                  </a:schemeClr>
                </a:solidFill>
              </a:rPr>
              <a:t>Generative modeling tasks</a:t>
            </a:r>
          </a:p>
          <a:p>
            <a:pPr marL="457200" indent="-457200">
              <a:buFont typeface="Arial"/>
              <a:buChar char="•"/>
            </a:pPr>
            <a:r>
              <a:rPr lang="en-US" dirty="0">
                <a:solidFill>
                  <a:schemeClr val="bg1">
                    <a:lumMod val="50000"/>
                  </a:schemeClr>
                </a:solidFill>
              </a:rPr>
              <a:t>Original GAN formulation</a:t>
            </a:r>
          </a:p>
          <a:p>
            <a:pPr marL="457200" indent="-457200">
              <a:buFont typeface="Arial"/>
              <a:buChar char="•"/>
            </a:pPr>
            <a:r>
              <a:rPr lang="en-US" dirty="0"/>
              <a:t>Alternative GAN objectives</a:t>
            </a:r>
          </a:p>
        </p:txBody>
      </p:sp>
    </p:spTree>
    <p:extLst>
      <p:ext uri="{BB962C8B-B14F-4D97-AF65-F5344CB8AC3E}">
        <p14:creationId xmlns:p14="http://schemas.microsoft.com/office/powerpoint/2010/main" val="200838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427B-B197-414B-A187-613A6AFE4DF2}"/>
              </a:ext>
            </a:extLst>
          </p:cNvPr>
          <p:cNvSpPr>
            <a:spLocks noGrp="1"/>
          </p:cNvSpPr>
          <p:nvPr>
            <p:ph type="title"/>
          </p:nvPr>
        </p:nvSpPr>
        <p:spPr/>
        <p:txBody>
          <a:bodyPr/>
          <a:lstStyle/>
          <a:p>
            <a:r>
              <a:rPr lang="en-US" dirty="0"/>
              <a:t>Wasserstein GAN (WGAN)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8DA691A-F1F3-5140-9898-2F1890FB14B8}"/>
                  </a:ext>
                </a:extLst>
              </p:cNvPr>
              <p:cNvSpPr>
                <a:spLocks noGrp="1"/>
              </p:cNvSpPr>
              <p:nvPr>
                <p:ph idx="1"/>
              </p:nvPr>
            </p:nvSpPr>
            <p:spPr/>
            <p:txBody>
              <a:bodyPr/>
              <a:lstStyle/>
              <a:p>
                <a:pPr marL="457200" indent="-457200">
                  <a:buFont typeface="Arial" panose="020B0604020202020204" pitchFamily="34" charset="0"/>
                  <a:buChar char="•"/>
                </a:pPr>
                <a:r>
                  <a:rPr lang="en-US" dirty="0"/>
                  <a:t>Motivated by </a:t>
                </a:r>
                <a:r>
                  <a:rPr lang="en-US" i="1" dirty="0"/>
                  <a:t>Wasserstein or Earth mover’s distance</a:t>
                </a:r>
                <a:r>
                  <a:rPr lang="en-US" dirty="0"/>
                  <a:t>, which is an alternative to JS divergence for comparing distributions</a:t>
                </a:r>
              </a:p>
              <a:p>
                <a:pPr marL="857250" lvl="1" indent="-457200">
                  <a:buFont typeface="Arial" panose="020B0604020202020204" pitchFamily="34" charset="0"/>
                  <a:buChar char="•"/>
                </a:pPr>
                <a:r>
                  <a:rPr lang="en-US" sz="2400" dirty="0"/>
                  <a:t>In practice, use linear activation instead of sigmoid in the discriminator and drop the logs from the objective:</a:t>
                </a:r>
              </a:p>
              <a:p>
                <a:pPr marL="857250" lvl="1" indent="-457200">
                  <a:buFont typeface="Arial" panose="020B0604020202020204" pitchFamily="34" charset="0"/>
                  <a:buChar char="•"/>
                </a:pPr>
                <a:endParaRPr lang="en-US" sz="1400" dirty="0"/>
              </a:p>
              <a:p>
                <a:pPr marL="0" indent="0"/>
                <a14:m>
                  <m:oMathPara xmlns:m="http://schemas.openxmlformats.org/officeDocument/2006/math">
                    <m:oMathParaPr>
                      <m:jc m:val="centerGroup"/>
                    </m:oMathParaPr>
                    <m:oMath xmlns:m="http://schemas.openxmlformats.org/officeDocument/2006/math">
                      <m:sSub>
                        <m:sSubPr>
                          <m:ctrlPr>
                            <a:rPr lang="en-US" i="1">
                              <a:solidFill>
                                <a:srgbClr val="9900CC"/>
                              </a:solidFill>
                              <a:latin typeface="Cambria Math" panose="02040503050406030204" pitchFamily="18" charset="0"/>
                            </a:rPr>
                          </m:ctrlPr>
                        </m:sSubPr>
                        <m:e>
                          <m:r>
                            <m:rPr>
                              <m:sty m:val="p"/>
                            </m:rPr>
                            <a:rPr lang="en-US">
                              <a:solidFill>
                                <a:srgbClr val="9900CC"/>
                              </a:solidFill>
                              <a:latin typeface="Cambria Math" panose="02040503050406030204" pitchFamily="18" charset="0"/>
                            </a:rPr>
                            <m:t>min</m:t>
                          </m:r>
                        </m:e>
                        <m:sub>
                          <m:r>
                            <a:rPr lang="en-US" i="1">
                              <a:solidFill>
                                <a:srgbClr val="00B050"/>
                              </a:solidFill>
                              <a:latin typeface="Cambria Math" panose="02040503050406030204" pitchFamily="18" charset="0"/>
                            </a:rPr>
                            <m:t>𝐺</m:t>
                          </m:r>
                        </m:sub>
                      </m:sSub>
                      <m:r>
                        <a:rPr lang="en-US" i="1">
                          <a:solidFill>
                            <a:srgbClr val="9900CC"/>
                          </a:solidFill>
                          <a:latin typeface="Cambria Math" panose="02040503050406030204" pitchFamily="18" charset="0"/>
                        </a:rPr>
                        <m:t> </m:t>
                      </m:r>
                      <m:sSub>
                        <m:sSubPr>
                          <m:ctrlPr>
                            <a:rPr lang="en-US" i="1" smtClean="0">
                              <a:solidFill>
                                <a:srgbClr val="9900CC"/>
                              </a:solidFill>
                              <a:latin typeface="Cambria Math" panose="02040503050406030204" pitchFamily="18" charset="0"/>
                            </a:rPr>
                          </m:ctrlPr>
                        </m:sSubPr>
                        <m:e>
                          <m:r>
                            <m:rPr>
                              <m:sty m:val="p"/>
                            </m:rPr>
                            <a:rPr lang="en-US">
                              <a:solidFill>
                                <a:srgbClr val="9900CC"/>
                              </a:solidFill>
                              <a:latin typeface="Cambria Math" panose="02040503050406030204" pitchFamily="18" charset="0"/>
                            </a:rPr>
                            <m:t>max</m:t>
                          </m:r>
                        </m:e>
                        <m:sub>
                          <m:r>
                            <a:rPr lang="en-US" i="1" smtClean="0">
                              <a:solidFill>
                                <a:srgbClr val="C00000"/>
                              </a:solidFill>
                              <a:latin typeface="Cambria Math" panose="02040503050406030204" pitchFamily="18" charset="0"/>
                            </a:rPr>
                            <m:t>𝐷</m:t>
                          </m:r>
                        </m:sub>
                      </m:sSub>
                      <m:d>
                        <m:dPr>
                          <m:begChr m:val="["/>
                          <m:endChr m:val="]"/>
                          <m:ctrlPr>
                            <a:rPr lang="en-US" i="1" smtClean="0">
                              <a:solidFill>
                                <a:srgbClr val="9900CC"/>
                              </a:solidFill>
                              <a:latin typeface="Cambria Math" panose="02040503050406030204" pitchFamily="18" charset="0"/>
                            </a:rPr>
                          </m:ctrlPr>
                        </m:dPr>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a:solidFill>
                                        <a:srgbClr val="9900CC"/>
                                      </a:solidFill>
                                      <a:latin typeface="Cambria Math" panose="02040503050406030204" pitchFamily="18" charset="0"/>
                                      <a:ea typeface="Cambria Math" panose="02040503050406030204" pitchFamily="18" charset="0"/>
                                    </a:rPr>
                                    <m:t>data</m:t>
                                  </m:r>
                                </m:sub>
                              </m:sSub>
                            </m:sub>
                          </m:sSub>
                          <m:r>
                            <a:rPr lang="en-US" i="1">
                              <a:solidFill>
                                <a:srgbClr val="C00000"/>
                              </a:solidFill>
                              <a:latin typeface="Cambria Math" panose="02040503050406030204" pitchFamily="18" charset="0"/>
                            </a:rPr>
                            <m:t>𝐷</m:t>
                          </m:r>
                          <m:d>
                            <m:dPr>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𝑥</m:t>
                              </m:r>
                            </m:e>
                          </m:d>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i="1">
                                  <a:solidFill>
                                    <a:srgbClr val="9900CC"/>
                                  </a:solidFill>
                                  <a:latin typeface="Cambria Math" panose="02040503050406030204" pitchFamily="18" charset="0"/>
                                  <a:ea typeface="Cambria Math" panose="02040503050406030204" pitchFamily="18" charset="0"/>
                                </a:rPr>
                                <m:t>𝑧</m:t>
                              </m:r>
                              <m:r>
                                <a:rPr lang="en-US" i="1">
                                  <a:solidFill>
                                    <a:srgbClr val="9900CC"/>
                                  </a:solidFill>
                                  <a:latin typeface="Cambria Math" panose="02040503050406030204" pitchFamily="18" charset="0"/>
                                  <a:ea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𝑝</m:t>
                              </m:r>
                            </m:sub>
                          </m:sSub>
                          <m:r>
                            <a:rPr lang="en-US" i="1">
                              <a:solidFill>
                                <a:srgbClr val="C00000"/>
                              </a:solidFill>
                              <a:latin typeface="Cambria Math" panose="02040503050406030204" pitchFamily="18" charset="0"/>
                              <a:ea typeface="Cambria Math" panose="02040503050406030204" pitchFamily="18" charset="0"/>
                            </a:rPr>
                            <m:t>𝐷</m:t>
                          </m:r>
                          <m:d>
                            <m:dPr>
                              <m:ctrlPr>
                                <a:rPr lang="en-US" i="1">
                                  <a:solidFill>
                                    <a:srgbClr val="C00000"/>
                                  </a:solidFill>
                                  <a:latin typeface="Cambria Math" panose="02040503050406030204" pitchFamily="18" charset="0"/>
                                  <a:ea typeface="Cambria Math" panose="02040503050406030204" pitchFamily="18" charset="0"/>
                                </a:rPr>
                              </m:ctrlPr>
                            </m:dPr>
                            <m:e>
                              <m:r>
                                <a:rPr lang="en-US" i="1">
                                  <a:solidFill>
                                    <a:srgbClr val="00B050"/>
                                  </a:solidFill>
                                  <a:latin typeface="Cambria Math" panose="02040503050406030204" pitchFamily="18" charset="0"/>
                                  <a:ea typeface="Cambria Math" panose="02040503050406030204" pitchFamily="18" charset="0"/>
                                </a:rPr>
                                <m:t>𝐺</m:t>
                              </m:r>
                              <m:r>
                                <a:rPr lang="en-US" i="1">
                                  <a:solidFill>
                                    <a:srgbClr val="00B050"/>
                                  </a:solidFill>
                                  <a:latin typeface="Cambria Math" panose="02040503050406030204" pitchFamily="18" charset="0"/>
                                  <a:ea typeface="Cambria Math" panose="02040503050406030204" pitchFamily="18" charset="0"/>
                                </a:rPr>
                                <m:t>(</m:t>
                              </m:r>
                              <m:r>
                                <a:rPr lang="en-US" i="1">
                                  <a:solidFill>
                                    <a:srgbClr val="00B050"/>
                                  </a:solidFill>
                                  <a:latin typeface="Cambria Math" panose="02040503050406030204" pitchFamily="18" charset="0"/>
                                  <a:ea typeface="Cambria Math" panose="02040503050406030204" pitchFamily="18" charset="0"/>
                                </a:rPr>
                                <m:t>𝑧</m:t>
                              </m:r>
                              <m:r>
                                <a:rPr lang="en-US" i="1">
                                  <a:solidFill>
                                    <a:srgbClr val="00B050"/>
                                  </a:solidFill>
                                  <a:latin typeface="Cambria Math" panose="02040503050406030204" pitchFamily="18" charset="0"/>
                                  <a:ea typeface="Cambria Math" panose="02040503050406030204" pitchFamily="18" charset="0"/>
                                </a:rPr>
                                <m:t>)</m:t>
                              </m:r>
                            </m:e>
                          </m:d>
                        </m:e>
                      </m:d>
                    </m:oMath>
                  </m:oMathPara>
                </a14:m>
                <a:endParaRPr lang="en-US" dirty="0"/>
              </a:p>
              <a:p>
                <a:pPr marL="0" indent="0"/>
                <a:endParaRPr lang="en-US" sz="1400" dirty="0"/>
              </a:p>
              <a:p>
                <a:pPr marL="857250" lvl="1" indent="-457200">
                  <a:buFont typeface="Arial" panose="020B0604020202020204" pitchFamily="34" charset="0"/>
                  <a:buChar char="•"/>
                </a:pPr>
                <a:r>
                  <a:rPr lang="en-US" sz="2400" dirty="0"/>
                  <a:t>Due to theoretical considerations, important to ensure smoothness of discriminator </a:t>
                </a:r>
              </a:p>
              <a:p>
                <a:pPr marL="857250" lvl="1" indent="-457200">
                  <a:buFont typeface="Arial" panose="020B0604020202020204" pitchFamily="34" charset="0"/>
                  <a:buChar char="•"/>
                </a:pPr>
                <a:r>
                  <a:rPr lang="en-US" sz="2400" dirty="0"/>
                  <a:t>This paper’s suggested method is clipping weights to fixed range </a:t>
                </a:r>
                <a14:m>
                  <m:oMath xmlns:m="http://schemas.openxmlformats.org/officeDocument/2006/math">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𝑐</m:t>
                    </m:r>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𝑐</m:t>
                    </m:r>
                    <m:r>
                      <a:rPr lang="en-US" sz="2400" i="1">
                        <a:solidFill>
                          <a:srgbClr val="9900CC"/>
                        </a:solidFill>
                        <a:latin typeface="Cambria Math" panose="02040503050406030204" pitchFamily="18" charset="0"/>
                      </a:rPr>
                      <m:t>]</m:t>
                    </m:r>
                  </m:oMath>
                </a14:m>
                <a:endParaRPr lang="en-US" sz="2400" dirty="0"/>
              </a:p>
              <a:p>
                <a:endParaRPr lang="en-US" dirty="0"/>
              </a:p>
            </p:txBody>
          </p:sp>
        </mc:Choice>
        <mc:Fallback xmlns="">
          <p:sp>
            <p:nvSpPr>
              <p:cNvPr id="3" name="Content Placeholder 2">
                <a:extLst>
                  <a:ext uri="{FF2B5EF4-FFF2-40B4-BE49-F238E27FC236}">
                    <a16:creationId xmlns:a16="http://schemas.microsoft.com/office/drawing/2014/main" id="{B8DA691A-F1F3-5140-9898-2F1890FB14B8}"/>
                  </a:ext>
                </a:extLst>
              </p:cNvPr>
              <p:cNvSpPr>
                <a:spLocks noGrp="1" noRot="1" noChangeAspect="1" noMove="1" noResize="1" noEditPoints="1" noAdjustHandles="1" noChangeArrowheads="1" noChangeShapeType="1" noTextEdit="1"/>
              </p:cNvSpPr>
              <p:nvPr>
                <p:ph idx="1"/>
              </p:nvPr>
            </p:nvSpPr>
            <p:spPr>
              <a:blipFill>
                <a:blip r:embed="rId2"/>
                <a:stretch>
                  <a:fillRect l="-1103" t="-1449" r="-1716"/>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42ACEBD4-ED99-D243-983F-E31788451E9D}"/>
              </a:ext>
            </a:extLst>
          </p:cNvPr>
          <p:cNvSpPr/>
          <p:nvPr/>
        </p:nvSpPr>
        <p:spPr>
          <a:xfrm>
            <a:off x="990600" y="6324600"/>
            <a:ext cx="10287000" cy="369332"/>
          </a:xfrm>
          <a:prstGeom prst="rect">
            <a:avLst/>
          </a:prstGeom>
        </p:spPr>
        <p:txBody>
          <a:bodyPr wrap="square">
            <a:spAutoFit/>
          </a:bodyPr>
          <a:lstStyle/>
          <a:p>
            <a:pPr algn="ctr"/>
            <a:r>
              <a:rPr lang="en-US" sz="1800" b="0" dirty="0"/>
              <a:t>M. </a:t>
            </a:r>
            <a:r>
              <a:rPr lang="en-US" sz="1800" b="0" dirty="0" err="1"/>
              <a:t>Arjovsky</a:t>
            </a:r>
            <a:r>
              <a:rPr lang="en-US" sz="1800" b="0" dirty="0"/>
              <a:t>, S. </a:t>
            </a:r>
            <a:r>
              <a:rPr lang="en-US" sz="1800" b="0" dirty="0" err="1"/>
              <a:t>Chintala</a:t>
            </a:r>
            <a:r>
              <a:rPr lang="en-US" sz="1800" b="0" dirty="0"/>
              <a:t>, L. </a:t>
            </a:r>
            <a:r>
              <a:rPr lang="en-US" sz="1800" b="0" dirty="0" err="1"/>
              <a:t>Bottou</a:t>
            </a:r>
            <a:r>
              <a:rPr lang="en-US" sz="1800" b="0" dirty="0"/>
              <a:t>, </a:t>
            </a:r>
            <a:r>
              <a:rPr lang="en-US" sz="1800" b="0" dirty="0">
                <a:hlinkClick r:id="rId3"/>
              </a:rPr>
              <a:t>Wasserstein generative adversarial networks</a:t>
            </a:r>
            <a:r>
              <a:rPr lang="en-US" sz="1800" b="0" dirty="0"/>
              <a:t>, ICML 2017</a:t>
            </a:r>
          </a:p>
        </p:txBody>
      </p:sp>
    </p:spTree>
    <p:extLst>
      <p:ext uri="{BB962C8B-B14F-4D97-AF65-F5344CB8AC3E}">
        <p14:creationId xmlns:p14="http://schemas.microsoft.com/office/powerpoint/2010/main" val="408418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427B-B197-414B-A187-613A6AFE4DF2}"/>
              </a:ext>
            </a:extLst>
          </p:cNvPr>
          <p:cNvSpPr>
            <a:spLocks noGrp="1"/>
          </p:cNvSpPr>
          <p:nvPr>
            <p:ph type="title"/>
          </p:nvPr>
        </p:nvSpPr>
        <p:spPr/>
        <p:txBody>
          <a:bodyPr/>
          <a:lstStyle/>
          <a:p>
            <a:r>
              <a:rPr lang="en-US" dirty="0"/>
              <a:t>Wasserstein GAN (WGAN)</a:t>
            </a:r>
          </a:p>
        </p:txBody>
      </p:sp>
      <p:sp>
        <p:nvSpPr>
          <p:cNvPr id="3" name="Content Placeholder 2">
            <a:extLst>
              <a:ext uri="{FF2B5EF4-FFF2-40B4-BE49-F238E27FC236}">
                <a16:creationId xmlns:a16="http://schemas.microsoft.com/office/drawing/2014/main" id="{B8DA691A-F1F3-5140-9898-2F1890FB14B8}"/>
              </a:ext>
            </a:extLst>
          </p:cNvPr>
          <p:cNvSpPr>
            <a:spLocks noGrp="1"/>
          </p:cNvSpPr>
          <p:nvPr>
            <p:ph idx="1"/>
          </p:nvPr>
        </p:nvSpPr>
        <p:spPr/>
        <p:txBody>
          <a:bodyPr/>
          <a:lstStyle/>
          <a:p>
            <a:pPr marL="457200" indent="-457200">
              <a:buFont typeface="Arial" panose="020B0604020202020204" pitchFamily="34" charset="0"/>
              <a:buChar char="•"/>
            </a:pPr>
            <a:r>
              <a:rPr lang="en-US" dirty="0"/>
              <a:t>Benefits (claimed)</a:t>
            </a:r>
          </a:p>
          <a:p>
            <a:pPr marL="857250" lvl="1" indent="-457200">
              <a:buFont typeface="Arial" panose="020B0604020202020204" pitchFamily="34" charset="0"/>
              <a:buChar char="•"/>
            </a:pPr>
            <a:r>
              <a:rPr lang="en-US" sz="2400" dirty="0"/>
              <a:t>Better gradients, more stable training</a:t>
            </a:r>
          </a:p>
          <a:p>
            <a:endParaRPr lang="en-US" dirty="0"/>
          </a:p>
        </p:txBody>
      </p:sp>
      <p:pic>
        <p:nvPicPr>
          <p:cNvPr id="7" name="Picture 6">
            <a:extLst>
              <a:ext uri="{FF2B5EF4-FFF2-40B4-BE49-F238E27FC236}">
                <a16:creationId xmlns:a16="http://schemas.microsoft.com/office/drawing/2014/main" id="{1762AB12-6D1E-7B46-80AA-33D8358450B8}"/>
              </a:ext>
            </a:extLst>
          </p:cNvPr>
          <p:cNvPicPr>
            <a:picLocks noChangeAspect="1"/>
          </p:cNvPicPr>
          <p:nvPr/>
        </p:nvPicPr>
        <p:blipFill rotWithShape="1">
          <a:blip r:embed="rId2"/>
          <a:srcRect l="6250" t="6665" r="8750" b="5556"/>
          <a:stretch/>
        </p:blipFill>
        <p:spPr>
          <a:xfrm>
            <a:off x="3351836" y="1905000"/>
            <a:ext cx="5411164" cy="4191000"/>
          </a:xfrm>
          <a:prstGeom prst="rect">
            <a:avLst/>
          </a:prstGeom>
        </p:spPr>
      </p:pic>
      <p:sp>
        <p:nvSpPr>
          <p:cNvPr id="6" name="Rectangle 5">
            <a:extLst>
              <a:ext uri="{FF2B5EF4-FFF2-40B4-BE49-F238E27FC236}">
                <a16:creationId xmlns:a16="http://schemas.microsoft.com/office/drawing/2014/main" id="{699BF525-342A-8D4A-9F5B-6B8B1C271124}"/>
              </a:ext>
            </a:extLst>
          </p:cNvPr>
          <p:cNvSpPr/>
          <p:nvPr/>
        </p:nvSpPr>
        <p:spPr>
          <a:xfrm>
            <a:off x="990600" y="6324600"/>
            <a:ext cx="10287000" cy="369332"/>
          </a:xfrm>
          <a:prstGeom prst="rect">
            <a:avLst/>
          </a:prstGeom>
        </p:spPr>
        <p:txBody>
          <a:bodyPr wrap="square">
            <a:spAutoFit/>
          </a:bodyPr>
          <a:lstStyle/>
          <a:p>
            <a:pPr algn="ctr"/>
            <a:r>
              <a:rPr lang="en-US" sz="1800" b="0" dirty="0"/>
              <a:t>M. </a:t>
            </a:r>
            <a:r>
              <a:rPr lang="en-US" sz="1800" b="0" dirty="0" err="1"/>
              <a:t>Arjovsky</a:t>
            </a:r>
            <a:r>
              <a:rPr lang="en-US" sz="1800" b="0" dirty="0"/>
              <a:t>, S. </a:t>
            </a:r>
            <a:r>
              <a:rPr lang="en-US" sz="1800" b="0" dirty="0" err="1"/>
              <a:t>Chintala</a:t>
            </a:r>
            <a:r>
              <a:rPr lang="en-US" sz="1800" b="0" dirty="0"/>
              <a:t>, L. </a:t>
            </a:r>
            <a:r>
              <a:rPr lang="en-US" sz="1800" b="0" dirty="0" err="1"/>
              <a:t>Bottou</a:t>
            </a:r>
            <a:r>
              <a:rPr lang="en-US" sz="1800" b="0" dirty="0"/>
              <a:t>, </a:t>
            </a:r>
            <a:r>
              <a:rPr lang="en-US" sz="1800" b="0" dirty="0">
                <a:hlinkClick r:id="rId3"/>
              </a:rPr>
              <a:t>Wasserstein generative adversarial networks</a:t>
            </a:r>
            <a:r>
              <a:rPr lang="en-US" sz="1800" b="0" dirty="0"/>
              <a:t>, ICML 2017</a:t>
            </a:r>
          </a:p>
        </p:txBody>
      </p:sp>
    </p:spTree>
    <p:extLst>
      <p:ext uri="{BB962C8B-B14F-4D97-AF65-F5344CB8AC3E}">
        <p14:creationId xmlns:p14="http://schemas.microsoft.com/office/powerpoint/2010/main" val="1981898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427B-B197-414B-A187-613A6AFE4DF2}"/>
              </a:ext>
            </a:extLst>
          </p:cNvPr>
          <p:cNvSpPr>
            <a:spLocks noGrp="1"/>
          </p:cNvSpPr>
          <p:nvPr>
            <p:ph type="title"/>
          </p:nvPr>
        </p:nvSpPr>
        <p:spPr/>
        <p:txBody>
          <a:bodyPr/>
          <a:lstStyle/>
          <a:p>
            <a:r>
              <a:rPr lang="en-US" dirty="0"/>
              <a:t>Wasserstein GAN (WGAN)</a:t>
            </a:r>
          </a:p>
        </p:txBody>
      </p:sp>
      <p:sp>
        <p:nvSpPr>
          <p:cNvPr id="3" name="Content Placeholder 2">
            <a:extLst>
              <a:ext uri="{FF2B5EF4-FFF2-40B4-BE49-F238E27FC236}">
                <a16:creationId xmlns:a16="http://schemas.microsoft.com/office/drawing/2014/main" id="{B8DA691A-F1F3-5140-9898-2F1890FB14B8}"/>
              </a:ext>
            </a:extLst>
          </p:cNvPr>
          <p:cNvSpPr>
            <a:spLocks noGrp="1"/>
          </p:cNvSpPr>
          <p:nvPr>
            <p:ph idx="1"/>
          </p:nvPr>
        </p:nvSpPr>
        <p:spPr/>
        <p:txBody>
          <a:bodyPr/>
          <a:lstStyle/>
          <a:p>
            <a:pPr marL="457200" indent="-457200">
              <a:buFont typeface="Arial" panose="020B0604020202020204" pitchFamily="34" charset="0"/>
              <a:buChar char="•"/>
            </a:pPr>
            <a:r>
              <a:rPr lang="en-US" dirty="0"/>
              <a:t>Benefits (claimed)</a:t>
            </a:r>
          </a:p>
          <a:p>
            <a:pPr marL="857250" lvl="1" indent="-457200">
              <a:buFont typeface="Arial" panose="020B0604020202020204" pitchFamily="34" charset="0"/>
              <a:buChar char="•"/>
            </a:pPr>
            <a:r>
              <a:rPr lang="en-US" sz="2400" dirty="0"/>
              <a:t>Better gradients, more stable training</a:t>
            </a:r>
          </a:p>
          <a:p>
            <a:pPr marL="857250" lvl="1" indent="-457200">
              <a:buFont typeface="Arial" panose="020B0604020202020204" pitchFamily="34" charset="0"/>
              <a:buChar char="•"/>
            </a:pPr>
            <a:r>
              <a:rPr lang="en-US" sz="2400" dirty="0"/>
              <a:t>Objective function value is more meaningfully related to quality of generator output</a:t>
            </a:r>
          </a:p>
          <a:p>
            <a:endParaRPr lang="en-US" dirty="0"/>
          </a:p>
        </p:txBody>
      </p:sp>
      <p:pic>
        <p:nvPicPr>
          <p:cNvPr id="8" name="Picture 7">
            <a:extLst>
              <a:ext uri="{FF2B5EF4-FFF2-40B4-BE49-F238E27FC236}">
                <a16:creationId xmlns:a16="http://schemas.microsoft.com/office/drawing/2014/main" id="{188FB4D7-AB6D-A247-8D17-323E5F0A844B}"/>
              </a:ext>
            </a:extLst>
          </p:cNvPr>
          <p:cNvPicPr>
            <a:picLocks noChangeAspect="1"/>
          </p:cNvPicPr>
          <p:nvPr/>
        </p:nvPicPr>
        <p:blipFill>
          <a:blip r:embed="rId2"/>
          <a:stretch>
            <a:fillRect/>
          </a:stretch>
        </p:blipFill>
        <p:spPr>
          <a:xfrm>
            <a:off x="6221084" y="3250882"/>
            <a:ext cx="4294517" cy="2845118"/>
          </a:xfrm>
          <a:prstGeom prst="rect">
            <a:avLst/>
          </a:prstGeom>
        </p:spPr>
      </p:pic>
      <p:pic>
        <p:nvPicPr>
          <p:cNvPr id="11" name="Picture 10">
            <a:extLst>
              <a:ext uri="{FF2B5EF4-FFF2-40B4-BE49-F238E27FC236}">
                <a16:creationId xmlns:a16="http://schemas.microsoft.com/office/drawing/2014/main" id="{9F6A6959-1251-514E-BFAA-34E1199FFBD4}"/>
              </a:ext>
            </a:extLst>
          </p:cNvPr>
          <p:cNvPicPr>
            <a:picLocks noChangeAspect="1"/>
          </p:cNvPicPr>
          <p:nvPr/>
        </p:nvPicPr>
        <p:blipFill>
          <a:blip r:embed="rId3"/>
          <a:stretch>
            <a:fillRect/>
          </a:stretch>
        </p:blipFill>
        <p:spPr>
          <a:xfrm>
            <a:off x="1754039" y="3250579"/>
            <a:ext cx="4307361" cy="2840862"/>
          </a:xfrm>
          <a:prstGeom prst="rect">
            <a:avLst/>
          </a:prstGeom>
        </p:spPr>
      </p:pic>
      <p:sp>
        <p:nvSpPr>
          <p:cNvPr id="12" name="TextBox 11">
            <a:extLst>
              <a:ext uri="{FF2B5EF4-FFF2-40B4-BE49-F238E27FC236}">
                <a16:creationId xmlns:a16="http://schemas.microsoft.com/office/drawing/2014/main" id="{6EB79E47-3329-C44B-9AED-967E67EE7203}"/>
              </a:ext>
            </a:extLst>
          </p:cNvPr>
          <p:cNvSpPr txBox="1"/>
          <p:nvPr/>
        </p:nvSpPr>
        <p:spPr>
          <a:xfrm>
            <a:off x="2199672" y="2938987"/>
            <a:ext cx="3591528" cy="369332"/>
          </a:xfrm>
          <a:prstGeom prst="rect">
            <a:avLst/>
          </a:prstGeom>
          <a:noFill/>
        </p:spPr>
        <p:txBody>
          <a:bodyPr wrap="square" rtlCol="0">
            <a:spAutoFit/>
          </a:bodyPr>
          <a:lstStyle/>
          <a:p>
            <a:pPr algn="ctr"/>
            <a:r>
              <a:rPr lang="en-US" sz="1800" b="0" dirty="0"/>
              <a:t>Original GAN divergence</a:t>
            </a:r>
          </a:p>
        </p:txBody>
      </p:sp>
      <p:sp>
        <p:nvSpPr>
          <p:cNvPr id="13" name="TextBox 12">
            <a:extLst>
              <a:ext uri="{FF2B5EF4-FFF2-40B4-BE49-F238E27FC236}">
                <a16:creationId xmlns:a16="http://schemas.microsoft.com/office/drawing/2014/main" id="{3E2974BF-B194-9D41-8F4B-788B4385E3C7}"/>
              </a:ext>
            </a:extLst>
          </p:cNvPr>
          <p:cNvSpPr txBox="1"/>
          <p:nvPr/>
        </p:nvSpPr>
        <p:spPr>
          <a:xfrm>
            <a:off x="6695472" y="2930446"/>
            <a:ext cx="3591528" cy="369332"/>
          </a:xfrm>
          <a:prstGeom prst="rect">
            <a:avLst/>
          </a:prstGeom>
          <a:noFill/>
        </p:spPr>
        <p:txBody>
          <a:bodyPr wrap="square" rtlCol="0">
            <a:spAutoFit/>
          </a:bodyPr>
          <a:lstStyle/>
          <a:p>
            <a:pPr algn="ctr"/>
            <a:r>
              <a:rPr lang="en-US" sz="1800" b="0" dirty="0"/>
              <a:t>WGAN divergence</a:t>
            </a:r>
          </a:p>
        </p:txBody>
      </p:sp>
      <p:sp>
        <p:nvSpPr>
          <p:cNvPr id="9" name="Rectangle 8">
            <a:extLst>
              <a:ext uri="{FF2B5EF4-FFF2-40B4-BE49-F238E27FC236}">
                <a16:creationId xmlns:a16="http://schemas.microsoft.com/office/drawing/2014/main" id="{FD5F3922-3619-3646-923B-84DF00C941A0}"/>
              </a:ext>
            </a:extLst>
          </p:cNvPr>
          <p:cNvSpPr/>
          <p:nvPr/>
        </p:nvSpPr>
        <p:spPr>
          <a:xfrm>
            <a:off x="990600" y="6324600"/>
            <a:ext cx="10287000" cy="369332"/>
          </a:xfrm>
          <a:prstGeom prst="rect">
            <a:avLst/>
          </a:prstGeom>
        </p:spPr>
        <p:txBody>
          <a:bodyPr wrap="square">
            <a:spAutoFit/>
          </a:bodyPr>
          <a:lstStyle/>
          <a:p>
            <a:pPr algn="ctr"/>
            <a:r>
              <a:rPr lang="en-US" sz="1800" b="0" dirty="0"/>
              <a:t>M. </a:t>
            </a:r>
            <a:r>
              <a:rPr lang="en-US" sz="1800" b="0" dirty="0" err="1"/>
              <a:t>Arjovsky</a:t>
            </a:r>
            <a:r>
              <a:rPr lang="en-US" sz="1800" b="0" dirty="0"/>
              <a:t>, S. </a:t>
            </a:r>
            <a:r>
              <a:rPr lang="en-US" sz="1800" b="0" dirty="0" err="1"/>
              <a:t>Chintala</a:t>
            </a:r>
            <a:r>
              <a:rPr lang="en-US" sz="1800" b="0" dirty="0"/>
              <a:t>, L. </a:t>
            </a:r>
            <a:r>
              <a:rPr lang="en-US" sz="1800" b="0" dirty="0" err="1"/>
              <a:t>Bottou</a:t>
            </a:r>
            <a:r>
              <a:rPr lang="en-US" sz="1800" b="0" dirty="0"/>
              <a:t>, </a:t>
            </a:r>
            <a:r>
              <a:rPr lang="en-US" sz="1800" b="0" dirty="0">
                <a:hlinkClick r:id="rId4"/>
              </a:rPr>
              <a:t>Wasserstein generative adversarial networks</a:t>
            </a:r>
            <a:r>
              <a:rPr lang="en-US" sz="1800" b="0" dirty="0"/>
              <a:t>, ICML 2017</a:t>
            </a:r>
          </a:p>
        </p:txBody>
      </p:sp>
    </p:spTree>
    <p:extLst>
      <p:ext uri="{BB962C8B-B14F-4D97-AF65-F5344CB8AC3E}">
        <p14:creationId xmlns:p14="http://schemas.microsoft.com/office/powerpoint/2010/main" val="3160366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427B-B197-414B-A187-613A6AFE4DF2}"/>
              </a:ext>
            </a:extLst>
          </p:cNvPr>
          <p:cNvSpPr>
            <a:spLocks noGrp="1"/>
          </p:cNvSpPr>
          <p:nvPr>
            <p:ph type="title"/>
          </p:nvPr>
        </p:nvSpPr>
        <p:spPr/>
        <p:txBody>
          <a:bodyPr/>
          <a:lstStyle/>
          <a:p>
            <a:r>
              <a:rPr lang="en-US" dirty="0"/>
              <a:t>Improved Wasserstein GAN (WGAN-GP)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8DA691A-F1F3-5140-9898-2F1890FB14B8}"/>
                  </a:ext>
                </a:extLst>
              </p:cNvPr>
              <p:cNvSpPr>
                <a:spLocks noGrp="1"/>
              </p:cNvSpPr>
              <p:nvPr>
                <p:ph idx="1"/>
              </p:nvPr>
            </p:nvSpPr>
            <p:spPr/>
            <p:txBody>
              <a:bodyPr/>
              <a:lstStyle/>
              <a:p>
                <a:pPr marL="457200" indent="-457200">
                  <a:buFont typeface="Arial" panose="020B0604020202020204" pitchFamily="34" charset="0"/>
                  <a:buChar char="•"/>
                </a:pPr>
                <a:r>
                  <a:rPr lang="en-US" dirty="0"/>
                  <a:t>Weight clipping leads to problems with discriminator training</a:t>
                </a:r>
              </a:p>
              <a:p>
                <a:pPr marL="457200" indent="-457200">
                  <a:buFont typeface="Arial" panose="020B0604020202020204" pitchFamily="34" charset="0"/>
                  <a:buChar char="•"/>
                </a:pPr>
                <a:r>
                  <a:rPr lang="en-US" dirty="0"/>
                  <a:t>Improved Wasserstein discriminator loss:</a:t>
                </a:r>
              </a:p>
              <a:p>
                <a:pPr marL="457200" indent="-457200">
                  <a:buFont typeface="Arial" panose="020B0604020202020204" pitchFamily="34" charset="0"/>
                  <a:buChar char="•"/>
                </a:pPr>
                <a:endParaRPr lang="en-US" sz="800" dirty="0"/>
              </a:p>
              <a:p>
                <a:pPr marL="0" indent="0"/>
                <a14:m>
                  <m:oMathPara xmlns:m="http://schemas.openxmlformats.org/officeDocument/2006/math">
                    <m:oMathParaPr>
                      <m:jc m:val="centerGroup"/>
                    </m:oMathParaPr>
                    <m:oMath xmlns:m="http://schemas.openxmlformats.org/officeDocument/2006/math">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acc>
                            <m:accPr>
                              <m:chr m:val="̃"/>
                              <m:ctrlPr>
                                <a:rPr lang="en-US" i="1" smtClean="0">
                                  <a:solidFill>
                                    <a:srgbClr val="9900CC"/>
                                  </a:solidFill>
                                  <a:latin typeface="Cambria Math" panose="02040503050406030204" pitchFamily="18" charset="0"/>
                                </a:rPr>
                              </m:ctrlPr>
                            </m:accPr>
                            <m:e>
                              <m:r>
                                <a:rPr lang="en-US" b="0" i="1" smtClean="0">
                                  <a:solidFill>
                                    <a:srgbClr val="9900CC"/>
                                  </a:solidFill>
                                  <a:latin typeface="Cambria Math" panose="02040503050406030204" pitchFamily="18" charset="0"/>
                                </a:rPr>
                                <m:t>𝑥</m:t>
                              </m:r>
                            </m:e>
                          </m:acc>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b="0" i="0" smtClean="0">
                                  <a:solidFill>
                                    <a:srgbClr val="9900CC"/>
                                  </a:solidFill>
                                  <a:latin typeface="Cambria Math" panose="02040503050406030204" pitchFamily="18" charset="0"/>
                                  <a:ea typeface="Cambria Math" panose="02040503050406030204" pitchFamily="18" charset="0"/>
                                </a:rPr>
                                <m:t>gen</m:t>
                              </m:r>
                            </m:sub>
                          </m:sSub>
                        </m:sub>
                      </m:sSub>
                      <m:r>
                        <a:rPr lang="en-US" i="1" smtClean="0">
                          <a:solidFill>
                            <a:srgbClr val="9900CC"/>
                          </a:solidFill>
                          <a:latin typeface="Cambria Math" panose="02040503050406030204" pitchFamily="18" charset="0"/>
                        </a:rPr>
                        <m:t>𝐷</m:t>
                      </m:r>
                      <m:d>
                        <m:dPr>
                          <m:ctrlPr>
                            <a:rPr lang="en-US" i="1">
                              <a:solidFill>
                                <a:srgbClr val="9900CC"/>
                              </a:solidFill>
                              <a:latin typeface="Cambria Math" panose="02040503050406030204" pitchFamily="18" charset="0"/>
                            </a:rPr>
                          </m:ctrlPr>
                        </m:dPr>
                        <m:e>
                          <m:acc>
                            <m:accPr>
                              <m:chr m:val="̃"/>
                              <m:ctrlPr>
                                <a:rPr lang="en-US" i="1" smtClean="0">
                                  <a:solidFill>
                                    <a:srgbClr val="9900CC"/>
                                  </a:solidFill>
                                  <a:latin typeface="Cambria Math" panose="02040503050406030204" pitchFamily="18" charset="0"/>
                                </a:rPr>
                              </m:ctrlPr>
                            </m:accPr>
                            <m:e>
                              <m:r>
                                <a:rPr lang="en-US" b="0" i="1" smtClean="0">
                                  <a:solidFill>
                                    <a:srgbClr val="9900CC"/>
                                  </a:solidFill>
                                  <a:latin typeface="Cambria Math" panose="02040503050406030204" pitchFamily="18" charset="0"/>
                                </a:rPr>
                                <m:t>𝑥</m:t>
                              </m:r>
                            </m:e>
                          </m:acc>
                        </m:e>
                      </m:d>
                      <m:r>
                        <a:rPr lang="en-US" b="0" i="1" smtClean="0">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𝔼</m:t>
                          </m:r>
                        </m:e>
                        <m:sub>
                          <m:r>
                            <a:rPr lang="en-US" b="0" i="1" smtClean="0">
                              <a:solidFill>
                                <a:srgbClr val="9900CC"/>
                              </a:solidFill>
                              <a:latin typeface="Cambria Math" panose="02040503050406030204" pitchFamily="18" charset="0"/>
                              <a:ea typeface="Cambria Math" panose="02040503050406030204" pitchFamily="18" charset="0"/>
                            </a:rPr>
                            <m:t>𝑥</m:t>
                          </m:r>
                          <m:r>
                            <a:rPr lang="en-US" i="1">
                              <a:solidFill>
                                <a:srgbClr val="9900CC"/>
                              </a:solidFill>
                              <a:latin typeface="Cambria Math" panose="02040503050406030204" pitchFamily="18" charset="0"/>
                              <a:ea typeface="Cambria Math" panose="02040503050406030204" pitchFamily="18" charset="0"/>
                            </a:rPr>
                            <m:t>~</m:t>
                          </m:r>
                          <m:sSub>
                            <m:sSubPr>
                              <m:ctrlPr>
                                <a:rPr lang="en-US" i="1">
                                  <a:solidFill>
                                    <a:srgbClr val="9900CC"/>
                                  </a:solidFill>
                                  <a:latin typeface="Cambria Math" panose="02040503050406030204" pitchFamily="18" charset="0"/>
                                  <a:ea typeface="Cambria Math" panose="02040503050406030204" pitchFamily="18" charset="0"/>
                                </a:rPr>
                              </m:ctrlPr>
                            </m:sSubPr>
                            <m:e>
                              <m:r>
                                <a:rPr lang="en-US" i="1">
                                  <a:solidFill>
                                    <a:srgbClr val="9900CC"/>
                                  </a:solidFill>
                                  <a:latin typeface="Cambria Math" panose="02040503050406030204" pitchFamily="18" charset="0"/>
                                  <a:ea typeface="Cambria Math" panose="02040503050406030204" pitchFamily="18" charset="0"/>
                                </a:rPr>
                                <m:t>𝑝</m:t>
                              </m:r>
                            </m:e>
                            <m:sub>
                              <m:r>
                                <m:rPr>
                                  <m:sty m:val="p"/>
                                </m:rPr>
                                <a:rPr lang="en-US" b="0" i="0" smtClean="0">
                                  <a:solidFill>
                                    <a:srgbClr val="9900CC"/>
                                  </a:solidFill>
                                  <a:latin typeface="Cambria Math" panose="02040503050406030204" pitchFamily="18" charset="0"/>
                                  <a:ea typeface="Cambria Math" panose="02040503050406030204" pitchFamily="18" charset="0"/>
                                </a:rPr>
                                <m:t>real</m:t>
                              </m:r>
                            </m:sub>
                          </m:sSub>
                        </m:sub>
                      </m:sSub>
                      <m:r>
                        <a:rPr lang="en-US" i="1" smtClean="0">
                          <a:solidFill>
                            <a:srgbClr val="9900CC"/>
                          </a:solidFill>
                          <a:latin typeface="Cambria Math" panose="02040503050406030204" pitchFamily="18" charset="0"/>
                          <a:ea typeface="Cambria Math" panose="02040503050406030204" pitchFamily="18" charset="0"/>
                        </a:rPr>
                        <m:t>𝐷</m:t>
                      </m:r>
                      <m:d>
                        <m:dPr>
                          <m:ctrlPr>
                            <a:rPr lang="en-US" i="1">
                              <a:solidFill>
                                <a:srgbClr val="9900CC"/>
                              </a:solidFill>
                              <a:latin typeface="Cambria Math" panose="02040503050406030204" pitchFamily="18" charset="0"/>
                              <a:ea typeface="Cambria Math" panose="02040503050406030204" pitchFamily="18" charset="0"/>
                            </a:rPr>
                          </m:ctrlPr>
                        </m:dPr>
                        <m:e>
                          <m:r>
                            <a:rPr lang="en-US" b="0" i="1" smtClean="0">
                              <a:solidFill>
                                <a:srgbClr val="9900CC"/>
                              </a:solidFill>
                              <a:latin typeface="Cambria Math" panose="02040503050406030204" pitchFamily="18" charset="0"/>
                              <a:ea typeface="Cambria Math" panose="02040503050406030204" pitchFamily="18" charset="0"/>
                            </a:rPr>
                            <m:t>𝑥</m:t>
                          </m:r>
                        </m:e>
                      </m:d>
                    </m:oMath>
                  </m:oMathPara>
                </a14:m>
                <a:endParaRPr lang="en-US" i="1" dirty="0">
                  <a:solidFill>
                    <a:srgbClr val="9900CC"/>
                  </a:solidFill>
                  <a:latin typeface="Cambria Math" panose="02040503050406030204" pitchFamily="18" charset="0"/>
                  <a:ea typeface="Cambria Math" panose="02040503050406030204" pitchFamily="18" charset="0"/>
                </a:endParaRPr>
              </a:p>
              <a:p>
                <a:pPr marL="0" indent="0"/>
                <a:endParaRPr lang="en-US" dirty="0"/>
              </a:p>
              <a:p>
                <a:endParaRPr lang="en-US" dirty="0"/>
              </a:p>
            </p:txBody>
          </p:sp>
        </mc:Choice>
        <mc:Fallback xmlns="">
          <p:sp>
            <p:nvSpPr>
              <p:cNvPr id="3" name="Content Placeholder 2">
                <a:extLst>
                  <a:ext uri="{FF2B5EF4-FFF2-40B4-BE49-F238E27FC236}">
                    <a16:creationId xmlns:a16="http://schemas.microsoft.com/office/drawing/2014/main" id="{B8DA691A-F1F3-5140-9898-2F1890FB14B8}"/>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06DD5F76-CCE9-0648-9EE5-D43F2DCD7255}"/>
              </a:ext>
            </a:extLst>
          </p:cNvPr>
          <p:cNvSpPr/>
          <p:nvPr/>
        </p:nvSpPr>
        <p:spPr>
          <a:xfrm>
            <a:off x="152400" y="6336268"/>
            <a:ext cx="11811000" cy="369332"/>
          </a:xfrm>
          <a:prstGeom prst="rect">
            <a:avLst/>
          </a:prstGeom>
        </p:spPr>
        <p:txBody>
          <a:bodyPr wrap="square">
            <a:spAutoFit/>
          </a:bodyPr>
          <a:lstStyle/>
          <a:p>
            <a:pPr algn="ctr"/>
            <a:r>
              <a:rPr lang="en-US" sz="1800" b="0" dirty="0"/>
              <a:t>I. </a:t>
            </a:r>
            <a:r>
              <a:rPr lang="en-US" sz="1800" b="0" dirty="0" err="1"/>
              <a:t>Gulrajani</a:t>
            </a:r>
            <a:r>
              <a:rPr lang="en-US" sz="1800" b="0" dirty="0"/>
              <a:t>, F. Ahmed, M. </a:t>
            </a:r>
            <a:r>
              <a:rPr lang="en-US" sz="1800" b="0" dirty="0" err="1"/>
              <a:t>Arjovsky</a:t>
            </a:r>
            <a:r>
              <a:rPr lang="en-US" sz="1800" b="0" dirty="0"/>
              <a:t>, V. </a:t>
            </a:r>
            <a:r>
              <a:rPr lang="en-US" sz="1800" b="0" dirty="0" err="1"/>
              <a:t>Dumoulin</a:t>
            </a:r>
            <a:r>
              <a:rPr lang="en-US" sz="1800" b="0" dirty="0"/>
              <a:t>, A. </a:t>
            </a:r>
            <a:r>
              <a:rPr lang="en-US" sz="1800" b="0" dirty="0" err="1"/>
              <a:t>Courville</a:t>
            </a:r>
            <a:r>
              <a:rPr lang="en-US" sz="1800" b="0" dirty="0"/>
              <a:t>, </a:t>
            </a:r>
            <a:r>
              <a:rPr lang="en-US" sz="1800" b="0" dirty="0">
                <a:hlinkClick r:id="rId3"/>
              </a:rPr>
              <a:t>Improved training of Wasserstein GANs</a:t>
            </a:r>
            <a:r>
              <a:rPr lang="en-US" sz="1800" b="0" dirty="0"/>
              <a:t>, NIPS 2017</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EEF8C3E-619F-6A47-AE79-36D5F7C26CDF}"/>
                  </a:ext>
                </a:extLst>
              </p:cNvPr>
              <p:cNvSpPr txBox="1"/>
              <p:nvPr/>
            </p:nvSpPr>
            <p:spPr>
              <a:xfrm>
                <a:off x="4876800" y="3724870"/>
                <a:ext cx="3657600" cy="923330"/>
              </a:xfrm>
              <a:prstGeom prst="rect">
                <a:avLst/>
              </a:prstGeom>
              <a:noFill/>
            </p:spPr>
            <p:txBody>
              <a:bodyPr wrap="square" rtlCol="0">
                <a:spAutoFit/>
              </a:bodyPr>
              <a:lstStyle/>
              <a:p>
                <a:pPr algn="ctr"/>
                <a:r>
                  <a:rPr lang="en-US" sz="1800" b="0" dirty="0"/>
                  <a:t>Unit norm gradient penalty on points </a:t>
                </a:r>
                <a14:m>
                  <m:oMath xmlns:m="http://schemas.openxmlformats.org/officeDocument/2006/math">
                    <m:acc>
                      <m:accPr>
                        <m:chr m:val="̂"/>
                        <m:ctrlPr>
                          <a:rPr lang="en-US" sz="1800" i="1">
                            <a:solidFill>
                              <a:srgbClr val="C00000"/>
                            </a:solidFill>
                            <a:latin typeface="Cambria Math" panose="02040503050406030204" pitchFamily="18" charset="0"/>
                            <a:ea typeface="Cambria Math" panose="02040503050406030204" pitchFamily="18" charset="0"/>
                          </a:rPr>
                        </m:ctrlPr>
                      </m:accPr>
                      <m:e>
                        <m:r>
                          <a:rPr lang="en-US" sz="1800" i="1">
                            <a:solidFill>
                              <a:srgbClr val="C00000"/>
                            </a:solidFill>
                            <a:latin typeface="Cambria Math" panose="02040503050406030204" pitchFamily="18" charset="0"/>
                            <a:ea typeface="Cambria Math" panose="02040503050406030204" pitchFamily="18" charset="0"/>
                          </a:rPr>
                          <m:t>𝑥</m:t>
                        </m:r>
                      </m:e>
                    </m:acc>
                    <m:r>
                      <a:rPr lang="en-US" sz="1800" i="1">
                        <a:solidFill>
                          <a:srgbClr val="C00000"/>
                        </a:solidFill>
                        <a:latin typeface="Cambria Math" panose="02040503050406030204" pitchFamily="18" charset="0"/>
                        <a:ea typeface="Cambria Math" panose="02040503050406030204" pitchFamily="18" charset="0"/>
                      </a:rPr>
                      <m:t> </m:t>
                    </m:r>
                  </m:oMath>
                </a14:m>
                <a:r>
                  <a:rPr lang="en-US" sz="1800" b="0" dirty="0"/>
                  <a:t>obtained by interpolating real and generated samples</a:t>
                </a:r>
              </a:p>
            </p:txBody>
          </p:sp>
        </mc:Choice>
        <mc:Fallback xmlns="">
          <p:sp>
            <p:nvSpPr>
              <p:cNvPr id="6" name="TextBox 5">
                <a:extLst>
                  <a:ext uri="{FF2B5EF4-FFF2-40B4-BE49-F238E27FC236}">
                    <a16:creationId xmlns:a16="http://schemas.microsoft.com/office/drawing/2014/main" id="{FEEF8C3E-619F-6A47-AE79-36D5F7C26CDF}"/>
                  </a:ext>
                </a:extLst>
              </p:cNvPr>
              <p:cNvSpPr txBox="1">
                <a:spLocks noRot="1" noChangeAspect="1" noMove="1" noResize="1" noEditPoints="1" noAdjustHandles="1" noChangeArrowheads="1" noChangeShapeType="1" noTextEdit="1"/>
              </p:cNvSpPr>
              <p:nvPr/>
            </p:nvSpPr>
            <p:spPr>
              <a:xfrm>
                <a:off x="4876800" y="3724870"/>
                <a:ext cx="3657600" cy="923330"/>
              </a:xfrm>
              <a:prstGeom prst="rect">
                <a:avLst/>
              </a:prstGeom>
              <a:blipFill>
                <a:blip r:embed="rId4"/>
                <a:stretch>
                  <a:fillRect t="-1351" r="-1042"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6BAC8B1-B5C5-774E-B6C5-36820F78E1CF}"/>
                  </a:ext>
                </a:extLst>
              </p:cNvPr>
              <p:cNvSpPr/>
              <p:nvPr/>
            </p:nvSpPr>
            <p:spPr>
              <a:xfrm>
                <a:off x="3578388" y="3152872"/>
                <a:ext cx="4844724" cy="5809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a:solidFill>
                            <a:srgbClr val="C00000"/>
                          </a:solidFill>
                          <a:latin typeface="Cambria Math" panose="02040503050406030204" pitchFamily="18" charset="0"/>
                          <a:ea typeface="Cambria Math" panose="02040503050406030204" pitchFamily="18" charset="0"/>
                        </a:rPr>
                        <m:t>+ </m:t>
                      </m:r>
                      <m:r>
                        <a:rPr lang="en-US" sz="2800" b="0" i="1">
                          <a:solidFill>
                            <a:srgbClr val="C00000"/>
                          </a:solidFill>
                          <a:latin typeface="Cambria Math" panose="02040503050406030204" pitchFamily="18" charset="0"/>
                          <a:ea typeface="Cambria Math" panose="02040503050406030204" pitchFamily="18" charset="0"/>
                        </a:rPr>
                        <m:t>𝜆</m:t>
                      </m:r>
                      <m:sSub>
                        <m:sSubPr>
                          <m:ctrlPr>
                            <a:rPr lang="en-US" sz="2800" i="1">
                              <a:solidFill>
                                <a:srgbClr val="C00000"/>
                              </a:solidFill>
                              <a:latin typeface="Cambria Math" panose="02040503050406030204" pitchFamily="18" charset="0"/>
                            </a:rPr>
                          </m:ctrlPr>
                        </m:sSubPr>
                        <m:e>
                          <m:r>
                            <a:rPr lang="en-US" sz="2800" b="0" i="1">
                              <a:solidFill>
                                <a:srgbClr val="C00000"/>
                              </a:solidFill>
                              <a:latin typeface="Cambria Math" panose="02040503050406030204" pitchFamily="18" charset="0"/>
                            </a:rPr>
                            <m:t> </m:t>
                          </m:r>
                          <m:r>
                            <a:rPr lang="en-US" sz="2800" i="1">
                              <a:solidFill>
                                <a:srgbClr val="C00000"/>
                              </a:solidFill>
                              <a:latin typeface="Cambria Math" panose="02040503050406030204" pitchFamily="18" charset="0"/>
                              <a:ea typeface="Cambria Math" panose="02040503050406030204" pitchFamily="18" charset="0"/>
                            </a:rPr>
                            <m:t>𝔼</m:t>
                          </m:r>
                        </m:e>
                        <m:sub>
                          <m:acc>
                            <m:accPr>
                              <m:chr m:val="̂"/>
                              <m:ctrlPr>
                                <a:rPr lang="en-US" sz="2800" i="1">
                                  <a:solidFill>
                                    <a:srgbClr val="C00000"/>
                                  </a:solidFill>
                                  <a:latin typeface="Cambria Math" panose="02040503050406030204" pitchFamily="18" charset="0"/>
                                  <a:ea typeface="Cambria Math" panose="02040503050406030204" pitchFamily="18" charset="0"/>
                                </a:rPr>
                              </m:ctrlPr>
                            </m:accPr>
                            <m:e>
                              <m:r>
                                <a:rPr lang="en-US" sz="2800" b="0" i="1">
                                  <a:solidFill>
                                    <a:srgbClr val="C00000"/>
                                  </a:solidFill>
                                  <a:latin typeface="Cambria Math" panose="02040503050406030204" pitchFamily="18" charset="0"/>
                                  <a:ea typeface="Cambria Math" panose="02040503050406030204" pitchFamily="18" charset="0"/>
                                </a:rPr>
                                <m:t>𝑥</m:t>
                              </m:r>
                            </m:e>
                          </m:acc>
                          <m:r>
                            <a:rPr lang="en-US" sz="2800" i="1">
                              <a:solidFill>
                                <a:srgbClr val="C00000"/>
                              </a:solidFill>
                              <a:latin typeface="Cambria Math" panose="02040503050406030204" pitchFamily="18" charset="0"/>
                              <a:ea typeface="Cambria Math" panose="02040503050406030204" pitchFamily="18" charset="0"/>
                            </a:rPr>
                            <m:t>~</m:t>
                          </m:r>
                          <m:sSub>
                            <m:sSubPr>
                              <m:ctrlPr>
                                <a:rPr lang="en-US" sz="2800" i="1">
                                  <a:solidFill>
                                    <a:srgbClr val="C00000"/>
                                  </a:solidFill>
                                  <a:latin typeface="Cambria Math" panose="02040503050406030204" pitchFamily="18" charset="0"/>
                                  <a:ea typeface="Cambria Math" panose="02040503050406030204" pitchFamily="18" charset="0"/>
                                </a:rPr>
                              </m:ctrlPr>
                            </m:sSubPr>
                            <m:e>
                              <m:r>
                                <a:rPr lang="en-US" sz="2800" i="1">
                                  <a:solidFill>
                                    <a:srgbClr val="C00000"/>
                                  </a:solidFill>
                                  <a:latin typeface="Cambria Math" panose="02040503050406030204" pitchFamily="18" charset="0"/>
                                  <a:ea typeface="Cambria Math" panose="02040503050406030204" pitchFamily="18" charset="0"/>
                                </a:rPr>
                                <m:t>𝑝</m:t>
                              </m:r>
                            </m:e>
                            <m:sub>
                              <m:acc>
                                <m:accPr>
                                  <m:chr m:val="̂"/>
                                  <m:ctrlPr>
                                    <a:rPr lang="en-US" sz="2800" i="1">
                                      <a:solidFill>
                                        <a:srgbClr val="C00000"/>
                                      </a:solidFill>
                                      <a:latin typeface="Cambria Math" panose="02040503050406030204" pitchFamily="18" charset="0"/>
                                      <a:ea typeface="Cambria Math" panose="02040503050406030204" pitchFamily="18" charset="0"/>
                                    </a:rPr>
                                  </m:ctrlPr>
                                </m:accPr>
                                <m:e>
                                  <m:r>
                                    <a:rPr lang="en-US" sz="2800" i="1">
                                      <a:solidFill>
                                        <a:srgbClr val="C00000"/>
                                      </a:solidFill>
                                      <a:latin typeface="Cambria Math" panose="02040503050406030204" pitchFamily="18" charset="0"/>
                                      <a:ea typeface="Cambria Math" panose="02040503050406030204" pitchFamily="18" charset="0"/>
                                    </a:rPr>
                                    <m:t>𝑥</m:t>
                                  </m:r>
                                </m:e>
                              </m:acc>
                            </m:sub>
                          </m:sSub>
                        </m:sub>
                      </m:sSub>
                      <m:d>
                        <m:dPr>
                          <m:begChr m:val="["/>
                          <m:endChr m:val="]"/>
                          <m:ctrlPr>
                            <a:rPr lang="en-US" sz="2800" i="1">
                              <a:solidFill>
                                <a:srgbClr val="C00000"/>
                              </a:solidFill>
                              <a:latin typeface="Cambria Math" panose="02040503050406030204" pitchFamily="18" charset="0"/>
                              <a:ea typeface="Cambria Math" panose="02040503050406030204" pitchFamily="18" charset="0"/>
                            </a:rPr>
                          </m:ctrlPr>
                        </m:dPr>
                        <m:e>
                          <m:sSup>
                            <m:sSupPr>
                              <m:ctrlPr>
                                <a:rPr lang="en-US" sz="2800" i="1">
                                  <a:solidFill>
                                    <a:srgbClr val="C00000"/>
                                  </a:solidFill>
                                  <a:latin typeface="Cambria Math" panose="02040503050406030204" pitchFamily="18" charset="0"/>
                                  <a:ea typeface="Cambria Math" panose="02040503050406030204" pitchFamily="18" charset="0"/>
                                </a:rPr>
                              </m:ctrlPr>
                            </m:sSupPr>
                            <m:e>
                              <m:d>
                                <m:dPr>
                                  <m:ctrlPr>
                                    <a:rPr lang="en-US" sz="2800" i="1">
                                      <a:solidFill>
                                        <a:srgbClr val="C00000"/>
                                      </a:solidFill>
                                      <a:latin typeface="Cambria Math" panose="02040503050406030204" pitchFamily="18" charset="0"/>
                                      <a:ea typeface="Cambria Math" panose="02040503050406030204" pitchFamily="18" charset="0"/>
                                    </a:rPr>
                                  </m:ctrlPr>
                                </m:dPr>
                                <m:e>
                                  <m:sSub>
                                    <m:sSubPr>
                                      <m:ctrlPr>
                                        <a:rPr lang="en-US" sz="2800" i="1">
                                          <a:solidFill>
                                            <a:srgbClr val="C00000"/>
                                          </a:solidFill>
                                          <a:latin typeface="Cambria Math" panose="02040503050406030204" pitchFamily="18" charset="0"/>
                                          <a:ea typeface="Cambria Math" panose="02040503050406030204" pitchFamily="18" charset="0"/>
                                        </a:rPr>
                                      </m:ctrlPr>
                                    </m:sSubPr>
                                    <m:e>
                                      <m:d>
                                        <m:dPr>
                                          <m:begChr m:val="‖"/>
                                          <m:endChr m:val="‖"/>
                                          <m:ctrlPr>
                                            <a:rPr lang="en-US" sz="2800" i="1">
                                              <a:solidFill>
                                                <a:srgbClr val="C00000"/>
                                              </a:solidFill>
                                              <a:latin typeface="Cambria Math" panose="02040503050406030204" pitchFamily="18" charset="0"/>
                                              <a:ea typeface="Cambria Math" panose="02040503050406030204" pitchFamily="18" charset="0"/>
                                            </a:rPr>
                                          </m:ctrlPr>
                                        </m:dPr>
                                        <m:e>
                                          <m:sSub>
                                            <m:sSubPr>
                                              <m:ctrlPr>
                                                <a:rPr lang="en-US" sz="2800" i="1">
                                                  <a:solidFill>
                                                    <a:srgbClr val="C00000"/>
                                                  </a:solidFill>
                                                  <a:latin typeface="Cambria Math" panose="02040503050406030204" pitchFamily="18" charset="0"/>
                                                  <a:ea typeface="Cambria Math" panose="02040503050406030204" pitchFamily="18" charset="0"/>
                                                </a:rPr>
                                              </m:ctrlPr>
                                            </m:sSubPr>
                                            <m:e>
                                              <m:r>
                                                <m:rPr>
                                                  <m:sty m:val="p"/>
                                                </m:rPr>
                                                <a:rPr lang="en-US" sz="2800" i="1">
                                                  <a:solidFill>
                                                    <a:srgbClr val="C00000"/>
                                                  </a:solidFill>
                                                  <a:latin typeface="Cambria Math" panose="02040503050406030204" pitchFamily="18" charset="0"/>
                                                  <a:ea typeface="Cambria Math" panose="02040503050406030204" pitchFamily="18" charset="0"/>
                                                </a:rPr>
                                                <m:t>∇</m:t>
                                              </m:r>
                                            </m:e>
                                            <m:sub>
                                              <m:acc>
                                                <m:accPr>
                                                  <m:chr m:val="̂"/>
                                                  <m:ctrlPr>
                                                    <a:rPr lang="en-US" sz="2800" i="1">
                                                      <a:solidFill>
                                                        <a:srgbClr val="C00000"/>
                                                      </a:solidFill>
                                                      <a:latin typeface="Cambria Math" panose="02040503050406030204" pitchFamily="18" charset="0"/>
                                                      <a:ea typeface="Cambria Math" panose="02040503050406030204" pitchFamily="18" charset="0"/>
                                                    </a:rPr>
                                                  </m:ctrlPr>
                                                </m:accPr>
                                                <m:e>
                                                  <m:r>
                                                    <a:rPr lang="en-US" sz="2800" i="1">
                                                      <a:solidFill>
                                                        <a:srgbClr val="C00000"/>
                                                      </a:solidFill>
                                                      <a:latin typeface="Cambria Math" panose="02040503050406030204" pitchFamily="18" charset="0"/>
                                                      <a:ea typeface="Cambria Math" panose="02040503050406030204" pitchFamily="18" charset="0"/>
                                                    </a:rPr>
                                                    <m:t>𝑥</m:t>
                                                  </m:r>
                                                </m:e>
                                              </m:acc>
                                            </m:sub>
                                          </m:sSub>
                                          <m:r>
                                            <a:rPr lang="en-US" sz="2800" i="1">
                                              <a:solidFill>
                                                <a:srgbClr val="C00000"/>
                                              </a:solidFill>
                                              <a:latin typeface="Cambria Math" panose="02040503050406030204" pitchFamily="18" charset="0"/>
                                              <a:ea typeface="Cambria Math" panose="02040503050406030204" pitchFamily="18" charset="0"/>
                                            </a:rPr>
                                            <m:t>𝐷</m:t>
                                          </m:r>
                                          <m:r>
                                            <a:rPr lang="en-US" sz="2800" i="1">
                                              <a:solidFill>
                                                <a:srgbClr val="C00000"/>
                                              </a:solidFill>
                                              <a:latin typeface="Cambria Math" panose="02040503050406030204" pitchFamily="18" charset="0"/>
                                              <a:ea typeface="Cambria Math" panose="02040503050406030204" pitchFamily="18" charset="0"/>
                                            </a:rPr>
                                            <m:t>(</m:t>
                                          </m:r>
                                          <m:acc>
                                            <m:accPr>
                                              <m:chr m:val="̂"/>
                                              <m:ctrlPr>
                                                <a:rPr lang="en-US" sz="2800" i="1">
                                                  <a:solidFill>
                                                    <a:srgbClr val="C00000"/>
                                                  </a:solidFill>
                                                  <a:latin typeface="Cambria Math" panose="02040503050406030204" pitchFamily="18" charset="0"/>
                                                  <a:ea typeface="Cambria Math" panose="02040503050406030204" pitchFamily="18" charset="0"/>
                                                </a:rPr>
                                              </m:ctrlPr>
                                            </m:accPr>
                                            <m:e>
                                              <m:r>
                                                <a:rPr lang="en-US" sz="2800" i="1">
                                                  <a:solidFill>
                                                    <a:srgbClr val="C00000"/>
                                                  </a:solidFill>
                                                  <a:latin typeface="Cambria Math" panose="02040503050406030204" pitchFamily="18" charset="0"/>
                                                  <a:ea typeface="Cambria Math" panose="02040503050406030204" pitchFamily="18" charset="0"/>
                                                </a:rPr>
                                                <m:t>𝑥</m:t>
                                              </m:r>
                                            </m:e>
                                          </m:acc>
                                          <m:r>
                                            <a:rPr lang="en-US" sz="2800" i="1">
                                              <a:solidFill>
                                                <a:srgbClr val="C00000"/>
                                              </a:solidFill>
                                              <a:latin typeface="Cambria Math" panose="02040503050406030204" pitchFamily="18" charset="0"/>
                                              <a:ea typeface="Cambria Math" panose="02040503050406030204" pitchFamily="18" charset="0"/>
                                            </a:rPr>
                                            <m:t>)</m:t>
                                          </m:r>
                                        </m:e>
                                      </m:d>
                                    </m:e>
                                    <m:sub>
                                      <m:r>
                                        <a:rPr lang="en-US" sz="2800" i="1">
                                          <a:solidFill>
                                            <a:srgbClr val="C00000"/>
                                          </a:solidFill>
                                          <a:latin typeface="Cambria Math" panose="02040503050406030204" pitchFamily="18" charset="0"/>
                                          <a:ea typeface="Cambria Math" panose="02040503050406030204" pitchFamily="18" charset="0"/>
                                        </a:rPr>
                                        <m:t>2</m:t>
                                      </m:r>
                                    </m:sub>
                                  </m:sSub>
                                  <m:r>
                                    <a:rPr lang="en-US" sz="2800" i="1">
                                      <a:solidFill>
                                        <a:srgbClr val="C00000"/>
                                      </a:solidFill>
                                      <a:latin typeface="Cambria Math" panose="02040503050406030204" pitchFamily="18" charset="0"/>
                                      <a:ea typeface="Cambria Math" panose="02040503050406030204" pitchFamily="18" charset="0"/>
                                    </a:rPr>
                                    <m:t>−1</m:t>
                                  </m:r>
                                </m:e>
                              </m:d>
                            </m:e>
                            <m:sup>
                              <m:r>
                                <a:rPr lang="en-US" sz="2800" i="1">
                                  <a:solidFill>
                                    <a:srgbClr val="C00000"/>
                                  </a:solidFill>
                                  <a:latin typeface="Cambria Math" panose="02040503050406030204" pitchFamily="18" charset="0"/>
                                  <a:ea typeface="Cambria Math" panose="02040503050406030204" pitchFamily="18" charset="0"/>
                                </a:rPr>
                                <m:t>2</m:t>
                              </m:r>
                            </m:sup>
                          </m:sSup>
                        </m:e>
                      </m:d>
                    </m:oMath>
                  </m:oMathPara>
                </a14:m>
                <a:endParaRPr lang="en-US" sz="2800" dirty="0"/>
              </a:p>
            </p:txBody>
          </p:sp>
        </mc:Choice>
        <mc:Fallback xmlns="">
          <p:sp>
            <p:nvSpPr>
              <p:cNvPr id="7" name="Rectangle 6">
                <a:extLst>
                  <a:ext uri="{FF2B5EF4-FFF2-40B4-BE49-F238E27FC236}">
                    <a16:creationId xmlns:a16="http://schemas.microsoft.com/office/drawing/2014/main" id="{66BAC8B1-B5C5-774E-B6C5-36820F78E1CF}"/>
                  </a:ext>
                </a:extLst>
              </p:cNvPr>
              <p:cNvSpPr>
                <a:spLocks noRot="1" noChangeAspect="1" noMove="1" noResize="1" noEditPoints="1" noAdjustHandles="1" noChangeArrowheads="1" noChangeShapeType="1" noTextEdit="1"/>
              </p:cNvSpPr>
              <p:nvPr/>
            </p:nvSpPr>
            <p:spPr>
              <a:xfrm>
                <a:off x="3578388" y="3152872"/>
                <a:ext cx="4844724" cy="580928"/>
              </a:xfrm>
              <a:prstGeom prst="rect">
                <a:avLst/>
              </a:prstGeom>
              <a:blipFill>
                <a:blip r:embed="rId5"/>
                <a:stretch>
                  <a:fillRect t="-2128" b="-10638"/>
                </a:stretch>
              </a:blipFill>
            </p:spPr>
            <p:txBody>
              <a:bodyPr/>
              <a:lstStyle/>
              <a:p>
                <a:r>
                  <a:rPr lang="en-US">
                    <a:noFill/>
                  </a:rPr>
                  <a:t> </a:t>
                </a:r>
              </a:p>
            </p:txBody>
          </p:sp>
        </mc:Fallback>
      </mc:AlternateContent>
    </p:spTree>
    <p:extLst>
      <p:ext uri="{BB962C8B-B14F-4D97-AF65-F5344CB8AC3E}">
        <p14:creationId xmlns:p14="http://schemas.microsoft.com/office/powerpoint/2010/main" val="1478823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427B-B197-414B-A187-613A6AFE4DF2}"/>
              </a:ext>
            </a:extLst>
          </p:cNvPr>
          <p:cNvSpPr>
            <a:spLocks noGrp="1"/>
          </p:cNvSpPr>
          <p:nvPr>
            <p:ph type="title"/>
          </p:nvPr>
        </p:nvSpPr>
        <p:spPr/>
        <p:txBody>
          <a:bodyPr/>
          <a:lstStyle/>
          <a:p>
            <a:r>
              <a:rPr lang="en-US" dirty="0"/>
              <a:t>Improved Wasserstein GAN: Results</a:t>
            </a:r>
          </a:p>
        </p:txBody>
      </p:sp>
      <p:pic>
        <p:nvPicPr>
          <p:cNvPr id="9" name="Picture 8">
            <a:extLst>
              <a:ext uri="{FF2B5EF4-FFF2-40B4-BE49-F238E27FC236}">
                <a16:creationId xmlns:a16="http://schemas.microsoft.com/office/drawing/2014/main" id="{D54F424D-B4C5-7849-A36F-5A58B0984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920049"/>
            <a:ext cx="6781800" cy="5193795"/>
          </a:xfrm>
          <a:prstGeom prst="rect">
            <a:avLst/>
          </a:prstGeom>
        </p:spPr>
      </p:pic>
      <p:sp>
        <p:nvSpPr>
          <p:cNvPr id="6" name="Rectangle 5">
            <a:extLst>
              <a:ext uri="{FF2B5EF4-FFF2-40B4-BE49-F238E27FC236}">
                <a16:creationId xmlns:a16="http://schemas.microsoft.com/office/drawing/2014/main" id="{07C7C8C8-4C37-B84B-BD27-4F90260021EA}"/>
              </a:ext>
            </a:extLst>
          </p:cNvPr>
          <p:cNvSpPr/>
          <p:nvPr/>
        </p:nvSpPr>
        <p:spPr>
          <a:xfrm>
            <a:off x="152400" y="6336268"/>
            <a:ext cx="11811000" cy="369332"/>
          </a:xfrm>
          <a:prstGeom prst="rect">
            <a:avLst/>
          </a:prstGeom>
        </p:spPr>
        <p:txBody>
          <a:bodyPr wrap="square">
            <a:spAutoFit/>
          </a:bodyPr>
          <a:lstStyle/>
          <a:p>
            <a:pPr algn="ctr"/>
            <a:r>
              <a:rPr lang="en-US" sz="1800" b="0" dirty="0"/>
              <a:t>I. </a:t>
            </a:r>
            <a:r>
              <a:rPr lang="en-US" sz="1800" b="0" dirty="0" err="1"/>
              <a:t>Gulrajani</a:t>
            </a:r>
            <a:r>
              <a:rPr lang="en-US" sz="1800" b="0" dirty="0"/>
              <a:t>, F. Ahmed, M. </a:t>
            </a:r>
            <a:r>
              <a:rPr lang="en-US" sz="1800" b="0" dirty="0" err="1"/>
              <a:t>Arjovsky</a:t>
            </a:r>
            <a:r>
              <a:rPr lang="en-US" sz="1800" b="0" dirty="0"/>
              <a:t>, V. </a:t>
            </a:r>
            <a:r>
              <a:rPr lang="en-US" sz="1800" b="0" dirty="0" err="1"/>
              <a:t>Dumoulin</a:t>
            </a:r>
            <a:r>
              <a:rPr lang="en-US" sz="1800" b="0" dirty="0"/>
              <a:t>, A. </a:t>
            </a:r>
            <a:r>
              <a:rPr lang="en-US" sz="1800" b="0" dirty="0" err="1"/>
              <a:t>Courville</a:t>
            </a:r>
            <a:r>
              <a:rPr lang="en-US" sz="1800" b="0" dirty="0"/>
              <a:t>, </a:t>
            </a:r>
            <a:r>
              <a:rPr lang="en-US" sz="1800" b="0" dirty="0">
                <a:hlinkClick r:id="rId3"/>
              </a:rPr>
              <a:t>Improved training of Wasserstein GANs</a:t>
            </a:r>
            <a:r>
              <a:rPr lang="en-US" sz="1800" b="0" dirty="0"/>
              <a:t>, NIPS 2017</a:t>
            </a:r>
          </a:p>
        </p:txBody>
      </p:sp>
    </p:spTree>
    <p:extLst>
      <p:ext uri="{BB962C8B-B14F-4D97-AF65-F5344CB8AC3E}">
        <p14:creationId xmlns:p14="http://schemas.microsoft.com/office/powerpoint/2010/main" val="137308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89A54-4D68-BA4F-8ABB-800E29A4C37B}"/>
              </a:ext>
            </a:extLst>
          </p:cNvPr>
          <p:cNvSpPr>
            <a:spLocks noGrp="1"/>
          </p:cNvSpPr>
          <p:nvPr>
            <p:ph type="title"/>
          </p:nvPr>
        </p:nvSpPr>
        <p:spPr/>
        <p:txBody>
          <a:bodyPr/>
          <a:lstStyle/>
          <a:p>
            <a:r>
              <a:rPr lang="en-US" dirty="0"/>
              <a:t>Generative modeling tasks</a:t>
            </a:r>
          </a:p>
        </p:txBody>
      </p:sp>
      <p:sp>
        <p:nvSpPr>
          <p:cNvPr id="3" name="Content Placeholder 2">
            <a:extLst>
              <a:ext uri="{FF2B5EF4-FFF2-40B4-BE49-F238E27FC236}">
                <a16:creationId xmlns:a16="http://schemas.microsoft.com/office/drawing/2014/main" id="{C95A4B8E-1068-AE46-A451-F8C48A0C28B9}"/>
              </a:ext>
            </a:extLst>
          </p:cNvPr>
          <p:cNvSpPr>
            <a:spLocks noGrp="1"/>
          </p:cNvSpPr>
          <p:nvPr>
            <p:ph idx="1"/>
          </p:nvPr>
        </p:nvSpPr>
        <p:spPr/>
        <p:txBody>
          <a:bodyPr/>
          <a:lstStyle/>
          <a:p>
            <a:pPr marL="457200" indent="-457200">
              <a:buFont typeface="Arial" panose="020B0604020202020204" pitchFamily="34" charset="0"/>
              <a:buChar char="•"/>
            </a:pPr>
            <a:r>
              <a:rPr lang="en-US" dirty="0"/>
              <a:t>Generation conditioned on class label or text prompt</a:t>
            </a:r>
          </a:p>
        </p:txBody>
      </p:sp>
      <p:pic>
        <p:nvPicPr>
          <p:cNvPr id="5" name="Picture 4">
            <a:extLst>
              <a:ext uri="{FF2B5EF4-FFF2-40B4-BE49-F238E27FC236}">
                <a16:creationId xmlns:a16="http://schemas.microsoft.com/office/drawing/2014/main" id="{AA5A52F9-1167-1346-B7A2-1BDEAAF56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514354"/>
            <a:ext cx="7772400" cy="4634434"/>
          </a:xfrm>
          <a:prstGeom prst="rect">
            <a:avLst/>
          </a:prstGeom>
        </p:spPr>
      </p:pic>
      <p:sp>
        <p:nvSpPr>
          <p:cNvPr id="6" name="TextBox 5">
            <a:extLst>
              <a:ext uri="{FF2B5EF4-FFF2-40B4-BE49-F238E27FC236}">
                <a16:creationId xmlns:a16="http://schemas.microsoft.com/office/drawing/2014/main" id="{24CA3183-A3D8-6F4E-BF63-A2CBC3753C36}"/>
              </a:ext>
            </a:extLst>
          </p:cNvPr>
          <p:cNvSpPr txBox="1"/>
          <p:nvPr/>
        </p:nvSpPr>
        <p:spPr>
          <a:xfrm>
            <a:off x="8991601" y="6379410"/>
            <a:ext cx="1595309" cy="369332"/>
          </a:xfrm>
          <a:prstGeom prst="rect">
            <a:avLst/>
          </a:prstGeom>
          <a:noFill/>
        </p:spPr>
        <p:txBody>
          <a:bodyPr wrap="none" rtlCol="0">
            <a:spAutoFit/>
          </a:bodyPr>
          <a:lstStyle/>
          <a:p>
            <a:r>
              <a:rPr lang="en-US" sz="1800" b="0" dirty="0">
                <a:hlinkClick r:id="rId3"/>
              </a:rPr>
              <a:t>Figure source</a:t>
            </a:r>
            <a:endParaRPr lang="en-US" sz="1800" b="0" dirty="0"/>
          </a:p>
        </p:txBody>
      </p:sp>
    </p:spTree>
    <p:extLst>
      <p:ext uri="{BB962C8B-B14F-4D97-AF65-F5344CB8AC3E}">
        <p14:creationId xmlns:p14="http://schemas.microsoft.com/office/powerpoint/2010/main" val="3841086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8F21-E725-844C-92AD-1BBD603BCD62}"/>
              </a:ext>
            </a:extLst>
          </p:cNvPr>
          <p:cNvSpPr>
            <a:spLocks noGrp="1"/>
          </p:cNvSpPr>
          <p:nvPr>
            <p:ph type="title"/>
          </p:nvPr>
        </p:nvSpPr>
        <p:spPr/>
        <p:txBody>
          <a:bodyPr/>
          <a:lstStyle/>
          <a:p>
            <a:r>
              <a:rPr lang="en-US" dirty="0"/>
              <a:t>Least Squares GAN (LSGAN)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EF5A42F-8B32-5740-825A-DF0304FEDB06}"/>
                  </a:ext>
                </a:extLst>
              </p:cNvPr>
              <p:cNvSpPr>
                <a:spLocks noGrp="1"/>
              </p:cNvSpPr>
              <p:nvPr>
                <p:ph idx="1"/>
              </p:nvPr>
            </p:nvSpPr>
            <p:spPr/>
            <p:txBody>
              <a:bodyPr/>
              <a:lstStyle/>
              <a:p>
                <a:pPr>
                  <a:buFont typeface="Arial" panose="020B0604020202020204" pitchFamily="34" charset="0"/>
                  <a:buChar char="•"/>
                </a:pPr>
                <a:r>
                  <a:rPr lang="en-US" dirty="0">
                    <a:solidFill>
                      <a:schemeClr val="tx1"/>
                    </a:solidFill>
                  </a:rPr>
                  <a:t>Use least squares cost for generator and discriminator</a:t>
                </a:r>
              </a:p>
              <a:p>
                <a:pPr lvl="1">
                  <a:buFont typeface="Arial" panose="020B0604020202020204" pitchFamily="34" charset="0"/>
                  <a:buChar char="•"/>
                </a:pPr>
                <a:r>
                  <a:rPr lang="en-US" sz="2400" dirty="0"/>
                  <a:t>Equivalent to minimizing Pearson </a:t>
                </a:r>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𝜒</m:t>
                        </m:r>
                      </m:e>
                      <m:sup>
                        <m:r>
                          <a:rPr lang="en-US" sz="2400" i="1">
                            <a:latin typeface="Cambria Math" panose="02040503050406030204" pitchFamily="18" charset="0"/>
                          </a:rPr>
                          <m:t>2</m:t>
                        </m:r>
                      </m:sup>
                    </m:sSup>
                  </m:oMath>
                </a14:m>
                <a:r>
                  <a:rPr lang="en-US" sz="2400" dirty="0"/>
                  <a:t> divergence</a:t>
                </a:r>
              </a:p>
              <a:p>
                <a:pPr>
                  <a:buFont typeface="Arial" panose="020B0604020202020204" pitchFamily="34" charset="0"/>
                  <a:buChar char="•"/>
                </a:pPr>
                <a:endParaRPr lang="en-US" dirty="0">
                  <a:solidFill>
                    <a:srgbClr val="00B050"/>
                  </a:solidFill>
                </a:endParaRPr>
              </a:p>
              <a:p>
                <a:pPr marL="0" indent="0"/>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𝐿</m:t>
                          </m:r>
                        </m:e>
                        <m:sub>
                          <m:r>
                            <a:rPr lang="en-US" b="0" i="1" smtClean="0">
                              <a:solidFill>
                                <a:srgbClr val="C00000"/>
                              </a:solidFill>
                              <a:latin typeface="Cambria Math" panose="02040503050406030204" pitchFamily="18" charset="0"/>
                            </a:rPr>
                            <m:t>𝐷</m:t>
                          </m:r>
                        </m:sub>
                      </m:sSub>
                      <m:r>
                        <a:rPr lang="en-US" b="0" i="1" smtClean="0">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𝔼</m:t>
                          </m:r>
                        </m:e>
                        <m:sub>
                          <m:r>
                            <a:rPr lang="en-US" i="1">
                              <a:solidFill>
                                <a:srgbClr val="C00000"/>
                              </a:solidFill>
                              <a:latin typeface="Cambria Math" panose="02040503050406030204" pitchFamily="18" charset="0"/>
                            </a:rPr>
                            <m:t>𝑥</m:t>
                          </m:r>
                          <m:r>
                            <a:rPr lang="en-US" i="1">
                              <a:solidFill>
                                <a:srgbClr val="C00000"/>
                              </a:solidFill>
                              <a:latin typeface="Cambria Math" panose="02040503050406030204" pitchFamily="18" charset="0"/>
                              <a:ea typeface="Cambria Math" panose="02040503050406030204" pitchFamily="18" charset="0"/>
                            </a:rPr>
                            <m:t>~</m:t>
                          </m:r>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𝑝</m:t>
                              </m:r>
                            </m:e>
                            <m:sub>
                              <m:r>
                                <m:rPr>
                                  <m:sty m:val="p"/>
                                </m:rPr>
                                <a:rPr lang="en-US">
                                  <a:solidFill>
                                    <a:srgbClr val="C00000"/>
                                  </a:solidFill>
                                  <a:latin typeface="Cambria Math" panose="02040503050406030204" pitchFamily="18" charset="0"/>
                                  <a:ea typeface="Cambria Math" panose="02040503050406030204" pitchFamily="18" charset="0"/>
                                </a:rPr>
                                <m:t>data</m:t>
                              </m:r>
                            </m:sub>
                          </m:sSub>
                        </m:sub>
                      </m:sSub>
                      <m:sSup>
                        <m:sSupPr>
                          <m:ctrlPr>
                            <a:rPr lang="en-US" i="1">
                              <a:solidFill>
                                <a:srgbClr val="C00000"/>
                              </a:solidFill>
                              <a:latin typeface="Cambria Math" panose="02040503050406030204" pitchFamily="18" charset="0"/>
                              <a:ea typeface="Cambria Math" panose="02040503050406030204" pitchFamily="18" charset="0"/>
                            </a:rPr>
                          </m:ctrlPr>
                        </m:sSupPr>
                        <m:e>
                          <m:d>
                            <m:dPr>
                              <m:ctrlPr>
                                <a:rPr lang="en-US" i="1">
                                  <a:solidFill>
                                    <a:srgbClr val="C00000"/>
                                  </a:solidFill>
                                  <a:latin typeface="Cambria Math" panose="02040503050406030204" pitchFamily="18" charset="0"/>
                                  <a:ea typeface="Cambria Math" panose="02040503050406030204" pitchFamily="18" charset="0"/>
                                </a:rPr>
                              </m:ctrlPr>
                            </m:dPr>
                            <m:e>
                              <m:r>
                                <a:rPr lang="en-US" i="1">
                                  <a:solidFill>
                                    <a:srgbClr val="C00000"/>
                                  </a:solidFill>
                                  <a:latin typeface="Cambria Math" panose="02040503050406030204" pitchFamily="18" charset="0"/>
                                  <a:ea typeface="Cambria Math" panose="02040503050406030204" pitchFamily="18" charset="0"/>
                                </a:rPr>
                                <m:t>𝐷</m:t>
                              </m:r>
                              <m:d>
                                <m:dPr>
                                  <m:ctrlPr>
                                    <a:rPr lang="en-US" i="1">
                                      <a:solidFill>
                                        <a:srgbClr val="C00000"/>
                                      </a:solidFill>
                                      <a:latin typeface="Cambria Math" panose="02040503050406030204" pitchFamily="18" charset="0"/>
                                      <a:ea typeface="Cambria Math" panose="02040503050406030204" pitchFamily="18" charset="0"/>
                                    </a:rPr>
                                  </m:ctrlPr>
                                </m:dPr>
                                <m:e>
                                  <m:r>
                                    <a:rPr lang="en-US" i="1">
                                      <a:solidFill>
                                        <a:srgbClr val="C00000"/>
                                      </a:solidFill>
                                      <a:latin typeface="Cambria Math" panose="02040503050406030204" pitchFamily="18" charset="0"/>
                                      <a:ea typeface="Cambria Math" panose="02040503050406030204" pitchFamily="18" charset="0"/>
                                    </a:rPr>
                                    <m:t>𝑥</m:t>
                                  </m:r>
                                </m:e>
                              </m:d>
                              <m:r>
                                <a:rPr lang="en-US" i="1">
                                  <a:solidFill>
                                    <a:srgbClr val="C00000"/>
                                  </a:solidFill>
                                  <a:latin typeface="Cambria Math" panose="02040503050406030204" pitchFamily="18" charset="0"/>
                                  <a:ea typeface="Cambria Math" panose="02040503050406030204" pitchFamily="18" charset="0"/>
                                </a:rPr>
                                <m:t>−1</m:t>
                              </m:r>
                            </m:e>
                          </m:d>
                        </m:e>
                        <m:sup>
                          <m:r>
                            <a:rPr lang="en-US" i="1">
                              <a:solidFill>
                                <a:srgbClr val="C00000"/>
                              </a:solidFill>
                              <a:latin typeface="Cambria Math" panose="02040503050406030204" pitchFamily="18" charset="0"/>
                              <a:ea typeface="Cambria Math" panose="02040503050406030204" pitchFamily="18" charset="0"/>
                            </a:rPr>
                            <m:t>2</m:t>
                          </m:r>
                        </m:sup>
                      </m:sSup>
                      <m:r>
                        <a:rPr lang="en-US" i="1">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𝔼</m:t>
                          </m:r>
                        </m:e>
                        <m:sub>
                          <m:r>
                            <a:rPr lang="en-US" i="1">
                              <a:solidFill>
                                <a:srgbClr val="C00000"/>
                              </a:solidFill>
                              <a:latin typeface="Cambria Math" panose="02040503050406030204" pitchFamily="18" charset="0"/>
                              <a:ea typeface="Cambria Math" panose="02040503050406030204" pitchFamily="18" charset="0"/>
                            </a:rPr>
                            <m:t>𝑧</m:t>
                          </m:r>
                          <m:r>
                            <a:rPr lang="en-US" i="1">
                              <a:solidFill>
                                <a:srgbClr val="C00000"/>
                              </a:solidFill>
                              <a:latin typeface="Cambria Math" panose="02040503050406030204" pitchFamily="18" charset="0"/>
                              <a:ea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𝑝</m:t>
                          </m:r>
                        </m:sub>
                      </m:sSub>
                      <m:r>
                        <a:rPr lang="en-US" i="1">
                          <a:solidFill>
                            <a:srgbClr val="C00000"/>
                          </a:solidFill>
                          <a:latin typeface="Cambria Math" panose="02040503050406030204" pitchFamily="18" charset="0"/>
                          <a:ea typeface="Cambria Math" panose="02040503050406030204" pitchFamily="18" charset="0"/>
                        </a:rPr>
                        <m:t>⁡</m:t>
                      </m:r>
                      <m:sSup>
                        <m:sSupPr>
                          <m:ctrlPr>
                            <a:rPr lang="en-US" i="1">
                              <a:solidFill>
                                <a:srgbClr val="C00000"/>
                              </a:solidFill>
                              <a:latin typeface="Cambria Math" panose="02040503050406030204" pitchFamily="18" charset="0"/>
                              <a:ea typeface="Cambria Math" panose="02040503050406030204" pitchFamily="18" charset="0"/>
                            </a:rPr>
                          </m:ctrlPr>
                        </m:sSupPr>
                        <m:e>
                          <m:r>
                            <a:rPr lang="en-US" i="1">
                              <a:solidFill>
                                <a:srgbClr val="C00000"/>
                              </a:solidFill>
                              <a:latin typeface="Cambria Math" panose="02040503050406030204" pitchFamily="18" charset="0"/>
                              <a:ea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𝐷</m:t>
                          </m:r>
                          <m:d>
                            <m:dPr>
                              <m:ctrlPr>
                                <a:rPr lang="en-US" i="1">
                                  <a:solidFill>
                                    <a:srgbClr val="C00000"/>
                                  </a:solidFill>
                                  <a:latin typeface="Cambria Math" panose="02040503050406030204" pitchFamily="18" charset="0"/>
                                  <a:ea typeface="Cambria Math" panose="02040503050406030204" pitchFamily="18" charset="0"/>
                                </a:rPr>
                              </m:ctrlPr>
                            </m:dPr>
                            <m:e>
                              <m:r>
                                <a:rPr lang="en-US" i="1">
                                  <a:solidFill>
                                    <a:srgbClr val="C00000"/>
                                  </a:solidFill>
                                  <a:latin typeface="Cambria Math" panose="02040503050406030204" pitchFamily="18" charset="0"/>
                                  <a:ea typeface="Cambria Math" panose="02040503050406030204" pitchFamily="18" charset="0"/>
                                </a:rPr>
                                <m:t>𝐺</m:t>
                              </m:r>
                              <m:r>
                                <a:rPr lang="en-US" i="1">
                                  <a:solidFill>
                                    <a:srgbClr val="C00000"/>
                                  </a:solidFill>
                                  <a:latin typeface="Cambria Math" panose="02040503050406030204" pitchFamily="18" charset="0"/>
                                  <a:ea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𝑧</m:t>
                              </m:r>
                              <m:r>
                                <a:rPr lang="en-US" i="1">
                                  <a:solidFill>
                                    <a:srgbClr val="C00000"/>
                                  </a:solidFill>
                                  <a:latin typeface="Cambria Math" panose="02040503050406030204" pitchFamily="18" charset="0"/>
                                  <a:ea typeface="Cambria Math" panose="02040503050406030204" pitchFamily="18" charset="0"/>
                                </a:rPr>
                                <m:t>)</m:t>
                              </m:r>
                            </m:e>
                          </m:d>
                          <m:r>
                            <a:rPr lang="en-US" i="1">
                              <a:solidFill>
                                <a:srgbClr val="C00000"/>
                              </a:solidFill>
                              <a:latin typeface="Cambria Math" panose="02040503050406030204" pitchFamily="18" charset="0"/>
                              <a:ea typeface="Cambria Math" panose="02040503050406030204" pitchFamily="18" charset="0"/>
                            </a:rPr>
                            <m:t>)</m:t>
                          </m:r>
                        </m:e>
                        <m:sup>
                          <m:r>
                            <a:rPr lang="en-US" i="1">
                              <a:solidFill>
                                <a:srgbClr val="C00000"/>
                              </a:solidFill>
                              <a:latin typeface="Cambria Math" panose="02040503050406030204" pitchFamily="18" charset="0"/>
                              <a:ea typeface="Cambria Math" panose="02040503050406030204" pitchFamily="18" charset="0"/>
                            </a:rPr>
                            <m:t>2</m:t>
                          </m:r>
                        </m:sup>
                      </m:sSup>
                    </m:oMath>
                  </m:oMathPara>
                </a14:m>
                <a:endParaRPr lang="en-US" sz="800" dirty="0">
                  <a:solidFill>
                    <a:srgbClr val="C00000"/>
                  </a:solidFill>
                </a:endParaRPr>
              </a:p>
              <a:p>
                <a:pPr marL="400050" lvl="1" indent="0">
                  <a:buNone/>
                </a:pPr>
                <a:endParaRPr lang="en-US" sz="2400" i="1" dirty="0">
                  <a:solidFill>
                    <a:srgbClr val="C00000"/>
                  </a:solidFill>
                  <a:latin typeface="Cambria Math" panose="02040503050406030204" pitchFamily="18" charset="0"/>
                </a:endParaRPr>
              </a:p>
              <a:p>
                <a:pPr marL="400050" lvl="1" indent="0">
                  <a:buNone/>
                </a:pPr>
                <a:endParaRPr lang="en-US" sz="2400" i="1" dirty="0">
                  <a:solidFill>
                    <a:srgbClr val="C00000"/>
                  </a:solidFill>
                  <a:latin typeface="Cambria Math" panose="02040503050406030204" pitchFamily="18" charset="0"/>
                </a:endParaRPr>
              </a:p>
              <a:p>
                <a:pPr marL="0" indent="0"/>
                <a:endParaRPr lang="en-US" sz="2400" i="1" dirty="0">
                  <a:solidFill>
                    <a:srgbClr val="00B050"/>
                  </a:solidFill>
                  <a:latin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sSub>
                        <m:sSubPr>
                          <m:ctrlPr>
                            <a:rPr lang="en-US" sz="240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𝐿</m:t>
                          </m:r>
                        </m:e>
                        <m:sub>
                          <m:r>
                            <a:rPr lang="en-US" sz="2400" b="0" i="1" smtClean="0">
                              <a:solidFill>
                                <a:srgbClr val="00B050"/>
                              </a:solidFill>
                              <a:latin typeface="Cambria Math" panose="02040503050406030204" pitchFamily="18" charset="0"/>
                            </a:rPr>
                            <m:t>𝐺</m:t>
                          </m:r>
                        </m:sub>
                      </m:sSub>
                      <m:r>
                        <a:rPr lang="en-US" sz="2400" i="1">
                          <a:solidFill>
                            <a:srgbClr val="00B050"/>
                          </a:solidFill>
                          <a:latin typeface="Cambria Math" panose="02040503050406030204" pitchFamily="18" charset="0"/>
                        </a:rPr>
                        <m:t>= </m:t>
                      </m:r>
                      <m:sSub>
                        <m:sSubPr>
                          <m:ctrlPr>
                            <a:rPr lang="en-US" sz="2400" i="1">
                              <a:solidFill>
                                <a:srgbClr val="00B050"/>
                              </a:solidFill>
                              <a:latin typeface="Cambria Math" panose="02040503050406030204" pitchFamily="18" charset="0"/>
                            </a:rPr>
                          </m:ctrlPr>
                        </m:sSubPr>
                        <m:e>
                          <m:r>
                            <a:rPr lang="en-US" sz="2400" i="1">
                              <a:solidFill>
                                <a:srgbClr val="00B050"/>
                              </a:solidFill>
                              <a:latin typeface="Cambria Math" panose="02040503050406030204" pitchFamily="18" charset="0"/>
                              <a:ea typeface="Cambria Math" panose="02040503050406030204" pitchFamily="18" charset="0"/>
                            </a:rPr>
                            <m:t>𝔼</m:t>
                          </m:r>
                        </m:e>
                        <m:sub>
                          <m:r>
                            <a:rPr lang="en-US" sz="2400" i="1">
                              <a:solidFill>
                                <a:srgbClr val="00B050"/>
                              </a:solidFill>
                              <a:latin typeface="Cambria Math" panose="02040503050406030204" pitchFamily="18" charset="0"/>
                              <a:ea typeface="Cambria Math" panose="02040503050406030204" pitchFamily="18" charset="0"/>
                            </a:rPr>
                            <m:t>𝑧</m:t>
                          </m:r>
                          <m:r>
                            <a:rPr lang="en-US" sz="2400" i="1">
                              <a:solidFill>
                                <a:srgbClr val="00B050"/>
                              </a:solidFill>
                              <a:latin typeface="Cambria Math" panose="02040503050406030204" pitchFamily="18" charset="0"/>
                              <a:ea typeface="Cambria Math" panose="02040503050406030204" pitchFamily="18" charset="0"/>
                            </a:rPr>
                            <m:t>~</m:t>
                          </m:r>
                          <m:r>
                            <a:rPr lang="en-US" sz="2400" i="1">
                              <a:solidFill>
                                <a:srgbClr val="00B050"/>
                              </a:solidFill>
                              <a:latin typeface="Cambria Math" panose="02040503050406030204" pitchFamily="18" charset="0"/>
                              <a:ea typeface="Cambria Math" panose="02040503050406030204" pitchFamily="18" charset="0"/>
                            </a:rPr>
                            <m:t>𝑝</m:t>
                          </m:r>
                        </m:sub>
                      </m:sSub>
                      <m:sSup>
                        <m:sSupPr>
                          <m:ctrlPr>
                            <a:rPr lang="en-US" sz="2400" i="1">
                              <a:solidFill>
                                <a:srgbClr val="00B050"/>
                              </a:solidFill>
                              <a:latin typeface="Cambria Math" panose="02040503050406030204" pitchFamily="18" charset="0"/>
                              <a:ea typeface="Cambria Math" panose="02040503050406030204" pitchFamily="18" charset="0"/>
                            </a:rPr>
                          </m:ctrlPr>
                        </m:sSupPr>
                        <m:e>
                          <m:r>
                            <a:rPr lang="en-US" sz="2400" i="1">
                              <a:solidFill>
                                <a:srgbClr val="00B050"/>
                              </a:solidFill>
                              <a:latin typeface="Cambria Math" panose="02040503050406030204" pitchFamily="18" charset="0"/>
                              <a:ea typeface="Cambria Math" panose="02040503050406030204" pitchFamily="18" charset="0"/>
                            </a:rPr>
                            <m:t>(</m:t>
                          </m:r>
                          <m:r>
                            <a:rPr lang="en-US" sz="2400" i="1">
                              <a:solidFill>
                                <a:srgbClr val="00B050"/>
                              </a:solidFill>
                              <a:latin typeface="Cambria Math" panose="02040503050406030204" pitchFamily="18" charset="0"/>
                              <a:ea typeface="Cambria Math" panose="02040503050406030204" pitchFamily="18" charset="0"/>
                            </a:rPr>
                            <m:t>𝐷</m:t>
                          </m:r>
                          <m:d>
                            <m:dPr>
                              <m:ctrlPr>
                                <a:rPr lang="en-US" sz="2400" i="1">
                                  <a:solidFill>
                                    <a:srgbClr val="00B050"/>
                                  </a:solidFill>
                                  <a:latin typeface="Cambria Math" panose="02040503050406030204" pitchFamily="18" charset="0"/>
                                  <a:ea typeface="Cambria Math" panose="02040503050406030204" pitchFamily="18" charset="0"/>
                                </a:rPr>
                              </m:ctrlPr>
                            </m:dPr>
                            <m:e>
                              <m:r>
                                <a:rPr lang="en-US" sz="2400" i="1">
                                  <a:solidFill>
                                    <a:srgbClr val="00B050"/>
                                  </a:solidFill>
                                  <a:latin typeface="Cambria Math" panose="02040503050406030204" pitchFamily="18" charset="0"/>
                                  <a:ea typeface="Cambria Math" panose="02040503050406030204" pitchFamily="18" charset="0"/>
                                </a:rPr>
                                <m:t>𝐺</m:t>
                              </m:r>
                              <m:d>
                                <m:dPr>
                                  <m:ctrlPr>
                                    <a:rPr lang="en-US" sz="2400" i="1">
                                      <a:solidFill>
                                        <a:srgbClr val="00B050"/>
                                      </a:solidFill>
                                      <a:latin typeface="Cambria Math" panose="02040503050406030204" pitchFamily="18" charset="0"/>
                                      <a:ea typeface="Cambria Math" panose="02040503050406030204" pitchFamily="18" charset="0"/>
                                    </a:rPr>
                                  </m:ctrlPr>
                                </m:dPr>
                                <m:e>
                                  <m:r>
                                    <a:rPr lang="en-US" sz="2400" i="1">
                                      <a:solidFill>
                                        <a:srgbClr val="00B050"/>
                                      </a:solidFill>
                                      <a:latin typeface="Cambria Math" panose="02040503050406030204" pitchFamily="18" charset="0"/>
                                      <a:ea typeface="Cambria Math" panose="02040503050406030204" pitchFamily="18" charset="0"/>
                                    </a:rPr>
                                    <m:t>𝑧</m:t>
                                  </m:r>
                                </m:e>
                              </m:d>
                            </m:e>
                          </m:d>
                          <m:r>
                            <a:rPr lang="en-US" sz="2400" i="1">
                              <a:solidFill>
                                <a:srgbClr val="00B050"/>
                              </a:solidFill>
                              <a:latin typeface="Cambria Math" panose="02040503050406030204" pitchFamily="18" charset="0"/>
                              <a:ea typeface="Cambria Math" panose="02040503050406030204" pitchFamily="18" charset="0"/>
                            </a:rPr>
                            <m:t>−1)</m:t>
                          </m:r>
                        </m:e>
                        <m:sup>
                          <m:r>
                            <a:rPr lang="en-US" sz="2400" i="1">
                              <a:solidFill>
                                <a:srgbClr val="00B050"/>
                              </a:solidFill>
                              <a:latin typeface="Cambria Math" panose="02040503050406030204" pitchFamily="18" charset="0"/>
                              <a:ea typeface="Cambria Math" panose="02040503050406030204" pitchFamily="18" charset="0"/>
                            </a:rPr>
                            <m:t>2</m:t>
                          </m:r>
                        </m:sup>
                      </m:sSup>
                    </m:oMath>
                  </m:oMathPara>
                </a14:m>
                <a:endParaRPr lang="en-US" sz="2400" dirty="0">
                  <a:solidFill>
                    <a:srgbClr val="00B050"/>
                  </a:solidFill>
                </a:endParaRPr>
              </a:p>
              <a:p>
                <a:endParaRPr lang="en-US" dirty="0"/>
              </a:p>
            </p:txBody>
          </p:sp>
        </mc:Choice>
        <mc:Fallback xmlns="">
          <p:sp>
            <p:nvSpPr>
              <p:cNvPr id="3" name="Content Placeholder 2">
                <a:extLst>
                  <a:ext uri="{FF2B5EF4-FFF2-40B4-BE49-F238E27FC236}">
                    <a16:creationId xmlns:a16="http://schemas.microsoft.com/office/drawing/2014/main" id="{FEF5A42F-8B32-5740-825A-DF0304FEDB06}"/>
                  </a:ext>
                </a:extLst>
              </p:cNvPr>
              <p:cNvSpPr>
                <a:spLocks noGrp="1" noRot="1" noChangeAspect="1" noMove="1" noResize="1" noEditPoints="1" noAdjustHandles="1" noChangeArrowheads="1" noChangeShapeType="1" noTextEdit="1"/>
              </p:cNvSpPr>
              <p:nvPr>
                <p:ph idx="1"/>
              </p:nvPr>
            </p:nvSpPr>
            <p:spPr>
              <a:blipFill>
                <a:blip r:embed="rId2"/>
                <a:stretch>
                  <a:fillRect l="-1103" t="-144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73E91FB-AFB4-F346-87DC-CD1CB714ABF8}"/>
              </a:ext>
            </a:extLst>
          </p:cNvPr>
          <p:cNvSpPr txBox="1"/>
          <p:nvPr/>
        </p:nvSpPr>
        <p:spPr>
          <a:xfrm>
            <a:off x="4572000" y="2921674"/>
            <a:ext cx="2133600" cy="923330"/>
          </a:xfrm>
          <a:prstGeom prst="rect">
            <a:avLst/>
          </a:prstGeom>
          <a:noFill/>
        </p:spPr>
        <p:txBody>
          <a:bodyPr wrap="square" rtlCol="0">
            <a:spAutoFit/>
          </a:bodyPr>
          <a:lstStyle/>
          <a:p>
            <a:pPr algn="ctr"/>
            <a:r>
              <a:rPr lang="en-US" sz="1800" b="0" dirty="0"/>
              <a:t>Push </a:t>
            </a:r>
            <a:r>
              <a:rPr lang="en-US" sz="1800" b="0" dirty="0" err="1"/>
              <a:t>discrim</a:t>
            </a:r>
            <a:r>
              <a:rPr lang="en-US" sz="1800" b="0" dirty="0"/>
              <a:t>. response on real data close to 1</a:t>
            </a:r>
          </a:p>
        </p:txBody>
      </p:sp>
      <p:sp>
        <p:nvSpPr>
          <p:cNvPr id="5" name="TextBox 4">
            <a:extLst>
              <a:ext uri="{FF2B5EF4-FFF2-40B4-BE49-F238E27FC236}">
                <a16:creationId xmlns:a16="http://schemas.microsoft.com/office/drawing/2014/main" id="{599B3A06-1A39-0F4B-B57E-C48B727DBA81}"/>
              </a:ext>
            </a:extLst>
          </p:cNvPr>
          <p:cNvSpPr txBox="1"/>
          <p:nvPr/>
        </p:nvSpPr>
        <p:spPr>
          <a:xfrm>
            <a:off x="7239000" y="2921674"/>
            <a:ext cx="2819400" cy="646331"/>
          </a:xfrm>
          <a:prstGeom prst="rect">
            <a:avLst/>
          </a:prstGeom>
          <a:noFill/>
        </p:spPr>
        <p:txBody>
          <a:bodyPr wrap="square" rtlCol="0">
            <a:spAutoFit/>
          </a:bodyPr>
          <a:lstStyle/>
          <a:p>
            <a:pPr algn="ctr"/>
            <a:r>
              <a:rPr lang="en-US" sz="1800" b="0" dirty="0"/>
              <a:t>Push response on generated data close to 0</a:t>
            </a:r>
          </a:p>
        </p:txBody>
      </p:sp>
      <p:sp>
        <p:nvSpPr>
          <p:cNvPr id="6" name="TextBox 5">
            <a:extLst>
              <a:ext uri="{FF2B5EF4-FFF2-40B4-BE49-F238E27FC236}">
                <a16:creationId xmlns:a16="http://schemas.microsoft.com/office/drawing/2014/main" id="{5B7D2A21-FE68-2243-B6B1-622E00A54EF8}"/>
              </a:ext>
            </a:extLst>
          </p:cNvPr>
          <p:cNvSpPr txBox="1"/>
          <p:nvPr/>
        </p:nvSpPr>
        <p:spPr>
          <a:xfrm>
            <a:off x="4953000" y="4687669"/>
            <a:ext cx="2971800" cy="646331"/>
          </a:xfrm>
          <a:prstGeom prst="rect">
            <a:avLst/>
          </a:prstGeom>
          <a:noFill/>
        </p:spPr>
        <p:txBody>
          <a:bodyPr wrap="square" rtlCol="0">
            <a:spAutoFit/>
          </a:bodyPr>
          <a:lstStyle/>
          <a:p>
            <a:pPr algn="ctr"/>
            <a:r>
              <a:rPr lang="en-US" sz="1800" b="0" dirty="0"/>
              <a:t>Push response on generated data close to 1</a:t>
            </a:r>
          </a:p>
        </p:txBody>
      </p:sp>
      <p:sp>
        <p:nvSpPr>
          <p:cNvPr id="7" name="Rectangle 6">
            <a:extLst>
              <a:ext uri="{FF2B5EF4-FFF2-40B4-BE49-F238E27FC236}">
                <a16:creationId xmlns:a16="http://schemas.microsoft.com/office/drawing/2014/main" id="{3035B06E-1649-A24E-9EE2-145263386820}"/>
              </a:ext>
            </a:extLst>
          </p:cNvPr>
          <p:cNvSpPr/>
          <p:nvPr/>
        </p:nvSpPr>
        <p:spPr>
          <a:xfrm>
            <a:off x="304800" y="6087071"/>
            <a:ext cx="11582400" cy="646331"/>
          </a:xfrm>
          <a:prstGeom prst="rect">
            <a:avLst/>
          </a:prstGeom>
        </p:spPr>
        <p:txBody>
          <a:bodyPr wrap="square">
            <a:spAutoFit/>
          </a:bodyPr>
          <a:lstStyle/>
          <a:p>
            <a:pPr algn="ctr"/>
            <a:r>
              <a:rPr lang="en-US" sz="1800" b="0" dirty="0"/>
              <a:t>X. Mao, Q. Li, H. </a:t>
            </a:r>
            <a:r>
              <a:rPr lang="en-US" sz="1800" b="0" dirty="0" err="1"/>
              <a:t>Xie</a:t>
            </a:r>
            <a:r>
              <a:rPr lang="en-US" sz="1800" b="0" dirty="0"/>
              <a:t>, R. Y. Lau, Z. Wang, and S. P. </a:t>
            </a:r>
            <a:r>
              <a:rPr lang="en-US" sz="1800" b="0" dirty="0" err="1"/>
              <a:t>Smolley</a:t>
            </a:r>
            <a:r>
              <a:rPr lang="en-US" sz="1800" b="0" dirty="0"/>
              <a:t>, </a:t>
            </a:r>
            <a:r>
              <a:rPr lang="en-US" sz="1800" b="0" dirty="0">
                <a:hlinkClick r:id="rId3"/>
              </a:rPr>
              <a:t>Least squares generative adversarial networks</a:t>
            </a:r>
            <a:r>
              <a:rPr lang="en-US" sz="1800" b="0" dirty="0"/>
              <a:t>, ICCV 2017</a:t>
            </a:r>
          </a:p>
        </p:txBody>
      </p:sp>
    </p:spTree>
    <p:extLst>
      <p:ext uri="{BB962C8B-B14F-4D97-AF65-F5344CB8AC3E}">
        <p14:creationId xmlns:p14="http://schemas.microsoft.com/office/powerpoint/2010/main" val="310789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8F21-E725-844C-92AD-1BBD603BCD62}"/>
              </a:ext>
            </a:extLst>
          </p:cNvPr>
          <p:cNvSpPr>
            <a:spLocks noGrp="1"/>
          </p:cNvSpPr>
          <p:nvPr>
            <p:ph type="title"/>
          </p:nvPr>
        </p:nvSpPr>
        <p:spPr/>
        <p:txBody>
          <a:bodyPr/>
          <a:lstStyle/>
          <a:p>
            <a:r>
              <a:rPr lang="en-US" dirty="0"/>
              <a:t>Least Squares GAN (LSGAN)</a:t>
            </a:r>
          </a:p>
        </p:txBody>
      </p:sp>
      <p:sp>
        <p:nvSpPr>
          <p:cNvPr id="8" name="Content Placeholder 7">
            <a:extLst>
              <a:ext uri="{FF2B5EF4-FFF2-40B4-BE49-F238E27FC236}">
                <a16:creationId xmlns:a16="http://schemas.microsoft.com/office/drawing/2014/main" id="{C9B99C7C-26CE-9B4A-BD7B-9023B5F088A4}"/>
              </a:ext>
            </a:extLst>
          </p:cNvPr>
          <p:cNvSpPr>
            <a:spLocks noGrp="1"/>
          </p:cNvSpPr>
          <p:nvPr>
            <p:ph idx="1"/>
          </p:nvPr>
        </p:nvSpPr>
        <p:spPr/>
        <p:txBody>
          <a:bodyPr/>
          <a:lstStyle/>
          <a:p>
            <a:pPr marL="457200" indent="-457200">
              <a:buFont typeface="Arial" panose="020B0604020202020204" pitchFamily="34" charset="0"/>
              <a:buChar char="•"/>
            </a:pPr>
            <a:r>
              <a:rPr lang="en-US" dirty="0"/>
              <a:t>Benefits (claimed)</a:t>
            </a:r>
          </a:p>
          <a:p>
            <a:pPr marL="857250" lvl="1" indent="-457200">
              <a:buFont typeface="Arial" panose="020B0604020202020204" pitchFamily="34" charset="0"/>
              <a:buChar char="•"/>
            </a:pPr>
            <a:r>
              <a:rPr lang="en-US" sz="2400" dirty="0"/>
              <a:t>Higher-quality images</a:t>
            </a:r>
          </a:p>
        </p:txBody>
      </p:sp>
      <p:pic>
        <p:nvPicPr>
          <p:cNvPr id="10" name="Picture 9">
            <a:extLst>
              <a:ext uri="{FF2B5EF4-FFF2-40B4-BE49-F238E27FC236}">
                <a16:creationId xmlns:a16="http://schemas.microsoft.com/office/drawing/2014/main" id="{671006DA-BEEE-9747-B700-F94D19B48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1" y="1905000"/>
            <a:ext cx="7185901" cy="4070163"/>
          </a:xfrm>
          <a:prstGeom prst="rect">
            <a:avLst/>
          </a:prstGeom>
        </p:spPr>
      </p:pic>
      <p:sp>
        <p:nvSpPr>
          <p:cNvPr id="6" name="Rectangle 5">
            <a:extLst>
              <a:ext uri="{FF2B5EF4-FFF2-40B4-BE49-F238E27FC236}">
                <a16:creationId xmlns:a16="http://schemas.microsoft.com/office/drawing/2014/main" id="{5422CA61-C7F3-AC43-AF7E-74D830F077B0}"/>
              </a:ext>
            </a:extLst>
          </p:cNvPr>
          <p:cNvSpPr/>
          <p:nvPr/>
        </p:nvSpPr>
        <p:spPr>
          <a:xfrm>
            <a:off x="304800" y="6087071"/>
            <a:ext cx="11582400" cy="646331"/>
          </a:xfrm>
          <a:prstGeom prst="rect">
            <a:avLst/>
          </a:prstGeom>
        </p:spPr>
        <p:txBody>
          <a:bodyPr wrap="square">
            <a:spAutoFit/>
          </a:bodyPr>
          <a:lstStyle/>
          <a:p>
            <a:pPr algn="ctr"/>
            <a:r>
              <a:rPr lang="en-US" sz="1800" b="0" dirty="0"/>
              <a:t>X. Mao, Q. Li, H. </a:t>
            </a:r>
            <a:r>
              <a:rPr lang="en-US" sz="1800" b="0" dirty="0" err="1"/>
              <a:t>Xie</a:t>
            </a:r>
            <a:r>
              <a:rPr lang="en-US" sz="1800" b="0" dirty="0"/>
              <a:t>, R. Y. Lau, Z. Wang, and S. P. </a:t>
            </a:r>
            <a:r>
              <a:rPr lang="en-US" sz="1800" b="0" dirty="0" err="1"/>
              <a:t>Smolley</a:t>
            </a:r>
            <a:r>
              <a:rPr lang="en-US" sz="1800" b="0" dirty="0"/>
              <a:t>, </a:t>
            </a:r>
            <a:r>
              <a:rPr lang="en-US" sz="1800" b="0" dirty="0">
                <a:hlinkClick r:id="rId3"/>
              </a:rPr>
              <a:t>Least squares generative adversarial networks</a:t>
            </a:r>
            <a:r>
              <a:rPr lang="en-US" sz="1800" b="0" dirty="0"/>
              <a:t>, ICCV 2017</a:t>
            </a:r>
          </a:p>
        </p:txBody>
      </p:sp>
    </p:spTree>
    <p:extLst>
      <p:ext uri="{BB962C8B-B14F-4D97-AF65-F5344CB8AC3E}">
        <p14:creationId xmlns:p14="http://schemas.microsoft.com/office/powerpoint/2010/main" val="1734582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8F21-E725-844C-92AD-1BBD603BCD62}"/>
              </a:ext>
            </a:extLst>
          </p:cNvPr>
          <p:cNvSpPr>
            <a:spLocks noGrp="1"/>
          </p:cNvSpPr>
          <p:nvPr>
            <p:ph type="title"/>
          </p:nvPr>
        </p:nvSpPr>
        <p:spPr/>
        <p:txBody>
          <a:bodyPr/>
          <a:lstStyle/>
          <a:p>
            <a:r>
              <a:rPr lang="en-US" dirty="0"/>
              <a:t>Least Squares GAN (LSGAN)</a:t>
            </a:r>
          </a:p>
        </p:txBody>
      </p:sp>
      <p:sp>
        <p:nvSpPr>
          <p:cNvPr id="8" name="Content Placeholder 7">
            <a:extLst>
              <a:ext uri="{FF2B5EF4-FFF2-40B4-BE49-F238E27FC236}">
                <a16:creationId xmlns:a16="http://schemas.microsoft.com/office/drawing/2014/main" id="{C9B99C7C-26CE-9B4A-BD7B-9023B5F088A4}"/>
              </a:ext>
            </a:extLst>
          </p:cNvPr>
          <p:cNvSpPr>
            <a:spLocks noGrp="1"/>
          </p:cNvSpPr>
          <p:nvPr>
            <p:ph idx="1"/>
          </p:nvPr>
        </p:nvSpPr>
        <p:spPr/>
        <p:txBody>
          <a:bodyPr/>
          <a:lstStyle/>
          <a:p>
            <a:pPr marL="457200" indent="-457200">
              <a:buFont typeface="Arial" panose="020B0604020202020204" pitchFamily="34" charset="0"/>
              <a:buChar char="•"/>
            </a:pPr>
            <a:r>
              <a:rPr lang="en-US" dirty="0"/>
              <a:t>Benefits (claimed)</a:t>
            </a:r>
          </a:p>
          <a:p>
            <a:pPr marL="857250" lvl="1" indent="-457200">
              <a:buFont typeface="Arial" panose="020B0604020202020204" pitchFamily="34" charset="0"/>
              <a:buChar char="•"/>
            </a:pPr>
            <a:r>
              <a:rPr lang="en-US" sz="2400" dirty="0"/>
              <a:t>Higher-quality images </a:t>
            </a:r>
          </a:p>
          <a:p>
            <a:pPr marL="857250" lvl="1" indent="-457200">
              <a:buFont typeface="Arial" panose="020B0604020202020204" pitchFamily="34" charset="0"/>
              <a:buChar char="•"/>
            </a:pPr>
            <a:r>
              <a:rPr lang="en-US" sz="2400" dirty="0"/>
              <a:t>More stable and resistant to mode collapse</a:t>
            </a:r>
          </a:p>
        </p:txBody>
      </p:sp>
      <p:pic>
        <p:nvPicPr>
          <p:cNvPr id="4" name="Picture 3">
            <a:extLst>
              <a:ext uri="{FF2B5EF4-FFF2-40B4-BE49-F238E27FC236}">
                <a16:creationId xmlns:a16="http://schemas.microsoft.com/office/drawing/2014/main" id="{83335659-44A0-1942-A0C7-CA686366A9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590800"/>
            <a:ext cx="9144000" cy="3073678"/>
          </a:xfrm>
          <a:prstGeom prst="rect">
            <a:avLst/>
          </a:prstGeom>
        </p:spPr>
      </p:pic>
      <p:sp>
        <p:nvSpPr>
          <p:cNvPr id="6" name="Rectangle 5">
            <a:extLst>
              <a:ext uri="{FF2B5EF4-FFF2-40B4-BE49-F238E27FC236}">
                <a16:creationId xmlns:a16="http://schemas.microsoft.com/office/drawing/2014/main" id="{9D7CF6CE-69C2-5C49-A00B-891F56CB295D}"/>
              </a:ext>
            </a:extLst>
          </p:cNvPr>
          <p:cNvSpPr/>
          <p:nvPr/>
        </p:nvSpPr>
        <p:spPr>
          <a:xfrm>
            <a:off x="304800" y="6087071"/>
            <a:ext cx="11582400" cy="646331"/>
          </a:xfrm>
          <a:prstGeom prst="rect">
            <a:avLst/>
          </a:prstGeom>
        </p:spPr>
        <p:txBody>
          <a:bodyPr wrap="square">
            <a:spAutoFit/>
          </a:bodyPr>
          <a:lstStyle/>
          <a:p>
            <a:pPr algn="ctr"/>
            <a:r>
              <a:rPr lang="en-US" sz="1800" b="0" dirty="0"/>
              <a:t>X. Mao, Q. Li, H. </a:t>
            </a:r>
            <a:r>
              <a:rPr lang="en-US" sz="1800" b="0" dirty="0" err="1"/>
              <a:t>Xie</a:t>
            </a:r>
            <a:r>
              <a:rPr lang="en-US" sz="1800" b="0" dirty="0"/>
              <a:t>, R. Y. Lau, Z. Wang, and S. P. </a:t>
            </a:r>
            <a:r>
              <a:rPr lang="en-US" sz="1800" b="0" dirty="0" err="1"/>
              <a:t>Smolley</a:t>
            </a:r>
            <a:r>
              <a:rPr lang="en-US" sz="1800" b="0" dirty="0"/>
              <a:t>, </a:t>
            </a:r>
            <a:r>
              <a:rPr lang="en-US" sz="1800" b="0" dirty="0">
                <a:hlinkClick r:id="rId3"/>
              </a:rPr>
              <a:t>Least squares generative adversarial networks</a:t>
            </a:r>
            <a:r>
              <a:rPr lang="en-US" sz="1800" b="0" dirty="0"/>
              <a:t>, ICCV 2017</a:t>
            </a:r>
          </a:p>
        </p:txBody>
      </p:sp>
    </p:spTree>
    <p:extLst>
      <p:ext uri="{BB962C8B-B14F-4D97-AF65-F5344CB8AC3E}">
        <p14:creationId xmlns:p14="http://schemas.microsoft.com/office/powerpoint/2010/main" val="1901061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a:t>GAN with hinge loss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Discriminator: Drive discriminator score on real data above </a:t>
                </a:r>
                <a14:m>
                  <m:oMath xmlns:m="http://schemas.openxmlformats.org/officeDocument/2006/math">
                    <m:r>
                      <a:rPr lang="en-US" i="1" dirty="0" smtClean="0">
                        <a:latin typeface="Cambria Math" panose="02040503050406030204" pitchFamily="18" charset="0"/>
                      </a:rPr>
                      <m:t>1</m:t>
                    </m:r>
                  </m:oMath>
                </a14:m>
                <a:r>
                  <a:rPr lang="en-US" dirty="0"/>
                  <a:t>, on generated data below </a:t>
                </a:r>
                <a14:m>
                  <m:oMath xmlns:m="http://schemas.openxmlformats.org/officeDocument/2006/math">
                    <m:r>
                      <a:rPr lang="en-US" i="1" dirty="0" smtClean="0">
                        <a:latin typeface="Cambria Math" panose="02040503050406030204" pitchFamily="18" charset="0"/>
                      </a:rPr>
                      <m:t>−1</m:t>
                    </m:r>
                  </m:oMath>
                </a14:m>
                <a:endParaRPr lang="en-US" dirty="0"/>
              </a:p>
              <a:p>
                <a:pPr marL="0" indent="0"/>
                <a:endParaRPr lang="en-US" sz="1000" dirty="0"/>
              </a:p>
              <a:p>
                <a:pPr marL="0" indent="0"/>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ea typeface="Cambria Math" panose="02040503050406030204" pitchFamily="18" charset="0"/>
                            </a:rPr>
                          </m:ctrlPr>
                        </m:sSubPr>
                        <m:e>
                          <m:r>
                            <a:rPr lang="en-US" b="0" i="1" smtClean="0">
                              <a:solidFill>
                                <a:srgbClr val="C00000"/>
                              </a:solidFill>
                              <a:latin typeface="Cambria Math" panose="02040503050406030204" pitchFamily="18" charset="0"/>
                              <a:ea typeface="Cambria Math" panose="02040503050406030204" pitchFamily="18" charset="0"/>
                            </a:rPr>
                            <m:t>𝐿</m:t>
                          </m:r>
                        </m:e>
                        <m:sub>
                          <m:r>
                            <a:rPr lang="en-US" b="0" i="1" smtClean="0">
                              <a:solidFill>
                                <a:srgbClr val="C00000"/>
                              </a:solidFill>
                              <a:latin typeface="Cambria Math" panose="02040503050406030204" pitchFamily="18" charset="0"/>
                              <a:ea typeface="Cambria Math" panose="02040503050406030204" pitchFamily="18" charset="0"/>
                            </a:rPr>
                            <m:t>𝐷</m:t>
                          </m:r>
                        </m:sub>
                      </m:sSub>
                      <m:r>
                        <a:rPr lang="en-US" i="1">
                          <a:solidFill>
                            <a:srgbClr val="C00000"/>
                          </a:solidFill>
                          <a:latin typeface="Cambria Math" panose="02040503050406030204" pitchFamily="18" charset="0"/>
                          <a:ea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m:t>
                          </m:r>
                          <m:r>
                            <a:rPr lang="en-US" i="1">
                              <a:solidFill>
                                <a:srgbClr val="C00000"/>
                              </a:solidFill>
                              <a:latin typeface="Cambria Math" panose="02040503050406030204" pitchFamily="18" charset="0"/>
                              <a:ea typeface="Cambria Math" panose="02040503050406030204" pitchFamily="18" charset="0"/>
                            </a:rPr>
                            <m:t>𝔼</m:t>
                          </m:r>
                        </m:e>
                        <m:sub>
                          <m:r>
                            <a:rPr lang="en-US" b="0" i="1" smtClean="0">
                              <a:solidFill>
                                <a:srgbClr val="C00000"/>
                              </a:solidFill>
                              <a:latin typeface="Cambria Math" panose="02040503050406030204" pitchFamily="18" charset="0"/>
                              <a:ea typeface="Cambria Math" panose="02040503050406030204" pitchFamily="18" charset="0"/>
                            </a:rPr>
                            <m:t>𝑥</m:t>
                          </m:r>
                          <m:r>
                            <a:rPr lang="en-US" i="1">
                              <a:solidFill>
                                <a:srgbClr val="C00000"/>
                              </a:solidFill>
                              <a:latin typeface="Cambria Math" panose="02040503050406030204" pitchFamily="18" charset="0"/>
                              <a:ea typeface="Cambria Math" panose="02040503050406030204" pitchFamily="18" charset="0"/>
                            </a:rPr>
                            <m:t>~</m:t>
                          </m:r>
                          <m:sSub>
                            <m:sSubPr>
                              <m:ctrlPr>
                                <a:rPr lang="en-US" i="1">
                                  <a:solidFill>
                                    <a:srgbClr val="C00000"/>
                                  </a:solidFill>
                                  <a:latin typeface="Cambria Math" panose="02040503050406030204" pitchFamily="18" charset="0"/>
                                  <a:ea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𝑝</m:t>
                              </m:r>
                            </m:e>
                            <m:sub>
                              <m:r>
                                <m:rPr>
                                  <m:sty m:val="p"/>
                                </m:rPr>
                                <a:rPr lang="en-US">
                                  <a:solidFill>
                                    <a:srgbClr val="C00000"/>
                                  </a:solidFill>
                                  <a:latin typeface="Cambria Math" panose="02040503050406030204" pitchFamily="18" charset="0"/>
                                  <a:ea typeface="Cambria Math" panose="02040503050406030204" pitchFamily="18" charset="0"/>
                                </a:rPr>
                                <m:t>data</m:t>
                              </m:r>
                            </m:sub>
                          </m:sSub>
                        </m:sub>
                      </m:sSub>
                      <m:d>
                        <m:dPr>
                          <m:begChr m:val="["/>
                          <m:endChr m:val="]"/>
                          <m:ctrlPr>
                            <a:rPr lang="en-US" i="1">
                              <a:solidFill>
                                <a:srgbClr val="C00000"/>
                              </a:solidFill>
                              <a:latin typeface="Cambria Math" panose="02040503050406030204" pitchFamily="18" charset="0"/>
                              <a:ea typeface="Cambria Math" panose="02040503050406030204" pitchFamily="18" charset="0"/>
                            </a:rPr>
                          </m:ctrlPr>
                        </m:dPr>
                        <m:e>
                          <m:r>
                            <m:rPr>
                              <m:sty m:val="p"/>
                            </m:rPr>
                            <a:rPr lang="en-US">
                              <a:solidFill>
                                <a:srgbClr val="C00000"/>
                              </a:solidFill>
                              <a:latin typeface="Cambria Math" panose="02040503050406030204" pitchFamily="18" charset="0"/>
                              <a:ea typeface="Cambria Math" panose="02040503050406030204" pitchFamily="18" charset="0"/>
                            </a:rPr>
                            <m:t>min</m:t>
                          </m:r>
                          <m:r>
                            <a:rPr lang="en-US" i="1">
                              <a:solidFill>
                                <a:srgbClr val="C00000"/>
                              </a:solidFill>
                              <a:latin typeface="Cambria Math" panose="02040503050406030204" pitchFamily="18" charset="0"/>
                              <a:ea typeface="Cambria Math" panose="02040503050406030204" pitchFamily="18" charset="0"/>
                            </a:rPr>
                            <m:t>(0,</m:t>
                          </m:r>
                          <m:r>
                            <a:rPr lang="en-US" i="1">
                              <a:solidFill>
                                <a:srgbClr val="C00000"/>
                              </a:solidFill>
                              <a:latin typeface="Cambria Math" panose="02040503050406030204" pitchFamily="18" charset="0"/>
                            </a:rPr>
                            <m:t>𝐷</m:t>
                          </m:r>
                          <m:d>
                            <m:dPr>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𝑥</m:t>
                              </m:r>
                            </m:e>
                          </m:d>
                          <m:r>
                            <a:rPr lang="en-US" i="1">
                              <a:solidFill>
                                <a:srgbClr val="C00000"/>
                              </a:solidFill>
                              <a:latin typeface="Cambria Math" panose="02040503050406030204" pitchFamily="18" charset="0"/>
                            </a:rPr>
                            <m:t>−1</m:t>
                          </m:r>
                          <m:r>
                            <a:rPr lang="en-US" i="1">
                              <a:solidFill>
                                <a:srgbClr val="C00000"/>
                              </a:solidFill>
                              <a:latin typeface="Cambria Math" panose="02040503050406030204" pitchFamily="18" charset="0"/>
                              <a:ea typeface="Cambria Math" panose="02040503050406030204" pitchFamily="18" charset="0"/>
                            </a:rPr>
                            <m:t>)</m:t>
                          </m:r>
                        </m:e>
                      </m:d>
                    </m:oMath>
                  </m:oMathPara>
                </a14:m>
                <a:endParaRPr lang="en-US" i="1" dirty="0">
                  <a:solidFill>
                    <a:srgbClr val="C00000"/>
                  </a:solidFill>
                  <a:latin typeface="Cambria Math" panose="02040503050406030204" pitchFamily="18" charset="0"/>
                  <a:ea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ea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ea typeface="Cambria Math" panose="02040503050406030204" pitchFamily="18" charset="0"/>
                            </a:rPr>
                            <m:t>𝔼</m:t>
                          </m:r>
                        </m:e>
                        <m:sub>
                          <m:r>
                            <a:rPr lang="en-US" b="0" i="1" smtClean="0">
                              <a:solidFill>
                                <a:srgbClr val="C00000"/>
                              </a:solidFill>
                              <a:latin typeface="Cambria Math" panose="02040503050406030204" pitchFamily="18" charset="0"/>
                              <a:ea typeface="Cambria Math" panose="02040503050406030204" pitchFamily="18" charset="0"/>
                            </a:rPr>
                            <m:t>𝑧</m:t>
                          </m:r>
                          <m:r>
                            <a:rPr lang="en-US" i="1">
                              <a:solidFill>
                                <a:srgbClr val="C00000"/>
                              </a:solidFill>
                              <a:latin typeface="Cambria Math" panose="02040503050406030204" pitchFamily="18" charset="0"/>
                              <a:ea typeface="Cambria Math" panose="02040503050406030204" pitchFamily="18" charset="0"/>
                            </a:rPr>
                            <m:t>~</m:t>
                          </m:r>
                          <m:r>
                            <a:rPr lang="en-US" i="1" smtClean="0">
                              <a:solidFill>
                                <a:srgbClr val="C00000"/>
                              </a:solidFill>
                              <a:latin typeface="Cambria Math" panose="02040503050406030204" pitchFamily="18" charset="0"/>
                              <a:ea typeface="Cambria Math" panose="02040503050406030204" pitchFamily="18" charset="0"/>
                            </a:rPr>
                            <m:t>𝑝</m:t>
                          </m:r>
                        </m:sub>
                      </m:sSub>
                      <m:d>
                        <m:dPr>
                          <m:begChr m:val="["/>
                          <m:endChr m:val="]"/>
                          <m:ctrlPr>
                            <a:rPr lang="en-US" i="1">
                              <a:solidFill>
                                <a:srgbClr val="C00000"/>
                              </a:solidFill>
                              <a:latin typeface="Cambria Math" panose="02040503050406030204" pitchFamily="18" charset="0"/>
                              <a:ea typeface="Cambria Math" panose="02040503050406030204" pitchFamily="18" charset="0"/>
                            </a:rPr>
                          </m:ctrlPr>
                        </m:dPr>
                        <m:e>
                          <m:r>
                            <m:rPr>
                              <m:sty m:val="p"/>
                            </m:rPr>
                            <a:rPr lang="en-US" b="0" i="0" smtClean="0">
                              <a:solidFill>
                                <a:srgbClr val="C00000"/>
                              </a:solidFill>
                              <a:latin typeface="Cambria Math" panose="02040503050406030204" pitchFamily="18" charset="0"/>
                              <a:ea typeface="Cambria Math" panose="02040503050406030204" pitchFamily="18" charset="0"/>
                            </a:rPr>
                            <m:t>min</m:t>
                          </m:r>
                          <m:r>
                            <a:rPr lang="en-US" b="0" i="1" smtClean="0">
                              <a:solidFill>
                                <a:srgbClr val="C00000"/>
                              </a:solidFill>
                              <a:latin typeface="Cambria Math" panose="02040503050406030204" pitchFamily="18" charset="0"/>
                              <a:ea typeface="Cambria Math" panose="02040503050406030204" pitchFamily="18" charset="0"/>
                            </a:rPr>
                            <m:t>⁡(0,−</m:t>
                          </m:r>
                          <m:r>
                            <a:rPr lang="en-US" b="0" i="1" smtClean="0">
                              <a:solidFill>
                                <a:srgbClr val="C00000"/>
                              </a:solidFill>
                              <a:latin typeface="Cambria Math" panose="02040503050406030204" pitchFamily="18" charset="0"/>
                              <a:ea typeface="Cambria Math" panose="02040503050406030204" pitchFamily="18" charset="0"/>
                            </a:rPr>
                            <m:t>𝐷</m:t>
                          </m:r>
                          <m:d>
                            <m:dPr>
                              <m:ctrlPr>
                                <a:rPr lang="en-US" b="0" i="1" smtClean="0">
                                  <a:solidFill>
                                    <a:srgbClr val="C00000"/>
                                  </a:solidFill>
                                  <a:latin typeface="Cambria Math" panose="02040503050406030204" pitchFamily="18" charset="0"/>
                                  <a:ea typeface="Cambria Math" panose="02040503050406030204" pitchFamily="18" charset="0"/>
                                </a:rPr>
                              </m:ctrlPr>
                            </m:dPr>
                            <m:e>
                              <m:r>
                                <a:rPr lang="en-US" b="0" i="1" smtClean="0">
                                  <a:solidFill>
                                    <a:srgbClr val="C00000"/>
                                  </a:solidFill>
                                  <a:latin typeface="Cambria Math" panose="02040503050406030204" pitchFamily="18" charset="0"/>
                                  <a:ea typeface="Cambria Math" panose="02040503050406030204" pitchFamily="18" charset="0"/>
                                </a:rPr>
                                <m:t>𝐺</m:t>
                              </m:r>
                              <m:d>
                                <m:dPr>
                                  <m:ctrlPr>
                                    <a:rPr lang="en-US" b="0" i="1" smtClean="0">
                                      <a:solidFill>
                                        <a:srgbClr val="C00000"/>
                                      </a:solidFill>
                                      <a:latin typeface="Cambria Math" panose="02040503050406030204" pitchFamily="18" charset="0"/>
                                      <a:ea typeface="Cambria Math" panose="02040503050406030204" pitchFamily="18" charset="0"/>
                                    </a:rPr>
                                  </m:ctrlPr>
                                </m:dPr>
                                <m:e>
                                  <m:r>
                                    <a:rPr lang="en-US" b="0" i="1" smtClean="0">
                                      <a:solidFill>
                                        <a:srgbClr val="C00000"/>
                                      </a:solidFill>
                                      <a:latin typeface="Cambria Math" panose="02040503050406030204" pitchFamily="18" charset="0"/>
                                      <a:ea typeface="Cambria Math" panose="02040503050406030204" pitchFamily="18" charset="0"/>
                                    </a:rPr>
                                    <m:t>𝑧</m:t>
                                  </m:r>
                                </m:e>
                              </m:d>
                            </m:e>
                          </m:d>
                          <m:r>
                            <a:rPr lang="en-US" b="0" i="1" smtClean="0">
                              <a:solidFill>
                                <a:srgbClr val="C00000"/>
                              </a:solidFill>
                              <a:latin typeface="Cambria Math" panose="02040503050406030204" pitchFamily="18" charset="0"/>
                              <a:ea typeface="Cambria Math" panose="02040503050406030204" pitchFamily="18" charset="0"/>
                            </a:rPr>
                            <m:t>−1)</m:t>
                          </m:r>
                        </m:e>
                      </m:d>
                    </m:oMath>
                  </m:oMathPara>
                </a14:m>
                <a:endParaRPr lang="en-US" dirty="0">
                  <a:solidFill>
                    <a:srgbClr val="C00000"/>
                  </a:solidFill>
                  <a:ea typeface="Cambria Math" panose="02040503050406030204" pitchFamily="18" charset="0"/>
                </a:endParaRPr>
              </a:p>
              <a:p>
                <a:pPr marL="457200" indent="-457200">
                  <a:buFont typeface="Arial" panose="020B0604020202020204" pitchFamily="34" charset="0"/>
                  <a:buChar char="•"/>
                </a:pPr>
                <a:endParaRPr lang="en-US" dirty="0">
                  <a:solidFill>
                    <a:srgbClr val="C00000"/>
                  </a:solidFill>
                </a:endParaRPr>
              </a:p>
              <a:p>
                <a:pPr marL="457200" indent="-457200">
                  <a:buFont typeface="Arial" panose="020B0604020202020204" pitchFamily="34" charset="0"/>
                  <a:buChar char="•"/>
                </a:pPr>
                <a:r>
                  <a:rPr lang="en-US" dirty="0"/>
                  <a:t>Generator: maximize discriminator score on generated data</a:t>
                </a:r>
                <a:endParaRPr lang="en-US" i="1" dirty="0">
                  <a:solidFill>
                    <a:srgbClr val="9900CC"/>
                  </a:solidFill>
                  <a:latin typeface="Cambria Math" panose="02040503050406030204" pitchFamily="18" charset="0"/>
                  <a:ea typeface="Cambria Math" panose="02040503050406030204" pitchFamily="18" charset="0"/>
                </a:endParaRPr>
              </a:p>
              <a:p>
                <a:pPr marL="0" indent="0"/>
                <a:endParaRPr lang="en-US" sz="800" dirty="0">
                  <a:solidFill>
                    <a:srgbClr val="9900CC"/>
                  </a:solidFill>
                  <a:ea typeface="Cambria Math" panose="02040503050406030204" pitchFamily="18" charset="0"/>
                </a:endParaRPr>
              </a:p>
              <a:p>
                <a:pPr marL="0" indent="0"/>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ea typeface="Cambria Math" panose="02040503050406030204" pitchFamily="18" charset="0"/>
                            </a:rPr>
                          </m:ctrlPr>
                        </m:sSubPr>
                        <m:e>
                          <m:r>
                            <a:rPr lang="en-US" b="0" i="1" smtClean="0">
                              <a:solidFill>
                                <a:srgbClr val="00B050"/>
                              </a:solidFill>
                              <a:latin typeface="Cambria Math" panose="02040503050406030204" pitchFamily="18" charset="0"/>
                              <a:ea typeface="Cambria Math" panose="02040503050406030204" pitchFamily="18" charset="0"/>
                            </a:rPr>
                            <m:t>𝐿</m:t>
                          </m:r>
                        </m:e>
                        <m:sub>
                          <m:r>
                            <a:rPr lang="en-US" b="0" i="1" smtClean="0">
                              <a:solidFill>
                                <a:srgbClr val="00B050"/>
                              </a:solidFill>
                              <a:latin typeface="Cambria Math" panose="02040503050406030204" pitchFamily="18" charset="0"/>
                              <a:ea typeface="Cambria Math" panose="02040503050406030204" pitchFamily="18" charset="0"/>
                            </a:rPr>
                            <m:t>𝐺</m:t>
                          </m:r>
                        </m:sub>
                      </m:sSub>
                      <m:r>
                        <a:rPr lang="en-US" i="1">
                          <a:solidFill>
                            <a:srgbClr val="00B050"/>
                          </a:solidFill>
                          <a:latin typeface="Cambria Math" panose="02040503050406030204" pitchFamily="18" charset="0"/>
                          <a:ea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m:t>
                          </m:r>
                          <m:r>
                            <a:rPr lang="en-US" i="1">
                              <a:solidFill>
                                <a:srgbClr val="00B050"/>
                              </a:solidFill>
                              <a:latin typeface="Cambria Math" panose="02040503050406030204" pitchFamily="18" charset="0"/>
                              <a:ea typeface="Cambria Math" panose="02040503050406030204" pitchFamily="18" charset="0"/>
                            </a:rPr>
                            <m:t>𝔼</m:t>
                          </m:r>
                        </m:e>
                        <m:sub>
                          <m:r>
                            <a:rPr lang="en-US" i="1">
                              <a:solidFill>
                                <a:srgbClr val="00B050"/>
                              </a:solidFill>
                              <a:latin typeface="Cambria Math" panose="02040503050406030204" pitchFamily="18" charset="0"/>
                              <a:ea typeface="Cambria Math" panose="02040503050406030204" pitchFamily="18" charset="0"/>
                            </a:rPr>
                            <m:t>𝑧</m:t>
                          </m:r>
                          <m:r>
                            <a:rPr lang="en-US" i="1">
                              <a:solidFill>
                                <a:srgbClr val="00B050"/>
                              </a:solidFill>
                              <a:latin typeface="Cambria Math" panose="02040503050406030204" pitchFamily="18" charset="0"/>
                              <a:ea typeface="Cambria Math" panose="02040503050406030204" pitchFamily="18" charset="0"/>
                            </a:rPr>
                            <m:t>~</m:t>
                          </m:r>
                          <m:r>
                            <a:rPr lang="en-US" b="0" i="1" smtClean="0">
                              <a:solidFill>
                                <a:srgbClr val="00B050"/>
                              </a:solidFill>
                              <a:latin typeface="Cambria Math" panose="02040503050406030204" pitchFamily="18" charset="0"/>
                              <a:ea typeface="Cambria Math" panose="02040503050406030204" pitchFamily="18" charset="0"/>
                            </a:rPr>
                            <m:t>𝑝</m:t>
                          </m:r>
                        </m:sub>
                      </m:sSub>
                      <m:r>
                        <a:rPr lang="en-US" b="0" i="1" smtClean="0">
                          <a:solidFill>
                            <a:srgbClr val="00B050"/>
                          </a:solidFill>
                          <a:latin typeface="Cambria Math" panose="02040503050406030204" pitchFamily="18" charset="0"/>
                          <a:ea typeface="Cambria Math" panose="02040503050406030204" pitchFamily="18" charset="0"/>
                        </a:rPr>
                        <m:t>𝐷</m:t>
                      </m:r>
                      <m:r>
                        <a:rPr lang="en-US" b="0" i="1" smtClean="0">
                          <a:solidFill>
                            <a:srgbClr val="00B050"/>
                          </a:solidFill>
                          <a:latin typeface="Cambria Math" panose="02040503050406030204" pitchFamily="18" charset="0"/>
                          <a:ea typeface="Cambria Math" panose="02040503050406030204" pitchFamily="18" charset="0"/>
                        </a:rPr>
                        <m:t>(</m:t>
                      </m:r>
                      <m:r>
                        <a:rPr lang="en-US" b="0" i="1" smtClean="0">
                          <a:solidFill>
                            <a:srgbClr val="00B050"/>
                          </a:solidFill>
                          <a:latin typeface="Cambria Math" panose="02040503050406030204" pitchFamily="18" charset="0"/>
                          <a:ea typeface="Cambria Math" panose="02040503050406030204" pitchFamily="18" charset="0"/>
                        </a:rPr>
                        <m:t>𝐺</m:t>
                      </m:r>
                      <m:d>
                        <m:dPr>
                          <m:ctrlPr>
                            <a:rPr lang="en-US" b="0" i="1" smtClean="0">
                              <a:solidFill>
                                <a:srgbClr val="00B050"/>
                              </a:solidFill>
                              <a:latin typeface="Cambria Math" panose="02040503050406030204" pitchFamily="18" charset="0"/>
                              <a:ea typeface="Cambria Math" panose="02040503050406030204" pitchFamily="18" charset="0"/>
                            </a:rPr>
                          </m:ctrlPr>
                        </m:dPr>
                        <m:e>
                          <m:r>
                            <a:rPr lang="en-US" b="0" i="1" smtClean="0">
                              <a:solidFill>
                                <a:srgbClr val="00B050"/>
                              </a:solidFill>
                              <a:latin typeface="Cambria Math" panose="02040503050406030204" pitchFamily="18" charset="0"/>
                              <a:ea typeface="Cambria Math" panose="02040503050406030204" pitchFamily="18" charset="0"/>
                            </a:rPr>
                            <m:t>𝑧</m:t>
                          </m:r>
                        </m:e>
                      </m:d>
                      <m:r>
                        <a:rPr lang="en-US" b="0" i="1" smtClean="0">
                          <a:solidFill>
                            <a:srgbClr val="00B050"/>
                          </a:solidFill>
                          <a:latin typeface="Cambria Math" panose="02040503050406030204" pitchFamily="18" charset="0"/>
                          <a:ea typeface="Cambria Math" panose="02040503050406030204" pitchFamily="18" charset="0"/>
                        </a:rPr>
                        <m:t>)</m:t>
                      </m:r>
                    </m:oMath>
                  </m:oMathPara>
                </a14:m>
                <a:endParaRPr lang="en-US" i="1" dirty="0">
                  <a:solidFill>
                    <a:srgbClr val="00B050"/>
                  </a:solidFill>
                  <a:latin typeface="Cambria Math" panose="02040503050406030204" pitchFamily="18" charset="0"/>
                  <a:ea typeface="Cambria Math" panose="02040503050406030204" pitchFamily="18" charset="0"/>
                </a:endParaRPr>
              </a:p>
              <a:p>
                <a:pPr marL="0" indent="0"/>
                <a:endParaRPr lang="en-US" sz="1000" i="1" dirty="0">
                  <a:solidFill>
                    <a:srgbClr val="FF0000"/>
                  </a:solidFill>
                  <a:latin typeface="Cambria Math" panose="02040503050406030204" pitchFamily="18" charset="0"/>
                  <a:ea typeface="Cambria Math" panose="02040503050406030204" pitchFamily="18" charset="0"/>
                </a:endParaRPr>
              </a:p>
              <a:p>
                <a:pPr marL="0" indent="0"/>
                <a:endParaRPr lang="en-US" dirty="0"/>
              </a:p>
            </p:txBody>
          </p:sp>
        </mc:Choice>
        <mc:Fallback xmlns="">
          <p:sp>
            <p:nvSpPr>
              <p:cNvPr id="3" name="Content Placeholder 2">
                <a:extLst>
                  <a:ext uri="{FF2B5EF4-FFF2-40B4-BE49-F238E27FC236}">
                    <a16:creationId xmlns:a16="http://schemas.microsoft.com/office/drawing/2014/main" id="{A7F5803D-C950-8C4F-9774-B9EDB344EFEF}"/>
                  </a:ext>
                </a:extLst>
              </p:cNvPr>
              <p:cNvSpPr>
                <a:spLocks noGrp="1" noRot="1" noChangeAspect="1" noMove="1" noResize="1" noEditPoints="1" noAdjustHandles="1" noChangeArrowheads="1" noChangeShapeType="1" noTextEdit="1"/>
              </p:cNvSpPr>
              <p:nvPr>
                <p:ph idx="1"/>
              </p:nvPr>
            </p:nvSpPr>
            <p:spPr>
              <a:blipFill>
                <a:blip r:embed="rId3"/>
                <a:stretch>
                  <a:fillRect l="-1103" t="-1449" r="-134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C648FF8-AC81-0D4C-8989-9B3B51B08AAA}"/>
              </a:ext>
            </a:extLst>
          </p:cNvPr>
          <p:cNvSpPr txBox="1"/>
          <p:nvPr/>
        </p:nvSpPr>
        <p:spPr>
          <a:xfrm>
            <a:off x="1611406" y="6324600"/>
            <a:ext cx="8969187" cy="369332"/>
          </a:xfrm>
          <a:prstGeom prst="rect">
            <a:avLst/>
          </a:prstGeom>
          <a:noFill/>
        </p:spPr>
        <p:txBody>
          <a:bodyPr wrap="none" rtlCol="0">
            <a:spAutoFit/>
          </a:bodyPr>
          <a:lstStyle/>
          <a:p>
            <a:r>
              <a:rPr lang="en-US" sz="1800" b="0" dirty="0"/>
              <a:t>T. </a:t>
            </a:r>
            <a:r>
              <a:rPr lang="en-US" sz="1800" b="0" dirty="0" err="1"/>
              <a:t>Miyato</a:t>
            </a:r>
            <a:r>
              <a:rPr lang="en-US" sz="1800" b="0" dirty="0"/>
              <a:t> et al., </a:t>
            </a:r>
            <a:r>
              <a:rPr lang="en-US" sz="1800" b="0" dirty="0">
                <a:hlinkClick r:id="rId4"/>
              </a:rPr>
              <a:t>Spectral normalization for generative adversarial networks</a:t>
            </a:r>
            <a:r>
              <a:rPr lang="en-US" sz="1800" b="0" dirty="0"/>
              <a:t>, ICLR 2018</a:t>
            </a:r>
          </a:p>
        </p:txBody>
      </p:sp>
    </p:spTree>
    <p:extLst>
      <p:ext uri="{BB962C8B-B14F-4D97-AF65-F5344CB8AC3E}">
        <p14:creationId xmlns:p14="http://schemas.microsoft.com/office/powerpoint/2010/main" val="575494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6" name="Content Placeholder 5"/>
          <p:cNvSpPr>
            <a:spLocks noGrp="1"/>
          </p:cNvSpPr>
          <p:nvPr>
            <p:ph idx="1"/>
          </p:nvPr>
        </p:nvSpPr>
        <p:spPr/>
        <p:txBody>
          <a:bodyPr/>
          <a:lstStyle/>
          <a:p>
            <a:pPr marL="457200" indent="-457200">
              <a:buFont typeface="Arial"/>
              <a:buChar char="•"/>
            </a:pPr>
            <a:r>
              <a:rPr lang="en-US" dirty="0">
                <a:solidFill>
                  <a:schemeClr val="bg1">
                    <a:lumMod val="50000"/>
                  </a:schemeClr>
                </a:solidFill>
              </a:rPr>
              <a:t>Generative modeling tasks</a:t>
            </a:r>
          </a:p>
          <a:p>
            <a:pPr marL="457200" indent="-457200">
              <a:buFont typeface="Arial"/>
              <a:buChar char="•"/>
            </a:pPr>
            <a:r>
              <a:rPr lang="en-US" dirty="0">
                <a:solidFill>
                  <a:schemeClr val="bg1">
                    <a:lumMod val="50000"/>
                  </a:schemeClr>
                </a:solidFill>
              </a:rPr>
              <a:t>Original GAN formulations</a:t>
            </a:r>
          </a:p>
          <a:p>
            <a:pPr marL="457200" indent="-457200">
              <a:buFont typeface="Arial"/>
              <a:buChar char="•"/>
            </a:pPr>
            <a:r>
              <a:rPr lang="en-US" dirty="0">
                <a:solidFill>
                  <a:schemeClr val="bg1">
                    <a:lumMod val="50000"/>
                  </a:schemeClr>
                </a:solidFill>
              </a:rPr>
              <a:t>Alternative GAN objectives</a:t>
            </a:r>
          </a:p>
          <a:p>
            <a:pPr marL="457200" indent="-457200">
              <a:buFont typeface="Arial"/>
              <a:buChar char="•"/>
            </a:pPr>
            <a:r>
              <a:rPr lang="en-US" dirty="0"/>
              <a:t>Evaluating GANs</a:t>
            </a:r>
          </a:p>
        </p:txBody>
      </p:sp>
    </p:spTree>
    <p:extLst>
      <p:ext uri="{BB962C8B-B14F-4D97-AF65-F5344CB8AC3E}">
        <p14:creationId xmlns:p14="http://schemas.microsoft.com/office/powerpoint/2010/main" val="268617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D0C1-DF1C-9B4E-8EA3-E513CF03FA3F}"/>
              </a:ext>
            </a:extLst>
          </p:cNvPr>
          <p:cNvSpPr>
            <a:spLocks noGrp="1"/>
          </p:cNvSpPr>
          <p:nvPr>
            <p:ph type="title"/>
          </p:nvPr>
        </p:nvSpPr>
        <p:spPr/>
        <p:txBody>
          <a:bodyPr/>
          <a:lstStyle/>
          <a:p>
            <a:r>
              <a:rPr lang="en-US" dirty="0"/>
              <a:t>How to evaluate GANs?</a:t>
            </a:r>
          </a:p>
        </p:txBody>
      </p:sp>
      <p:sp>
        <p:nvSpPr>
          <p:cNvPr id="3" name="Content Placeholder 2">
            <a:extLst>
              <a:ext uri="{FF2B5EF4-FFF2-40B4-BE49-F238E27FC236}">
                <a16:creationId xmlns:a16="http://schemas.microsoft.com/office/drawing/2014/main" id="{8F700D71-449D-9644-9E23-E08807AE4ED8}"/>
              </a:ext>
            </a:extLst>
          </p:cNvPr>
          <p:cNvSpPr>
            <a:spLocks noGrp="1"/>
          </p:cNvSpPr>
          <p:nvPr>
            <p:ph idx="1"/>
          </p:nvPr>
        </p:nvSpPr>
        <p:spPr/>
        <p:txBody>
          <a:bodyPr/>
          <a:lstStyle/>
          <a:p>
            <a:pPr marL="457200" indent="-457200">
              <a:buFont typeface="Arial" panose="020B0604020202020204" pitchFamily="34" charset="0"/>
              <a:buChar char="•"/>
            </a:pPr>
            <a:r>
              <a:rPr lang="en-US" dirty="0"/>
              <a:t>Showing pictures of samples is not enough, especially for simpler datasets like MNIST, CIFAR, faces, bedrooms, etc.</a:t>
            </a:r>
          </a:p>
          <a:p>
            <a:pPr marL="457200" indent="-457200">
              <a:buFont typeface="Arial" panose="020B0604020202020204" pitchFamily="34" charset="0"/>
              <a:buChar char="•"/>
            </a:pPr>
            <a:r>
              <a:rPr lang="en-US" dirty="0"/>
              <a:t>We cannot directly compute the likelihoods of high-dimensional samples (real or generated), or compare their distributions</a:t>
            </a:r>
          </a:p>
          <a:p>
            <a:pPr marL="457200" indent="-457200">
              <a:buFont typeface="Arial" panose="020B0604020202020204" pitchFamily="34" charset="0"/>
              <a:buChar char="•"/>
            </a:pPr>
            <a:r>
              <a:rPr lang="en-US" dirty="0"/>
              <a:t>Many GAN approaches claim mainly to improve stability, which is hard to evaluate</a:t>
            </a:r>
          </a:p>
        </p:txBody>
      </p:sp>
    </p:spTree>
    <p:extLst>
      <p:ext uri="{BB962C8B-B14F-4D97-AF65-F5344CB8AC3E}">
        <p14:creationId xmlns:p14="http://schemas.microsoft.com/office/powerpoint/2010/main" val="194842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D0C1-DF1C-9B4E-8EA3-E513CF03FA3F}"/>
              </a:ext>
            </a:extLst>
          </p:cNvPr>
          <p:cNvSpPr>
            <a:spLocks noGrp="1"/>
          </p:cNvSpPr>
          <p:nvPr>
            <p:ph type="title"/>
          </p:nvPr>
        </p:nvSpPr>
        <p:spPr/>
        <p:txBody>
          <a:bodyPr/>
          <a:lstStyle/>
          <a:p>
            <a:r>
              <a:rPr lang="en-US" dirty="0"/>
              <a:t>GAN evaluation: Human studies</a:t>
            </a:r>
          </a:p>
        </p:txBody>
      </p:sp>
      <p:sp>
        <p:nvSpPr>
          <p:cNvPr id="3" name="Content Placeholder 2">
            <a:extLst>
              <a:ext uri="{FF2B5EF4-FFF2-40B4-BE49-F238E27FC236}">
                <a16:creationId xmlns:a16="http://schemas.microsoft.com/office/drawing/2014/main" id="{8F700D71-449D-9644-9E23-E08807AE4ED8}"/>
              </a:ext>
            </a:extLst>
          </p:cNvPr>
          <p:cNvSpPr>
            <a:spLocks noGrp="1"/>
          </p:cNvSpPr>
          <p:nvPr>
            <p:ph idx="1"/>
          </p:nvPr>
        </p:nvSpPr>
        <p:spPr/>
        <p:txBody>
          <a:bodyPr/>
          <a:lstStyle/>
          <a:p>
            <a:pPr marL="457200" indent="-457200">
              <a:buFont typeface="Arial" panose="020B0604020202020204" pitchFamily="34" charset="0"/>
              <a:buChar char="•"/>
            </a:pPr>
            <a:r>
              <a:rPr lang="en-US" dirty="0"/>
              <a:t>Example: Turing test</a:t>
            </a:r>
          </a:p>
        </p:txBody>
      </p:sp>
      <p:sp>
        <p:nvSpPr>
          <p:cNvPr id="4" name="Rectangle 3">
            <a:extLst>
              <a:ext uri="{FF2B5EF4-FFF2-40B4-BE49-F238E27FC236}">
                <a16:creationId xmlns:a16="http://schemas.microsoft.com/office/drawing/2014/main" id="{94E6667E-2BF1-E445-B9FE-97459C9D3E4D}"/>
              </a:ext>
            </a:extLst>
          </p:cNvPr>
          <p:cNvSpPr/>
          <p:nvPr/>
        </p:nvSpPr>
        <p:spPr>
          <a:xfrm>
            <a:off x="1752600" y="6135470"/>
            <a:ext cx="8763000" cy="646331"/>
          </a:xfrm>
          <a:prstGeom prst="rect">
            <a:avLst/>
          </a:prstGeom>
        </p:spPr>
        <p:txBody>
          <a:bodyPr wrap="square">
            <a:spAutoFit/>
          </a:bodyPr>
          <a:lstStyle/>
          <a:p>
            <a:pPr algn="ctr"/>
            <a:r>
              <a:rPr lang="en-US" sz="1800" b="0" dirty="0"/>
              <a:t>T. </a:t>
            </a:r>
            <a:r>
              <a:rPr lang="en-US" sz="1800" b="0" dirty="0" err="1"/>
              <a:t>Salimans</a:t>
            </a:r>
            <a:r>
              <a:rPr lang="en-US" sz="1800" b="0" dirty="0"/>
              <a:t>, I. </a:t>
            </a:r>
            <a:r>
              <a:rPr lang="en-US" sz="1800" b="0" dirty="0" err="1"/>
              <a:t>Goodfellow</a:t>
            </a:r>
            <a:r>
              <a:rPr lang="en-US" sz="1800" b="0" dirty="0"/>
              <a:t>, W. Zaremba, V. Cheung, A. Radford, X. Chen, </a:t>
            </a:r>
            <a:r>
              <a:rPr lang="en-US" sz="1800" b="0" dirty="0">
                <a:hlinkClick r:id="rId2"/>
              </a:rPr>
              <a:t>Improved techniques for training GANs</a:t>
            </a:r>
            <a:r>
              <a:rPr lang="en-US" sz="1800" b="0" dirty="0"/>
              <a:t>, NIPS 2016</a:t>
            </a:r>
          </a:p>
        </p:txBody>
      </p:sp>
      <p:pic>
        <p:nvPicPr>
          <p:cNvPr id="5" name="Picture 4">
            <a:extLst>
              <a:ext uri="{FF2B5EF4-FFF2-40B4-BE49-F238E27FC236}">
                <a16:creationId xmlns:a16="http://schemas.microsoft.com/office/drawing/2014/main" id="{487FB4D3-BE23-5344-A458-C759C0A9F501}"/>
              </a:ext>
            </a:extLst>
          </p:cNvPr>
          <p:cNvPicPr>
            <a:picLocks noChangeAspect="1"/>
          </p:cNvPicPr>
          <p:nvPr/>
        </p:nvPicPr>
        <p:blipFill>
          <a:blip r:embed="rId3"/>
          <a:stretch>
            <a:fillRect/>
          </a:stretch>
        </p:blipFill>
        <p:spPr>
          <a:xfrm>
            <a:off x="2466373" y="1447800"/>
            <a:ext cx="7306201" cy="4267200"/>
          </a:xfrm>
          <a:prstGeom prst="rect">
            <a:avLst/>
          </a:prstGeom>
        </p:spPr>
      </p:pic>
    </p:spTree>
    <p:extLst>
      <p:ext uri="{BB962C8B-B14F-4D97-AF65-F5344CB8AC3E}">
        <p14:creationId xmlns:p14="http://schemas.microsoft.com/office/powerpoint/2010/main" val="3682933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D0C1-DF1C-9B4E-8EA3-E513CF03FA3F}"/>
              </a:ext>
            </a:extLst>
          </p:cNvPr>
          <p:cNvSpPr>
            <a:spLocks noGrp="1"/>
          </p:cNvSpPr>
          <p:nvPr>
            <p:ph type="title"/>
          </p:nvPr>
        </p:nvSpPr>
        <p:spPr/>
        <p:txBody>
          <a:bodyPr/>
          <a:lstStyle/>
          <a:p>
            <a:r>
              <a:rPr lang="en-US" dirty="0"/>
              <a:t>GAN evaluation: Inception score (IS)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F700D71-449D-9644-9E23-E08807AE4ED8}"/>
                  </a:ext>
                </a:extLst>
              </p:cNvPr>
              <p:cNvSpPr>
                <a:spLocks noGrp="1"/>
              </p:cNvSpPr>
              <p:nvPr>
                <p:ph idx="1"/>
              </p:nvPr>
            </p:nvSpPr>
            <p:spPr>
              <a:xfrm>
                <a:off x="609600" y="914400"/>
                <a:ext cx="11125200" cy="5257800"/>
              </a:xfrm>
            </p:spPr>
            <p:txBody>
              <a:bodyPr/>
              <a:lstStyle/>
              <a:p>
                <a:pPr marL="457200" indent="-457200">
                  <a:buFont typeface="Arial" panose="020B0604020202020204" pitchFamily="34" charset="0"/>
                  <a:buChar char="•"/>
                </a:pPr>
                <a:r>
                  <a:rPr lang="en-US" dirty="0"/>
                  <a:t>Key idea: generators should produce images with a variety of recognizable object classes</a:t>
                </a:r>
              </a:p>
              <a:p>
                <a:pPr marL="857250" lvl="1" indent="-457200">
                  <a:buFont typeface="Arial" panose="020B0604020202020204" pitchFamily="34" charset="0"/>
                  <a:buChar char="•"/>
                </a:pPr>
                <a:r>
                  <a:rPr lang="en-US" sz="2400" dirty="0"/>
                  <a:t>Pass generated samples </a:t>
                </a:r>
                <a14:m>
                  <m:oMath xmlns:m="http://schemas.openxmlformats.org/officeDocument/2006/math">
                    <m:r>
                      <a:rPr lang="en-US" sz="2400" i="1">
                        <a:solidFill>
                          <a:srgbClr val="9900CC"/>
                        </a:solidFill>
                        <a:latin typeface="Cambria Math" panose="02040503050406030204" pitchFamily="18" charset="0"/>
                      </a:rPr>
                      <m:t>𝑥</m:t>
                    </m:r>
                    <m:r>
                      <a:rPr lang="en-US" sz="2400" i="1">
                        <a:solidFill>
                          <a:srgbClr val="9900CC"/>
                        </a:solidFill>
                        <a:latin typeface="Cambria Math" panose="02040503050406030204" pitchFamily="18" charset="0"/>
                      </a:rPr>
                      <m:t> </m:t>
                    </m:r>
                  </m:oMath>
                </a14:m>
                <a:r>
                  <a:rPr lang="en-US" sz="2400" dirty="0"/>
                  <a:t>through an image classifier (</a:t>
                </a:r>
                <a:r>
                  <a:rPr lang="en-US" sz="2400" dirty="0" err="1"/>
                  <a:t>InceptionNet</a:t>
                </a:r>
                <a:r>
                  <a:rPr lang="en-US" sz="2400" dirty="0"/>
                  <a:t>), compute posterior class distributions </a:t>
                </a:r>
                <a14:m>
                  <m:oMath xmlns:m="http://schemas.openxmlformats.org/officeDocument/2006/math">
                    <m:r>
                      <a:rPr lang="en-US" sz="2400" i="1">
                        <a:solidFill>
                          <a:srgbClr val="9900CC"/>
                        </a:solidFill>
                        <a:latin typeface="Cambria Math" panose="02040503050406030204" pitchFamily="18" charset="0"/>
                      </a:rPr>
                      <m:t>𝑃</m:t>
                    </m:r>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𝑦</m:t>
                        </m:r>
                      </m:e>
                      <m:e>
                        <m:r>
                          <a:rPr lang="en-US" sz="2400" i="1">
                            <a:solidFill>
                              <a:srgbClr val="9900CC"/>
                            </a:solidFill>
                            <a:latin typeface="Cambria Math" panose="02040503050406030204" pitchFamily="18" charset="0"/>
                          </a:rPr>
                          <m:t>𝑥</m:t>
                        </m:r>
                      </m:e>
                    </m:d>
                  </m:oMath>
                </a14:m>
                <a:r>
                  <a:rPr lang="en-US" sz="2400" dirty="0"/>
                  <a:t> and marginal distribution </a:t>
                </a:r>
                <a14:m>
                  <m:oMath xmlns:m="http://schemas.openxmlformats.org/officeDocument/2006/math">
                    <m:r>
                      <a:rPr lang="en-US" sz="2400" i="1" dirty="0" smtClean="0">
                        <a:solidFill>
                          <a:srgbClr val="9900CC"/>
                        </a:solidFill>
                        <a:latin typeface="Cambria Math" panose="02040503050406030204" pitchFamily="18" charset="0"/>
                      </a:rPr>
                      <m:t>𝑃</m:t>
                    </m:r>
                    <m:r>
                      <a:rPr lang="en-US" sz="2400" i="1" dirty="0" smtClean="0">
                        <a:solidFill>
                          <a:srgbClr val="9900CC"/>
                        </a:solidFill>
                        <a:latin typeface="Cambria Math" panose="02040503050406030204" pitchFamily="18" charset="0"/>
                      </a:rPr>
                      <m:t>(</m:t>
                    </m:r>
                    <m:r>
                      <a:rPr lang="en-US" sz="2400" i="1" dirty="0" smtClean="0">
                        <a:solidFill>
                          <a:srgbClr val="9900CC"/>
                        </a:solidFill>
                        <a:latin typeface="Cambria Math" panose="02040503050406030204" pitchFamily="18" charset="0"/>
                      </a:rPr>
                      <m:t>𝑦</m:t>
                    </m:r>
                    <m:r>
                      <a:rPr lang="en-US" sz="2400" i="1" dirty="0" smtClean="0">
                        <a:solidFill>
                          <a:srgbClr val="9900CC"/>
                        </a:solidFill>
                        <a:latin typeface="Cambria Math" panose="02040503050406030204" pitchFamily="18" charset="0"/>
                      </a:rPr>
                      <m:t>)</m:t>
                    </m:r>
                  </m:oMath>
                </a14:m>
                <a:endParaRPr lang="en-US" sz="2400" dirty="0">
                  <a:solidFill>
                    <a:srgbClr val="9900CC"/>
                  </a:solidFill>
                </a:endParaRPr>
              </a:p>
              <a:p>
                <a:pPr marL="857250" lvl="1" indent="-457200">
                  <a:buFont typeface="Arial" panose="020B0604020202020204" pitchFamily="34" charset="0"/>
                  <a:buChar char="•"/>
                </a:pPr>
                <a:r>
                  <a:rPr lang="en-US" sz="2400" dirty="0"/>
                  <a:t>Compute Inception score as</a:t>
                </a:r>
                <a:r>
                  <a:rPr lang="en-US" sz="2400" b="1" i="1" dirty="0">
                    <a:solidFill>
                      <a:srgbClr val="9900CC"/>
                    </a:solidFill>
                    <a:latin typeface="Cambria Math" panose="02040503050406030204" pitchFamily="18" charset="0"/>
                  </a:rPr>
                  <a:t> </a:t>
                </a:r>
              </a:p>
              <a:p>
                <a:pPr marL="400050" lvl="1" indent="0" algn="ctr">
                  <a:buNone/>
                </a:pPr>
                <a14:m>
                  <m:oMath xmlns:m="http://schemas.openxmlformats.org/officeDocument/2006/math">
                    <m:r>
                      <a:rPr lang="en-US" sz="2400" i="1">
                        <a:solidFill>
                          <a:srgbClr val="9900CC"/>
                        </a:solidFill>
                        <a:latin typeface="Cambria Math" panose="02040503050406030204" pitchFamily="18" charset="0"/>
                      </a:rPr>
                      <m:t>𝐼𝑆</m:t>
                    </m:r>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𝐺</m:t>
                        </m:r>
                      </m:e>
                    </m:d>
                    <m:r>
                      <a:rPr lang="en-US" sz="2400">
                        <a:solidFill>
                          <a:srgbClr val="9900CC"/>
                        </a:solidFill>
                        <a:latin typeface="Cambria Math" panose="02040503050406030204" pitchFamily="18" charset="0"/>
                      </a:rPr>
                      <m:t>=</m:t>
                    </m:r>
                    <m:r>
                      <m:rPr>
                        <m:sty m:val="p"/>
                      </m:rPr>
                      <a:rPr lang="en-US" sz="2400">
                        <a:solidFill>
                          <a:srgbClr val="9900CC"/>
                        </a:solidFill>
                        <a:latin typeface="Cambria Math" panose="02040503050406030204" pitchFamily="18" charset="0"/>
                      </a:rPr>
                      <m:t>exp</m:t>
                    </m:r>
                    <m:d>
                      <m:dPr>
                        <m:begChr m:val="["/>
                        <m:endChr m:val="]"/>
                        <m:ctrlPr>
                          <a:rPr lang="en-US" sz="2400" i="1">
                            <a:solidFill>
                              <a:srgbClr val="9900CC"/>
                            </a:solidFill>
                            <a:latin typeface="Cambria Math" panose="02040503050406030204" pitchFamily="18" charset="0"/>
                          </a:rPr>
                        </m:ctrlPr>
                      </m:dPr>
                      <m:e>
                        <m:sSub>
                          <m:sSubPr>
                            <m:ctrlPr>
                              <a:rPr lang="en-US" sz="2400" i="1">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ea typeface="Cambria Math" panose="02040503050406030204" pitchFamily="18" charset="0"/>
                              </a:rPr>
                              <m:t>𝔼</m:t>
                            </m:r>
                          </m:e>
                          <m:sub>
                            <m:r>
                              <a:rPr lang="en-US" sz="2400" i="1">
                                <a:solidFill>
                                  <a:srgbClr val="9900CC"/>
                                </a:solidFill>
                                <a:latin typeface="Cambria Math" panose="02040503050406030204" pitchFamily="18" charset="0"/>
                              </a:rPr>
                              <m:t>𝑥</m:t>
                            </m:r>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𝐺</m:t>
                            </m:r>
                          </m:sub>
                        </m:sSub>
                        <m:r>
                          <a:rPr lang="en-US" sz="2400" i="1">
                            <a:solidFill>
                              <a:srgbClr val="9900CC"/>
                            </a:solidFill>
                            <a:latin typeface="Cambria Math" panose="02040503050406030204" pitchFamily="18" charset="0"/>
                          </a:rPr>
                          <m:t> </m:t>
                        </m:r>
                        <m:r>
                          <a:rPr lang="en-US" sz="2400" i="1">
                            <a:solidFill>
                              <a:srgbClr val="9900CC"/>
                            </a:solidFill>
                            <a:latin typeface="Cambria Math" panose="02040503050406030204" pitchFamily="18" charset="0"/>
                          </a:rPr>
                          <m:t>𝐾𝐿</m:t>
                        </m:r>
                        <m:r>
                          <a:rPr lang="en-US" sz="2400" b="0" i="1" smtClean="0">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𝑃</m:t>
                        </m:r>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𝑦</m:t>
                            </m:r>
                          </m:e>
                          <m:e>
                            <m:r>
                              <a:rPr lang="en-US" sz="2400" i="1">
                                <a:solidFill>
                                  <a:srgbClr val="9900CC"/>
                                </a:solidFill>
                                <a:latin typeface="Cambria Math" panose="02040503050406030204" pitchFamily="18" charset="0"/>
                              </a:rPr>
                              <m:t>𝑥</m:t>
                            </m:r>
                          </m:e>
                        </m:d>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𝑃</m:t>
                        </m:r>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𝑦</m:t>
                            </m:r>
                          </m:e>
                        </m:d>
                        <m:r>
                          <a:rPr lang="en-US" sz="2400" b="0" i="1" smtClean="0">
                            <a:solidFill>
                              <a:srgbClr val="9900CC"/>
                            </a:solidFill>
                            <a:latin typeface="Cambria Math" panose="02040503050406030204" pitchFamily="18" charset="0"/>
                          </a:rPr>
                          <m:t>)</m:t>
                        </m:r>
                      </m:e>
                    </m:d>
                  </m:oMath>
                </a14:m>
                <a:r>
                  <a:rPr lang="en-US" sz="2400" dirty="0"/>
                  <a:t>. </a:t>
                </a:r>
              </a:p>
              <a:p>
                <a:pPr marL="457200" indent="-457200">
                  <a:buFont typeface="Arial" panose="020B0604020202020204" pitchFamily="34" charset="0"/>
                  <a:buChar char="•"/>
                </a:pPr>
                <a:r>
                  <a:rPr lang="en-US" dirty="0"/>
                  <a:t>IS should be high when:</a:t>
                </a:r>
              </a:p>
              <a:p>
                <a:pPr marL="857250" lvl="1" indent="-457200">
                  <a:buFont typeface="Arial" panose="020B0604020202020204" pitchFamily="34" charset="0"/>
                  <a:buChar char="•"/>
                </a:pPr>
                <a:r>
                  <a:rPr lang="en-US" sz="2400" dirty="0"/>
                  <a:t>Samples </a:t>
                </a:r>
                <a14:m>
                  <m:oMath xmlns:m="http://schemas.openxmlformats.org/officeDocument/2006/math">
                    <m:r>
                      <a:rPr lang="en-US" sz="2400" i="1" dirty="0">
                        <a:solidFill>
                          <a:srgbClr val="9900CC"/>
                        </a:solidFill>
                        <a:latin typeface="Cambria Math" panose="02040503050406030204" pitchFamily="18" charset="0"/>
                      </a:rPr>
                      <m:t>𝑥</m:t>
                    </m:r>
                  </m:oMath>
                </a14:m>
                <a:r>
                  <a:rPr lang="en-US" sz="2400" dirty="0"/>
                  <a:t> contain recognizable objects, so entropy of </a:t>
                </a:r>
                <a14:m>
                  <m:oMath xmlns:m="http://schemas.openxmlformats.org/officeDocument/2006/math">
                    <m:r>
                      <a:rPr lang="en-US" sz="2400" i="1" dirty="0">
                        <a:solidFill>
                          <a:srgbClr val="9900CC"/>
                        </a:solidFill>
                        <a:latin typeface="Cambria Math" panose="02040503050406030204" pitchFamily="18" charset="0"/>
                      </a:rPr>
                      <m:t>𝑃</m:t>
                    </m:r>
                    <m:r>
                      <a:rPr lang="en-US" sz="2400" i="1" dirty="0">
                        <a:solidFill>
                          <a:srgbClr val="9900CC"/>
                        </a:solidFill>
                        <a:latin typeface="Cambria Math" panose="02040503050406030204" pitchFamily="18" charset="0"/>
                      </a:rPr>
                      <m:t>(</m:t>
                    </m:r>
                    <m:r>
                      <a:rPr lang="en-US" sz="2400" i="1" dirty="0" err="1">
                        <a:solidFill>
                          <a:srgbClr val="9900CC"/>
                        </a:solidFill>
                        <a:latin typeface="Cambria Math" panose="02040503050406030204" pitchFamily="18" charset="0"/>
                      </a:rPr>
                      <m:t>𝑦</m:t>
                    </m:r>
                    <m:r>
                      <a:rPr lang="en-US" sz="2400" i="1" dirty="0" err="1">
                        <a:solidFill>
                          <a:srgbClr val="9900CC"/>
                        </a:solidFill>
                        <a:latin typeface="Cambria Math" panose="02040503050406030204" pitchFamily="18" charset="0"/>
                      </a:rPr>
                      <m:t>|</m:t>
                    </m:r>
                    <m:r>
                      <a:rPr lang="en-US" sz="2400" i="1" dirty="0" err="1">
                        <a:solidFill>
                          <a:srgbClr val="9900CC"/>
                        </a:solidFill>
                        <a:latin typeface="Cambria Math" panose="02040503050406030204" pitchFamily="18" charset="0"/>
                      </a:rPr>
                      <m:t>𝑥</m:t>
                    </m:r>
                    <m:r>
                      <a:rPr lang="en-US" sz="2400" i="1" dirty="0">
                        <a:solidFill>
                          <a:srgbClr val="9900CC"/>
                        </a:solidFill>
                        <a:latin typeface="Cambria Math" panose="02040503050406030204" pitchFamily="18" charset="0"/>
                      </a:rPr>
                      <m:t>)</m:t>
                    </m:r>
                  </m:oMath>
                </a14:m>
                <a:r>
                  <a:rPr lang="en-US" sz="2400" dirty="0"/>
                  <a:t> is </a:t>
                </a:r>
                <a:r>
                  <a:rPr lang="en-US" sz="2400" i="1" dirty="0"/>
                  <a:t>low</a:t>
                </a:r>
                <a:endParaRPr lang="en-US" sz="2400" dirty="0"/>
              </a:p>
              <a:p>
                <a:pPr marL="857250" lvl="1" indent="-457200">
                  <a:buFont typeface="Arial" panose="020B0604020202020204" pitchFamily="34" charset="0"/>
                  <a:buChar char="•"/>
                </a:pPr>
                <a:r>
                  <a:rPr lang="en-US" sz="2400" dirty="0"/>
                  <a:t>The predicted labels of samples are diverse, so the entropy of </a:t>
                </a:r>
                <a14:m>
                  <m:oMath xmlns:m="http://schemas.openxmlformats.org/officeDocument/2006/math">
                    <m:r>
                      <a:rPr lang="en-US" sz="2400" i="1" dirty="0">
                        <a:solidFill>
                          <a:srgbClr val="9900CC"/>
                        </a:solidFill>
                        <a:latin typeface="Cambria Math" panose="02040503050406030204" pitchFamily="18" charset="0"/>
                      </a:rPr>
                      <m:t>𝑃</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𝑦</m:t>
                    </m:r>
                    <m:r>
                      <a:rPr lang="en-US" sz="2400" i="1" dirty="0">
                        <a:solidFill>
                          <a:srgbClr val="9900CC"/>
                        </a:solidFill>
                        <a:latin typeface="Cambria Math" panose="02040503050406030204" pitchFamily="18" charset="0"/>
                      </a:rPr>
                      <m:t>)</m:t>
                    </m:r>
                  </m:oMath>
                </a14:m>
                <a:r>
                  <a:rPr lang="en-US" sz="2400" dirty="0">
                    <a:solidFill>
                      <a:srgbClr val="9900CC"/>
                    </a:solidFill>
                  </a:rPr>
                  <a:t> </a:t>
                </a:r>
                <a:r>
                  <a:rPr lang="en-US" sz="2400" dirty="0"/>
                  <a:t>is </a:t>
                </a:r>
                <a:r>
                  <a:rPr lang="en-US" sz="2400" i="1" dirty="0"/>
                  <a:t>high</a:t>
                </a:r>
              </a:p>
              <a:p>
                <a:pPr marL="857250" lvl="1" indent="-457200">
                  <a:buFont typeface="Arial" panose="020B0604020202020204" pitchFamily="34" charset="0"/>
                  <a:buChar char="•"/>
                </a:pPr>
                <a:r>
                  <a:rPr lang="en-US" sz="2400" dirty="0"/>
                  <a:t>What if a generator overfits (memorizes the training set)?</a:t>
                </a:r>
              </a:p>
              <a:p>
                <a:pPr marL="857250" lvl="1" indent="-457200">
                  <a:buFont typeface="Arial" panose="020B0604020202020204" pitchFamily="34" charset="0"/>
                  <a:buChar char="•"/>
                </a:pPr>
                <a:r>
                  <a:rPr lang="en-US" sz="2400" dirty="0"/>
                  <a:t>What if it outputs a single image per class?</a:t>
                </a:r>
              </a:p>
            </p:txBody>
          </p:sp>
        </mc:Choice>
        <mc:Fallback xmlns="">
          <p:sp>
            <p:nvSpPr>
              <p:cNvPr id="3" name="Content Placeholder 2">
                <a:extLst>
                  <a:ext uri="{FF2B5EF4-FFF2-40B4-BE49-F238E27FC236}">
                    <a16:creationId xmlns:a16="http://schemas.microsoft.com/office/drawing/2014/main" id="{8F700D71-449D-9644-9E23-E08807AE4ED8}"/>
                  </a:ext>
                </a:extLst>
              </p:cNvPr>
              <p:cNvSpPr>
                <a:spLocks noGrp="1" noRot="1" noChangeAspect="1" noMove="1" noResize="1" noEditPoints="1" noAdjustHandles="1" noChangeArrowheads="1" noChangeShapeType="1" noTextEdit="1"/>
              </p:cNvSpPr>
              <p:nvPr>
                <p:ph idx="1"/>
              </p:nvPr>
            </p:nvSpPr>
            <p:spPr>
              <a:xfrm>
                <a:off x="609600" y="914400"/>
                <a:ext cx="11125200" cy="5257800"/>
              </a:xfrm>
              <a:blipFill>
                <a:blip r:embed="rId2"/>
                <a:stretch>
                  <a:fillRect l="-1027" t="-1449" r="-114"/>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94E6667E-2BF1-E445-B9FE-97459C9D3E4D}"/>
              </a:ext>
            </a:extLst>
          </p:cNvPr>
          <p:cNvSpPr/>
          <p:nvPr/>
        </p:nvSpPr>
        <p:spPr>
          <a:xfrm>
            <a:off x="1752600" y="6135470"/>
            <a:ext cx="8763000" cy="646331"/>
          </a:xfrm>
          <a:prstGeom prst="rect">
            <a:avLst/>
          </a:prstGeom>
        </p:spPr>
        <p:txBody>
          <a:bodyPr wrap="square">
            <a:spAutoFit/>
          </a:bodyPr>
          <a:lstStyle/>
          <a:p>
            <a:pPr algn="ctr"/>
            <a:r>
              <a:rPr lang="en-US" sz="1800" b="0" dirty="0"/>
              <a:t>T. </a:t>
            </a:r>
            <a:r>
              <a:rPr lang="en-US" sz="1800" b="0" dirty="0" err="1"/>
              <a:t>Salimans</a:t>
            </a:r>
            <a:r>
              <a:rPr lang="en-US" sz="1800" b="0" dirty="0"/>
              <a:t>, I. </a:t>
            </a:r>
            <a:r>
              <a:rPr lang="en-US" sz="1800" b="0" dirty="0" err="1"/>
              <a:t>Goodfellow</a:t>
            </a:r>
            <a:r>
              <a:rPr lang="en-US" sz="1800" b="0" dirty="0"/>
              <a:t>, W. Zaremba, V. Cheung, A. Radford, X. Chen, </a:t>
            </a:r>
            <a:r>
              <a:rPr lang="en-US" sz="1800" b="0" dirty="0">
                <a:hlinkClick r:id="rId3"/>
              </a:rPr>
              <a:t>Improved techniques for training GANs</a:t>
            </a:r>
            <a:r>
              <a:rPr lang="en-US" sz="1800" b="0" dirty="0"/>
              <a:t>, NIPS 2016</a:t>
            </a:r>
          </a:p>
        </p:txBody>
      </p:sp>
    </p:spTree>
    <p:extLst>
      <p:ext uri="{BB962C8B-B14F-4D97-AF65-F5344CB8AC3E}">
        <p14:creationId xmlns:p14="http://schemas.microsoft.com/office/powerpoint/2010/main" val="327224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D0C1-DF1C-9B4E-8EA3-E513CF03FA3F}"/>
              </a:ext>
            </a:extLst>
          </p:cNvPr>
          <p:cNvSpPr>
            <a:spLocks noGrp="1"/>
          </p:cNvSpPr>
          <p:nvPr>
            <p:ph type="title"/>
          </p:nvPr>
        </p:nvSpPr>
        <p:spPr/>
        <p:txBody>
          <a:bodyPr/>
          <a:lstStyle/>
          <a:p>
            <a:r>
              <a:rPr lang="en-US" dirty="0"/>
              <a:t>GAN evaluation: Inception score (IS)</a:t>
            </a:r>
          </a:p>
        </p:txBody>
      </p:sp>
      <p:sp>
        <p:nvSpPr>
          <p:cNvPr id="3" name="Content Placeholder 2">
            <a:extLst>
              <a:ext uri="{FF2B5EF4-FFF2-40B4-BE49-F238E27FC236}">
                <a16:creationId xmlns:a16="http://schemas.microsoft.com/office/drawing/2014/main" id="{8F700D71-449D-9644-9E23-E08807AE4ED8}"/>
              </a:ext>
            </a:extLst>
          </p:cNvPr>
          <p:cNvSpPr>
            <a:spLocks noGrp="1"/>
          </p:cNvSpPr>
          <p:nvPr>
            <p:ph idx="1"/>
          </p:nvPr>
        </p:nvSpPr>
        <p:spPr>
          <a:xfrm>
            <a:off x="685800" y="914400"/>
            <a:ext cx="10591800" cy="5257800"/>
          </a:xfrm>
        </p:spPr>
        <p:txBody>
          <a:bodyPr/>
          <a:lstStyle/>
          <a:p>
            <a:pPr marL="457200" indent="-457200">
              <a:buFont typeface="Arial" panose="020B0604020202020204" pitchFamily="34" charset="0"/>
              <a:buChar char="•"/>
            </a:pPr>
            <a:r>
              <a:rPr lang="en-US" dirty="0"/>
              <a:t>Disadvantages </a:t>
            </a:r>
          </a:p>
          <a:p>
            <a:pPr marL="857250" lvl="1" indent="-457200">
              <a:buFont typeface="Arial" panose="020B0604020202020204" pitchFamily="34" charset="0"/>
              <a:buChar char="•"/>
            </a:pPr>
            <a:r>
              <a:rPr lang="en-US" sz="2400" dirty="0"/>
              <a:t>A GAN that simply memorizes the training data (overfitting) or outputs a single image per class (mode dropping) could still score well</a:t>
            </a:r>
          </a:p>
          <a:p>
            <a:pPr marL="857250" lvl="1" indent="-457200">
              <a:buFont typeface="Arial" panose="020B0604020202020204" pitchFamily="34" charset="0"/>
              <a:buChar char="•"/>
            </a:pPr>
            <a:r>
              <a:rPr lang="en-US" sz="2400" dirty="0"/>
              <a:t>Is sensitive to network weights, not necessarily valid for generative models not trained on ImageNet, can be gamed (</a:t>
            </a:r>
            <a:r>
              <a:rPr lang="en-US" sz="2400" dirty="0">
                <a:hlinkClick r:id="rId2"/>
              </a:rPr>
              <a:t>Barratt &amp; Sharma</a:t>
            </a:r>
            <a:r>
              <a:rPr lang="en-US" sz="2400" dirty="0"/>
              <a:t> 2018)</a:t>
            </a:r>
          </a:p>
        </p:txBody>
      </p:sp>
      <p:pic>
        <p:nvPicPr>
          <p:cNvPr id="6" name="Picture 5">
            <a:extLst>
              <a:ext uri="{FF2B5EF4-FFF2-40B4-BE49-F238E27FC236}">
                <a16:creationId xmlns:a16="http://schemas.microsoft.com/office/drawing/2014/main" id="{AE018138-BB16-9348-9392-3B1C6492F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124200"/>
            <a:ext cx="3842017" cy="3657600"/>
          </a:xfrm>
          <a:prstGeom prst="rect">
            <a:avLst/>
          </a:prstGeom>
        </p:spPr>
      </p:pic>
    </p:spTree>
    <p:extLst>
      <p:ext uri="{BB962C8B-B14F-4D97-AF65-F5344CB8AC3E}">
        <p14:creationId xmlns:p14="http://schemas.microsoft.com/office/powerpoint/2010/main" val="182219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D0C1-DF1C-9B4E-8EA3-E513CF03FA3F}"/>
              </a:ext>
            </a:extLst>
          </p:cNvPr>
          <p:cNvSpPr>
            <a:spLocks noGrp="1"/>
          </p:cNvSpPr>
          <p:nvPr>
            <p:ph type="title"/>
          </p:nvPr>
        </p:nvSpPr>
        <p:spPr/>
        <p:txBody>
          <a:bodyPr/>
          <a:lstStyle/>
          <a:p>
            <a:r>
              <a:rPr lang="en-US" dirty="0"/>
              <a:t>GAN evaluation: Fréchet Inception Distance (FID)</a:t>
            </a:r>
          </a:p>
        </p:txBody>
      </p:sp>
      <p:sp>
        <p:nvSpPr>
          <p:cNvPr id="3" name="Content Placeholder 2">
            <a:extLst>
              <a:ext uri="{FF2B5EF4-FFF2-40B4-BE49-F238E27FC236}">
                <a16:creationId xmlns:a16="http://schemas.microsoft.com/office/drawing/2014/main" id="{8F700D71-449D-9644-9E23-E08807AE4ED8}"/>
              </a:ext>
            </a:extLst>
          </p:cNvPr>
          <p:cNvSpPr>
            <a:spLocks noGrp="1"/>
          </p:cNvSpPr>
          <p:nvPr>
            <p:ph idx="1"/>
          </p:nvPr>
        </p:nvSpPr>
        <p:spPr/>
        <p:txBody>
          <a:bodyPr/>
          <a:lstStyle/>
          <a:p>
            <a:pPr marL="457200" indent="-457200">
              <a:buFont typeface="Arial" panose="020B0604020202020204" pitchFamily="34" charset="0"/>
              <a:buChar char="•"/>
            </a:pPr>
            <a:r>
              <a:rPr lang="en-US" dirty="0"/>
              <a:t>Key idea: fit simple distributions (Gaussians) to statistics of feature activations for real and generated data; estimate divergence parametrically</a:t>
            </a:r>
          </a:p>
          <a:p>
            <a:pPr marL="857250" lvl="1" indent="-457200">
              <a:buFont typeface="Arial" panose="020B0604020202020204" pitchFamily="34" charset="0"/>
              <a:buChar char="•"/>
            </a:pPr>
            <a:r>
              <a:rPr lang="en-US" sz="2400" dirty="0"/>
              <a:t>Pass generated samples through a network (</a:t>
            </a:r>
            <a:r>
              <a:rPr lang="en-US" sz="2400" dirty="0" err="1"/>
              <a:t>InceptionNet</a:t>
            </a:r>
            <a:r>
              <a:rPr lang="en-US" sz="2400" dirty="0"/>
              <a:t>), compute activations for a chosen layer</a:t>
            </a:r>
          </a:p>
          <a:p>
            <a:pPr marL="857250" lvl="1" indent="-457200">
              <a:buFont typeface="Arial" panose="020B0604020202020204" pitchFamily="34" charset="0"/>
              <a:buChar char="•"/>
            </a:pPr>
            <a:r>
              <a:rPr lang="en-US" sz="2400" dirty="0"/>
              <a:t>Estimate multivariate mean and covariance of activations, compute </a:t>
            </a:r>
            <a:r>
              <a:rPr lang="en-US" sz="2400" i="1" dirty="0"/>
              <a:t>Fréchet distance </a:t>
            </a:r>
            <a:r>
              <a:rPr lang="en-US" sz="2400" dirty="0"/>
              <a:t>to those of real data</a:t>
            </a:r>
          </a:p>
          <a:p>
            <a:pPr marL="457200" indent="-457200">
              <a:buFont typeface="Arial" panose="020B0604020202020204" pitchFamily="34" charset="0"/>
              <a:buChar char="•"/>
            </a:pPr>
            <a:r>
              <a:rPr lang="en-US" b="0" dirty="0"/>
              <a:t>Advantages: </a:t>
            </a:r>
            <a:r>
              <a:rPr lang="en-US" dirty="0"/>
              <a:t>correlated with visual quality of samples and human judgment, can detect mode dropping (unlike IS)</a:t>
            </a:r>
          </a:p>
          <a:p>
            <a:pPr marL="457200" indent="-457200">
              <a:buFont typeface="Arial" panose="020B0604020202020204" pitchFamily="34" charset="0"/>
              <a:buChar char="•"/>
            </a:pPr>
            <a:r>
              <a:rPr lang="en-US" b="0" dirty="0"/>
              <a:t>Disadvantages: cannot detect overfitting (like IS), can be sensitive </a:t>
            </a:r>
            <a:r>
              <a:rPr lang="en-US" b="0"/>
              <a:t>to resampling </a:t>
            </a:r>
            <a:r>
              <a:rPr lang="en-US" b="0" dirty="0"/>
              <a:t>and compression (</a:t>
            </a:r>
            <a:r>
              <a:rPr lang="en-US" b="0" dirty="0">
                <a:hlinkClick r:id="rId2"/>
              </a:rPr>
              <a:t>Parmar et al. 2021</a:t>
            </a:r>
            <a:r>
              <a:rPr lang="en-US" b="0" dirty="0"/>
              <a:t>)</a:t>
            </a:r>
          </a:p>
        </p:txBody>
      </p:sp>
      <p:sp>
        <p:nvSpPr>
          <p:cNvPr id="4" name="Rectangle 3">
            <a:extLst>
              <a:ext uri="{FF2B5EF4-FFF2-40B4-BE49-F238E27FC236}">
                <a16:creationId xmlns:a16="http://schemas.microsoft.com/office/drawing/2014/main" id="{94E6667E-2BF1-E445-B9FE-97459C9D3E4D}"/>
              </a:ext>
            </a:extLst>
          </p:cNvPr>
          <p:cNvSpPr/>
          <p:nvPr/>
        </p:nvSpPr>
        <p:spPr>
          <a:xfrm>
            <a:off x="1752600" y="6135470"/>
            <a:ext cx="8763000" cy="646331"/>
          </a:xfrm>
          <a:prstGeom prst="rect">
            <a:avLst/>
          </a:prstGeom>
        </p:spPr>
        <p:txBody>
          <a:bodyPr wrap="square">
            <a:spAutoFit/>
          </a:bodyPr>
          <a:lstStyle/>
          <a:p>
            <a:pPr algn="ctr"/>
            <a:r>
              <a:rPr lang="en-US" sz="1800" b="0" dirty="0"/>
              <a:t>M. </a:t>
            </a:r>
            <a:r>
              <a:rPr lang="en-US" sz="1800" b="0" dirty="0" err="1"/>
              <a:t>Heusel</a:t>
            </a:r>
            <a:r>
              <a:rPr lang="en-US" sz="1800" b="0" dirty="0"/>
              <a:t>, H. </a:t>
            </a:r>
            <a:r>
              <a:rPr lang="en-US" sz="1800" b="0" dirty="0" err="1"/>
              <a:t>Ramsauer</a:t>
            </a:r>
            <a:r>
              <a:rPr lang="en-US" sz="1800" b="0" dirty="0"/>
              <a:t>, T. </a:t>
            </a:r>
            <a:r>
              <a:rPr lang="en-US" sz="1800" b="0" dirty="0" err="1"/>
              <a:t>Unterthiner</a:t>
            </a:r>
            <a:r>
              <a:rPr lang="en-US" sz="1800" b="0" dirty="0"/>
              <a:t>, B. Nessler, S. </a:t>
            </a:r>
            <a:r>
              <a:rPr lang="en-US" sz="1800" b="0" dirty="0" err="1"/>
              <a:t>Hochreiter</a:t>
            </a:r>
            <a:r>
              <a:rPr lang="en-US" sz="1800" b="0" dirty="0"/>
              <a:t>, </a:t>
            </a:r>
            <a:r>
              <a:rPr lang="en-US" sz="1800" b="0" dirty="0">
                <a:hlinkClick r:id="rId3"/>
              </a:rPr>
              <a:t>GANs trained by a two time-scale update rule converge to a local Nash equilibrium</a:t>
            </a:r>
            <a:r>
              <a:rPr lang="en-US" sz="1800" b="0" dirty="0"/>
              <a:t>, NIPS 2017</a:t>
            </a:r>
          </a:p>
        </p:txBody>
      </p:sp>
    </p:spTree>
    <p:extLst>
      <p:ext uri="{BB962C8B-B14F-4D97-AF65-F5344CB8AC3E}">
        <p14:creationId xmlns:p14="http://schemas.microsoft.com/office/powerpoint/2010/main" val="382367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02BB-F569-5143-955A-89DDD03E5DAC}"/>
              </a:ext>
            </a:extLst>
          </p:cNvPr>
          <p:cNvSpPr>
            <a:spLocks noGrp="1"/>
          </p:cNvSpPr>
          <p:nvPr>
            <p:ph type="title"/>
          </p:nvPr>
        </p:nvSpPr>
        <p:spPr/>
        <p:txBody>
          <a:bodyPr/>
          <a:lstStyle/>
          <a:p>
            <a:r>
              <a:rPr lang="en-US" dirty="0"/>
              <a:t>Generative modeling tasks</a:t>
            </a:r>
          </a:p>
        </p:txBody>
      </p:sp>
      <p:sp>
        <p:nvSpPr>
          <p:cNvPr id="3" name="Content Placeholder 2">
            <a:extLst>
              <a:ext uri="{FF2B5EF4-FFF2-40B4-BE49-F238E27FC236}">
                <a16:creationId xmlns:a16="http://schemas.microsoft.com/office/drawing/2014/main" id="{3948E93E-700E-6442-BE52-E39665504AA4}"/>
              </a:ext>
            </a:extLst>
          </p:cNvPr>
          <p:cNvSpPr>
            <a:spLocks noGrp="1"/>
          </p:cNvSpPr>
          <p:nvPr>
            <p:ph idx="1"/>
          </p:nvPr>
        </p:nvSpPr>
        <p:spPr/>
        <p:txBody>
          <a:bodyPr/>
          <a:lstStyle/>
          <a:p>
            <a:pPr marL="457200" indent="-457200">
              <a:buFont typeface="Arial" panose="020B0604020202020204" pitchFamily="34" charset="0"/>
              <a:buChar char="•"/>
            </a:pPr>
            <a:r>
              <a:rPr lang="en-US" dirty="0"/>
              <a:t>Generation conditioned on image (</a:t>
            </a:r>
            <a:r>
              <a:rPr lang="en-US" i="1" dirty="0"/>
              <a:t>image-to-image translation</a:t>
            </a:r>
            <a:r>
              <a:rPr lang="en-US" dirty="0"/>
              <a:t>)</a:t>
            </a:r>
          </a:p>
        </p:txBody>
      </p:sp>
      <p:pic>
        <p:nvPicPr>
          <p:cNvPr id="4" name="Picture 3" descr="Screen Shot 2018-04-25 at 2.05.25 PM.png">
            <a:extLst>
              <a:ext uri="{FF2B5EF4-FFF2-40B4-BE49-F238E27FC236}">
                <a16:creationId xmlns:a16="http://schemas.microsoft.com/office/drawing/2014/main" id="{097FF6AA-5724-0A48-AE79-11A7C6B76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133600"/>
            <a:ext cx="8610600" cy="3203040"/>
          </a:xfrm>
          <a:prstGeom prst="rect">
            <a:avLst/>
          </a:prstGeom>
        </p:spPr>
      </p:pic>
      <p:sp>
        <p:nvSpPr>
          <p:cNvPr id="5" name="Rectangle 4">
            <a:extLst>
              <a:ext uri="{FF2B5EF4-FFF2-40B4-BE49-F238E27FC236}">
                <a16:creationId xmlns:a16="http://schemas.microsoft.com/office/drawing/2014/main" id="{69E9E78A-4C87-6E49-ACE5-2D522F185FC5}"/>
              </a:ext>
            </a:extLst>
          </p:cNvPr>
          <p:cNvSpPr/>
          <p:nvPr/>
        </p:nvSpPr>
        <p:spPr>
          <a:xfrm>
            <a:off x="1524000" y="6243935"/>
            <a:ext cx="9144000" cy="584776"/>
          </a:xfrm>
          <a:prstGeom prst="rect">
            <a:avLst/>
          </a:prstGeom>
        </p:spPr>
        <p:txBody>
          <a:bodyPr wrap="square">
            <a:spAutoFit/>
          </a:bodyPr>
          <a:lstStyle/>
          <a:p>
            <a:pPr algn="ctr"/>
            <a:r>
              <a:rPr lang="en-US" sz="1600" b="0" dirty="0"/>
              <a:t>P. </a:t>
            </a:r>
            <a:r>
              <a:rPr lang="en-US" sz="1600" b="0" dirty="0" err="1"/>
              <a:t>Isola</a:t>
            </a:r>
            <a:r>
              <a:rPr lang="en-US" sz="1600" b="0" dirty="0"/>
              <a:t>, J.-Y. Zhu, T. Zhou, A. </a:t>
            </a:r>
            <a:r>
              <a:rPr lang="en-US" sz="1600" b="0" dirty="0" err="1"/>
              <a:t>Efros</a:t>
            </a:r>
            <a:r>
              <a:rPr lang="en-US" sz="1600" b="0" dirty="0"/>
              <a:t>, </a:t>
            </a:r>
            <a:r>
              <a:rPr lang="en-US" sz="1600" b="0" dirty="0">
                <a:hlinkClick r:id="rId3"/>
              </a:rPr>
              <a:t>Image-to-Image Translation with Conditional Adversarial Networks</a:t>
            </a:r>
            <a:r>
              <a:rPr lang="en-US" sz="1600" b="0" dirty="0"/>
              <a:t>, CVPR 2017</a:t>
            </a:r>
          </a:p>
        </p:txBody>
      </p:sp>
    </p:spTree>
    <p:extLst>
      <p:ext uri="{BB962C8B-B14F-4D97-AF65-F5344CB8AC3E}">
        <p14:creationId xmlns:p14="http://schemas.microsoft.com/office/powerpoint/2010/main" val="4104998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2D96-6302-E14E-8EF2-340829537D7E}"/>
              </a:ext>
            </a:extLst>
          </p:cNvPr>
          <p:cNvSpPr>
            <a:spLocks noGrp="1"/>
          </p:cNvSpPr>
          <p:nvPr>
            <p:ph type="title"/>
          </p:nvPr>
        </p:nvSpPr>
        <p:spPr/>
        <p:txBody>
          <a:bodyPr/>
          <a:lstStyle/>
          <a:p>
            <a:r>
              <a:rPr lang="en-US" dirty="0"/>
              <a:t>Are GANs created equal?</a:t>
            </a:r>
          </a:p>
        </p:txBody>
      </p:sp>
      <p:sp>
        <p:nvSpPr>
          <p:cNvPr id="3" name="Content Placeholder 2">
            <a:extLst>
              <a:ext uri="{FF2B5EF4-FFF2-40B4-BE49-F238E27FC236}">
                <a16:creationId xmlns:a16="http://schemas.microsoft.com/office/drawing/2014/main" id="{ED24150F-5B34-5742-A08A-E428EB3622B9}"/>
              </a:ext>
            </a:extLst>
          </p:cNvPr>
          <p:cNvSpPr>
            <a:spLocks noGrp="1"/>
          </p:cNvSpPr>
          <p:nvPr>
            <p:ph idx="1"/>
          </p:nvPr>
        </p:nvSpPr>
        <p:spPr/>
        <p:txBody>
          <a:bodyPr/>
          <a:lstStyle/>
          <a:p>
            <a:pPr marL="457200" indent="-457200">
              <a:buFont typeface="Arial" panose="020B0604020202020204" pitchFamily="34" charset="0"/>
              <a:buChar char="•"/>
            </a:pPr>
            <a:r>
              <a:rPr lang="en-US" dirty="0"/>
              <a:t>From the abstract: </a:t>
            </a:r>
            <a:br>
              <a:rPr lang="en-US" dirty="0"/>
            </a:br>
            <a:br>
              <a:rPr lang="en-US" dirty="0"/>
            </a:br>
            <a:r>
              <a:rPr lang="en-US" i="1" dirty="0">
                <a:solidFill>
                  <a:srgbClr val="9900CC"/>
                </a:solidFill>
              </a:rPr>
              <a:t>“We find that most models can reach similar scores with enough hyperparameter optimization and random restarts. This suggests that improvements can arise from a higher computational budget and tuning more than fundamental algorithmic changes … </a:t>
            </a:r>
            <a:r>
              <a:rPr lang="en-US" b="1" i="1" dirty="0">
                <a:solidFill>
                  <a:srgbClr val="9900CC"/>
                </a:solidFill>
              </a:rPr>
              <a:t>We did not find evidence that any of the tested algorithms consistently outperforms the non-saturating GAN introduced in </a:t>
            </a:r>
            <a:r>
              <a:rPr lang="en-US" b="1" i="1" dirty="0" err="1">
                <a:solidFill>
                  <a:srgbClr val="9900CC"/>
                </a:solidFill>
              </a:rPr>
              <a:t>Goodfellow</a:t>
            </a:r>
            <a:r>
              <a:rPr lang="en-US" b="1" i="1" dirty="0">
                <a:solidFill>
                  <a:srgbClr val="9900CC"/>
                </a:solidFill>
              </a:rPr>
              <a:t> et al. (2014)</a:t>
            </a:r>
            <a:r>
              <a:rPr lang="en-US" i="1" dirty="0">
                <a:solidFill>
                  <a:srgbClr val="9900CC"/>
                </a:solidFill>
              </a:rPr>
              <a:t>”</a:t>
            </a:r>
          </a:p>
        </p:txBody>
      </p:sp>
      <p:sp>
        <p:nvSpPr>
          <p:cNvPr id="4" name="Rectangle 3">
            <a:extLst>
              <a:ext uri="{FF2B5EF4-FFF2-40B4-BE49-F238E27FC236}">
                <a16:creationId xmlns:a16="http://schemas.microsoft.com/office/drawing/2014/main" id="{1AB9B869-7445-F04C-9951-DE276899690D}"/>
              </a:ext>
            </a:extLst>
          </p:cNvPr>
          <p:cNvSpPr/>
          <p:nvPr/>
        </p:nvSpPr>
        <p:spPr>
          <a:xfrm>
            <a:off x="1752600" y="6135470"/>
            <a:ext cx="8763000" cy="646331"/>
          </a:xfrm>
          <a:prstGeom prst="rect">
            <a:avLst/>
          </a:prstGeom>
        </p:spPr>
        <p:txBody>
          <a:bodyPr wrap="square">
            <a:spAutoFit/>
          </a:bodyPr>
          <a:lstStyle/>
          <a:p>
            <a:pPr algn="ctr"/>
            <a:r>
              <a:rPr lang="en-US" sz="1800" b="0" dirty="0"/>
              <a:t>M. </a:t>
            </a:r>
            <a:r>
              <a:rPr lang="en-US" sz="1800" b="0" dirty="0" err="1"/>
              <a:t>Lucic</a:t>
            </a:r>
            <a:r>
              <a:rPr lang="en-US" sz="1800" b="0" dirty="0"/>
              <a:t>, K. </a:t>
            </a:r>
            <a:r>
              <a:rPr lang="en-US" sz="1800" b="0" dirty="0" err="1"/>
              <a:t>Kurach</a:t>
            </a:r>
            <a:r>
              <a:rPr lang="en-US" sz="1800" b="0" dirty="0"/>
              <a:t>, M. Michalski, O. Bousquet, S. </a:t>
            </a:r>
            <a:r>
              <a:rPr lang="en-US" sz="1800" b="0" dirty="0" err="1"/>
              <a:t>Gelly</a:t>
            </a:r>
            <a:r>
              <a:rPr lang="en-US" sz="1800" b="0" dirty="0"/>
              <a:t>, </a:t>
            </a:r>
            <a:r>
              <a:rPr lang="en-US" sz="1800" b="0" dirty="0">
                <a:hlinkClick r:id="rId2"/>
              </a:rPr>
              <a:t>Are GANs created equal? A large-scale study</a:t>
            </a:r>
            <a:r>
              <a:rPr lang="en-US" sz="1800" b="0" dirty="0"/>
              <a:t>, NIPS 2018 </a:t>
            </a:r>
          </a:p>
        </p:txBody>
      </p:sp>
    </p:spTree>
    <p:extLst>
      <p:ext uri="{BB962C8B-B14F-4D97-AF65-F5344CB8AC3E}">
        <p14:creationId xmlns:p14="http://schemas.microsoft.com/office/powerpoint/2010/main" val="3359879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AC11-CF5C-6A4E-9F21-8931DB043CDE}"/>
              </a:ext>
            </a:extLst>
          </p:cNvPr>
          <p:cNvSpPr>
            <a:spLocks noGrp="1"/>
          </p:cNvSpPr>
          <p:nvPr>
            <p:ph type="title"/>
          </p:nvPr>
        </p:nvSpPr>
        <p:spPr/>
        <p:txBody>
          <a:bodyPr/>
          <a:lstStyle/>
          <a:p>
            <a:r>
              <a:rPr lang="en-US" dirty="0"/>
              <a:t>Designing a network for generative tasks</a:t>
            </a:r>
          </a:p>
        </p:txBody>
      </p:sp>
      <p:sp>
        <p:nvSpPr>
          <p:cNvPr id="3" name="Content Placeholder 2">
            <a:extLst>
              <a:ext uri="{FF2B5EF4-FFF2-40B4-BE49-F238E27FC236}">
                <a16:creationId xmlns:a16="http://schemas.microsoft.com/office/drawing/2014/main" id="{8A9FCD71-41EB-394C-BF19-20E973435E07}"/>
              </a:ext>
            </a:extLst>
          </p:cNvPr>
          <p:cNvSpPr>
            <a:spLocks noGrp="1"/>
          </p:cNvSpPr>
          <p:nvPr>
            <p:ph idx="1"/>
          </p:nvPr>
        </p:nvSpPr>
        <p:spPr/>
        <p:txBody>
          <a:bodyPr/>
          <a:lstStyle/>
          <a:p>
            <a:pPr marL="514350" indent="-514350">
              <a:buFont typeface="+mj-lt"/>
              <a:buAutoNum type="arabicPeriod"/>
            </a:pPr>
            <a:r>
              <a:rPr lang="en-US" dirty="0"/>
              <a:t>We need an architecture that can generate an image</a:t>
            </a:r>
          </a:p>
          <a:p>
            <a:pPr marL="857250" lvl="1" indent="-457200">
              <a:buFont typeface="Arial" panose="020B0604020202020204" pitchFamily="34" charset="0"/>
              <a:buChar char="•"/>
            </a:pPr>
            <a:r>
              <a:rPr lang="en-US" sz="2400" dirty="0"/>
              <a:t>Recall </a:t>
            </a:r>
            <a:r>
              <a:rPr lang="en-US" sz="2400" dirty="0" err="1"/>
              <a:t>upsampling</a:t>
            </a:r>
            <a:r>
              <a:rPr lang="en-US" sz="2400" dirty="0"/>
              <a:t> architectures for dense prediction</a:t>
            </a:r>
          </a:p>
        </p:txBody>
      </p:sp>
      <p:pic>
        <p:nvPicPr>
          <p:cNvPr id="8" name="Picture 7" descr="Screen Shot 2018-04-25 at 2.08.35 PM.png">
            <a:extLst>
              <a:ext uri="{FF2B5EF4-FFF2-40B4-BE49-F238E27FC236}">
                <a16:creationId xmlns:a16="http://schemas.microsoft.com/office/drawing/2014/main" id="{6816A8B4-294F-7844-808C-C5CEE2F69D6F}"/>
              </a:ext>
            </a:extLst>
          </p:cNvPr>
          <p:cNvPicPr>
            <a:picLocks noChangeAspect="1"/>
          </p:cNvPicPr>
          <p:nvPr/>
        </p:nvPicPr>
        <p:blipFill rotWithShape="1">
          <a:blip r:embed="rId2">
            <a:extLst>
              <a:ext uri="{28A0092B-C50C-407E-A947-70E740481C1C}">
                <a14:useLocalDpi xmlns:a14="http://schemas.microsoft.com/office/drawing/2010/main" val="0"/>
              </a:ext>
            </a:extLst>
          </a:blip>
          <a:srcRect t="14546" r="51211" b="-14546"/>
          <a:stretch/>
        </p:blipFill>
        <p:spPr>
          <a:xfrm>
            <a:off x="4038600" y="3474720"/>
            <a:ext cx="4191000" cy="2933700"/>
          </a:xfrm>
          <a:prstGeom prst="rect">
            <a:avLst/>
          </a:prstGeom>
        </p:spPr>
      </p:pic>
      <p:sp>
        <p:nvSpPr>
          <p:cNvPr id="4" name="Rectangle 3">
            <a:extLst>
              <a:ext uri="{FF2B5EF4-FFF2-40B4-BE49-F238E27FC236}">
                <a16:creationId xmlns:a16="http://schemas.microsoft.com/office/drawing/2014/main" id="{A0A33CD1-F016-274F-8D40-6F9FB186C8AE}"/>
              </a:ext>
            </a:extLst>
          </p:cNvPr>
          <p:cNvSpPr/>
          <p:nvPr/>
        </p:nvSpPr>
        <p:spPr bwMode="auto">
          <a:xfrm>
            <a:off x="5638800" y="3429000"/>
            <a:ext cx="2438400" cy="2286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6" name="Straight Arrow Connector 5">
            <a:extLst>
              <a:ext uri="{FF2B5EF4-FFF2-40B4-BE49-F238E27FC236}">
                <a16:creationId xmlns:a16="http://schemas.microsoft.com/office/drawing/2014/main" id="{8E2C7994-CCC8-8544-B07A-ADAA4BCC42D3}"/>
              </a:ext>
            </a:extLst>
          </p:cNvPr>
          <p:cNvCxnSpPr>
            <a:cxnSpLocks/>
          </p:cNvCxnSpPr>
          <p:nvPr/>
        </p:nvCxnSpPr>
        <p:spPr bwMode="auto">
          <a:xfrm flipV="1">
            <a:off x="6019800" y="4724400"/>
            <a:ext cx="0" cy="4572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7" name="TextBox 6">
            <a:extLst>
              <a:ext uri="{FF2B5EF4-FFF2-40B4-BE49-F238E27FC236}">
                <a16:creationId xmlns:a16="http://schemas.microsoft.com/office/drawing/2014/main" id="{74E13169-C5DB-404A-8DD1-3F008DA3B9A3}"/>
              </a:ext>
            </a:extLst>
          </p:cNvPr>
          <p:cNvSpPr txBox="1"/>
          <p:nvPr/>
        </p:nvSpPr>
        <p:spPr>
          <a:xfrm>
            <a:off x="5562600" y="5113702"/>
            <a:ext cx="1066800" cy="646331"/>
          </a:xfrm>
          <a:prstGeom prst="rect">
            <a:avLst/>
          </a:prstGeom>
          <a:noFill/>
        </p:spPr>
        <p:txBody>
          <a:bodyPr wrap="square" rtlCol="0">
            <a:spAutoFit/>
          </a:bodyPr>
          <a:lstStyle/>
          <a:p>
            <a:pPr algn="ctr"/>
            <a:r>
              <a:rPr lang="en-US" sz="1200" b="0" dirty="0">
                <a:solidFill>
                  <a:srgbClr val="FF0000"/>
                </a:solidFill>
              </a:rPr>
              <a:t>Random seed or </a:t>
            </a:r>
            <a:r>
              <a:rPr lang="en-US" sz="1200" b="0" i="1" dirty="0">
                <a:solidFill>
                  <a:srgbClr val="FF0000"/>
                </a:solidFill>
              </a:rPr>
              <a:t>latent code</a:t>
            </a:r>
          </a:p>
        </p:txBody>
      </p:sp>
      <p:sp>
        <p:nvSpPr>
          <p:cNvPr id="10" name="TextBox 9">
            <a:extLst>
              <a:ext uri="{FF2B5EF4-FFF2-40B4-BE49-F238E27FC236}">
                <a16:creationId xmlns:a16="http://schemas.microsoft.com/office/drawing/2014/main" id="{9F91B124-6A00-744B-B328-9DEEFB32BB63}"/>
              </a:ext>
            </a:extLst>
          </p:cNvPr>
          <p:cNvSpPr txBox="1"/>
          <p:nvPr/>
        </p:nvSpPr>
        <p:spPr>
          <a:xfrm>
            <a:off x="5867400" y="5750868"/>
            <a:ext cx="2057400" cy="584775"/>
          </a:xfrm>
          <a:prstGeom prst="rect">
            <a:avLst/>
          </a:prstGeom>
          <a:noFill/>
        </p:spPr>
        <p:txBody>
          <a:bodyPr wrap="square" rtlCol="0">
            <a:spAutoFit/>
          </a:bodyPr>
          <a:lstStyle/>
          <a:p>
            <a:pPr algn="ctr"/>
            <a:r>
              <a:rPr lang="en-US" sz="1600" b="0" dirty="0">
                <a:solidFill>
                  <a:srgbClr val="FF0000"/>
                </a:solidFill>
              </a:rPr>
              <a:t>Unconditional generation</a:t>
            </a:r>
          </a:p>
        </p:txBody>
      </p:sp>
    </p:spTree>
    <p:extLst>
      <p:ext uri="{BB962C8B-B14F-4D97-AF65-F5344CB8AC3E}">
        <p14:creationId xmlns:p14="http://schemas.microsoft.com/office/powerpoint/2010/main" val="206036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7" grpId="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AC11-CF5C-6A4E-9F21-8931DB043CDE}"/>
              </a:ext>
            </a:extLst>
          </p:cNvPr>
          <p:cNvSpPr>
            <a:spLocks noGrp="1"/>
          </p:cNvSpPr>
          <p:nvPr>
            <p:ph type="title"/>
          </p:nvPr>
        </p:nvSpPr>
        <p:spPr/>
        <p:txBody>
          <a:bodyPr/>
          <a:lstStyle/>
          <a:p>
            <a:r>
              <a:rPr lang="en-US" dirty="0"/>
              <a:t>Designing a network for generative tasks</a:t>
            </a:r>
          </a:p>
        </p:txBody>
      </p:sp>
      <p:sp>
        <p:nvSpPr>
          <p:cNvPr id="3" name="Content Placeholder 2">
            <a:extLst>
              <a:ext uri="{FF2B5EF4-FFF2-40B4-BE49-F238E27FC236}">
                <a16:creationId xmlns:a16="http://schemas.microsoft.com/office/drawing/2014/main" id="{8A9FCD71-41EB-394C-BF19-20E973435E07}"/>
              </a:ext>
            </a:extLst>
          </p:cNvPr>
          <p:cNvSpPr>
            <a:spLocks noGrp="1"/>
          </p:cNvSpPr>
          <p:nvPr>
            <p:ph idx="1"/>
          </p:nvPr>
        </p:nvSpPr>
        <p:spPr/>
        <p:txBody>
          <a:bodyPr/>
          <a:lstStyle/>
          <a:p>
            <a:pPr marL="514350" indent="-514350">
              <a:buFont typeface="+mj-lt"/>
              <a:buAutoNum type="arabicPeriod"/>
            </a:pPr>
            <a:r>
              <a:rPr lang="en-US" dirty="0"/>
              <a:t>We need an architecture that can generate an image</a:t>
            </a:r>
          </a:p>
          <a:p>
            <a:pPr marL="857250" lvl="1" indent="-457200">
              <a:buFont typeface="Arial" panose="020B0604020202020204" pitchFamily="34" charset="0"/>
              <a:buChar char="•"/>
            </a:pPr>
            <a:r>
              <a:rPr lang="en-US" sz="2400" dirty="0"/>
              <a:t>Recall </a:t>
            </a:r>
            <a:r>
              <a:rPr lang="en-US" sz="2400" dirty="0" err="1"/>
              <a:t>upsampling</a:t>
            </a:r>
            <a:r>
              <a:rPr lang="en-US" sz="2400" dirty="0"/>
              <a:t> architectures for dense prediction</a:t>
            </a:r>
          </a:p>
        </p:txBody>
      </p:sp>
      <p:pic>
        <p:nvPicPr>
          <p:cNvPr id="8" name="Picture 7" descr="Screen Shot 2018-04-25 at 2.08.35 PM.png">
            <a:extLst>
              <a:ext uri="{FF2B5EF4-FFF2-40B4-BE49-F238E27FC236}">
                <a16:creationId xmlns:a16="http://schemas.microsoft.com/office/drawing/2014/main" id="{6816A8B4-294F-7844-808C-C5CEE2F69D6F}"/>
              </a:ext>
            </a:extLst>
          </p:cNvPr>
          <p:cNvPicPr>
            <a:picLocks noChangeAspect="1"/>
          </p:cNvPicPr>
          <p:nvPr/>
        </p:nvPicPr>
        <p:blipFill rotWithShape="1">
          <a:blip r:embed="rId2">
            <a:extLst>
              <a:ext uri="{28A0092B-C50C-407E-A947-70E740481C1C}">
                <a14:useLocalDpi xmlns:a14="http://schemas.microsoft.com/office/drawing/2010/main" val="0"/>
              </a:ext>
            </a:extLst>
          </a:blip>
          <a:srcRect t="11429" r="51211" b="-11168"/>
          <a:stretch/>
        </p:blipFill>
        <p:spPr>
          <a:xfrm>
            <a:off x="4038600" y="3383280"/>
            <a:ext cx="4191000" cy="2926080"/>
          </a:xfrm>
          <a:prstGeom prst="rect">
            <a:avLst/>
          </a:prstGeom>
        </p:spPr>
      </p:pic>
      <p:sp>
        <p:nvSpPr>
          <p:cNvPr id="4" name="Rectangle 3">
            <a:extLst>
              <a:ext uri="{FF2B5EF4-FFF2-40B4-BE49-F238E27FC236}">
                <a16:creationId xmlns:a16="http://schemas.microsoft.com/office/drawing/2014/main" id="{A0A33CD1-F016-274F-8D40-6F9FB186C8AE}"/>
              </a:ext>
            </a:extLst>
          </p:cNvPr>
          <p:cNvSpPr/>
          <p:nvPr/>
        </p:nvSpPr>
        <p:spPr bwMode="auto">
          <a:xfrm>
            <a:off x="3962400" y="3429000"/>
            <a:ext cx="4114800" cy="2286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9F91B124-6A00-744B-B328-9DEEFB32BB63}"/>
              </a:ext>
            </a:extLst>
          </p:cNvPr>
          <p:cNvSpPr txBox="1"/>
          <p:nvPr/>
        </p:nvSpPr>
        <p:spPr>
          <a:xfrm>
            <a:off x="4648200" y="5750867"/>
            <a:ext cx="2743200" cy="338554"/>
          </a:xfrm>
          <a:prstGeom prst="rect">
            <a:avLst/>
          </a:prstGeom>
          <a:noFill/>
        </p:spPr>
        <p:txBody>
          <a:bodyPr wrap="square" rtlCol="0">
            <a:spAutoFit/>
          </a:bodyPr>
          <a:lstStyle/>
          <a:p>
            <a:pPr algn="ctr"/>
            <a:r>
              <a:rPr lang="en-US" sz="1600" b="0" dirty="0">
                <a:solidFill>
                  <a:srgbClr val="FF0000"/>
                </a:solidFill>
              </a:rPr>
              <a:t>Image-to-image translation</a:t>
            </a:r>
          </a:p>
        </p:txBody>
      </p:sp>
    </p:spTree>
    <p:extLst>
      <p:ext uri="{BB962C8B-B14F-4D97-AF65-F5344CB8AC3E}">
        <p14:creationId xmlns:p14="http://schemas.microsoft.com/office/powerpoint/2010/main" val="965716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AC11-CF5C-6A4E-9F21-8931DB043CDE}"/>
              </a:ext>
            </a:extLst>
          </p:cNvPr>
          <p:cNvSpPr>
            <a:spLocks noGrp="1"/>
          </p:cNvSpPr>
          <p:nvPr>
            <p:ph type="title"/>
          </p:nvPr>
        </p:nvSpPr>
        <p:spPr/>
        <p:txBody>
          <a:bodyPr/>
          <a:lstStyle/>
          <a:p>
            <a:r>
              <a:rPr lang="en-US" dirty="0"/>
              <a:t>Designing a network for generative tasks</a:t>
            </a:r>
          </a:p>
        </p:txBody>
      </p:sp>
      <p:sp>
        <p:nvSpPr>
          <p:cNvPr id="3" name="Content Placeholder 2">
            <a:extLst>
              <a:ext uri="{FF2B5EF4-FFF2-40B4-BE49-F238E27FC236}">
                <a16:creationId xmlns:a16="http://schemas.microsoft.com/office/drawing/2014/main" id="{8A9FCD71-41EB-394C-BF19-20E973435E07}"/>
              </a:ext>
            </a:extLst>
          </p:cNvPr>
          <p:cNvSpPr>
            <a:spLocks noGrp="1"/>
          </p:cNvSpPr>
          <p:nvPr>
            <p:ph idx="1"/>
          </p:nvPr>
        </p:nvSpPr>
        <p:spPr/>
        <p:txBody>
          <a:bodyPr/>
          <a:lstStyle/>
          <a:p>
            <a:pPr marL="514350" indent="-514350">
              <a:buFont typeface="+mj-lt"/>
              <a:buAutoNum type="arabicPeriod"/>
            </a:pPr>
            <a:r>
              <a:rPr lang="en-US" dirty="0"/>
              <a:t>We need an architecture that can generate an image</a:t>
            </a:r>
          </a:p>
          <a:p>
            <a:pPr marL="857250" lvl="1" indent="-457200">
              <a:buFont typeface="Arial" panose="020B0604020202020204" pitchFamily="34" charset="0"/>
              <a:buChar char="•"/>
            </a:pPr>
            <a:r>
              <a:rPr lang="en-US" sz="2400" dirty="0"/>
              <a:t>Recall </a:t>
            </a:r>
            <a:r>
              <a:rPr lang="en-US" sz="2400" dirty="0" err="1"/>
              <a:t>upsampling</a:t>
            </a:r>
            <a:r>
              <a:rPr lang="en-US" sz="2400" dirty="0"/>
              <a:t> architectures for dense prediction</a:t>
            </a:r>
          </a:p>
          <a:p>
            <a:pPr marL="514350" indent="-514350">
              <a:buFont typeface="+mj-lt"/>
              <a:buAutoNum type="arabicPeriod"/>
            </a:pPr>
            <a:r>
              <a:rPr lang="en-US" dirty="0"/>
              <a:t>We need to design the right loss function and training framework</a:t>
            </a:r>
          </a:p>
        </p:txBody>
      </p:sp>
    </p:spTree>
    <p:extLst>
      <p:ext uri="{BB962C8B-B14F-4D97-AF65-F5344CB8AC3E}">
        <p14:creationId xmlns:p14="http://schemas.microsoft.com/office/powerpoint/2010/main" val="1935087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3E00-D1CF-EB44-8044-E9200B73EC87}"/>
              </a:ext>
            </a:extLst>
          </p:cNvPr>
          <p:cNvSpPr>
            <a:spLocks noGrp="1"/>
          </p:cNvSpPr>
          <p:nvPr>
            <p:ph type="title"/>
          </p:nvPr>
        </p:nvSpPr>
        <p:spPr/>
        <p:txBody>
          <a:bodyPr/>
          <a:lstStyle/>
          <a:p>
            <a:r>
              <a:rPr lang="en-US" dirty="0"/>
              <a:t>Learning to sample</a:t>
            </a:r>
          </a:p>
        </p:txBody>
      </p:sp>
      <p:pic>
        <p:nvPicPr>
          <p:cNvPr id="5" name="Picture 4">
            <a:extLst>
              <a:ext uri="{FF2B5EF4-FFF2-40B4-BE49-F238E27FC236}">
                <a16:creationId xmlns:a16="http://schemas.microsoft.com/office/drawing/2014/main" id="{3B1545AE-3E5B-1E40-9BE2-FD6BD8D74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752600"/>
            <a:ext cx="3206750" cy="2019300"/>
          </a:xfrm>
          <a:prstGeom prst="rect">
            <a:avLst/>
          </a:prstGeom>
        </p:spPr>
      </p:pic>
      <p:pic>
        <p:nvPicPr>
          <p:cNvPr id="7" name="Picture 6">
            <a:extLst>
              <a:ext uri="{FF2B5EF4-FFF2-40B4-BE49-F238E27FC236}">
                <a16:creationId xmlns:a16="http://schemas.microsoft.com/office/drawing/2014/main" id="{ACF9AFD7-3170-5643-9F0C-822181B39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1600201"/>
            <a:ext cx="3192974" cy="198361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26A4E86-BE8D-2741-96EF-C86EDF5E958F}"/>
                  </a:ext>
                </a:extLst>
              </p:cNvPr>
              <p:cNvSpPr txBox="1"/>
              <p:nvPr/>
            </p:nvSpPr>
            <p:spPr>
              <a:xfrm>
                <a:off x="2111822" y="3886201"/>
                <a:ext cx="3374578" cy="461665"/>
              </a:xfrm>
              <a:prstGeom prst="rect">
                <a:avLst/>
              </a:prstGeom>
              <a:noFill/>
            </p:spPr>
            <p:txBody>
              <a:bodyPr wrap="none" rtlCol="0">
                <a:spAutoFit/>
              </a:bodyPr>
              <a:lstStyle/>
              <a:p>
                <a:r>
                  <a:rPr lang="en-US" b="0" dirty="0"/>
                  <a:t>Training data </a:t>
                </a:r>
                <a14:m>
                  <m:oMath xmlns:m="http://schemas.openxmlformats.org/officeDocument/2006/math">
                    <m:r>
                      <a:rPr lang="en-US" b="0" i="1">
                        <a:solidFill>
                          <a:srgbClr val="9900CC"/>
                        </a:solidFill>
                        <a:latin typeface="Cambria Math" panose="02040503050406030204" pitchFamily="18" charset="0"/>
                      </a:rPr>
                      <m:t>𝑥</m:t>
                    </m:r>
                    <m:r>
                      <a:rPr lang="en-US" b="0" i="1">
                        <a:solidFill>
                          <a:srgbClr val="9900CC"/>
                        </a:solidFill>
                        <a:latin typeface="Cambria Math" panose="02040503050406030204" pitchFamily="18" charset="0"/>
                      </a:rPr>
                      <m:t> ~ </m:t>
                    </m:r>
                    <m:sSub>
                      <m:sSubPr>
                        <m:ctrlPr>
                          <a:rPr lang="en-US" b="0" i="1">
                            <a:solidFill>
                              <a:srgbClr val="9900CC"/>
                            </a:solidFill>
                            <a:latin typeface="Cambria Math" panose="02040503050406030204" pitchFamily="18" charset="0"/>
                            <a:ea typeface="Cambria Math" panose="02040503050406030204" pitchFamily="18" charset="0"/>
                          </a:rPr>
                        </m:ctrlPr>
                      </m:sSubPr>
                      <m:e>
                        <m:r>
                          <a:rPr lang="en-US" b="0" i="1">
                            <a:solidFill>
                              <a:srgbClr val="9900CC"/>
                            </a:solidFill>
                            <a:latin typeface="Cambria Math" panose="02040503050406030204" pitchFamily="18" charset="0"/>
                            <a:ea typeface="Cambria Math" panose="02040503050406030204" pitchFamily="18" charset="0"/>
                          </a:rPr>
                          <m:t>𝑝</m:t>
                        </m:r>
                      </m:e>
                      <m:sub>
                        <m:r>
                          <m:rPr>
                            <m:sty m:val="p"/>
                          </m:rPr>
                          <a:rPr lang="en-US" b="0">
                            <a:solidFill>
                              <a:srgbClr val="9900CC"/>
                            </a:solidFill>
                            <a:latin typeface="Cambria Math" panose="02040503050406030204" pitchFamily="18" charset="0"/>
                            <a:ea typeface="Cambria Math" panose="02040503050406030204" pitchFamily="18" charset="0"/>
                          </a:rPr>
                          <m:t>data</m:t>
                        </m:r>
                      </m:sub>
                    </m:sSub>
                  </m:oMath>
                </a14:m>
                <a:r>
                  <a:rPr lang="en-US" b="0" dirty="0">
                    <a:solidFill>
                      <a:srgbClr val="9900CC"/>
                    </a:solidFill>
                  </a:rPr>
                  <a:t> </a:t>
                </a:r>
                <a:endParaRPr lang="en-US" b="0" dirty="0"/>
              </a:p>
            </p:txBody>
          </p:sp>
        </mc:Choice>
        <mc:Fallback xmlns="">
          <p:sp>
            <p:nvSpPr>
              <p:cNvPr id="8" name="TextBox 7">
                <a:extLst>
                  <a:ext uri="{FF2B5EF4-FFF2-40B4-BE49-F238E27FC236}">
                    <a16:creationId xmlns:a16="http://schemas.microsoft.com/office/drawing/2014/main" id="{B26A4E86-BE8D-2741-96EF-C86EDF5E958F}"/>
                  </a:ext>
                </a:extLst>
              </p:cNvPr>
              <p:cNvSpPr txBox="1">
                <a:spLocks noRot="1" noChangeAspect="1" noMove="1" noResize="1" noEditPoints="1" noAdjustHandles="1" noChangeArrowheads="1" noChangeShapeType="1" noTextEdit="1"/>
              </p:cNvSpPr>
              <p:nvPr/>
            </p:nvSpPr>
            <p:spPr>
              <a:xfrm>
                <a:off x="2111822" y="3886201"/>
                <a:ext cx="3374578" cy="461665"/>
              </a:xfrm>
              <a:prstGeom prst="rect">
                <a:avLst/>
              </a:prstGeom>
              <a:blipFill>
                <a:blip r:embed="rId4"/>
                <a:stretch>
                  <a:fillRect l="-2622" t="-10811" b="-270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6818E9B-E113-884B-B14B-BBBB53112EAF}"/>
                  </a:ext>
                </a:extLst>
              </p:cNvPr>
              <p:cNvSpPr txBox="1"/>
              <p:nvPr/>
            </p:nvSpPr>
            <p:spPr>
              <a:xfrm>
                <a:off x="6324601" y="3881736"/>
                <a:ext cx="4422493" cy="461665"/>
              </a:xfrm>
              <a:prstGeom prst="rect">
                <a:avLst/>
              </a:prstGeom>
              <a:noFill/>
            </p:spPr>
            <p:txBody>
              <a:bodyPr wrap="none" rtlCol="0">
                <a:spAutoFit/>
              </a:bodyPr>
              <a:lstStyle/>
              <a:p>
                <a:r>
                  <a:rPr lang="en-US" b="0" dirty="0"/>
                  <a:t>Generated samples </a:t>
                </a:r>
                <a14:m>
                  <m:oMath xmlns:m="http://schemas.openxmlformats.org/officeDocument/2006/math">
                    <m:r>
                      <a:rPr lang="en-US" b="0" i="1">
                        <a:solidFill>
                          <a:srgbClr val="9900CC"/>
                        </a:solidFill>
                        <a:latin typeface="Cambria Math" panose="02040503050406030204" pitchFamily="18" charset="0"/>
                      </a:rPr>
                      <m:t>𝑥</m:t>
                    </m:r>
                    <m:r>
                      <a:rPr lang="en-US" b="0" i="1">
                        <a:solidFill>
                          <a:srgbClr val="9900CC"/>
                        </a:solidFill>
                        <a:latin typeface="Cambria Math" panose="02040503050406030204" pitchFamily="18" charset="0"/>
                      </a:rPr>
                      <m:t> ~ </m:t>
                    </m:r>
                    <m:sSub>
                      <m:sSubPr>
                        <m:ctrlPr>
                          <a:rPr lang="en-US" b="0" i="1">
                            <a:solidFill>
                              <a:srgbClr val="9900CC"/>
                            </a:solidFill>
                            <a:latin typeface="Cambria Math" panose="02040503050406030204" pitchFamily="18" charset="0"/>
                            <a:ea typeface="Cambria Math" panose="02040503050406030204" pitchFamily="18" charset="0"/>
                          </a:rPr>
                        </m:ctrlPr>
                      </m:sSubPr>
                      <m:e>
                        <m:r>
                          <a:rPr lang="en-US" b="0" i="1">
                            <a:solidFill>
                              <a:srgbClr val="9900CC"/>
                            </a:solidFill>
                            <a:latin typeface="Cambria Math" panose="02040503050406030204" pitchFamily="18" charset="0"/>
                            <a:ea typeface="Cambria Math" panose="02040503050406030204" pitchFamily="18" charset="0"/>
                          </a:rPr>
                          <m:t>𝑝</m:t>
                        </m:r>
                      </m:e>
                      <m:sub>
                        <m:r>
                          <m:rPr>
                            <m:sty m:val="p"/>
                          </m:rPr>
                          <a:rPr lang="en-US" b="0">
                            <a:solidFill>
                              <a:srgbClr val="9900CC"/>
                            </a:solidFill>
                            <a:latin typeface="Cambria Math" panose="02040503050406030204" pitchFamily="18" charset="0"/>
                            <a:ea typeface="Cambria Math" panose="02040503050406030204" pitchFamily="18" charset="0"/>
                          </a:rPr>
                          <m:t>model</m:t>
                        </m:r>
                      </m:sub>
                    </m:sSub>
                  </m:oMath>
                </a14:m>
                <a:r>
                  <a:rPr lang="en-US" b="0" dirty="0">
                    <a:solidFill>
                      <a:srgbClr val="9900CC"/>
                    </a:solidFill>
                  </a:rPr>
                  <a:t> </a:t>
                </a:r>
                <a:endParaRPr lang="en-US" b="0" dirty="0"/>
              </a:p>
            </p:txBody>
          </p:sp>
        </mc:Choice>
        <mc:Fallback xmlns="">
          <p:sp>
            <p:nvSpPr>
              <p:cNvPr id="9" name="TextBox 8">
                <a:extLst>
                  <a:ext uri="{FF2B5EF4-FFF2-40B4-BE49-F238E27FC236}">
                    <a16:creationId xmlns:a16="http://schemas.microsoft.com/office/drawing/2014/main" id="{26818E9B-E113-884B-B14B-BBBB53112EAF}"/>
                  </a:ext>
                </a:extLst>
              </p:cNvPr>
              <p:cNvSpPr txBox="1">
                <a:spLocks noRot="1" noChangeAspect="1" noMove="1" noResize="1" noEditPoints="1" noAdjustHandles="1" noChangeArrowheads="1" noChangeShapeType="1" noTextEdit="1"/>
              </p:cNvSpPr>
              <p:nvPr/>
            </p:nvSpPr>
            <p:spPr>
              <a:xfrm>
                <a:off x="6324601" y="3881736"/>
                <a:ext cx="4422493" cy="461665"/>
              </a:xfrm>
              <a:prstGeom prst="rect">
                <a:avLst/>
              </a:prstGeom>
              <a:blipFill>
                <a:blip r:embed="rId5"/>
                <a:stretch>
                  <a:fillRect l="-2006" t="-10811" b="-243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FD04126-64D9-3C4A-BDCF-2BD8D307C16C}"/>
                  </a:ext>
                </a:extLst>
              </p:cNvPr>
              <p:cNvSpPr txBox="1"/>
              <p:nvPr/>
            </p:nvSpPr>
            <p:spPr>
              <a:xfrm>
                <a:off x="2745360" y="4876800"/>
                <a:ext cx="7084440" cy="523220"/>
              </a:xfrm>
              <a:prstGeom prst="rect">
                <a:avLst/>
              </a:prstGeom>
              <a:noFill/>
            </p:spPr>
            <p:txBody>
              <a:bodyPr wrap="none" rtlCol="0">
                <a:spAutoFit/>
              </a:bodyPr>
              <a:lstStyle/>
              <a:p>
                <a:r>
                  <a:rPr lang="en-US" sz="2800" b="0" dirty="0"/>
                  <a:t>We want to learn </a:t>
                </a:r>
                <a14:m>
                  <m:oMath xmlns:m="http://schemas.openxmlformats.org/officeDocument/2006/math">
                    <m:sSub>
                      <m:sSubPr>
                        <m:ctrlPr>
                          <a:rPr lang="en-US" sz="2800" b="0" i="1">
                            <a:solidFill>
                              <a:srgbClr val="9900CC"/>
                            </a:solidFill>
                            <a:latin typeface="Cambria Math" panose="02040503050406030204" pitchFamily="18" charset="0"/>
                            <a:ea typeface="Cambria Math" panose="02040503050406030204" pitchFamily="18" charset="0"/>
                          </a:rPr>
                        </m:ctrlPr>
                      </m:sSubPr>
                      <m:e>
                        <m:r>
                          <a:rPr lang="en-US" sz="2800" b="0" i="1">
                            <a:solidFill>
                              <a:srgbClr val="9900CC"/>
                            </a:solidFill>
                            <a:latin typeface="Cambria Math" panose="02040503050406030204" pitchFamily="18" charset="0"/>
                            <a:ea typeface="Cambria Math" panose="02040503050406030204" pitchFamily="18" charset="0"/>
                          </a:rPr>
                          <m:t>𝑝</m:t>
                        </m:r>
                      </m:e>
                      <m:sub>
                        <m:r>
                          <m:rPr>
                            <m:sty m:val="p"/>
                          </m:rPr>
                          <a:rPr lang="en-US" sz="2800" b="0">
                            <a:solidFill>
                              <a:srgbClr val="9900CC"/>
                            </a:solidFill>
                            <a:latin typeface="Cambria Math" panose="02040503050406030204" pitchFamily="18" charset="0"/>
                            <a:ea typeface="Cambria Math" panose="02040503050406030204" pitchFamily="18" charset="0"/>
                          </a:rPr>
                          <m:t>model</m:t>
                        </m:r>
                      </m:sub>
                    </m:sSub>
                  </m:oMath>
                </a14:m>
                <a:r>
                  <a:rPr lang="en-US" sz="2800" b="0" dirty="0"/>
                  <a:t> that matches </a:t>
                </a:r>
                <a14:m>
                  <m:oMath xmlns:m="http://schemas.openxmlformats.org/officeDocument/2006/math">
                    <m:sSub>
                      <m:sSubPr>
                        <m:ctrlPr>
                          <a:rPr lang="en-US" sz="2800" b="0" i="1">
                            <a:solidFill>
                              <a:srgbClr val="9900CC"/>
                            </a:solidFill>
                            <a:latin typeface="Cambria Math" panose="02040503050406030204" pitchFamily="18" charset="0"/>
                            <a:ea typeface="Cambria Math" panose="02040503050406030204" pitchFamily="18" charset="0"/>
                          </a:rPr>
                        </m:ctrlPr>
                      </m:sSubPr>
                      <m:e>
                        <m:r>
                          <a:rPr lang="en-US" sz="2800" b="0" i="1">
                            <a:solidFill>
                              <a:srgbClr val="9900CC"/>
                            </a:solidFill>
                            <a:latin typeface="Cambria Math" panose="02040503050406030204" pitchFamily="18" charset="0"/>
                            <a:ea typeface="Cambria Math" panose="02040503050406030204" pitchFamily="18" charset="0"/>
                          </a:rPr>
                          <m:t>𝑝</m:t>
                        </m:r>
                      </m:e>
                      <m:sub>
                        <m:r>
                          <m:rPr>
                            <m:sty m:val="p"/>
                          </m:rPr>
                          <a:rPr lang="en-US" sz="2800" b="0">
                            <a:solidFill>
                              <a:srgbClr val="9900CC"/>
                            </a:solidFill>
                            <a:latin typeface="Cambria Math" panose="02040503050406030204" pitchFamily="18" charset="0"/>
                            <a:ea typeface="Cambria Math" panose="02040503050406030204" pitchFamily="18" charset="0"/>
                          </a:rPr>
                          <m:t>data</m:t>
                        </m:r>
                      </m:sub>
                    </m:sSub>
                  </m:oMath>
                </a14:m>
                <a:r>
                  <a:rPr lang="en-US" sz="2800" b="0" dirty="0">
                    <a:solidFill>
                      <a:srgbClr val="9900CC"/>
                    </a:solidFill>
                  </a:rPr>
                  <a:t> </a:t>
                </a:r>
                <a:endParaRPr lang="en-US" sz="2800" b="0" dirty="0"/>
              </a:p>
            </p:txBody>
          </p:sp>
        </mc:Choice>
        <mc:Fallback xmlns="">
          <p:sp>
            <p:nvSpPr>
              <p:cNvPr id="10" name="TextBox 9">
                <a:extLst>
                  <a:ext uri="{FF2B5EF4-FFF2-40B4-BE49-F238E27FC236}">
                    <a16:creationId xmlns:a16="http://schemas.microsoft.com/office/drawing/2014/main" id="{0FD04126-64D9-3C4A-BDCF-2BD8D307C16C}"/>
                  </a:ext>
                </a:extLst>
              </p:cNvPr>
              <p:cNvSpPr txBox="1">
                <a:spLocks noRot="1" noChangeAspect="1" noMove="1" noResize="1" noEditPoints="1" noAdjustHandles="1" noChangeArrowheads="1" noChangeShapeType="1" noTextEdit="1"/>
              </p:cNvSpPr>
              <p:nvPr/>
            </p:nvSpPr>
            <p:spPr>
              <a:xfrm>
                <a:off x="2745360" y="4876800"/>
                <a:ext cx="7084440" cy="523220"/>
              </a:xfrm>
              <a:prstGeom prst="rect">
                <a:avLst/>
              </a:prstGeom>
              <a:blipFill>
                <a:blip r:embed="rId6"/>
                <a:stretch>
                  <a:fillRect l="-1971" t="-14634" b="-29268"/>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527F121D-74F4-3D43-A6A2-A4063C849A33}"/>
              </a:ext>
            </a:extLst>
          </p:cNvPr>
          <p:cNvSpPr txBox="1"/>
          <p:nvPr/>
        </p:nvSpPr>
        <p:spPr>
          <a:xfrm>
            <a:off x="7985856" y="6504921"/>
            <a:ext cx="2682145" cy="307777"/>
          </a:xfrm>
          <a:prstGeom prst="rect">
            <a:avLst/>
          </a:prstGeom>
          <a:noFill/>
        </p:spPr>
        <p:txBody>
          <a:bodyPr wrap="none" rtlCol="0">
            <a:spAutoFit/>
          </a:bodyPr>
          <a:lstStyle/>
          <a:p>
            <a:r>
              <a:rPr lang="en-US" sz="1400" b="0" dirty="0"/>
              <a:t>Adapted from </a:t>
            </a:r>
            <a:r>
              <a:rPr lang="en-US" sz="1400" b="0" dirty="0">
                <a:hlinkClick r:id="rId7"/>
              </a:rPr>
              <a:t>Stanford CS231n</a:t>
            </a:r>
            <a:endParaRPr lang="en-US" sz="1400" b="0" dirty="0"/>
          </a:p>
        </p:txBody>
      </p:sp>
    </p:spTree>
    <p:extLst>
      <p:ext uri="{BB962C8B-B14F-4D97-AF65-F5344CB8AC3E}">
        <p14:creationId xmlns:p14="http://schemas.microsoft.com/office/powerpoint/2010/main" val="102031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85786</TotalTime>
  <Words>3150</Words>
  <Application>Microsoft Macintosh PowerPoint</Application>
  <PresentationFormat>Widescreen</PresentationFormat>
  <Paragraphs>316</Paragraphs>
  <Slides>50</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Cambria Math</vt:lpstr>
      <vt:lpstr>Times New Roman</vt:lpstr>
      <vt:lpstr>Blank Presentation</vt:lpstr>
      <vt:lpstr>Generative adversarial networks: Introduction</vt:lpstr>
      <vt:lpstr>Outline</vt:lpstr>
      <vt:lpstr>Generative modeling tasks</vt:lpstr>
      <vt:lpstr>Generative modeling tasks</vt:lpstr>
      <vt:lpstr>Generative modeling tasks</vt:lpstr>
      <vt:lpstr>Designing a network for generative tasks</vt:lpstr>
      <vt:lpstr>Designing a network for generative tasks</vt:lpstr>
      <vt:lpstr>Designing a network for generative tasks</vt:lpstr>
      <vt:lpstr>Learning to sample</vt:lpstr>
      <vt:lpstr>Generative adversarial networks</vt:lpstr>
      <vt:lpstr>GAN objective</vt:lpstr>
      <vt:lpstr>GAN objective</vt:lpstr>
      <vt:lpstr>GAN objective: Theoretical properties</vt:lpstr>
      <vt:lpstr>GAN training</vt:lpstr>
      <vt:lpstr>Non-saturating GAN loss (NSGAN)</vt:lpstr>
      <vt:lpstr>Non-saturating GAN loss (NSGAN)</vt:lpstr>
      <vt:lpstr>NSGAN training algorithm</vt:lpstr>
      <vt:lpstr>GAN: Schematic picture</vt:lpstr>
      <vt:lpstr>GAN: Schematic picture</vt:lpstr>
      <vt:lpstr>GAN: Schematic picture</vt:lpstr>
      <vt:lpstr>Original GAN results</vt:lpstr>
      <vt:lpstr>Original GAN results</vt:lpstr>
      <vt:lpstr>DCGAN</vt:lpstr>
      <vt:lpstr>DCGAN</vt:lpstr>
      <vt:lpstr>DCGAN results</vt:lpstr>
      <vt:lpstr>DCGAN results</vt:lpstr>
      <vt:lpstr>DCGAN results</vt:lpstr>
      <vt:lpstr>DCGAN results</vt:lpstr>
      <vt:lpstr>DCGAN results</vt:lpstr>
      <vt:lpstr>DCGAN results</vt:lpstr>
      <vt:lpstr>DCGAN results</vt:lpstr>
      <vt:lpstr>Problems with GAN training</vt:lpstr>
      <vt:lpstr>Problems with GAN training</vt:lpstr>
      <vt:lpstr>Outline</vt:lpstr>
      <vt:lpstr>Wasserstein GAN (WGAN)</vt:lpstr>
      <vt:lpstr>Wasserstein GAN (WGAN)</vt:lpstr>
      <vt:lpstr>Wasserstein GAN (WGAN)</vt:lpstr>
      <vt:lpstr>Improved Wasserstein GAN (WGAN-GP)</vt:lpstr>
      <vt:lpstr>Improved Wasserstein GAN: Results</vt:lpstr>
      <vt:lpstr>Least Squares GAN (LSGAN)</vt:lpstr>
      <vt:lpstr>Least Squares GAN (LSGAN)</vt:lpstr>
      <vt:lpstr>Least Squares GAN (LSGAN)</vt:lpstr>
      <vt:lpstr>GAN with hinge loss</vt:lpstr>
      <vt:lpstr>Outline</vt:lpstr>
      <vt:lpstr>How to evaluate GANs?</vt:lpstr>
      <vt:lpstr>GAN evaluation: Human studies</vt:lpstr>
      <vt:lpstr>GAN evaluation: Inception score (IS)</vt:lpstr>
      <vt:lpstr>GAN evaluation: Inception score (IS)</vt:lpstr>
      <vt:lpstr>GAN evaluation: Fréchet Inception Distance (FID)</vt:lpstr>
      <vt:lpstr>Are GANs created equal?</vt:lpstr>
    </vt:vector>
  </TitlesOfParts>
  <Company>Carnegie Mellon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Microsoft Office User</cp:lastModifiedBy>
  <cp:revision>2103</cp:revision>
  <cp:lastPrinted>2023-03-29T15:54:02Z</cp:lastPrinted>
  <dcterms:created xsi:type="dcterms:W3CDTF">2004-08-29T23:15:23Z</dcterms:created>
  <dcterms:modified xsi:type="dcterms:W3CDTF">2023-03-31T17:55:03Z</dcterms:modified>
</cp:coreProperties>
</file>