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98"/>
  </p:notesMasterIdLst>
  <p:handoutMasterIdLst>
    <p:handoutMasterId r:id="rId99"/>
  </p:handoutMasterIdLst>
  <p:sldIdLst>
    <p:sldId id="968" r:id="rId2"/>
    <p:sldId id="1215" r:id="rId3"/>
    <p:sldId id="1230" r:id="rId4"/>
    <p:sldId id="928" r:id="rId5"/>
    <p:sldId id="1216" r:id="rId6"/>
    <p:sldId id="1218" r:id="rId7"/>
    <p:sldId id="1217" r:id="rId8"/>
    <p:sldId id="1220" r:id="rId9"/>
    <p:sldId id="1219" r:id="rId10"/>
    <p:sldId id="1203" r:id="rId11"/>
    <p:sldId id="1204" r:id="rId12"/>
    <p:sldId id="1223" r:id="rId13"/>
    <p:sldId id="1222" r:id="rId14"/>
    <p:sldId id="1221" r:id="rId15"/>
    <p:sldId id="1245" r:id="rId16"/>
    <p:sldId id="1205" r:id="rId17"/>
    <p:sldId id="1206" r:id="rId18"/>
    <p:sldId id="1238" r:id="rId19"/>
    <p:sldId id="1243" r:id="rId20"/>
    <p:sldId id="1244" r:id="rId21"/>
    <p:sldId id="1259" r:id="rId22"/>
    <p:sldId id="1236" r:id="rId23"/>
    <p:sldId id="1208" r:id="rId24"/>
    <p:sldId id="1237" r:id="rId25"/>
    <p:sldId id="1209" r:id="rId26"/>
    <p:sldId id="1232" r:id="rId27"/>
    <p:sldId id="1212" r:id="rId28"/>
    <p:sldId id="1213" r:id="rId29"/>
    <p:sldId id="1254" r:id="rId30"/>
    <p:sldId id="1231" r:id="rId31"/>
    <p:sldId id="1263" r:id="rId32"/>
    <p:sldId id="1264" r:id="rId33"/>
    <p:sldId id="1242" r:id="rId34"/>
    <p:sldId id="1261" r:id="rId35"/>
    <p:sldId id="1262" r:id="rId36"/>
    <p:sldId id="1239" r:id="rId37"/>
    <p:sldId id="1240" r:id="rId38"/>
    <p:sldId id="1241" r:id="rId39"/>
    <p:sldId id="1247" r:id="rId40"/>
    <p:sldId id="1159" r:id="rId41"/>
    <p:sldId id="1248" r:id="rId42"/>
    <p:sldId id="1226" r:id="rId43"/>
    <p:sldId id="1249" r:id="rId44"/>
    <p:sldId id="1253" r:id="rId45"/>
    <p:sldId id="1252" r:id="rId46"/>
    <p:sldId id="1224" r:id="rId47"/>
    <p:sldId id="1225" r:id="rId48"/>
    <p:sldId id="1130" r:id="rId49"/>
    <p:sldId id="1155" r:id="rId50"/>
    <p:sldId id="1250" r:id="rId51"/>
    <p:sldId id="1228" r:id="rId52"/>
    <p:sldId id="1233" r:id="rId53"/>
    <p:sldId id="1471" r:id="rId54"/>
    <p:sldId id="1465" r:id="rId55"/>
    <p:sldId id="1464" r:id="rId56"/>
    <p:sldId id="1466" r:id="rId57"/>
    <p:sldId id="1467" r:id="rId58"/>
    <p:sldId id="1468" r:id="rId59"/>
    <p:sldId id="1156" r:id="rId60"/>
    <p:sldId id="1160" r:id="rId61"/>
    <p:sldId id="1469" r:id="rId62"/>
    <p:sldId id="1251" r:id="rId63"/>
    <p:sldId id="1229" r:id="rId64"/>
    <p:sldId id="1161" r:id="rId65"/>
    <p:sldId id="1246" r:id="rId66"/>
    <p:sldId id="1257" r:id="rId67"/>
    <p:sldId id="1470" r:id="rId68"/>
    <p:sldId id="1268" r:id="rId69"/>
    <p:sldId id="1269" r:id="rId70"/>
    <p:sldId id="1265" r:id="rId71"/>
    <p:sldId id="1266" r:id="rId72"/>
    <p:sldId id="1270" r:id="rId73"/>
    <p:sldId id="1267" r:id="rId74"/>
    <p:sldId id="1258" r:id="rId75"/>
    <p:sldId id="1271" r:id="rId76"/>
    <p:sldId id="1272" r:id="rId77"/>
    <p:sldId id="1418" r:id="rId78"/>
    <p:sldId id="1462" r:id="rId79"/>
    <p:sldId id="1419" r:id="rId80"/>
    <p:sldId id="1452" r:id="rId81"/>
    <p:sldId id="1460" r:id="rId82"/>
    <p:sldId id="1463" r:id="rId83"/>
    <p:sldId id="1273" r:id="rId84"/>
    <p:sldId id="1274" r:id="rId85"/>
    <p:sldId id="1275" r:id="rId86"/>
    <p:sldId id="1276" r:id="rId87"/>
    <p:sldId id="1277" r:id="rId88"/>
    <p:sldId id="1278" r:id="rId89"/>
    <p:sldId id="1279" r:id="rId90"/>
    <p:sldId id="1280" r:id="rId91"/>
    <p:sldId id="1281" r:id="rId92"/>
    <p:sldId id="1283" r:id="rId93"/>
    <p:sldId id="1284" r:id="rId94"/>
    <p:sldId id="1260" r:id="rId95"/>
    <p:sldId id="1285" r:id="rId96"/>
    <p:sldId id="1282" r:id="rId97"/>
  </p:sldIdLst>
  <p:sldSz cx="12192000" cy="6858000"/>
  <p:notesSz cx="7315200" cy="9601200"/>
  <p:defaultTextStyle>
    <a:defPPr>
      <a:defRPr lang="en-US"/>
    </a:defPPr>
    <a:lvl1pPr algn="l" rtl="0" eaLnBrk="0" fontAlgn="base" hangingPunct="0">
      <a:spcBef>
        <a:spcPct val="0"/>
      </a:spcBef>
      <a:spcAft>
        <a:spcPct val="0"/>
      </a:spcAft>
      <a:defRPr sz="2400" b="1" kern="1200">
        <a:solidFill>
          <a:schemeClr val="tx1"/>
        </a:solidFill>
        <a:latin typeface="Arial" charset="0"/>
        <a:ea typeface="+mn-ea"/>
        <a:cs typeface="Arial" charset="0"/>
      </a:defRPr>
    </a:lvl1pPr>
    <a:lvl2pPr marL="457200" algn="l" rtl="0" eaLnBrk="0" fontAlgn="base" hangingPunct="0">
      <a:spcBef>
        <a:spcPct val="0"/>
      </a:spcBef>
      <a:spcAft>
        <a:spcPct val="0"/>
      </a:spcAft>
      <a:defRPr sz="2400" b="1" kern="1200">
        <a:solidFill>
          <a:schemeClr val="tx1"/>
        </a:solidFill>
        <a:latin typeface="Arial" charset="0"/>
        <a:ea typeface="+mn-ea"/>
        <a:cs typeface="Arial" charset="0"/>
      </a:defRPr>
    </a:lvl2pPr>
    <a:lvl3pPr marL="914400" algn="l" rtl="0" eaLnBrk="0" fontAlgn="base" hangingPunct="0">
      <a:spcBef>
        <a:spcPct val="0"/>
      </a:spcBef>
      <a:spcAft>
        <a:spcPct val="0"/>
      </a:spcAft>
      <a:defRPr sz="2400" b="1" kern="1200">
        <a:solidFill>
          <a:schemeClr val="tx1"/>
        </a:solidFill>
        <a:latin typeface="Arial" charset="0"/>
        <a:ea typeface="+mn-ea"/>
        <a:cs typeface="Arial" charset="0"/>
      </a:defRPr>
    </a:lvl3pPr>
    <a:lvl4pPr marL="1371600" algn="l" rtl="0" eaLnBrk="0" fontAlgn="base" hangingPunct="0">
      <a:spcBef>
        <a:spcPct val="0"/>
      </a:spcBef>
      <a:spcAft>
        <a:spcPct val="0"/>
      </a:spcAft>
      <a:defRPr sz="2400" b="1" kern="1200">
        <a:solidFill>
          <a:schemeClr val="tx1"/>
        </a:solidFill>
        <a:latin typeface="Arial" charset="0"/>
        <a:ea typeface="+mn-ea"/>
        <a:cs typeface="Arial" charset="0"/>
      </a:defRPr>
    </a:lvl4pPr>
    <a:lvl5pPr marL="1828800" algn="l" rtl="0" eaLnBrk="0" fontAlgn="base" hangingPunct="0">
      <a:spcBef>
        <a:spcPct val="0"/>
      </a:spcBef>
      <a:spcAft>
        <a:spcPct val="0"/>
      </a:spcAft>
      <a:defRPr sz="2400" b="1" kern="1200">
        <a:solidFill>
          <a:schemeClr val="tx1"/>
        </a:solidFill>
        <a:latin typeface="Arial" charset="0"/>
        <a:ea typeface="+mn-ea"/>
        <a:cs typeface="Arial" charset="0"/>
      </a:defRPr>
    </a:lvl5pPr>
    <a:lvl6pPr marL="2286000" algn="l" defTabSz="914400" rtl="0" eaLnBrk="1" latinLnBrk="0" hangingPunct="1">
      <a:defRPr sz="2400" b="1" kern="1200">
        <a:solidFill>
          <a:schemeClr val="tx1"/>
        </a:solidFill>
        <a:latin typeface="Arial" charset="0"/>
        <a:ea typeface="+mn-ea"/>
        <a:cs typeface="Arial" charset="0"/>
      </a:defRPr>
    </a:lvl6pPr>
    <a:lvl7pPr marL="2743200" algn="l" defTabSz="914400" rtl="0" eaLnBrk="1" latinLnBrk="0" hangingPunct="1">
      <a:defRPr sz="2400" b="1" kern="1200">
        <a:solidFill>
          <a:schemeClr val="tx1"/>
        </a:solidFill>
        <a:latin typeface="Arial" charset="0"/>
        <a:ea typeface="+mn-ea"/>
        <a:cs typeface="Arial" charset="0"/>
      </a:defRPr>
    </a:lvl7pPr>
    <a:lvl8pPr marL="3200400" algn="l" defTabSz="914400" rtl="0" eaLnBrk="1" latinLnBrk="0" hangingPunct="1">
      <a:defRPr sz="2400" b="1" kern="1200">
        <a:solidFill>
          <a:schemeClr val="tx1"/>
        </a:solidFill>
        <a:latin typeface="Arial" charset="0"/>
        <a:ea typeface="+mn-ea"/>
        <a:cs typeface="Arial" charset="0"/>
      </a:defRPr>
    </a:lvl8pPr>
    <a:lvl9pPr marL="3657600" algn="l" defTabSz="914400" rtl="0" eaLnBrk="1" latinLnBrk="0" hangingPunct="1">
      <a:defRPr sz="2400" b="1"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9900CC"/>
    <a:srgbClr val="0000FF"/>
    <a:srgbClr val="FFC9BA"/>
    <a:srgbClr val="BCFF45"/>
    <a:srgbClr val="FFAEE2"/>
    <a:srgbClr val="CC66FF"/>
    <a:srgbClr val="FF0000"/>
    <a:srgbClr val="33CC33"/>
    <a:srgbClr val="FF9900"/>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63" autoAdjust="0"/>
    <p:restoredTop sz="89837" autoAdjust="0"/>
  </p:normalViewPr>
  <p:slideViewPr>
    <p:cSldViewPr>
      <p:cViewPr varScale="1">
        <p:scale>
          <a:sx n="91" d="100"/>
          <a:sy n="91" d="100"/>
        </p:scale>
        <p:origin x="208" y="69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b="0"/>
            </a:lvl1pPr>
          </a:lstStyle>
          <a:p>
            <a:pPr>
              <a:defRPr/>
            </a:pPr>
            <a:endParaRPr lang="en-US"/>
          </a:p>
        </p:txBody>
      </p:sp>
      <p:sp>
        <p:nvSpPr>
          <p:cNvPr id="87043"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b="0"/>
            </a:lvl1pPr>
          </a:lstStyle>
          <a:p>
            <a:pPr>
              <a:defRPr/>
            </a:pPr>
            <a:endParaRPr lang="en-US"/>
          </a:p>
        </p:txBody>
      </p:sp>
      <p:sp>
        <p:nvSpPr>
          <p:cNvPr id="87044"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b="0"/>
            </a:lvl1pPr>
          </a:lstStyle>
          <a:p>
            <a:pPr>
              <a:defRPr/>
            </a:pPr>
            <a:endParaRPr lang="en-US"/>
          </a:p>
        </p:txBody>
      </p:sp>
      <p:sp>
        <p:nvSpPr>
          <p:cNvPr id="87045"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b="0"/>
            </a:lvl1pPr>
          </a:lstStyle>
          <a:p>
            <a:pPr>
              <a:defRPr/>
            </a:pPr>
            <a:fld id="{E3A11B4B-8A36-43D9-9712-F5A62105695B}" type="slidenum">
              <a:rPr lang="en-US"/>
              <a:pPr>
                <a:defRPr/>
              </a:pPr>
              <a:t>‹#›</a:t>
            </a:fld>
            <a:endParaRPr lang="en-US"/>
          </a:p>
        </p:txBody>
      </p:sp>
    </p:spTree>
    <p:extLst>
      <p:ext uri="{BB962C8B-B14F-4D97-AF65-F5344CB8AC3E}">
        <p14:creationId xmlns:p14="http://schemas.microsoft.com/office/powerpoint/2010/main" val="10779497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b="0"/>
            </a:lvl1pPr>
          </a:lstStyle>
          <a:p>
            <a:pPr>
              <a:defRPr/>
            </a:pPr>
            <a:endParaRPr lang="en-US"/>
          </a:p>
        </p:txBody>
      </p:sp>
      <p:sp>
        <p:nvSpPr>
          <p:cNvPr id="49155"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b="0"/>
            </a:lvl1pPr>
          </a:lstStyle>
          <a:p>
            <a:pPr>
              <a:defRPr/>
            </a:pPr>
            <a:endParaRPr lang="en-US"/>
          </a:p>
        </p:txBody>
      </p:sp>
      <p:sp>
        <p:nvSpPr>
          <p:cNvPr id="57348"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49157"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9158"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b="0"/>
            </a:lvl1pPr>
          </a:lstStyle>
          <a:p>
            <a:pPr>
              <a:defRPr/>
            </a:pPr>
            <a:endParaRPr lang="en-US"/>
          </a:p>
        </p:txBody>
      </p:sp>
      <p:sp>
        <p:nvSpPr>
          <p:cNvPr id="49159"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b="0"/>
            </a:lvl1pPr>
          </a:lstStyle>
          <a:p>
            <a:pPr>
              <a:defRPr/>
            </a:pPr>
            <a:fld id="{05D6DEBC-62EF-4F01-BED0-DB54B376E65C}" type="slidenum">
              <a:rPr lang="en-US"/>
              <a:pPr>
                <a:defRPr/>
              </a:pPr>
              <a:t>‹#›</a:t>
            </a:fld>
            <a:endParaRPr lang="en-US"/>
          </a:p>
        </p:txBody>
      </p:sp>
    </p:spTree>
    <p:extLst>
      <p:ext uri="{BB962C8B-B14F-4D97-AF65-F5344CB8AC3E}">
        <p14:creationId xmlns:p14="http://schemas.microsoft.com/office/powerpoint/2010/main" val="109274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1</a:t>
            </a:fld>
            <a:endParaRPr lang="en-US"/>
          </a:p>
        </p:txBody>
      </p:sp>
    </p:spTree>
    <p:extLst>
      <p:ext uri="{BB962C8B-B14F-4D97-AF65-F5344CB8AC3E}">
        <p14:creationId xmlns:p14="http://schemas.microsoft.com/office/powerpoint/2010/main" val="3410184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In each row, the first image shows five representative query locations with color coded dots. The other five images are attention maps for those query locations, with corresponding color coded arrows summarizing the most-attended regions. The self-attention module calculates response at a position as a weighted sum of the features at all positions, where the weights – or attention vectors – are calculated with only a small computational cost.</a:t>
            </a:r>
          </a:p>
          <a:p>
            <a:endParaRPr lang="en-US" dirty="0"/>
          </a:p>
          <a:p>
            <a:r>
              <a:rPr lang="en-US" dirty="0"/>
              <a:t>From the abstract: Traditional convolutional GANs generate high-resolution details as a function of only spatially local points in lower-resolution feature maps. In SAGAN, details can be generated using cues from all feature locations. Moreover, the discriminator can check that highly detailed features in distant portions of the image are consistent with each other.</a:t>
            </a:r>
          </a:p>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40</a:t>
            </a:fld>
            <a:endParaRPr lang="en-US"/>
          </a:p>
        </p:txBody>
      </p:sp>
    </p:spTree>
    <p:extLst>
      <p:ext uri="{BB962C8B-B14F-4D97-AF65-F5344CB8AC3E}">
        <p14:creationId xmlns:p14="http://schemas.microsoft.com/office/powerpoint/2010/main" val="22753953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41</a:t>
            </a:fld>
            <a:endParaRPr lang="en-US"/>
          </a:p>
        </p:txBody>
      </p:sp>
    </p:spTree>
    <p:extLst>
      <p:ext uri="{BB962C8B-B14F-4D97-AF65-F5344CB8AC3E}">
        <p14:creationId xmlns:p14="http://schemas.microsoft.com/office/powerpoint/2010/main" val="4277241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42</a:t>
            </a:fld>
            <a:endParaRPr lang="en-US"/>
          </a:p>
        </p:txBody>
      </p:sp>
    </p:spTree>
    <p:extLst>
      <p:ext uri="{BB962C8B-B14F-4D97-AF65-F5344CB8AC3E}">
        <p14:creationId xmlns:p14="http://schemas.microsoft.com/office/powerpoint/2010/main" val="4139163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43</a:t>
            </a:fld>
            <a:endParaRPr lang="en-US"/>
          </a:p>
        </p:txBody>
      </p:sp>
    </p:spTree>
    <p:extLst>
      <p:ext uri="{BB962C8B-B14F-4D97-AF65-F5344CB8AC3E}">
        <p14:creationId xmlns:p14="http://schemas.microsoft.com/office/powerpoint/2010/main" val="2656443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44</a:t>
            </a:fld>
            <a:endParaRPr lang="en-US"/>
          </a:p>
        </p:txBody>
      </p:sp>
    </p:spTree>
    <p:extLst>
      <p:ext uri="{BB962C8B-B14F-4D97-AF65-F5344CB8AC3E}">
        <p14:creationId xmlns:p14="http://schemas.microsoft.com/office/powerpoint/2010/main" val="3500584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Discriminator: Drive discriminator score on real data above 1, on generated data below -1</a:t>
            </a:r>
          </a:p>
          <a:p>
            <a:r>
              <a:rPr lang="en-US" dirty="0"/>
              <a:t>Generator: maximize discriminator score on generated data</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45</a:t>
            </a:fld>
            <a:endParaRPr lang="en-US"/>
          </a:p>
        </p:txBody>
      </p:sp>
    </p:spTree>
    <p:extLst>
      <p:ext uri="{BB962C8B-B14F-4D97-AF65-F5344CB8AC3E}">
        <p14:creationId xmlns:p14="http://schemas.microsoft.com/office/powerpoint/2010/main" val="3221514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46</a:t>
            </a:fld>
            <a:endParaRPr lang="en-US"/>
          </a:p>
        </p:txBody>
      </p:sp>
    </p:spTree>
    <p:extLst>
      <p:ext uri="{BB962C8B-B14F-4D97-AF65-F5344CB8AC3E}">
        <p14:creationId xmlns:p14="http://schemas.microsoft.com/office/powerpoint/2010/main" val="16320807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47</a:t>
            </a:fld>
            <a:endParaRPr lang="en-US"/>
          </a:p>
        </p:txBody>
      </p:sp>
    </p:spTree>
    <p:extLst>
      <p:ext uri="{BB962C8B-B14F-4D97-AF65-F5344CB8AC3E}">
        <p14:creationId xmlns:p14="http://schemas.microsoft.com/office/powerpoint/2010/main" val="1571986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56</a:t>
            </a:fld>
            <a:endParaRPr lang="en-US"/>
          </a:p>
        </p:txBody>
      </p:sp>
    </p:spTree>
    <p:extLst>
      <p:ext uri="{BB962C8B-B14F-4D97-AF65-F5344CB8AC3E}">
        <p14:creationId xmlns:p14="http://schemas.microsoft.com/office/powerpoint/2010/main" val="27489144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In each row, the first image shows five representative query locations with color coded dots. The other five images are attention maps for those query locations, with corresponding color coded arrows summarizing the most-attended regions. The self-attention module calculates response at a position as a weighted sum of the features at all positions, where the weights – or attention vectors – are calculated with only a small computational cost.</a:t>
            </a:r>
          </a:p>
          <a:p>
            <a:endParaRPr lang="en-US" dirty="0"/>
          </a:p>
          <a:p>
            <a:r>
              <a:rPr lang="en-US" dirty="0"/>
              <a:t>From the abstract: Traditional convolutional GANs generate high-resolution details as a function of only spatially local points in lower-resolution feature maps. In SAGAN, details can be generated using cues from all feature locations. Moreover, the discriminator can check that highly detailed features in distant portions of the image are consistent with each other.</a:t>
            </a:r>
          </a:p>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57</a:t>
            </a:fld>
            <a:endParaRPr lang="en-US"/>
          </a:p>
        </p:txBody>
      </p:sp>
    </p:spTree>
    <p:extLst>
      <p:ext uri="{BB962C8B-B14F-4D97-AF65-F5344CB8AC3E}">
        <p14:creationId xmlns:p14="http://schemas.microsoft.com/office/powerpoint/2010/main" val="4171815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5</a:t>
            </a:fld>
            <a:endParaRPr lang="en-US"/>
          </a:p>
        </p:txBody>
      </p:sp>
    </p:spTree>
    <p:extLst>
      <p:ext uri="{BB962C8B-B14F-4D97-AF65-F5344CB8AC3E}">
        <p14:creationId xmlns:p14="http://schemas.microsoft.com/office/powerpoint/2010/main" val="16222954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58</a:t>
            </a:fld>
            <a:endParaRPr lang="en-US"/>
          </a:p>
        </p:txBody>
      </p:sp>
    </p:spTree>
    <p:extLst>
      <p:ext uri="{BB962C8B-B14F-4D97-AF65-F5344CB8AC3E}">
        <p14:creationId xmlns:p14="http://schemas.microsoft.com/office/powerpoint/2010/main" val="864745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6</a:t>
            </a:fld>
            <a:endParaRPr lang="en-US"/>
          </a:p>
        </p:txBody>
      </p:sp>
    </p:spTree>
    <p:extLst>
      <p:ext uri="{BB962C8B-B14F-4D97-AF65-F5344CB8AC3E}">
        <p14:creationId xmlns:p14="http://schemas.microsoft.com/office/powerpoint/2010/main" val="3242091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Caption: When doubling the resolution of the generator (G) and discriminator (D) we fade in the new layers smoothly. This example illustrates the transition from 16 × 16 images (a) to 32 × 32 images (c). During the transition (b) we treat the layers that operate on the higher resolution like a residual block, whose weight </a:t>
            </a:r>
            <a:r>
              <a:rPr lang="el-GR" dirty="0"/>
              <a:t>α </a:t>
            </a:r>
            <a:r>
              <a:rPr lang="en-US" dirty="0"/>
              <a:t>increases linearly from 0 to 1. Here 2× and 0.5× refer to doubling and halving the image resolution using nearest neighbor filtering and average pooling, respectively. The </a:t>
            </a:r>
            <a:r>
              <a:rPr lang="en-US" dirty="0" err="1"/>
              <a:t>toRGB</a:t>
            </a:r>
            <a:r>
              <a:rPr lang="en-US" dirty="0"/>
              <a:t> represents a layer that projects feature vectors to RGB colors and </a:t>
            </a:r>
            <a:r>
              <a:rPr lang="en-US" dirty="0" err="1"/>
              <a:t>fromRGB</a:t>
            </a:r>
            <a:r>
              <a:rPr lang="en-US" dirty="0"/>
              <a:t> does the reverse; both use 1 × 1 convolutions. When training the discriminator, we feed in real images that are downscaled to match the current resolution of the network. During a resolution transition, we interpolate between two resolutions of the real images, similarly to how the generator output combines two resolutions.</a:t>
            </a:r>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7</a:t>
            </a:fld>
            <a:endParaRPr lang="en-US"/>
          </a:p>
        </p:txBody>
      </p:sp>
    </p:spTree>
    <p:extLst>
      <p:ext uri="{BB962C8B-B14F-4D97-AF65-F5344CB8AC3E}">
        <p14:creationId xmlns:p14="http://schemas.microsoft.com/office/powerpoint/2010/main" val="3700899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8</a:t>
            </a:fld>
            <a:endParaRPr lang="en-US"/>
          </a:p>
        </p:txBody>
      </p:sp>
    </p:spTree>
    <p:extLst>
      <p:ext uri="{BB962C8B-B14F-4D97-AF65-F5344CB8AC3E}">
        <p14:creationId xmlns:p14="http://schemas.microsoft.com/office/powerpoint/2010/main" val="3095814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9</a:t>
            </a:fld>
            <a:endParaRPr lang="en-US"/>
          </a:p>
        </p:txBody>
      </p:sp>
    </p:spTree>
    <p:extLst>
      <p:ext uri="{BB962C8B-B14F-4D97-AF65-F5344CB8AC3E}">
        <p14:creationId xmlns:p14="http://schemas.microsoft.com/office/powerpoint/2010/main" val="2759380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sets of images were generated from their respective latent codes (sources A and B); the rest of the images were generated by copying a specified subset of styles from source B and taking the rest from source A. Copying the styles corresponding to coarse spatial resolutions (4 2 – 8 2 ) brings high-level aspects such as pose, general hair style, face shape, and eyeglasses from source B, while all colors (eyes, hair, lighting) and finer facial features resemble A. If we instead copy the styles of middle resolutions (162 – 322 ) from B, we inherit smaller scale facial features, hair style, eyes open/closed from B, while the pose, general face shape, and eyeglasses from A are preserved. Finally, copying the fine styles (642 – 10242 ) from B brings mainly the color scheme and microstructure.</a:t>
            </a:r>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12</a:t>
            </a:fld>
            <a:endParaRPr lang="en-US"/>
          </a:p>
        </p:txBody>
      </p:sp>
    </p:spTree>
    <p:extLst>
      <p:ext uri="{BB962C8B-B14F-4D97-AF65-F5344CB8AC3E}">
        <p14:creationId xmlns:p14="http://schemas.microsoft.com/office/powerpoint/2010/main" val="2140311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Two sets of images were generated from their respective latent codes (sources A and B); the rest of the images were generated by copying a specified subset of styles from source B and taking the rest from source A. Copying the styles corresponding to coarse spatial resolutions (4 2 – 8 2 ) brings high-level aspects such as pose, general hair style, face shape, and eyeglasses from source B, while all colors (eyes, hair, lighting) and finer facial features resemble A. If we instead copy the styles of middle resolutions (162 – 322 ) from B, we inherit smaller scale facial features, hair style, eyes open/closed from B, while the pose, general face shape, and eyeglasses from A are preserved. Finally, copying the fine styles (642 – 10242 ) from B brings mainly the color scheme and microstructure.</a:t>
            </a:r>
          </a:p>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13</a:t>
            </a:fld>
            <a:endParaRPr lang="en-US"/>
          </a:p>
        </p:txBody>
      </p:sp>
    </p:spTree>
    <p:extLst>
      <p:ext uri="{BB962C8B-B14F-4D97-AF65-F5344CB8AC3E}">
        <p14:creationId xmlns:p14="http://schemas.microsoft.com/office/powerpoint/2010/main" val="336553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Two sets of images were generated from their respective latent codes (sources A and B); the rest of the images were generated by copying a specified subset of styles from source B and taking the rest from source A. Copying the styles corresponding to coarse spatial resolutions (4 2 – 8 2 ) brings high-level aspects such as pose, general hair style, face shape, and eyeglasses from source B, while all colors (eyes, hair, lighting) and finer facial features resemble A. If we instead copy the styles of middle resolutions (162 – 322 ) from B, we inherit smaller scale facial features, hair style, eyes open/closed from B, while the pose, general face shape, and eyeglasses from A are preserved. Finally, copying the fine styles (642 – 10242 ) from B brings mainly the color scheme and microstructure.</a:t>
            </a:r>
          </a:p>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14</a:t>
            </a:fld>
            <a:endParaRPr lang="en-US"/>
          </a:p>
        </p:txBody>
      </p:sp>
    </p:spTree>
    <p:extLst>
      <p:ext uri="{BB962C8B-B14F-4D97-AF65-F5344CB8AC3E}">
        <p14:creationId xmlns:p14="http://schemas.microsoft.com/office/powerpoint/2010/main" val="1756955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4552DE-7E62-4AA7-886C-D38D47A3CE2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AD4638-B38E-47AD-B028-713EF16D014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76200"/>
            <a:ext cx="25908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
            <a:ext cx="7569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2816B5-331E-4884-940F-8B017E5C234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22F04A-322B-43F6-BEAB-CD35C79274F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F21EF5-35FC-4AD5-A322-9C505146AC7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938C2C-7141-4F6A-983F-3A5B120D686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EDC7BCB-6A3F-4389-B2C9-E2A9ABD5F1F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893EF84-E8F8-4E6E-8C7D-C95FEE3327E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6D31735-E4C8-4802-BFC4-204C801C9C0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B8A071-154C-44B9-81F5-223F896F3F1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55106C-FE66-4FA0-A483-7BE5A6B8415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914400" y="76200"/>
            <a:ext cx="10363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8" charset="0"/>
              </a:defRPr>
            </a:lvl1pPr>
          </a:lstStyle>
          <a:p>
            <a:pPr>
              <a:defRPr/>
            </a:pPr>
            <a:endParaRPr lang="en-US"/>
          </a:p>
        </p:txBody>
      </p:sp>
      <p:sp>
        <p:nvSpPr>
          <p:cNvPr id="9221"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8" charset="0"/>
              </a:defRPr>
            </a:lvl1pPr>
          </a:lstStyle>
          <a:p>
            <a:pPr>
              <a:defRPr/>
            </a:pPr>
            <a:endParaRPr lang="en-US"/>
          </a:p>
        </p:txBody>
      </p:sp>
      <p:sp>
        <p:nvSpPr>
          <p:cNvPr id="9222"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pitchFamily="18" charset="0"/>
              </a:defRPr>
            </a:lvl1pPr>
          </a:lstStyle>
          <a:p>
            <a:pPr>
              <a:defRPr/>
            </a:pPr>
            <a:fld id="{3380A581-31E6-40D7-A2A7-3BBF07DC31C0}" type="slidenum">
              <a:rPr lang="en-US"/>
              <a:pPr>
                <a:defRPr/>
              </a:pPr>
              <a:t>‹#›</a:t>
            </a:fld>
            <a:endParaRPr lang="en-US"/>
          </a:p>
        </p:txBody>
      </p:sp>
      <p:sp>
        <p:nvSpPr>
          <p:cNvPr id="9223" name="Line 7"/>
          <p:cNvSpPr>
            <a:spLocks noChangeShapeType="1"/>
          </p:cNvSpPr>
          <p:nvPr/>
        </p:nvSpPr>
        <p:spPr bwMode="auto">
          <a:xfrm>
            <a:off x="914400" y="838200"/>
            <a:ext cx="10363200" cy="0"/>
          </a:xfrm>
          <a:prstGeom prst="line">
            <a:avLst/>
          </a:prstGeom>
          <a:noFill/>
          <a:ln w="38100">
            <a:solidFill>
              <a:schemeClr val="tx1"/>
            </a:solidFill>
            <a:round/>
            <a:headEnd/>
            <a:tailEnd/>
          </a:ln>
          <a:effectLst/>
        </p:spPr>
        <p:txBody>
          <a:bodyPr wrap="none" anchor="ctr"/>
          <a:lstStyle/>
          <a:p>
            <a:pPr>
              <a:defRPr/>
            </a:pPr>
            <a:endParaRPr lang="en-US" sz="240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arxiv.org/pdf/1809.11096.pdf"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https://arxiv.org/pdf/1812.04948.pdf"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11.xml.rels><?xml version="1.0" encoding="UTF-8" standalone="yes"?>
<Relationships xmlns="http://schemas.openxmlformats.org/package/2006/relationships"><Relationship Id="rId3" Type="http://schemas.openxmlformats.org/officeDocument/2006/relationships/hyperlink" Target="https://arxiv.org/pdf/1812.04948.pdf"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npr.org/2022/03/27/1088140809/fake-linkedin-profiles" TargetMode="Externa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hyperlink" Target="https://arxiv.org/pdf/1812.04948.pdf"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arxiv.org/pdf/1812.04948.pdf"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openaccess.thecvf.com/content_CVPR_2020/papers/Karras_Analyzing_and_Improving_the_Image_Quality_of_StyleGAN_CVPR_2020_paper.pdf" TargetMode="External"/><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hyperlink" Target="https://proceedings.neurips.cc/paper/2021/file/076ccd93ad68be51f23707988e934906-Paper.pdf"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nvlabs-fi-cdn.nvidia.com/stylegan3/videos/" TargetMode="External"/><Relationship Id="rId5" Type="http://schemas.openxmlformats.org/officeDocument/2006/relationships/image" Target="../media/image21.png"/><Relationship Id="rId4" Type="http://schemas.openxmlformats.org/officeDocument/2006/relationships/hyperlink" Target="https://proceedings.neurips.cc/paper/2021/file/076ccd93ad68be51f23707988e934906-Paper.pdf"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bzhou.ie.cuhk.edu.hk/publication/iclr19_gandissection.pdf"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bzhou.ie.cuhk.edu.hk/publication/iclr19_gandissection.pdf"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bzhou.ie.cuhk.edu.hk/publication/iclr19_gandissection.pdf"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bzhou.ie.cuhk.edu.hk/publication/iclr19_gandissection.pdf"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ganpaint.io/demo/?project=church" TargetMode="External"/><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hyperlink" Target="https://ganpaint.io/Bau_et_al_Semantic_Photo_Manipulation_preprint.pdf"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arxiv.org/pdf/1907.07171.pdf"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arxiv.org/pdf/2002.03754.pdf"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arxiv.org/abs/2101.05278"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arxiv.org/pdf/1809.11096.pdf" TargetMode="External"/><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s://arxiv.org/pdf/1609.03126.pdf"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arxiv.org/pdf/1907.10786.pdf"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openaccess.thecvf.com/content/CVPR2021/papers/Wu_StyleSpace_Analysis_Disentangled_Controls_for_StyleGAN_Image_Generation_CVPR_2021_paper.pdf" TargetMode="Externa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openaccess.thecvf.com/content/CVPR2021/papers/Wu_StyleSpace_Analysis_Disentangled_Controls_for_StyleGAN_Image_Generation_CVPR_2021_paper.pdf"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arxiv.org/pdf/2103.17249.pdf" TargetMode="External"/><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hyperlink" Target="https://openai.com/blog/clip/"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ecva.net/papers/eccv_2022/papers_ECCV/papers/136760124.pdf" TargetMode="Externa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ecva.net/papers/eccv_2022/papers_ECCV/papers/136760124.pdf"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40.png"/><Relationship Id="rId1" Type="http://schemas.openxmlformats.org/officeDocument/2006/relationships/slideLayout" Target="../slideLayouts/slideLayout2.xml"/><Relationship Id="rId4" Type="http://schemas.openxmlformats.org/officeDocument/2006/relationships/hyperlink" Target="https://arxiv.org/pdf/1605.09782.pdf" TargetMode="External"/></Relationships>
</file>

<file path=ppt/slides/_rels/slide37.xml.rels><?xml version="1.0" encoding="UTF-8" standalone="yes"?>
<Relationships xmlns="http://schemas.openxmlformats.org/package/2006/relationships"><Relationship Id="rId2" Type="http://schemas.openxmlformats.org/officeDocument/2006/relationships/hyperlink" Target="https://arxiv.org/pdf/1907.02544.pdf"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arxiv.org/pdf/1907.02544.pdf" TargetMode="External"/><Relationship Id="rId1" Type="http://schemas.openxmlformats.org/officeDocument/2006/relationships/slideLayout" Target="../slideLayouts/slideLayout2.xml"/><Relationship Id="rId5" Type="http://schemas.openxmlformats.org/officeDocument/2006/relationships/image" Target="../media/image980.png"/><Relationship Id="rId4" Type="http://schemas.openxmlformats.org/officeDocument/2006/relationships/image" Target="../media/image97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arxiv.org/pdf/1805.08318.pdf"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hyperlink" Target="https://openaccess.thecvf.com/content_cvpr_2018/papers/Wang_Non-Local_Neural_Networks_CVPR_2018_paper.pdf" TargetMode="External"/><Relationship Id="rId7" Type="http://schemas.openxmlformats.org/officeDocument/2006/relationships/image" Target="../media/image22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0.png"/><Relationship Id="rId5" Type="http://schemas.openxmlformats.org/officeDocument/2006/relationships/image" Target="../media/image200.png"/><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291.png"/><Relationship Id="rId3" Type="http://schemas.openxmlformats.org/officeDocument/2006/relationships/image" Target="../media/image240.png"/><Relationship Id="rId7" Type="http://schemas.openxmlformats.org/officeDocument/2006/relationships/image" Target="../media/image28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0.png"/><Relationship Id="rId5" Type="http://schemas.openxmlformats.org/officeDocument/2006/relationships/image" Target="../media/image260.png"/><Relationship Id="rId10" Type="http://schemas.openxmlformats.org/officeDocument/2006/relationships/image" Target="../media/image310.png"/><Relationship Id="rId4" Type="http://schemas.openxmlformats.org/officeDocument/2006/relationships/image" Target="../media/image250.png"/><Relationship Id="rId9" Type="http://schemas.openxmlformats.org/officeDocument/2006/relationships/image" Target="../media/image301.png"/></Relationships>
</file>

<file path=ppt/slides/_rels/slide44.xml.rels><?xml version="1.0" encoding="UTF-8" standalone="yes"?>
<Relationships xmlns="http://schemas.openxmlformats.org/package/2006/relationships"><Relationship Id="rId3" Type="http://schemas.openxmlformats.org/officeDocument/2006/relationships/hyperlink" Target="https://arxiv.org/pdf/1802.05637.pd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321.png"/></Relationships>
</file>

<file path=ppt/slides/_rels/slide45.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arxiv.org/pdf/1802.05957.pdf"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50.png"/><Relationship Id="rId4" Type="http://schemas.openxmlformats.org/officeDocument/2006/relationships/hyperlink" Target="https://arxiv.org/pdf/1706.08500.pdf"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arxiv.org/pdf/1809.11096.pdf"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openreview.net/pdf?id=Hk99zCeAb"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0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xkcd.com/1838/" TargetMode="External"/><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arxiv.org/pdf/1809.11096.pdf"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291.png"/><Relationship Id="rId3" Type="http://schemas.openxmlformats.org/officeDocument/2006/relationships/image" Target="../media/image240.png"/><Relationship Id="rId7" Type="http://schemas.openxmlformats.org/officeDocument/2006/relationships/image" Target="../media/image28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70.png"/><Relationship Id="rId5" Type="http://schemas.openxmlformats.org/officeDocument/2006/relationships/image" Target="../media/image260.png"/><Relationship Id="rId10" Type="http://schemas.openxmlformats.org/officeDocument/2006/relationships/image" Target="../media/image310.png"/><Relationship Id="rId4" Type="http://schemas.openxmlformats.org/officeDocument/2006/relationships/image" Target="../media/image250.png"/><Relationship Id="rId9" Type="http://schemas.openxmlformats.org/officeDocument/2006/relationships/image" Target="../media/image301.png"/></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arxiv.org/pdf/1805.08318.pdf" TargetMode="External"/></Relationships>
</file>

<file path=ppt/slides/_rels/slide58.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hyperlink" Target="https://openaccess.thecvf.com/content_cvpr_2018/papers/Wang_Non-Local_Neural_Networks_CVPR_2018_paper.pdf" TargetMode="External"/><Relationship Id="rId7" Type="http://schemas.openxmlformats.org/officeDocument/2006/relationships/image" Target="../media/image22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10.png"/><Relationship Id="rId5" Type="http://schemas.openxmlformats.org/officeDocument/2006/relationships/image" Target="../media/image200.png"/><Relationship Id="rId4" Type="http://schemas.openxmlformats.org/officeDocument/2006/relationships/image" Target="../media/image39.png"/></Relationships>
</file>

<file path=ppt/slides/_rels/slide5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openreview.net/pdf?id=Hk99zCeAb" TargetMode="External"/><Relationship Id="rId4" Type="http://schemas.openxmlformats.org/officeDocument/2006/relationships/hyperlink" Target="https://cdn-images-1.medium.com/max/1600/1*tUhgr3m54Qc80GU2BkaOiQ.gif"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2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0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sites.google.com/view/stylegan-xl/" TargetMode="Externa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xkcd.com/1838/" TargetMode="External"/><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arxiv.org/pdf/2111.01007.pdf"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openreview.net/pdf?id=Hk99zCeAb"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arxiv.org/pdf/2111.01007.pdf" TargetMode="Externa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mingukkang.github.io/GigaGAN/" TargetMode="External"/><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hyperlink" Target="https://laion.ai/"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arxiv.org/pdf/2103.00020.pdf" TargetMode="External"/><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hyperlink" Target="https://openai.com/blog/clip/"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arxiv.org/pdf/2103.00020.pdf" TargetMode="External"/><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hyperlink" Target="https://openai.com/blog/clip/"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openreview.net/pdf?id=Hk99zCeAb"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s://arxiv.org/pdf/2301.09515.pdf" TargetMode="External"/><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Advanced GAN models and applications</a:t>
            </a:r>
          </a:p>
        </p:txBody>
      </p:sp>
      <p:sp>
        <p:nvSpPr>
          <p:cNvPr id="5" name="TextBox 4">
            <a:extLst>
              <a:ext uri="{FF2B5EF4-FFF2-40B4-BE49-F238E27FC236}">
                <a16:creationId xmlns:a16="http://schemas.microsoft.com/office/drawing/2014/main" id="{0EE76061-6562-134F-82E4-7516398F4C7C}"/>
              </a:ext>
            </a:extLst>
          </p:cNvPr>
          <p:cNvSpPr txBox="1"/>
          <p:nvPr/>
        </p:nvSpPr>
        <p:spPr>
          <a:xfrm>
            <a:off x="5062364" y="6096000"/>
            <a:ext cx="2273379" cy="461665"/>
          </a:xfrm>
          <a:prstGeom prst="rect">
            <a:avLst/>
          </a:prstGeom>
          <a:noFill/>
        </p:spPr>
        <p:txBody>
          <a:bodyPr wrap="none" rtlCol="0">
            <a:spAutoFit/>
          </a:bodyPr>
          <a:lstStyle/>
          <a:p>
            <a:r>
              <a:rPr lang="en-US" b="0" dirty="0">
                <a:hlinkClick r:id="rId3"/>
              </a:rPr>
              <a:t>BigGAN</a:t>
            </a:r>
            <a:r>
              <a:rPr lang="en-US" b="0" dirty="0"/>
              <a:t> (2018)</a:t>
            </a:r>
          </a:p>
        </p:txBody>
      </p:sp>
      <p:pic>
        <p:nvPicPr>
          <p:cNvPr id="7" name="Picture 6">
            <a:extLst>
              <a:ext uri="{FF2B5EF4-FFF2-40B4-BE49-F238E27FC236}">
                <a16:creationId xmlns:a16="http://schemas.microsoft.com/office/drawing/2014/main" id="{473D3566-5327-D74B-8BBC-EDE44906D3F1}"/>
              </a:ext>
            </a:extLst>
          </p:cNvPr>
          <p:cNvPicPr>
            <a:picLocks noChangeAspect="1"/>
          </p:cNvPicPr>
          <p:nvPr/>
        </p:nvPicPr>
        <p:blipFill rotWithShape="1">
          <a:blip r:embed="rId4">
            <a:extLst>
              <a:ext uri="{28A0092B-C50C-407E-A947-70E740481C1C}">
                <a14:useLocalDpi xmlns:a14="http://schemas.microsoft.com/office/drawing/2010/main" val="0"/>
              </a:ext>
            </a:extLst>
          </a:blip>
          <a:srcRect l="5" t="600" r="-5" b="999"/>
          <a:stretch/>
        </p:blipFill>
        <p:spPr>
          <a:xfrm>
            <a:off x="265176" y="1170432"/>
            <a:ext cx="11662758" cy="4498848"/>
          </a:xfrm>
          <a:prstGeom prst="rect">
            <a:avLst/>
          </a:prstGeom>
        </p:spPr>
      </p:pic>
    </p:spTree>
    <p:extLst>
      <p:ext uri="{BB962C8B-B14F-4D97-AF65-F5344CB8AC3E}">
        <p14:creationId xmlns:p14="http://schemas.microsoft.com/office/powerpoint/2010/main" val="13690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3C087-D00F-6545-84EC-4BFBB5464F7A}"/>
              </a:ext>
            </a:extLst>
          </p:cNvPr>
          <p:cNvSpPr>
            <a:spLocks noGrp="1"/>
          </p:cNvSpPr>
          <p:nvPr>
            <p:ph type="title"/>
          </p:nvPr>
        </p:nvSpPr>
        <p:spPr/>
        <p:txBody>
          <a:bodyPr/>
          <a:lstStyle/>
          <a:p>
            <a:r>
              <a:rPr lang="en-US" dirty="0"/>
              <a:t>StyleGAN</a:t>
            </a:r>
          </a:p>
        </p:txBody>
      </p:sp>
      <p:pic>
        <p:nvPicPr>
          <p:cNvPr id="6" name="Content Placeholder 5">
            <a:extLst>
              <a:ext uri="{FF2B5EF4-FFF2-40B4-BE49-F238E27FC236}">
                <a16:creationId xmlns:a16="http://schemas.microsoft.com/office/drawing/2014/main" id="{E992F228-B13F-6941-81D5-0BD774A256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81694" y="876300"/>
            <a:ext cx="6100706" cy="5257800"/>
          </a:xfrm>
        </p:spPr>
      </p:pic>
      <p:sp>
        <p:nvSpPr>
          <p:cNvPr id="4" name="Rectangle 3">
            <a:extLst>
              <a:ext uri="{FF2B5EF4-FFF2-40B4-BE49-F238E27FC236}">
                <a16:creationId xmlns:a16="http://schemas.microsoft.com/office/drawing/2014/main" id="{A188800E-0441-5946-9F45-FCB8DA42E0EE}"/>
              </a:ext>
            </a:extLst>
          </p:cNvPr>
          <p:cNvSpPr/>
          <p:nvPr/>
        </p:nvSpPr>
        <p:spPr>
          <a:xfrm>
            <a:off x="152400" y="6336268"/>
            <a:ext cx="12039600" cy="369332"/>
          </a:xfrm>
          <a:prstGeom prst="rect">
            <a:avLst/>
          </a:prstGeom>
        </p:spPr>
        <p:txBody>
          <a:bodyPr wrap="square">
            <a:spAutoFit/>
          </a:bodyPr>
          <a:lstStyle/>
          <a:p>
            <a:pPr algn="ctr"/>
            <a:r>
              <a:rPr lang="en-US" sz="1800" b="0" dirty="0"/>
              <a:t>T. </a:t>
            </a:r>
            <a:r>
              <a:rPr lang="en-US" sz="1800" b="0" dirty="0" err="1"/>
              <a:t>Karras</a:t>
            </a:r>
            <a:r>
              <a:rPr lang="en-US" sz="1800" b="0" dirty="0"/>
              <a:t>, S. Laine, T. </a:t>
            </a:r>
            <a:r>
              <a:rPr lang="en-US" sz="1800" b="0" dirty="0" err="1"/>
              <a:t>Aila</a:t>
            </a:r>
            <a:r>
              <a:rPr lang="en-US" sz="1800" b="0" dirty="0"/>
              <a:t>. </a:t>
            </a:r>
            <a:r>
              <a:rPr lang="en-US" sz="1800" b="0" dirty="0">
                <a:hlinkClick r:id="rId3"/>
              </a:rPr>
              <a:t>A Style-Based Generator Architecture for Generative Adversarial Networks</a:t>
            </a:r>
            <a:r>
              <a:rPr lang="en-US" sz="1800" b="0" dirty="0"/>
              <a:t>. CVPR 2019</a:t>
            </a:r>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58A90C2B-716C-054A-A5ED-0A8D0B80483F}"/>
                  </a:ext>
                </a:extLst>
              </p:cNvPr>
              <p:cNvSpPr txBox="1">
                <a:spLocks/>
              </p:cNvSpPr>
              <p:nvPr/>
            </p:nvSpPr>
            <p:spPr bwMode="auto">
              <a:xfrm>
                <a:off x="152400" y="914400"/>
                <a:ext cx="5105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marL="457200" indent="-457200">
                  <a:buFont typeface="Arial" panose="020B0604020202020204" pitchFamily="34" charset="0"/>
                  <a:buChar char="•"/>
                </a:pPr>
                <a:r>
                  <a:rPr lang="en-US" sz="2400" b="0" kern="0" dirty="0"/>
                  <a:t>Built on top of Progressive GAN</a:t>
                </a:r>
              </a:p>
              <a:p>
                <a:pPr marL="457200" indent="-457200">
                  <a:buFont typeface="Arial" panose="020B0604020202020204" pitchFamily="34" charset="0"/>
                  <a:buChar char="•"/>
                </a:pPr>
                <a:r>
                  <a:rPr lang="en-US" sz="2400" b="0" kern="0" dirty="0"/>
                  <a:t>Start generation with constant (instead of noise vector)</a:t>
                </a:r>
              </a:p>
              <a:p>
                <a:pPr marL="457200" indent="-457200">
                  <a:buFont typeface="Arial" panose="020B0604020202020204" pitchFamily="34" charset="0"/>
                  <a:buChar char="•"/>
                </a:pPr>
                <a:r>
                  <a:rPr lang="en-US" sz="2400" b="0" kern="0" dirty="0"/>
                  <a:t>Noise vector is transformed to latent vector </a:t>
                </a:r>
                <a14:m>
                  <m:oMath xmlns:m="http://schemas.openxmlformats.org/officeDocument/2006/math">
                    <m:r>
                      <a:rPr lang="en-US" sz="2400" b="0" i="1" kern="0" dirty="0" smtClean="0">
                        <a:latin typeface="Cambria Math" panose="02040503050406030204" pitchFamily="18" charset="0"/>
                      </a:rPr>
                      <m:t>𝑤</m:t>
                    </m:r>
                  </m:oMath>
                </a14:m>
                <a:r>
                  <a:rPr lang="en-US" sz="2400" b="0" kern="0" dirty="0"/>
                  <a:t> that is later specialized to </a:t>
                </a:r>
                <a:r>
                  <a:rPr lang="en-US" sz="2400" b="0" i="1" kern="0" dirty="0"/>
                  <a:t>style codes </a:t>
                </a:r>
              </a:p>
              <a:p>
                <a:pPr marL="457200" indent="-457200">
                  <a:buFont typeface="Arial" panose="020B0604020202020204" pitchFamily="34" charset="0"/>
                  <a:buChar char="•"/>
                </a:pPr>
                <a:r>
                  <a:rPr lang="en-US" sz="2400" b="0" kern="0" dirty="0"/>
                  <a:t>Style codes control </a:t>
                </a:r>
                <a:r>
                  <a:rPr lang="en-US" sz="2400" b="0" i="1" kern="0" dirty="0"/>
                  <a:t>adaptive instance normalization </a:t>
                </a:r>
                <a:r>
                  <a:rPr lang="en-US" sz="2400" b="0" kern="0" dirty="0"/>
                  <a:t>(</a:t>
                </a:r>
                <a:r>
                  <a:rPr lang="en-US" sz="2400" b="0" kern="0" dirty="0" err="1"/>
                  <a:t>AdaIN</a:t>
                </a:r>
                <a:r>
                  <a:rPr lang="en-US" sz="2400" b="0" kern="0" dirty="0"/>
                  <a:t>) or scaling and biasing of each feature map</a:t>
                </a:r>
              </a:p>
              <a:p>
                <a:pPr marL="457200" indent="-457200">
                  <a:buFont typeface="Arial" panose="020B0604020202020204" pitchFamily="34" charset="0"/>
                  <a:buChar char="•"/>
                </a:pPr>
                <a:r>
                  <a:rPr lang="en-US" sz="2400" b="0" kern="0" dirty="0"/>
                  <a:t>Add noise after each convolution and before nonlinearity (enables stochastic detail)</a:t>
                </a:r>
              </a:p>
              <a:p>
                <a:pPr marL="857250" lvl="1" indent="-457200">
                  <a:buFont typeface="Arial" panose="020B0604020202020204" pitchFamily="34" charset="0"/>
                  <a:buChar char="•"/>
                </a:pPr>
                <a:endParaRPr lang="en-US" sz="2400" b="0" kern="0" dirty="0"/>
              </a:p>
              <a:p>
                <a:endParaRPr lang="en-US" b="0" kern="0" dirty="0"/>
              </a:p>
            </p:txBody>
          </p:sp>
        </mc:Choice>
        <mc:Fallback xmlns="">
          <p:sp>
            <p:nvSpPr>
              <p:cNvPr id="7" name="Content Placeholder 2">
                <a:extLst>
                  <a:ext uri="{FF2B5EF4-FFF2-40B4-BE49-F238E27FC236}">
                    <a16:creationId xmlns:a16="http://schemas.microsoft.com/office/drawing/2014/main" id="{58A90C2B-716C-054A-A5ED-0A8D0B80483F}"/>
                  </a:ext>
                </a:extLst>
              </p:cNvPr>
              <p:cNvSpPr txBox="1">
                <a:spLocks noRot="1" noChangeAspect="1" noMove="1" noResize="1" noEditPoints="1" noAdjustHandles="1" noChangeArrowheads="1" noChangeShapeType="1" noTextEdit="1"/>
              </p:cNvSpPr>
              <p:nvPr/>
            </p:nvSpPr>
            <p:spPr bwMode="auto">
              <a:xfrm>
                <a:off x="152400" y="914400"/>
                <a:ext cx="5105400" cy="5257800"/>
              </a:xfrm>
              <a:prstGeom prst="rect">
                <a:avLst/>
              </a:prstGeom>
              <a:blipFill>
                <a:blip r:embed="rId4"/>
                <a:stretch>
                  <a:fillRect l="-1741" t="-966" r="-2736" b="-242"/>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2076710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3C087-D00F-6545-84EC-4BFBB5464F7A}"/>
              </a:ext>
            </a:extLst>
          </p:cNvPr>
          <p:cNvSpPr>
            <a:spLocks noGrp="1"/>
          </p:cNvSpPr>
          <p:nvPr>
            <p:ph type="title"/>
          </p:nvPr>
        </p:nvSpPr>
        <p:spPr/>
        <p:txBody>
          <a:bodyPr/>
          <a:lstStyle/>
          <a:p>
            <a:r>
              <a:rPr lang="en-US" dirty="0"/>
              <a:t>StyleGAN: Results</a:t>
            </a:r>
          </a:p>
        </p:txBody>
      </p:sp>
      <p:pic>
        <p:nvPicPr>
          <p:cNvPr id="8" name="Content Placeholder 7">
            <a:extLst>
              <a:ext uri="{FF2B5EF4-FFF2-40B4-BE49-F238E27FC236}">
                <a16:creationId xmlns:a16="http://schemas.microsoft.com/office/drawing/2014/main" id="{8FF8FC72-73C7-EF4A-9B1D-AE57F5DA5B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252527"/>
            <a:ext cx="10363200" cy="4581545"/>
          </a:xfrm>
        </p:spPr>
      </p:pic>
      <p:sp>
        <p:nvSpPr>
          <p:cNvPr id="9" name="Rectangle 8">
            <a:extLst>
              <a:ext uri="{FF2B5EF4-FFF2-40B4-BE49-F238E27FC236}">
                <a16:creationId xmlns:a16="http://schemas.microsoft.com/office/drawing/2014/main" id="{2370C2C2-E79A-0E46-B1C2-7F07834710B9}"/>
              </a:ext>
            </a:extLst>
          </p:cNvPr>
          <p:cNvSpPr/>
          <p:nvPr/>
        </p:nvSpPr>
        <p:spPr>
          <a:xfrm>
            <a:off x="152400" y="6336268"/>
            <a:ext cx="12039600" cy="369332"/>
          </a:xfrm>
          <a:prstGeom prst="rect">
            <a:avLst/>
          </a:prstGeom>
        </p:spPr>
        <p:txBody>
          <a:bodyPr wrap="square">
            <a:spAutoFit/>
          </a:bodyPr>
          <a:lstStyle/>
          <a:p>
            <a:pPr algn="ctr"/>
            <a:r>
              <a:rPr lang="en-US" sz="1800" b="0" dirty="0"/>
              <a:t>T. </a:t>
            </a:r>
            <a:r>
              <a:rPr lang="en-US" sz="1800" b="0" dirty="0" err="1"/>
              <a:t>Karras</a:t>
            </a:r>
            <a:r>
              <a:rPr lang="en-US" sz="1800" b="0" dirty="0"/>
              <a:t>, S. Laine, T. </a:t>
            </a:r>
            <a:r>
              <a:rPr lang="en-US" sz="1800" b="0" dirty="0" err="1"/>
              <a:t>Aila</a:t>
            </a:r>
            <a:r>
              <a:rPr lang="en-US" sz="1800" b="0" dirty="0"/>
              <a:t>. </a:t>
            </a:r>
            <a:r>
              <a:rPr lang="en-US" sz="1800" b="0" dirty="0">
                <a:hlinkClick r:id="rId3"/>
              </a:rPr>
              <a:t>A Style-Based Generator Architecture for Generative Adversarial Networks</a:t>
            </a:r>
            <a:r>
              <a:rPr lang="en-US" sz="1800" b="0" dirty="0"/>
              <a:t>. CVPR 2019</a:t>
            </a:r>
          </a:p>
        </p:txBody>
      </p:sp>
    </p:spTree>
    <p:extLst>
      <p:ext uri="{BB962C8B-B14F-4D97-AF65-F5344CB8AC3E}">
        <p14:creationId xmlns:p14="http://schemas.microsoft.com/office/powerpoint/2010/main" val="1267885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87938-926F-8246-878B-E5D9ED500810}"/>
              </a:ext>
            </a:extLst>
          </p:cNvPr>
          <p:cNvSpPr>
            <a:spLocks noGrp="1"/>
          </p:cNvSpPr>
          <p:nvPr>
            <p:ph type="title"/>
          </p:nvPr>
        </p:nvSpPr>
        <p:spPr/>
        <p:txBody>
          <a:bodyPr/>
          <a:lstStyle/>
          <a:p>
            <a:r>
              <a:rPr lang="en-US" dirty="0"/>
              <a:t>Mixing styles</a:t>
            </a:r>
          </a:p>
        </p:txBody>
      </p:sp>
      <p:pic>
        <p:nvPicPr>
          <p:cNvPr id="5" name="Content Placeholder 4">
            <a:extLst>
              <a:ext uri="{FF2B5EF4-FFF2-40B4-BE49-F238E27FC236}">
                <a16:creationId xmlns:a16="http://schemas.microsoft.com/office/drawing/2014/main" id="{F95133C6-667F-7743-B22B-91C06DC7269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73170"/>
          <a:stretch/>
        </p:blipFill>
        <p:spPr>
          <a:xfrm>
            <a:off x="1295400" y="914400"/>
            <a:ext cx="9220200" cy="1600200"/>
          </a:xfrm>
        </p:spPr>
      </p:pic>
      <p:pic>
        <p:nvPicPr>
          <p:cNvPr id="6" name="Picture 5">
            <a:extLst>
              <a:ext uri="{FF2B5EF4-FFF2-40B4-BE49-F238E27FC236}">
                <a16:creationId xmlns:a16="http://schemas.microsoft.com/office/drawing/2014/main" id="{01E50A97-3C58-9549-BCB6-97551CB071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9166" y="2667000"/>
            <a:ext cx="8976434" cy="1524000"/>
          </a:xfrm>
          <a:prstGeom prst="rect">
            <a:avLst/>
          </a:prstGeom>
        </p:spPr>
      </p:pic>
      <p:sp>
        <p:nvSpPr>
          <p:cNvPr id="7" name="Rectangle 6">
            <a:extLst>
              <a:ext uri="{FF2B5EF4-FFF2-40B4-BE49-F238E27FC236}">
                <a16:creationId xmlns:a16="http://schemas.microsoft.com/office/drawing/2014/main" id="{C668C631-5022-8043-8C0E-8750C2358FF7}"/>
              </a:ext>
            </a:extLst>
          </p:cNvPr>
          <p:cNvSpPr/>
          <p:nvPr/>
        </p:nvSpPr>
        <p:spPr>
          <a:xfrm>
            <a:off x="533400" y="4549676"/>
            <a:ext cx="11125200" cy="1200329"/>
          </a:xfrm>
          <a:prstGeom prst="rect">
            <a:avLst/>
          </a:prstGeom>
        </p:spPr>
        <p:txBody>
          <a:bodyPr wrap="square">
            <a:spAutoFit/>
          </a:bodyPr>
          <a:lstStyle/>
          <a:p>
            <a:r>
              <a:rPr lang="en-US" b="0" dirty="0"/>
              <a:t>“Two sets of images were generated from their respective latent codes (sources A and B); the rest of the images were generated by copying a specified subset of styles from source B and taking the rest from source A.”</a:t>
            </a:r>
          </a:p>
        </p:txBody>
      </p:sp>
    </p:spTree>
    <p:extLst>
      <p:ext uri="{BB962C8B-B14F-4D97-AF65-F5344CB8AC3E}">
        <p14:creationId xmlns:p14="http://schemas.microsoft.com/office/powerpoint/2010/main" val="3337923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87938-926F-8246-878B-E5D9ED500810}"/>
              </a:ext>
            </a:extLst>
          </p:cNvPr>
          <p:cNvSpPr>
            <a:spLocks noGrp="1"/>
          </p:cNvSpPr>
          <p:nvPr>
            <p:ph type="title"/>
          </p:nvPr>
        </p:nvSpPr>
        <p:spPr/>
        <p:txBody>
          <a:bodyPr/>
          <a:lstStyle/>
          <a:p>
            <a:r>
              <a:rPr lang="en-US" dirty="0"/>
              <a:t>Mixing styles</a:t>
            </a:r>
          </a:p>
        </p:txBody>
      </p:sp>
      <p:pic>
        <p:nvPicPr>
          <p:cNvPr id="5" name="Content Placeholder 4">
            <a:extLst>
              <a:ext uri="{FF2B5EF4-FFF2-40B4-BE49-F238E27FC236}">
                <a16:creationId xmlns:a16="http://schemas.microsoft.com/office/drawing/2014/main" id="{F95133C6-667F-7743-B22B-91C06DC7269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73170"/>
          <a:stretch/>
        </p:blipFill>
        <p:spPr>
          <a:xfrm>
            <a:off x="1295400" y="914400"/>
            <a:ext cx="9220200" cy="1600200"/>
          </a:xfrm>
        </p:spPr>
      </p:pic>
      <p:pic>
        <p:nvPicPr>
          <p:cNvPr id="4" name="Picture 3">
            <a:extLst>
              <a:ext uri="{FF2B5EF4-FFF2-40B4-BE49-F238E27FC236}">
                <a16:creationId xmlns:a16="http://schemas.microsoft.com/office/drawing/2014/main" id="{588F392C-2E03-1B47-880B-90342730EA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4676" y="2743200"/>
            <a:ext cx="9080924" cy="2895600"/>
          </a:xfrm>
          <a:prstGeom prst="rect">
            <a:avLst/>
          </a:prstGeom>
        </p:spPr>
      </p:pic>
    </p:spTree>
    <p:extLst>
      <p:ext uri="{BB962C8B-B14F-4D97-AF65-F5344CB8AC3E}">
        <p14:creationId xmlns:p14="http://schemas.microsoft.com/office/powerpoint/2010/main" val="4188883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87938-926F-8246-878B-E5D9ED500810}"/>
              </a:ext>
            </a:extLst>
          </p:cNvPr>
          <p:cNvSpPr>
            <a:spLocks noGrp="1"/>
          </p:cNvSpPr>
          <p:nvPr>
            <p:ph type="title"/>
          </p:nvPr>
        </p:nvSpPr>
        <p:spPr/>
        <p:txBody>
          <a:bodyPr/>
          <a:lstStyle/>
          <a:p>
            <a:r>
              <a:rPr lang="en-US" dirty="0"/>
              <a:t>Mixing styles</a:t>
            </a:r>
          </a:p>
        </p:txBody>
      </p:sp>
      <p:pic>
        <p:nvPicPr>
          <p:cNvPr id="5" name="Content Placeholder 4">
            <a:extLst>
              <a:ext uri="{FF2B5EF4-FFF2-40B4-BE49-F238E27FC236}">
                <a16:creationId xmlns:a16="http://schemas.microsoft.com/office/drawing/2014/main" id="{F95133C6-667F-7743-B22B-91C06DC7269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95400" y="914400"/>
            <a:ext cx="9220200" cy="5964116"/>
          </a:xfrm>
        </p:spPr>
      </p:pic>
    </p:spTree>
    <p:extLst>
      <p:ext uri="{BB962C8B-B14F-4D97-AF65-F5344CB8AC3E}">
        <p14:creationId xmlns:p14="http://schemas.microsoft.com/office/powerpoint/2010/main" val="177603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A28D8-643D-9445-82F7-7EE0EE64DD8C}"/>
              </a:ext>
            </a:extLst>
          </p:cNvPr>
          <p:cNvSpPr>
            <a:spLocks noGrp="1"/>
          </p:cNvSpPr>
          <p:nvPr>
            <p:ph type="title"/>
          </p:nvPr>
        </p:nvSpPr>
        <p:spPr/>
        <p:txBody>
          <a:bodyPr/>
          <a:lstStyle/>
          <a:p>
            <a:r>
              <a:rPr lang="en-US" dirty="0" err="1"/>
              <a:t>DeepFakes</a:t>
            </a:r>
            <a:endParaRPr lang="en-US" dirty="0"/>
          </a:p>
        </p:txBody>
      </p:sp>
      <p:sp>
        <p:nvSpPr>
          <p:cNvPr id="6" name="Rectangle 5">
            <a:extLst>
              <a:ext uri="{FF2B5EF4-FFF2-40B4-BE49-F238E27FC236}">
                <a16:creationId xmlns:a16="http://schemas.microsoft.com/office/drawing/2014/main" id="{68783F76-38A2-1D4C-AB11-039BEF0D25CE}"/>
              </a:ext>
            </a:extLst>
          </p:cNvPr>
          <p:cNvSpPr/>
          <p:nvPr/>
        </p:nvSpPr>
        <p:spPr>
          <a:xfrm>
            <a:off x="2019300" y="6400800"/>
            <a:ext cx="8153400" cy="369332"/>
          </a:xfrm>
          <a:prstGeom prst="rect">
            <a:avLst/>
          </a:prstGeom>
        </p:spPr>
        <p:txBody>
          <a:bodyPr wrap="square">
            <a:spAutoFit/>
          </a:bodyPr>
          <a:lstStyle/>
          <a:p>
            <a:pPr algn="ctr"/>
            <a:r>
              <a:rPr lang="en-US" sz="1800" b="0" dirty="0">
                <a:hlinkClick r:id="rId2"/>
              </a:rPr>
              <a:t>https://</a:t>
            </a:r>
            <a:r>
              <a:rPr lang="en-US" sz="1800" b="0" dirty="0" err="1">
                <a:hlinkClick r:id="rId2"/>
              </a:rPr>
              <a:t>www.npr.org</a:t>
            </a:r>
            <a:r>
              <a:rPr lang="en-US" sz="1800" b="0" dirty="0">
                <a:hlinkClick r:id="rId2"/>
              </a:rPr>
              <a:t>/2022/03/27/1088140809/fake-</a:t>
            </a:r>
            <a:r>
              <a:rPr lang="en-US" sz="1800" b="0" dirty="0" err="1">
                <a:hlinkClick r:id="rId2"/>
              </a:rPr>
              <a:t>linkedin</a:t>
            </a:r>
            <a:r>
              <a:rPr lang="en-US" sz="1800" b="0" dirty="0">
                <a:hlinkClick r:id="rId2"/>
              </a:rPr>
              <a:t>-profiles</a:t>
            </a:r>
            <a:endParaRPr lang="en-US" sz="1800" b="0" dirty="0"/>
          </a:p>
        </p:txBody>
      </p:sp>
      <p:pic>
        <p:nvPicPr>
          <p:cNvPr id="8" name="Picture 7">
            <a:extLst>
              <a:ext uri="{FF2B5EF4-FFF2-40B4-BE49-F238E27FC236}">
                <a16:creationId xmlns:a16="http://schemas.microsoft.com/office/drawing/2014/main" id="{3C87DF0F-4805-074D-88FC-EFE70367A4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982504"/>
            <a:ext cx="4432300" cy="1359792"/>
          </a:xfrm>
          <a:prstGeom prst="rect">
            <a:avLst/>
          </a:prstGeom>
        </p:spPr>
      </p:pic>
      <p:pic>
        <p:nvPicPr>
          <p:cNvPr id="5" name="Content Placeholder 4">
            <a:extLst>
              <a:ext uri="{FF2B5EF4-FFF2-40B4-BE49-F238E27FC236}">
                <a16:creationId xmlns:a16="http://schemas.microsoft.com/office/drawing/2014/main" id="{20C770D0-9DED-4240-A143-DF5F6C7C602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362200" y="1950566"/>
            <a:ext cx="8763000" cy="4463243"/>
          </a:xfrm>
        </p:spPr>
      </p:pic>
    </p:spTree>
    <p:extLst>
      <p:ext uri="{BB962C8B-B14F-4D97-AF65-F5344CB8AC3E}">
        <p14:creationId xmlns:p14="http://schemas.microsoft.com/office/powerpoint/2010/main" val="1642159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3C087-D00F-6545-84EC-4BFBB5464F7A}"/>
              </a:ext>
            </a:extLst>
          </p:cNvPr>
          <p:cNvSpPr>
            <a:spLocks noGrp="1"/>
          </p:cNvSpPr>
          <p:nvPr>
            <p:ph type="title"/>
          </p:nvPr>
        </p:nvSpPr>
        <p:spPr/>
        <p:txBody>
          <a:bodyPr/>
          <a:lstStyle/>
          <a:p>
            <a:r>
              <a:rPr lang="en-US" dirty="0"/>
              <a:t>StyleGAN: Bedrooms</a:t>
            </a:r>
          </a:p>
        </p:txBody>
      </p:sp>
      <p:pic>
        <p:nvPicPr>
          <p:cNvPr id="7" name="Content Placeholder 6">
            <a:extLst>
              <a:ext uri="{FF2B5EF4-FFF2-40B4-BE49-F238E27FC236}">
                <a16:creationId xmlns:a16="http://schemas.microsoft.com/office/drawing/2014/main" id="{CE5BF865-36BC-5749-982F-917EA034A62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0406" y="914400"/>
            <a:ext cx="9728128" cy="5181600"/>
          </a:xfrm>
        </p:spPr>
      </p:pic>
      <p:sp>
        <p:nvSpPr>
          <p:cNvPr id="9" name="Rectangle 8">
            <a:extLst>
              <a:ext uri="{FF2B5EF4-FFF2-40B4-BE49-F238E27FC236}">
                <a16:creationId xmlns:a16="http://schemas.microsoft.com/office/drawing/2014/main" id="{838E9BE9-87C5-6A48-B863-04EB19451B8F}"/>
              </a:ext>
            </a:extLst>
          </p:cNvPr>
          <p:cNvSpPr/>
          <p:nvPr/>
        </p:nvSpPr>
        <p:spPr>
          <a:xfrm>
            <a:off x="152400" y="6336268"/>
            <a:ext cx="12039600" cy="369332"/>
          </a:xfrm>
          <a:prstGeom prst="rect">
            <a:avLst/>
          </a:prstGeom>
        </p:spPr>
        <p:txBody>
          <a:bodyPr wrap="square">
            <a:spAutoFit/>
          </a:bodyPr>
          <a:lstStyle/>
          <a:p>
            <a:pPr algn="ctr"/>
            <a:r>
              <a:rPr lang="en-US" sz="1800" b="0" dirty="0"/>
              <a:t>T. </a:t>
            </a:r>
            <a:r>
              <a:rPr lang="en-US" sz="1800" b="0" dirty="0" err="1"/>
              <a:t>Karras</a:t>
            </a:r>
            <a:r>
              <a:rPr lang="en-US" sz="1800" b="0" dirty="0"/>
              <a:t>, S. Laine, T. </a:t>
            </a:r>
            <a:r>
              <a:rPr lang="en-US" sz="1800" b="0" dirty="0" err="1"/>
              <a:t>Aila</a:t>
            </a:r>
            <a:r>
              <a:rPr lang="en-US" sz="1800" b="0" dirty="0"/>
              <a:t>. </a:t>
            </a:r>
            <a:r>
              <a:rPr lang="en-US" sz="1800" b="0" dirty="0">
                <a:hlinkClick r:id="rId3"/>
              </a:rPr>
              <a:t>A Style-Based Generator Architecture for Generative Adversarial Networks</a:t>
            </a:r>
            <a:r>
              <a:rPr lang="en-US" sz="1800" b="0" dirty="0"/>
              <a:t>. CVPR 2019</a:t>
            </a:r>
          </a:p>
        </p:txBody>
      </p:sp>
    </p:spTree>
    <p:extLst>
      <p:ext uri="{BB962C8B-B14F-4D97-AF65-F5344CB8AC3E}">
        <p14:creationId xmlns:p14="http://schemas.microsoft.com/office/powerpoint/2010/main" val="29412864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3C087-D00F-6545-84EC-4BFBB5464F7A}"/>
              </a:ext>
            </a:extLst>
          </p:cNvPr>
          <p:cNvSpPr>
            <a:spLocks noGrp="1"/>
          </p:cNvSpPr>
          <p:nvPr>
            <p:ph type="title"/>
          </p:nvPr>
        </p:nvSpPr>
        <p:spPr/>
        <p:txBody>
          <a:bodyPr/>
          <a:lstStyle/>
          <a:p>
            <a:r>
              <a:rPr lang="en-US" dirty="0"/>
              <a:t>StyleGAN: Cars</a:t>
            </a:r>
          </a:p>
        </p:txBody>
      </p:sp>
      <p:pic>
        <p:nvPicPr>
          <p:cNvPr id="8" name="Content Placeholder 7">
            <a:extLst>
              <a:ext uri="{FF2B5EF4-FFF2-40B4-BE49-F238E27FC236}">
                <a16:creationId xmlns:a16="http://schemas.microsoft.com/office/drawing/2014/main" id="{A5EB8BD5-4861-2A47-830D-7B2E055E76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45788" y="914400"/>
            <a:ext cx="7836412" cy="5181600"/>
          </a:xfrm>
        </p:spPr>
      </p:pic>
      <p:sp>
        <p:nvSpPr>
          <p:cNvPr id="9" name="Rectangle 8">
            <a:extLst>
              <a:ext uri="{FF2B5EF4-FFF2-40B4-BE49-F238E27FC236}">
                <a16:creationId xmlns:a16="http://schemas.microsoft.com/office/drawing/2014/main" id="{35102AFE-2268-4942-BCA0-DBDBE002CE0E}"/>
              </a:ext>
            </a:extLst>
          </p:cNvPr>
          <p:cNvSpPr/>
          <p:nvPr/>
        </p:nvSpPr>
        <p:spPr>
          <a:xfrm>
            <a:off x="152400" y="6336268"/>
            <a:ext cx="12039600" cy="369332"/>
          </a:xfrm>
          <a:prstGeom prst="rect">
            <a:avLst/>
          </a:prstGeom>
        </p:spPr>
        <p:txBody>
          <a:bodyPr wrap="square">
            <a:spAutoFit/>
          </a:bodyPr>
          <a:lstStyle/>
          <a:p>
            <a:pPr algn="ctr"/>
            <a:r>
              <a:rPr lang="en-US" sz="1800" b="0" dirty="0"/>
              <a:t>T. </a:t>
            </a:r>
            <a:r>
              <a:rPr lang="en-US" sz="1800" b="0" dirty="0" err="1"/>
              <a:t>Karras</a:t>
            </a:r>
            <a:r>
              <a:rPr lang="en-US" sz="1800" b="0" dirty="0"/>
              <a:t>, S. Laine, T. </a:t>
            </a:r>
            <a:r>
              <a:rPr lang="en-US" sz="1800" b="0" dirty="0" err="1"/>
              <a:t>Aila</a:t>
            </a:r>
            <a:r>
              <a:rPr lang="en-US" sz="1800" b="0" dirty="0"/>
              <a:t>. </a:t>
            </a:r>
            <a:r>
              <a:rPr lang="en-US" sz="1800" b="0" dirty="0">
                <a:hlinkClick r:id="rId3"/>
              </a:rPr>
              <a:t>A Style-Based Generator Architecture for Generative Adversarial Networks</a:t>
            </a:r>
            <a:r>
              <a:rPr lang="en-US" sz="1800" b="0" dirty="0"/>
              <a:t>. CVPR 2019</a:t>
            </a:r>
          </a:p>
        </p:txBody>
      </p:sp>
    </p:spTree>
    <p:extLst>
      <p:ext uri="{BB962C8B-B14F-4D97-AF65-F5344CB8AC3E}">
        <p14:creationId xmlns:p14="http://schemas.microsoft.com/office/powerpoint/2010/main" val="1569563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DF4C2123-2AD5-A74D-9DE4-9319E61D1485}"/>
              </a:ext>
            </a:extLst>
          </p:cNvPr>
          <p:cNvSpPr txBox="1">
            <a:spLocks/>
          </p:cNvSpPr>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marL="457200" indent="-457200">
              <a:buFont typeface="Arial" panose="020B0604020202020204" pitchFamily="34" charset="0"/>
              <a:buChar char="•"/>
            </a:pPr>
            <a:r>
              <a:rPr lang="en-US" b="0" kern="0" dirty="0"/>
              <a:t>Change normalization, remove progressive growing to address StyleGAN artifacts</a:t>
            </a:r>
          </a:p>
        </p:txBody>
      </p:sp>
      <p:sp>
        <p:nvSpPr>
          <p:cNvPr id="2" name="Title 1">
            <a:extLst>
              <a:ext uri="{FF2B5EF4-FFF2-40B4-BE49-F238E27FC236}">
                <a16:creationId xmlns:a16="http://schemas.microsoft.com/office/drawing/2014/main" id="{C80FE982-5AA1-6740-A983-4DCDE806A87F}"/>
              </a:ext>
            </a:extLst>
          </p:cNvPr>
          <p:cNvSpPr>
            <a:spLocks noGrp="1"/>
          </p:cNvSpPr>
          <p:nvPr>
            <p:ph type="title"/>
          </p:nvPr>
        </p:nvSpPr>
        <p:spPr/>
        <p:txBody>
          <a:bodyPr/>
          <a:lstStyle/>
          <a:p>
            <a:r>
              <a:rPr lang="en-US" dirty="0"/>
              <a:t>StyleGAN2</a:t>
            </a:r>
          </a:p>
        </p:txBody>
      </p:sp>
      <p:pic>
        <p:nvPicPr>
          <p:cNvPr id="6" name="Content Placeholder 5">
            <a:extLst>
              <a:ext uri="{FF2B5EF4-FFF2-40B4-BE49-F238E27FC236}">
                <a16:creationId xmlns:a16="http://schemas.microsoft.com/office/drawing/2014/main" id="{A318C539-E777-894D-A58C-3283BBA858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5000" y="1828800"/>
            <a:ext cx="8261428" cy="2197622"/>
          </a:xfrm>
        </p:spPr>
      </p:pic>
      <p:sp>
        <p:nvSpPr>
          <p:cNvPr id="4" name="Rectangle 3">
            <a:extLst>
              <a:ext uri="{FF2B5EF4-FFF2-40B4-BE49-F238E27FC236}">
                <a16:creationId xmlns:a16="http://schemas.microsoft.com/office/drawing/2014/main" id="{6157ECA5-6E5C-454C-BA20-29AA6D6CC7D7}"/>
              </a:ext>
            </a:extLst>
          </p:cNvPr>
          <p:cNvSpPr/>
          <p:nvPr/>
        </p:nvSpPr>
        <p:spPr>
          <a:xfrm>
            <a:off x="152400" y="6336268"/>
            <a:ext cx="12039600" cy="369332"/>
          </a:xfrm>
          <a:prstGeom prst="rect">
            <a:avLst/>
          </a:prstGeom>
        </p:spPr>
        <p:txBody>
          <a:bodyPr wrap="square">
            <a:spAutoFit/>
          </a:bodyPr>
          <a:lstStyle/>
          <a:p>
            <a:pPr algn="ctr"/>
            <a:r>
              <a:rPr lang="en-US" sz="1800" b="0" dirty="0"/>
              <a:t>T. </a:t>
            </a:r>
            <a:r>
              <a:rPr lang="en-US" sz="1800" b="0" dirty="0" err="1"/>
              <a:t>Karras</a:t>
            </a:r>
            <a:r>
              <a:rPr lang="en-US" sz="1800" b="0" dirty="0"/>
              <a:t> et al. </a:t>
            </a:r>
            <a:r>
              <a:rPr lang="en-US" sz="1800" b="0" dirty="0">
                <a:hlinkClick r:id="rId3"/>
              </a:rPr>
              <a:t>Analyzing and Improving the Image Quality of StyleGAN</a:t>
            </a:r>
            <a:r>
              <a:rPr lang="en-US" sz="1800" b="0" dirty="0"/>
              <a:t>. CVPR 2020</a:t>
            </a:r>
          </a:p>
        </p:txBody>
      </p:sp>
      <p:pic>
        <p:nvPicPr>
          <p:cNvPr id="8" name="Picture 7">
            <a:extLst>
              <a:ext uri="{FF2B5EF4-FFF2-40B4-BE49-F238E27FC236}">
                <a16:creationId xmlns:a16="http://schemas.microsoft.com/office/drawing/2014/main" id="{B0702CFF-7A4A-524A-9EBB-1C77A4612312}"/>
              </a:ext>
            </a:extLst>
          </p:cNvPr>
          <p:cNvPicPr>
            <a:picLocks noChangeAspect="1"/>
          </p:cNvPicPr>
          <p:nvPr/>
        </p:nvPicPr>
        <p:blipFill rotWithShape="1">
          <a:blip r:embed="rId4">
            <a:extLst>
              <a:ext uri="{28A0092B-C50C-407E-A947-70E740481C1C}">
                <a14:useLocalDpi xmlns:a14="http://schemas.microsoft.com/office/drawing/2010/main" val="0"/>
              </a:ext>
            </a:extLst>
          </a:blip>
          <a:srcRect b="25025"/>
          <a:stretch/>
        </p:blipFill>
        <p:spPr>
          <a:xfrm>
            <a:off x="1873172" y="4155602"/>
            <a:ext cx="4146628" cy="2092798"/>
          </a:xfrm>
          <a:prstGeom prst="rect">
            <a:avLst/>
          </a:prstGeom>
        </p:spPr>
      </p:pic>
      <p:pic>
        <p:nvPicPr>
          <p:cNvPr id="9" name="Picture 8">
            <a:extLst>
              <a:ext uri="{FF2B5EF4-FFF2-40B4-BE49-F238E27FC236}">
                <a16:creationId xmlns:a16="http://schemas.microsoft.com/office/drawing/2014/main" id="{0BE22B44-FB4A-0E4E-81BE-825148EF5F42}"/>
              </a:ext>
            </a:extLst>
          </p:cNvPr>
          <p:cNvPicPr>
            <a:picLocks noChangeAspect="1"/>
          </p:cNvPicPr>
          <p:nvPr/>
        </p:nvPicPr>
        <p:blipFill rotWithShape="1">
          <a:blip r:embed="rId4">
            <a:extLst>
              <a:ext uri="{28A0092B-C50C-407E-A947-70E740481C1C}">
                <a14:useLocalDpi xmlns:a14="http://schemas.microsoft.com/office/drawing/2010/main" val="0"/>
              </a:ext>
            </a:extLst>
          </a:blip>
          <a:srcRect t="77416"/>
          <a:stretch/>
        </p:blipFill>
        <p:spPr>
          <a:xfrm>
            <a:off x="6019800" y="4322600"/>
            <a:ext cx="4146628" cy="630400"/>
          </a:xfrm>
          <a:prstGeom prst="rect">
            <a:avLst/>
          </a:prstGeom>
        </p:spPr>
      </p:pic>
    </p:spTree>
    <p:extLst>
      <p:ext uri="{BB962C8B-B14F-4D97-AF65-F5344CB8AC3E}">
        <p14:creationId xmlns:p14="http://schemas.microsoft.com/office/powerpoint/2010/main" val="1555700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2881B-3288-7D40-AA98-8F865F20BD8B}"/>
              </a:ext>
            </a:extLst>
          </p:cNvPr>
          <p:cNvSpPr>
            <a:spLocks noGrp="1"/>
          </p:cNvSpPr>
          <p:nvPr>
            <p:ph type="title"/>
          </p:nvPr>
        </p:nvSpPr>
        <p:spPr/>
        <p:txBody>
          <a:bodyPr/>
          <a:lstStyle/>
          <a:p>
            <a:r>
              <a:rPr lang="en-US" dirty="0"/>
              <a:t>StyleGAN3</a:t>
            </a:r>
          </a:p>
        </p:txBody>
      </p:sp>
      <p:pic>
        <p:nvPicPr>
          <p:cNvPr id="6" name="Content Placeholder 5">
            <a:extLst>
              <a:ext uri="{FF2B5EF4-FFF2-40B4-BE49-F238E27FC236}">
                <a16:creationId xmlns:a16="http://schemas.microsoft.com/office/drawing/2014/main" id="{CF8F1A9A-FB28-0F41-90AA-3EA9E8B5923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111041"/>
            <a:ext cx="10363200" cy="4864517"/>
          </a:xfrm>
        </p:spPr>
      </p:pic>
      <p:sp>
        <p:nvSpPr>
          <p:cNvPr id="4" name="Rectangle 3">
            <a:extLst>
              <a:ext uri="{FF2B5EF4-FFF2-40B4-BE49-F238E27FC236}">
                <a16:creationId xmlns:a16="http://schemas.microsoft.com/office/drawing/2014/main" id="{815B793D-A827-584F-A504-B08A7693A52E}"/>
              </a:ext>
            </a:extLst>
          </p:cNvPr>
          <p:cNvSpPr/>
          <p:nvPr/>
        </p:nvSpPr>
        <p:spPr>
          <a:xfrm>
            <a:off x="152400" y="6336268"/>
            <a:ext cx="12039600" cy="369332"/>
          </a:xfrm>
          <a:prstGeom prst="rect">
            <a:avLst/>
          </a:prstGeom>
        </p:spPr>
        <p:txBody>
          <a:bodyPr wrap="square">
            <a:spAutoFit/>
          </a:bodyPr>
          <a:lstStyle/>
          <a:p>
            <a:pPr algn="ctr"/>
            <a:r>
              <a:rPr lang="en-US" sz="1800" b="0" dirty="0"/>
              <a:t>T. </a:t>
            </a:r>
            <a:r>
              <a:rPr lang="en-US" sz="1800" b="0" dirty="0" err="1"/>
              <a:t>Karras</a:t>
            </a:r>
            <a:r>
              <a:rPr lang="en-US" sz="1800" b="0" dirty="0"/>
              <a:t> et al. </a:t>
            </a:r>
            <a:r>
              <a:rPr lang="en-US" sz="1800" b="0" dirty="0">
                <a:hlinkClick r:id="rId3"/>
              </a:rPr>
              <a:t>Alias-Free Generative Adversarial Networks</a:t>
            </a:r>
            <a:r>
              <a:rPr lang="en-US" sz="1800" b="0" dirty="0"/>
              <a:t>. </a:t>
            </a:r>
            <a:r>
              <a:rPr lang="en-US" sz="1800" b="0" dirty="0" err="1"/>
              <a:t>NeurIPS</a:t>
            </a:r>
            <a:r>
              <a:rPr lang="en-US" sz="1800" b="0" dirty="0"/>
              <a:t> 2021</a:t>
            </a:r>
          </a:p>
        </p:txBody>
      </p:sp>
    </p:spTree>
    <p:extLst>
      <p:ext uri="{BB962C8B-B14F-4D97-AF65-F5344CB8AC3E}">
        <p14:creationId xmlns:p14="http://schemas.microsoft.com/office/powerpoint/2010/main" val="2674465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early years”</a:t>
            </a:r>
          </a:p>
        </p:txBody>
      </p:sp>
      <p:pic>
        <p:nvPicPr>
          <p:cNvPr id="7" name="Content Placeholder 6">
            <a:extLst>
              <a:ext uri="{FF2B5EF4-FFF2-40B4-BE49-F238E27FC236}">
                <a16:creationId xmlns:a16="http://schemas.microsoft.com/office/drawing/2014/main" id="{C11A598F-6AA8-4C40-98EC-4A5FDEB43A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43543" y="914400"/>
            <a:ext cx="7310057" cy="5791200"/>
          </a:xfrm>
        </p:spPr>
      </p:pic>
    </p:spTree>
    <p:extLst>
      <p:ext uri="{BB962C8B-B14F-4D97-AF65-F5344CB8AC3E}">
        <p14:creationId xmlns:p14="http://schemas.microsoft.com/office/powerpoint/2010/main" val="2357804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2881B-3288-7D40-AA98-8F865F20BD8B}"/>
              </a:ext>
            </a:extLst>
          </p:cNvPr>
          <p:cNvSpPr>
            <a:spLocks noGrp="1"/>
          </p:cNvSpPr>
          <p:nvPr>
            <p:ph type="title"/>
          </p:nvPr>
        </p:nvSpPr>
        <p:spPr/>
        <p:txBody>
          <a:bodyPr/>
          <a:lstStyle/>
          <a:p>
            <a:r>
              <a:rPr lang="en-US" dirty="0"/>
              <a:t>StyleGAN3</a:t>
            </a:r>
          </a:p>
        </p:txBody>
      </p:sp>
      <p:sp>
        <p:nvSpPr>
          <p:cNvPr id="4" name="Rectangle 3">
            <a:extLst>
              <a:ext uri="{FF2B5EF4-FFF2-40B4-BE49-F238E27FC236}">
                <a16:creationId xmlns:a16="http://schemas.microsoft.com/office/drawing/2014/main" id="{815B793D-A827-584F-A504-B08A7693A52E}"/>
              </a:ext>
            </a:extLst>
          </p:cNvPr>
          <p:cNvSpPr/>
          <p:nvPr/>
        </p:nvSpPr>
        <p:spPr>
          <a:xfrm>
            <a:off x="152400" y="6336268"/>
            <a:ext cx="12039600" cy="369332"/>
          </a:xfrm>
          <a:prstGeom prst="rect">
            <a:avLst/>
          </a:prstGeom>
        </p:spPr>
        <p:txBody>
          <a:bodyPr wrap="square">
            <a:spAutoFit/>
          </a:bodyPr>
          <a:lstStyle/>
          <a:p>
            <a:pPr algn="ctr"/>
            <a:r>
              <a:rPr lang="en-US" sz="1800" b="0" dirty="0"/>
              <a:t>T. </a:t>
            </a:r>
            <a:r>
              <a:rPr lang="en-US" sz="1800" b="0" dirty="0" err="1"/>
              <a:t>Karras</a:t>
            </a:r>
            <a:r>
              <a:rPr lang="en-US" sz="1800" b="0" dirty="0"/>
              <a:t> et al. </a:t>
            </a:r>
            <a:r>
              <a:rPr lang="en-US" sz="1800" b="0" dirty="0">
                <a:hlinkClick r:id="rId4"/>
              </a:rPr>
              <a:t>Alias-Free Generative Adversarial Networks</a:t>
            </a:r>
            <a:r>
              <a:rPr lang="en-US" sz="1800" b="0" dirty="0"/>
              <a:t>. </a:t>
            </a:r>
            <a:r>
              <a:rPr lang="en-US" sz="1800" b="0" dirty="0" err="1"/>
              <a:t>NeurIPS</a:t>
            </a:r>
            <a:r>
              <a:rPr lang="en-US" sz="1800" b="0" dirty="0"/>
              <a:t> 2021</a:t>
            </a:r>
          </a:p>
        </p:txBody>
      </p:sp>
      <p:pic>
        <p:nvPicPr>
          <p:cNvPr id="7" name="video_1_ffhq_cinemagraphs.mp4">
            <a:hlinkClick r:id="" action="ppaction://media"/>
            <a:extLst>
              <a:ext uri="{FF2B5EF4-FFF2-40B4-BE49-F238E27FC236}">
                <a16:creationId xmlns:a16="http://schemas.microsoft.com/office/drawing/2014/main" id="{597593EE-950A-4343-BF04-C9ED1246BD7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289050" y="914400"/>
            <a:ext cx="9613900" cy="5257800"/>
          </a:xfrm>
        </p:spPr>
      </p:pic>
      <p:sp>
        <p:nvSpPr>
          <p:cNvPr id="8" name="TextBox 7">
            <a:extLst>
              <a:ext uri="{FF2B5EF4-FFF2-40B4-BE49-F238E27FC236}">
                <a16:creationId xmlns:a16="http://schemas.microsoft.com/office/drawing/2014/main" id="{450E3A61-98DD-5F40-8898-0DCFBDABDEE6}"/>
              </a:ext>
            </a:extLst>
          </p:cNvPr>
          <p:cNvSpPr txBox="1"/>
          <p:nvPr/>
        </p:nvSpPr>
        <p:spPr>
          <a:xfrm>
            <a:off x="10820400" y="6290101"/>
            <a:ext cx="885820" cy="369332"/>
          </a:xfrm>
          <a:prstGeom prst="rect">
            <a:avLst/>
          </a:prstGeom>
          <a:noFill/>
        </p:spPr>
        <p:txBody>
          <a:bodyPr wrap="none" rtlCol="0">
            <a:spAutoFit/>
          </a:bodyPr>
          <a:lstStyle/>
          <a:p>
            <a:r>
              <a:rPr lang="en-US" sz="1800" b="0" dirty="0">
                <a:hlinkClick r:id="rId6"/>
              </a:rPr>
              <a:t>Videos</a:t>
            </a:r>
            <a:endParaRPr lang="en-US" sz="1800" b="0" dirty="0"/>
          </a:p>
        </p:txBody>
      </p:sp>
    </p:spTree>
    <p:extLst>
      <p:ext uri="{BB962C8B-B14F-4D97-AF65-F5344CB8AC3E}">
        <p14:creationId xmlns:p14="http://schemas.microsoft.com/office/powerpoint/2010/main" val="423881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6" name="Content Placeholder 5"/>
          <p:cNvSpPr>
            <a:spLocks noGrp="1"/>
          </p:cNvSpPr>
          <p:nvPr>
            <p:ph idx="1"/>
          </p:nvPr>
        </p:nvSpPr>
        <p:spPr/>
        <p:txBody>
          <a:bodyPr/>
          <a:lstStyle/>
          <a:p>
            <a:pPr marL="457200" indent="-457200">
              <a:buFont typeface="Arial" panose="020B0604020202020204" pitchFamily="34" charset="0"/>
              <a:buChar char="•"/>
            </a:pPr>
            <a:r>
              <a:rPr lang="en-US" dirty="0">
                <a:solidFill>
                  <a:schemeClr val="bg1">
                    <a:lumMod val="50000"/>
                  </a:schemeClr>
                </a:solidFill>
              </a:rPr>
              <a:t>Progressive GAN</a:t>
            </a:r>
          </a:p>
          <a:p>
            <a:pPr marL="457200" indent="-457200">
              <a:buFont typeface="Arial" panose="020B0604020202020204" pitchFamily="34" charset="0"/>
              <a:buChar char="•"/>
            </a:pPr>
            <a:r>
              <a:rPr lang="en-US" dirty="0">
                <a:solidFill>
                  <a:schemeClr val="bg1">
                    <a:lumMod val="50000"/>
                  </a:schemeClr>
                </a:solidFill>
              </a:rPr>
              <a:t>StyleGAN</a:t>
            </a:r>
          </a:p>
          <a:p>
            <a:pPr marL="457200" indent="-457200">
              <a:buFont typeface="Arial"/>
              <a:buChar char="•"/>
            </a:pPr>
            <a:r>
              <a:rPr lang="en-US" dirty="0">
                <a:solidFill>
                  <a:schemeClr val="bg1">
                    <a:lumMod val="50000"/>
                  </a:schemeClr>
                </a:solidFill>
              </a:rPr>
              <a:t>GAN-based image editing applications</a:t>
            </a:r>
            <a:endParaRPr lang="en-US" dirty="0"/>
          </a:p>
        </p:txBody>
      </p:sp>
    </p:spTree>
    <p:extLst>
      <p:ext uri="{BB962C8B-B14F-4D97-AF65-F5344CB8AC3E}">
        <p14:creationId xmlns:p14="http://schemas.microsoft.com/office/powerpoint/2010/main" val="7822833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D9233-076B-8040-9097-2CA068A82D34}"/>
              </a:ext>
            </a:extLst>
          </p:cNvPr>
          <p:cNvSpPr>
            <a:spLocks noGrp="1"/>
          </p:cNvSpPr>
          <p:nvPr>
            <p:ph type="title"/>
          </p:nvPr>
        </p:nvSpPr>
        <p:spPr/>
        <p:txBody>
          <a:bodyPr/>
          <a:lstStyle/>
          <a:p>
            <a:r>
              <a:rPr lang="en-US" dirty="0"/>
              <a:t>GAN Dissection</a:t>
            </a:r>
          </a:p>
        </p:txBody>
      </p:sp>
      <p:pic>
        <p:nvPicPr>
          <p:cNvPr id="6" name="Content Placeholder 5">
            <a:extLst>
              <a:ext uri="{FF2B5EF4-FFF2-40B4-BE49-F238E27FC236}">
                <a16:creationId xmlns:a16="http://schemas.microsoft.com/office/drawing/2014/main" id="{E85729C8-3B5D-F140-A91D-AA4D85E1F5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914400"/>
            <a:ext cx="8456419" cy="5498068"/>
          </a:xfrm>
        </p:spPr>
      </p:pic>
      <p:sp>
        <p:nvSpPr>
          <p:cNvPr id="4" name="Rectangle 3">
            <a:extLst>
              <a:ext uri="{FF2B5EF4-FFF2-40B4-BE49-F238E27FC236}">
                <a16:creationId xmlns:a16="http://schemas.microsoft.com/office/drawing/2014/main" id="{DF029035-B412-A144-882D-D3C0EBC39BE9}"/>
              </a:ext>
            </a:extLst>
          </p:cNvPr>
          <p:cNvSpPr/>
          <p:nvPr/>
        </p:nvSpPr>
        <p:spPr>
          <a:xfrm>
            <a:off x="304800" y="6412468"/>
            <a:ext cx="11582400" cy="369332"/>
          </a:xfrm>
          <a:prstGeom prst="rect">
            <a:avLst/>
          </a:prstGeom>
        </p:spPr>
        <p:txBody>
          <a:bodyPr wrap="square">
            <a:spAutoFit/>
          </a:bodyPr>
          <a:lstStyle/>
          <a:p>
            <a:pPr algn="ctr"/>
            <a:r>
              <a:rPr lang="en-US" sz="1800" b="0" dirty="0"/>
              <a:t>D. </a:t>
            </a:r>
            <a:r>
              <a:rPr lang="en-US" sz="1800" b="0" dirty="0" err="1"/>
              <a:t>Bau</a:t>
            </a:r>
            <a:r>
              <a:rPr lang="en-US" sz="1800" b="0" dirty="0"/>
              <a:t> et al. </a:t>
            </a:r>
            <a:r>
              <a:rPr lang="en-US" sz="1800" b="0" dirty="0">
                <a:hlinkClick r:id="rId3"/>
              </a:rPr>
              <a:t>GAN Dissection: Visualizing and understanding generative adversarial networks</a:t>
            </a:r>
            <a:r>
              <a:rPr lang="en-US" sz="1800" b="0" dirty="0"/>
              <a:t>. ICLR 2019</a:t>
            </a:r>
          </a:p>
        </p:txBody>
      </p:sp>
    </p:spTree>
    <p:extLst>
      <p:ext uri="{BB962C8B-B14F-4D97-AF65-F5344CB8AC3E}">
        <p14:creationId xmlns:p14="http://schemas.microsoft.com/office/powerpoint/2010/main" val="38068537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D9233-076B-8040-9097-2CA068A82D34}"/>
              </a:ext>
            </a:extLst>
          </p:cNvPr>
          <p:cNvSpPr>
            <a:spLocks noGrp="1"/>
          </p:cNvSpPr>
          <p:nvPr>
            <p:ph type="title"/>
          </p:nvPr>
        </p:nvSpPr>
        <p:spPr/>
        <p:txBody>
          <a:bodyPr/>
          <a:lstStyle/>
          <a:p>
            <a:r>
              <a:rPr lang="en-US" dirty="0"/>
              <a:t>GAN Dissection</a:t>
            </a:r>
          </a:p>
        </p:txBody>
      </p:sp>
      <p:sp>
        <p:nvSpPr>
          <p:cNvPr id="4" name="Rectangle 3">
            <a:extLst>
              <a:ext uri="{FF2B5EF4-FFF2-40B4-BE49-F238E27FC236}">
                <a16:creationId xmlns:a16="http://schemas.microsoft.com/office/drawing/2014/main" id="{DF029035-B412-A144-882D-D3C0EBC39BE9}"/>
              </a:ext>
            </a:extLst>
          </p:cNvPr>
          <p:cNvSpPr/>
          <p:nvPr/>
        </p:nvSpPr>
        <p:spPr>
          <a:xfrm>
            <a:off x="304800" y="6412468"/>
            <a:ext cx="11582400" cy="369332"/>
          </a:xfrm>
          <a:prstGeom prst="rect">
            <a:avLst/>
          </a:prstGeom>
        </p:spPr>
        <p:txBody>
          <a:bodyPr wrap="square">
            <a:spAutoFit/>
          </a:bodyPr>
          <a:lstStyle/>
          <a:p>
            <a:pPr algn="ctr"/>
            <a:r>
              <a:rPr lang="en-US" sz="1800" b="0" dirty="0"/>
              <a:t>D. </a:t>
            </a:r>
            <a:r>
              <a:rPr lang="en-US" sz="1800" b="0" dirty="0" err="1"/>
              <a:t>Bau</a:t>
            </a:r>
            <a:r>
              <a:rPr lang="en-US" sz="1800" b="0" dirty="0"/>
              <a:t> et al. </a:t>
            </a:r>
            <a:r>
              <a:rPr lang="en-US" sz="1800" b="0" dirty="0">
                <a:hlinkClick r:id="rId2"/>
              </a:rPr>
              <a:t>GAN Dissection: Visualizing and understanding generative adversarial networks</a:t>
            </a:r>
            <a:r>
              <a:rPr lang="en-US" sz="1800" b="0" dirty="0"/>
              <a:t>. ICLR 2019</a:t>
            </a:r>
          </a:p>
        </p:txBody>
      </p:sp>
      <p:sp>
        <p:nvSpPr>
          <p:cNvPr id="9" name="Content Placeholder 8">
            <a:extLst>
              <a:ext uri="{FF2B5EF4-FFF2-40B4-BE49-F238E27FC236}">
                <a16:creationId xmlns:a16="http://schemas.microsoft.com/office/drawing/2014/main" id="{8C9184AA-905F-CD46-8A43-2081B4F59C47}"/>
              </a:ext>
            </a:extLst>
          </p:cNvPr>
          <p:cNvSpPr>
            <a:spLocks noGrp="1"/>
          </p:cNvSpPr>
          <p:nvPr>
            <p:ph idx="1"/>
          </p:nvPr>
        </p:nvSpPr>
        <p:spPr/>
        <p:txBody>
          <a:bodyPr/>
          <a:lstStyle/>
          <a:p>
            <a:pPr marL="457200" indent="-457200">
              <a:buFont typeface="Arial" panose="020B0604020202020204" pitchFamily="34" charset="0"/>
              <a:buChar char="•"/>
            </a:pPr>
            <a:r>
              <a:rPr lang="en-US" dirty="0"/>
              <a:t>Dissection:</a:t>
            </a:r>
          </a:p>
        </p:txBody>
      </p:sp>
      <p:pic>
        <p:nvPicPr>
          <p:cNvPr id="10" name="Content Placeholder 7">
            <a:extLst>
              <a:ext uri="{FF2B5EF4-FFF2-40B4-BE49-F238E27FC236}">
                <a16:creationId xmlns:a16="http://schemas.microsoft.com/office/drawing/2014/main" id="{E87D4338-9F61-6747-82DC-6724814D0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981200" y="1524000"/>
            <a:ext cx="8284434" cy="4572000"/>
          </a:xfrm>
          <a:prstGeom prst="rect">
            <a:avLst/>
          </a:prstGeom>
          <a:noFill/>
          <a:ln w="9525">
            <a:noFill/>
            <a:miter lim="800000"/>
            <a:headEnd/>
            <a:tailEnd/>
          </a:ln>
        </p:spPr>
      </p:pic>
    </p:spTree>
    <p:extLst>
      <p:ext uri="{BB962C8B-B14F-4D97-AF65-F5344CB8AC3E}">
        <p14:creationId xmlns:p14="http://schemas.microsoft.com/office/powerpoint/2010/main" val="21821775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8">
            <a:extLst>
              <a:ext uri="{FF2B5EF4-FFF2-40B4-BE49-F238E27FC236}">
                <a16:creationId xmlns:a16="http://schemas.microsoft.com/office/drawing/2014/main" id="{64E55297-FBA9-514A-ADF5-2B2C5AD14E90}"/>
              </a:ext>
            </a:extLst>
          </p:cNvPr>
          <p:cNvSpPr>
            <a:spLocks noGrp="1"/>
          </p:cNvSpPr>
          <p:nvPr>
            <p:ph idx="1"/>
          </p:nvPr>
        </p:nvSpPr>
        <p:spPr>
          <a:xfrm>
            <a:off x="914400" y="914400"/>
            <a:ext cx="10363200" cy="5257800"/>
          </a:xfrm>
        </p:spPr>
        <p:txBody>
          <a:bodyPr/>
          <a:lstStyle/>
          <a:p>
            <a:pPr marL="457200" indent="-457200">
              <a:buFont typeface="Arial" panose="020B0604020202020204" pitchFamily="34" charset="0"/>
              <a:buChar char="•"/>
            </a:pPr>
            <a:r>
              <a:rPr lang="en-US" dirty="0"/>
              <a:t>Interpreting units at different levels of a progressive GAN (trained on “bedroom”):</a:t>
            </a:r>
          </a:p>
        </p:txBody>
      </p:sp>
      <p:sp>
        <p:nvSpPr>
          <p:cNvPr id="2" name="Title 1">
            <a:extLst>
              <a:ext uri="{FF2B5EF4-FFF2-40B4-BE49-F238E27FC236}">
                <a16:creationId xmlns:a16="http://schemas.microsoft.com/office/drawing/2014/main" id="{17CD9233-076B-8040-9097-2CA068A82D34}"/>
              </a:ext>
            </a:extLst>
          </p:cNvPr>
          <p:cNvSpPr>
            <a:spLocks noGrp="1"/>
          </p:cNvSpPr>
          <p:nvPr>
            <p:ph type="title"/>
          </p:nvPr>
        </p:nvSpPr>
        <p:spPr/>
        <p:txBody>
          <a:bodyPr/>
          <a:lstStyle/>
          <a:p>
            <a:r>
              <a:rPr lang="en-US" dirty="0"/>
              <a:t>GAN Dissection</a:t>
            </a:r>
          </a:p>
        </p:txBody>
      </p:sp>
      <p:sp>
        <p:nvSpPr>
          <p:cNvPr id="4" name="Rectangle 3">
            <a:extLst>
              <a:ext uri="{FF2B5EF4-FFF2-40B4-BE49-F238E27FC236}">
                <a16:creationId xmlns:a16="http://schemas.microsoft.com/office/drawing/2014/main" id="{DF029035-B412-A144-882D-D3C0EBC39BE9}"/>
              </a:ext>
            </a:extLst>
          </p:cNvPr>
          <p:cNvSpPr/>
          <p:nvPr/>
        </p:nvSpPr>
        <p:spPr>
          <a:xfrm>
            <a:off x="304800" y="6412468"/>
            <a:ext cx="11582400" cy="369332"/>
          </a:xfrm>
          <a:prstGeom prst="rect">
            <a:avLst/>
          </a:prstGeom>
        </p:spPr>
        <p:txBody>
          <a:bodyPr wrap="square">
            <a:spAutoFit/>
          </a:bodyPr>
          <a:lstStyle/>
          <a:p>
            <a:pPr algn="ctr"/>
            <a:r>
              <a:rPr lang="en-US" sz="1800" b="0" dirty="0"/>
              <a:t>D. </a:t>
            </a:r>
            <a:r>
              <a:rPr lang="en-US" sz="1800" b="0" dirty="0" err="1"/>
              <a:t>Bau</a:t>
            </a:r>
            <a:r>
              <a:rPr lang="en-US" sz="1800" b="0" dirty="0"/>
              <a:t> et al. </a:t>
            </a:r>
            <a:r>
              <a:rPr lang="en-US" sz="1800" b="0" dirty="0">
                <a:hlinkClick r:id="rId2"/>
              </a:rPr>
              <a:t>GAN Dissection: Visualizing and understanding generative adversarial networks</a:t>
            </a:r>
            <a:r>
              <a:rPr lang="en-US" sz="1800" b="0" dirty="0"/>
              <a:t>. ICLR 2019</a:t>
            </a:r>
          </a:p>
        </p:txBody>
      </p:sp>
      <p:pic>
        <p:nvPicPr>
          <p:cNvPr id="7" name="Picture 6">
            <a:extLst>
              <a:ext uri="{FF2B5EF4-FFF2-40B4-BE49-F238E27FC236}">
                <a16:creationId xmlns:a16="http://schemas.microsoft.com/office/drawing/2014/main" id="{A026EDC8-ED7F-5F4D-AFA9-3E800DD03E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1931574"/>
            <a:ext cx="8153400" cy="4393026"/>
          </a:xfrm>
          <a:prstGeom prst="rect">
            <a:avLst/>
          </a:prstGeom>
        </p:spPr>
      </p:pic>
    </p:spTree>
    <p:extLst>
      <p:ext uri="{BB962C8B-B14F-4D97-AF65-F5344CB8AC3E}">
        <p14:creationId xmlns:p14="http://schemas.microsoft.com/office/powerpoint/2010/main" val="5679659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D9233-076B-8040-9097-2CA068A82D34}"/>
              </a:ext>
            </a:extLst>
          </p:cNvPr>
          <p:cNvSpPr>
            <a:spLocks noGrp="1"/>
          </p:cNvSpPr>
          <p:nvPr>
            <p:ph type="title"/>
          </p:nvPr>
        </p:nvSpPr>
        <p:spPr/>
        <p:txBody>
          <a:bodyPr/>
          <a:lstStyle/>
          <a:p>
            <a:r>
              <a:rPr lang="en-US" dirty="0"/>
              <a:t>GAN Dissection</a:t>
            </a:r>
          </a:p>
        </p:txBody>
      </p:sp>
      <p:sp>
        <p:nvSpPr>
          <p:cNvPr id="4" name="Rectangle 3">
            <a:extLst>
              <a:ext uri="{FF2B5EF4-FFF2-40B4-BE49-F238E27FC236}">
                <a16:creationId xmlns:a16="http://schemas.microsoft.com/office/drawing/2014/main" id="{DF029035-B412-A144-882D-D3C0EBC39BE9}"/>
              </a:ext>
            </a:extLst>
          </p:cNvPr>
          <p:cNvSpPr/>
          <p:nvPr/>
        </p:nvSpPr>
        <p:spPr>
          <a:xfrm>
            <a:off x="304800" y="6412468"/>
            <a:ext cx="11582400" cy="369332"/>
          </a:xfrm>
          <a:prstGeom prst="rect">
            <a:avLst/>
          </a:prstGeom>
        </p:spPr>
        <p:txBody>
          <a:bodyPr wrap="square">
            <a:spAutoFit/>
          </a:bodyPr>
          <a:lstStyle/>
          <a:p>
            <a:pPr algn="ctr"/>
            <a:r>
              <a:rPr lang="en-US" sz="1800" b="0" dirty="0"/>
              <a:t>D. </a:t>
            </a:r>
            <a:r>
              <a:rPr lang="en-US" sz="1800" b="0" dirty="0" err="1"/>
              <a:t>Bau</a:t>
            </a:r>
            <a:r>
              <a:rPr lang="en-US" sz="1800" b="0" dirty="0"/>
              <a:t> et al. </a:t>
            </a:r>
            <a:r>
              <a:rPr lang="en-US" sz="1800" b="0" dirty="0">
                <a:hlinkClick r:id="rId2"/>
              </a:rPr>
              <a:t>GAN Dissection: Visualizing and understanding generative adversarial networks</a:t>
            </a:r>
            <a:r>
              <a:rPr lang="en-US" sz="1800" b="0" dirty="0"/>
              <a:t>. ICLR 2019</a:t>
            </a:r>
          </a:p>
        </p:txBody>
      </p:sp>
      <p:sp>
        <p:nvSpPr>
          <p:cNvPr id="9" name="Content Placeholder 8">
            <a:extLst>
              <a:ext uri="{FF2B5EF4-FFF2-40B4-BE49-F238E27FC236}">
                <a16:creationId xmlns:a16="http://schemas.microsoft.com/office/drawing/2014/main" id="{8C9184AA-905F-CD46-8A43-2081B4F59C47}"/>
              </a:ext>
            </a:extLst>
          </p:cNvPr>
          <p:cNvSpPr>
            <a:spLocks noGrp="1"/>
          </p:cNvSpPr>
          <p:nvPr>
            <p:ph idx="1"/>
          </p:nvPr>
        </p:nvSpPr>
        <p:spPr/>
        <p:txBody>
          <a:bodyPr/>
          <a:lstStyle/>
          <a:p>
            <a:pPr marL="457200" indent="-457200">
              <a:buFont typeface="Arial" panose="020B0604020202020204" pitchFamily="34" charset="0"/>
              <a:buChar char="•"/>
            </a:pPr>
            <a:r>
              <a:rPr lang="en-US" dirty="0"/>
              <a:t>Intervention:</a:t>
            </a:r>
          </a:p>
        </p:txBody>
      </p:sp>
      <p:pic>
        <p:nvPicPr>
          <p:cNvPr id="5" name="Picture 4">
            <a:extLst>
              <a:ext uri="{FF2B5EF4-FFF2-40B4-BE49-F238E27FC236}">
                <a16:creationId xmlns:a16="http://schemas.microsoft.com/office/drawing/2014/main" id="{F787F1D6-91F0-DA42-B879-97538BE65491}"/>
              </a:ext>
            </a:extLst>
          </p:cNvPr>
          <p:cNvPicPr>
            <a:picLocks noChangeAspect="1"/>
          </p:cNvPicPr>
          <p:nvPr/>
        </p:nvPicPr>
        <p:blipFill rotWithShape="1">
          <a:blip r:embed="rId3">
            <a:extLst>
              <a:ext uri="{28A0092B-C50C-407E-A947-70E740481C1C}">
                <a14:useLocalDpi xmlns:a14="http://schemas.microsoft.com/office/drawing/2010/main" val="0"/>
              </a:ext>
            </a:extLst>
          </a:blip>
          <a:srcRect b="1216"/>
          <a:stretch/>
        </p:blipFill>
        <p:spPr>
          <a:xfrm>
            <a:off x="0" y="1545136"/>
            <a:ext cx="12192000" cy="4474664"/>
          </a:xfrm>
          <a:prstGeom prst="rect">
            <a:avLst/>
          </a:prstGeom>
        </p:spPr>
      </p:pic>
    </p:spTree>
    <p:extLst>
      <p:ext uri="{BB962C8B-B14F-4D97-AF65-F5344CB8AC3E}">
        <p14:creationId xmlns:p14="http://schemas.microsoft.com/office/powerpoint/2010/main" val="41067513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F22D1-1297-6745-87E6-94D43CD9D580}"/>
              </a:ext>
            </a:extLst>
          </p:cNvPr>
          <p:cNvSpPr>
            <a:spLocks noGrp="1"/>
          </p:cNvSpPr>
          <p:nvPr>
            <p:ph type="title"/>
          </p:nvPr>
        </p:nvSpPr>
        <p:spPr/>
        <p:txBody>
          <a:bodyPr/>
          <a:lstStyle/>
          <a:p>
            <a:r>
              <a:rPr lang="en-US" dirty="0" err="1"/>
              <a:t>GANPaint</a:t>
            </a:r>
            <a:r>
              <a:rPr lang="en-US" dirty="0"/>
              <a:t> demo</a:t>
            </a:r>
          </a:p>
        </p:txBody>
      </p:sp>
      <p:pic>
        <p:nvPicPr>
          <p:cNvPr id="7" name="Content Placeholder 6">
            <a:extLst>
              <a:ext uri="{FF2B5EF4-FFF2-40B4-BE49-F238E27FC236}">
                <a16:creationId xmlns:a16="http://schemas.microsoft.com/office/drawing/2014/main" id="{6AFDA4A5-CCF3-E44E-9B8E-C65834084B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196393"/>
            <a:ext cx="10363200" cy="3827781"/>
          </a:xfrm>
        </p:spPr>
      </p:pic>
      <p:sp>
        <p:nvSpPr>
          <p:cNvPr id="4" name="Rectangle 3">
            <a:extLst>
              <a:ext uri="{FF2B5EF4-FFF2-40B4-BE49-F238E27FC236}">
                <a16:creationId xmlns:a16="http://schemas.microsoft.com/office/drawing/2014/main" id="{2DC097EF-91D6-634E-A97A-75D54CD9E225}"/>
              </a:ext>
            </a:extLst>
          </p:cNvPr>
          <p:cNvSpPr/>
          <p:nvPr/>
        </p:nvSpPr>
        <p:spPr>
          <a:xfrm>
            <a:off x="2967579" y="5486400"/>
            <a:ext cx="6256841" cy="461665"/>
          </a:xfrm>
          <a:prstGeom prst="rect">
            <a:avLst/>
          </a:prstGeom>
        </p:spPr>
        <p:txBody>
          <a:bodyPr wrap="none">
            <a:spAutoFit/>
          </a:bodyPr>
          <a:lstStyle/>
          <a:p>
            <a:r>
              <a:rPr lang="en-US" dirty="0">
                <a:hlinkClick r:id="rId3"/>
              </a:rPr>
              <a:t>https://</a:t>
            </a:r>
            <a:r>
              <a:rPr lang="en-US" dirty="0" err="1">
                <a:hlinkClick r:id="rId3"/>
              </a:rPr>
              <a:t>ganpaint.io</a:t>
            </a:r>
            <a:r>
              <a:rPr lang="en-US" dirty="0">
                <a:hlinkClick r:id="rId3"/>
              </a:rPr>
              <a:t>/demo/?project=church</a:t>
            </a:r>
            <a:endParaRPr lang="en-US" dirty="0"/>
          </a:p>
        </p:txBody>
      </p:sp>
      <p:sp>
        <p:nvSpPr>
          <p:cNvPr id="5" name="Rectangle 4">
            <a:extLst>
              <a:ext uri="{FF2B5EF4-FFF2-40B4-BE49-F238E27FC236}">
                <a16:creationId xmlns:a16="http://schemas.microsoft.com/office/drawing/2014/main" id="{68D66A15-E9F5-C941-AE94-A652A56D4C26}"/>
              </a:ext>
            </a:extLst>
          </p:cNvPr>
          <p:cNvSpPr/>
          <p:nvPr/>
        </p:nvSpPr>
        <p:spPr>
          <a:xfrm>
            <a:off x="304800" y="6412468"/>
            <a:ext cx="11582400" cy="369332"/>
          </a:xfrm>
          <a:prstGeom prst="rect">
            <a:avLst/>
          </a:prstGeom>
        </p:spPr>
        <p:txBody>
          <a:bodyPr wrap="square">
            <a:spAutoFit/>
          </a:bodyPr>
          <a:lstStyle/>
          <a:p>
            <a:pPr algn="ctr"/>
            <a:r>
              <a:rPr lang="en-US" sz="1800" b="0" dirty="0"/>
              <a:t>D. </a:t>
            </a:r>
            <a:r>
              <a:rPr lang="en-US" sz="1800" b="0" dirty="0" err="1"/>
              <a:t>Bau</a:t>
            </a:r>
            <a:r>
              <a:rPr lang="en-US" sz="1800" b="0" dirty="0"/>
              <a:t> et al. </a:t>
            </a:r>
            <a:r>
              <a:rPr lang="en-US" sz="1800" b="0" dirty="0">
                <a:hlinkClick r:id="rId4"/>
              </a:rPr>
              <a:t>Semantic Photo Manipulation with a Generative Image Prior</a:t>
            </a:r>
            <a:r>
              <a:rPr lang="en-US" sz="1800" b="0" dirty="0"/>
              <a:t>. SIGGRAPH 2019</a:t>
            </a:r>
          </a:p>
        </p:txBody>
      </p:sp>
    </p:spTree>
    <p:extLst>
      <p:ext uri="{BB962C8B-B14F-4D97-AF65-F5344CB8AC3E}">
        <p14:creationId xmlns:p14="http://schemas.microsoft.com/office/powerpoint/2010/main" val="2136761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22D141D-04C9-854A-8DCA-BD3BD4C0D3E4}"/>
              </a:ext>
            </a:extLst>
          </p:cNvPr>
          <p:cNvSpPr txBox="1">
            <a:spLocks/>
          </p:cNvSpPr>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marL="457200" indent="-457200">
              <a:buFont typeface="Arial" panose="020B0604020202020204" pitchFamily="34" charset="0"/>
              <a:buChar char="•"/>
            </a:pPr>
            <a:r>
              <a:rPr lang="en-US" b="0" kern="0" dirty="0"/>
              <a:t>Try to find simple “walks” in the latent space of GANs to achieve various meaningful transformations to explore structure of that space and test GANs’ ability to interpolate between training samples</a:t>
            </a:r>
          </a:p>
        </p:txBody>
      </p:sp>
      <p:sp>
        <p:nvSpPr>
          <p:cNvPr id="2" name="Title 1">
            <a:extLst>
              <a:ext uri="{FF2B5EF4-FFF2-40B4-BE49-F238E27FC236}">
                <a16:creationId xmlns:a16="http://schemas.microsoft.com/office/drawing/2014/main" id="{5A0F411D-9491-C249-92C1-A9352AFDF86E}"/>
              </a:ext>
            </a:extLst>
          </p:cNvPr>
          <p:cNvSpPr>
            <a:spLocks noGrp="1"/>
          </p:cNvSpPr>
          <p:nvPr>
            <p:ph type="title"/>
          </p:nvPr>
        </p:nvSpPr>
        <p:spPr/>
        <p:txBody>
          <a:bodyPr/>
          <a:lstStyle/>
          <a:p>
            <a:r>
              <a:rPr lang="en-US" dirty="0"/>
              <a:t>Discovery of latent space directions</a:t>
            </a:r>
          </a:p>
        </p:txBody>
      </p:sp>
      <p:pic>
        <p:nvPicPr>
          <p:cNvPr id="6" name="Content Placeholder 5">
            <a:extLst>
              <a:ext uri="{FF2B5EF4-FFF2-40B4-BE49-F238E27FC236}">
                <a16:creationId xmlns:a16="http://schemas.microsoft.com/office/drawing/2014/main" id="{F91B0D8E-8C83-2342-B050-512FF2FE9AB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2895600"/>
            <a:ext cx="11369002" cy="3377014"/>
          </a:xfrm>
        </p:spPr>
      </p:pic>
      <p:sp>
        <p:nvSpPr>
          <p:cNvPr id="4" name="Rectangle 3">
            <a:extLst>
              <a:ext uri="{FF2B5EF4-FFF2-40B4-BE49-F238E27FC236}">
                <a16:creationId xmlns:a16="http://schemas.microsoft.com/office/drawing/2014/main" id="{D8EDD69D-1358-7B41-9283-806CA9E3F766}"/>
              </a:ext>
            </a:extLst>
          </p:cNvPr>
          <p:cNvSpPr/>
          <p:nvPr/>
        </p:nvSpPr>
        <p:spPr>
          <a:xfrm>
            <a:off x="304800" y="6412468"/>
            <a:ext cx="11582400" cy="369332"/>
          </a:xfrm>
          <a:prstGeom prst="rect">
            <a:avLst/>
          </a:prstGeom>
        </p:spPr>
        <p:txBody>
          <a:bodyPr wrap="square">
            <a:spAutoFit/>
          </a:bodyPr>
          <a:lstStyle/>
          <a:p>
            <a:pPr algn="ctr"/>
            <a:r>
              <a:rPr lang="en-US" sz="1800" b="0" dirty="0"/>
              <a:t>A. </a:t>
            </a:r>
            <a:r>
              <a:rPr lang="en-US" sz="1800" b="0" dirty="0" err="1"/>
              <a:t>Jahanian</a:t>
            </a:r>
            <a:r>
              <a:rPr lang="en-US" sz="1800" b="0" dirty="0"/>
              <a:t>, L. Chai, and P. Isola. </a:t>
            </a:r>
            <a:r>
              <a:rPr lang="en-US" sz="1800" b="0" dirty="0">
                <a:hlinkClick r:id="rId3"/>
              </a:rPr>
              <a:t>On the "steerability" of generative adversarial networks</a:t>
            </a:r>
            <a:r>
              <a:rPr lang="en-US" sz="1800" b="0" dirty="0"/>
              <a:t>. ICLR 2020</a:t>
            </a:r>
          </a:p>
        </p:txBody>
      </p:sp>
    </p:spTree>
    <p:extLst>
      <p:ext uri="{BB962C8B-B14F-4D97-AF65-F5344CB8AC3E}">
        <p14:creationId xmlns:p14="http://schemas.microsoft.com/office/powerpoint/2010/main" val="13284115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F411D-9491-C249-92C1-A9352AFDF86E}"/>
              </a:ext>
            </a:extLst>
          </p:cNvPr>
          <p:cNvSpPr>
            <a:spLocks noGrp="1"/>
          </p:cNvSpPr>
          <p:nvPr>
            <p:ph type="title"/>
          </p:nvPr>
        </p:nvSpPr>
        <p:spPr/>
        <p:txBody>
          <a:bodyPr/>
          <a:lstStyle/>
          <a:p>
            <a:r>
              <a:rPr lang="en-US" dirty="0"/>
              <a:t>Discovery of latent space directions</a:t>
            </a:r>
          </a:p>
        </p:txBody>
      </p:sp>
      <p:sp>
        <p:nvSpPr>
          <p:cNvPr id="4" name="Rectangle 3">
            <a:extLst>
              <a:ext uri="{FF2B5EF4-FFF2-40B4-BE49-F238E27FC236}">
                <a16:creationId xmlns:a16="http://schemas.microsoft.com/office/drawing/2014/main" id="{D8EDD69D-1358-7B41-9283-806CA9E3F766}"/>
              </a:ext>
            </a:extLst>
          </p:cNvPr>
          <p:cNvSpPr/>
          <p:nvPr/>
        </p:nvSpPr>
        <p:spPr>
          <a:xfrm>
            <a:off x="76200" y="6324600"/>
            <a:ext cx="12039600" cy="369332"/>
          </a:xfrm>
          <a:prstGeom prst="rect">
            <a:avLst/>
          </a:prstGeom>
        </p:spPr>
        <p:txBody>
          <a:bodyPr wrap="square">
            <a:spAutoFit/>
          </a:bodyPr>
          <a:lstStyle/>
          <a:p>
            <a:pPr algn="ctr"/>
            <a:r>
              <a:rPr lang="en-US" sz="1800" b="0" dirty="0" err="1"/>
              <a:t>A.Voynov</a:t>
            </a:r>
            <a:r>
              <a:rPr lang="en-US" sz="1800" b="0" dirty="0"/>
              <a:t> and A. </a:t>
            </a:r>
            <a:r>
              <a:rPr lang="en-US" sz="1800" b="0" dirty="0" err="1"/>
              <a:t>Babenko</a:t>
            </a:r>
            <a:r>
              <a:rPr lang="en-US" sz="1800" b="0" dirty="0"/>
              <a:t>. </a:t>
            </a:r>
            <a:r>
              <a:rPr lang="en-US" sz="1800" b="0" dirty="0">
                <a:hlinkClick r:id="rId2"/>
              </a:rPr>
              <a:t>Unsupervised Discovery of Interpretable Directions in the GAN Latent Space</a:t>
            </a:r>
            <a:r>
              <a:rPr lang="en-US" sz="1800" b="0" dirty="0"/>
              <a:t>. ICML 2020</a:t>
            </a:r>
          </a:p>
        </p:txBody>
      </p:sp>
      <p:pic>
        <p:nvPicPr>
          <p:cNvPr id="8" name="Content Placeholder 7">
            <a:extLst>
              <a:ext uri="{FF2B5EF4-FFF2-40B4-BE49-F238E27FC236}">
                <a16:creationId xmlns:a16="http://schemas.microsoft.com/office/drawing/2014/main" id="{CF6D5A26-33BD-4D49-B325-5FAEE7CFF77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0" y="925286"/>
            <a:ext cx="5417548" cy="5257800"/>
          </a:xfrm>
        </p:spPr>
      </p:pic>
      <p:sp>
        <p:nvSpPr>
          <p:cNvPr id="3" name="Rectangle 2">
            <a:extLst>
              <a:ext uri="{FF2B5EF4-FFF2-40B4-BE49-F238E27FC236}">
                <a16:creationId xmlns:a16="http://schemas.microsoft.com/office/drawing/2014/main" id="{2EF07CEA-EA78-B546-9F07-D7EE58CCD018}"/>
              </a:ext>
            </a:extLst>
          </p:cNvPr>
          <p:cNvSpPr/>
          <p:nvPr/>
        </p:nvSpPr>
        <p:spPr>
          <a:xfrm>
            <a:off x="762000" y="1226268"/>
            <a:ext cx="5105400" cy="2677656"/>
          </a:xfrm>
          <a:prstGeom prst="rect">
            <a:avLst/>
          </a:prstGeom>
        </p:spPr>
        <p:txBody>
          <a:bodyPr wrap="square">
            <a:spAutoFit/>
          </a:bodyPr>
          <a:lstStyle/>
          <a:p>
            <a:pPr marL="342900" indent="-342900">
              <a:buFont typeface="Arial" panose="020B0604020202020204" pitchFamily="34" charset="0"/>
              <a:buChar char="•"/>
            </a:pPr>
            <a:r>
              <a:rPr lang="en-US" sz="2800" b="0" dirty="0"/>
              <a:t>Goal: learn a set of directions inducing “disentangled” image transformations that are easy to distinguish from each other</a:t>
            </a:r>
          </a:p>
        </p:txBody>
      </p:sp>
    </p:spTree>
    <p:extLst>
      <p:ext uri="{BB962C8B-B14F-4D97-AF65-F5344CB8AC3E}">
        <p14:creationId xmlns:p14="http://schemas.microsoft.com/office/powerpoint/2010/main" val="26507889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95E11-B80D-CC44-85F0-784DF23C37D2}"/>
              </a:ext>
            </a:extLst>
          </p:cNvPr>
          <p:cNvSpPr>
            <a:spLocks noGrp="1"/>
          </p:cNvSpPr>
          <p:nvPr>
            <p:ph type="title"/>
          </p:nvPr>
        </p:nvSpPr>
        <p:spPr/>
        <p:txBody>
          <a:bodyPr/>
          <a:lstStyle/>
          <a:p>
            <a:r>
              <a:rPr lang="en-US" dirty="0"/>
              <a:t>GAN inversion and image editing</a:t>
            </a:r>
          </a:p>
        </p:txBody>
      </p:sp>
      <p:pic>
        <p:nvPicPr>
          <p:cNvPr id="5" name="Content Placeholder 4">
            <a:extLst>
              <a:ext uri="{FF2B5EF4-FFF2-40B4-BE49-F238E27FC236}">
                <a16:creationId xmlns:a16="http://schemas.microsoft.com/office/drawing/2014/main" id="{4D3839DA-2918-BD47-95FA-86CD8B6442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4041" y="914400"/>
            <a:ext cx="8203918" cy="5257800"/>
          </a:xfrm>
        </p:spPr>
      </p:pic>
      <p:sp>
        <p:nvSpPr>
          <p:cNvPr id="6" name="TextBox 5">
            <a:extLst>
              <a:ext uri="{FF2B5EF4-FFF2-40B4-BE49-F238E27FC236}">
                <a16:creationId xmlns:a16="http://schemas.microsoft.com/office/drawing/2014/main" id="{8D3D5395-32D1-DF44-AB32-FF2A48D1063E}"/>
              </a:ext>
            </a:extLst>
          </p:cNvPr>
          <p:cNvSpPr txBox="1"/>
          <p:nvPr/>
        </p:nvSpPr>
        <p:spPr>
          <a:xfrm>
            <a:off x="3048000" y="6412468"/>
            <a:ext cx="5233227" cy="369332"/>
          </a:xfrm>
          <a:prstGeom prst="rect">
            <a:avLst/>
          </a:prstGeom>
          <a:noFill/>
        </p:spPr>
        <p:txBody>
          <a:bodyPr wrap="none" rtlCol="0">
            <a:spAutoFit/>
          </a:bodyPr>
          <a:lstStyle/>
          <a:p>
            <a:r>
              <a:rPr lang="en-US" sz="1800" b="0" dirty="0"/>
              <a:t>W. Xia et al. </a:t>
            </a:r>
            <a:r>
              <a:rPr lang="en-US" sz="1800" b="0" dirty="0">
                <a:hlinkClick r:id="rId3"/>
              </a:rPr>
              <a:t>GAN Inversion: A Survey</a:t>
            </a:r>
            <a:r>
              <a:rPr lang="en-US" sz="1800" b="0" dirty="0"/>
              <a:t>. </a:t>
            </a:r>
            <a:r>
              <a:rPr lang="en-US" sz="1800" b="0" dirty="0" err="1"/>
              <a:t>arXiv</a:t>
            </a:r>
            <a:r>
              <a:rPr lang="en-US" sz="1800" b="0" dirty="0"/>
              <a:t> 2022</a:t>
            </a:r>
          </a:p>
        </p:txBody>
      </p:sp>
    </p:spTree>
    <p:extLst>
      <p:ext uri="{BB962C8B-B14F-4D97-AF65-F5344CB8AC3E}">
        <p14:creationId xmlns:p14="http://schemas.microsoft.com/office/powerpoint/2010/main" val="4242549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early years”</a:t>
            </a:r>
          </a:p>
        </p:txBody>
      </p:sp>
      <p:pic>
        <p:nvPicPr>
          <p:cNvPr id="4" name="Picture 3">
            <a:extLst>
              <a:ext uri="{FF2B5EF4-FFF2-40B4-BE49-F238E27FC236}">
                <a16:creationId xmlns:a16="http://schemas.microsoft.com/office/drawing/2014/main" id="{1EAB26F1-F1BD-5549-8F8E-2ED325028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4500250"/>
            <a:ext cx="8229600" cy="2129151"/>
          </a:xfrm>
          <a:prstGeom prst="rect">
            <a:avLst/>
          </a:prstGeom>
        </p:spPr>
      </p:pic>
      <p:sp>
        <p:nvSpPr>
          <p:cNvPr id="5" name="TextBox 4">
            <a:extLst>
              <a:ext uri="{FF2B5EF4-FFF2-40B4-BE49-F238E27FC236}">
                <a16:creationId xmlns:a16="http://schemas.microsoft.com/office/drawing/2014/main" id="{0EE76061-6562-134F-82E4-7516398F4C7C}"/>
              </a:ext>
            </a:extLst>
          </p:cNvPr>
          <p:cNvSpPr txBox="1"/>
          <p:nvPr/>
        </p:nvSpPr>
        <p:spPr>
          <a:xfrm>
            <a:off x="5062364" y="4110336"/>
            <a:ext cx="2273379" cy="461665"/>
          </a:xfrm>
          <a:prstGeom prst="rect">
            <a:avLst/>
          </a:prstGeom>
          <a:noFill/>
        </p:spPr>
        <p:txBody>
          <a:bodyPr wrap="none" rtlCol="0">
            <a:spAutoFit/>
          </a:bodyPr>
          <a:lstStyle/>
          <a:p>
            <a:r>
              <a:rPr lang="en-US" b="0" dirty="0">
                <a:hlinkClick r:id="rId3"/>
              </a:rPr>
              <a:t>BigGAN</a:t>
            </a:r>
            <a:r>
              <a:rPr lang="en-US" b="0" dirty="0"/>
              <a:t> (2018)</a:t>
            </a:r>
          </a:p>
        </p:txBody>
      </p:sp>
      <p:sp>
        <p:nvSpPr>
          <p:cNvPr id="14" name="TextBox 13">
            <a:extLst>
              <a:ext uri="{FF2B5EF4-FFF2-40B4-BE49-F238E27FC236}">
                <a16:creationId xmlns:a16="http://schemas.microsoft.com/office/drawing/2014/main" id="{619CC52B-A839-0149-BE4F-AD204BBFBC60}"/>
              </a:ext>
            </a:extLst>
          </p:cNvPr>
          <p:cNvSpPr txBox="1"/>
          <p:nvPr/>
        </p:nvSpPr>
        <p:spPr>
          <a:xfrm>
            <a:off x="5029201" y="870410"/>
            <a:ext cx="2238113" cy="461665"/>
          </a:xfrm>
          <a:prstGeom prst="rect">
            <a:avLst/>
          </a:prstGeom>
          <a:noFill/>
        </p:spPr>
        <p:txBody>
          <a:bodyPr wrap="none" rtlCol="0">
            <a:spAutoFit/>
          </a:bodyPr>
          <a:lstStyle/>
          <a:p>
            <a:r>
              <a:rPr lang="en-US" b="0" dirty="0">
                <a:hlinkClick r:id="rId4"/>
              </a:rPr>
              <a:t>EBGAN</a:t>
            </a:r>
            <a:r>
              <a:rPr lang="en-US" b="0" dirty="0"/>
              <a:t> (2017)</a:t>
            </a:r>
          </a:p>
        </p:txBody>
      </p:sp>
      <p:pic>
        <p:nvPicPr>
          <p:cNvPr id="16" name="Picture 15">
            <a:extLst>
              <a:ext uri="{FF2B5EF4-FFF2-40B4-BE49-F238E27FC236}">
                <a16:creationId xmlns:a16="http://schemas.microsoft.com/office/drawing/2014/main" id="{319913A1-A536-5544-90DF-DBB88F18E3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3600" y="1375682"/>
            <a:ext cx="8001000" cy="2662919"/>
          </a:xfrm>
          <a:prstGeom prst="rect">
            <a:avLst/>
          </a:prstGeom>
        </p:spPr>
      </p:pic>
    </p:spTree>
    <p:extLst>
      <p:ext uri="{BB962C8B-B14F-4D97-AF65-F5344CB8AC3E}">
        <p14:creationId xmlns:p14="http://schemas.microsoft.com/office/powerpoint/2010/main" val="15026801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53D94-41F8-B64D-A5A1-85982D9596A7}"/>
              </a:ext>
            </a:extLst>
          </p:cNvPr>
          <p:cNvSpPr>
            <a:spLocks noGrp="1"/>
          </p:cNvSpPr>
          <p:nvPr>
            <p:ph type="title"/>
          </p:nvPr>
        </p:nvSpPr>
        <p:spPr/>
        <p:txBody>
          <a:bodyPr/>
          <a:lstStyle/>
          <a:p>
            <a:r>
              <a:rPr lang="en-US" dirty="0"/>
              <a:t>GAN-based image editing</a:t>
            </a:r>
          </a:p>
        </p:txBody>
      </p:sp>
      <p:pic>
        <p:nvPicPr>
          <p:cNvPr id="6" name="Content Placeholder 5">
            <a:extLst>
              <a:ext uri="{FF2B5EF4-FFF2-40B4-BE49-F238E27FC236}">
                <a16:creationId xmlns:a16="http://schemas.microsoft.com/office/drawing/2014/main" id="{F74BA1FF-1E3E-C440-9D74-83BC0C1088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981200"/>
            <a:ext cx="10551529" cy="4166744"/>
          </a:xfrm>
        </p:spPr>
      </p:pic>
      <p:sp>
        <p:nvSpPr>
          <p:cNvPr id="4" name="Rectangle 3">
            <a:extLst>
              <a:ext uri="{FF2B5EF4-FFF2-40B4-BE49-F238E27FC236}">
                <a16:creationId xmlns:a16="http://schemas.microsoft.com/office/drawing/2014/main" id="{182D232F-6EB5-0446-ACEA-4C7EBC07F274}"/>
              </a:ext>
            </a:extLst>
          </p:cNvPr>
          <p:cNvSpPr/>
          <p:nvPr/>
        </p:nvSpPr>
        <p:spPr>
          <a:xfrm>
            <a:off x="381000" y="6248400"/>
            <a:ext cx="11658600" cy="369332"/>
          </a:xfrm>
          <a:prstGeom prst="rect">
            <a:avLst/>
          </a:prstGeom>
        </p:spPr>
        <p:txBody>
          <a:bodyPr wrap="square">
            <a:spAutoFit/>
          </a:bodyPr>
          <a:lstStyle/>
          <a:p>
            <a:r>
              <a:rPr lang="en-US" sz="1800" b="0" dirty="0"/>
              <a:t>Y. Shen, J. Gu, X. Tang, B. Zhou. </a:t>
            </a:r>
            <a:r>
              <a:rPr lang="en-US" sz="1800" b="0" dirty="0">
                <a:hlinkClick r:id="rId3"/>
              </a:rPr>
              <a:t>Interpreting the Latent Space of GANs for Semantic Face Editing</a:t>
            </a:r>
            <a:r>
              <a:rPr lang="en-US" sz="1800" b="0" dirty="0"/>
              <a:t>. CVPR 2020</a:t>
            </a:r>
          </a:p>
        </p:txBody>
      </p:sp>
      <p:sp>
        <p:nvSpPr>
          <p:cNvPr id="7" name="Rectangle 6">
            <a:extLst>
              <a:ext uri="{FF2B5EF4-FFF2-40B4-BE49-F238E27FC236}">
                <a16:creationId xmlns:a16="http://schemas.microsoft.com/office/drawing/2014/main" id="{5FE2EC21-EC8A-E644-909B-E652306A86ED}"/>
              </a:ext>
            </a:extLst>
          </p:cNvPr>
          <p:cNvSpPr/>
          <p:nvPr/>
        </p:nvSpPr>
        <p:spPr>
          <a:xfrm>
            <a:off x="894805" y="914400"/>
            <a:ext cx="10839995" cy="954107"/>
          </a:xfrm>
          <a:prstGeom prst="rect">
            <a:avLst/>
          </a:prstGeom>
        </p:spPr>
        <p:txBody>
          <a:bodyPr wrap="square">
            <a:spAutoFit/>
          </a:bodyPr>
          <a:lstStyle/>
          <a:p>
            <a:pPr marL="342900" indent="-342900">
              <a:buFont typeface="Arial" panose="020B0604020202020204" pitchFamily="34" charset="0"/>
              <a:buChar char="•"/>
            </a:pPr>
            <a:r>
              <a:rPr lang="en-US" sz="2800" b="0" dirty="0"/>
              <a:t>Use pre-trained attribute classifiers to find latent space directions corresponding to pose, smile, age, gender, eyeglasses</a:t>
            </a:r>
          </a:p>
        </p:txBody>
      </p:sp>
    </p:spTree>
    <p:extLst>
      <p:ext uri="{BB962C8B-B14F-4D97-AF65-F5344CB8AC3E}">
        <p14:creationId xmlns:p14="http://schemas.microsoft.com/office/powerpoint/2010/main" val="8362767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48B76-DF4E-CA42-BE7D-50744627DD21}"/>
              </a:ext>
            </a:extLst>
          </p:cNvPr>
          <p:cNvSpPr>
            <a:spLocks noGrp="1"/>
          </p:cNvSpPr>
          <p:nvPr>
            <p:ph type="title"/>
          </p:nvPr>
        </p:nvSpPr>
        <p:spPr/>
        <p:txBody>
          <a:bodyPr/>
          <a:lstStyle/>
          <a:p>
            <a:r>
              <a:rPr lang="en-US" dirty="0"/>
              <a:t>GAN-based image editing</a:t>
            </a:r>
          </a:p>
        </p:txBody>
      </p:sp>
      <p:pic>
        <p:nvPicPr>
          <p:cNvPr id="5" name="Content Placeholder 4">
            <a:extLst>
              <a:ext uri="{FF2B5EF4-FFF2-40B4-BE49-F238E27FC236}">
                <a16:creationId xmlns:a16="http://schemas.microsoft.com/office/drawing/2014/main" id="{6D7625B0-0D38-4547-830E-23D3BBAE32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219200"/>
            <a:ext cx="11601892" cy="4343400"/>
          </a:xfrm>
        </p:spPr>
      </p:pic>
      <p:sp>
        <p:nvSpPr>
          <p:cNvPr id="6" name="Rectangle 5">
            <a:extLst>
              <a:ext uri="{FF2B5EF4-FFF2-40B4-BE49-F238E27FC236}">
                <a16:creationId xmlns:a16="http://schemas.microsoft.com/office/drawing/2014/main" id="{5DE8FFDF-D5CA-764A-A43D-393F184E9FD5}"/>
              </a:ext>
            </a:extLst>
          </p:cNvPr>
          <p:cNvSpPr/>
          <p:nvPr/>
        </p:nvSpPr>
        <p:spPr>
          <a:xfrm>
            <a:off x="371254" y="6324600"/>
            <a:ext cx="11449492" cy="369332"/>
          </a:xfrm>
          <a:prstGeom prst="rect">
            <a:avLst/>
          </a:prstGeom>
        </p:spPr>
        <p:txBody>
          <a:bodyPr wrap="square">
            <a:spAutoFit/>
          </a:bodyPr>
          <a:lstStyle/>
          <a:p>
            <a:pPr algn="ctr"/>
            <a:r>
              <a:rPr lang="en-US" sz="1800" b="0" dirty="0"/>
              <a:t>Z. Wu et al. </a:t>
            </a:r>
            <a:r>
              <a:rPr lang="en-US" sz="1800" b="0" dirty="0">
                <a:hlinkClick r:id="rId3"/>
              </a:rPr>
              <a:t>StyleSpace Analysis: Disentangled Controls for </a:t>
            </a:r>
            <a:r>
              <a:rPr lang="en-US" sz="1800" b="0" dirty="0" err="1">
                <a:hlinkClick r:id="rId3"/>
              </a:rPr>
              <a:t>StyleGAN</a:t>
            </a:r>
            <a:r>
              <a:rPr lang="en-US" sz="1800" b="0" dirty="0">
                <a:hlinkClick r:id="rId3"/>
              </a:rPr>
              <a:t> Image Generation</a:t>
            </a:r>
            <a:r>
              <a:rPr lang="en-US" sz="1800" b="0" dirty="0"/>
              <a:t>. CVPR 2021</a:t>
            </a:r>
          </a:p>
        </p:txBody>
      </p:sp>
    </p:spTree>
    <p:extLst>
      <p:ext uri="{BB962C8B-B14F-4D97-AF65-F5344CB8AC3E}">
        <p14:creationId xmlns:p14="http://schemas.microsoft.com/office/powerpoint/2010/main" val="32958427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48B76-DF4E-CA42-BE7D-50744627DD21}"/>
              </a:ext>
            </a:extLst>
          </p:cNvPr>
          <p:cNvSpPr>
            <a:spLocks noGrp="1"/>
          </p:cNvSpPr>
          <p:nvPr>
            <p:ph type="title"/>
          </p:nvPr>
        </p:nvSpPr>
        <p:spPr/>
        <p:txBody>
          <a:bodyPr/>
          <a:lstStyle/>
          <a:p>
            <a:r>
              <a:rPr lang="en-US" dirty="0"/>
              <a:t>GAN-based image editing</a:t>
            </a:r>
          </a:p>
        </p:txBody>
      </p:sp>
      <p:sp>
        <p:nvSpPr>
          <p:cNvPr id="6" name="Rectangle 5">
            <a:extLst>
              <a:ext uri="{FF2B5EF4-FFF2-40B4-BE49-F238E27FC236}">
                <a16:creationId xmlns:a16="http://schemas.microsoft.com/office/drawing/2014/main" id="{5DE8FFDF-D5CA-764A-A43D-393F184E9FD5}"/>
              </a:ext>
            </a:extLst>
          </p:cNvPr>
          <p:cNvSpPr/>
          <p:nvPr/>
        </p:nvSpPr>
        <p:spPr>
          <a:xfrm>
            <a:off x="371254" y="6324600"/>
            <a:ext cx="11449492" cy="369332"/>
          </a:xfrm>
          <a:prstGeom prst="rect">
            <a:avLst/>
          </a:prstGeom>
        </p:spPr>
        <p:txBody>
          <a:bodyPr wrap="square">
            <a:spAutoFit/>
          </a:bodyPr>
          <a:lstStyle/>
          <a:p>
            <a:pPr algn="ctr"/>
            <a:r>
              <a:rPr lang="en-US" sz="1800" b="0" dirty="0"/>
              <a:t>Z. Wu et al. </a:t>
            </a:r>
            <a:r>
              <a:rPr lang="en-US" sz="1800" b="0" dirty="0">
                <a:hlinkClick r:id="rId2"/>
              </a:rPr>
              <a:t>StyleSpace Analysis: Disentangled Controls for </a:t>
            </a:r>
            <a:r>
              <a:rPr lang="en-US" sz="1800" b="0" dirty="0" err="1">
                <a:hlinkClick r:id="rId2"/>
              </a:rPr>
              <a:t>StyleGAN</a:t>
            </a:r>
            <a:r>
              <a:rPr lang="en-US" sz="1800" b="0" dirty="0">
                <a:hlinkClick r:id="rId2"/>
              </a:rPr>
              <a:t> Image Generation</a:t>
            </a:r>
            <a:r>
              <a:rPr lang="en-US" sz="1800" b="0" dirty="0"/>
              <a:t>. CVPR 2021</a:t>
            </a:r>
          </a:p>
        </p:txBody>
      </p:sp>
      <p:pic>
        <p:nvPicPr>
          <p:cNvPr id="12" name="Content Placeholder 11">
            <a:extLst>
              <a:ext uri="{FF2B5EF4-FFF2-40B4-BE49-F238E27FC236}">
                <a16:creationId xmlns:a16="http://schemas.microsoft.com/office/drawing/2014/main" id="{CBDDEED1-39BD-6648-8F1C-3FC7310650C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5233" y="1371600"/>
            <a:ext cx="11755169" cy="4648200"/>
          </a:xfrm>
        </p:spPr>
      </p:pic>
      <p:sp>
        <p:nvSpPr>
          <p:cNvPr id="13" name="Rectangle 12">
            <a:extLst>
              <a:ext uri="{FF2B5EF4-FFF2-40B4-BE49-F238E27FC236}">
                <a16:creationId xmlns:a16="http://schemas.microsoft.com/office/drawing/2014/main" id="{23ED3CFF-7696-4D43-BB01-DE922D83F77F}"/>
              </a:ext>
            </a:extLst>
          </p:cNvPr>
          <p:cNvSpPr/>
          <p:nvPr/>
        </p:nvSpPr>
        <p:spPr bwMode="auto">
          <a:xfrm>
            <a:off x="1524000" y="5715000"/>
            <a:ext cx="4648200" cy="228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477636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337EF-8883-9741-A4B7-BD0BA98FD50C}"/>
              </a:ext>
            </a:extLst>
          </p:cNvPr>
          <p:cNvSpPr>
            <a:spLocks noGrp="1"/>
          </p:cNvSpPr>
          <p:nvPr>
            <p:ph type="title"/>
          </p:nvPr>
        </p:nvSpPr>
        <p:spPr/>
        <p:txBody>
          <a:bodyPr/>
          <a:lstStyle/>
          <a:p>
            <a:r>
              <a:rPr lang="en-US" dirty="0"/>
              <a:t>Editing using text prompts</a:t>
            </a:r>
          </a:p>
        </p:txBody>
      </p:sp>
      <p:pic>
        <p:nvPicPr>
          <p:cNvPr id="5" name="Content Placeholder 4">
            <a:extLst>
              <a:ext uri="{FF2B5EF4-FFF2-40B4-BE49-F238E27FC236}">
                <a16:creationId xmlns:a16="http://schemas.microsoft.com/office/drawing/2014/main" id="{2A73DCD5-63AE-4041-B165-61AB6CABF2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2101865"/>
            <a:ext cx="10363200" cy="3841735"/>
          </a:xfrm>
        </p:spPr>
      </p:pic>
      <p:sp>
        <p:nvSpPr>
          <p:cNvPr id="6" name="Rectangle 5">
            <a:extLst>
              <a:ext uri="{FF2B5EF4-FFF2-40B4-BE49-F238E27FC236}">
                <a16:creationId xmlns:a16="http://schemas.microsoft.com/office/drawing/2014/main" id="{AE706181-9AF9-7348-8BF7-43B74047C04F}"/>
              </a:ext>
            </a:extLst>
          </p:cNvPr>
          <p:cNvSpPr/>
          <p:nvPr/>
        </p:nvSpPr>
        <p:spPr>
          <a:xfrm>
            <a:off x="228600" y="6248400"/>
            <a:ext cx="11658600" cy="369332"/>
          </a:xfrm>
          <a:prstGeom prst="rect">
            <a:avLst/>
          </a:prstGeom>
        </p:spPr>
        <p:txBody>
          <a:bodyPr wrap="square">
            <a:spAutoFit/>
          </a:bodyPr>
          <a:lstStyle/>
          <a:p>
            <a:pPr algn="ctr"/>
            <a:r>
              <a:rPr lang="en-US" sz="1800" b="0" dirty="0"/>
              <a:t>O. </a:t>
            </a:r>
            <a:r>
              <a:rPr lang="en-US" sz="1800" b="0" dirty="0" err="1"/>
              <a:t>Patashnik</a:t>
            </a:r>
            <a:r>
              <a:rPr lang="en-US" sz="1800" b="0" dirty="0"/>
              <a:t> et al.. </a:t>
            </a:r>
            <a:r>
              <a:rPr lang="en-US" sz="1800" b="0" dirty="0">
                <a:hlinkClick r:id="rId3"/>
              </a:rPr>
              <a:t>StyleCLIP: Text-Driven Manipulation of StyleGAN Imagery</a:t>
            </a:r>
            <a:r>
              <a:rPr lang="en-US" sz="1800" b="0" dirty="0"/>
              <a:t>. ICCV 2021</a:t>
            </a:r>
          </a:p>
        </p:txBody>
      </p:sp>
      <p:sp>
        <p:nvSpPr>
          <p:cNvPr id="7" name="Rectangle 6">
            <a:extLst>
              <a:ext uri="{FF2B5EF4-FFF2-40B4-BE49-F238E27FC236}">
                <a16:creationId xmlns:a16="http://schemas.microsoft.com/office/drawing/2014/main" id="{33424F6D-23D2-BE40-96DE-4417EF83BCCD}"/>
              </a:ext>
            </a:extLst>
          </p:cNvPr>
          <p:cNvSpPr/>
          <p:nvPr/>
        </p:nvSpPr>
        <p:spPr>
          <a:xfrm>
            <a:off x="894806" y="914400"/>
            <a:ext cx="10382794" cy="954107"/>
          </a:xfrm>
          <a:prstGeom prst="rect">
            <a:avLst/>
          </a:prstGeom>
        </p:spPr>
        <p:txBody>
          <a:bodyPr wrap="square">
            <a:spAutoFit/>
          </a:bodyPr>
          <a:lstStyle/>
          <a:p>
            <a:pPr marL="342900" indent="-342900">
              <a:buFont typeface="Arial" panose="020B0604020202020204" pitchFamily="34" charset="0"/>
              <a:buChar char="•"/>
            </a:pPr>
            <a:r>
              <a:rPr lang="en-US" sz="2800" b="0" dirty="0"/>
              <a:t>Combine powerful recent image-text embedding technique (</a:t>
            </a:r>
            <a:r>
              <a:rPr lang="en-US" sz="2800" b="0" dirty="0">
                <a:hlinkClick r:id="rId4"/>
              </a:rPr>
              <a:t>CLIP</a:t>
            </a:r>
            <a:r>
              <a:rPr lang="en-US" sz="2800" b="0" dirty="0"/>
              <a:t>) with pre-trained StyleGAN for text-based image editing </a:t>
            </a:r>
          </a:p>
        </p:txBody>
      </p:sp>
    </p:spTree>
    <p:extLst>
      <p:ext uri="{BB962C8B-B14F-4D97-AF65-F5344CB8AC3E}">
        <p14:creationId xmlns:p14="http://schemas.microsoft.com/office/powerpoint/2010/main" val="34434354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998-6D0F-8C4F-A6B9-D72C21618875}"/>
              </a:ext>
            </a:extLst>
          </p:cNvPr>
          <p:cNvSpPr>
            <a:spLocks noGrp="1"/>
          </p:cNvSpPr>
          <p:nvPr>
            <p:ph type="title"/>
          </p:nvPr>
        </p:nvSpPr>
        <p:spPr/>
        <p:txBody>
          <a:bodyPr/>
          <a:lstStyle/>
          <a:p>
            <a:r>
              <a:rPr lang="en-US" dirty="0"/>
              <a:t>Stylization by GAN fine-tuning</a:t>
            </a:r>
          </a:p>
        </p:txBody>
      </p:sp>
      <p:pic>
        <p:nvPicPr>
          <p:cNvPr id="6" name="Content Placeholder 5">
            <a:extLst>
              <a:ext uri="{FF2B5EF4-FFF2-40B4-BE49-F238E27FC236}">
                <a16:creationId xmlns:a16="http://schemas.microsoft.com/office/drawing/2014/main" id="{1930145D-4BCA-FE43-902C-005062C17B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167440"/>
            <a:ext cx="10363200" cy="4751719"/>
          </a:xfrm>
        </p:spPr>
      </p:pic>
      <p:sp>
        <p:nvSpPr>
          <p:cNvPr id="4" name="Rectangle 3">
            <a:extLst>
              <a:ext uri="{FF2B5EF4-FFF2-40B4-BE49-F238E27FC236}">
                <a16:creationId xmlns:a16="http://schemas.microsoft.com/office/drawing/2014/main" id="{2450C630-57B1-6A48-8921-0AA7CA68F24C}"/>
              </a:ext>
            </a:extLst>
          </p:cNvPr>
          <p:cNvSpPr/>
          <p:nvPr/>
        </p:nvSpPr>
        <p:spPr>
          <a:xfrm>
            <a:off x="1996159" y="6324600"/>
            <a:ext cx="8199681" cy="369332"/>
          </a:xfrm>
          <a:prstGeom prst="rect">
            <a:avLst/>
          </a:prstGeom>
        </p:spPr>
        <p:txBody>
          <a:bodyPr wrap="none">
            <a:spAutoFit/>
          </a:bodyPr>
          <a:lstStyle/>
          <a:p>
            <a:r>
              <a:rPr lang="en-US" sz="1800" b="0" dirty="0"/>
              <a:t>M. J. Chong and D. Forsyth. </a:t>
            </a:r>
            <a:r>
              <a:rPr lang="en-US" sz="1800" b="0" dirty="0">
                <a:hlinkClick r:id="rId3"/>
              </a:rPr>
              <a:t>JoJoGAN: One Shot Face Stylization</a:t>
            </a:r>
            <a:r>
              <a:rPr lang="en-US" sz="1800" b="0" dirty="0"/>
              <a:t>. ECCV 2022</a:t>
            </a:r>
          </a:p>
        </p:txBody>
      </p:sp>
    </p:spTree>
    <p:extLst>
      <p:ext uri="{BB962C8B-B14F-4D97-AF65-F5344CB8AC3E}">
        <p14:creationId xmlns:p14="http://schemas.microsoft.com/office/powerpoint/2010/main" val="17810357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998-6D0F-8C4F-A6B9-D72C21618875}"/>
              </a:ext>
            </a:extLst>
          </p:cNvPr>
          <p:cNvSpPr>
            <a:spLocks noGrp="1"/>
          </p:cNvSpPr>
          <p:nvPr>
            <p:ph type="title"/>
          </p:nvPr>
        </p:nvSpPr>
        <p:spPr/>
        <p:txBody>
          <a:bodyPr/>
          <a:lstStyle/>
          <a:p>
            <a:r>
              <a:rPr lang="en-US" dirty="0"/>
              <a:t>Stylization by GAN fine-tuning</a:t>
            </a:r>
          </a:p>
        </p:txBody>
      </p:sp>
      <p:sp>
        <p:nvSpPr>
          <p:cNvPr id="4" name="Rectangle 3">
            <a:extLst>
              <a:ext uri="{FF2B5EF4-FFF2-40B4-BE49-F238E27FC236}">
                <a16:creationId xmlns:a16="http://schemas.microsoft.com/office/drawing/2014/main" id="{2450C630-57B1-6A48-8921-0AA7CA68F24C}"/>
              </a:ext>
            </a:extLst>
          </p:cNvPr>
          <p:cNvSpPr/>
          <p:nvPr/>
        </p:nvSpPr>
        <p:spPr>
          <a:xfrm>
            <a:off x="1996159" y="6324600"/>
            <a:ext cx="8199681" cy="369332"/>
          </a:xfrm>
          <a:prstGeom prst="rect">
            <a:avLst/>
          </a:prstGeom>
        </p:spPr>
        <p:txBody>
          <a:bodyPr wrap="none">
            <a:spAutoFit/>
          </a:bodyPr>
          <a:lstStyle/>
          <a:p>
            <a:r>
              <a:rPr lang="en-US" sz="1800" b="0" dirty="0"/>
              <a:t>M. J. Chong and D. Forsyth. </a:t>
            </a:r>
            <a:r>
              <a:rPr lang="en-US" sz="1800" b="0" dirty="0">
                <a:hlinkClick r:id="rId2"/>
              </a:rPr>
              <a:t>JoJoGAN: One Shot Face Stylization</a:t>
            </a:r>
            <a:r>
              <a:rPr lang="en-US" sz="1800" b="0" dirty="0"/>
              <a:t>. ECCV 2022</a:t>
            </a:r>
          </a:p>
        </p:txBody>
      </p:sp>
      <p:pic>
        <p:nvPicPr>
          <p:cNvPr id="8" name="Content Placeholder 7">
            <a:extLst>
              <a:ext uri="{FF2B5EF4-FFF2-40B4-BE49-F238E27FC236}">
                <a16:creationId xmlns:a16="http://schemas.microsoft.com/office/drawing/2014/main" id="{00AAEBA8-71A7-8B4A-891A-8994D6FEBDD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1000" y="1066800"/>
            <a:ext cx="11235184" cy="5105400"/>
          </a:xfrm>
        </p:spPr>
      </p:pic>
    </p:spTree>
    <p:extLst>
      <p:ext uri="{BB962C8B-B14F-4D97-AF65-F5344CB8AC3E}">
        <p14:creationId xmlns:p14="http://schemas.microsoft.com/office/powerpoint/2010/main" val="19126556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98058-2901-3F40-9FCB-42C048A1D3EE}"/>
              </a:ext>
            </a:extLst>
          </p:cNvPr>
          <p:cNvSpPr>
            <a:spLocks noGrp="1"/>
          </p:cNvSpPr>
          <p:nvPr>
            <p:ph type="title"/>
          </p:nvPr>
        </p:nvSpPr>
        <p:spPr/>
        <p:txBody>
          <a:bodyPr/>
          <a:lstStyle/>
          <a:p>
            <a:r>
              <a:rPr lang="en-US" dirty="0"/>
              <a:t>GANs for representation learning</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805BCE01-9EE6-3C49-98FD-215B1FF79D8E}"/>
                  </a:ext>
                </a:extLst>
              </p:cNvPr>
              <p:cNvSpPr>
                <a:spLocks noGrp="1"/>
              </p:cNvSpPr>
              <p:nvPr>
                <p:ph idx="1"/>
              </p:nvPr>
            </p:nvSpPr>
            <p:spPr/>
            <p:txBody>
              <a:bodyPr/>
              <a:lstStyle/>
              <a:p>
                <a:pPr marL="457200" indent="-457200">
                  <a:buFont typeface="Arial" panose="020B0604020202020204" pitchFamily="34" charset="0"/>
                  <a:buChar char="•"/>
                </a:pPr>
                <a:r>
                  <a:rPr lang="en-US" dirty="0"/>
                  <a:t>Bidirectional GAN (</a:t>
                </a:r>
                <a:r>
                  <a:rPr lang="en-US" dirty="0" err="1"/>
                  <a:t>BiGAN</a:t>
                </a:r>
                <a:r>
                  <a:rPr lang="en-US" dirty="0"/>
                  <a:t>): simultaneously train generator and encoder (mapping from images to </a:t>
                </a:r>
                <a14:m>
                  <m:oMath xmlns:m="http://schemas.openxmlformats.org/officeDocument/2006/math">
                    <m:r>
                      <a:rPr lang="en-US" i="1" dirty="0" smtClean="0">
                        <a:latin typeface="Cambria Math" panose="02040503050406030204" pitchFamily="18" charset="0"/>
                      </a:rPr>
                      <m:t>𝑧</m:t>
                    </m:r>
                  </m:oMath>
                </a14:m>
                <a:r>
                  <a:rPr lang="en-US" dirty="0"/>
                  <a:t> vectors or approximate inverse of the generator), show that the encoder creates a latent representation useful for other tasks</a:t>
                </a:r>
              </a:p>
            </p:txBody>
          </p:sp>
        </mc:Choice>
        <mc:Fallback xmlns="">
          <p:sp>
            <p:nvSpPr>
              <p:cNvPr id="6" name="Content Placeholder 5">
                <a:extLst>
                  <a:ext uri="{FF2B5EF4-FFF2-40B4-BE49-F238E27FC236}">
                    <a16:creationId xmlns:a16="http://schemas.microsoft.com/office/drawing/2014/main" id="{805BCE01-9EE6-3C49-98FD-215B1FF79D8E}"/>
                  </a:ext>
                </a:extLst>
              </p:cNvPr>
              <p:cNvSpPr>
                <a:spLocks noGrp="1" noRot="1" noChangeAspect="1" noMove="1" noResize="1" noEditPoints="1" noAdjustHandles="1" noChangeArrowheads="1" noChangeShapeType="1" noTextEdit="1"/>
              </p:cNvSpPr>
              <p:nvPr>
                <p:ph idx="1"/>
              </p:nvPr>
            </p:nvSpPr>
            <p:spPr>
              <a:blipFill>
                <a:blip r:embed="rId2"/>
                <a:stretch>
                  <a:fillRect l="-1103" t="-1449" r="-1348"/>
                </a:stretch>
              </a:blipFill>
            </p:spPr>
            <p:txBody>
              <a:bodyPr/>
              <a:lstStyle/>
              <a:p>
                <a:r>
                  <a:rPr lang="en-US">
                    <a:noFill/>
                  </a:rPr>
                  <a:t> </a:t>
                </a:r>
              </a:p>
            </p:txBody>
          </p:sp>
        </mc:Fallback>
      </mc:AlternateContent>
      <p:pic>
        <p:nvPicPr>
          <p:cNvPr id="7" name="Content Placeholder 4">
            <a:extLst>
              <a:ext uri="{FF2B5EF4-FFF2-40B4-BE49-F238E27FC236}">
                <a16:creationId xmlns:a16="http://schemas.microsoft.com/office/drawing/2014/main" id="{B8C29830-921A-0A4D-BE98-8450E966A7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828800" y="2819400"/>
            <a:ext cx="8915400" cy="3413183"/>
          </a:xfrm>
          <a:prstGeom prst="rect">
            <a:avLst/>
          </a:prstGeom>
          <a:noFill/>
          <a:ln w="9525">
            <a:noFill/>
            <a:miter lim="800000"/>
            <a:headEnd/>
            <a:tailEnd/>
          </a:ln>
        </p:spPr>
      </p:pic>
      <p:sp>
        <p:nvSpPr>
          <p:cNvPr id="8" name="TextBox 7">
            <a:extLst>
              <a:ext uri="{FF2B5EF4-FFF2-40B4-BE49-F238E27FC236}">
                <a16:creationId xmlns:a16="http://schemas.microsoft.com/office/drawing/2014/main" id="{327067AA-CB39-E049-A993-26FD2B7C634C}"/>
              </a:ext>
            </a:extLst>
          </p:cNvPr>
          <p:cNvSpPr txBox="1"/>
          <p:nvPr/>
        </p:nvSpPr>
        <p:spPr>
          <a:xfrm>
            <a:off x="2209800" y="6388984"/>
            <a:ext cx="7535076" cy="338554"/>
          </a:xfrm>
          <a:prstGeom prst="rect">
            <a:avLst/>
          </a:prstGeom>
          <a:noFill/>
        </p:spPr>
        <p:txBody>
          <a:bodyPr wrap="none" rtlCol="0">
            <a:spAutoFit/>
          </a:bodyPr>
          <a:lstStyle/>
          <a:p>
            <a:r>
              <a:rPr lang="en-US" sz="1600" b="0" dirty="0"/>
              <a:t>J. Donahue, P. </a:t>
            </a:r>
            <a:r>
              <a:rPr lang="en-US" sz="1600" b="0" dirty="0" err="1"/>
              <a:t>Krähenbühl</a:t>
            </a:r>
            <a:r>
              <a:rPr lang="en-US" sz="1600" b="0" dirty="0"/>
              <a:t>, T. Darrell, </a:t>
            </a:r>
            <a:r>
              <a:rPr lang="en-US" sz="1600" b="0" dirty="0">
                <a:hlinkClick r:id="rId4"/>
              </a:rPr>
              <a:t>Adversarial Feature Learning</a:t>
            </a:r>
            <a:r>
              <a:rPr lang="en-US" sz="1600" b="0" dirty="0"/>
              <a:t>, ICLR 2017</a:t>
            </a:r>
          </a:p>
        </p:txBody>
      </p:sp>
    </p:spTree>
    <p:extLst>
      <p:ext uri="{BB962C8B-B14F-4D97-AF65-F5344CB8AC3E}">
        <p14:creationId xmlns:p14="http://schemas.microsoft.com/office/powerpoint/2010/main" val="32473607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98058-2901-3F40-9FCB-42C048A1D3EE}"/>
              </a:ext>
            </a:extLst>
          </p:cNvPr>
          <p:cNvSpPr>
            <a:spLocks noGrp="1"/>
          </p:cNvSpPr>
          <p:nvPr>
            <p:ph type="title"/>
          </p:nvPr>
        </p:nvSpPr>
        <p:spPr/>
        <p:txBody>
          <a:bodyPr/>
          <a:lstStyle/>
          <a:p>
            <a:r>
              <a:rPr lang="en-US" dirty="0"/>
              <a:t>GANs for representation learning: </a:t>
            </a:r>
            <a:r>
              <a:rPr lang="en-US" dirty="0" err="1"/>
              <a:t>BigBiGAN</a:t>
            </a:r>
            <a:endParaRPr lang="en-US" dirty="0"/>
          </a:p>
        </p:txBody>
      </p:sp>
      <p:sp>
        <p:nvSpPr>
          <p:cNvPr id="6" name="Content Placeholder 5">
            <a:extLst>
              <a:ext uri="{FF2B5EF4-FFF2-40B4-BE49-F238E27FC236}">
                <a16:creationId xmlns:a16="http://schemas.microsoft.com/office/drawing/2014/main" id="{805BCE01-9EE6-3C49-98FD-215B1FF79D8E}"/>
              </a:ext>
            </a:extLst>
          </p:cNvPr>
          <p:cNvSpPr>
            <a:spLocks noGrp="1"/>
          </p:cNvSpPr>
          <p:nvPr>
            <p:ph idx="1"/>
          </p:nvPr>
        </p:nvSpPr>
        <p:spPr/>
        <p:txBody>
          <a:bodyPr/>
          <a:lstStyle/>
          <a:p>
            <a:pPr marL="457200" indent="-457200">
              <a:buFont typeface="Arial" panose="020B0604020202020204" pitchFamily="34" charset="0"/>
              <a:buChar char="•"/>
            </a:pPr>
            <a:r>
              <a:rPr lang="en-US" dirty="0"/>
              <a:t>Train </a:t>
            </a:r>
            <a:r>
              <a:rPr lang="en-US" dirty="0" err="1"/>
              <a:t>BiGAN</a:t>
            </a:r>
            <a:r>
              <a:rPr lang="en-US" dirty="0"/>
              <a:t> with </a:t>
            </a:r>
            <a:r>
              <a:rPr lang="en-US" dirty="0" err="1"/>
              <a:t>BigGAN</a:t>
            </a:r>
            <a:r>
              <a:rPr lang="en-US" dirty="0"/>
              <a:t> architecture on ImageNet </a:t>
            </a:r>
          </a:p>
          <a:p>
            <a:pPr marL="457200" indent="-457200">
              <a:buFont typeface="Arial" panose="020B0604020202020204" pitchFamily="34" charset="0"/>
              <a:buChar char="•"/>
            </a:pPr>
            <a:r>
              <a:rPr lang="en-US" dirty="0"/>
              <a:t>Show that bidirectional framework improves image generation </a:t>
            </a:r>
          </a:p>
          <a:p>
            <a:pPr marL="457200" indent="-457200">
              <a:buFont typeface="Arial" panose="020B0604020202020204" pitchFamily="34" charset="0"/>
              <a:buChar char="•"/>
            </a:pPr>
            <a:r>
              <a:rPr lang="en-US" dirty="0"/>
              <a:t>Encoder representation gives results comparable to (then) state-of-the-art self-supervised models on ImageNet classification</a:t>
            </a:r>
          </a:p>
        </p:txBody>
      </p:sp>
      <p:sp>
        <p:nvSpPr>
          <p:cNvPr id="8" name="TextBox 7">
            <a:extLst>
              <a:ext uri="{FF2B5EF4-FFF2-40B4-BE49-F238E27FC236}">
                <a16:creationId xmlns:a16="http://schemas.microsoft.com/office/drawing/2014/main" id="{327067AA-CB39-E049-A993-26FD2B7C634C}"/>
              </a:ext>
            </a:extLst>
          </p:cNvPr>
          <p:cNvSpPr txBox="1"/>
          <p:nvPr/>
        </p:nvSpPr>
        <p:spPr>
          <a:xfrm>
            <a:off x="1905000" y="6388984"/>
            <a:ext cx="8436797" cy="338554"/>
          </a:xfrm>
          <a:prstGeom prst="rect">
            <a:avLst/>
          </a:prstGeom>
          <a:noFill/>
        </p:spPr>
        <p:txBody>
          <a:bodyPr wrap="none" rtlCol="0">
            <a:spAutoFit/>
          </a:bodyPr>
          <a:lstStyle/>
          <a:p>
            <a:r>
              <a:rPr lang="en-US" sz="1600" b="0" dirty="0"/>
              <a:t>J. Donahue, K. </a:t>
            </a:r>
            <a:r>
              <a:rPr lang="en-US" sz="1600" b="0" dirty="0" err="1"/>
              <a:t>Simonyan</a:t>
            </a:r>
            <a:r>
              <a:rPr lang="en-US" sz="1600" b="0" dirty="0"/>
              <a:t>, </a:t>
            </a:r>
            <a:r>
              <a:rPr lang="en-US" sz="1600" b="0" dirty="0">
                <a:hlinkClick r:id="rId2"/>
              </a:rPr>
              <a:t>Large Scale Adversarial Representation Learning</a:t>
            </a:r>
            <a:r>
              <a:rPr lang="en-US" sz="1600" b="0" dirty="0"/>
              <a:t>, </a:t>
            </a:r>
            <a:r>
              <a:rPr lang="en-US" sz="1600" b="0" dirty="0" err="1"/>
              <a:t>NeurIPS</a:t>
            </a:r>
            <a:r>
              <a:rPr lang="en-US" sz="1600" b="0" dirty="0"/>
              <a:t> 2019</a:t>
            </a:r>
          </a:p>
        </p:txBody>
      </p:sp>
    </p:spTree>
    <p:extLst>
      <p:ext uri="{BB962C8B-B14F-4D97-AF65-F5344CB8AC3E}">
        <p14:creationId xmlns:p14="http://schemas.microsoft.com/office/powerpoint/2010/main" val="40460116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98058-2901-3F40-9FCB-42C048A1D3EE}"/>
              </a:ext>
            </a:extLst>
          </p:cNvPr>
          <p:cNvSpPr>
            <a:spLocks noGrp="1"/>
          </p:cNvSpPr>
          <p:nvPr>
            <p:ph type="title"/>
          </p:nvPr>
        </p:nvSpPr>
        <p:spPr/>
        <p:txBody>
          <a:bodyPr/>
          <a:lstStyle/>
          <a:p>
            <a:r>
              <a:rPr lang="en-US" dirty="0"/>
              <a:t>GANs for representation learning: </a:t>
            </a:r>
            <a:r>
              <a:rPr lang="en-US" dirty="0" err="1"/>
              <a:t>BigBiGAN</a:t>
            </a:r>
            <a:endParaRPr lang="en-US" dirty="0"/>
          </a:p>
        </p:txBody>
      </p:sp>
      <p:sp>
        <p:nvSpPr>
          <p:cNvPr id="8" name="TextBox 7">
            <a:extLst>
              <a:ext uri="{FF2B5EF4-FFF2-40B4-BE49-F238E27FC236}">
                <a16:creationId xmlns:a16="http://schemas.microsoft.com/office/drawing/2014/main" id="{327067AA-CB39-E049-A993-26FD2B7C634C}"/>
              </a:ext>
            </a:extLst>
          </p:cNvPr>
          <p:cNvSpPr txBox="1"/>
          <p:nvPr/>
        </p:nvSpPr>
        <p:spPr>
          <a:xfrm>
            <a:off x="1905000" y="6388984"/>
            <a:ext cx="8436797" cy="338554"/>
          </a:xfrm>
          <a:prstGeom prst="rect">
            <a:avLst/>
          </a:prstGeom>
          <a:noFill/>
        </p:spPr>
        <p:txBody>
          <a:bodyPr wrap="none" rtlCol="0">
            <a:spAutoFit/>
          </a:bodyPr>
          <a:lstStyle/>
          <a:p>
            <a:r>
              <a:rPr lang="en-US" sz="1600" b="0" dirty="0"/>
              <a:t>J. Donahue, K. </a:t>
            </a:r>
            <a:r>
              <a:rPr lang="en-US" sz="1600" b="0" dirty="0" err="1"/>
              <a:t>Simonyan</a:t>
            </a:r>
            <a:r>
              <a:rPr lang="en-US" sz="1600" b="0" dirty="0"/>
              <a:t>, </a:t>
            </a:r>
            <a:r>
              <a:rPr lang="en-US" sz="1600" b="0" dirty="0">
                <a:hlinkClick r:id="rId2"/>
              </a:rPr>
              <a:t>Large Scale Adversarial Representation Learning</a:t>
            </a:r>
            <a:r>
              <a:rPr lang="en-US" sz="1600" b="0" dirty="0"/>
              <a:t>, </a:t>
            </a:r>
            <a:r>
              <a:rPr lang="en-US" sz="1600" b="0" dirty="0" err="1"/>
              <a:t>NeurIPS</a:t>
            </a:r>
            <a:r>
              <a:rPr lang="en-US" sz="1600" b="0" dirty="0"/>
              <a:t> 2019</a:t>
            </a:r>
          </a:p>
        </p:txBody>
      </p:sp>
      <p:pic>
        <p:nvPicPr>
          <p:cNvPr id="4" name="Picture 3">
            <a:extLst>
              <a:ext uri="{FF2B5EF4-FFF2-40B4-BE49-F238E27FC236}">
                <a16:creationId xmlns:a16="http://schemas.microsoft.com/office/drawing/2014/main" id="{E23D696D-22ED-E743-858B-D72A0A480C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98" y="1971617"/>
            <a:ext cx="12192000" cy="3519793"/>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4E3B538-291D-C341-82C9-790F32C9739D}"/>
                  </a:ext>
                </a:extLst>
              </p:cNvPr>
              <p:cNvSpPr txBox="1"/>
              <p:nvPr/>
            </p:nvSpPr>
            <p:spPr>
              <a:xfrm>
                <a:off x="5029200" y="1524000"/>
                <a:ext cx="2137124" cy="461665"/>
              </a:xfrm>
              <a:prstGeom prst="rect">
                <a:avLst/>
              </a:prstGeom>
              <a:noFill/>
            </p:spPr>
            <p:txBody>
              <a:bodyPr wrap="none" rtlCol="0">
                <a:spAutoFit/>
              </a:bodyPr>
              <a:lstStyle/>
              <a:p>
                <a:r>
                  <a:rPr lang="en-US" b="0" dirty="0"/>
                  <a:t>Real images </a:t>
                </a:r>
                <a14:m>
                  <m:oMath xmlns:m="http://schemas.openxmlformats.org/officeDocument/2006/math">
                    <m:r>
                      <a:rPr lang="en-US" b="0" i="1" dirty="0" smtClean="0">
                        <a:latin typeface="Cambria Math" panose="02040503050406030204" pitchFamily="18" charset="0"/>
                      </a:rPr>
                      <m:t>𝑥</m:t>
                    </m:r>
                  </m:oMath>
                </a14:m>
                <a:endParaRPr lang="en-US" b="0" dirty="0"/>
              </a:p>
            </p:txBody>
          </p:sp>
        </mc:Choice>
        <mc:Fallback xmlns="">
          <p:sp>
            <p:nvSpPr>
              <p:cNvPr id="5" name="TextBox 4">
                <a:extLst>
                  <a:ext uri="{FF2B5EF4-FFF2-40B4-BE49-F238E27FC236}">
                    <a16:creationId xmlns:a16="http://schemas.microsoft.com/office/drawing/2014/main" id="{94E3B538-291D-C341-82C9-790F32C9739D}"/>
                  </a:ext>
                </a:extLst>
              </p:cNvPr>
              <p:cNvSpPr txBox="1">
                <a:spLocks noRot="1" noChangeAspect="1" noMove="1" noResize="1" noEditPoints="1" noAdjustHandles="1" noChangeArrowheads="1" noChangeShapeType="1" noTextEdit="1"/>
              </p:cNvSpPr>
              <p:nvPr/>
            </p:nvSpPr>
            <p:spPr>
              <a:xfrm>
                <a:off x="5029200" y="1524000"/>
                <a:ext cx="2137124" cy="461665"/>
              </a:xfrm>
              <a:prstGeom prst="rect">
                <a:avLst/>
              </a:prstGeom>
              <a:blipFill>
                <a:blip r:embed="rId4"/>
                <a:stretch>
                  <a:fillRect l="-4762" t="-11111"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E5BE7E7-2611-BC45-8843-6D5928989DAC}"/>
                  </a:ext>
                </a:extLst>
              </p:cNvPr>
              <p:cNvSpPr txBox="1"/>
              <p:nvPr/>
            </p:nvSpPr>
            <p:spPr>
              <a:xfrm>
                <a:off x="4419600" y="5446521"/>
                <a:ext cx="3576235" cy="461665"/>
              </a:xfrm>
              <a:prstGeom prst="rect">
                <a:avLst/>
              </a:prstGeom>
              <a:noFill/>
            </p:spPr>
            <p:txBody>
              <a:bodyPr wrap="none" rtlCol="0">
                <a:spAutoFit/>
              </a:bodyPr>
              <a:lstStyle/>
              <a:p>
                <a:r>
                  <a:rPr lang="en-US" b="0" dirty="0"/>
                  <a:t>Reconstructions </a:t>
                </a:r>
                <a14:m>
                  <m:oMath xmlns:m="http://schemas.openxmlformats.org/officeDocument/2006/math">
                    <m:r>
                      <a:rPr lang="en-US" b="0" i="1" dirty="0" smtClean="0">
                        <a:latin typeface="Cambria Math" panose="02040503050406030204" pitchFamily="18" charset="0"/>
                      </a:rPr>
                      <m:t>𝐺</m:t>
                    </m:r>
                    <m:r>
                      <a:rPr lang="en-US" b="0" i="1" dirty="0" smtClean="0">
                        <a:latin typeface="Cambria Math" panose="02040503050406030204" pitchFamily="18" charset="0"/>
                      </a:rPr>
                      <m:t>(</m:t>
                    </m:r>
                    <m:r>
                      <a:rPr lang="en-US" b="0" i="1" dirty="0" smtClean="0">
                        <a:latin typeface="Cambria Math" panose="02040503050406030204" pitchFamily="18" charset="0"/>
                      </a:rPr>
                      <m:t>𝐸</m:t>
                    </m:r>
                    <m:r>
                      <a:rPr lang="en-US" b="0" i="1" dirty="0" smtClean="0">
                        <a:latin typeface="Cambria Math" panose="02040503050406030204" pitchFamily="18" charset="0"/>
                      </a:rPr>
                      <m:t>(</m:t>
                    </m:r>
                    <m:r>
                      <a:rPr lang="en-US" b="0" i="1" dirty="0" smtClean="0">
                        <a:latin typeface="Cambria Math" panose="02040503050406030204" pitchFamily="18" charset="0"/>
                      </a:rPr>
                      <m:t>𝑥</m:t>
                    </m:r>
                    <m:r>
                      <a:rPr lang="en-US" b="0" i="1" dirty="0" smtClean="0">
                        <a:latin typeface="Cambria Math" panose="02040503050406030204" pitchFamily="18" charset="0"/>
                      </a:rPr>
                      <m:t>))</m:t>
                    </m:r>
                  </m:oMath>
                </a14:m>
                <a:endParaRPr lang="en-US" b="0" dirty="0"/>
              </a:p>
            </p:txBody>
          </p:sp>
        </mc:Choice>
        <mc:Fallback xmlns="">
          <p:sp>
            <p:nvSpPr>
              <p:cNvPr id="9" name="TextBox 8">
                <a:extLst>
                  <a:ext uri="{FF2B5EF4-FFF2-40B4-BE49-F238E27FC236}">
                    <a16:creationId xmlns:a16="http://schemas.microsoft.com/office/drawing/2014/main" id="{0E5BE7E7-2611-BC45-8843-6D5928989DAC}"/>
                  </a:ext>
                </a:extLst>
              </p:cNvPr>
              <p:cNvSpPr txBox="1">
                <a:spLocks noRot="1" noChangeAspect="1" noMove="1" noResize="1" noEditPoints="1" noAdjustHandles="1" noChangeArrowheads="1" noChangeShapeType="1" noTextEdit="1"/>
              </p:cNvSpPr>
              <p:nvPr/>
            </p:nvSpPr>
            <p:spPr>
              <a:xfrm>
                <a:off x="4419600" y="5446521"/>
                <a:ext cx="3576235" cy="461665"/>
              </a:xfrm>
              <a:prstGeom prst="rect">
                <a:avLst/>
              </a:prstGeom>
              <a:blipFill>
                <a:blip r:embed="rId5"/>
                <a:stretch>
                  <a:fillRect l="-2837" t="-10811" b="-27027"/>
                </a:stretch>
              </a:blipFill>
            </p:spPr>
            <p:txBody>
              <a:bodyPr/>
              <a:lstStyle/>
              <a:p>
                <a:r>
                  <a:rPr lang="en-US">
                    <a:noFill/>
                  </a:rPr>
                  <a:t> </a:t>
                </a:r>
              </a:p>
            </p:txBody>
          </p:sp>
        </mc:Fallback>
      </mc:AlternateContent>
    </p:spTree>
    <p:extLst>
      <p:ext uri="{BB962C8B-B14F-4D97-AF65-F5344CB8AC3E}">
        <p14:creationId xmlns:p14="http://schemas.microsoft.com/office/powerpoint/2010/main" val="39634128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6" name="Content Placeholder 5"/>
          <p:cNvSpPr>
            <a:spLocks noGrp="1"/>
          </p:cNvSpPr>
          <p:nvPr>
            <p:ph idx="1"/>
          </p:nvPr>
        </p:nvSpPr>
        <p:spPr/>
        <p:txBody>
          <a:bodyPr/>
          <a:lstStyle/>
          <a:p>
            <a:pPr marL="457200" indent="-457200">
              <a:buFont typeface="Arial" panose="020B0604020202020204" pitchFamily="34" charset="0"/>
              <a:buChar char="•"/>
            </a:pPr>
            <a:r>
              <a:rPr lang="en-US" dirty="0">
                <a:solidFill>
                  <a:schemeClr val="bg1">
                    <a:lumMod val="50000"/>
                  </a:schemeClr>
                </a:solidFill>
              </a:rPr>
              <a:t>Progressive GAN</a:t>
            </a:r>
          </a:p>
          <a:p>
            <a:pPr marL="457200" indent="-457200">
              <a:buFont typeface="Arial" panose="020B0604020202020204" pitchFamily="34" charset="0"/>
              <a:buChar char="•"/>
            </a:pPr>
            <a:r>
              <a:rPr lang="en-US" dirty="0" err="1">
                <a:solidFill>
                  <a:schemeClr val="bg1">
                    <a:lumMod val="50000"/>
                  </a:schemeClr>
                </a:solidFill>
              </a:rPr>
              <a:t>StyleGAN</a:t>
            </a:r>
            <a:endParaRPr lang="en-US" dirty="0">
              <a:solidFill>
                <a:schemeClr val="bg1">
                  <a:lumMod val="50000"/>
                </a:schemeClr>
              </a:solidFill>
            </a:endParaRPr>
          </a:p>
          <a:p>
            <a:pPr marL="457200" indent="-457200">
              <a:buFont typeface="Arial" panose="020B0604020202020204" pitchFamily="34" charset="0"/>
              <a:buChar char="•"/>
            </a:pPr>
            <a:r>
              <a:rPr lang="en-US" dirty="0">
                <a:solidFill>
                  <a:schemeClr val="bg1">
                    <a:lumMod val="50000"/>
                  </a:schemeClr>
                </a:solidFill>
              </a:rPr>
              <a:t>GAN-based image editing applications</a:t>
            </a:r>
          </a:p>
          <a:p>
            <a:pPr marL="457200" indent="-457200">
              <a:buFont typeface="Arial"/>
              <a:buChar char="•"/>
            </a:pPr>
            <a:r>
              <a:rPr lang="en-US" dirty="0"/>
              <a:t>Self-attention GAN, </a:t>
            </a:r>
            <a:r>
              <a:rPr lang="en-US" dirty="0" err="1"/>
              <a:t>BigGAN</a:t>
            </a:r>
            <a:endParaRPr lang="en-US" dirty="0"/>
          </a:p>
          <a:p>
            <a:pPr marL="457200" indent="-457200">
              <a:buFont typeface="Arial"/>
              <a:buChar char="•"/>
            </a:pPr>
            <a:endParaRPr lang="en-US" dirty="0"/>
          </a:p>
        </p:txBody>
      </p:sp>
    </p:spTree>
    <p:extLst>
      <p:ext uri="{BB962C8B-B14F-4D97-AF65-F5344CB8AC3E}">
        <p14:creationId xmlns:p14="http://schemas.microsoft.com/office/powerpoint/2010/main" val="149949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Advanced GAN models and applications</a:t>
            </a:r>
          </a:p>
        </p:txBody>
      </p:sp>
      <p:sp>
        <p:nvSpPr>
          <p:cNvPr id="6" name="Content Placeholder 5"/>
          <p:cNvSpPr>
            <a:spLocks noGrp="1"/>
          </p:cNvSpPr>
          <p:nvPr>
            <p:ph idx="1"/>
          </p:nvPr>
        </p:nvSpPr>
        <p:spPr/>
        <p:txBody>
          <a:bodyPr/>
          <a:lstStyle/>
          <a:p>
            <a:pPr marL="457200" indent="-457200">
              <a:buFont typeface="Arial" panose="020B0604020202020204" pitchFamily="34" charset="0"/>
              <a:buChar char="•"/>
            </a:pPr>
            <a:r>
              <a:rPr lang="en-US" dirty="0"/>
              <a:t>Progressive GAN</a:t>
            </a:r>
          </a:p>
          <a:p>
            <a:pPr marL="457200" indent="-457200">
              <a:buFont typeface="Arial" panose="020B0604020202020204" pitchFamily="34" charset="0"/>
              <a:buChar char="•"/>
            </a:pPr>
            <a:r>
              <a:rPr lang="en-US" dirty="0"/>
              <a:t>StyleGAN</a:t>
            </a:r>
          </a:p>
          <a:p>
            <a:pPr marL="457200" indent="-457200">
              <a:buFont typeface="Arial"/>
              <a:buChar char="•"/>
            </a:pPr>
            <a:r>
              <a:rPr lang="en-US" dirty="0"/>
              <a:t>GAN-based image editing applications</a:t>
            </a:r>
          </a:p>
          <a:p>
            <a:pPr marL="457200" indent="-457200">
              <a:buFont typeface="Arial"/>
              <a:buChar char="•"/>
            </a:pPr>
            <a:r>
              <a:rPr lang="en-US" dirty="0"/>
              <a:t>Self-attention GAN, </a:t>
            </a:r>
            <a:r>
              <a:rPr lang="en-US" dirty="0" err="1"/>
              <a:t>BigGAN</a:t>
            </a:r>
            <a:endParaRPr lang="en-US" dirty="0"/>
          </a:p>
          <a:p>
            <a:pPr marL="457200" indent="-457200">
              <a:buFont typeface="Arial"/>
              <a:buChar char="•"/>
            </a:pPr>
            <a:r>
              <a:rPr lang="en-US" dirty="0"/>
              <a:t>StyleGAN-XL, </a:t>
            </a:r>
            <a:r>
              <a:rPr lang="en-US" dirty="0" err="1"/>
              <a:t>GigaGAN</a:t>
            </a:r>
            <a:r>
              <a:rPr lang="en-US" dirty="0"/>
              <a:t>, </a:t>
            </a:r>
            <a:r>
              <a:rPr lang="en-US" dirty="0" err="1"/>
              <a:t>StyleGAN</a:t>
            </a:r>
            <a:r>
              <a:rPr lang="en-US" dirty="0"/>
              <a:t>-T</a:t>
            </a:r>
          </a:p>
        </p:txBody>
      </p:sp>
    </p:spTree>
    <p:extLst>
      <p:ext uri="{BB962C8B-B14F-4D97-AF65-F5344CB8AC3E}">
        <p14:creationId xmlns:p14="http://schemas.microsoft.com/office/powerpoint/2010/main" val="118140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F55E-2950-C248-883E-C9851D876164}"/>
              </a:ext>
            </a:extLst>
          </p:cNvPr>
          <p:cNvSpPr>
            <a:spLocks noGrp="1"/>
          </p:cNvSpPr>
          <p:nvPr>
            <p:ph type="title"/>
          </p:nvPr>
        </p:nvSpPr>
        <p:spPr/>
        <p:txBody>
          <a:bodyPr/>
          <a:lstStyle/>
          <a:p>
            <a:r>
              <a:rPr lang="en-US" dirty="0"/>
              <a:t>Self-attention GAN</a:t>
            </a:r>
          </a:p>
        </p:txBody>
      </p:sp>
      <p:sp>
        <p:nvSpPr>
          <p:cNvPr id="3" name="Content Placeholder 2">
            <a:extLst>
              <a:ext uri="{FF2B5EF4-FFF2-40B4-BE49-F238E27FC236}">
                <a16:creationId xmlns:a16="http://schemas.microsoft.com/office/drawing/2014/main" id="{A7F5803D-C950-8C4F-9774-B9EDB344EFEF}"/>
              </a:ext>
            </a:extLst>
          </p:cNvPr>
          <p:cNvSpPr>
            <a:spLocks noGrp="1"/>
          </p:cNvSpPr>
          <p:nvPr>
            <p:ph idx="1"/>
          </p:nvPr>
        </p:nvSpPr>
        <p:spPr/>
        <p:txBody>
          <a:bodyPr/>
          <a:lstStyle/>
          <a:p>
            <a:pPr marL="457200" indent="-457200">
              <a:buFont typeface="Arial" panose="020B0604020202020204" pitchFamily="34" charset="0"/>
              <a:buChar char="•"/>
            </a:pPr>
            <a:r>
              <a:rPr lang="en-US" dirty="0"/>
              <a:t>Adaptive receptive fields to capture non-local structure</a:t>
            </a:r>
          </a:p>
        </p:txBody>
      </p:sp>
      <p:pic>
        <p:nvPicPr>
          <p:cNvPr id="6" name="Picture 5">
            <a:extLst>
              <a:ext uri="{FF2B5EF4-FFF2-40B4-BE49-F238E27FC236}">
                <a16:creationId xmlns:a16="http://schemas.microsoft.com/office/drawing/2014/main" id="{12856765-9752-FD4F-A73D-F06FB199F7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981200"/>
            <a:ext cx="10409970" cy="3506164"/>
          </a:xfrm>
          <a:prstGeom prst="rect">
            <a:avLst/>
          </a:prstGeom>
        </p:spPr>
      </p:pic>
      <p:sp>
        <p:nvSpPr>
          <p:cNvPr id="5" name="Rectangle 4">
            <a:extLst>
              <a:ext uri="{FF2B5EF4-FFF2-40B4-BE49-F238E27FC236}">
                <a16:creationId xmlns:a16="http://schemas.microsoft.com/office/drawing/2014/main" id="{21E778EA-3648-FE4B-9281-733212674035}"/>
              </a:ext>
            </a:extLst>
          </p:cNvPr>
          <p:cNvSpPr/>
          <p:nvPr/>
        </p:nvSpPr>
        <p:spPr>
          <a:xfrm>
            <a:off x="304800" y="6324600"/>
            <a:ext cx="11506200" cy="369332"/>
          </a:xfrm>
          <a:prstGeom prst="rect">
            <a:avLst/>
          </a:prstGeom>
        </p:spPr>
        <p:txBody>
          <a:bodyPr wrap="square">
            <a:spAutoFit/>
          </a:bodyPr>
          <a:lstStyle/>
          <a:p>
            <a:pPr algn="ctr"/>
            <a:r>
              <a:rPr lang="en-US" sz="1800" b="0" dirty="0"/>
              <a:t>H. Zhang, I. </a:t>
            </a:r>
            <a:r>
              <a:rPr lang="en-US" sz="1800" b="0" dirty="0" err="1"/>
              <a:t>Goodfellow</a:t>
            </a:r>
            <a:r>
              <a:rPr lang="en-US" sz="1800" b="0" dirty="0"/>
              <a:t>, D. Metaxas, A. </a:t>
            </a:r>
            <a:r>
              <a:rPr lang="en-US" sz="1800" b="0" dirty="0" err="1"/>
              <a:t>Odena</a:t>
            </a:r>
            <a:r>
              <a:rPr lang="en-US" sz="1800" b="0" dirty="0"/>
              <a:t>. </a:t>
            </a:r>
            <a:r>
              <a:rPr lang="en-US" sz="1800" b="0" dirty="0">
                <a:hlinkClick r:id="rId4"/>
              </a:rPr>
              <a:t>Self-Attention Generative Adversarial Networks</a:t>
            </a:r>
            <a:r>
              <a:rPr lang="en-US" sz="1800" b="0" dirty="0"/>
              <a:t>. ICML 2019</a:t>
            </a:r>
          </a:p>
        </p:txBody>
      </p:sp>
    </p:spTree>
    <p:extLst>
      <p:ext uri="{BB962C8B-B14F-4D97-AF65-F5344CB8AC3E}">
        <p14:creationId xmlns:p14="http://schemas.microsoft.com/office/powerpoint/2010/main" val="32804198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F55E-2950-C248-883E-C9851D876164}"/>
              </a:ext>
            </a:extLst>
          </p:cNvPr>
          <p:cNvSpPr>
            <a:spLocks noGrp="1"/>
          </p:cNvSpPr>
          <p:nvPr>
            <p:ph type="title"/>
          </p:nvPr>
        </p:nvSpPr>
        <p:spPr/>
        <p:txBody>
          <a:bodyPr/>
          <a:lstStyle/>
          <a:p>
            <a:r>
              <a:rPr lang="en-US" dirty="0"/>
              <a:t>Self-attention GAN</a:t>
            </a:r>
          </a:p>
        </p:txBody>
      </p:sp>
      <p:sp>
        <p:nvSpPr>
          <p:cNvPr id="3" name="Content Placeholder 2">
            <a:extLst>
              <a:ext uri="{FF2B5EF4-FFF2-40B4-BE49-F238E27FC236}">
                <a16:creationId xmlns:a16="http://schemas.microsoft.com/office/drawing/2014/main" id="{A7F5803D-C950-8C4F-9774-B9EDB344EFEF}"/>
              </a:ext>
            </a:extLst>
          </p:cNvPr>
          <p:cNvSpPr>
            <a:spLocks noGrp="1"/>
          </p:cNvSpPr>
          <p:nvPr>
            <p:ph idx="1"/>
          </p:nvPr>
        </p:nvSpPr>
        <p:spPr/>
        <p:txBody>
          <a:bodyPr/>
          <a:lstStyle/>
          <a:p>
            <a:pPr marL="457200" indent="-457200">
              <a:buFont typeface="Arial" panose="020B0604020202020204" pitchFamily="34" charset="0"/>
              <a:buChar char="•"/>
            </a:pPr>
            <a:r>
              <a:rPr lang="en-US" dirty="0"/>
              <a:t>Adaptive receptive fields to capture non-local structure (based on </a:t>
            </a:r>
            <a:r>
              <a:rPr lang="en-US" dirty="0">
                <a:hlinkClick r:id="rId3"/>
              </a:rPr>
              <a:t>Wang et al.</a:t>
            </a:r>
            <a:r>
              <a:rPr lang="en-US" dirty="0"/>
              <a:t>, 2018)</a:t>
            </a:r>
          </a:p>
        </p:txBody>
      </p:sp>
      <p:pic>
        <p:nvPicPr>
          <p:cNvPr id="7" name="Picture 6">
            <a:extLst>
              <a:ext uri="{FF2B5EF4-FFF2-40B4-BE49-F238E27FC236}">
                <a16:creationId xmlns:a16="http://schemas.microsoft.com/office/drawing/2014/main" id="{BB29D806-691F-6E43-B968-6A5DF39FB7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81200"/>
            <a:ext cx="12192000" cy="4708568"/>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58CB8F0-87DF-0740-8F88-89900268952D}"/>
                  </a:ext>
                </a:extLst>
              </p:cNvPr>
              <p:cNvSpPr txBox="1"/>
              <p:nvPr/>
            </p:nvSpPr>
            <p:spPr>
              <a:xfrm>
                <a:off x="4474402" y="3365952"/>
                <a:ext cx="1621598" cy="2711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solidFill>
                                <a:srgbClr val="9900CC"/>
                              </a:solidFill>
                              <a:latin typeface="Cambria Math" panose="02040503050406030204" pitchFamily="18" charset="0"/>
                            </a:rPr>
                          </m:ctrlPr>
                        </m:sSubPr>
                        <m:e>
                          <m:r>
                            <a:rPr lang="en-US" sz="1600" b="0" i="1" smtClean="0">
                              <a:solidFill>
                                <a:srgbClr val="9900CC"/>
                              </a:solidFill>
                              <a:latin typeface="Cambria Math" panose="02040503050406030204" pitchFamily="18" charset="0"/>
                            </a:rPr>
                            <m:t>𝑠</m:t>
                          </m:r>
                        </m:e>
                        <m:sub>
                          <m:r>
                            <a:rPr lang="en-US" sz="1600" b="0" i="1" smtClean="0">
                              <a:solidFill>
                                <a:srgbClr val="9900CC"/>
                              </a:solidFill>
                              <a:latin typeface="Cambria Math" panose="02040503050406030204" pitchFamily="18" charset="0"/>
                            </a:rPr>
                            <m:t>𝑖𝑗</m:t>
                          </m:r>
                        </m:sub>
                      </m:sSub>
                      <m:r>
                        <a:rPr lang="en-US" sz="1600" b="1" i="1" smtClean="0">
                          <a:solidFill>
                            <a:srgbClr val="9900CC"/>
                          </a:solidFill>
                          <a:latin typeface="Cambria Math" panose="02040503050406030204" pitchFamily="18" charset="0"/>
                        </a:rPr>
                        <m:t>=</m:t>
                      </m:r>
                      <m:sSup>
                        <m:sSupPr>
                          <m:ctrlPr>
                            <a:rPr lang="en-US" sz="1600" b="1" i="1" smtClean="0">
                              <a:solidFill>
                                <a:srgbClr val="9900CC"/>
                              </a:solidFill>
                              <a:latin typeface="Cambria Math" panose="02040503050406030204" pitchFamily="18" charset="0"/>
                            </a:rPr>
                          </m:ctrlPr>
                        </m:sSupPr>
                        <m:e>
                          <m:r>
                            <a:rPr lang="en-US" sz="1600" b="1" i="1" smtClean="0">
                              <a:solidFill>
                                <a:srgbClr val="9900CC"/>
                              </a:solidFill>
                              <a:latin typeface="Cambria Math" panose="02040503050406030204" pitchFamily="18" charset="0"/>
                            </a:rPr>
                            <m:t>𝒇</m:t>
                          </m:r>
                          <m:d>
                            <m:dPr>
                              <m:ctrlPr>
                                <a:rPr lang="en-US" sz="1600" b="1" i="1" smtClean="0">
                                  <a:solidFill>
                                    <a:srgbClr val="9900CC"/>
                                  </a:solidFill>
                                  <a:latin typeface="Cambria Math" panose="02040503050406030204" pitchFamily="18" charset="0"/>
                                </a:rPr>
                              </m:ctrlPr>
                            </m:dPr>
                            <m:e>
                              <m:sSub>
                                <m:sSubPr>
                                  <m:ctrlPr>
                                    <a:rPr lang="en-US" sz="1600" b="1" i="1" smtClean="0">
                                      <a:solidFill>
                                        <a:srgbClr val="9900CC"/>
                                      </a:solidFill>
                                      <a:latin typeface="Cambria Math" panose="02040503050406030204" pitchFamily="18" charset="0"/>
                                    </a:rPr>
                                  </m:ctrlPr>
                                </m:sSubPr>
                                <m:e>
                                  <m:r>
                                    <a:rPr lang="en-US" sz="1600" b="1" i="1" smtClean="0">
                                      <a:solidFill>
                                        <a:srgbClr val="9900CC"/>
                                      </a:solidFill>
                                      <a:latin typeface="Cambria Math" panose="02040503050406030204" pitchFamily="18" charset="0"/>
                                    </a:rPr>
                                    <m:t>𝒙</m:t>
                                  </m:r>
                                </m:e>
                                <m:sub>
                                  <m:r>
                                    <a:rPr lang="en-US" sz="1600" b="0" i="1" smtClean="0">
                                      <a:solidFill>
                                        <a:srgbClr val="9900CC"/>
                                      </a:solidFill>
                                      <a:latin typeface="Cambria Math" panose="02040503050406030204" pitchFamily="18" charset="0"/>
                                    </a:rPr>
                                    <m:t>𝑖</m:t>
                                  </m:r>
                                </m:sub>
                              </m:sSub>
                            </m:e>
                          </m:d>
                        </m:e>
                        <m:sup>
                          <m:r>
                            <a:rPr lang="en-US" sz="1600" b="0" i="1" smtClean="0">
                              <a:solidFill>
                                <a:srgbClr val="9900CC"/>
                              </a:solidFill>
                              <a:latin typeface="Cambria Math" panose="02040503050406030204" pitchFamily="18" charset="0"/>
                            </a:rPr>
                            <m:t>𝑇</m:t>
                          </m:r>
                        </m:sup>
                      </m:sSup>
                      <m:r>
                        <a:rPr lang="en-US" sz="1600" b="1" i="1" smtClean="0">
                          <a:solidFill>
                            <a:srgbClr val="9900CC"/>
                          </a:solidFill>
                          <a:latin typeface="Cambria Math" panose="02040503050406030204" pitchFamily="18" charset="0"/>
                        </a:rPr>
                        <m:t>𝒈</m:t>
                      </m:r>
                      <m:r>
                        <a:rPr lang="en-US" sz="1600" b="1" i="1" smtClean="0">
                          <a:solidFill>
                            <a:srgbClr val="9900CC"/>
                          </a:solidFill>
                          <a:latin typeface="Cambria Math" panose="02040503050406030204" pitchFamily="18" charset="0"/>
                        </a:rPr>
                        <m:t>(</m:t>
                      </m:r>
                      <m:sSub>
                        <m:sSubPr>
                          <m:ctrlPr>
                            <a:rPr lang="en-US" sz="1600" b="1" i="1" smtClean="0">
                              <a:solidFill>
                                <a:srgbClr val="9900CC"/>
                              </a:solidFill>
                              <a:latin typeface="Cambria Math" panose="02040503050406030204" pitchFamily="18" charset="0"/>
                            </a:rPr>
                          </m:ctrlPr>
                        </m:sSubPr>
                        <m:e>
                          <m:r>
                            <a:rPr lang="en-US" sz="1600" b="1" i="1" smtClean="0">
                              <a:solidFill>
                                <a:srgbClr val="9900CC"/>
                              </a:solidFill>
                              <a:latin typeface="Cambria Math" panose="02040503050406030204" pitchFamily="18" charset="0"/>
                            </a:rPr>
                            <m:t>𝒙</m:t>
                          </m:r>
                        </m:e>
                        <m:sub>
                          <m:r>
                            <a:rPr lang="en-US" sz="1600" b="0" i="1" smtClean="0">
                              <a:solidFill>
                                <a:srgbClr val="9900CC"/>
                              </a:solidFill>
                              <a:latin typeface="Cambria Math" panose="02040503050406030204" pitchFamily="18" charset="0"/>
                            </a:rPr>
                            <m:t>𝑗</m:t>
                          </m:r>
                        </m:sub>
                      </m:sSub>
                      <m:r>
                        <a:rPr lang="en-US" sz="1600" b="1" i="1" smtClean="0">
                          <a:solidFill>
                            <a:srgbClr val="9900CC"/>
                          </a:solidFill>
                          <a:latin typeface="Cambria Math" panose="02040503050406030204" pitchFamily="18" charset="0"/>
                        </a:rPr>
                        <m:t>)</m:t>
                      </m:r>
                    </m:oMath>
                  </m:oMathPara>
                </a14:m>
                <a:endParaRPr lang="en-US" sz="1600" dirty="0">
                  <a:solidFill>
                    <a:srgbClr val="9900CC"/>
                  </a:solidFill>
                </a:endParaRPr>
              </a:p>
            </p:txBody>
          </p:sp>
        </mc:Choice>
        <mc:Fallback xmlns="">
          <p:sp>
            <p:nvSpPr>
              <p:cNvPr id="8" name="TextBox 7">
                <a:extLst>
                  <a:ext uri="{FF2B5EF4-FFF2-40B4-BE49-F238E27FC236}">
                    <a16:creationId xmlns:a16="http://schemas.microsoft.com/office/drawing/2014/main" id="{E58CB8F0-87DF-0740-8F88-89900268952D}"/>
                  </a:ext>
                </a:extLst>
              </p:cNvPr>
              <p:cNvSpPr txBox="1">
                <a:spLocks noRot="1" noChangeAspect="1" noMove="1" noResize="1" noEditPoints="1" noAdjustHandles="1" noChangeArrowheads="1" noChangeShapeType="1" noTextEdit="1"/>
              </p:cNvSpPr>
              <p:nvPr/>
            </p:nvSpPr>
            <p:spPr>
              <a:xfrm>
                <a:off x="4474402" y="3365952"/>
                <a:ext cx="1621598" cy="271100"/>
              </a:xfrm>
              <a:prstGeom prst="rect">
                <a:avLst/>
              </a:prstGeom>
              <a:blipFill>
                <a:blip r:embed="rId5"/>
                <a:stretch>
                  <a:fillRect l="-775" r="-3101" b="-27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46741E5-2BCF-C442-8F5B-F35E47E5D1C6}"/>
                  </a:ext>
                </a:extLst>
              </p:cNvPr>
              <p:cNvSpPr txBox="1"/>
              <p:nvPr/>
            </p:nvSpPr>
            <p:spPr>
              <a:xfrm>
                <a:off x="6477000" y="3788101"/>
                <a:ext cx="1548436" cy="54553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solidFill>
                                <a:srgbClr val="9900CC"/>
                              </a:solidFill>
                              <a:latin typeface="Cambria Math" panose="02040503050406030204" pitchFamily="18" charset="0"/>
                            </a:rPr>
                          </m:ctrlPr>
                        </m:sSubPr>
                        <m:e>
                          <m:r>
                            <a:rPr lang="en-US" sz="1600" b="0" i="1" smtClean="0">
                              <a:solidFill>
                                <a:srgbClr val="9900CC"/>
                              </a:solidFill>
                              <a:latin typeface="Cambria Math" panose="02040503050406030204" pitchFamily="18" charset="0"/>
                              <a:ea typeface="Cambria Math" panose="02040503050406030204" pitchFamily="18" charset="0"/>
                            </a:rPr>
                            <m:t>𝛽</m:t>
                          </m:r>
                        </m:e>
                        <m:sub>
                          <m:r>
                            <a:rPr lang="en-US" sz="1600" b="0" i="1" smtClean="0">
                              <a:solidFill>
                                <a:srgbClr val="9900CC"/>
                              </a:solidFill>
                              <a:latin typeface="Cambria Math" panose="02040503050406030204" pitchFamily="18" charset="0"/>
                            </a:rPr>
                            <m:t>𝑗</m:t>
                          </m:r>
                          <m:r>
                            <a:rPr lang="en-US" sz="1600" b="0" i="1" smtClean="0">
                              <a:solidFill>
                                <a:srgbClr val="9900CC"/>
                              </a:solidFill>
                              <a:latin typeface="Cambria Math" panose="02040503050406030204" pitchFamily="18" charset="0"/>
                            </a:rPr>
                            <m:t>,</m:t>
                          </m:r>
                          <m:r>
                            <a:rPr lang="en-US" sz="1600" b="0" i="1" smtClean="0">
                              <a:solidFill>
                                <a:srgbClr val="9900CC"/>
                              </a:solidFill>
                              <a:latin typeface="Cambria Math" panose="02040503050406030204" pitchFamily="18" charset="0"/>
                            </a:rPr>
                            <m:t>𝑖</m:t>
                          </m:r>
                        </m:sub>
                      </m:sSub>
                      <m:r>
                        <a:rPr lang="en-US" sz="1600" b="0" i="1" smtClean="0">
                          <a:solidFill>
                            <a:srgbClr val="9900CC"/>
                          </a:solidFill>
                          <a:latin typeface="Cambria Math" panose="02040503050406030204" pitchFamily="18" charset="0"/>
                        </a:rPr>
                        <m:t>=</m:t>
                      </m:r>
                      <m:f>
                        <m:fPr>
                          <m:ctrlPr>
                            <a:rPr lang="en-US" sz="1600" b="0" i="1" smtClean="0">
                              <a:solidFill>
                                <a:srgbClr val="9900CC"/>
                              </a:solidFill>
                              <a:latin typeface="Cambria Math" panose="02040503050406030204" pitchFamily="18" charset="0"/>
                            </a:rPr>
                          </m:ctrlPr>
                        </m:fPr>
                        <m:num>
                          <m:r>
                            <m:rPr>
                              <m:sty m:val="p"/>
                            </m:rPr>
                            <a:rPr lang="en-US" sz="1600" b="0" i="0" smtClean="0">
                              <a:solidFill>
                                <a:srgbClr val="9900CC"/>
                              </a:solidFill>
                              <a:latin typeface="Cambria Math" panose="02040503050406030204" pitchFamily="18" charset="0"/>
                            </a:rPr>
                            <m:t>exp</m:t>
                          </m:r>
                          <m:r>
                            <a:rPr lang="en-US" sz="1600" b="0" i="1" smtClean="0">
                              <a:solidFill>
                                <a:srgbClr val="9900CC"/>
                              </a:solidFill>
                              <a:latin typeface="Cambria Math" panose="02040503050406030204" pitchFamily="18" charset="0"/>
                            </a:rPr>
                            <m:t>(</m:t>
                          </m:r>
                          <m:sSub>
                            <m:sSubPr>
                              <m:ctrlPr>
                                <a:rPr lang="en-US" sz="1600" b="0" i="1" smtClean="0">
                                  <a:solidFill>
                                    <a:srgbClr val="9900CC"/>
                                  </a:solidFill>
                                  <a:latin typeface="Cambria Math" panose="02040503050406030204" pitchFamily="18" charset="0"/>
                                </a:rPr>
                              </m:ctrlPr>
                            </m:sSubPr>
                            <m:e>
                              <m:r>
                                <a:rPr lang="en-US" sz="1600" b="0" i="1" smtClean="0">
                                  <a:solidFill>
                                    <a:srgbClr val="9900CC"/>
                                  </a:solidFill>
                                  <a:latin typeface="Cambria Math" panose="02040503050406030204" pitchFamily="18" charset="0"/>
                                </a:rPr>
                                <m:t>𝑠</m:t>
                              </m:r>
                            </m:e>
                            <m:sub>
                              <m:r>
                                <a:rPr lang="en-US" sz="1600" b="0" i="1" smtClean="0">
                                  <a:solidFill>
                                    <a:srgbClr val="9900CC"/>
                                  </a:solidFill>
                                  <a:latin typeface="Cambria Math" panose="02040503050406030204" pitchFamily="18" charset="0"/>
                                </a:rPr>
                                <m:t>𝑖𝑗</m:t>
                              </m:r>
                            </m:sub>
                          </m:sSub>
                          <m:r>
                            <a:rPr lang="en-US" sz="1600" b="0" i="1" smtClean="0">
                              <a:solidFill>
                                <a:srgbClr val="9900CC"/>
                              </a:solidFill>
                              <a:latin typeface="Cambria Math" panose="02040503050406030204" pitchFamily="18" charset="0"/>
                            </a:rPr>
                            <m:t>)</m:t>
                          </m:r>
                        </m:num>
                        <m:den>
                          <m:nary>
                            <m:naryPr>
                              <m:chr m:val="∑"/>
                              <m:limLoc m:val="subSup"/>
                              <m:supHide m:val="on"/>
                              <m:ctrlPr>
                                <a:rPr lang="en-US" sz="1600" b="0" i="1" smtClean="0">
                                  <a:solidFill>
                                    <a:srgbClr val="9900CC"/>
                                  </a:solidFill>
                                  <a:latin typeface="Cambria Math" panose="02040503050406030204" pitchFamily="18" charset="0"/>
                                </a:rPr>
                              </m:ctrlPr>
                            </m:naryPr>
                            <m:sub>
                              <m:r>
                                <m:rPr>
                                  <m:brk m:alnAt="9"/>
                                </m:rPr>
                                <a:rPr lang="en-US" sz="1600" b="0" i="1" smtClean="0">
                                  <a:solidFill>
                                    <a:srgbClr val="9900CC"/>
                                  </a:solidFill>
                                  <a:latin typeface="Cambria Math" panose="02040503050406030204" pitchFamily="18" charset="0"/>
                                </a:rPr>
                                <m:t>𝑖</m:t>
                              </m:r>
                            </m:sub>
                            <m:sup/>
                            <m:e>
                              <m:r>
                                <m:rPr>
                                  <m:sty m:val="p"/>
                                </m:rPr>
                                <a:rPr lang="en-US" sz="1600" b="0" i="0" smtClean="0">
                                  <a:solidFill>
                                    <a:srgbClr val="9900CC"/>
                                  </a:solidFill>
                                  <a:latin typeface="Cambria Math" panose="02040503050406030204" pitchFamily="18" charset="0"/>
                                </a:rPr>
                                <m:t>exp</m:t>
                              </m:r>
                              <m:r>
                                <a:rPr lang="en-US" sz="1600" b="0" i="1" smtClean="0">
                                  <a:solidFill>
                                    <a:srgbClr val="9900CC"/>
                                  </a:solidFill>
                                  <a:latin typeface="Cambria Math" panose="02040503050406030204" pitchFamily="18" charset="0"/>
                                </a:rPr>
                                <m:t>(</m:t>
                              </m:r>
                              <m:sSub>
                                <m:sSubPr>
                                  <m:ctrlPr>
                                    <a:rPr lang="en-US" sz="1600" b="0" i="1" smtClean="0">
                                      <a:solidFill>
                                        <a:srgbClr val="9900CC"/>
                                      </a:solidFill>
                                      <a:latin typeface="Cambria Math" panose="02040503050406030204" pitchFamily="18" charset="0"/>
                                    </a:rPr>
                                  </m:ctrlPr>
                                </m:sSubPr>
                                <m:e>
                                  <m:r>
                                    <a:rPr lang="en-US" sz="1600" b="0" i="1" smtClean="0">
                                      <a:solidFill>
                                        <a:srgbClr val="9900CC"/>
                                      </a:solidFill>
                                      <a:latin typeface="Cambria Math" panose="02040503050406030204" pitchFamily="18" charset="0"/>
                                    </a:rPr>
                                    <m:t>𝑠</m:t>
                                  </m:r>
                                </m:e>
                                <m:sub>
                                  <m:r>
                                    <a:rPr lang="en-US" sz="1600" b="0" i="1" smtClean="0">
                                      <a:solidFill>
                                        <a:srgbClr val="9900CC"/>
                                      </a:solidFill>
                                      <a:latin typeface="Cambria Math" panose="02040503050406030204" pitchFamily="18" charset="0"/>
                                    </a:rPr>
                                    <m:t>𝑖𝑗</m:t>
                                  </m:r>
                                </m:sub>
                              </m:sSub>
                              <m:r>
                                <a:rPr lang="en-US" sz="1600" b="0" i="1" smtClean="0">
                                  <a:solidFill>
                                    <a:srgbClr val="9900CC"/>
                                  </a:solidFill>
                                  <a:latin typeface="Cambria Math" panose="02040503050406030204" pitchFamily="18" charset="0"/>
                                </a:rPr>
                                <m:t>)</m:t>
                              </m:r>
                            </m:e>
                          </m:nary>
                        </m:den>
                      </m:f>
                    </m:oMath>
                  </m:oMathPara>
                </a14:m>
                <a:endParaRPr lang="en-US" sz="1600" b="0" dirty="0">
                  <a:solidFill>
                    <a:srgbClr val="9900CC"/>
                  </a:solidFill>
                </a:endParaRPr>
              </a:p>
            </p:txBody>
          </p:sp>
        </mc:Choice>
        <mc:Fallback xmlns="">
          <p:sp>
            <p:nvSpPr>
              <p:cNvPr id="9" name="TextBox 8">
                <a:extLst>
                  <a:ext uri="{FF2B5EF4-FFF2-40B4-BE49-F238E27FC236}">
                    <a16:creationId xmlns:a16="http://schemas.microsoft.com/office/drawing/2014/main" id="{E46741E5-2BCF-C442-8F5B-F35E47E5D1C6}"/>
                  </a:ext>
                </a:extLst>
              </p:cNvPr>
              <p:cNvSpPr txBox="1">
                <a:spLocks noRot="1" noChangeAspect="1" noMove="1" noResize="1" noEditPoints="1" noAdjustHandles="1" noChangeArrowheads="1" noChangeShapeType="1" noTextEdit="1"/>
              </p:cNvSpPr>
              <p:nvPr/>
            </p:nvSpPr>
            <p:spPr>
              <a:xfrm>
                <a:off x="6477000" y="3788101"/>
                <a:ext cx="1548436" cy="545534"/>
              </a:xfrm>
              <a:prstGeom prst="rect">
                <a:avLst/>
              </a:prstGeom>
              <a:blipFill>
                <a:blip r:embed="rId6"/>
                <a:stretch>
                  <a:fillRect l="-3252" t="-25000" r="-3252" b="-1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3EE5059-E6CD-7547-92E5-C2291257430E}"/>
                  </a:ext>
                </a:extLst>
              </p:cNvPr>
              <p:cNvSpPr txBox="1"/>
              <p:nvPr/>
            </p:nvSpPr>
            <p:spPr>
              <a:xfrm>
                <a:off x="6324600" y="4405813"/>
                <a:ext cx="1905000" cy="954107"/>
              </a:xfrm>
              <a:prstGeom prst="rect">
                <a:avLst/>
              </a:prstGeom>
              <a:noFill/>
            </p:spPr>
            <p:txBody>
              <a:bodyPr wrap="square" rtlCol="0">
                <a:spAutoFit/>
              </a:bodyPr>
              <a:lstStyle/>
              <a:p>
                <a:pPr algn="ctr"/>
                <a:r>
                  <a:rPr lang="en-US" sz="1400" b="0" dirty="0"/>
                  <a:t>How much to attend to location </a:t>
                </a:r>
                <a14:m>
                  <m:oMath xmlns:m="http://schemas.openxmlformats.org/officeDocument/2006/math">
                    <m:r>
                      <a:rPr lang="en-US" sz="1400" b="0" i="1" dirty="0" smtClean="0">
                        <a:latin typeface="Cambria Math" panose="02040503050406030204" pitchFamily="18" charset="0"/>
                      </a:rPr>
                      <m:t>𝑖</m:t>
                    </m:r>
                  </m:oMath>
                </a14:m>
                <a:r>
                  <a:rPr lang="en-US" sz="1400" b="0" dirty="0"/>
                  <a:t> while synthesizing feature at location </a:t>
                </a:r>
                <a14:m>
                  <m:oMath xmlns:m="http://schemas.openxmlformats.org/officeDocument/2006/math">
                    <m:r>
                      <a:rPr lang="en-US" sz="1400" b="0" i="1" dirty="0" smtClean="0">
                        <a:latin typeface="Cambria Math" panose="02040503050406030204" pitchFamily="18" charset="0"/>
                      </a:rPr>
                      <m:t>𝑗</m:t>
                    </m:r>
                  </m:oMath>
                </a14:m>
                <a:endParaRPr lang="en-US" sz="1400" b="0" dirty="0"/>
              </a:p>
            </p:txBody>
          </p:sp>
        </mc:Choice>
        <mc:Fallback xmlns="">
          <p:sp>
            <p:nvSpPr>
              <p:cNvPr id="10" name="TextBox 9">
                <a:extLst>
                  <a:ext uri="{FF2B5EF4-FFF2-40B4-BE49-F238E27FC236}">
                    <a16:creationId xmlns:a16="http://schemas.microsoft.com/office/drawing/2014/main" id="{C3EE5059-E6CD-7547-92E5-C2291257430E}"/>
                  </a:ext>
                </a:extLst>
              </p:cNvPr>
              <p:cNvSpPr txBox="1">
                <a:spLocks noRot="1" noChangeAspect="1" noMove="1" noResize="1" noEditPoints="1" noAdjustHandles="1" noChangeArrowheads="1" noChangeShapeType="1" noTextEdit="1"/>
              </p:cNvSpPr>
              <p:nvPr/>
            </p:nvSpPr>
            <p:spPr>
              <a:xfrm>
                <a:off x="6324600" y="4405813"/>
                <a:ext cx="1905000" cy="954107"/>
              </a:xfrm>
              <a:prstGeom prst="rect">
                <a:avLst/>
              </a:prstGeom>
              <a:blipFill>
                <a:blip r:embed="rId7"/>
                <a:stretch>
                  <a:fillRect b="-5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1ED047D-9584-944B-BB62-F75493C95B70}"/>
                  </a:ext>
                </a:extLst>
              </p:cNvPr>
              <p:cNvSpPr txBox="1"/>
              <p:nvPr/>
            </p:nvSpPr>
            <p:spPr>
              <a:xfrm>
                <a:off x="9144000" y="5282633"/>
                <a:ext cx="2059475" cy="5532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solidFill>
                                <a:srgbClr val="9900CC"/>
                              </a:solidFill>
                              <a:latin typeface="Cambria Math" panose="02040503050406030204" pitchFamily="18" charset="0"/>
                            </a:rPr>
                          </m:ctrlPr>
                        </m:sSubPr>
                        <m:e>
                          <m:r>
                            <a:rPr lang="en-US" sz="1600" b="1" i="1" smtClean="0">
                              <a:solidFill>
                                <a:srgbClr val="9900CC"/>
                              </a:solidFill>
                              <a:latin typeface="Cambria Math" panose="02040503050406030204" pitchFamily="18" charset="0"/>
                            </a:rPr>
                            <m:t>𝒐</m:t>
                          </m:r>
                        </m:e>
                        <m:sub>
                          <m:r>
                            <a:rPr lang="en-US" sz="1600" b="0" i="1" smtClean="0">
                              <a:solidFill>
                                <a:srgbClr val="9900CC"/>
                              </a:solidFill>
                              <a:latin typeface="Cambria Math" panose="02040503050406030204" pitchFamily="18" charset="0"/>
                            </a:rPr>
                            <m:t>𝑗</m:t>
                          </m:r>
                        </m:sub>
                      </m:sSub>
                      <m:r>
                        <a:rPr lang="en-US" sz="1600" b="0" i="1" smtClean="0">
                          <a:solidFill>
                            <a:srgbClr val="9900CC"/>
                          </a:solidFill>
                          <a:latin typeface="Cambria Math" panose="02040503050406030204" pitchFamily="18" charset="0"/>
                        </a:rPr>
                        <m:t>=</m:t>
                      </m:r>
                      <m:r>
                        <a:rPr lang="en-US" sz="1600" b="1" i="1" smtClean="0">
                          <a:solidFill>
                            <a:srgbClr val="9900CC"/>
                          </a:solidFill>
                          <a:latin typeface="Cambria Math" panose="02040503050406030204" pitchFamily="18" charset="0"/>
                        </a:rPr>
                        <m:t>𝒗</m:t>
                      </m:r>
                      <m:d>
                        <m:dPr>
                          <m:ctrlPr>
                            <a:rPr lang="en-US" sz="1600" b="0" i="1" smtClean="0">
                              <a:solidFill>
                                <a:srgbClr val="9900CC"/>
                              </a:solidFill>
                              <a:latin typeface="Cambria Math" panose="02040503050406030204" pitchFamily="18" charset="0"/>
                            </a:rPr>
                          </m:ctrlPr>
                        </m:dPr>
                        <m:e>
                          <m:nary>
                            <m:naryPr>
                              <m:chr m:val="∑"/>
                              <m:limLoc m:val="subSup"/>
                              <m:supHide m:val="on"/>
                              <m:ctrlPr>
                                <a:rPr lang="en-US" sz="1600" b="0" i="1" smtClean="0">
                                  <a:solidFill>
                                    <a:srgbClr val="9900CC"/>
                                  </a:solidFill>
                                  <a:latin typeface="Cambria Math" panose="02040503050406030204" pitchFamily="18" charset="0"/>
                                </a:rPr>
                              </m:ctrlPr>
                            </m:naryPr>
                            <m:sub>
                              <m:r>
                                <m:rPr>
                                  <m:brk m:alnAt="9"/>
                                </m:rPr>
                                <a:rPr lang="en-US" sz="1600" b="0" i="1" smtClean="0">
                                  <a:solidFill>
                                    <a:srgbClr val="9900CC"/>
                                  </a:solidFill>
                                  <a:latin typeface="Cambria Math" panose="02040503050406030204" pitchFamily="18" charset="0"/>
                                </a:rPr>
                                <m:t>𝑖</m:t>
                              </m:r>
                            </m:sub>
                            <m:sup/>
                            <m:e>
                              <m:sSub>
                                <m:sSubPr>
                                  <m:ctrlPr>
                                    <a:rPr lang="en-US" sz="1600" b="0" i="1">
                                      <a:solidFill>
                                        <a:srgbClr val="9900CC"/>
                                      </a:solidFill>
                                      <a:latin typeface="Cambria Math" panose="02040503050406030204" pitchFamily="18" charset="0"/>
                                    </a:rPr>
                                  </m:ctrlPr>
                                </m:sSubPr>
                                <m:e>
                                  <m:r>
                                    <a:rPr lang="en-US" sz="1600" b="0" i="1">
                                      <a:solidFill>
                                        <a:srgbClr val="9900CC"/>
                                      </a:solidFill>
                                      <a:latin typeface="Cambria Math" panose="02040503050406030204" pitchFamily="18" charset="0"/>
                                      <a:ea typeface="Cambria Math" panose="02040503050406030204" pitchFamily="18" charset="0"/>
                                    </a:rPr>
                                    <m:t>𝛽</m:t>
                                  </m:r>
                                </m:e>
                                <m:sub>
                                  <m:r>
                                    <a:rPr lang="en-US" sz="1600" b="0" i="1">
                                      <a:solidFill>
                                        <a:srgbClr val="9900CC"/>
                                      </a:solidFill>
                                      <a:latin typeface="Cambria Math" panose="02040503050406030204" pitchFamily="18" charset="0"/>
                                    </a:rPr>
                                    <m:t>𝑗</m:t>
                                  </m:r>
                                  <m:r>
                                    <a:rPr lang="en-US" sz="1600" b="0" i="1">
                                      <a:solidFill>
                                        <a:srgbClr val="9900CC"/>
                                      </a:solidFill>
                                      <a:latin typeface="Cambria Math" panose="02040503050406030204" pitchFamily="18" charset="0"/>
                                    </a:rPr>
                                    <m:t>,</m:t>
                                  </m:r>
                                  <m:r>
                                    <a:rPr lang="en-US" sz="1600" b="0" i="1">
                                      <a:solidFill>
                                        <a:srgbClr val="9900CC"/>
                                      </a:solidFill>
                                      <a:latin typeface="Cambria Math" panose="02040503050406030204" pitchFamily="18" charset="0"/>
                                    </a:rPr>
                                    <m:t>𝑖</m:t>
                                  </m:r>
                                </m:sub>
                              </m:sSub>
                            </m:e>
                          </m:nary>
                          <m:r>
                            <a:rPr lang="en-US" sz="1600" b="1" i="1" smtClean="0">
                              <a:solidFill>
                                <a:srgbClr val="9900CC"/>
                              </a:solidFill>
                              <a:latin typeface="Cambria Math" panose="02040503050406030204" pitchFamily="18" charset="0"/>
                            </a:rPr>
                            <m:t>𝒉</m:t>
                          </m:r>
                          <m:d>
                            <m:dPr>
                              <m:ctrlPr>
                                <a:rPr lang="en-US" sz="1600" i="1">
                                  <a:solidFill>
                                    <a:srgbClr val="9900CC"/>
                                  </a:solidFill>
                                  <a:latin typeface="Cambria Math" panose="02040503050406030204" pitchFamily="18" charset="0"/>
                                </a:rPr>
                              </m:ctrlPr>
                            </m:dPr>
                            <m:e>
                              <m:sSub>
                                <m:sSubPr>
                                  <m:ctrlPr>
                                    <a:rPr lang="en-US" sz="1600" i="1">
                                      <a:solidFill>
                                        <a:srgbClr val="9900CC"/>
                                      </a:solidFill>
                                      <a:latin typeface="Cambria Math" panose="02040503050406030204" pitchFamily="18" charset="0"/>
                                    </a:rPr>
                                  </m:ctrlPr>
                                </m:sSubPr>
                                <m:e>
                                  <m:r>
                                    <a:rPr lang="en-US" sz="1600" i="1">
                                      <a:solidFill>
                                        <a:srgbClr val="9900CC"/>
                                      </a:solidFill>
                                      <a:latin typeface="Cambria Math" panose="02040503050406030204" pitchFamily="18" charset="0"/>
                                    </a:rPr>
                                    <m:t>𝒙</m:t>
                                  </m:r>
                                </m:e>
                                <m:sub>
                                  <m:r>
                                    <a:rPr lang="en-US" sz="1600" b="0" i="1">
                                      <a:solidFill>
                                        <a:srgbClr val="9900CC"/>
                                      </a:solidFill>
                                      <a:latin typeface="Cambria Math" panose="02040503050406030204" pitchFamily="18" charset="0"/>
                                    </a:rPr>
                                    <m:t>𝑖</m:t>
                                  </m:r>
                                </m:sub>
                              </m:sSub>
                            </m:e>
                          </m:d>
                        </m:e>
                      </m:d>
                    </m:oMath>
                  </m:oMathPara>
                </a14:m>
                <a:endParaRPr lang="en-US" sz="1600" b="0" dirty="0">
                  <a:solidFill>
                    <a:srgbClr val="9900CC"/>
                  </a:solidFill>
                </a:endParaRPr>
              </a:p>
            </p:txBody>
          </p:sp>
        </mc:Choice>
        <mc:Fallback xmlns="">
          <p:sp>
            <p:nvSpPr>
              <p:cNvPr id="11" name="TextBox 10">
                <a:extLst>
                  <a:ext uri="{FF2B5EF4-FFF2-40B4-BE49-F238E27FC236}">
                    <a16:creationId xmlns:a16="http://schemas.microsoft.com/office/drawing/2014/main" id="{C1ED047D-9584-944B-BB62-F75493C95B70}"/>
                  </a:ext>
                </a:extLst>
              </p:cNvPr>
              <p:cNvSpPr txBox="1">
                <a:spLocks noRot="1" noChangeAspect="1" noMove="1" noResize="1" noEditPoints="1" noAdjustHandles="1" noChangeArrowheads="1" noChangeShapeType="1" noTextEdit="1"/>
              </p:cNvSpPr>
              <p:nvPr/>
            </p:nvSpPr>
            <p:spPr>
              <a:xfrm>
                <a:off x="9144000" y="5282633"/>
                <a:ext cx="2059475" cy="553228"/>
              </a:xfrm>
              <a:prstGeom prst="rect">
                <a:avLst/>
              </a:prstGeom>
              <a:blipFill>
                <a:blip r:embed="rId8"/>
                <a:stretch>
                  <a:fillRect l="-1852" t="-155556" b="-228889"/>
                </a:stretch>
              </a:blipFill>
            </p:spPr>
            <p:txBody>
              <a:bodyPr/>
              <a:lstStyle/>
              <a:p>
                <a:r>
                  <a:rPr lang="en-US">
                    <a:noFill/>
                  </a:rPr>
                  <a:t> </a:t>
                </a:r>
              </a:p>
            </p:txBody>
          </p:sp>
        </mc:Fallback>
      </mc:AlternateContent>
    </p:spTree>
    <p:extLst>
      <p:ext uri="{BB962C8B-B14F-4D97-AF65-F5344CB8AC3E}">
        <p14:creationId xmlns:p14="http://schemas.microsoft.com/office/powerpoint/2010/main" val="42911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F55E-2950-C248-883E-C9851D876164}"/>
              </a:ext>
            </a:extLst>
          </p:cNvPr>
          <p:cNvSpPr>
            <a:spLocks noGrp="1"/>
          </p:cNvSpPr>
          <p:nvPr>
            <p:ph type="title"/>
          </p:nvPr>
        </p:nvSpPr>
        <p:spPr/>
        <p:txBody>
          <a:bodyPr/>
          <a:lstStyle/>
          <a:p>
            <a:r>
              <a:rPr lang="en-US" dirty="0"/>
              <a:t>Attention map visualization</a:t>
            </a:r>
          </a:p>
        </p:txBody>
      </p:sp>
      <p:pic>
        <p:nvPicPr>
          <p:cNvPr id="4" name="Picture 3">
            <a:extLst>
              <a:ext uri="{FF2B5EF4-FFF2-40B4-BE49-F238E27FC236}">
                <a16:creationId xmlns:a16="http://schemas.microsoft.com/office/drawing/2014/main" id="{81E289B5-0300-524B-98C5-C54E7CF200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143000"/>
            <a:ext cx="9745241" cy="5410200"/>
          </a:xfrm>
          <a:prstGeom prst="rect">
            <a:avLst/>
          </a:prstGeom>
        </p:spPr>
      </p:pic>
    </p:spTree>
    <p:extLst>
      <p:ext uri="{BB962C8B-B14F-4D97-AF65-F5344CB8AC3E}">
        <p14:creationId xmlns:p14="http://schemas.microsoft.com/office/powerpoint/2010/main" val="4456788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F55E-2950-C248-883E-C9851D876164}"/>
              </a:ext>
            </a:extLst>
          </p:cNvPr>
          <p:cNvSpPr>
            <a:spLocks noGrp="1"/>
          </p:cNvSpPr>
          <p:nvPr>
            <p:ph type="title"/>
          </p:nvPr>
        </p:nvSpPr>
        <p:spPr/>
        <p:txBody>
          <a:bodyPr/>
          <a:lstStyle/>
          <a:p>
            <a:r>
              <a:rPr lang="en-US" dirty="0"/>
              <a:t>Self-attention GAN: Implementation details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7F5803D-C950-8C4F-9774-B9EDB344EFEF}"/>
                  </a:ext>
                </a:extLst>
              </p:cNvPr>
              <p:cNvSpPr>
                <a:spLocks noGrp="1"/>
              </p:cNvSpPr>
              <p:nvPr>
                <p:ph idx="1"/>
              </p:nvPr>
            </p:nvSpPr>
            <p:spPr/>
            <p:txBody>
              <a:bodyPr/>
              <a:lstStyle/>
              <a:p>
                <a:pPr marL="457200" indent="-457200">
                  <a:buFont typeface="Arial" panose="020B0604020202020204" pitchFamily="34" charset="0"/>
                  <a:buChar char="•"/>
                </a:pPr>
                <a:r>
                  <a:rPr lang="en-US" dirty="0"/>
                  <a:t>Both generator and discriminator are conditioned on class label </a:t>
                </a:r>
                <a14:m>
                  <m:oMath xmlns:m="http://schemas.openxmlformats.org/officeDocument/2006/math">
                    <m:r>
                      <a:rPr lang="en-US" i="1" dirty="0" smtClean="0">
                        <a:latin typeface="Cambria Math" panose="02040503050406030204" pitchFamily="18" charset="0"/>
                      </a:rPr>
                      <m:t>𝑦</m:t>
                    </m:r>
                  </m:oMath>
                </a14:m>
                <a:endParaRPr lang="en-US" sz="1000" i="1" dirty="0">
                  <a:solidFill>
                    <a:srgbClr val="FF0000"/>
                  </a:solidFill>
                  <a:latin typeface="Cambria Math" panose="02040503050406030204" pitchFamily="18" charset="0"/>
                  <a:ea typeface="Cambria Math" panose="02040503050406030204" pitchFamily="18" charset="0"/>
                </a:endParaRPr>
              </a:p>
              <a:p>
                <a:pPr marL="0" indent="0"/>
                <a:endParaRPr lang="en-US" dirty="0"/>
              </a:p>
            </p:txBody>
          </p:sp>
        </mc:Choice>
        <mc:Fallback xmlns="">
          <p:sp>
            <p:nvSpPr>
              <p:cNvPr id="3" name="Content Placeholder 2">
                <a:extLst>
                  <a:ext uri="{FF2B5EF4-FFF2-40B4-BE49-F238E27FC236}">
                    <a16:creationId xmlns:a16="http://schemas.microsoft.com/office/drawing/2014/main" id="{A7F5803D-C950-8C4F-9774-B9EDB344EFEF}"/>
                  </a:ext>
                </a:extLst>
              </p:cNvPr>
              <p:cNvSpPr>
                <a:spLocks noGrp="1" noRot="1" noChangeAspect="1" noMove="1" noResize="1" noEditPoints="1" noAdjustHandles="1" noChangeArrowheads="1" noChangeShapeType="1" noTextEdit="1"/>
              </p:cNvSpPr>
              <p:nvPr>
                <p:ph idx="1"/>
              </p:nvPr>
            </p:nvSpPr>
            <p:spPr>
              <a:blipFill>
                <a:blip r:embed="rId3"/>
                <a:stretch>
                  <a:fillRect l="-1103" t="-14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3ED53C6-A9FB-8043-86C3-C802F1ABDBBB}"/>
                  </a:ext>
                </a:extLst>
              </p:cNvPr>
              <p:cNvSpPr txBox="1"/>
              <p:nvPr/>
            </p:nvSpPr>
            <p:spPr>
              <a:xfrm>
                <a:off x="2743200" y="4379269"/>
                <a:ext cx="42396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00B050"/>
                          </a:solidFill>
                          <a:latin typeface="Cambria Math" panose="02040503050406030204" pitchFamily="18" charset="0"/>
                        </a:rPr>
                        <m:t>𝑧</m:t>
                      </m:r>
                    </m:oMath>
                  </m:oMathPara>
                </a14:m>
                <a:endParaRPr lang="en-US" b="0" dirty="0">
                  <a:solidFill>
                    <a:srgbClr val="00B050"/>
                  </a:solidFill>
                </a:endParaRPr>
              </a:p>
            </p:txBody>
          </p:sp>
        </mc:Choice>
        <mc:Fallback xmlns="">
          <p:sp>
            <p:nvSpPr>
              <p:cNvPr id="4" name="TextBox 3">
                <a:extLst>
                  <a:ext uri="{FF2B5EF4-FFF2-40B4-BE49-F238E27FC236}">
                    <a16:creationId xmlns:a16="http://schemas.microsoft.com/office/drawing/2014/main" id="{C3ED53C6-A9FB-8043-86C3-C802F1ABDBBB}"/>
                  </a:ext>
                </a:extLst>
              </p:cNvPr>
              <p:cNvSpPr txBox="1">
                <a:spLocks noRot="1" noChangeAspect="1" noMove="1" noResize="1" noEditPoints="1" noAdjustHandles="1" noChangeArrowheads="1" noChangeShapeType="1" noTextEdit="1"/>
              </p:cNvSpPr>
              <p:nvPr/>
            </p:nvSpPr>
            <p:spPr>
              <a:xfrm>
                <a:off x="2743200" y="4379269"/>
                <a:ext cx="423962" cy="461665"/>
              </a:xfrm>
              <a:prstGeom prst="rect">
                <a:avLst/>
              </a:prstGeom>
              <a:blipFill>
                <a:blip r:embed="rId4"/>
                <a:stretch>
                  <a:fillRect/>
                </a:stretch>
              </a:blipFill>
            </p:spPr>
            <p:txBody>
              <a:bodyPr/>
              <a:lstStyle/>
              <a:p>
                <a:r>
                  <a:rPr lang="en-US">
                    <a:noFill/>
                  </a:rPr>
                  <a:t> </a:t>
                </a:r>
              </a:p>
            </p:txBody>
          </p:sp>
        </mc:Fallback>
      </mc:AlternateContent>
      <p:sp>
        <p:nvSpPr>
          <p:cNvPr id="5" name="Trapezoid 4">
            <a:extLst>
              <a:ext uri="{FF2B5EF4-FFF2-40B4-BE49-F238E27FC236}">
                <a16:creationId xmlns:a16="http://schemas.microsoft.com/office/drawing/2014/main" id="{A532FC77-4599-1E47-A7B9-BCB18A872E13}"/>
              </a:ext>
            </a:extLst>
          </p:cNvPr>
          <p:cNvSpPr/>
          <p:nvPr/>
        </p:nvSpPr>
        <p:spPr bwMode="auto">
          <a:xfrm rot="16200000">
            <a:off x="3606090" y="3587422"/>
            <a:ext cx="2057400" cy="1373833"/>
          </a:xfrm>
          <a:prstGeom prst="trapezoid">
            <a:avLst/>
          </a:prstGeom>
          <a:solidFill>
            <a:srgbClr val="BCFF4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AF835C1-CC2A-0C44-97C2-7F04F3749A39}"/>
                  </a:ext>
                </a:extLst>
              </p:cNvPr>
              <p:cNvSpPr txBox="1"/>
              <p:nvPr/>
            </p:nvSpPr>
            <p:spPr>
              <a:xfrm>
                <a:off x="4423034" y="4043505"/>
                <a:ext cx="47711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00B050"/>
                          </a:solidFill>
                          <a:latin typeface="Cambria Math" panose="02040503050406030204" pitchFamily="18" charset="0"/>
                        </a:rPr>
                        <m:t>𝐺</m:t>
                      </m:r>
                    </m:oMath>
                  </m:oMathPara>
                </a14:m>
                <a:endParaRPr lang="en-US" b="0" dirty="0"/>
              </a:p>
            </p:txBody>
          </p:sp>
        </mc:Choice>
        <mc:Fallback xmlns="">
          <p:sp>
            <p:nvSpPr>
              <p:cNvPr id="6" name="TextBox 5">
                <a:extLst>
                  <a:ext uri="{FF2B5EF4-FFF2-40B4-BE49-F238E27FC236}">
                    <a16:creationId xmlns:a16="http://schemas.microsoft.com/office/drawing/2014/main" id="{3AF835C1-CC2A-0C44-97C2-7F04F3749A39}"/>
                  </a:ext>
                </a:extLst>
              </p:cNvPr>
              <p:cNvSpPr txBox="1">
                <a:spLocks noRot="1" noChangeAspect="1" noMove="1" noResize="1" noEditPoints="1" noAdjustHandles="1" noChangeArrowheads="1" noChangeShapeType="1" noTextEdit="1"/>
              </p:cNvSpPr>
              <p:nvPr/>
            </p:nvSpPr>
            <p:spPr>
              <a:xfrm>
                <a:off x="4423034" y="4043505"/>
                <a:ext cx="477117" cy="461665"/>
              </a:xfrm>
              <a:prstGeom prst="rect">
                <a:avLst/>
              </a:prstGeom>
              <a:blipFill>
                <a:blip r:embed="rId5"/>
                <a:stretch>
                  <a:fillRect/>
                </a:stretch>
              </a:blipFill>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7E4778B7-1483-134C-A3D8-389B3429EC15}"/>
              </a:ext>
            </a:extLst>
          </p:cNvPr>
          <p:cNvCxnSpPr>
            <a:cxnSpLocks/>
          </p:cNvCxnSpPr>
          <p:nvPr/>
        </p:nvCxnSpPr>
        <p:spPr bwMode="auto">
          <a:xfrm>
            <a:off x="5321708" y="4645969"/>
            <a:ext cx="976677" cy="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8" name="Trapezoid 7">
            <a:extLst>
              <a:ext uri="{FF2B5EF4-FFF2-40B4-BE49-F238E27FC236}">
                <a16:creationId xmlns:a16="http://schemas.microsoft.com/office/drawing/2014/main" id="{C52BE741-231D-1C4B-923E-3D047DF3B29F}"/>
              </a:ext>
            </a:extLst>
          </p:cNvPr>
          <p:cNvSpPr/>
          <p:nvPr/>
        </p:nvSpPr>
        <p:spPr bwMode="auto">
          <a:xfrm rot="16200000" flipV="1">
            <a:off x="5940863" y="3603160"/>
            <a:ext cx="2057400" cy="1342359"/>
          </a:xfrm>
          <a:prstGeom prst="trapezoid">
            <a:avLst/>
          </a:prstGeom>
          <a:solidFill>
            <a:srgbClr val="FFC9B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3132ADB-6BAA-E045-9885-C7D3D14F39A6}"/>
                  </a:ext>
                </a:extLst>
              </p:cNvPr>
              <p:cNvSpPr txBox="1"/>
              <p:nvPr/>
            </p:nvSpPr>
            <p:spPr>
              <a:xfrm>
                <a:off x="5222272" y="4103379"/>
                <a:ext cx="117852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00B050"/>
                          </a:solidFill>
                          <a:latin typeface="Cambria Math" panose="02040503050406030204" pitchFamily="18" charset="0"/>
                        </a:rPr>
                        <m:t>𝐺</m:t>
                      </m:r>
                      <m:r>
                        <a:rPr lang="en-US" b="0" i="1" dirty="0">
                          <a:solidFill>
                            <a:srgbClr val="00B050"/>
                          </a:solidFill>
                          <a:latin typeface="Cambria Math" panose="02040503050406030204" pitchFamily="18" charset="0"/>
                        </a:rPr>
                        <m:t>(</m:t>
                      </m:r>
                      <m:r>
                        <a:rPr lang="en-US" b="0" i="1" dirty="0">
                          <a:solidFill>
                            <a:srgbClr val="00B050"/>
                          </a:solidFill>
                          <a:latin typeface="Cambria Math" panose="02040503050406030204" pitchFamily="18" charset="0"/>
                        </a:rPr>
                        <m:t>𝑧</m:t>
                      </m:r>
                      <m:r>
                        <a:rPr lang="en-US" b="0" i="1" dirty="0">
                          <a:solidFill>
                            <a:srgbClr val="00B050"/>
                          </a:solidFill>
                          <a:latin typeface="Cambria Math" panose="02040503050406030204" pitchFamily="18" charset="0"/>
                        </a:rPr>
                        <m:t>,</m:t>
                      </m:r>
                      <m:r>
                        <a:rPr lang="en-US" b="0" i="1" dirty="0">
                          <a:solidFill>
                            <a:srgbClr val="FF0000"/>
                          </a:solidFill>
                          <a:latin typeface="Cambria Math" panose="02040503050406030204" pitchFamily="18" charset="0"/>
                        </a:rPr>
                        <m:t>𝑦</m:t>
                      </m:r>
                      <m:r>
                        <a:rPr lang="en-US" b="0" i="1" dirty="0">
                          <a:solidFill>
                            <a:srgbClr val="00B050"/>
                          </a:solidFill>
                          <a:latin typeface="Cambria Math" panose="02040503050406030204" pitchFamily="18" charset="0"/>
                        </a:rPr>
                        <m:t>)</m:t>
                      </m:r>
                    </m:oMath>
                  </m:oMathPara>
                </a14:m>
                <a:endParaRPr lang="en-US" b="0" dirty="0">
                  <a:solidFill>
                    <a:srgbClr val="00B050"/>
                  </a:solidFill>
                </a:endParaRPr>
              </a:p>
            </p:txBody>
          </p:sp>
        </mc:Choice>
        <mc:Fallback xmlns="">
          <p:sp>
            <p:nvSpPr>
              <p:cNvPr id="9" name="TextBox 8">
                <a:extLst>
                  <a:ext uri="{FF2B5EF4-FFF2-40B4-BE49-F238E27FC236}">
                    <a16:creationId xmlns:a16="http://schemas.microsoft.com/office/drawing/2014/main" id="{43132ADB-6BAA-E045-9885-C7D3D14F39A6}"/>
                  </a:ext>
                </a:extLst>
              </p:cNvPr>
              <p:cNvSpPr txBox="1">
                <a:spLocks noRot="1" noChangeAspect="1" noMove="1" noResize="1" noEditPoints="1" noAdjustHandles="1" noChangeArrowheads="1" noChangeShapeType="1" noTextEdit="1"/>
              </p:cNvSpPr>
              <p:nvPr/>
            </p:nvSpPr>
            <p:spPr>
              <a:xfrm>
                <a:off x="5222272" y="4103379"/>
                <a:ext cx="1178528" cy="461665"/>
              </a:xfrm>
              <a:prstGeom prst="rect">
                <a:avLst/>
              </a:prstGeom>
              <a:blipFill>
                <a:blip r:embed="rId6"/>
                <a:stretch>
                  <a:fillRect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96D024F-8976-A34D-8B95-5594899CF9B9}"/>
                  </a:ext>
                </a:extLst>
              </p:cNvPr>
              <p:cNvSpPr txBox="1"/>
              <p:nvPr/>
            </p:nvSpPr>
            <p:spPr>
              <a:xfrm>
                <a:off x="8539345" y="4404615"/>
                <a:ext cx="194681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C00000"/>
                          </a:solidFill>
                          <a:latin typeface="Cambria Math" panose="02040503050406030204" pitchFamily="18" charset="0"/>
                        </a:rPr>
                        <m:t>𝐷</m:t>
                      </m:r>
                      <m:r>
                        <a:rPr lang="en-US" b="0" i="1" dirty="0">
                          <a:solidFill>
                            <a:srgbClr val="C00000"/>
                          </a:solidFill>
                          <a:latin typeface="Cambria Math" panose="02040503050406030204" pitchFamily="18" charset="0"/>
                        </a:rPr>
                        <m:t>(</m:t>
                      </m:r>
                      <m:r>
                        <a:rPr lang="en-US" b="0" i="1" dirty="0">
                          <a:solidFill>
                            <a:srgbClr val="00B050"/>
                          </a:solidFill>
                          <a:latin typeface="Cambria Math" panose="02040503050406030204" pitchFamily="18" charset="0"/>
                        </a:rPr>
                        <m:t>𝐺</m:t>
                      </m:r>
                      <m:d>
                        <m:dPr>
                          <m:ctrlPr>
                            <a:rPr lang="en-US" b="0" i="1" dirty="0">
                              <a:solidFill>
                                <a:srgbClr val="00B050"/>
                              </a:solidFill>
                              <a:latin typeface="Cambria Math" panose="02040503050406030204" pitchFamily="18" charset="0"/>
                            </a:rPr>
                          </m:ctrlPr>
                        </m:dPr>
                        <m:e>
                          <m:r>
                            <a:rPr lang="en-US" b="0" i="1" dirty="0">
                              <a:solidFill>
                                <a:srgbClr val="00B050"/>
                              </a:solidFill>
                              <a:latin typeface="Cambria Math" panose="02040503050406030204" pitchFamily="18" charset="0"/>
                            </a:rPr>
                            <m:t>𝑧</m:t>
                          </m:r>
                          <m:r>
                            <a:rPr lang="en-US" b="0" i="1" dirty="0">
                              <a:solidFill>
                                <a:srgbClr val="00B050"/>
                              </a:solidFill>
                              <a:latin typeface="Cambria Math" panose="02040503050406030204" pitchFamily="18" charset="0"/>
                            </a:rPr>
                            <m:t>,</m:t>
                          </m:r>
                          <m:r>
                            <a:rPr lang="en-US" b="0" i="1" dirty="0">
                              <a:solidFill>
                                <a:srgbClr val="FF0000"/>
                              </a:solidFill>
                              <a:latin typeface="Cambria Math" panose="02040503050406030204" pitchFamily="18" charset="0"/>
                            </a:rPr>
                            <m:t>𝑦</m:t>
                          </m:r>
                        </m:e>
                      </m:d>
                      <m:r>
                        <a:rPr lang="en-US" b="0" i="1" dirty="0">
                          <a:solidFill>
                            <a:srgbClr val="00B050"/>
                          </a:solidFill>
                          <a:latin typeface="Cambria Math" panose="02040503050406030204" pitchFamily="18" charset="0"/>
                        </a:rPr>
                        <m:t>,</m:t>
                      </m:r>
                      <m:r>
                        <a:rPr lang="en-US" b="0" i="1" dirty="0">
                          <a:solidFill>
                            <a:srgbClr val="FF0000"/>
                          </a:solidFill>
                          <a:latin typeface="Cambria Math" panose="02040503050406030204" pitchFamily="18" charset="0"/>
                        </a:rPr>
                        <m:t>𝑦</m:t>
                      </m:r>
                      <m:r>
                        <a:rPr lang="en-US" b="0" i="1" dirty="0">
                          <a:solidFill>
                            <a:srgbClr val="C00000"/>
                          </a:solidFill>
                          <a:latin typeface="Cambria Math" panose="02040503050406030204" pitchFamily="18" charset="0"/>
                        </a:rPr>
                        <m:t>)</m:t>
                      </m:r>
                    </m:oMath>
                  </m:oMathPara>
                </a14:m>
                <a:endParaRPr lang="en-US" b="0" dirty="0">
                  <a:solidFill>
                    <a:srgbClr val="C00000"/>
                  </a:solidFill>
                </a:endParaRPr>
              </a:p>
            </p:txBody>
          </p:sp>
        </mc:Choice>
        <mc:Fallback xmlns="">
          <p:sp>
            <p:nvSpPr>
              <p:cNvPr id="10" name="TextBox 9">
                <a:extLst>
                  <a:ext uri="{FF2B5EF4-FFF2-40B4-BE49-F238E27FC236}">
                    <a16:creationId xmlns:a16="http://schemas.microsoft.com/office/drawing/2014/main" id="{796D024F-8976-A34D-8B95-5594899CF9B9}"/>
                  </a:ext>
                </a:extLst>
              </p:cNvPr>
              <p:cNvSpPr txBox="1">
                <a:spLocks noRot="1" noChangeAspect="1" noMove="1" noResize="1" noEditPoints="1" noAdjustHandles="1" noChangeArrowheads="1" noChangeShapeType="1" noTextEdit="1"/>
              </p:cNvSpPr>
              <p:nvPr/>
            </p:nvSpPr>
            <p:spPr>
              <a:xfrm>
                <a:off x="8539345" y="4404615"/>
                <a:ext cx="1946815" cy="461665"/>
              </a:xfrm>
              <a:prstGeom prst="rect">
                <a:avLst/>
              </a:prstGeom>
              <a:blipFill>
                <a:blip r:embed="rId7"/>
                <a:stretch>
                  <a:fillRect b="-16216"/>
                </a:stretch>
              </a:blipFill>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B4BFE3C4-722C-764B-A716-045F224E1B50}"/>
              </a:ext>
            </a:extLst>
          </p:cNvPr>
          <p:cNvCxnSpPr>
            <a:cxnSpLocks/>
          </p:cNvCxnSpPr>
          <p:nvPr/>
        </p:nvCxnSpPr>
        <p:spPr bwMode="auto">
          <a:xfrm flipV="1">
            <a:off x="3145918" y="4658067"/>
            <a:ext cx="779634" cy="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 name="Straight Arrow Connector 11">
            <a:extLst>
              <a:ext uri="{FF2B5EF4-FFF2-40B4-BE49-F238E27FC236}">
                <a16:creationId xmlns:a16="http://schemas.microsoft.com/office/drawing/2014/main" id="{DB2C14A5-1EA3-1D42-AF88-1BFAC75F8BF1}"/>
              </a:ext>
            </a:extLst>
          </p:cNvPr>
          <p:cNvCxnSpPr>
            <a:cxnSpLocks/>
          </p:cNvCxnSpPr>
          <p:nvPr/>
        </p:nvCxnSpPr>
        <p:spPr bwMode="auto">
          <a:xfrm flipV="1">
            <a:off x="7640743" y="4675071"/>
            <a:ext cx="779634" cy="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 name="Straight Arrow Connector 12">
            <a:extLst>
              <a:ext uri="{FF2B5EF4-FFF2-40B4-BE49-F238E27FC236}">
                <a16:creationId xmlns:a16="http://schemas.microsoft.com/office/drawing/2014/main" id="{83351EAE-D181-644C-B0AD-CECAB5FD667D}"/>
              </a:ext>
            </a:extLst>
          </p:cNvPr>
          <p:cNvCxnSpPr>
            <a:cxnSpLocks/>
          </p:cNvCxnSpPr>
          <p:nvPr/>
        </p:nvCxnSpPr>
        <p:spPr bwMode="auto">
          <a:xfrm>
            <a:off x="3145919" y="3888363"/>
            <a:ext cx="801955" cy="4465"/>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F4DA2AF-10E9-9C4B-88B2-91E47A16F985}"/>
                  </a:ext>
                </a:extLst>
              </p:cNvPr>
              <p:cNvSpPr txBox="1"/>
              <p:nvPr/>
            </p:nvSpPr>
            <p:spPr>
              <a:xfrm>
                <a:off x="2753086" y="3576936"/>
                <a:ext cx="44640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FF0000"/>
                          </a:solidFill>
                          <a:latin typeface="Cambria Math" panose="02040503050406030204" pitchFamily="18" charset="0"/>
                        </a:rPr>
                        <m:t>𝑦</m:t>
                      </m:r>
                    </m:oMath>
                  </m:oMathPara>
                </a14:m>
                <a:endParaRPr lang="en-US" b="0" dirty="0">
                  <a:solidFill>
                    <a:srgbClr val="00B050"/>
                  </a:solidFill>
                </a:endParaRPr>
              </a:p>
            </p:txBody>
          </p:sp>
        </mc:Choice>
        <mc:Fallback xmlns="">
          <p:sp>
            <p:nvSpPr>
              <p:cNvPr id="14" name="TextBox 13">
                <a:extLst>
                  <a:ext uri="{FF2B5EF4-FFF2-40B4-BE49-F238E27FC236}">
                    <a16:creationId xmlns:a16="http://schemas.microsoft.com/office/drawing/2014/main" id="{DF4DA2AF-10E9-9C4B-88B2-91E47A16F985}"/>
                  </a:ext>
                </a:extLst>
              </p:cNvPr>
              <p:cNvSpPr txBox="1">
                <a:spLocks noRot="1" noChangeAspect="1" noMove="1" noResize="1" noEditPoints="1" noAdjustHandles="1" noChangeArrowheads="1" noChangeShapeType="1" noTextEdit="1"/>
              </p:cNvSpPr>
              <p:nvPr/>
            </p:nvSpPr>
            <p:spPr>
              <a:xfrm>
                <a:off x="2753086" y="3576936"/>
                <a:ext cx="446404" cy="461665"/>
              </a:xfrm>
              <a:prstGeom prst="rect">
                <a:avLst/>
              </a:prstGeom>
              <a:blipFill>
                <a:blip r:embed="rId8"/>
                <a:stretch>
                  <a:fillRect b="-8108"/>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9B1BEC6F-7D1E-CB46-B91A-86CB2880EF6A}"/>
              </a:ext>
            </a:extLst>
          </p:cNvPr>
          <p:cNvCxnSpPr>
            <a:cxnSpLocks/>
          </p:cNvCxnSpPr>
          <p:nvPr/>
        </p:nvCxnSpPr>
        <p:spPr bwMode="auto">
          <a:xfrm>
            <a:off x="5867401" y="3892827"/>
            <a:ext cx="430983" cy="0"/>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22F867B-49EE-2B4C-9EC6-7F988018D639}"/>
                  </a:ext>
                </a:extLst>
              </p:cNvPr>
              <p:cNvSpPr txBox="1"/>
              <p:nvPr/>
            </p:nvSpPr>
            <p:spPr>
              <a:xfrm>
                <a:off x="5497196" y="3581401"/>
                <a:ext cx="44640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FF0000"/>
                          </a:solidFill>
                          <a:latin typeface="Cambria Math" panose="02040503050406030204" pitchFamily="18" charset="0"/>
                        </a:rPr>
                        <m:t>𝑦</m:t>
                      </m:r>
                    </m:oMath>
                  </m:oMathPara>
                </a14:m>
                <a:endParaRPr lang="en-US" b="0" dirty="0">
                  <a:solidFill>
                    <a:srgbClr val="00B050"/>
                  </a:solidFill>
                </a:endParaRPr>
              </a:p>
            </p:txBody>
          </p:sp>
        </mc:Choice>
        <mc:Fallback xmlns="">
          <p:sp>
            <p:nvSpPr>
              <p:cNvPr id="16" name="TextBox 15">
                <a:extLst>
                  <a:ext uri="{FF2B5EF4-FFF2-40B4-BE49-F238E27FC236}">
                    <a16:creationId xmlns:a16="http://schemas.microsoft.com/office/drawing/2014/main" id="{E22F867B-49EE-2B4C-9EC6-7F988018D639}"/>
                  </a:ext>
                </a:extLst>
              </p:cNvPr>
              <p:cNvSpPr txBox="1">
                <a:spLocks noRot="1" noChangeAspect="1" noMove="1" noResize="1" noEditPoints="1" noAdjustHandles="1" noChangeArrowheads="1" noChangeShapeType="1" noTextEdit="1"/>
              </p:cNvSpPr>
              <p:nvPr/>
            </p:nvSpPr>
            <p:spPr>
              <a:xfrm>
                <a:off x="5497196" y="3581401"/>
                <a:ext cx="446404" cy="461665"/>
              </a:xfrm>
              <a:prstGeom prst="rect">
                <a:avLst/>
              </a:prstGeom>
              <a:blipFill>
                <a:blip r:embed="rId9"/>
                <a:stretch>
                  <a:fillRect b="-81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4276918A-1D1B-8A48-9AC7-BC7305A91AFC}"/>
                  </a:ext>
                </a:extLst>
              </p:cNvPr>
              <p:cNvSpPr txBox="1"/>
              <p:nvPr/>
            </p:nvSpPr>
            <p:spPr>
              <a:xfrm>
                <a:off x="6757608" y="4043504"/>
                <a:ext cx="49186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C00000"/>
                          </a:solidFill>
                          <a:latin typeface="Cambria Math" panose="02040503050406030204" pitchFamily="18" charset="0"/>
                        </a:rPr>
                        <m:t>𝐷</m:t>
                      </m:r>
                    </m:oMath>
                  </m:oMathPara>
                </a14:m>
                <a:endParaRPr lang="en-US" b="0" dirty="0"/>
              </a:p>
            </p:txBody>
          </p:sp>
        </mc:Choice>
        <mc:Fallback xmlns="">
          <p:sp>
            <p:nvSpPr>
              <p:cNvPr id="17" name="TextBox 16">
                <a:extLst>
                  <a:ext uri="{FF2B5EF4-FFF2-40B4-BE49-F238E27FC236}">
                    <a16:creationId xmlns:a16="http://schemas.microsoft.com/office/drawing/2014/main" id="{4276918A-1D1B-8A48-9AC7-BC7305A91AFC}"/>
                  </a:ext>
                </a:extLst>
              </p:cNvPr>
              <p:cNvSpPr txBox="1">
                <a:spLocks noRot="1" noChangeAspect="1" noMove="1" noResize="1" noEditPoints="1" noAdjustHandles="1" noChangeArrowheads="1" noChangeShapeType="1" noTextEdit="1"/>
              </p:cNvSpPr>
              <p:nvPr/>
            </p:nvSpPr>
            <p:spPr>
              <a:xfrm>
                <a:off x="6757608" y="4043504"/>
                <a:ext cx="491866" cy="461665"/>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5357443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F55E-2950-C248-883E-C9851D876164}"/>
              </a:ext>
            </a:extLst>
          </p:cNvPr>
          <p:cNvSpPr>
            <a:spLocks noGrp="1"/>
          </p:cNvSpPr>
          <p:nvPr>
            <p:ph type="title"/>
          </p:nvPr>
        </p:nvSpPr>
        <p:spPr/>
        <p:txBody>
          <a:bodyPr/>
          <a:lstStyle/>
          <a:p>
            <a:r>
              <a:rPr lang="en-US" dirty="0"/>
              <a:t>Self-attention GAN: Implementation details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7F5803D-C950-8C4F-9774-B9EDB344EFEF}"/>
                  </a:ext>
                </a:extLst>
              </p:cNvPr>
              <p:cNvSpPr>
                <a:spLocks noGrp="1"/>
              </p:cNvSpPr>
              <p:nvPr>
                <p:ph idx="1"/>
              </p:nvPr>
            </p:nvSpPr>
            <p:spPr/>
            <p:txBody>
              <a:bodyPr/>
              <a:lstStyle/>
              <a:p>
                <a:pPr marL="457200" indent="-457200">
                  <a:buFont typeface="Arial" panose="020B0604020202020204" pitchFamily="34" charset="0"/>
                  <a:buChar char="•"/>
                </a:pPr>
                <a:r>
                  <a:rPr lang="en-US" dirty="0"/>
                  <a:t>Both generator and discriminator are conditioned on class label </a:t>
                </a:r>
                <a14:m>
                  <m:oMath xmlns:m="http://schemas.openxmlformats.org/officeDocument/2006/math">
                    <m:r>
                      <a:rPr lang="en-US" i="1" dirty="0" smtClean="0">
                        <a:latin typeface="Cambria Math" panose="02040503050406030204" pitchFamily="18" charset="0"/>
                      </a:rPr>
                      <m:t>𝑦</m:t>
                    </m:r>
                  </m:oMath>
                </a14:m>
                <a:endParaRPr lang="en-US" i="1" dirty="0">
                  <a:solidFill>
                    <a:srgbClr val="FF0000"/>
                  </a:solidFill>
                  <a:latin typeface="Cambria Math" panose="02040503050406030204" pitchFamily="18" charset="0"/>
                  <a:ea typeface="Cambria Math" panose="02040503050406030204" pitchFamily="18" charset="0"/>
                </a:endParaRPr>
              </a:p>
              <a:p>
                <a:pPr marL="857250" lvl="1" indent="-457200">
                  <a:buFont typeface="Arial" panose="020B0604020202020204" pitchFamily="34" charset="0"/>
                  <a:buChar char="•"/>
                </a:pPr>
                <a:r>
                  <a:rPr lang="en-US" sz="2400" dirty="0"/>
                  <a:t>Conditioning the discriminator: </a:t>
                </a:r>
                <a:r>
                  <a:rPr lang="en-US" sz="2400" i="1" dirty="0"/>
                  <a:t>projection</a:t>
                </a:r>
                <a:r>
                  <a:rPr lang="en-US" sz="2400" dirty="0"/>
                  <a:t> (</a:t>
                </a:r>
                <a:r>
                  <a:rPr lang="en-US" sz="2400" dirty="0">
                    <a:hlinkClick r:id="rId3"/>
                  </a:rPr>
                  <a:t>Miyato &amp; Koyama</a:t>
                </a:r>
                <a:r>
                  <a:rPr lang="en-US" sz="2400" dirty="0"/>
                  <a:t>, 2018)</a:t>
                </a:r>
              </a:p>
              <a:p>
                <a:pPr marL="857250" lvl="1" indent="-457200">
                  <a:buFont typeface="Arial" panose="020B0604020202020204" pitchFamily="34" charset="0"/>
                  <a:buChar char="•"/>
                </a:pPr>
                <a:r>
                  <a:rPr lang="en-US" sz="2400" dirty="0"/>
                  <a:t>Conditioning the generator: </a:t>
                </a:r>
                <a:r>
                  <a:rPr lang="en-US" sz="2400" i="1" dirty="0"/>
                  <a:t>conditional batch norm</a:t>
                </a:r>
              </a:p>
              <a:p>
                <a:pPr marL="457200" indent="-457200">
                  <a:buFont typeface="Arial" panose="020B0604020202020204" pitchFamily="34" charset="0"/>
                  <a:buChar char="•"/>
                </a:pPr>
                <a:endParaRPr lang="en-US" i="1" dirty="0">
                  <a:solidFill>
                    <a:srgbClr val="FF0000"/>
                  </a:solidFill>
                  <a:latin typeface="Cambria Math" panose="02040503050406030204" pitchFamily="18" charset="0"/>
                  <a:ea typeface="Cambria Math" panose="02040503050406030204" pitchFamily="18" charset="0"/>
                </a:endParaRPr>
              </a:p>
              <a:p>
                <a:pPr marL="0" indent="0"/>
                <a:endParaRPr lang="en-US" dirty="0"/>
              </a:p>
            </p:txBody>
          </p:sp>
        </mc:Choice>
        <mc:Fallback xmlns="">
          <p:sp>
            <p:nvSpPr>
              <p:cNvPr id="3" name="Content Placeholder 2">
                <a:extLst>
                  <a:ext uri="{FF2B5EF4-FFF2-40B4-BE49-F238E27FC236}">
                    <a16:creationId xmlns:a16="http://schemas.microsoft.com/office/drawing/2014/main" id="{A7F5803D-C950-8C4F-9774-B9EDB344EFEF}"/>
                  </a:ext>
                </a:extLst>
              </p:cNvPr>
              <p:cNvSpPr>
                <a:spLocks noGrp="1" noRot="1" noChangeAspect="1" noMove="1" noResize="1" noEditPoints="1" noAdjustHandles="1" noChangeArrowheads="1" noChangeShapeType="1" noTextEdit="1"/>
              </p:cNvSpPr>
              <p:nvPr>
                <p:ph idx="1"/>
              </p:nvPr>
            </p:nvSpPr>
            <p:spPr>
              <a:blipFill>
                <a:blip r:embed="rId4"/>
                <a:stretch>
                  <a:fillRect l="-1103" t="-1449"/>
                </a:stretch>
              </a:blipFill>
            </p:spPr>
            <p:txBody>
              <a:bodyPr/>
              <a:lstStyle/>
              <a:p>
                <a:r>
                  <a:rPr lang="en-US">
                    <a:noFill/>
                  </a:rPr>
                  <a:t> </a:t>
                </a:r>
              </a:p>
            </p:txBody>
          </p:sp>
        </mc:Fallback>
      </mc:AlternateContent>
      <p:pic>
        <p:nvPicPr>
          <p:cNvPr id="18" name="Picture 17">
            <a:extLst>
              <a:ext uri="{FF2B5EF4-FFF2-40B4-BE49-F238E27FC236}">
                <a16:creationId xmlns:a16="http://schemas.microsoft.com/office/drawing/2014/main" id="{8E2800C8-15BF-8A48-BAD5-04389E9C96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8600" y="2777783"/>
            <a:ext cx="4114800" cy="4004017"/>
          </a:xfrm>
          <a:prstGeom prst="rect">
            <a:avLst/>
          </a:prstGeom>
        </p:spPr>
      </p:pic>
      <p:sp>
        <p:nvSpPr>
          <p:cNvPr id="19" name="Rectangle 18">
            <a:extLst>
              <a:ext uri="{FF2B5EF4-FFF2-40B4-BE49-F238E27FC236}">
                <a16:creationId xmlns:a16="http://schemas.microsoft.com/office/drawing/2014/main" id="{46C9A2EE-7751-0043-A1DE-C5F1CD285B8D}"/>
              </a:ext>
            </a:extLst>
          </p:cNvPr>
          <p:cNvSpPr/>
          <p:nvPr/>
        </p:nvSpPr>
        <p:spPr>
          <a:xfrm>
            <a:off x="8534400" y="6326005"/>
            <a:ext cx="1277914" cy="307777"/>
          </a:xfrm>
          <a:prstGeom prst="rect">
            <a:avLst/>
          </a:prstGeom>
        </p:spPr>
        <p:txBody>
          <a:bodyPr wrap="none">
            <a:spAutoFit/>
          </a:bodyPr>
          <a:lstStyle/>
          <a:p>
            <a:r>
              <a:rPr lang="en-US" sz="1400" b="0" dirty="0">
                <a:hlinkClick r:id="rId3"/>
              </a:rPr>
              <a:t>Figure source</a:t>
            </a:r>
            <a:endParaRPr lang="en-US" sz="1400" b="0" dirty="0"/>
          </a:p>
        </p:txBody>
      </p:sp>
    </p:spTree>
    <p:extLst>
      <p:ext uri="{BB962C8B-B14F-4D97-AF65-F5344CB8AC3E}">
        <p14:creationId xmlns:p14="http://schemas.microsoft.com/office/powerpoint/2010/main" val="7737293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F55E-2950-C248-883E-C9851D876164}"/>
              </a:ext>
            </a:extLst>
          </p:cNvPr>
          <p:cNvSpPr>
            <a:spLocks noGrp="1"/>
          </p:cNvSpPr>
          <p:nvPr>
            <p:ph type="title"/>
          </p:nvPr>
        </p:nvSpPr>
        <p:spPr/>
        <p:txBody>
          <a:bodyPr/>
          <a:lstStyle/>
          <a:p>
            <a:r>
              <a:rPr lang="en-US" dirty="0"/>
              <a:t>Self-attention GAN: Implementation details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7F5803D-C950-8C4F-9774-B9EDB344EFEF}"/>
                  </a:ext>
                </a:extLst>
              </p:cNvPr>
              <p:cNvSpPr>
                <a:spLocks noGrp="1"/>
              </p:cNvSpPr>
              <p:nvPr>
                <p:ph idx="1"/>
              </p:nvPr>
            </p:nvSpPr>
            <p:spPr/>
            <p:txBody>
              <a:bodyPr/>
              <a:lstStyle/>
              <a:p>
                <a:pPr marL="457200" indent="-457200">
                  <a:buFont typeface="Arial" panose="020B0604020202020204" pitchFamily="34" charset="0"/>
                  <a:buChar char="•"/>
                </a:pPr>
                <a:r>
                  <a:rPr lang="en-US" dirty="0"/>
                  <a:t>Both generator and discriminator are conditioned on class label </a:t>
                </a:r>
                <a14:m>
                  <m:oMath xmlns:m="http://schemas.openxmlformats.org/officeDocument/2006/math">
                    <m:r>
                      <a:rPr lang="en-US" i="1" dirty="0">
                        <a:latin typeface="Cambria Math" panose="02040503050406030204" pitchFamily="18" charset="0"/>
                      </a:rPr>
                      <m:t>𝑦</m:t>
                    </m:r>
                  </m:oMath>
                </a14:m>
                <a:endParaRPr lang="en-US" dirty="0"/>
              </a:p>
              <a:p>
                <a:pPr marL="457200" indent="-457200">
                  <a:buFont typeface="Arial" panose="020B0604020202020204" pitchFamily="34" charset="0"/>
                  <a:buChar char="•"/>
                </a:pPr>
                <a:r>
                  <a:rPr lang="en-US" dirty="0"/>
                  <a:t>Hinge loss formulation</a:t>
                </a:r>
              </a:p>
              <a:p>
                <a:pPr marL="857250" lvl="1" indent="-457200">
                  <a:buFont typeface="Arial" panose="020B0604020202020204" pitchFamily="34" charset="0"/>
                  <a:buChar char="•"/>
                </a:pPr>
                <a:r>
                  <a:rPr lang="en-US" sz="2400" dirty="0"/>
                  <a:t>Discriminator: Drive discriminator score on real data above </a:t>
                </a:r>
                <a14:m>
                  <m:oMath xmlns:m="http://schemas.openxmlformats.org/officeDocument/2006/math">
                    <m:r>
                      <a:rPr lang="en-US" sz="2400" i="1" dirty="0" smtClean="0">
                        <a:latin typeface="Cambria Math" panose="02040503050406030204" pitchFamily="18" charset="0"/>
                      </a:rPr>
                      <m:t>1</m:t>
                    </m:r>
                  </m:oMath>
                </a14:m>
                <a:r>
                  <a:rPr lang="en-US" sz="2400" dirty="0"/>
                  <a:t>, on generated data below </a:t>
                </a:r>
                <a14:m>
                  <m:oMath xmlns:m="http://schemas.openxmlformats.org/officeDocument/2006/math">
                    <m:r>
                      <a:rPr lang="en-US" sz="2400" i="1" dirty="0" smtClean="0">
                        <a:latin typeface="Cambria Math" panose="02040503050406030204" pitchFamily="18" charset="0"/>
                      </a:rPr>
                      <m:t>−1</m:t>
                    </m:r>
                  </m:oMath>
                </a14:m>
                <a:endParaRPr lang="en-US" dirty="0"/>
              </a:p>
              <a:p>
                <a:pPr marL="0" indent="0"/>
                <a:endParaRPr lang="en-US" sz="1000" dirty="0"/>
              </a:p>
              <a:p>
                <a:pPr marL="0" indent="0"/>
                <a14:m>
                  <m:oMathPara xmlns:m="http://schemas.openxmlformats.org/officeDocument/2006/math">
                    <m:oMathParaPr>
                      <m:jc m:val="centerGroup"/>
                    </m:oMathParaPr>
                    <m:oMath xmlns:m="http://schemas.openxmlformats.org/officeDocument/2006/math">
                      <m:sSub>
                        <m:sSubPr>
                          <m:ctrlPr>
                            <a:rPr lang="en-US" i="1" smtClean="0">
                              <a:solidFill>
                                <a:srgbClr val="9900CC"/>
                              </a:solidFill>
                              <a:latin typeface="Cambria Math" panose="02040503050406030204" pitchFamily="18" charset="0"/>
                              <a:ea typeface="Cambria Math" panose="02040503050406030204" pitchFamily="18" charset="0"/>
                            </a:rPr>
                          </m:ctrlPr>
                        </m:sSubPr>
                        <m:e>
                          <m:r>
                            <a:rPr lang="en-US" b="0" i="1" smtClean="0">
                              <a:solidFill>
                                <a:srgbClr val="9900CC"/>
                              </a:solidFill>
                              <a:latin typeface="Cambria Math" panose="02040503050406030204" pitchFamily="18" charset="0"/>
                              <a:ea typeface="Cambria Math" panose="02040503050406030204" pitchFamily="18" charset="0"/>
                            </a:rPr>
                            <m:t>𝐿</m:t>
                          </m:r>
                        </m:e>
                        <m:sub>
                          <m:r>
                            <a:rPr lang="en-US" b="0" i="1" smtClean="0">
                              <a:solidFill>
                                <a:srgbClr val="9900CC"/>
                              </a:solidFill>
                              <a:latin typeface="Cambria Math" panose="02040503050406030204" pitchFamily="18" charset="0"/>
                              <a:ea typeface="Cambria Math" panose="02040503050406030204" pitchFamily="18" charset="0"/>
                            </a:rPr>
                            <m:t>𝐷</m:t>
                          </m:r>
                        </m:sub>
                      </m:sSub>
                      <m:r>
                        <a:rPr lang="en-US" i="1">
                          <a:solidFill>
                            <a:srgbClr val="9900CC"/>
                          </a:solidFill>
                          <a:latin typeface="Cambria Math" panose="02040503050406030204" pitchFamily="18" charset="0"/>
                          <a:ea typeface="Cambria Math" panose="02040503050406030204" pitchFamily="18" charset="0"/>
                        </a:rPr>
                        <m:t>=</m:t>
                      </m:r>
                      <m:sSub>
                        <m:sSubPr>
                          <m:ctrlPr>
                            <a:rPr lang="en-US" i="1">
                              <a:solidFill>
                                <a:srgbClr val="9900CC"/>
                              </a:solidFill>
                              <a:latin typeface="Cambria Math" panose="02040503050406030204" pitchFamily="18" charset="0"/>
                            </a:rPr>
                          </m:ctrlPr>
                        </m:sSubPr>
                        <m:e>
                          <m:r>
                            <a:rPr lang="en-US" b="0" i="1" smtClean="0">
                              <a:solidFill>
                                <a:srgbClr val="9900CC"/>
                              </a:solidFill>
                              <a:latin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𝔼</m:t>
                          </m:r>
                        </m:e>
                        <m:sub>
                          <m:r>
                            <a:rPr lang="en-US" b="0" i="1" smtClean="0">
                              <a:solidFill>
                                <a:srgbClr val="9900CC"/>
                              </a:solidFill>
                              <a:latin typeface="Cambria Math" panose="02040503050406030204" pitchFamily="18" charset="0"/>
                              <a:ea typeface="Cambria Math" panose="02040503050406030204" pitchFamily="18" charset="0"/>
                            </a:rPr>
                            <m:t>(</m:t>
                          </m:r>
                          <m:r>
                            <a:rPr lang="en-US" b="0" i="1" smtClean="0">
                              <a:solidFill>
                                <a:srgbClr val="9900CC"/>
                              </a:solidFill>
                              <a:latin typeface="Cambria Math" panose="02040503050406030204" pitchFamily="18" charset="0"/>
                              <a:ea typeface="Cambria Math" panose="02040503050406030204" pitchFamily="18" charset="0"/>
                            </a:rPr>
                            <m:t>𝑥</m:t>
                          </m:r>
                          <m:r>
                            <a:rPr lang="en-US" b="0" i="1" smtClean="0">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𝑦</m:t>
                          </m:r>
                          <m:r>
                            <a:rPr lang="en-US" b="0" i="1" smtClean="0">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m:t>
                          </m:r>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𝑝</m:t>
                              </m:r>
                            </m:e>
                            <m:sub>
                              <m:r>
                                <m:rPr>
                                  <m:sty m:val="p"/>
                                </m:rPr>
                                <a:rPr lang="en-US">
                                  <a:solidFill>
                                    <a:srgbClr val="9900CC"/>
                                  </a:solidFill>
                                  <a:latin typeface="Cambria Math" panose="02040503050406030204" pitchFamily="18" charset="0"/>
                                  <a:ea typeface="Cambria Math" panose="02040503050406030204" pitchFamily="18" charset="0"/>
                                </a:rPr>
                                <m:t>data</m:t>
                              </m:r>
                            </m:sub>
                          </m:sSub>
                        </m:sub>
                      </m:sSub>
                      <m:d>
                        <m:dPr>
                          <m:begChr m:val="["/>
                          <m:endChr m:val="]"/>
                          <m:ctrlPr>
                            <a:rPr lang="en-US" i="1">
                              <a:solidFill>
                                <a:srgbClr val="9900CC"/>
                              </a:solidFill>
                              <a:latin typeface="Cambria Math" panose="02040503050406030204" pitchFamily="18" charset="0"/>
                              <a:ea typeface="Cambria Math" panose="02040503050406030204" pitchFamily="18" charset="0"/>
                            </a:rPr>
                          </m:ctrlPr>
                        </m:dPr>
                        <m:e>
                          <m:r>
                            <m:rPr>
                              <m:sty m:val="p"/>
                            </m:rPr>
                            <a:rPr lang="en-US">
                              <a:solidFill>
                                <a:srgbClr val="9900CC"/>
                              </a:solidFill>
                              <a:latin typeface="Cambria Math" panose="02040503050406030204" pitchFamily="18" charset="0"/>
                              <a:ea typeface="Cambria Math" panose="02040503050406030204" pitchFamily="18" charset="0"/>
                            </a:rPr>
                            <m:t>min</m:t>
                          </m:r>
                          <m:r>
                            <a:rPr lang="en-US" i="1">
                              <a:solidFill>
                                <a:srgbClr val="9900CC"/>
                              </a:solidFill>
                              <a:latin typeface="Cambria Math" panose="02040503050406030204" pitchFamily="18" charset="0"/>
                              <a:ea typeface="Cambria Math" panose="02040503050406030204" pitchFamily="18" charset="0"/>
                            </a:rPr>
                            <m:t>(0,</m:t>
                          </m:r>
                          <m:r>
                            <a:rPr lang="en-US" i="1">
                              <a:solidFill>
                                <a:srgbClr val="9900CC"/>
                              </a:solidFill>
                              <a:latin typeface="Cambria Math" panose="02040503050406030204" pitchFamily="18" charset="0"/>
                            </a:rPr>
                            <m:t>𝐷</m:t>
                          </m:r>
                          <m:d>
                            <m:dPr>
                              <m:ctrlPr>
                                <a:rPr lang="en-US" i="1">
                                  <a:solidFill>
                                    <a:srgbClr val="9900CC"/>
                                  </a:solidFill>
                                  <a:latin typeface="Cambria Math" panose="02040503050406030204" pitchFamily="18" charset="0"/>
                                </a:rPr>
                              </m:ctrlPr>
                            </m:dPr>
                            <m:e>
                              <m:r>
                                <a:rPr lang="en-US" i="1">
                                  <a:solidFill>
                                    <a:srgbClr val="9900CC"/>
                                  </a:solidFill>
                                  <a:latin typeface="Cambria Math" panose="02040503050406030204" pitchFamily="18" charset="0"/>
                                </a:rPr>
                                <m:t>𝑥</m:t>
                              </m:r>
                              <m:r>
                                <a:rPr lang="en-US" i="1">
                                  <a:solidFill>
                                    <a:srgbClr val="9900CC"/>
                                  </a:solidFill>
                                  <a:latin typeface="Cambria Math" panose="02040503050406030204" pitchFamily="18" charset="0"/>
                                </a:rPr>
                                <m:t>,</m:t>
                              </m:r>
                              <m:r>
                                <a:rPr lang="en-US" i="1">
                                  <a:solidFill>
                                    <a:srgbClr val="9900CC"/>
                                  </a:solidFill>
                                  <a:latin typeface="Cambria Math" panose="02040503050406030204" pitchFamily="18" charset="0"/>
                                </a:rPr>
                                <m:t>𝑦</m:t>
                              </m:r>
                            </m:e>
                          </m:d>
                          <m:r>
                            <a:rPr lang="en-US" i="1">
                              <a:solidFill>
                                <a:srgbClr val="9900CC"/>
                              </a:solidFill>
                              <a:latin typeface="Cambria Math" panose="02040503050406030204" pitchFamily="18" charset="0"/>
                            </a:rPr>
                            <m:t>−1</m:t>
                          </m:r>
                          <m:r>
                            <a:rPr lang="en-US" i="1">
                              <a:solidFill>
                                <a:srgbClr val="9900CC"/>
                              </a:solidFill>
                              <a:latin typeface="Cambria Math" panose="02040503050406030204" pitchFamily="18" charset="0"/>
                              <a:ea typeface="Cambria Math" panose="02040503050406030204" pitchFamily="18" charset="0"/>
                            </a:rPr>
                            <m:t>)</m:t>
                          </m:r>
                        </m:e>
                      </m:d>
                    </m:oMath>
                  </m:oMathPara>
                </a14:m>
                <a:endParaRPr lang="en-US" i="1" dirty="0">
                  <a:solidFill>
                    <a:srgbClr val="9900CC"/>
                  </a:solidFill>
                  <a:latin typeface="Cambria Math" panose="02040503050406030204" pitchFamily="18" charset="0"/>
                  <a:ea typeface="Cambria Math" panose="02040503050406030204" pitchFamily="18" charset="0"/>
                </a:endParaRPr>
              </a:p>
              <a:p>
                <a:pPr marL="0" indent="0"/>
                <a14:m>
                  <m:oMathPara xmlns:m="http://schemas.openxmlformats.org/officeDocument/2006/math">
                    <m:oMathParaPr>
                      <m:jc m:val="centerGroup"/>
                    </m:oMathParaPr>
                    <m:oMath xmlns:m="http://schemas.openxmlformats.org/officeDocument/2006/math">
                      <m:r>
                        <a:rPr lang="en-US" b="0" i="1" smtClean="0">
                          <a:solidFill>
                            <a:srgbClr val="9900CC"/>
                          </a:solidFill>
                          <a:latin typeface="Cambria Math" panose="02040503050406030204" pitchFamily="18" charset="0"/>
                          <a:ea typeface="Cambria Math" panose="02040503050406030204" pitchFamily="18" charset="0"/>
                        </a:rPr>
                        <m:t>                             −</m:t>
                      </m:r>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𝔼</m:t>
                          </m:r>
                        </m:e>
                        <m:sub>
                          <m:r>
                            <a:rPr lang="en-US" b="0" i="1" smtClean="0">
                              <a:solidFill>
                                <a:srgbClr val="9900CC"/>
                              </a:solidFill>
                              <a:latin typeface="Cambria Math" panose="02040503050406030204" pitchFamily="18" charset="0"/>
                              <a:ea typeface="Cambria Math" panose="02040503050406030204" pitchFamily="18" charset="0"/>
                            </a:rPr>
                            <m:t>𝑧</m:t>
                          </m:r>
                          <m:r>
                            <a:rPr lang="en-US" i="1">
                              <a:solidFill>
                                <a:srgbClr val="9900CC"/>
                              </a:solidFill>
                              <a:latin typeface="Cambria Math" panose="02040503050406030204" pitchFamily="18" charset="0"/>
                              <a:ea typeface="Cambria Math" panose="02040503050406030204" pitchFamily="18" charset="0"/>
                            </a:rPr>
                            <m:t>~</m:t>
                          </m:r>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𝑝</m:t>
                              </m:r>
                            </m:e>
                            <m:sub>
                              <m:r>
                                <a:rPr lang="en-US" b="0" i="1" smtClean="0">
                                  <a:solidFill>
                                    <a:srgbClr val="9900CC"/>
                                  </a:solidFill>
                                  <a:latin typeface="Cambria Math" panose="02040503050406030204" pitchFamily="18" charset="0"/>
                                  <a:ea typeface="Cambria Math" panose="02040503050406030204" pitchFamily="18" charset="0"/>
                                </a:rPr>
                                <m:t>𝑧</m:t>
                              </m:r>
                            </m:sub>
                          </m:sSub>
                          <m:r>
                            <a:rPr lang="en-US" b="0" i="1" smtClean="0">
                              <a:solidFill>
                                <a:srgbClr val="9900CC"/>
                              </a:solidFill>
                              <a:latin typeface="Cambria Math" panose="02040503050406030204" pitchFamily="18" charset="0"/>
                              <a:ea typeface="Cambria Math" panose="02040503050406030204" pitchFamily="18" charset="0"/>
                            </a:rPr>
                            <m:t>,</m:t>
                          </m:r>
                          <m:r>
                            <a:rPr lang="en-US" b="0" i="1" smtClean="0">
                              <a:solidFill>
                                <a:srgbClr val="9900CC"/>
                              </a:solidFill>
                              <a:latin typeface="Cambria Math" panose="02040503050406030204" pitchFamily="18" charset="0"/>
                              <a:ea typeface="Cambria Math" panose="02040503050406030204" pitchFamily="18" charset="0"/>
                            </a:rPr>
                            <m:t>𝑦</m:t>
                          </m:r>
                          <m:r>
                            <a:rPr lang="en-US" i="1">
                              <a:solidFill>
                                <a:srgbClr val="9900CC"/>
                              </a:solidFill>
                              <a:latin typeface="Cambria Math" panose="02040503050406030204" pitchFamily="18" charset="0"/>
                              <a:ea typeface="Cambria Math" panose="02040503050406030204" pitchFamily="18" charset="0"/>
                            </a:rPr>
                            <m:t>~</m:t>
                          </m:r>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𝑝</m:t>
                              </m:r>
                            </m:e>
                            <m:sub>
                              <m:r>
                                <m:rPr>
                                  <m:sty m:val="p"/>
                                </m:rPr>
                                <a:rPr lang="en-US">
                                  <a:solidFill>
                                    <a:srgbClr val="9900CC"/>
                                  </a:solidFill>
                                  <a:latin typeface="Cambria Math" panose="02040503050406030204" pitchFamily="18" charset="0"/>
                                  <a:ea typeface="Cambria Math" panose="02040503050406030204" pitchFamily="18" charset="0"/>
                                </a:rPr>
                                <m:t>data</m:t>
                              </m:r>
                            </m:sub>
                          </m:sSub>
                        </m:sub>
                      </m:sSub>
                      <m:d>
                        <m:dPr>
                          <m:begChr m:val="["/>
                          <m:endChr m:val="]"/>
                          <m:ctrlPr>
                            <a:rPr lang="en-US" i="1">
                              <a:solidFill>
                                <a:srgbClr val="9900CC"/>
                              </a:solidFill>
                              <a:latin typeface="Cambria Math" panose="02040503050406030204" pitchFamily="18" charset="0"/>
                              <a:ea typeface="Cambria Math" panose="02040503050406030204" pitchFamily="18" charset="0"/>
                            </a:rPr>
                          </m:ctrlPr>
                        </m:dPr>
                        <m:e>
                          <m:r>
                            <m:rPr>
                              <m:sty m:val="p"/>
                            </m:rPr>
                            <a:rPr lang="en-US" b="0" i="0" smtClean="0">
                              <a:solidFill>
                                <a:srgbClr val="9900CC"/>
                              </a:solidFill>
                              <a:latin typeface="Cambria Math" panose="02040503050406030204" pitchFamily="18" charset="0"/>
                              <a:ea typeface="Cambria Math" panose="02040503050406030204" pitchFamily="18" charset="0"/>
                            </a:rPr>
                            <m:t>min</m:t>
                          </m:r>
                          <m:r>
                            <a:rPr lang="en-US" b="0" i="1" smtClean="0">
                              <a:solidFill>
                                <a:srgbClr val="9900CC"/>
                              </a:solidFill>
                              <a:latin typeface="Cambria Math" panose="02040503050406030204" pitchFamily="18" charset="0"/>
                              <a:ea typeface="Cambria Math" panose="02040503050406030204" pitchFamily="18" charset="0"/>
                            </a:rPr>
                            <m:t>⁡(0,−</m:t>
                          </m:r>
                          <m:r>
                            <a:rPr lang="en-US" b="0" i="1" smtClean="0">
                              <a:solidFill>
                                <a:srgbClr val="9900CC"/>
                              </a:solidFill>
                              <a:latin typeface="Cambria Math" panose="02040503050406030204" pitchFamily="18" charset="0"/>
                              <a:ea typeface="Cambria Math" panose="02040503050406030204" pitchFamily="18" charset="0"/>
                            </a:rPr>
                            <m:t>𝐷</m:t>
                          </m:r>
                          <m:d>
                            <m:dPr>
                              <m:ctrlPr>
                                <a:rPr lang="en-US" b="0" i="1" smtClean="0">
                                  <a:solidFill>
                                    <a:srgbClr val="9900CC"/>
                                  </a:solidFill>
                                  <a:latin typeface="Cambria Math" panose="02040503050406030204" pitchFamily="18" charset="0"/>
                                  <a:ea typeface="Cambria Math" panose="02040503050406030204" pitchFamily="18" charset="0"/>
                                </a:rPr>
                              </m:ctrlPr>
                            </m:dPr>
                            <m:e>
                              <m:r>
                                <a:rPr lang="en-US" b="0" i="1" smtClean="0">
                                  <a:solidFill>
                                    <a:srgbClr val="9900CC"/>
                                  </a:solidFill>
                                  <a:latin typeface="Cambria Math" panose="02040503050406030204" pitchFamily="18" charset="0"/>
                                  <a:ea typeface="Cambria Math" panose="02040503050406030204" pitchFamily="18" charset="0"/>
                                </a:rPr>
                                <m:t>𝐺</m:t>
                              </m:r>
                              <m:d>
                                <m:dPr>
                                  <m:ctrlPr>
                                    <a:rPr lang="en-US" b="0" i="1" smtClean="0">
                                      <a:solidFill>
                                        <a:srgbClr val="9900CC"/>
                                      </a:solidFill>
                                      <a:latin typeface="Cambria Math" panose="02040503050406030204" pitchFamily="18" charset="0"/>
                                      <a:ea typeface="Cambria Math" panose="02040503050406030204" pitchFamily="18" charset="0"/>
                                    </a:rPr>
                                  </m:ctrlPr>
                                </m:dPr>
                                <m:e>
                                  <m:r>
                                    <a:rPr lang="en-US" b="0" i="1" smtClean="0">
                                      <a:solidFill>
                                        <a:srgbClr val="9900CC"/>
                                      </a:solidFill>
                                      <a:latin typeface="Cambria Math" panose="02040503050406030204" pitchFamily="18" charset="0"/>
                                      <a:ea typeface="Cambria Math" panose="02040503050406030204" pitchFamily="18" charset="0"/>
                                    </a:rPr>
                                    <m:t>𝑧</m:t>
                                  </m:r>
                                  <m:r>
                                    <a:rPr lang="en-US" b="0" i="1" smtClean="0">
                                      <a:solidFill>
                                        <a:srgbClr val="9900CC"/>
                                      </a:solidFill>
                                      <a:latin typeface="Cambria Math" panose="02040503050406030204" pitchFamily="18" charset="0"/>
                                      <a:ea typeface="Cambria Math" panose="02040503050406030204" pitchFamily="18" charset="0"/>
                                    </a:rPr>
                                    <m:t>,</m:t>
                                  </m:r>
                                  <m:r>
                                    <a:rPr lang="en-US" b="0" i="1" smtClean="0">
                                      <a:solidFill>
                                        <a:srgbClr val="9900CC"/>
                                      </a:solidFill>
                                      <a:latin typeface="Cambria Math" panose="02040503050406030204" pitchFamily="18" charset="0"/>
                                      <a:ea typeface="Cambria Math" panose="02040503050406030204" pitchFamily="18" charset="0"/>
                                    </a:rPr>
                                    <m:t>𝑦</m:t>
                                  </m:r>
                                </m:e>
                              </m:d>
                              <m:r>
                                <a:rPr lang="en-US" b="0" i="1" smtClean="0">
                                  <a:solidFill>
                                    <a:srgbClr val="9900CC"/>
                                  </a:solidFill>
                                  <a:latin typeface="Cambria Math" panose="02040503050406030204" pitchFamily="18" charset="0"/>
                                  <a:ea typeface="Cambria Math" panose="02040503050406030204" pitchFamily="18" charset="0"/>
                                </a:rPr>
                                <m:t>,</m:t>
                              </m:r>
                              <m:r>
                                <a:rPr lang="en-US" b="0" i="1" smtClean="0">
                                  <a:solidFill>
                                    <a:srgbClr val="9900CC"/>
                                  </a:solidFill>
                                  <a:latin typeface="Cambria Math" panose="02040503050406030204" pitchFamily="18" charset="0"/>
                                  <a:ea typeface="Cambria Math" panose="02040503050406030204" pitchFamily="18" charset="0"/>
                                </a:rPr>
                                <m:t>𝑦</m:t>
                              </m:r>
                            </m:e>
                          </m:d>
                          <m:r>
                            <a:rPr lang="en-US" b="0" i="1" smtClean="0">
                              <a:solidFill>
                                <a:srgbClr val="9900CC"/>
                              </a:solidFill>
                              <a:latin typeface="Cambria Math" panose="02040503050406030204" pitchFamily="18" charset="0"/>
                              <a:ea typeface="Cambria Math" panose="02040503050406030204" pitchFamily="18" charset="0"/>
                            </a:rPr>
                            <m:t>−1)</m:t>
                          </m:r>
                        </m:e>
                      </m:d>
                    </m:oMath>
                  </m:oMathPara>
                </a14:m>
                <a:endParaRPr lang="en-US" dirty="0">
                  <a:solidFill>
                    <a:srgbClr val="9900CC"/>
                  </a:solidFill>
                  <a:ea typeface="Cambria Math" panose="02040503050406030204" pitchFamily="18" charset="0"/>
                </a:endParaRPr>
              </a:p>
              <a:p>
                <a:pPr marL="857250" lvl="1" indent="-457200">
                  <a:buFont typeface="Arial" panose="020B0604020202020204" pitchFamily="34" charset="0"/>
                  <a:buChar char="•"/>
                </a:pPr>
                <a:r>
                  <a:rPr lang="en-US" sz="2400" dirty="0"/>
                  <a:t>Generator: maximize discriminator score on generated data</a:t>
                </a:r>
                <a:endParaRPr lang="en-US" sz="2400" i="1" dirty="0">
                  <a:solidFill>
                    <a:srgbClr val="9900CC"/>
                  </a:solidFill>
                  <a:latin typeface="Cambria Math" panose="02040503050406030204" pitchFamily="18" charset="0"/>
                  <a:ea typeface="Cambria Math" panose="02040503050406030204" pitchFamily="18" charset="0"/>
                </a:endParaRPr>
              </a:p>
              <a:p>
                <a:pPr marL="0" indent="0"/>
                <a:endParaRPr lang="en-US" sz="800" dirty="0">
                  <a:solidFill>
                    <a:srgbClr val="9900CC"/>
                  </a:solidFill>
                  <a:ea typeface="Cambria Math" panose="02040503050406030204" pitchFamily="18" charset="0"/>
                </a:endParaRPr>
              </a:p>
              <a:p>
                <a:pPr marL="0" indent="0"/>
                <a14:m>
                  <m:oMathPara xmlns:m="http://schemas.openxmlformats.org/officeDocument/2006/math">
                    <m:oMathParaPr>
                      <m:jc m:val="centerGroup"/>
                    </m:oMathParaPr>
                    <m:oMath xmlns:m="http://schemas.openxmlformats.org/officeDocument/2006/math">
                      <m:sSub>
                        <m:sSubPr>
                          <m:ctrlPr>
                            <a:rPr lang="en-US" i="1" smtClean="0">
                              <a:solidFill>
                                <a:srgbClr val="9900CC"/>
                              </a:solidFill>
                              <a:latin typeface="Cambria Math" panose="02040503050406030204" pitchFamily="18" charset="0"/>
                              <a:ea typeface="Cambria Math" panose="02040503050406030204" pitchFamily="18" charset="0"/>
                            </a:rPr>
                          </m:ctrlPr>
                        </m:sSubPr>
                        <m:e>
                          <m:r>
                            <a:rPr lang="en-US" b="0" i="1" smtClean="0">
                              <a:solidFill>
                                <a:srgbClr val="9900CC"/>
                              </a:solidFill>
                              <a:latin typeface="Cambria Math" panose="02040503050406030204" pitchFamily="18" charset="0"/>
                              <a:ea typeface="Cambria Math" panose="02040503050406030204" pitchFamily="18" charset="0"/>
                            </a:rPr>
                            <m:t>𝐿</m:t>
                          </m:r>
                        </m:e>
                        <m:sub>
                          <m:r>
                            <a:rPr lang="en-US" b="0" i="1" smtClean="0">
                              <a:solidFill>
                                <a:srgbClr val="9900CC"/>
                              </a:solidFill>
                              <a:latin typeface="Cambria Math" panose="02040503050406030204" pitchFamily="18" charset="0"/>
                              <a:ea typeface="Cambria Math" panose="02040503050406030204" pitchFamily="18" charset="0"/>
                            </a:rPr>
                            <m:t>𝐺</m:t>
                          </m:r>
                        </m:sub>
                      </m:sSub>
                      <m:r>
                        <a:rPr lang="en-US" i="1">
                          <a:solidFill>
                            <a:srgbClr val="9900CC"/>
                          </a:solidFill>
                          <a:latin typeface="Cambria Math" panose="02040503050406030204" pitchFamily="18" charset="0"/>
                          <a:ea typeface="Cambria Math" panose="02040503050406030204" pitchFamily="18" charset="0"/>
                        </a:rPr>
                        <m:t>=</m:t>
                      </m:r>
                      <m:sSub>
                        <m:sSubPr>
                          <m:ctrlPr>
                            <a:rPr lang="en-US" i="1">
                              <a:solidFill>
                                <a:srgbClr val="9900CC"/>
                              </a:solidFill>
                              <a:latin typeface="Cambria Math" panose="02040503050406030204" pitchFamily="18" charset="0"/>
                            </a:rPr>
                          </m:ctrlPr>
                        </m:sSubPr>
                        <m:e>
                          <m:r>
                            <a:rPr lang="en-US" b="0" i="1" smtClean="0">
                              <a:solidFill>
                                <a:srgbClr val="9900CC"/>
                              </a:solidFill>
                              <a:latin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𝔼</m:t>
                          </m:r>
                        </m:e>
                        <m:sub>
                          <m:r>
                            <a:rPr lang="en-US" i="1">
                              <a:solidFill>
                                <a:srgbClr val="9900CC"/>
                              </a:solidFill>
                              <a:latin typeface="Cambria Math" panose="02040503050406030204" pitchFamily="18" charset="0"/>
                              <a:ea typeface="Cambria Math" panose="02040503050406030204" pitchFamily="18" charset="0"/>
                            </a:rPr>
                            <m:t>𝑧</m:t>
                          </m:r>
                          <m:r>
                            <a:rPr lang="en-US" i="1">
                              <a:solidFill>
                                <a:srgbClr val="9900CC"/>
                              </a:solidFill>
                              <a:latin typeface="Cambria Math" panose="02040503050406030204" pitchFamily="18" charset="0"/>
                              <a:ea typeface="Cambria Math" panose="02040503050406030204" pitchFamily="18" charset="0"/>
                            </a:rPr>
                            <m:t>~</m:t>
                          </m:r>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𝑝</m:t>
                              </m:r>
                            </m:e>
                            <m:sub>
                              <m:r>
                                <a:rPr lang="en-US" i="1">
                                  <a:solidFill>
                                    <a:srgbClr val="9900CC"/>
                                  </a:solidFill>
                                  <a:latin typeface="Cambria Math" panose="02040503050406030204" pitchFamily="18" charset="0"/>
                                  <a:ea typeface="Cambria Math" panose="02040503050406030204" pitchFamily="18" charset="0"/>
                                </a:rPr>
                                <m:t>𝑧</m:t>
                              </m:r>
                            </m:sub>
                          </m:sSub>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𝑦</m:t>
                          </m:r>
                          <m:r>
                            <a:rPr lang="en-US" i="1">
                              <a:solidFill>
                                <a:srgbClr val="9900CC"/>
                              </a:solidFill>
                              <a:latin typeface="Cambria Math" panose="02040503050406030204" pitchFamily="18" charset="0"/>
                              <a:ea typeface="Cambria Math" panose="02040503050406030204" pitchFamily="18" charset="0"/>
                            </a:rPr>
                            <m:t>~</m:t>
                          </m:r>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𝑝</m:t>
                              </m:r>
                            </m:e>
                            <m:sub>
                              <m:r>
                                <m:rPr>
                                  <m:sty m:val="p"/>
                                </m:rPr>
                                <a:rPr lang="en-US">
                                  <a:solidFill>
                                    <a:srgbClr val="9900CC"/>
                                  </a:solidFill>
                                  <a:latin typeface="Cambria Math" panose="02040503050406030204" pitchFamily="18" charset="0"/>
                                  <a:ea typeface="Cambria Math" panose="02040503050406030204" pitchFamily="18" charset="0"/>
                                </a:rPr>
                                <m:t>data</m:t>
                              </m:r>
                            </m:sub>
                          </m:sSub>
                        </m:sub>
                      </m:sSub>
                      <m:r>
                        <a:rPr lang="en-US" b="0" i="1" smtClean="0">
                          <a:solidFill>
                            <a:srgbClr val="9900CC"/>
                          </a:solidFill>
                          <a:latin typeface="Cambria Math" panose="02040503050406030204" pitchFamily="18" charset="0"/>
                          <a:ea typeface="Cambria Math" panose="02040503050406030204" pitchFamily="18" charset="0"/>
                        </a:rPr>
                        <m:t>𝐷</m:t>
                      </m:r>
                      <m:r>
                        <a:rPr lang="en-US" b="0" i="1" smtClean="0">
                          <a:solidFill>
                            <a:srgbClr val="9900CC"/>
                          </a:solidFill>
                          <a:latin typeface="Cambria Math" panose="02040503050406030204" pitchFamily="18" charset="0"/>
                          <a:ea typeface="Cambria Math" panose="02040503050406030204" pitchFamily="18" charset="0"/>
                        </a:rPr>
                        <m:t>(</m:t>
                      </m:r>
                      <m:r>
                        <a:rPr lang="en-US" b="0" i="1" smtClean="0">
                          <a:solidFill>
                            <a:srgbClr val="9900CC"/>
                          </a:solidFill>
                          <a:latin typeface="Cambria Math" panose="02040503050406030204" pitchFamily="18" charset="0"/>
                          <a:ea typeface="Cambria Math" panose="02040503050406030204" pitchFamily="18" charset="0"/>
                        </a:rPr>
                        <m:t>𝐺</m:t>
                      </m:r>
                      <m:d>
                        <m:dPr>
                          <m:ctrlPr>
                            <a:rPr lang="en-US" b="0" i="1" smtClean="0">
                              <a:solidFill>
                                <a:srgbClr val="9900CC"/>
                              </a:solidFill>
                              <a:latin typeface="Cambria Math" panose="02040503050406030204" pitchFamily="18" charset="0"/>
                              <a:ea typeface="Cambria Math" panose="02040503050406030204" pitchFamily="18" charset="0"/>
                            </a:rPr>
                          </m:ctrlPr>
                        </m:dPr>
                        <m:e>
                          <m:r>
                            <a:rPr lang="en-US" b="0" i="1" smtClean="0">
                              <a:solidFill>
                                <a:srgbClr val="9900CC"/>
                              </a:solidFill>
                              <a:latin typeface="Cambria Math" panose="02040503050406030204" pitchFamily="18" charset="0"/>
                              <a:ea typeface="Cambria Math" panose="02040503050406030204" pitchFamily="18" charset="0"/>
                            </a:rPr>
                            <m:t>𝑧</m:t>
                          </m:r>
                          <m:r>
                            <a:rPr lang="en-US" b="0" i="1" smtClean="0">
                              <a:solidFill>
                                <a:srgbClr val="9900CC"/>
                              </a:solidFill>
                              <a:latin typeface="Cambria Math" panose="02040503050406030204" pitchFamily="18" charset="0"/>
                              <a:ea typeface="Cambria Math" panose="02040503050406030204" pitchFamily="18" charset="0"/>
                            </a:rPr>
                            <m:t>,</m:t>
                          </m:r>
                          <m:r>
                            <a:rPr lang="en-US" b="0" i="1" smtClean="0">
                              <a:solidFill>
                                <a:srgbClr val="9900CC"/>
                              </a:solidFill>
                              <a:latin typeface="Cambria Math" panose="02040503050406030204" pitchFamily="18" charset="0"/>
                              <a:ea typeface="Cambria Math" panose="02040503050406030204" pitchFamily="18" charset="0"/>
                            </a:rPr>
                            <m:t>𝑦</m:t>
                          </m:r>
                        </m:e>
                      </m:d>
                      <m:r>
                        <a:rPr lang="en-US" b="0" i="1" smtClean="0">
                          <a:solidFill>
                            <a:srgbClr val="9900CC"/>
                          </a:solidFill>
                          <a:latin typeface="Cambria Math" panose="02040503050406030204" pitchFamily="18" charset="0"/>
                          <a:ea typeface="Cambria Math" panose="02040503050406030204" pitchFamily="18" charset="0"/>
                        </a:rPr>
                        <m:t>,</m:t>
                      </m:r>
                      <m:r>
                        <a:rPr lang="en-US" b="0" i="1" smtClean="0">
                          <a:solidFill>
                            <a:srgbClr val="9900CC"/>
                          </a:solidFill>
                          <a:latin typeface="Cambria Math" panose="02040503050406030204" pitchFamily="18" charset="0"/>
                          <a:ea typeface="Cambria Math" panose="02040503050406030204" pitchFamily="18" charset="0"/>
                        </a:rPr>
                        <m:t>𝑦</m:t>
                      </m:r>
                      <m:r>
                        <a:rPr lang="en-US" b="0" i="1" smtClean="0">
                          <a:solidFill>
                            <a:srgbClr val="9900CC"/>
                          </a:solidFill>
                          <a:latin typeface="Cambria Math" panose="02040503050406030204" pitchFamily="18" charset="0"/>
                          <a:ea typeface="Cambria Math" panose="02040503050406030204" pitchFamily="18" charset="0"/>
                        </a:rPr>
                        <m:t>)</m:t>
                      </m:r>
                    </m:oMath>
                  </m:oMathPara>
                </a14:m>
                <a:endParaRPr lang="en-US" i="1" dirty="0">
                  <a:solidFill>
                    <a:srgbClr val="9900CC"/>
                  </a:solidFill>
                  <a:latin typeface="Cambria Math" panose="02040503050406030204" pitchFamily="18" charset="0"/>
                  <a:ea typeface="Cambria Math" panose="02040503050406030204" pitchFamily="18" charset="0"/>
                </a:endParaRPr>
              </a:p>
              <a:p>
                <a:pPr marL="0" indent="0"/>
                <a:endParaRPr lang="en-US" sz="1000" i="1" dirty="0">
                  <a:solidFill>
                    <a:srgbClr val="FF0000"/>
                  </a:solidFill>
                  <a:latin typeface="Cambria Math" panose="02040503050406030204" pitchFamily="18" charset="0"/>
                  <a:ea typeface="Cambria Math" panose="02040503050406030204" pitchFamily="18" charset="0"/>
                </a:endParaRPr>
              </a:p>
              <a:p>
                <a:pPr marL="0" indent="0"/>
                <a:endParaRPr lang="en-US" dirty="0"/>
              </a:p>
            </p:txBody>
          </p:sp>
        </mc:Choice>
        <mc:Fallback xmlns="">
          <p:sp>
            <p:nvSpPr>
              <p:cNvPr id="3" name="Content Placeholder 2">
                <a:extLst>
                  <a:ext uri="{FF2B5EF4-FFF2-40B4-BE49-F238E27FC236}">
                    <a16:creationId xmlns:a16="http://schemas.microsoft.com/office/drawing/2014/main" id="{A7F5803D-C950-8C4F-9774-B9EDB344EFEF}"/>
                  </a:ext>
                </a:extLst>
              </p:cNvPr>
              <p:cNvSpPr>
                <a:spLocks noGrp="1" noRot="1" noChangeAspect="1" noMove="1" noResize="1" noEditPoints="1" noAdjustHandles="1" noChangeArrowheads="1" noChangeShapeType="1" noTextEdit="1"/>
              </p:cNvSpPr>
              <p:nvPr>
                <p:ph idx="1"/>
              </p:nvPr>
            </p:nvSpPr>
            <p:spPr>
              <a:blipFill>
                <a:blip r:embed="rId3"/>
                <a:stretch>
                  <a:fillRect l="-1103" t="-1449"/>
                </a:stretch>
              </a:blipFill>
            </p:spPr>
            <p:txBody>
              <a:bodyPr/>
              <a:lstStyle/>
              <a:p>
                <a:r>
                  <a:rPr lang="en-US">
                    <a:noFill/>
                  </a:rPr>
                  <a:t> </a:t>
                </a:r>
              </a:p>
            </p:txBody>
          </p:sp>
        </mc:Fallback>
      </mc:AlternateContent>
    </p:spTree>
    <p:extLst>
      <p:ext uri="{BB962C8B-B14F-4D97-AF65-F5344CB8AC3E}">
        <p14:creationId xmlns:p14="http://schemas.microsoft.com/office/powerpoint/2010/main" val="10995315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F55E-2950-C248-883E-C9851D876164}"/>
              </a:ext>
            </a:extLst>
          </p:cNvPr>
          <p:cNvSpPr>
            <a:spLocks noGrp="1"/>
          </p:cNvSpPr>
          <p:nvPr>
            <p:ph type="title"/>
          </p:nvPr>
        </p:nvSpPr>
        <p:spPr/>
        <p:txBody>
          <a:bodyPr/>
          <a:lstStyle/>
          <a:p>
            <a:r>
              <a:rPr lang="en-US" dirty="0"/>
              <a:t>Self-attention GAN: Implementation details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7F5803D-C950-8C4F-9774-B9EDB344EFEF}"/>
                  </a:ext>
                </a:extLst>
              </p:cNvPr>
              <p:cNvSpPr>
                <a:spLocks noGrp="1"/>
              </p:cNvSpPr>
              <p:nvPr>
                <p:ph idx="1"/>
              </p:nvPr>
            </p:nvSpPr>
            <p:spPr/>
            <p:txBody>
              <a:bodyPr/>
              <a:lstStyle/>
              <a:p>
                <a:pPr marL="457200" indent="-457200">
                  <a:buFont typeface="Arial" panose="020B0604020202020204" pitchFamily="34" charset="0"/>
                  <a:buChar char="•"/>
                </a:pPr>
                <a:r>
                  <a:rPr lang="en-US" dirty="0"/>
                  <a:t>Both generator and discriminator are conditioned on class label </a:t>
                </a:r>
                <a14:m>
                  <m:oMath xmlns:m="http://schemas.openxmlformats.org/officeDocument/2006/math">
                    <m:r>
                      <a:rPr lang="en-US" i="1" dirty="0">
                        <a:latin typeface="Cambria Math" panose="02040503050406030204" pitchFamily="18" charset="0"/>
                      </a:rPr>
                      <m:t>𝑦</m:t>
                    </m:r>
                  </m:oMath>
                </a14:m>
                <a:endParaRPr lang="en-US" dirty="0"/>
              </a:p>
              <a:p>
                <a:pPr marL="457200" indent="-457200">
                  <a:buFont typeface="Arial" panose="020B0604020202020204" pitchFamily="34" charset="0"/>
                  <a:buChar char="•"/>
                </a:pPr>
                <a:r>
                  <a:rPr lang="en-US" dirty="0"/>
                  <a:t>Hinge loss formulation</a:t>
                </a:r>
              </a:p>
              <a:p>
                <a:pPr marL="457200" indent="-457200">
                  <a:buFont typeface="Arial" panose="020B0604020202020204" pitchFamily="34" charset="0"/>
                  <a:buChar char="•"/>
                </a:pPr>
                <a:r>
                  <a:rPr lang="en-US" i="1" dirty="0"/>
                  <a:t>Spectral normalization </a:t>
                </a:r>
                <a:r>
                  <a:rPr lang="en-US" dirty="0"/>
                  <a:t>for generator and discriminator </a:t>
                </a:r>
                <a:br>
                  <a:rPr lang="en-US" dirty="0"/>
                </a:br>
                <a:r>
                  <a:rPr lang="en-US" dirty="0"/>
                  <a:t>(</a:t>
                </a:r>
                <a:r>
                  <a:rPr lang="en-US" dirty="0">
                    <a:hlinkClick r:id="rId3"/>
                  </a:rPr>
                  <a:t>Miyato et al.</a:t>
                </a:r>
                <a:r>
                  <a:rPr lang="en-US" dirty="0"/>
                  <a:t>, 2018) – divide weight matrices by largest singular value (estimated)</a:t>
                </a:r>
              </a:p>
              <a:p>
                <a:pPr marL="457200" indent="-457200">
                  <a:buFont typeface="Arial" panose="020B0604020202020204" pitchFamily="34" charset="0"/>
                  <a:buChar char="•"/>
                </a:pPr>
                <a:r>
                  <a:rPr lang="en-US" dirty="0"/>
                  <a:t>Different learning rates for generator and discriminator (TTUR or two-timescale update rule – </a:t>
                </a:r>
                <a:r>
                  <a:rPr lang="en-US" dirty="0">
                    <a:hlinkClick r:id="rId4"/>
                  </a:rPr>
                  <a:t>Heusel et al.</a:t>
                </a:r>
                <a:r>
                  <a:rPr lang="en-US" dirty="0"/>
                  <a:t>, 2017)</a:t>
                </a:r>
              </a:p>
              <a:p>
                <a:pPr marL="457200" indent="-457200">
                  <a:buFont typeface="Arial" panose="020B0604020202020204" pitchFamily="34" charset="0"/>
                  <a:buChar char="•"/>
                </a:pPr>
                <a:endParaRPr lang="en-US" dirty="0"/>
              </a:p>
            </p:txBody>
          </p:sp>
        </mc:Choice>
        <mc:Fallback xmlns="">
          <p:sp>
            <p:nvSpPr>
              <p:cNvPr id="3" name="Content Placeholder 2">
                <a:extLst>
                  <a:ext uri="{FF2B5EF4-FFF2-40B4-BE49-F238E27FC236}">
                    <a16:creationId xmlns:a16="http://schemas.microsoft.com/office/drawing/2014/main" id="{A7F5803D-C950-8C4F-9774-B9EDB344EFEF}"/>
                  </a:ext>
                </a:extLst>
              </p:cNvPr>
              <p:cNvSpPr>
                <a:spLocks noGrp="1" noRot="1" noChangeAspect="1" noMove="1" noResize="1" noEditPoints="1" noAdjustHandles="1" noChangeArrowheads="1" noChangeShapeType="1" noTextEdit="1"/>
              </p:cNvSpPr>
              <p:nvPr>
                <p:ph idx="1"/>
              </p:nvPr>
            </p:nvSpPr>
            <p:spPr>
              <a:blipFill>
                <a:blip r:embed="rId5"/>
                <a:stretch>
                  <a:fillRect l="-1103" t="-1449"/>
                </a:stretch>
              </a:blipFill>
            </p:spPr>
            <p:txBody>
              <a:bodyPr/>
              <a:lstStyle/>
              <a:p>
                <a:r>
                  <a:rPr lang="en-US">
                    <a:noFill/>
                  </a:rPr>
                  <a:t> </a:t>
                </a:r>
              </a:p>
            </p:txBody>
          </p:sp>
        </mc:Fallback>
      </mc:AlternateContent>
    </p:spTree>
    <p:extLst>
      <p:ext uri="{BB962C8B-B14F-4D97-AF65-F5344CB8AC3E}">
        <p14:creationId xmlns:p14="http://schemas.microsoft.com/office/powerpoint/2010/main" val="27911302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F55E-2950-C248-883E-C9851D876164}"/>
              </a:ext>
            </a:extLst>
          </p:cNvPr>
          <p:cNvSpPr>
            <a:spLocks noGrp="1"/>
          </p:cNvSpPr>
          <p:nvPr>
            <p:ph type="title"/>
          </p:nvPr>
        </p:nvSpPr>
        <p:spPr/>
        <p:txBody>
          <a:bodyPr/>
          <a:lstStyle/>
          <a:p>
            <a:r>
              <a:rPr lang="en-US" dirty="0"/>
              <a:t>Self-attention GAN: Results</a:t>
            </a:r>
          </a:p>
        </p:txBody>
      </p:sp>
      <p:sp>
        <p:nvSpPr>
          <p:cNvPr id="6" name="Content Placeholder 5">
            <a:extLst>
              <a:ext uri="{FF2B5EF4-FFF2-40B4-BE49-F238E27FC236}">
                <a16:creationId xmlns:a16="http://schemas.microsoft.com/office/drawing/2014/main" id="{A1706516-80DA-EA47-AE00-E9CF7D4D6DB4}"/>
              </a:ext>
            </a:extLst>
          </p:cNvPr>
          <p:cNvSpPr>
            <a:spLocks noGrp="1"/>
          </p:cNvSpPr>
          <p:nvPr>
            <p:ph idx="1"/>
          </p:nvPr>
        </p:nvSpPr>
        <p:spPr/>
        <p:txBody>
          <a:bodyPr/>
          <a:lstStyle/>
          <a:p>
            <a:pPr marL="457200" indent="-457200">
              <a:buFont typeface="Arial" panose="020B0604020202020204" pitchFamily="34" charset="0"/>
              <a:buChar char="•"/>
            </a:pPr>
            <a:r>
              <a:rPr lang="en-US" dirty="0"/>
              <a:t>128 x 128 ImageNet</a:t>
            </a:r>
          </a:p>
        </p:txBody>
      </p:sp>
      <p:pic>
        <p:nvPicPr>
          <p:cNvPr id="8" name="Picture 7">
            <a:extLst>
              <a:ext uri="{FF2B5EF4-FFF2-40B4-BE49-F238E27FC236}">
                <a16:creationId xmlns:a16="http://schemas.microsoft.com/office/drawing/2014/main" id="{09B56E77-ABFD-7847-8F59-F2C20501DF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1533226"/>
            <a:ext cx="9372600" cy="4791374"/>
          </a:xfrm>
          <a:prstGeom prst="rect">
            <a:avLst/>
          </a:prstGeom>
        </p:spPr>
      </p:pic>
      <p:sp>
        <p:nvSpPr>
          <p:cNvPr id="9" name="TextBox 8">
            <a:extLst>
              <a:ext uri="{FF2B5EF4-FFF2-40B4-BE49-F238E27FC236}">
                <a16:creationId xmlns:a16="http://schemas.microsoft.com/office/drawing/2014/main" id="{D5099E4D-31E9-C541-8D08-7E1EAB015F33}"/>
              </a:ext>
            </a:extLst>
          </p:cNvPr>
          <p:cNvSpPr txBox="1"/>
          <p:nvPr/>
        </p:nvSpPr>
        <p:spPr>
          <a:xfrm>
            <a:off x="733743" y="1905965"/>
            <a:ext cx="1247457" cy="461665"/>
          </a:xfrm>
          <a:prstGeom prst="rect">
            <a:avLst/>
          </a:prstGeom>
          <a:noFill/>
        </p:spPr>
        <p:txBody>
          <a:bodyPr wrap="none" rtlCol="0">
            <a:spAutoFit/>
          </a:bodyPr>
          <a:lstStyle/>
          <a:p>
            <a:r>
              <a:rPr lang="en-US" b="0" dirty="0"/>
              <a:t>goldfish</a:t>
            </a:r>
          </a:p>
        </p:txBody>
      </p:sp>
      <p:sp>
        <p:nvSpPr>
          <p:cNvPr id="10" name="TextBox 9">
            <a:extLst>
              <a:ext uri="{FF2B5EF4-FFF2-40B4-BE49-F238E27FC236}">
                <a16:creationId xmlns:a16="http://schemas.microsoft.com/office/drawing/2014/main" id="{499B5D36-EAA8-E647-8A87-E8654C140C12}"/>
              </a:ext>
            </a:extLst>
          </p:cNvPr>
          <p:cNvSpPr txBox="1"/>
          <p:nvPr/>
        </p:nvSpPr>
        <p:spPr>
          <a:xfrm>
            <a:off x="467042" y="2972765"/>
            <a:ext cx="1780857" cy="830997"/>
          </a:xfrm>
          <a:prstGeom prst="rect">
            <a:avLst/>
          </a:prstGeom>
          <a:noFill/>
        </p:spPr>
        <p:txBody>
          <a:bodyPr wrap="square" rtlCol="0">
            <a:spAutoFit/>
          </a:bodyPr>
          <a:lstStyle/>
          <a:p>
            <a:pPr algn="ctr"/>
            <a:r>
              <a:rPr lang="en-US" b="0" dirty="0"/>
              <a:t>indigo bunting</a:t>
            </a:r>
          </a:p>
        </p:txBody>
      </p:sp>
      <p:sp>
        <p:nvSpPr>
          <p:cNvPr id="11" name="TextBox 10">
            <a:extLst>
              <a:ext uri="{FF2B5EF4-FFF2-40B4-BE49-F238E27FC236}">
                <a16:creationId xmlns:a16="http://schemas.microsoft.com/office/drawing/2014/main" id="{A5F74009-47CD-904A-A261-B746A208BEBB}"/>
              </a:ext>
            </a:extLst>
          </p:cNvPr>
          <p:cNvSpPr txBox="1"/>
          <p:nvPr/>
        </p:nvSpPr>
        <p:spPr>
          <a:xfrm>
            <a:off x="572805" y="4268165"/>
            <a:ext cx="1780857" cy="461665"/>
          </a:xfrm>
          <a:prstGeom prst="rect">
            <a:avLst/>
          </a:prstGeom>
          <a:noFill/>
        </p:spPr>
        <p:txBody>
          <a:bodyPr wrap="square" rtlCol="0">
            <a:spAutoFit/>
          </a:bodyPr>
          <a:lstStyle/>
          <a:p>
            <a:pPr algn="ctr"/>
            <a:r>
              <a:rPr lang="en-US" b="0" dirty="0"/>
              <a:t>redshank</a:t>
            </a:r>
          </a:p>
        </p:txBody>
      </p:sp>
      <p:sp>
        <p:nvSpPr>
          <p:cNvPr id="12" name="TextBox 11">
            <a:extLst>
              <a:ext uri="{FF2B5EF4-FFF2-40B4-BE49-F238E27FC236}">
                <a16:creationId xmlns:a16="http://schemas.microsoft.com/office/drawing/2014/main" id="{A575EABF-EA65-644A-A19A-4EB754F6A616}"/>
              </a:ext>
            </a:extLst>
          </p:cNvPr>
          <p:cNvSpPr txBox="1"/>
          <p:nvPr/>
        </p:nvSpPr>
        <p:spPr>
          <a:xfrm>
            <a:off x="600635" y="5334965"/>
            <a:ext cx="1780857" cy="830997"/>
          </a:xfrm>
          <a:prstGeom prst="rect">
            <a:avLst/>
          </a:prstGeom>
          <a:noFill/>
        </p:spPr>
        <p:txBody>
          <a:bodyPr wrap="square" rtlCol="0">
            <a:spAutoFit/>
          </a:bodyPr>
          <a:lstStyle/>
          <a:p>
            <a:pPr algn="ctr"/>
            <a:r>
              <a:rPr lang="en-US" b="0" dirty="0"/>
              <a:t>Saint Bernard</a:t>
            </a:r>
          </a:p>
        </p:txBody>
      </p:sp>
    </p:spTree>
    <p:extLst>
      <p:ext uri="{BB962C8B-B14F-4D97-AF65-F5344CB8AC3E}">
        <p14:creationId xmlns:p14="http://schemas.microsoft.com/office/powerpoint/2010/main" val="1286182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F55E-2950-C248-883E-C9851D876164}"/>
              </a:ext>
            </a:extLst>
          </p:cNvPr>
          <p:cNvSpPr>
            <a:spLocks noGrp="1"/>
          </p:cNvSpPr>
          <p:nvPr>
            <p:ph type="title"/>
          </p:nvPr>
        </p:nvSpPr>
        <p:spPr/>
        <p:txBody>
          <a:bodyPr/>
          <a:lstStyle/>
          <a:p>
            <a:r>
              <a:rPr lang="en-US" dirty="0"/>
              <a:t>BigGAN</a:t>
            </a:r>
          </a:p>
        </p:txBody>
      </p:sp>
      <p:sp>
        <p:nvSpPr>
          <p:cNvPr id="3" name="Content Placeholder 2">
            <a:extLst>
              <a:ext uri="{FF2B5EF4-FFF2-40B4-BE49-F238E27FC236}">
                <a16:creationId xmlns:a16="http://schemas.microsoft.com/office/drawing/2014/main" id="{A7F5803D-C950-8C4F-9774-B9EDB344EFEF}"/>
              </a:ext>
            </a:extLst>
          </p:cNvPr>
          <p:cNvSpPr>
            <a:spLocks noGrp="1"/>
          </p:cNvSpPr>
          <p:nvPr>
            <p:ph idx="1"/>
          </p:nvPr>
        </p:nvSpPr>
        <p:spPr/>
        <p:txBody>
          <a:bodyPr/>
          <a:lstStyle/>
          <a:p>
            <a:pPr marL="457200" indent="-457200">
              <a:buFont typeface="Arial" panose="020B0604020202020204" pitchFamily="34" charset="0"/>
              <a:buChar char="•"/>
            </a:pPr>
            <a:r>
              <a:rPr lang="en-US" dirty="0"/>
              <a:t>Scale up SA-GAN to generate ImageNet images up to </a:t>
            </a:r>
            <a:br>
              <a:rPr lang="en-US" dirty="0"/>
            </a:br>
            <a:r>
              <a:rPr lang="en-US" dirty="0"/>
              <a:t>512 x 512 resolution</a:t>
            </a:r>
          </a:p>
        </p:txBody>
      </p:sp>
      <p:sp>
        <p:nvSpPr>
          <p:cNvPr id="4" name="Rectangle 3">
            <a:extLst>
              <a:ext uri="{FF2B5EF4-FFF2-40B4-BE49-F238E27FC236}">
                <a16:creationId xmlns:a16="http://schemas.microsoft.com/office/drawing/2014/main" id="{86095469-6E9A-F341-96A1-0C6E847A83FE}"/>
              </a:ext>
            </a:extLst>
          </p:cNvPr>
          <p:cNvSpPr/>
          <p:nvPr/>
        </p:nvSpPr>
        <p:spPr>
          <a:xfrm>
            <a:off x="-76200" y="6412468"/>
            <a:ext cx="12268200" cy="369332"/>
          </a:xfrm>
          <a:prstGeom prst="rect">
            <a:avLst/>
          </a:prstGeom>
        </p:spPr>
        <p:txBody>
          <a:bodyPr wrap="square">
            <a:spAutoFit/>
          </a:bodyPr>
          <a:lstStyle/>
          <a:p>
            <a:pPr algn="ctr"/>
            <a:r>
              <a:rPr lang="en-US" sz="1800" b="0" dirty="0"/>
              <a:t>A. Brock, J. Donahue, K. </a:t>
            </a:r>
            <a:r>
              <a:rPr lang="en-US" sz="1800" b="0" dirty="0" err="1"/>
              <a:t>Simonyan</a:t>
            </a:r>
            <a:r>
              <a:rPr lang="en-US" sz="1800" b="0" dirty="0"/>
              <a:t>, </a:t>
            </a:r>
            <a:r>
              <a:rPr lang="en-US" sz="1800" b="0" dirty="0">
                <a:hlinkClick r:id="rId2"/>
              </a:rPr>
              <a:t>Large scale GAN training for high fidelity natural image synthesis</a:t>
            </a:r>
            <a:r>
              <a:rPr lang="en-US" sz="1800" b="0" dirty="0"/>
              <a:t>, ICLR 2019</a:t>
            </a:r>
          </a:p>
        </p:txBody>
      </p:sp>
      <p:pic>
        <p:nvPicPr>
          <p:cNvPr id="7" name="Picture 6">
            <a:extLst>
              <a:ext uri="{FF2B5EF4-FFF2-40B4-BE49-F238E27FC236}">
                <a16:creationId xmlns:a16="http://schemas.microsoft.com/office/drawing/2014/main" id="{A12225EF-F8AC-2A46-B9DC-07C79F3633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209800"/>
            <a:ext cx="11486611" cy="2971800"/>
          </a:xfrm>
          <a:prstGeom prst="rect">
            <a:avLst/>
          </a:prstGeom>
        </p:spPr>
      </p:pic>
    </p:spTree>
    <p:extLst>
      <p:ext uri="{BB962C8B-B14F-4D97-AF65-F5344CB8AC3E}">
        <p14:creationId xmlns:p14="http://schemas.microsoft.com/office/powerpoint/2010/main" val="27814778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F55E-2950-C248-883E-C9851D876164}"/>
              </a:ext>
            </a:extLst>
          </p:cNvPr>
          <p:cNvSpPr>
            <a:spLocks noGrp="1"/>
          </p:cNvSpPr>
          <p:nvPr>
            <p:ph type="title"/>
          </p:nvPr>
        </p:nvSpPr>
        <p:spPr/>
        <p:txBody>
          <a:bodyPr/>
          <a:lstStyle/>
          <a:p>
            <a:r>
              <a:rPr lang="en-US" dirty="0" err="1"/>
              <a:t>BigGAN</a:t>
            </a:r>
            <a:r>
              <a:rPr lang="en-US" dirty="0"/>
              <a:t>: Implementation details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7F5803D-C950-8C4F-9774-B9EDB344EFEF}"/>
                  </a:ext>
                </a:extLst>
              </p:cNvPr>
              <p:cNvSpPr>
                <a:spLocks noGrp="1"/>
              </p:cNvSpPr>
              <p:nvPr>
                <p:ph idx="1"/>
              </p:nvPr>
            </p:nvSpPr>
            <p:spPr/>
            <p:txBody>
              <a:bodyPr/>
              <a:lstStyle/>
              <a:p>
                <a:pPr marL="457200" indent="-457200">
                  <a:buFont typeface="Arial" panose="020B0604020202020204" pitchFamily="34" charset="0"/>
                  <a:buChar char="•"/>
                </a:pPr>
                <a:r>
                  <a:rPr lang="en-US" dirty="0"/>
                  <a:t>8x larger batch size, 50% more channels (2x more parameters) than baseline SA-GAN</a:t>
                </a:r>
              </a:p>
              <a:p>
                <a:pPr marL="457200" indent="-457200">
                  <a:buFont typeface="Arial" panose="020B0604020202020204" pitchFamily="34" charset="0"/>
                  <a:buChar char="•"/>
                </a:pPr>
                <a:r>
                  <a:rPr lang="en-US" dirty="0"/>
                  <a:t>Hierarchical latent space: feed (transformations of) </a:t>
                </a:r>
                <a14:m>
                  <m:oMath xmlns:m="http://schemas.openxmlformats.org/officeDocument/2006/math">
                    <m:r>
                      <a:rPr lang="en-US" i="1" dirty="0" smtClean="0">
                        <a:latin typeface="Cambria Math" panose="02040503050406030204" pitchFamily="18" charset="0"/>
                      </a:rPr>
                      <m:t>𝑧</m:t>
                    </m:r>
                  </m:oMath>
                </a14:m>
                <a:r>
                  <a:rPr lang="en-US" dirty="0"/>
                  <a:t> vector into multiple layers of the generator</a:t>
                </a:r>
              </a:p>
            </p:txBody>
          </p:sp>
        </mc:Choice>
        <mc:Fallback xmlns="">
          <p:sp>
            <p:nvSpPr>
              <p:cNvPr id="3" name="Content Placeholder 2">
                <a:extLst>
                  <a:ext uri="{FF2B5EF4-FFF2-40B4-BE49-F238E27FC236}">
                    <a16:creationId xmlns:a16="http://schemas.microsoft.com/office/drawing/2014/main" id="{A7F5803D-C950-8C4F-9774-B9EDB344EFEF}"/>
                  </a:ext>
                </a:extLst>
              </p:cNvPr>
              <p:cNvSpPr>
                <a:spLocks noGrp="1" noRot="1" noChangeAspect="1" noMove="1" noResize="1" noEditPoints="1" noAdjustHandles="1" noChangeArrowheads="1" noChangeShapeType="1" noTextEdit="1"/>
              </p:cNvSpPr>
              <p:nvPr>
                <p:ph idx="1"/>
              </p:nvPr>
            </p:nvSpPr>
            <p:spPr>
              <a:blipFill>
                <a:blip r:embed="rId2"/>
                <a:stretch>
                  <a:fillRect l="-1103" t="-1449"/>
                </a:stretch>
              </a:blipFill>
            </p:spPr>
            <p:txBody>
              <a:bodyPr/>
              <a:lstStyle/>
              <a:p>
                <a:r>
                  <a:rPr lang="en-US">
                    <a:noFill/>
                  </a:rPr>
                  <a:t> </a:t>
                </a:r>
              </a:p>
            </p:txBody>
          </p:sp>
        </mc:Fallback>
      </mc:AlternateContent>
    </p:spTree>
    <p:extLst>
      <p:ext uri="{BB962C8B-B14F-4D97-AF65-F5344CB8AC3E}">
        <p14:creationId xmlns:p14="http://schemas.microsoft.com/office/powerpoint/2010/main" val="1489506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62D18-F7A5-9044-B0FA-158B40DC087B}"/>
              </a:ext>
            </a:extLst>
          </p:cNvPr>
          <p:cNvSpPr>
            <a:spLocks noGrp="1"/>
          </p:cNvSpPr>
          <p:nvPr>
            <p:ph type="title"/>
          </p:nvPr>
        </p:nvSpPr>
        <p:spPr/>
        <p:txBody>
          <a:bodyPr/>
          <a:lstStyle/>
          <a:p>
            <a:r>
              <a:rPr lang="en-US" dirty="0"/>
              <a:t>Progressive GANs</a:t>
            </a:r>
          </a:p>
        </p:txBody>
      </p:sp>
      <p:sp>
        <p:nvSpPr>
          <p:cNvPr id="4" name="Rectangle 3">
            <a:extLst>
              <a:ext uri="{FF2B5EF4-FFF2-40B4-BE49-F238E27FC236}">
                <a16:creationId xmlns:a16="http://schemas.microsoft.com/office/drawing/2014/main" id="{038D98D2-66DF-6C4C-999A-9AC647A7C4E2}"/>
              </a:ext>
            </a:extLst>
          </p:cNvPr>
          <p:cNvSpPr/>
          <p:nvPr/>
        </p:nvSpPr>
        <p:spPr>
          <a:xfrm>
            <a:off x="1638300" y="6096000"/>
            <a:ext cx="8915400" cy="646331"/>
          </a:xfrm>
          <a:prstGeom prst="rect">
            <a:avLst/>
          </a:prstGeom>
        </p:spPr>
        <p:txBody>
          <a:bodyPr wrap="square">
            <a:spAutoFit/>
          </a:bodyPr>
          <a:lstStyle/>
          <a:p>
            <a:pPr algn="ctr"/>
            <a:r>
              <a:rPr lang="en-US" sz="1800" b="0" dirty="0"/>
              <a:t>T. </a:t>
            </a:r>
            <a:r>
              <a:rPr lang="en-US" sz="1800" b="0" dirty="0" err="1"/>
              <a:t>Karras</a:t>
            </a:r>
            <a:r>
              <a:rPr lang="en-US" sz="1800" b="0" dirty="0"/>
              <a:t>, T. </a:t>
            </a:r>
            <a:r>
              <a:rPr lang="en-US" sz="1800" b="0" dirty="0" err="1"/>
              <a:t>Aila</a:t>
            </a:r>
            <a:r>
              <a:rPr lang="en-US" sz="1800" b="0" dirty="0"/>
              <a:t>, S. Laine, J. </a:t>
            </a:r>
            <a:r>
              <a:rPr lang="en-US" sz="1800" b="0" dirty="0" err="1"/>
              <a:t>Lehtinen</a:t>
            </a:r>
            <a:r>
              <a:rPr lang="en-US" sz="1800" b="0" dirty="0"/>
              <a:t>. </a:t>
            </a:r>
            <a:r>
              <a:rPr lang="en-US" sz="1800" b="0" dirty="0">
                <a:hlinkClick r:id="rId3"/>
              </a:rPr>
              <a:t>Progressive Growing of GANs for Improved Quality, Stability, and Variation</a:t>
            </a:r>
            <a:r>
              <a:rPr lang="en-US" sz="1800" b="0" dirty="0"/>
              <a:t>. ICLR 2018</a:t>
            </a:r>
          </a:p>
        </p:txBody>
      </p:sp>
      <p:sp>
        <p:nvSpPr>
          <p:cNvPr id="13" name="TextBox 12">
            <a:extLst>
              <a:ext uri="{FF2B5EF4-FFF2-40B4-BE49-F238E27FC236}">
                <a16:creationId xmlns:a16="http://schemas.microsoft.com/office/drawing/2014/main" id="{5618872D-5945-734A-907D-E1058B032C92}"/>
              </a:ext>
            </a:extLst>
          </p:cNvPr>
          <p:cNvSpPr txBox="1"/>
          <p:nvPr/>
        </p:nvSpPr>
        <p:spPr>
          <a:xfrm>
            <a:off x="2667000" y="1066800"/>
            <a:ext cx="7067961" cy="461665"/>
          </a:xfrm>
          <a:prstGeom prst="rect">
            <a:avLst/>
          </a:prstGeom>
          <a:noFill/>
        </p:spPr>
        <p:txBody>
          <a:bodyPr wrap="none" rtlCol="0">
            <a:spAutoFit/>
          </a:bodyPr>
          <a:lstStyle/>
          <a:p>
            <a:r>
              <a:rPr lang="en-US" b="0" dirty="0"/>
              <a:t>Realistic face images up to 1024 x 1024 resolution</a:t>
            </a:r>
          </a:p>
        </p:txBody>
      </p:sp>
      <p:pic>
        <p:nvPicPr>
          <p:cNvPr id="15" name="Picture 14">
            <a:extLst>
              <a:ext uri="{FF2B5EF4-FFF2-40B4-BE49-F238E27FC236}">
                <a16:creationId xmlns:a16="http://schemas.microsoft.com/office/drawing/2014/main" id="{28D8E6F0-A928-374A-A0F5-5707F6F2C7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3280" y="1528465"/>
            <a:ext cx="8915400" cy="4509175"/>
          </a:xfrm>
          <a:prstGeom prst="rect">
            <a:avLst/>
          </a:prstGeom>
        </p:spPr>
      </p:pic>
    </p:spTree>
    <p:extLst>
      <p:ext uri="{BB962C8B-B14F-4D97-AF65-F5344CB8AC3E}">
        <p14:creationId xmlns:p14="http://schemas.microsoft.com/office/powerpoint/2010/main" val="7351182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F55E-2950-C248-883E-C9851D876164}"/>
              </a:ext>
            </a:extLst>
          </p:cNvPr>
          <p:cNvSpPr>
            <a:spLocks noGrp="1"/>
          </p:cNvSpPr>
          <p:nvPr>
            <p:ph type="title"/>
          </p:nvPr>
        </p:nvSpPr>
        <p:spPr/>
        <p:txBody>
          <a:bodyPr/>
          <a:lstStyle/>
          <a:p>
            <a:r>
              <a:rPr lang="en-US" dirty="0" err="1"/>
              <a:t>BigGAN</a:t>
            </a:r>
            <a:r>
              <a:rPr lang="en-US" dirty="0"/>
              <a:t>: Implementation details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7F5803D-C950-8C4F-9774-B9EDB344EFEF}"/>
                  </a:ext>
                </a:extLst>
              </p:cNvPr>
              <p:cNvSpPr>
                <a:spLocks noGrp="1"/>
              </p:cNvSpPr>
              <p:nvPr>
                <p:ph idx="1"/>
              </p:nvPr>
            </p:nvSpPr>
            <p:spPr/>
            <p:txBody>
              <a:bodyPr/>
              <a:lstStyle/>
              <a:p>
                <a:pPr marL="457200" indent="-457200">
                  <a:buFont typeface="Arial" panose="020B0604020202020204" pitchFamily="34" charset="0"/>
                  <a:buChar char="•"/>
                </a:pPr>
                <a:r>
                  <a:rPr lang="en-US" dirty="0"/>
                  <a:t>8x larger batch size, 50% more channels (2x more parameters) than baseline SA-GAN</a:t>
                </a:r>
              </a:p>
              <a:p>
                <a:pPr marL="457200" indent="-457200">
                  <a:buFont typeface="Arial" panose="020B0604020202020204" pitchFamily="34" charset="0"/>
                  <a:buChar char="•"/>
                </a:pPr>
                <a:r>
                  <a:rPr lang="en-US" dirty="0"/>
                  <a:t>Hierarchical latent space: feed (transformations of) </a:t>
                </a:r>
                <a14:m>
                  <m:oMath xmlns:m="http://schemas.openxmlformats.org/officeDocument/2006/math">
                    <m:r>
                      <a:rPr lang="en-US" i="1" dirty="0" smtClean="0">
                        <a:latin typeface="Cambria Math" panose="02040503050406030204" pitchFamily="18" charset="0"/>
                      </a:rPr>
                      <m:t>𝑧</m:t>
                    </m:r>
                  </m:oMath>
                </a14:m>
                <a:r>
                  <a:rPr lang="en-US" dirty="0"/>
                  <a:t> vector into multiple layers of the generator</a:t>
                </a:r>
              </a:p>
              <a:p>
                <a:pPr marL="457200" indent="-457200">
                  <a:buFont typeface="Arial" panose="020B0604020202020204" pitchFamily="34" charset="0"/>
                  <a:buChar char="•"/>
                </a:pPr>
                <a:r>
                  <a:rPr lang="en-US" dirty="0"/>
                  <a:t>Truncation trick: at test time, resample the components of the </a:t>
                </a:r>
                <a14:m>
                  <m:oMath xmlns:m="http://schemas.openxmlformats.org/officeDocument/2006/math">
                    <m:r>
                      <a:rPr lang="en-US" i="1" dirty="0" smtClean="0">
                        <a:latin typeface="Cambria Math" panose="02040503050406030204" pitchFamily="18" charset="0"/>
                      </a:rPr>
                      <m:t>𝑧</m:t>
                    </m:r>
                  </m:oMath>
                </a14:m>
                <a:r>
                  <a:rPr lang="en-US" dirty="0"/>
                  <a:t> vector whose magnitude falls above a certain threshold</a:t>
                </a:r>
              </a:p>
              <a:p>
                <a:pPr marL="857250" lvl="1" indent="-457200">
                  <a:buFont typeface="Arial" panose="020B0604020202020204" pitchFamily="34" charset="0"/>
                  <a:buChar char="•"/>
                </a:pPr>
                <a:r>
                  <a:rPr lang="en-US" sz="2400" dirty="0"/>
                  <a:t>Trade off diversity for image quality</a:t>
                </a:r>
              </a:p>
            </p:txBody>
          </p:sp>
        </mc:Choice>
        <mc:Fallback xmlns="">
          <p:sp>
            <p:nvSpPr>
              <p:cNvPr id="3" name="Content Placeholder 2">
                <a:extLst>
                  <a:ext uri="{FF2B5EF4-FFF2-40B4-BE49-F238E27FC236}">
                    <a16:creationId xmlns:a16="http://schemas.microsoft.com/office/drawing/2014/main" id="{A7F5803D-C950-8C4F-9774-B9EDB344EFEF}"/>
                  </a:ext>
                </a:extLst>
              </p:cNvPr>
              <p:cNvSpPr>
                <a:spLocks noGrp="1" noRot="1" noChangeAspect="1" noMove="1" noResize="1" noEditPoints="1" noAdjustHandles="1" noChangeArrowheads="1" noChangeShapeType="1" noTextEdit="1"/>
              </p:cNvSpPr>
              <p:nvPr>
                <p:ph idx="1"/>
              </p:nvPr>
            </p:nvSpPr>
            <p:spPr>
              <a:blipFill>
                <a:blip r:embed="rId2"/>
                <a:stretch>
                  <a:fillRect l="-1103" t="-1449" r="-1471"/>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A1F75CB9-4A3A-D241-B443-95EBB91C95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4267200"/>
            <a:ext cx="8458200" cy="2195258"/>
          </a:xfrm>
          <a:prstGeom prst="rect">
            <a:avLst/>
          </a:prstGeom>
        </p:spPr>
      </p:pic>
      <p:sp>
        <p:nvSpPr>
          <p:cNvPr id="6" name="TextBox 5">
            <a:extLst>
              <a:ext uri="{FF2B5EF4-FFF2-40B4-BE49-F238E27FC236}">
                <a16:creationId xmlns:a16="http://schemas.microsoft.com/office/drawing/2014/main" id="{6A2530A8-20DD-0646-A1B9-0426070581E2}"/>
              </a:ext>
            </a:extLst>
          </p:cNvPr>
          <p:cNvSpPr txBox="1"/>
          <p:nvPr/>
        </p:nvSpPr>
        <p:spPr>
          <a:xfrm>
            <a:off x="1828800" y="6443246"/>
            <a:ext cx="8571064" cy="338554"/>
          </a:xfrm>
          <a:prstGeom prst="rect">
            <a:avLst/>
          </a:prstGeom>
          <a:noFill/>
        </p:spPr>
        <p:txBody>
          <a:bodyPr wrap="none" rtlCol="0">
            <a:spAutoFit/>
          </a:bodyPr>
          <a:lstStyle/>
          <a:p>
            <a:r>
              <a:rPr lang="en-US" sz="1600" b="0" dirty="0"/>
              <a:t>“The effects of increasing truncation. From left to right, the threshold is set to 2, 1, 0.5, 0.04.”</a:t>
            </a:r>
          </a:p>
        </p:txBody>
      </p:sp>
    </p:spTree>
    <p:extLst>
      <p:ext uri="{BB962C8B-B14F-4D97-AF65-F5344CB8AC3E}">
        <p14:creationId xmlns:p14="http://schemas.microsoft.com/office/powerpoint/2010/main" val="37172131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F55E-2950-C248-883E-C9851D876164}"/>
              </a:ext>
            </a:extLst>
          </p:cNvPr>
          <p:cNvSpPr>
            <a:spLocks noGrp="1"/>
          </p:cNvSpPr>
          <p:nvPr>
            <p:ph type="title"/>
          </p:nvPr>
        </p:nvSpPr>
        <p:spPr/>
        <p:txBody>
          <a:bodyPr/>
          <a:lstStyle/>
          <a:p>
            <a:r>
              <a:rPr lang="en-US" dirty="0" err="1"/>
              <a:t>BigGAN</a:t>
            </a:r>
            <a:r>
              <a:rPr lang="en-US" dirty="0"/>
              <a:t>: Implementation details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7F5803D-C950-8C4F-9774-B9EDB344EFEF}"/>
                  </a:ext>
                </a:extLst>
              </p:cNvPr>
              <p:cNvSpPr>
                <a:spLocks noGrp="1"/>
              </p:cNvSpPr>
              <p:nvPr>
                <p:ph idx="1"/>
              </p:nvPr>
            </p:nvSpPr>
            <p:spPr/>
            <p:txBody>
              <a:bodyPr/>
              <a:lstStyle/>
              <a:p>
                <a:pPr marL="457200" indent="-457200">
                  <a:buFont typeface="Arial" panose="020B0604020202020204" pitchFamily="34" charset="0"/>
                  <a:buChar char="•"/>
                </a:pPr>
                <a:r>
                  <a:rPr lang="en-US" dirty="0"/>
                  <a:t>8x larger batch size, 50% more channels (2x more parameters) than baseline SA-GAN</a:t>
                </a:r>
              </a:p>
              <a:p>
                <a:pPr marL="457200" indent="-457200">
                  <a:buFont typeface="Arial" panose="020B0604020202020204" pitchFamily="34" charset="0"/>
                  <a:buChar char="•"/>
                </a:pPr>
                <a:r>
                  <a:rPr lang="en-US" dirty="0"/>
                  <a:t>Hierarchical latent space: feed (transformations of) </a:t>
                </a:r>
                <a14:m>
                  <m:oMath xmlns:m="http://schemas.openxmlformats.org/officeDocument/2006/math">
                    <m:r>
                      <a:rPr lang="en-US" i="1" dirty="0">
                        <a:latin typeface="Cambria Math" panose="02040503050406030204" pitchFamily="18" charset="0"/>
                      </a:rPr>
                      <m:t>𝑧</m:t>
                    </m:r>
                  </m:oMath>
                </a14:m>
                <a:r>
                  <a:rPr lang="en-US" dirty="0"/>
                  <a:t> vector into multiple layers of the generator</a:t>
                </a:r>
              </a:p>
              <a:p>
                <a:pPr marL="457200" indent="-457200">
                  <a:buFont typeface="Arial" panose="020B0604020202020204" pitchFamily="34" charset="0"/>
                  <a:buChar char="•"/>
                </a:pPr>
                <a:r>
                  <a:rPr lang="en-US" dirty="0"/>
                  <a:t>Truncation trick: at test time, resample the components of the </a:t>
                </a:r>
                <a14:m>
                  <m:oMath xmlns:m="http://schemas.openxmlformats.org/officeDocument/2006/math">
                    <m:r>
                      <a:rPr lang="en-US" i="1" dirty="0">
                        <a:latin typeface="Cambria Math" panose="02040503050406030204" pitchFamily="18" charset="0"/>
                      </a:rPr>
                      <m:t>𝑧</m:t>
                    </m:r>
                  </m:oMath>
                </a14:m>
                <a:r>
                  <a:rPr lang="en-US" dirty="0"/>
                  <a:t> vector whose magnitude falls above a certain threshold</a:t>
                </a:r>
              </a:p>
              <a:p>
                <a:pPr marL="457200" indent="-457200">
                  <a:buFont typeface="Arial" panose="020B0604020202020204" pitchFamily="34" charset="0"/>
                  <a:buChar char="•"/>
                </a:pPr>
                <a:r>
                  <a:rPr lang="en-US" dirty="0"/>
                  <a:t>Lots of other tricks (initialization, training, etc.)</a:t>
                </a:r>
              </a:p>
              <a:p>
                <a:pPr marL="457200" indent="-457200">
                  <a:buFont typeface="Arial" panose="020B0604020202020204" pitchFamily="34" charset="0"/>
                  <a:buChar char="•"/>
                </a:pPr>
                <a:r>
                  <a:rPr lang="en-US" dirty="0"/>
                  <a:t>Training observed to be unstable, but good results are achieved “just before collapse”</a:t>
                </a:r>
              </a:p>
              <a:p>
                <a:pPr marL="457200" indent="-457200">
                  <a:buFont typeface="Arial" panose="020B0604020202020204" pitchFamily="34" charset="0"/>
                  <a:buChar char="•"/>
                </a:pPr>
                <a:r>
                  <a:rPr lang="en-US" dirty="0"/>
                  <a:t>Evidence that discriminator memorizes the training data, but the generator doesn’t</a:t>
                </a:r>
              </a:p>
            </p:txBody>
          </p:sp>
        </mc:Choice>
        <mc:Fallback xmlns="">
          <p:sp>
            <p:nvSpPr>
              <p:cNvPr id="3" name="Content Placeholder 2">
                <a:extLst>
                  <a:ext uri="{FF2B5EF4-FFF2-40B4-BE49-F238E27FC236}">
                    <a16:creationId xmlns:a16="http://schemas.microsoft.com/office/drawing/2014/main" id="{A7F5803D-C950-8C4F-9774-B9EDB344EFEF}"/>
                  </a:ext>
                </a:extLst>
              </p:cNvPr>
              <p:cNvSpPr>
                <a:spLocks noGrp="1" noRot="1" noChangeAspect="1" noMove="1" noResize="1" noEditPoints="1" noAdjustHandles="1" noChangeArrowheads="1" noChangeShapeType="1" noTextEdit="1"/>
              </p:cNvSpPr>
              <p:nvPr>
                <p:ph idx="1"/>
              </p:nvPr>
            </p:nvSpPr>
            <p:spPr>
              <a:blipFill>
                <a:blip r:embed="rId2"/>
                <a:stretch>
                  <a:fillRect l="-1103" t="-1449" r="-1471" b="-2174"/>
                </a:stretch>
              </a:blipFill>
            </p:spPr>
            <p:txBody>
              <a:bodyPr/>
              <a:lstStyle/>
              <a:p>
                <a:r>
                  <a:rPr lang="en-US">
                    <a:noFill/>
                  </a:rPr>
                  <a:t> </a:t>
                </a:r>
              </a:p>
            </p:txBody>
          </p:sp>
        </mc:Fallback>
      </mc:AlternateContent>
    </p:spTree>
    <p:extLst>
      <p:ext uri="{BB962C8B-B14F-4D97-AF65-F5344CB8AC3E}">
        <p14:creationId xmlns:p14="http://schemas.microsoft.com/office/powerpoint/2010/main" val="26583219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F55E-2950-C248-883E-C9851D876164}"/>
              </a:ext>
            </a:extLst>
          </p:cNvPr>
          <p:cNvSpPr>
            <a:spLocks noGrp="1"/>
          </p:cNvSpPr>
          <p:nvPr>
            <p:ph type="title"/>
          </p:nvPr>
        </p:nvSpPr>
        <p:spPr/>
        <p:txBody>
          <a:bodyPr/>
          <a:lstStyle/>
          <a:p>
            <a:r>
              <a:rPr lang="en-US" dirty="0" err="1"/>
              <a:t>BigGAN</a:t>
            </a:r>
            <a:r>
              <a:rPr lang="en-US" dirty="0"/>
              <a:t>: Implementation details</a:t>
            </a:r>
          </a:p>
        </p:txBody>
      </p:sp>
      <p:pic>
        <p:nvPicPr>
          <p:cNvPr id="6" name="Picture 5">
            <a:extLst>
              <a:ext uri="{FF2B5EF4-FFF2-40B4-BE49-F238E27FC236}">
                <a16:creationId xmlns:a16="http://schemas.microsoft.com/office/drawing/2014/main" id="{4E32DE33-6829-EC47-B536-CC551AE7052E}"/>
              </a:ext>
            </a:extLst>
          </p:cNvPr>
          <p:cNvPicPr>
            <a:picLocks noChangeAspect="1"/>
          </p:cNvPicPr>
          <p:nvPr/>
        </p:nvPicPr>
        <p:blipFill>
          <a:blip r:embed="rId2"/>
          <a:stretch>
            <a:fillRect/>
          </a:stretch>
        </p:blipFill>
        <p:spPr>
          <a:xfrm>
            <a:off x="4038600" y="1295400"/>
            <a:ext cx="3962400" cy="4688662"/>
          </a:xfrm>
          <a:prstGeom prst="rect">
            <a:avLst/>
          </a:prstGeom>
        </p:spPr>
      </p:pic>
      <p:sp>
        <p:nvSpPr>
          <p:cNvPr id="7" name="Rectangle 6">
            <a:extLst>
              <a:ext uri="{FF2B5EF4-FFF2-40B4-BE49-F238E27FC236}">
                <a16:creationId xmlns:a16="http://schemas.microsoft.com/office/drawing/2014/main" id="{107DD65D-3D67-E343-A451-980F5CECA62C}"/>
              </a:ext>
            </a:extLst>
          </p:cNvPr>
          <p:cNvSpPr/>
          <p:nvPr/>
        </p:nvSpPr>
        <p:spPr>
          <a:xfrm>
            <a:off x="4363351" y="6172200"/>
            <a:ext cx="3485249" cy="461665"/>
          </a:xfrm>
          <a:prstGeom prst="rect">
            <a:avLst/>
          </a:prstGeom>
        </p:spPr>
        <p:txBody>
          <a:bodyPr wrap="none">
            <a:spAutoFit/>
          </a:bodyPr>
          <a:lstStyle/>
          <a:p>
            <a:r>
              <a:rPr lang="en-US" dirty="0">
                <a:hlinkClick r:id="rId3"/>
              </a:rPr>
              <a:t>https://</a:t>
            </a:r>
            <a:r>
              <a:rPr lang="en-US" dirty="0" err="1">
                <a:hlinkClick r:id="rId3"/>
              </a:rPr>
              <a:t>xkcd.com</a:t>
            </a:r>
            <a:r>
              <a:rPr lang="en-US" dirty="0">
                <a:hlinkClick r:id="rId3"/>
              </a:rPr>
              <a:t>/1838/</a:t>
            </a:r>
            <a:endParaRPr lang="en-US" dirty="0"/>
          </a:p>
        </p:txBody>
      </p:sp>
    </p:spTree>
    <p:extLst>
      <p:ext uri="{BB962C8B-B14F-4D97-AF65-F5344CB8AC3E}">
        <p14:creationId xmlns:p14="http://schemas.microsoft.com/office/powerpoint/2010/main" val="25656914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B137D-AFF8-E844-BEA5-3190636A8333}"/>
              </a:ext>
            </a:extLst>
          </p:cNvPr>
          <p:cNvSpPr>
            <a:spLocks noGrp="1"/>
          </p:cNvSpPr>
          <p:nvPr>
            <p:ph type="title"/>
          </p:nvPr>
        </p:nvSpPr>
        <p:spPr/>
        <p:txBody>
          <a:bodyPr/>
          <a:lstStyle/>
          <a:p>
            <a:r>
              <a:rPr lang="en-US" dirty="0"/>
              <a:t>Announcements and reminders</a:t>
            </a:r>
          </a:p>
        </p:txBody>
      </p:sp>
      <p:sp>
        <p:nvSpPr>
          <p:cNvPr id="3" name="Content Placeholder 2">
            <a:extLst>
              <a:ext uri="{FF2B5EF4-FFF2-40B4-BE49-F238E27FC236}">
                <a16:creationId xmlns:a16="http://schemas.microsoft.com/office/drawing/2014/main" id="{FEB319D3-AF26-2A4D-B9BA-D7D19645B788}"/>
              </a:ext>
            </a:extLst>
          </p:cNvPr>
          <p:cNvSpPr>
            <a:spLocks noGrp="1"/>
          </p:cNvSpPr>
          <p:nvPr>
            <p:ph idx="1"/>
          </p:nvPr>
        </p:nvSpPr>
        <p:spPr>
          <a:xfrm>
            <a:off x="533400" y="914400"/>
            <a:ext cx="11125200" cy="5257800"/>
          </a:xfrm>
        </p:spPr>
        <p:txBody>
          <a:bodyPr/>
          <a:lstStyle/>
          <a:p>
            <a:pPr marL="457200" indent="-457200">
              <a:buFont typeface="Arial" panose="020B0604020202020204" pitchFamily="34" charset="0"/>
              <a:buChar char="•"/>
            </a:pPr>
            <a:r>
              <a:rPr lang="en-US" b="1" dirty="0"/>
              <a:t>Assignment 3</a:t>
            </a:r>
            <a:r>
              <a:rPr lang="en-US" dirty="0"/>
              <a:t> was due </a:t>
            </a:r>
            <a:r>
              <a:rPr lang="en-US" b="1" dirty="0"/>
              <a:t>yesterday</a:t>
            </a:r>
          </a:p>
          <a:p>
            <a:pPr marL="457200" indent="-457200">
              <a:buFont typeface="Arial" panose="020B0604020202020204" pitchFamily="34" charset="0"/>
              <a:buChar char="•"/>
            </a:pPr>
            <a:r>
              <a:rPr lang="en-US" b="1" dirty="0"/>
              <a:t>Assignment 4</a:t>
            </a:r>
            <a:r>
              <a:rPr lang="en-US" dirty="0"/>
              <a:t> is out, due </a:t>
            </a:r>
            <a:r>
              <a:rPr lang="en-US" b="1" dirty="0"/>
              <a:t>Wednesday, April 19</a:t>
            </a:r>
          </a:p>
          <a:p>
            <a:pPr marL="457200" indent="-457200">
              <a:buFont typeface="Arial" panose="020B0604020202020204" pitchFamily="34" charset="0"/>
              <a:buChar char="•"/>
            </a:pPr>
            <a:r>
              <a:rPr lang="en-US" b="1" dirty="0"/>
              <a:t>Quiz 3</a:t>
            </a:r>
            <a:r>
              <a:rPr lang="en-US" dirty="0"/>
              <a:t> will be out </a:t>
            </a:r>
            <a:r>
              <a:rPr lang="en-US" b="1" dirty="0"/>
              <a:t>9AM tomorrow</a:t>
            </a:r>
            <a:r>
              <a:rPr lang="en-US" dirty="0"/>
              <a:t> through </a:t>
            </a:r>
            <a:r>
              <a:rPr lang="en-US" b="1" dirty="0"/>
              <a:t>9AM Monday, April 10</a:t>
            </a:r>
          </a:p>
          <a:p>
            <a:pPr marL="457200" indent="-457200">
              <a:buFont typeface="Arial" panose="020B0604020202020204" pitchFamily="34" charset="0"/>
              <a:buChar char="•"/>
            </a:pPr>
            <a:r>
              <a:rPr lang="en-US" b="1" dirty="0"/>
              <a:t>Project progress reports </a:t>
            </a:r>
            <a:r>
              <a:rPr lang="en-US" dirty="0"/>
              <a:t>are due </a:t>
            </a:r>
            <a:r>
              <a:rPr lang="en-US" b="1" dirty="0"/>
              <a:t>next Friday, April 14</a:t>
            </a:r>
          </a:p>
        </p:txBody>
      </p:sp>
    </p:spTree>
    <p:extLst>
      <p:ext uri="{BB962C8B-B14F-4D97-AF65-F5344CB8AC3E}">
        <p14:creationId xmlns:p14="http://schemas.microsoft.com/office/powerpoint/2010/main" val="30894224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Last time: Advanced GAN models and applications</a:t>
            </a:r>
          </a:p>
        </p:txBody>
      </p:sp>
      <p:sp>
        <p:nvSpPr>
          <p:cNvPr id="6" name="Content Placeholder 5"/>
          <p:cNvSpPr>
            <a:spLocks noGrp="1"/>
          </p:cNvSpPr>
          <p:nvPr>
            <p:ph idx="1"/>
          </p:nvPr>
        </p:nvSpPr>
        <p:spPr/>
        <p:txBody>
          <a:bodyPr/>
          <a:lstStyle/>
          <a:p>
            <a:pPr marL="457200" indent="-457200">
              <a:buFont typeface="Arial" panose="020B0604020202020204" pitchFamily="34" charset="0"/>
              <a:buChar char="•"/>
            </a:pPr>
            <a:r>
              <a:rPr lang="en-US" dirty="0">
                <a:solidFill>
                  <a:schemeClr val="bg1">
                    <a:lumMod val="50000"/>
                  </a:schemeClr>
                </a:solidFill>
              </a:rPr>
              <a:t>Progressive GAN</a:t>
            </a:r>
          </a:p>
          <a:p>
            <a:pPr marL="457200" indent="-457200">
              <a:buFont typeface="Arial" panose="020B0604020202020204" pitchFamily="34" charset="0"/>
              <a:buChar char="•"/>
            </a:pPr>
            <a:r>
              <a:rPr lang="en-US" dirty="0" err="1">
                <a:solidFill>
                  <a:schemeClr val="bg1">
                    <a:lumMod val="50000"/>
                  </a:schemeClr>
                </a:solidFill>
              </a:rPr>
              <a:t>StyleGAN</a:t>
            </a:r>
            <a:endParaRPr lang="en-US" dirty="0">
              <a:solidFill>
                <a:schemeClr val="bg1">
                  <a:lumMod val="50000"/>
                </a:schemeClr>
              </a:solidFill>
            </a:endParaRPr>
          </a:p>
          <a:p>
            <a:pPr marL="457200" indent="-457200">
              <a:buFont typeface="Arial" panose="020B0604020202020204" pitchFamily="34" charset="0"/>
              <a:buChar char="•"/>
            </a:pPr>
            <a:r>
              <a:rPr lang="en-US" dirty="0">
                <a:solidFill>
                  <a:schemeClr val="bg1">
                    <a:lumMod val="50000"/>
                  </a:schemeClr>
                </a:solidFill>
              </a:rPr>
              <a:t>GAN-based image editing applications</a:t>
            </a:r>
          </a:p>
          <a:p>
            <a:pPr marL="457200" indent="-457200">
              <a:buFont typeface="Arial"/>
              <a:buChar char="•"/>
            </a:pPr>
            <a:r>
              <a:rPr lang="en-US" dirty="0"/>
              <a:t>Self-attention GAN, </a:t>
            </a:r>
            <a:r>
              <a:rPr lang="en-US" dirty="0" err="1"/>
              <a:t>BigGAN</a:t>
            </a:r>
            <a:endParaRPr lang="en-US" dirty="0"/>
          </a:p>
          <a:p>
            <a:pPr marL="457200" indent="-457200">
              <a:buFont typeface="Arial"/>
              <a:buChar char="•"/>
            </a:pPr>
            <a:r>
              <a:rPr lang="en-US" dirty="0" err="1"/>
              <a:t>StyleGAN</a:t>
            </a:r>
            <a:r>
              <a:rPr lang="en-US" dirty="0"/>
              <a:t>-XL, </a:t>
            </a:r>
            <a:r>
              <a:rPr lang="en-US" dirty="0" err="1"/>
              <a:t>GigaGAN</a:t>
            </a:r>
            <a:r>
              <a:rPr lang="en-US" dirty="0"/>
              <a:t>, </a:t>
            </a:r>
            <a:r>
              <a:rPr lang="en-US" dirty="0" err="1"/>
              <a:t>StyleGAN</a:t>
            </a:r>
            <a:r>
              <a:rPr lang="en-US" dirty="0"/>
              <a:t>-T</a:t>
            </a:r>
          </a:p>
          <a:p>
            <a:pPr marL="457200" indent="-457200">
              <a:buFont typeface="Arial"/>
              <a:buChar char="•"/>
            </a:pPr>
            <a:endParaRPr lang="en-US" dirty="0"/>
          </a:p>
        </p:txBody>
      </p:sp>
    </p:spTree>
    <p:extLst>
      <p:ext uri="{BB962C8B-B14F-4D97-AF65-F5344CB8AC3E}">
        <p14:creationId xmlns:p14="http://schemas.microsoft.com/office/powerpoint/2010/main" val="41833643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F55E-2950-C248-883E-C9851D876164}"/>
              </a:ext>
            </a:extLst>
          </p:cNvPr>
          <p:cNvSpPr>
            <a:spLocks noGrp="1"/>
          </p:cNvSpPr>
          <p:nvPr>
            <p:ph type="title"/>
          </p:nvPr>
        </p:nvSpPr>
        <p:spPr/>
        <p:txBody>
          <a:bodyPr/>
          <a:lstStyle/>
          <a:p>
            <a:r>
              <a:rPr lang="en-US" dirty="0"/>
              <a:t>BigGAN</a:t>
            </a:r>
          </a:p>
        </p:txBody>
      </p:sp>
      <p:sp>
        <p:nvSpPr>
          <p:cNvPr id="3" name="Content Placeholder 2">
            <a:extLst>
              <a:ext uri="{FF2B5EF4-FFF2-40B4-BE49-F238E27FC236}">
                <a16:creationId xmlns:a16="http://schemas.microsoft.com/office/drawing/2014/main" id="{A7F5803D-C950-8C4F-9774-B9EDB344EFEF}"/>
              </a:ext>
            </a:extLst>
          </p:cNvPr>
          <p:cNvSpPr>
            <a:spLocks noGrp="1"/>
          </p:cNvSpPr>
          <p:nvPr>
            <p:ph idx="1"/>
          </p:nvPr>
        </p:nvSpPr>
        <p:spPr/>
        <p:txBody>
          <a:bodyPr/>
          <a:lstStyle/>
          <a:p>
            <a:pPr marL="457200" indent="-457200">
              <a:buFont typeface="Arial" panose="020B0604020202020204" pitchFamily="34" charset="0"/>
              <a:buChar char="•"/>
            </a:pPr>
            <a:r>
              <a:rPr lang="en-US" dirty="0"/>
              <a:t>Scale up SA-GAN to generate ImageNet images up to </a:t>
            </a:r>
            <a:br>
              <a:rPr lang="en-US" dirty="0"/>
            </a:br>
            <a:r>
              <a:rPr lang="en-US" dirty="0"/>
              <a:t>512 x 512 resolution</a:t>
            </a:r>
          </a:p>
        </p:txBody>
      </p:sp>
      <p:sp>
        <p:nvSpPr>
          <p:cNvPr id="4" name="Rectangle 3">
            <a:extLst>
              <a:ext uri="{FF2B5EF4-FFF2-40B4-BE49-F238E27FC236}">
                <a16:creationId xmlns:a16="http://schemas.microsoft.com/office/drawing/2014/main" id="{86095469-6E9A-F341-96A1-0C6E847A83FE}"/>
              </a:ext>
            </a:extLst>
          </p:cNvPr>
          <p:cNvSpPr/>
          <p:nvPr/>
        </p:nvSpPr>
        <p:spPr>
          <a:xfrm>
            <a:off x="-76200" y="6412468"/>
            <a:ext cx="12268200" cy="369332"/>
          </a:xfrm>
          <a:prstGeom prst="rect">
            <a:avLst/>
          </a:prstGeom>
        </p:spPr>
        <p:txBody>
          <a:bodyPr wrap="square">
            <a:spAutoFit/>
          </a:bodyPr>
          <a:lstStyle/>
          <a:p>
            <a:pPr algn="ctr"/>
            <a:r>
              <a:rPr lang="en-US" sz="1800" b="0" dirty="0"/>
              <a:t>A. Brock, J. Donahue, K. </a:t>
            </a:r>
            <a:r>
              <a:rPr lang="en-US" sz="1800" b="0" dirty="0" err="1"/>
              <a:t>Simonyan</a:t>
            </a:r>
            <a:r>
              <a:rPr lang="en-US" sz="1800" b="0" dirty="0"/>
              <a:t>, </a:t>
            </a:r>
            <a:r>
              <a:rPr lang="en-US" sz="1800" b="0" dirty="0">
                <a:hlinkClick r:id="rId2"/>
              </a:rPr>
              <a:t>Large scale GAN training for high fidelity natural image synthesis</a:t>
            </a:r>
            <a:r>
              <a:rPr lang="en-US" sz="1800" b="0" dirty="0"/>
              <a:t>, ICLR 2019</a:t>
            </a:r>
          </a:p>
        </p:txBody>
      </p:sp>
      <p:pic>
        <p:nvPicPr>
          <p:cNvPr id="7" name="Picture 6">
            <a:extLst>
              <a:ext uri="{FF2B5EF4-FFF2-40B4-BE49-F238E27FC236}">
                <a16:creationId xmlns:a16="http://schemas.microsoft.com/office/drawing/2014/main" id="{A12225EF-F8AC-2A46-B9DC-07C79F3633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209800"/>
            <a:ext cx="11486611" cy="2971800"/>
          </a:xfrm>
          <a:prstGeom prst="rect">
            <a:avLst/>
          </a:prstGeom>
        </p:spPr>
      </p:pic>
    </p:spTree>
    <p:extLst>
      <p:ext uri="{BB962C8B-B14F-4D97-AF65-F5344CB8AC3E}">
        <p14:creationId xmlns:p14="http://schemas.microsoft.com/office/powerpoint/2010/main" val="29560936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F55E-2950-C248-883E-C9851D876164}"/>
              </a:ext>
            </a:extLst>
          </p:cNvPr>
          <p:cNvSpPr>
            <a:spLocks noGrp="1"/>
          </p:cNvSpPr>
          <p:nvPr>
            <p:ph type="title"/>
          </p:nvPr>
        </p:nvSpPr>
        <p:spPr/>
        <p:txBody>
          <a:bodyPr/>
          <a:lstStyle/>
          <a:p>
            <a:r>
              <a:rPr lang="en-US" dirty="0"/>
              <a:t>Review: Class-conditional generation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7F5803D-C950-8C4F-9774-B9EDB344EFEF}"/>
                  </a:ext>
                </a:extLst>
              </p:cNvPr>
              <p:cNvSpPr>
                <a:spLocks noGrp="1"/>
              </p:cNvSpPr>
              <p:nvPr>
                <p:ph idx="1"/>
              </p:nvPr>
            </p:nvSpPr>
            <p:spPr/>
            <p:txBody>
              <a:bodyPr/>
              <a:lstStyle/>
              <a:p>
                <a:pPr marL="457200" indent="-457200">
                  <a:buFont typeface="Arial" panose="020B0604020202020204" pitchFamily="34" charset="0"/>
                  <a:buChar char="•"/>
                </a:pPr>
                <a:r>
                  <a:rPr lang="en-US" dirty="0"/>
                  <a:t>Both generator and discriminator are conditioned on class label </a:t>
                </a:r>
                <a14:m>
                  <m:oMath xmlns:m="http://schemas.openxmlformats.org/officeDocument/2006/math">
                    <m:r>
                      <a:rPr lang="en-US" i="1" dirty="0" smtClean="0">
                        <a:latin typeface="Cambria Math" panose="02040503050406030204" pitchFamily="18" charset="0"/>
                      </a:rPr>
                      <m:t>𝑦</m:t>
                    </m:r>
                  </m:oMath>
                </a14:m>
                <a:endParaRPr lang="en-US" sz="1000" i="1" dirty="0">
                  <a:solidFill>
                    <a:srgbClr val="FF0000"/>
                  </a:solidFill>
                  <a:latin typeface="Cambria Math" panose="02040503050406030204" pitchFamily="18" charset="0"/>
                  <a:ea typeface="Cambria Math" panose="02040503050406030204" pitchFamily="18" charset="0"/>
                </a:endParaRPr>
              </a:p>
              <a:p>
                <a:pPr marL="0" indent="0"/>
                <a:endParaRPr lang="en-US" dirty="0"/>
              </a:p>
            </p:txBody>
          </p:sp>
        </mc:Choice>
        <mc:Fallback xmlns="">
          <p:sp>
            <p:nvSpPr>
              <p:cNvPr id="3" name="Content Placeholder 2">
                <a:extLst>
                  <a:ext uri="{FF2B5EF4-FFF2-40B4-BE49-F238E27FC236}">
                    <a16:creationId xmlns:a16="http://schemas.microsoft.com/office/drawing/2014/main" id="{A7F5803D-C950-8C4F-9774-B9EDB344EFEF}"/>
                  </a:ext>
                </a:extLst>
              </p:cNvPr>
              <p:cNvSpPr>
                <a:spLocks noGrp="1" noRot="1" noChangeAspect="1" noMove="1" noResize="1" noEditPoints="1" noAdjustHandles="1" noChangeArrowheads="1" noChangeShapeType="1" noTextEdit="1"/>
              </p:cNvSpPr>
              <p:nvPr>
                <p:ph idx="1"/>
              </p:nvPr>
            </p:nvSpPr>
            <p:spPr>
              <a:blipFill>
                <a:blip r:embed="rId3"/>
                <a:stretch>
                  <a:fillRect l="-1103" t="-14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3ED53C6-A9FB-8043-86C3-C802F1ABDBBB}"/>
                  </a:ext>
                </a:extLst>
              </p:cNvPr>
              <p:cNvSpPr txBox="1"/>
              <p:nvPr/>
            </p:nvSpPr>
            <p:spPr>
              <a:xfrm>
                <a:off x="2743200" y="4379269"/>
                <a:ext cx="42396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00B050"/>
                          </a:solidFill>
                          <a:latin typeface="Cambria Math" panose="02040503050406030204" pitchFamily="18" charset="0"/>
                        </a:rPr>
                        <m:t>𝑧</m:t>
                      </m:r>
                    </m:oMath>
                  </m:oMathPara>
                </a14:m>
                <a:endParaRPr lang="en-US" b="0" dirty="0">
                  <a:solidFill>
                    <a:srgbClr val="00B050"/>
                  </a:solidFill>
                </a:endParaRPr>
              </a:p>
            </p:txBody>
          </p:sp>
        </mc:Choice>
        <mc:Fallback xmlns="">
          <p:sp>
            <p:nvSpPr>
              <p:cNvPr id="4" name="TextBox 3">
                <a:extLst>
                  <a:ext uri="{FF2B5EF4-FFF2-40B4-BE49-F238E27FC236}">
                    <a16:creationId xmlns:a16="http://schemas.microsoft.com/office/drawing/2014/main" id="{C3ED53C6-A9FB-8043-86C3-C802F1ABDBBB}"/>
                  </a:ext>
                </a:extLst>
              </p:cNvPr>
              <p:cNvSpPr txBox="1">
                <a:spLocks noRot="1" noChangeAspect="1" noMove="1" noResize="1" noEditPoints="1" noAdjustHandles="1" noChangeArrowheads="1" noChangeShapeType="1" noTextEdit="1"/>
              </p:cNvSpPr>
              <p:nvPr/>
            </p:nvSpPr>
            <p:spPr>
              <a:xfrm>
                <a:off x="2743200" y="4379269"/>
                <a:ext cx="423962" cy="461665"/>
              </a:xfrm>
              <a:prstGeom prst="rect">
                <a:avLst/>
              </a:prstGeom>
              <a:blipFill>
                <a:blip r:embed="rId4"/>
                <a:stretch>
                  <a:fillRect/>
                </a:stretch>
              </a:blipFill>
            </p:spPr>
            <p:txBody>
              <a:bodyPr/>
              <a:lstStyle/>
              <a:p>
                <a:r>
                  <a:rPr lang="en-US">
                    <a:noFill/>
                  </a:rPr>
                  <a:t> </a:t>
                </a:r>
              </a:p>
            </p:txBody>
          </p:sp>
        </mc:Fallback>
      </mc:AlternateContent>
      <p:sp>
        <p:nvSpPr>
          <p:cNvPr id="5" name="Trapezoid 4">
            <a:extLst>
              <a:ext uri="{FF2B5EF4-FFF2-40B4-BE49-F238E27FC236}">
                <a16:creationId xmlns:a16="http://schemas.microsoft.com/office/drawing/2014/main" id="{A532FC77-4599-1E47-A7B9-BCB18A872E13}"/>
              </a:ext>
            </a:extLst>
          </p:cNvPr>
          <p:cNvSpPr/>
          <p:nvPr/>
        </p:nvSpPr>
        <p:spPr bwMode="auto">
          <a:xfrm rot="16200000">
            <a:off x="3606090" y="3587422"/>
            <a:ext cx="2057400" cy="1373833"/>
          </a:xfrm>
          <a:prstGeom prst="trapezoid">
            <a:avLst/>
          </a:prstGeom>
          <a:solidFill>
            <a:srgbClr val="BCFF4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AF835C1-CC2A-0C44-97C2-7F04F3749A39}"/>
                  </a:ext>
                </a:extLst>
              </p:cNvPr>
              <p:cNvSpPr txBox="1"/>
              <p:nvPr/>
            </p:nvSpPr>
            <p:spPr>
              <a:xfrm>
                <a:off x="4423034" y="4043505"/>
                <a:ext cx="47711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00B050"/>
                          </a:solidFill>
                          <a:latin typeface="Cambria Math" panose="02040503050406030204" pitchFamily="18" charset="0"/>
                        </a:rPr>
                        <m:t>𝐺</m:t>
                      </m:r>
                    </m:oMath>
                  </m:oMathPara>
                </a14:m>
                <a:endParaRPr lang="en-US" b="0" dirty="0"/>
              </a:p>
            </p:txBody>
          </p:sp>
        </mc:Choice>
        <mc:Fallback xmlns="">
          <p:sp>
            <p:nvSpPr>
              <p:cNvPr id="6" name="TextBox 5">
                <a:extLst>
                  <a:ext uri="{FF2B5EF4-FFF2-40B4-BE49-F238E27FC236}">
                    <a16:creationId xmlns:a16="http://schemas.microsoft.com/office/drawing/2014/main" id="{3AF835C1-CC2A-0C44-97C2-7F04F3749A39}"/>
                  </a:ext>
                </a:extLst>
              </p:cNvPr>
              <p:cNvSpPr txBox="1">
                <a:spLocks noRot="1" noChangeAspect="1" noMove="1" noResize="1" noEditPoints="1" noAdjustHandles="1" noChangeArrowheads="1" noChangeShapeType="1" noTextEdit="1"/>
              </p:cNvSpPr>
              <p:nvPr/>
            </p:nvSpPr>
            <p:spPr>
              <a:xfrm>
                <a:off x="4423034" y="4043505"/>
                <a:ext cx="477117" cy="461665"/>
              </a:xfrm>
              <a:prstGeom prst="rect">
                <a:avLst/>
              </a:prstGeom>
              <a:blipFill>
                <a:blip r:embed="rId5"/>
                <a:stretch>
                  <a:fillRect/>
                </a:stretch>
              </a:blipFill>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7E4778B7-1483-134C-A3D8-389B3429EC15}"/>
              </a:ext>
            </a:extLst>
          </p:cNvPr>
          <p:cNvCxnSpPr>
            <a:cxnSpLocks/>
          </p:cNvCxnSpPr>
          <p:nvPr/>
        </p:nvCxnSpPr>
        <p:spPr bwMode="auto">
          <a:xfrm>
            <a:off x="5321708" y="4645969"/>
            <a:ext cx="976677" cy="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8" name="Trapezoid 7">
            <a:extLst>
              <a:ext uri="{FF2B5EF4-FFF2-40B4-BE49-F238E27FC236}">
                <a16:creationId xmlns:a16="http://schemas.microsoft.com/office/drawing/2014/main" id="{C52BE741-231D-1C4B-923E-3D047DF3B29F}"/>
              </a:ext>
            </a:extLst>
          </p:cNvPr>
          <p:cNvSpPr/>
          <p:nvPr/>
        </p:nvSpPr>
        <p:spPr bwMode="auto">
          <a:xfrm rot="16200000" flipV="1">
            <a:off x="5940863" y="3603160"/>
            <a:ext cx="2057400" cy="1342359"/>
          </a:xfrm>
          <a:prstGeom prst="trapezoid">
            <a:avLst/>
          </a:prstGeom>
          <a:solidFill>
            <a:srgbClr val="FFC9B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3132ADB-6BAA-E045-9885-C7D3D14F39A6}"/>
                  </a:ext>
                </a:extLst>
              </p:cNvPr>
              <p:cNvSpPr txBox="1"/>
              <p:nvPr/>
            </p:nvSpPr>
            <p:spPr>
              <a:xfrm>
                <a:off x="5222272" y="4103379"/>
                <a:ext cx="117852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00B050"/>
                          </a:solidFill>
                          <a:latin typeface="Cambria Math" panose="02040503050406030204" pitchFamily="18" charset="0"/>
                        </a:rPr>
                        <m:t>𝐺</m:t>
                      </m:r>
                      <m:r>
                        <a:rPr lang="en-US" b="0" i="1" dirty="0">
                          <a:solidFill>
                            <a:srgbClr val="00B050"/>
                          </a:solidFill>
                          <a:latin typeface="Cambria Math" panose="02040503050406030204" pitchFamily="18" charset="0"/>
                        </a:rPr>
                        <m:t>(</m:t>
                      </m:r>
                      <m:r>
                        <a:rPr lang="en-US" b="0" i="1" dirty="0">
                          <a:solidFill>
                            <a:srgbClr val="00B050"/>
                          </a:solidFill>
                          <a:latin typeface="Cambria Math" panose="02040503050406030204" pitchFamily="18" charset="0"/>
                        </a:rPr>
                        <m:t>𝑧</m:t>
                      </m:r>
                      <m:r>
                        <a:rPr lang="en-US" b="0" i="1" dirty="0">
                          <a:solidFill>
                            <a:srgbClr val="00B050"/>
                          </a:solidFill>
                          <a:latin typeface="Cambria Math" panose="02040503050406030204" pitchFamily="18" charset="0"/>
                        </a:rPr>
                        <m:t>,</m:t>
                      </m:r>
                      <m:r>
                        <a:rPr lang="en-US" b="0" i="1" dirty="0">
                          <a:solidFill>
                            <a:srgbClr val="FF0000"/>
                          </a:solidFill>
                          <a:latin typeface="Cambria Math" panose="02040503050406030204" pitchFamily="18" charset="0"/>
                        </a:rPr>
                        <m:t>𝑦</m:t>
                      </m:r>
                      <m:r>
                        <a:rPr lang="en-US" b="0" i="1" dirty="0">
                          <a:solidFill>
                            <a:srgbClr val="00B050"/>
                          </a:solidFill>
                          <a:latin typeface="Cambria Math" panose="02040503050406030204" pitchFamily="18" charset="0"/>
                        </a:rPr>
                        <m:t>)</m:t>
                      </m:r>
                    </m:oMath>
                  </m:oMathPara>
                </a14:m>
                <a:endParaRPr lang="en-US" b="0" dirty="0">
                  <a:solidFill>
                    <a:srgbClr val="00B050"/>
                  </a:solidFill>
                </a:endParaRPr>
              </a:p>
            </p:txBody>
          </p:sp>
        </mc:Choice>
        <mc:Fallback xmlns="">
          <p:sp>
            <p:nvSpPr>
              <p:cNvPr id="9" name="TextBox 8">
                <a:extLst>
                  <a:ext uri="{FF2B5EF4-FFF2-40B4-BE49-F238E27FC236}">
                    <a16:creationId xmlns:a16="http://schemas.microsoft.com/office/drawing/2014/main" id="{43132ADB-6BAA-E045-9885-C7D3D14F39A6}"/>
                  </a:ext>
                </a:extLst>
              </p:cNvPr>
              <p:cNvSpPr txBox="1">
                <a:spLocks noRot="1" noChangeAspect="1" noMove="1" noResize="1" noEditPoints="1" noAdjustHandles="1" noChangeArrowheads="1" noChangeShapeType="1" noTextEdit="1"/>
              </p:cNvSpPr>
              <p:nvPr/>
            </p:nvSpPr>
            <p:spPr>
              <a:xfrm>
                <a:off x="5222272" y="4103379"/>
                <a:ext cx="1178528" cy="461665"/>
              </a:xfrm>
              <a:prstGeom prst="rect">
                <a:avLst/>
              </a:prstGeom>
              <a:blipFill>
                <a:blip r:embed="rId6"/>
                <a:stretch>
                  <a:fillRect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96D024F-8976-A34D-8B95-5594899CF9B9}"/>
                  </a:ext>
                </a:extLst>
              </p:cNvPr>
              <p:cNvSpPr txBox="1"/>
              <p:nvPr/>
            </p:nvSpPr>
            <p:spPr>
              <a:xfrm>
                <a:off x="8539345" y="4404615"/>
                <a:ext cx="194681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C00000"/>
                          </a:solidFill>
                          <a:latin typeface="Cambria Math" panose="02040503050406030204" pitchFamily="18" charset="0"/>
                        </a:rPr>
                        <m:t>𝐷</m:t>
                      </m:r>
                      <m:r>
                        <a:rPr lang="en-US" b="0" i="1" dirty="0">
                          <a:solidFill>
                            <a:srgbClr val="C00000"/>
                          </a:solidFill>
                          <a:latin typeface="Cambria Math" panose="02040503050406030204" pitchFamily="18" charset="0"/>
                        </a:rPr>
                        <m:t>(</m:t>
                      </m:r>
                      <m:r>
                        <a:rPr lang="en-US" b="0" i="1" dirty="0">
                          <a:solidFill>
                            <a:srgbClr val="00B050"/>
                          </a:solidFill>
                          <a:latin typeface="Cambria Math" panose="02040503050406030204" pitchFamily="18" charset="0"/>
                        </a:rPr>
                        <m:t>𝐺</m:t>
                      </m:r>
                      <m:d>
                        <m:dPr>
                          <m:ctrlPr>
                            <a:rPr lang="en-US" b="0" i="1" dirty="0">
                              <a:solidFill>
                                <a:srgbClr val="00B050"/>
                              </a:solidFill>
                              <a:latin typeface="Cambria Math" panose="02040503050406030204" pitchFamily="18" charset="0"/>
                            </a:rPr>
                          </m:ctrlPr>
                        </m:dPr>
                        <m:e>
                          <m:r>
                            <a:rPr lang="en-US" b="0" i="1" dirty="0">
                              <a:solidFill>
                                <a:srgbClr val="00B050"/>
                              </a:solidFill>
                              <a:latin typeface="Cambria Math" panose="02040503050406030204" pitchFamily="18" charset="0"/>
                            </a:rPr>
                            <m:t>𝑧</m:t>
                          </m:r>
                          <m:r>
                            <a:rPr lang="en-US" b="0" i="1" dirty="0">
                              <a:solidFill>
                                <a:srgbClr val="00B050"/>
                              </a:solidFill>
                              <a:latin typeface="Cambria Math" panose="02040503050406030204" pitchFamily="18" charset="0"/>
                            </a:rPr>
                            <m:t>,</m:t>
                          </m:r>
                          <m:r>
                            <a:rPr lang="en-US" b="0" i="1" dirty="0">
                              <a:solidFill>
                                <a:srgbClr val="FF0000"/>
                              </a:solidFill>
                              <a:latin typeface="Cambria Math" panose="02040503050406030204" pitchFamily="18" charset="0"/>
                            </a:rPr>
                            <m:t>𝑦</m:t>
                          </m:r>
                        </m:e>
                      </m:d>
                      <m:r>
                        <a:rPr lang="en-US" b="0" i="1" dirty="0">
                          <a:solidFill>
                            <a:srgbClr val="00B050"/>
                          </a:solidFill>
                          <a:latin typeface="Cambria Math" panose="02040503050406030204" pitchFamily="18" charset="0"/>
                        </a:rPr>
                        <m:t>,</m:t>
                      </m:r>
                      <m:r>
                        <a:rPr lang="en-US" b="0" i="1" dirty="0">
                          <a:solidFill>
                            <a:srgbClr val="FF0000"/>
                          </a:solidFill>
                          <a:latin typeface="Cambria Math" panose="02040503050406030204" pitchFamily="18" charset="0"/>
                        </a:rPr>
                        <m:t>𝑦</m:t>
                      </m:r>
                      <m:r>
                        <a:rPr lang="en-US" b="0" i="1" dirty="0">
                          <a:solidFill>
                            <a:srgbClr val="C00000"/>
                          </a:solidFill>
                          <a:latin typeface="Cambria Math" panose="02040503050406030204" pitchFamily="18" charset="0"/>
                        </a:rPr>
                        <m:t>)</m:t>
                      </m:r>
                    </m:oMath>
                  </m:oMathPara>
                </a14:m>
                <a:endParaRPr lang="en-US" b="0" dirty="0">
                  <a:solidFill>
                    <a:srgbClr val="C00000"/>
                  </a:solidFill>
                </a:endParaRPr>
              </a:p>
            </p:txBody>
          </p:sp>
        </mc:Choice>
        <mc:Fallback xmlns="">
          <p:sp>
            <p:nvSpPr>
              <p:cNvPr id="10" name="TextBox 9">
                <a:extLst>
                  <a:ext uri="{FF2B5EF4-FFF2-40B4-BE49-F238E27FC236}">
                    <a16:creationId xmlns:a16="http://schemas.microsoft.com/office/drawing/2014/main" id="{796D024F-8976-A34D-8B95-5594899CF9B9}"/>
                  </a:ext>
                </a:extLst>
              </p:cNvPr>
              <p:cNvSpPr txBox="1">
                <a:spLocks noRot="1" noChangeAspect="1" noMove="1" noResize="1" noEditPoints="1" noAdjustHandles="1" noChangeArrowheads="1" noChangeShapeType="1" noTextEdit="1"/>
              </p:cNvSpPr>
              <p:nvPr/>
            </p:nvSpPr>
            <p:spPr>
              <a:xfrm>
                <a:off x="8539345" y="4404615"/>
                <a:ext cx="1946815" cy="461665"/>
              </a:xfrm>
              <a:prstGeom prst="rect">
                <a:avLst/>
              </a:prstGeom>
              <a:blipFill>
                <a:blip r:embed="rId7"/>
                <a:stretch>
                  <a:fillRect b="-16216"/>
                </a:stretch>
              </a:blipFill>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B4BFE3C4-722C-764B-A716-045F224E1B50}"/>
              </a:ext>
            </a:extLst>
          </p:cNvPr>
          <p:cNvCxnSpPr>
            <a:cxnSpLocks/>
          </p:cNvCxnSpPr>
          <p:nvPr/>
        </p:nvCxnSpPr>
        <p:spPr bwMode="auto">
          <a:xfrm flipV="1">
            <a:off x="3145918" y="4658067"/>
            <a:ext cx="779634" cy="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 name="Straight Arrow Connector 11">
            <a:extLst>
              <a:ext uri="{FF2B5EF4-FFF2-40B4-BE49-F238E27FC236}">
                <a16:creationId xmlns:a16="http://schemas.microsoft.com/office/drawing/2014/main" id="{DB2C14A5-1EA3-1D42-AF88-1BFAC75F8BF1}"/>
              </a:ext>
            </a:extLst>
          </p:cNvPr>
          <p:cNvCxnSpPr>
            <a:cxnSpLocks/>
          </p:cNvCxnSpPr>
          <p:nvPr/>
        </p:nvCxnSpPr>
        <p:spPr bwMode="auto">
          <a:xfrm flipV="1">
            <a:off x="7640743" y="4675071"/>
            <a:ext cx="779634" cy="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 name="Straight Arrow Connector 12">
            <a:extLst>
              <a:ext uri="{FF2B5EF4-FFF2-40B4-BE49-F238E27FC236}">
                <a16:creationId xmlns:a16="http://schemas.microsoft.com/office/drawing/2014/main" id="{83351EAE-D181-644C-B0AD-CECAB5FD667D}"/>
              </a:ext>
            </a:extLst>
          </p:cNvPr>
          <p:cNvCxnSpPr>
            <a:cxnSpLocks/>
          </p:cNvCxnSpPr>
          <p:nvPr/>
        </p:nvCxnSpPr>
        <p:spPr bwMode="auto">
          <a:xfrm>
            <a:off x="3145919" y="3888363"/>
            <a:ext cx="801955" cy="4465"/>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F4DA2AF-10E9-9C4B-88B2-91E47A16F985}"/>
                  </a:ext>
                </a:extLst>
              </p:cNvPr>
              <p:cNvSpPr txBox="1"/>
              <p:nvPr/>
            </p:nvSpPr>
            <p:spPr>
              <a:xfrm>
                <a:off x="2753086" y="3576936"/>
                <a:ext cx="44640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FF0000"/>
                          </a:solidFill>
                          <a:latin typeface="Cambria Math" panose="02040503050406030204" pitchFamily="18" charset="0"/>
                        </a:rPr>
                        <m:t>𝑦</m:t>
                      </m:r>
                    </m:oMath>
                  </m:oMathPara>
                </a14:m>
                <a:endParaRPr lang="en-US" b="0" dirty="0">
                  <a:solidFill>
                    <a:srgbClr val="00B050"/>
                  </a:solidFill>
                </a:endParaRPr>
              </a:p>
            </p:txBody>
          </p:sp>
        </mc:Choice>
        <mc:Fallback xmlns="">
          <p:sp>
            <p:nvSpPr>
              <p:cNvPr id="14" name="TextBox 13">
                <a:extLst>
                  <a:ext uri="{FF2B5EF4-FFF2-40B4-BE49-F238E27FC236}">
                    <a16:creationId xmlns:a16="http://schemas.microsoft.com/office/drawing/2014/main" id="{DF4DA2AF-10E9-9C4B-88B2-91E47A16F985}"/>
                  </a:ext>
                </a:extLst>
              </p:cNvPr>
              <p:cNvSpPr txBox="1">
                <a:spLocks noRot="1" noChangeAspect="1" noMove="1" noResize="1" noEditPoints="1" noAdjustHandles="1" noChangeArrowheads="1" noChangeShapeType="1" noTextEdit="1"/>
              </p:cNvSpPr>
              <p:nvPr/>
            </p:nvSpPr>
            <p:spPr>
              <a:xfrm>
                <a:off x="2753086" y="3576936"/>
                <a:ext cx="446404" cy="461665"/>
              </a:xfrm>
              <a:prstGeom prst="rect">
                <a:avLst/>
              </a:prstGeom>
              <a:blipFill>
                <a:blip r:embed="rId8"/>
                <a:stretch>
                  <a:fillRect b="-8108"/>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9B1BEC6F-7D1E-CB46-B91A-86CB2880EF6A}"/>
              </a:ext>
            </a:extLst>
          </p:cNvPr>
          <p:cNvCxnSpPr>
            <a:cxnSpLocks/>
          </p:cNvCxnSpPr>
          <p:nvPr/>
        </p:nvCxnSpPr>
        <p:spPr bwMode="auto">
          <a:xfrm>
            <a:off x="5867401" y="3892827"/>
            <a:ext cx="430983" cy="0"/>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22F867B-49EE-2B4C-9EC6-7F988018D639}"/>
                  </a:ext>
                </a:extLst>
              </p:cNvPr>
              <p:cNvSpPr txBox="1"/>
              <p:nvPr/>
            </p:nvSpPr>
            <p:spPr>
              <a:xfrm>
                <a:off x="5497196" y="3581401"/>
                <a:ext cx="44640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FF0000"/>
                          </a:solidFill>
                          <a:latin typeface="Cambria Math" panose="02040503050406030204" pitchFamily="18" charset="0"/>
                        </a:rPr>
                        <m:t>𝑦</m:t>
                      </m:r>
                    </m:oMath>
                  </m:oMathPara>
                </a14:m>
                <a:endParaRPr lang="en-US" b="0" dirty="0">
                  <a:solidFill>
                    <a:srgbClr val="00B050"/>
                  </a:solidFill>
                </a:endParaRPr>
              </a:p>
            </p:txBody>
          </p:sp>
        </mc:Choice>
        <mc:Fallback xmlns="">
          <p:sp>
            <p:nvSpPr>
              <p:cNvPr id="16" name="TextBox 15">
                <a:extLst>
                  <a:ext uri="{FF2B5EF4-FFF2-40B4-BE49-F238E27FC236}">
                    <a16:creationId xmlns:a16="http://schemas.microsoft.com/office/drawing/2014/main" id="{E22F867B-49EE-2B4C-9EC6-7F988018D639}"/>
                  </a:ext>
                </a:extLst>
              </p:cNvPr>
              <p:cNvSpPr txBox="1">
                <a:spLocks noRot="1" noChangeAspect="1" noMove="1" noResize="1" noEditPoints="1" noAdjustHandles="1" noChangeArrowheads="1" noChangeShapeType="1" noTextEdit="1"/>
              </p:cNvSpPr>
              <p:nvPr/>
            </p:nvSpPr>
            <p:spPr>
              <a:xfrm>
                <a:off x="5497196" y="3581401"/>
                <a:ext cx="446404" cy="461665"/>
              </a:xfrm>
              <a:prstGeom prst="rect">
                <a:avLst/>
              </a:prstGeom>
              <a:blipFill>
                <a:blip r:embed="rId9"/>
                <a:stretch>
                  <a:fillRect b="-81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4276918A-1D1B-8A48-9AC7-BC7305A91AFC}"/>
                  </a:ext>
                </a:extLst>
              </p:cNvPr>
              <p:cNvSpPr txBox="1"/>
              <p:nvPr/>
            </p:nvSpPr>
            <p:spPr>
              <a:xfrm>
                <a:off x="6757608" y="4043504"/>
                <a:ext cx="49186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C00000"/>
                          </a:solidFill>
                          <a:latin typeface="Cambria Math" panose="02040503050406030204" pitchFamily="18" charset="0"/>
                        </a:rPr>
                        <m:t>𝐷</m:t>
                      </m:r>
                    </m:oMath>
                  </m:oMathPara>
                </a14:m>
                <a:endParaRPr lang="en-US" b="0" dirty="0"/>
              </a:p>
            </p:txBody>
          </p:sp>
        </mc:Choice>
        <mc:Fallback xmlns="">
          <p:sp>
            <p:nvSpPr>
              <p:cNvPr id="17" name="TextBox 16">
                <a:extLst>
                  <a:ext uri="{FF2B5EF4-FFF2-40B4-BE49-F238E27FC236}">
                    <a16:creationId xmlns:a16="http://schemas.microsoft.com/office/drawing/2014/main" id="{4276918A-1D1B-8A48-9AC7-BC7305A91AFC}"/>
                  </a:ext>
                </a:extLst>
              </p:cNvPr>
              <p:cNvSpPr txBox="1">
                <a:spLocks noRot="1" noChangeAspect="1" noMove="1" noResize="1" noEditPoints="1" noAdjustHandles="1" noChangeArrowheads="1" noChangeShapeType="1" noTextEdit="1"/>
              </p:cNvSpPr>
              <p:nvPr/>
            </p:nvSpPr>
            <p:spPr>
              <a:xfrm>
                <a:off x="6757608" y="4043504"/>
                <a:ext cx="491866" cy="461665"/>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671775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F55E-2950-C248-883E-C9851D876164}"/>
              </a:ext>
            </a:extLst>
          </p:cNvPr>
          <p:cNvSpPr>
            <a:spLocks noGrp="1"/>
          </p:cNvSpPr>
          <p:nvPr>
            <p:ph type="title"/>
          </p:nvPr>
        </p:nvSpPr>
        <p:spPr/>
        <p:txBody>
          <a:bodyPr/>
          <a:lstStyle/>
          <a:p>
            <a:r>
              <a:rPr lang="en-US" dirty="0"/>
              <a:t>Review: Self-attention GAN</a:t>
            </a:r>
          </a:p>
        </p:txBody>
      </p:sp>
      <p:sp>
        <p:nvSpPr>
          <p:cNvPr id="3" name="Content Placeholder 2">
            <a:extLst>
              <a:ext uri="{FF2B5EF4-FFF2-40B4-BE49-F238E27FC236}">
                <a16:creationId xmlns:a16="http://schemas.microsoft.com/office/drawing/2014/main" id="{A7F5803D-C950-8C4F-9774-B9EDB344EFEF}"/>
              </a:ext>
            </a:extLst>
          </p:cNvPr>
          <p:cNvSpPr>
            <a:spLocks noGrp="1"/>
          </p:cNvSpPr>
          <p:nvPr>
            <p:ph idx="1"/>
          </p:nvPr>
        </p:nvSpPr>
        <p:spPr/>
        <p:txBody>
          <a:bodyPr/>
          <a:lstStyle/>
          <a:p>
            <a:pPr marL="457200" indent="-457200">
              <a:buFont typeface="Arial" panose="020B0604020202020204" pitchFamily="34" charset="0"/>
              <a:buChar char="•"/>
            </a:pPr>
            <a:r>
              <a:rPr lang="en-US" dirty="0"/>
              <a:t>Adaptive receptive fields to capture non-local structure</a:t>
            </a:r>
          </a:p>
        </p:txBody>
      </p:sp>
      <p:pic>
        <p:nvPicPr>
          <p:cNvPr id="6" name="Picture 5">
            <a:extLst>
              <a:ext uri="{FF2B5EF4-FFF2-40B4-BE49-F238E27FC236}">
                <a16:creationId xmlns:a16="http://schemas.microsoft.com/office/drawing/2014/main" id="{12856765-9752-FD4F-A73D-F06FB199F7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981200"/>
            <a:ext cx="10409970" cy="3506164"/>
          </a:xfrm>
          <a:prstGeom prst="rect">
            <a:avLst/>
          </a:prstGeom>
        </p:spPr>
      </p:pic>
      <p:sp>
        <p:nvSpPr>
          <p:cNvPr id="5" name="Rectangle 4">
            <a:extLst>
              <a:ext uri="{FF2B5EF4-FFF2-40B4-BE49-F238E27FC236}">
                <a16:creationId xmlns:a16="http://schemas.microsoft.com/office/drawing/2014/main" id="{21E778EA-3648-FE4B-9281-733212674035}"/>
              </a:ext>
            </a:extLst>
          </p:cNvPr>
          <p:cNvSpPr/>
          <p:nvPr/>
        </p:nvSpPr>
        <p:spPr>
          <a:xfrm>
            <a:off x="304800" y="6324600"/>
            <a:ext cx="11506200" cy="369332"/>
          </a:xfrm>
          <a:prstGeom prst="rect">
            <a:avLst/>
          </a:prstGeom>
        </p:spPr>
        <p:txBody>
          <a:bodyPr wrap="square">
            <a:spAutoFit/>
          </a:bodyPr>
          <a:lstStyle/>
          <a:p>
            <a:pPr algn="ctr"/>
            <a:r>
              <a:rPr lang="en-US" sz="1800" b="0" dirty="0"/>
              <a:t>H. Zhang, I. </a:t>
            </a:r>
            <a:r>
              <a:rPr lang="en-US" sz="1800" b="0" dirty="0" err="1"/>
              <a:t>Goodfellow</a:t>
            </a:r>
            <a:r>
              <a:rPr lang="en-US" sz="1800" b="0" dirty="0"/>
              <a:t>, D. Metaxas, A. </a:t>
            </a:r>
            <a:r>
              <a:rPr lang="en-US" sz="1800" b="0" dirty="0" err="1"/>
              <a:t>Odena</a:t>
            </a:r>
            <a:r>
              <a:rPr lang="en-US" sz="1800" b="0" dirty="0"/>
              <a:t>. </a:t>
            </a:r>
            <a:r>
              <a:rPr lang="en-US" sz="1800" b="0" dirty="0">
                <a:hlinkClick r:id="rId4"/>
              </a:rPr>
              <a:t>Self-Attention Generative Adversarial Networks</a:t>
            </a:r>
            <a:r>
              <a:rPr lang="en-US" sz="1800" b="0" dirty="0"/>
              <a:t>. ICML 2019</a:t>
            </a:r>
          </a:p>
        </p:txBody>
      </p:sp>
    </p:spTree>
    <p:extLst>
      <p:ext uri="{BB962C8B-B14F-4D97-AF65-F5344CB8AC3E}">
        <p14:creationId xmlns:p14="http://schemas.microsoft.com/office/powerpoint/2010/main" val="25573119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F55E-2950-C248-883E-C9851D876164}"/>
              </a:ext>
            </a:extLst>
          </p:cNvPr>
          <p:cNvSpPr>
            <a:spLocks noGrp="1"/>
          </p:cNvSpPr>
          <p:nvPr>
            <p:ph type="title"/>
          </p:nvPr>
        </p:nvSpPr>
        <p:spPr/>
        <p:txBody>
          <a:bodyPr/>
          <a:lstStyle/>
          <a:p>
            <a:r>
              <a:rPr lang="en-US" dirty="0"/>
              <a:t>Review: Self-attention GAN</a:t>
            </a:r>
          </a:p>
        </p:txBody>
      </p:sp>
      <p:sp>
        <p:nvSpPr>
          <p:cNvPr id="3" name="Content Placeholder 2">
            <a:extLst>
              <a:ext uri="{FF2B5EF4-FFF2-40B4-BE49-F238E27FC236}">
                <a16:creationId xmlns:a16="http://schemas.microsoft.com/office/drawing/2014/main" id="{A7F5803D-C950-8C4F-9774-B9EDB344EFEF}"/>
              </a:ext>
            </a:extLst>
          </p:cNvPr>
          <p:cNvSpPr>
            <a:spLocks noGrp="1"/>
          </p:cNvSpPr>
          <p:nvPr>
            <p:ph idx="1"/>
          </p:nvPr>
        </p:nvSpPr>
        <p:spPr/>
        <p:txBody>
          <a:bodyPr/>
          <a:lstStyle/>
          <a:p>
            <a:pPr marL="457200" indent="-457200">
              <a:buFont typeface="Arial" panose="020B0604020202020204" pitchFamily="34" charset="0"/>
              <a:buChar char="•"/>
            </a:pPr>
            <a:r>
              <a:rPr lang="en-US" dirty="0"/>
              <a:t>Adaptive receptive fields to capture non-local structure (based on </a:t>
            </a:r>
            <a:r>
              <a:rPr lang="en-US" dirty="0">
                <a:hlinkClick r:id="rId3"/>
              </a:rPr>
              <a:t>Wang et al.</a:t>
            </a:r>
            <a:r>
              <a:rPr lang="en-US" dirty="0"/>
              <a:t>, 2018)</a:t>
            </a:r>
          </a:p>
        </p:txBody>
      </p:sp>
      <p:pic>
        <p:nvPicPr>
          <p:cNvPr id="7" name="Picture 6">
            <a:extLst>
              <a:ext uri="{FF2B5EF4-FFF2-40B4-BE49-F238E27FC236}">
                <a16:creationId xmlns:a16="http://schemas.microsoft.com/office/drawing/2014/main" id="{BB29D806-691F-6E43-B968-6A5DF39FB7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81200"/>
            <a:ext cx="12192000" cy="4708568"/>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58CB8F0-87DF-0740-8F88-89900268952D}"/>
                  </a:ext>
                </a:extLst>
              </p:cNvPr>
              <p:cNvSpPr txBox="1"/>
              <p:nvPr/>
            </p:nvSpPr>
            <p:spPr>
              <a:xfrm>
                <a:off x="4474402" y="3365952"/>
                <a:ext cx="1621598" cy="2711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solidFill>
                                <a:srgbClr val="9900CC"/>
                              </a:solidFill>
                              <a:latin typeface="Cambria Math" panose="02040503050406030204" pitchFamily="18" charset="0"/>
                            </a:rPr>
                          </m:ctrlPr>
                        </m:sSubPr>
                        <m:e>
                          <m:r>
                            <a:rPr lang="en-US" sz="1600" b="0" i="1" smtClean="0">
                              <a:solidFill>
                                <a:srgbClr val="9900CC"/>
                              </a:solidFill>
                              <a:latin typeface="Cambria Math" panose="02040503050406030204" pitchFamily="18" charset="0"/>
                            </a:rPr>
                            <m:t>𝑠</m:t>
                          </m:r>
                        </m:e>
                        <m:sub>
                          <m:r>
                            <a:rPr lang="en-US" sz="1600" b="0" i="1" smtClean="0">
                              <a:solidFill>
                                <a:srgbClr val="9900CC"/>
                              </a:solidFill>
                              <a:latin typeface="Cambria Math" panose="02040503050406030204" pitchFamily="18" charset="0"/>
                            </a:rPr>
                            <m:t>𝑖𝑗</m:t>
                          </m:r>
                        </m:sub>
                      </m:sSub>
                      <m:r>
                        <a:rPr lang="en-US" sz="1600" b="1" i="1" smtClean="0">
                          <a:solidFill>
                            <a:srgbClr val="9900CC"/>
                          </a:solidFill>
                          <a:latin typeface="Cambria Math" panose="02040503050406030204" pitchFamily="18" charset="0"/>
                        </a:rPr>
                        <m:t>=</m:t>
                      </m:r>
                      <m:sSup>
                        <m:sSupPr>
                          <m:ctrlPr>
                            <a:rPr lang="en-US" sz="1600" b="1" i="1" smtClean="0">
                              <a:solidFill>
                                <a:srgbClr val="9900CC"/>
                              </a:solidFill>
                              <a:latin typeface="Cambria Math" panose="02040503050406030204" pitchFamily="18" charset="0"/>
                            </a:rPr>
                          </m:ctrlPr>
                        </m:sSupPr>
                        <m:e>
                          <m:r>
                            <a:rPr lang="en-US" sz="1600" b="1" i="1" smtClean="0">
                              <a:solidFill>
                                <a:srgbClr val="9900CC"/>
                              </a:solidFill>
                              <a:latin typeface="Cambria Math" panose="02040503050406030204" pitchFamily="18" charset="0"/>
                            </a:rPr>
                            <m:t>𝒇</m:t>
                          </m:r>
                          <m:d>
                            <m:dPr>
                              <m:ctrlPr>
                                <a:rPr lang="en-US" sz="1600" b="1" i="1" smtClean="0">
                                  <a:solidFill>
                                    <a:srgbClr val="9900CC"/>
                                  </a:solidFill>
                                  <a:latin typeface="Cambria Math" panose="02040503050406030204" pitchFamily="18" charset="0"/>
                                </a:rPr>
                              </m:ctrlPr>
                            </m:dPr>
                            <m:e>
                              <m:sSub>
                                <m:sSubPr>
                                  <m:ctrlPr>
                                    <a:rPr lang="en-US" sz="1600" b="1" i="1" smtClean="0">
                                      <a:solidFill>
                                        <a:srgbClr val="9900CC"/>
                                      </a:solidFill>
                                      <a:latin typeface="Cambria Math" panose="02040503050406030204" pitchFamily="18" charset="0"/>
                                    </a:rPr>
                                  </m:ctrlPr>
                                </m:sSubPr>
                                <m:e>
                                  <m:r>
                                    <a:rPr lang="en-US" sz="1600" b="1" i="1" smtClean="0">
                                      <a:solidFill>
                                        <a:srgbClr val="9900CC"/>
                                      </a:solidFill>
                                      <a:latin typeface="Cambria Math" panose="02040503050406030204" pitchFamily="18" charset="0"/>
                                    </a:rPr>
                                    <m:t>𝒙</m:t>
                                  </m:r>
                                </m:e>
                                <m:sub>
                                  <m:r>
                                    <a:rPr lang="en-US" sz="1600" b="0" i="1" smtClean="0">
                                      <a:solidFill>
                                        <a:srgbClr val="9900CC"/>
                                      </a:solidFill>
                                      <a:latin typeface="Cambria Math" panose="02040503050406030204" pitchFamily="18" charset="0"/>
                                    </a:rPr>
                                    <m:t>𝑖</m:t>
                                  </m:r>
                                </m:sub>
                              </m:sSub>
                            </m:e>
                          </m:d>
                        </m:e>
                        <m:sup>
                          <m:r>
                            <a:rPr lang="en-US" sz="1600" b="0" i="1" smtClean="0">
                              <a:solidFill>
                                <a:srgbClr val="9900CC"/>
                              </a:solidFill>
                              <a:latin typeface="Cambria Math" panose="02040503050406030204" pitchFamily="18" charset="0"/>
                            </a:rPr>
                            <m:t>𝑇</m:t>
                          </m:r>
                        </m:sup>
                      </m:sSup>
                      <m:r>
                        <a:rPr lang="en-US" sz="1600" b="1" i="1" smtClean="0">
                          <a:solidFill>
                            <a:srgbClr val="9900CC"/>
                          </a:solidFill>
                          <a:latin typeface="Cambria Math" panose="02040503050406030204" pitchFamily="18" charset="0"/>
                        </a:rPr>
                        <m:t>𝒈</m:t>
                      </m:r>
                      <m:r>
                        <a:rPr lang="en-US" sz="1600" b="1" i="1" smtClean="0">
                          <a:solidFill>
                            <a:srgbClr val="9900CC"/>
                          </a:solidFill>
                          <a:latin typeface="Cambria Math" panose="02040503050406030204" pitchFamily="18" charset="0"/>
                        </a:rPr>
                        <m:t>(</m:t>
                      </m:r>
                      <m:sSub>
                        <m:sSubPr>
                          <m:ctrlPr>
                            <a:rPr lang="en-US" sz="1600" b="1" i="1" smtClean="0">
                              <a:solidFill>
                                <a:srgbClr val="9900CC"/>
                              </a:solidFill>
                              <a:latin typeface="Cambria Math" panose="02040503050406030204" pitchFamily="18" charset="0"/>
                            </a:rPr>
                          </m:ctrlPr>
                        </m:sSubPr>
                        <m:e>
                          <m:r>
                            <a:rPr lang="en-US" sz="1600" b="1" i="1" smtClean="0">
                              <a:solidFill>
                                <a:srgbClr val="9900CC"/>
                              </a:solidFill>
                              <a:latin typeface="Cambria Math" panose="02040503050406030204" pitchFamily="18" charset="0"/>
                            </a:rPr>
                            <m:t>𝒙</m:t>
                          </m:r>
                        </m:e>
                        <m:sub>
                          <m:r>
                            <a:rPr lang="en-US" sz="1600" b="0" i="1" smtClean="0">
                              <a:solidFill>
                                <a:srgbClr val="9900CC"/>
                              </a:solidFill>
                              <a:latin typeface="Cambria Math" panose="02040503050406030204" pitchFamily="18" charset="0"/>
                            </a:rPr>
                            <m:t>𝑗</m:t>
                          </m:r>
                        </m:sub>
                      </m:sSub>
                      <m:r>
                        <a:rPr lang="en-US" sz="1600" b="1" i="1" smtClean="0">
                          <a:solidFill>
                            <a:srgbClr val="9900CC"/>
                          </a:solidFill>
                          <a:latin typeface="Cambria Math" panose="02040503050406030204" pitchFamily="18" charset="0"/>
                        </a:rPr>
                        <m:t>)</m:t>
                      </m:r>
                    </m:oMath>
                  </m:oMathPara>
                </a14:m>
                <a:endParaRPr lang="en-US" sz="1600" dirty="0">
                  <a:solidFill>
                    <a:srgbClr val="9900CC"/>
                  </a:solidFill>
                </a:endParaRPr>
              </a:p>
            </p:txBody>
          </p:sp>
        </mc:Choice>
        <mc:Fallback xmlns="">
          <p:sp>
            <p:nvSpPr>
              <p:cNvPr id="8" name="TextBox 7">
                <a:extLst>
                  <a:ext uri="{FF2B5EF4-FFF2-40B4-BE49-F238E27FC236}">
                    <a16:creationId xmlns:a16="http://schemas.microsoft.com/office/drawing/2014/main" id="{E58CB8F0-87DF-0740-8F88-89900268952D}"/>
                  </a:ext>
                </a:extLst>
              </p:cNvPr>
              <p:cNvSpPr txBox="1">
                <a:spLocks noRot="1" noChangeAspect="1" noMove="1" noResize="1" noEditPoints="1" noAdjustHandles="1" noChangeArrowheads="1" noChangeShapeType="1" noTextEdit="1"/>
              </p:cNvSpPr>
              <p:nvPr/>
            </p:nvSpPr>
            <p:spPr>
              <a:xfrm>
                <a:off x="4474402" y="3365952"/>
                <a:ext cx="1621598" cy="271100"/>
              </a:xfrm>
              <a:prstGeom prst="rect">
                <a:avLst/>
              </a:prstGeom>
              <a:blipFill>
                <a:blip r:embed="rId5"/>
                <a:stretch>
                  <a:fillRect l="-775" r="-3101" b="-27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46741E5-2BCF-C442-8F5B-F35E47E5D1C6}"/>
                  </a:ext>
                </a:extLst>
              </p:cNvPr>
              <p:cNvSpPr txBox="1"/>
              <p:nvPr/>
            </p:nvSpPr>
            <p:spPr>
              <a:xfrm>
                <a:off x="6477000" y="3788101"/>
                <a:ext cx="1548436" cy="54553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solidFill>
                                <a:srgbClr val="9900CC"/>
                              </a:solidFill>
                              <a:latin typeface="Cambria Math" panose="02040503050406030204" pitchFamily="18" charset="0"/>
                            </a:rPr>
                          </m:ctrlPr>
                        </m:sSubPr>
                        <m:e>
                          <m:r>
                            <a:rPr lang="en-US" sz="1600" b="0" i="1" smtClean="0">
                              <a:solidFill>
                                <a:srgbClr val="9900CC"/>
                              </a:solidFill>
                              <a:latin typeface="Cambria Math" panose="02040503050406030204" pitchFamily="18" charset="0"/>
                              <a:ea typeface="Cambria Math" panose="02040503050406030204" pitchFamily="18" charset="0"/>
                            </a:rPr>
                            <m:t>𝛽</m:t>
                          </m:r>
                        </m:e>
                        <m:sub>
                          <m:r>
                            <a:rPr lang="en-US" sz="1600" b="0" i="1" smtClean="0">
                              <a:solidFill>
                                <a:srgbClr val="9900CC"/>
                              </a:solidFill>
                              <a:latin typeface="Cambria Math" panose="02040503050406030204" pitchFamily="18" charset="0"/>
                            </a:rPr>
                            <m:t>𝑗</m:t>
                          </m:r>
                          <m:r>
                            <a:rPr lang="en-US" sz="1600" b="0" i="1" smtClean="0">
                              <a:solidFill>
                                <a:srgbClr val="9900CC"/>
                              </a:solidFill>
                              <a:latin typeface="Cambria Math" panose="02040503050406030204" pitchFamily="18" charset="0"/>
                            </a:rPr>
                            <m:t>,</m:t>
                          </m:r>
                          <m:r>
                            <a:rPr lang="en-US" sz="1600" b="0" i="1" smtClean="0">
                              <a:solidFill>
                                <a:srgbClr val="9900CC"/>
                              </a:solidFill>
                              <a:latin typeface="Cambria Math" panose="02040503050406030204" pitchFamily="18" charset="0"/>
                            </a:rPr>
                            <m:t>𝑖</m:t>
                          </m:r>
                        </m:sub>
                      </m:sSub>
                      <m:r>
                        <a:rPr lang="en-US" sz="1600" b="0" i="1" smtClean="0">
                          <a:solidFill>
                            <a:srgbClr val="9900CC"/>
                          </a:solidFill>
                          <a:latin typeface="Cambria Math" panose="02040503050406030204" pitchFamily="18" charset="0"/>
                        </a:rPr>
                        <m:t>=</m:t>
                      </m:r>
                      <m:f>
                        <m:fPr>
                          <m:ctrlPr>
                            <a:rPr lang="en-US" sz="1600" b="0" i="1" smtClean="0">
                              <a:solidFill>
                                <a:srgbClr val="9900CC"/>
                              </a:solidFill>
                              <a:latin typeface="Cambria Math" panose="02040503050406030204" pitchFamily="18" charset="0"/>
                            </a:rPr>
                          </m:ctrlPr>
                        </m:fPr>
                        <m:num>
                          <m:r>
                            <m:rPr>
                              <m:sty m:val="p"/>
                            </m:rPr>
                            <a:rPr lang="en-US" sz="1600" b="0" i="0" smtClean="0">
                              <a:solidFill>
                                <a:srgbClr val="9900CC"/>
                              </a:solidFill>
                              <a:latin typeface="Cambria Math" panose="02040503050406030204" pitchFamily="18" charset="0"/>
                            </a:rPr>
                            <m:t>exp</m:t>
                          </m:r>
                          <m:r>
                            <a:rPr lang="en-US" sz="1600" b="0" i="1" smtClean="0">
                              <a:solidFill>
                                <a:srgbClr val="9900CC"/>
                              </a:solidFill>
                              <a:latin typeface="Cambria Math" panose="02040503050406030204" pitchFamily="18" charset="0"/>
                            </a:rPr>
                            <m:t>(</m:t>
                          </m:r>
                          <m:sSub>
                            <m:sSubPr>
                              <m:ctrlPr>
                                <a:rPr lang="en-US" sz="1600" b="0" i="1" smtClean="0">
                                  <a:solidFill>
                                    <a:srgbClr val="9900CC"/>
                                  </a:solidFill>
                                  <a:latin typeface="Cambria Math" panose="02040503050406030204" pitchFamily="18" charset="0"/>
                                </a:rPr>
                              </m:ctrlPr>
                            </m:sSubPr>
                            <m:e>
                              <m:r>
                                <a:rPr lang="en-US" sz="1600" b="0" i="1" smtClean="0">
                                  <a:solidFill>
                                    <a:srgbClr val="9900CC"/>
                                  </a:solidFill>
                                  <a:latin typeface="Cambria Math" panose="02040503050406030204" pitchFamily="18" charset="0"/>
                                </a:rPr>
                                <m:t>𝑠</m:t>
                              </m:r>
                            </m:e>
                            <m:sub>
                              <m:r>
                                <a:rPr lang="en-US" sz="1600" b="0" i="1" smtClean="0">
                                  <a:solidFill>
                                    <a:srgbClr val="9900CC"/>
                                  </a:solidFill>
                                  <a:latin typeface="Cambria Math" panose="02040503050406030204" pitchFamily="18" charset="0"/>
                                </a:rPr>
                                <m:t>𝑖𝑗</m:t>
                              </m:r>
                            </m:sub>
                          </m:sSub>
                          <m:r>
                            <a:rPr lang="en-US" sz="1600" b="0" i="1" smtClean="0">
                              <a:solidFill>
                                <a:srgbClr val="9900CC"/>
                              </a:solidFill>
                              <a:latin typeface="Cambria Math" panose="02040503050406030204" pitchFamily="18" charset="0"/>
                            </a:rPr>
                            <m:t>)</m:t>
                          </m:r>
                        </m:num>
                        <m:den>
                          <m:nary>
                            <m:naryPr>
                              <m:chr m:val="∑"/>
                              <m:limLoc m:val="subSup"/>
                              <m:supHide m:val="on"/>
                              <m:ctrlPr>
                                <a:rPr lang="en-US" sz="1600" b="0" i="1" smtClean="0">
                                  <a:solidFill>
                                    <a:srgbClr val="9900CC"/>
                                  </a:solidFill>
                                  <a:latin typeface="Cambria Math" panose="02040503050406030204" pitchFamily="18" charset="0"/>
                                </a:rPr>
                              </m:ctrlPr>
                            </m:naryPr>
                            <m:sub>
                              <m:r>
                                <m:rPr>
                                  <m:brk m:alnAt="9"/>
                                </m:rPr>
                                <a:rPr lang="en-US" sz="1600" b="0" i="1" smtClean="0">
                                  <a:solidFill>
                                    <a:srgbClr val="9900CC"/>
                                  </a:solidFill>
                                  <a:latin typeface="Cambria Math" panose="02040503050406030204" pitchFamily="18" charset="0"/>
                                </a:rPr>
                                <m:t>𝑖</m:t>
                              </m:r>
                            </m:sub>
                            <m:sup/>
                            <m:e>
                              <m:r>
                                <m:rPr>
                                  <m:sty m:val="p"/>
                                </m:rPr>
                                <a:rPr lang="en-US" sz="1600" b="0" i="0" smtClean="0">
                                  <a:solidFill>
                                    <a:srgbClr val="9900CC"/>
                                  </a:solidFill>
                                  <a:latin typeface="Cambria Math" panose="02040503050406030204" pitchFamily="18" charset="0"/>
                                </a:rPr>
                                <m:t>exp</m:t>
                              </m:r>
                              <m:r>
                                <a:rPr lang="en-US" sz="1600" b="0" i="1" smtClean="0">
                                  <a:solidFill>
                                    <a:srgbClr val="9900CC"/>
                                  </a:solidFill>
                                  <a:latin typeface="Cambria Math" panose="02040503050406030204" pitchFamily="18" charset="0"/>
                                </a:rPr>
                                <m:t>(</m:t>
                              </m:r>
                              <m:sSub>
                                <m:sSubPr>
                                  <m:ctrlPr>
                                    <a:rPr lang="en-US" sz="1600" b="0" i="1" smtClean="0">
                                      <a:solidFill>
                                        <a:srgbClr val="9900CC"/>
                                      </a:solidFill>
                                      <a:latin typeface="Cambria Math" panose="02040503050406030204" pitchFamily="18" charset="0"/>
                                    </a:rPr>
                                  </m:ctrlPr>
                                </m:sSubPr>
                                <m:e>
                                  <m:r>
                                    <a:rPr lang="en-US" sz="1600" b="0" i="1" smtClean="0">
                                      <a:solidFill>
                                        <a:srgbClr val="9900CC"/>
                                      </a:solidFill>
                                      <a:latin typeface="Cambria Math" panose="02040503050406030204" pitchFamily="18" charset="0"/>
                                    </a:rPr>
                                    <m:t>𝑠</m:t>
                                  </m:r>
                                </m:e>
                                <m:sub>
                                  <m:r>
                                    <a:rPr lang="en-US" sz="1600" b="0" i="1" smtClean="0">
                                      <a:solidFill>
                                        <a:srgbClr val="9900CC"/>
                                      </a:solidFill>
                                      <a:latin typeface="Cambria Math" panose="02040503050406030204" pitchFamily="18" charset="0"/>
                                    </a:rPr>
                                    <m:t>𝑖𝑗</m:t>
                                  </m:r>
                                </m:sub>
                              </m:sSub>
                              <m:r>
                                <a:rPr lang="en-US" sz="1600" b="0" i="1" smtClean="0">
                                  <a:solidFill>
                                    <a:srgbClr val="9900CC"/>
                                  </a:solidFill>
                                  <a:latin typeface="Cambria Math" panose="02040503050406030204" pitchFamily="18" charset="0"/>
                                </a:rPr>
                                <m:t>)</m:t>
                              </m:r>
                            </m:e>
                          </m:nary>
                        </m:den>
                      </m:f>
                    </m:oMath>
                  </m:oMathPara>
                </a14:m>
                <a:endParaRPr lang="en-US" sz="1600" b="0" dirty="0">
                  <a:solidFill>
                    <a:srgbClr val="9900CC"/>
                  </a:solidFill>
                </a:endParaRPr>
              </a:p>
            </p:txBody>
          </p:sp>
        </mc:Choice>
        <mc:Fallback xmlns="">
          <p:sp>
            <p:nvSpPr>
              <p:cNvPr id="9" name="TextBox 8">
                <a:extLst>
                  <a:ext uri="{FF2B5EF4-FFF2-40B4-BE49-F238E27FC236}">
                    <a16:creationId xmlns:a16="http://schemas.microsoft.com/office/drawing/2014/main" id="{E46741E5-2BCF-C442-8F5B-F35E47E5D1C6}"/>
                  </a:ext>
                </a:extLst>
              </p:cNvPr>
              <p:cNvSpPr txBox="1">
                <a:spLocks noRot="1" noChangeAspect="1" noMove="1" noResize="1" noEditPoints="1" noAdjustHandles="1" noChangeArrowheads="1" noChangeShapeType="1" noTextEdit="1"/>
              </p:cNvSpPr>
              <p:nvPr/>
            </p:nvSpPr>
            <p:spPr>
              <a:xfrm>
                <a:off x="6477000" y="3788101"/>
                <a:ext cx="1548436" cy="545534"/>
              </a:xfrm>
              <a:prstGeom prst="rect">
                <a:avLst/>
              </a:prstGeom>
              <a:blipFill>
                <a:blip r:embed="rId6"/>
                <a:stretch>
                  <a:fillRect l="-3252" t="-25000" r="-3252" b="-1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3EE5059-E6CD-7547-92E5-C2291257430E}"/>
                  </a:ext>
                </a:extLst>
              </p:cNvPr>
              <p:cNvSpPr txBox="1"/>
              <p:nvPr/>
            </p:nvSpPr>
            <p:spPr>
              <a:xfrm>
                <a:off x="6324600" y="4405813"/>
                <a:ext cx="1905000" cy="954107"/>
              </a:xfrm>
              <a:prstGeom prst="rect">
                <a:avLst/>
              </a:prstGeom>
              <a:noFill/>
            </p:spPr>
            <p:txBody>
              <a:bodyPr wrap="square" rtlCol="0">
                <a:spAutoFit/>
              </a:bodyPr>
              <a:lstStyle/>
              <a:p>
                <a:pPr algn="ctr"/>
                <a:r>
                  <a:rPr lang="en-US" sz="1400" b="0" dirty="0"/>
                  <a:t>How much to attend to location </a:t>
                </a:r>
                <a14:m>
                  <m:oMath xmlns:m="http://schemas.openxmlformats.org/officeDocument/2006/math">
                    <m:r>
                      <a:rPr lang="en-US" sz="1400" b="0" i="1" dirty="0" smtClean="0">
                        <a:latin typeface="Cambria Math" panose="02040503050406030204" pitchFamily="18" charset="0"/>
                      </a:rPr>
                      <m:t>𝑖</m:t>
                    </m:r>
                  </m:oMath>
                </a14:m>
                <a:r>
                  <a:rPr lang="en-US" sz="1400" b="0" dirty="0"/>
                  <a:t> while synthesizing feature at location </a:t>
                </a:r>
                <a14:m>
                  <m:oMath xmlns:m="http://schemas.openxmlformats.org/officeDocument/2006/math">
                    <m:r>
                      <a:rPr lang="en-US" sz="1400" b="0" i="1" dirty="0" smtClean="0">
                        <a:latin typeface="Cambria Math" panose="02040503050406030204" pitchFamily="18" charset="0"/>
                      </a:rPr>
                      <m:t>𝑗</m:t>
                    </m:r>
                  </m:oMath>
                </a14:m>
                <a:endParaRPr lang="en-US" sz="1400" b="0" dirty="0"/>
              </a:p>
            </p:txBody>
          </p:sp>
        </mc:Choice>
        <mc:Fallback xmlns="">
          <p:sp>
            <p:nvSpPr>
              <p:cNvPr id="10" name="TextBox 9">
                <a:extLst>
                  <a:ext uri="{FF2B5EF4-FFF2-40B4-BE49-F238E27FC236}">
                    <a16:creationId xmlns:a16="http://schemas.microsoft.com/office/drawing/2014/main" id="{C3EE5059-E6CD-7547-92E5-C2291257430E}"/>
                  </a:ext>
                </a:extLst>
              </p:cNvPr>
              <p:cNvSpPr txBox="1">
                <a:spLocks noRot="1" noChangeAspect="1" noMove="1" noResize="1" noEditPoints="1" noAdjustHandles="1" noChangeArrowheads="1" noChangeShapeType="1" noTextEdit="1"/>
              </p:cNvSpPr>
              <p:nvPr/>
            </p:nvSpPr>
            <p:spPr>
              <a:xfrm>
                <a:off x="6324600" y="4405813"/>
                <a:ext cx="1905000" cy="954107"/>
              </a:xfrm>
              <a:prstGeom prst="rect">
                <a:avLst/>
              </a:prstGeom>
              <a:blipFill>
                <a:blip r:embed="rId7"/>
                <a:stretch>
                  <a:fillRect b="-5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1ED047D-9584-944B-BB62-F75493C95B70}"/>
                  </a:ext>
                </a:extLst>
              </p:cNvPr>
              <p:cNvSpPr txBox="1"/>
              <p:nvPr/>
            </p:nvSpPr>
            <p:spPr>
              <a:xfrm>
                <a:off x="9144000" y="5282633"/>
                <a:ext cx="2059475" cy="5532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solidFill>
                                <a:srgbClr val="9900CC"/>
                              </a:solidFill>
                              <a:latin typeface="Cambria Math" panose="02040503050406030204" pitchFamily="18" charset="0"/>
                            </a:rPr>
                          </m:ctrlPr>
                        </m:sSubPr>
                        <m:e>
                          <m:r>
                            <a:rPr lang="en-US" sz="1600" b="1" i="1" smtClean="0">
                              <a:solidFill>
                                <a:srgbClr val="9900CC"/>
                              </a:solidFill>
                              <a:latin typeface="Cambria Math" panose="02040503050406030204" pitchFamily="18" charset="0"/>
                            </a:rPr>
                            <m:t>𝒐</m:t>
                          </m:r>
                        </m:e>
                        <m:sub>
                          <m:r>
                            <a:rPr lang="en-US" sz="1600" b="0" i="1" smtClean="0">
                              <a:solidFill>
                                <a:srgbClr val="9900CC"/>
                              </a:solidFill>
                              <a:latin typeface="Cambria Math" panose="02040503050406030204" pitchFamily="18" charset="0"/>
                            </a:rPr>
                            <m:t>𝑗</m:t>
                          </m:r>
                        </m:sub>
                      </m:sSub>
                      <m:r>
                        <a:rPr lang="en-US" sz="1600" b="0" i="1" smtClean="0">
                          <a:solidFill>
                            <a:srgbClr val="9900CC"/>
                          </a:solidFill>
                          <a:latin typeface="Cambria Math" panose="02040503050406030204" pitchFamily="18" charset="0"/>
                        </a:rPr>
                        <m:t>=</m:t>
                      </m:r>
                      <m:r>
                        <a:rPr lang="en-US" sz="1600" b="1" i="1" smtClean="0">
                          <a:solidFill>
                            <a:srgbClr val="9900CC"/>
                          </a:solidFill>
                          <a:latin typeface="Cambria Math" panose="02040503050406030204" pitchFamily="18" charset="0"/>
                        </a:rPr>
                        <m:t>𝒗</m:t>
                      </m:r>
                      <m:d>
                        <m:dPr>
                          <m:ctrlPr>
                            <a:rPr lang="en-US" sz="1600" b="0" i="1" smtClean="0">
                              <a:solidFill>
                                <a:srgbClr val="9900CC"/>
                              </a:solidFill>
                              <a:latin typeface="Cambria Math" panose="02040503050406030204" pitchFamily="18" charset="0"/>
                            </a:rPr>
                          </m:ctrlPr>
                        </m:dPr>
                        <m:e>
                          <m:nary>
                            <m:naryPr>
                              <m:chr m:val="∑"/>
                              <m:limLoc m:val="subSup"/>
                              <m:supHide m:val="on"/>
                              <m:ctrlPr>
                                <a:rPr lang="en-US" sz="1600" b="0" i="1" smtClean="0">
                                  <a:solidFill>
                                    <a:srgbClr val="9900CC"/>
                                  </a:solidFill>
                                  <a:latin typeface="Cambria Math" panose="02040503050406030204" pitchFamily="18" charset="0"/>
                                </a:rPr>
                              </m:ctrlPr>
                            </m:naryPr>
                            <m:sub>
                              <m:r>
                                <m:rPr>
                                  <m:brk m:alnAt="9"/>
                                </m:rPr>
                                <a:rPr lang="en-US" sz="1600" b="0" i="1" smtClean="0">
                                  <a:solidFill>
                                    <a:srgbClr val="9900CC"/>
                                  </a:solidFill>
                                  <a:latin typeface="Cambria Math" panose="02040503050406030204" pitchFamily="18" charset="0"/>
                                </a:rPr>
                                <m:t>𝑖</m:t>
                              </m:r>
                            </m:sub>
                            <m:sup/>
                            <m:e>
                              <m:sSub>
                                <m:sSubPr>
                                  <m:ctrlPr>
                                    <a:rPr lang="en-US" sz="1600" b="0" i="1">
                                      <a:solidFill>
                                        <a:srgbClr val="9900CC"/>
                                      </a:solidFill>
                                      <a:latin typeface="Cambria Math" panose="02040503050406030204" pitchFamily="18" charset="0"/>
                                    </a:rPr>
                                  </m:ctrlPr>
                                </m:sSubPr>
                                <m:e>
                                  <m:r>
                                    <a:rPr lang="en-US" sz="1600" b="0" i="1">
                                      <a:solidFill>
                                        <a:srgbClr val="9900CC"/>
                                      </a:solidFill>
                                      <a:latin typeface="Cambria Math" panose="02040503050406030204" pitchFamily="18" charset="0"/>
                                      <a:ea typeface="Cambria Math" panose="02040503050406030204" pitchFamily="18" charset="0"/>
                                    </a:rPr>
                                    <m:t>𝛽</m:t>
                                  </m:r>
                                </m:e>
                                <m:sub>
                                  <m:r>
                                    <a:rPr lang="en-US" sz="1600" b="0" i="1">
                                      <a:solidFill>
                                        <a:srgbClr val="9900CC"/>
                                      </a:solidFill>
                                      <a:latin typeface="Cambria Math" panose="02040503050406030204" pitchFamily="18" charset="0"/>
                                    </a:rPr>
                                    <m:t>𝑗</m:t>
                                  </m:r>
                                  <m:r>
                                    <a:rPr lang="en-US" sz="1600" b="0" i="1">
                                      <a:solidFill>
                                        <a:srgbClr val="9900CC"/>
                                      </a:solidFill>
                                      <a:latin typeface="Cambria Math" panose="02040503050406030204" pitchFamily="18" charset="0"/>
                                    </a:rPr>
                                    <m:t>,</m:t>
                                  </m:r>
                                  <m:r>
                                    <a:rPr lang="en-US" sz="1600" b="0" i="1">
                                      <a:solidFill>
                                        <a:srgbClr val="9900CC"/>
                                      </a:solidFill>
                                      <a:latin typeface="Cambria Math" panose="02040503050406030204" pitchFamily="18" charset="0"/>
                                    </a:rPr>
                                    <m:t>𝑖</m:t>
                                  </m:r>
                                </m:sub>
                              </m:sSub>
                            </m:e>
                          </m:nary>
                          <m:r>
                            <a:rPr lang="en-US" sz="1600" b="1" i="1" smtClean="0">
                              <a:solidFill>
                                <a:srgbClr val="9900CC"/>
                              </a:solidFill>
                              <a:latin typeface="Cambria Math" panose="02040503050406030204" pitchFamily="18" charset="0"/>
                            </a:rPr>
                            <m:t>𝒉</m:t>
                          </m:r>
                          <m:d>
                            <m:dPr>
                              <m:ctrlPr>
                                <a:rPr lang="en-US" sz="1600" i="1">
                                  <a:solidFill>
                                    <a:srgbClr val="9900CC"/>
                                  </a:solidFill>
                                  <a:latin typeface="Cambria Math" panose="02040503050406030204" pitchFamily="18" charset="0"/>
                                </a:rPr>
                              </m:ctrlPr>
                            </m:dPr>
                            <m:e>
                              <m:sSub>
                                <m:sSubPr>
                                  <m:ctrlPr>
                                    <a:rPr lang="en-US" sz="1600" i="1">
                                      <a:solidFill>
                                        <a:srgbClr val="9900CC"/>
                                      </a:solidFill>
                                      <a:latin typeface="Cambria Math" panose="02040503050406030204" pitchFamily="18" charset="0"/>
                                    </a:rPr>
                                  </m:ctrlPr>
                                </m:sSubPr>
                                <m:e>
                                  <m:r>
                                    <a:rPr lang="en-US" sz="1600" i="1">
                                      <a:solidFill>
                                        <a:srgbClr val="9900CC"/>
                                      </a:solidFill>
                                      <a:latin typeface="Cambria Math" panose="02040503050406030204" pitchFamily="18" charset="0"/>
                                    </a:rPr>
                                    <m:t>𝒙</m:t>
                                  </m:r>
                                </m:e>
                                <m:sub>
                                  <m:r>
                                    <a:rPr lang="en-US" sz="1600" b="0" i="1">
                                      <a:solidFill>
                                        <a:srgbClr val="9900CC"/>
                                      </a:solidFill>
                                      <a:latin typeface="Cambria Math" panose="02040503050406030204" pitchFamily="18" charset="0"/>
                                    </a:rPr>
                                    <m:t>𝑖</m:t>
                                  </m:r>
                                </m:sub>
                              </m:sSub>
                            </m:e>
                          </m:d>
                        </m:e>
                      </m:d>
                    </m:oMath>
                  </m:oMathPara>
                </a14:m>
                <a:endParaRPr lang="en-US" sz="1600" b="0" dirty="0">
                  <a:solidFill>
                    <a:srgbClr val="9900CC"/>
                  </a:solidFill>
                </a:endParaRPr>
              </a:p>
            </p:txBody>
          </p:sp>
        </mc:Choice>
        <mc:Fallback xmlns="">
          <p:sp>
            <p:nvSpPr>
              <p:cNvPr id="11" name="TextBox 10">
                <a:extLst>
                  <a:ext uri="{FF2B5EF4-FFF2-40B4-BE49-F238E27FC236}">
                    <a16:creationId xmlns:a16="http://schemas.microsoft.com/office/drawing/2014/main" id="{C1ED047D-9584-944B-BB62-F75493C95B70}"/>
                  </a:ext>
                </a:extLst>
              </p:cNvPr>
              <p:cNvSpPr txBox="1">
                <a:spLocks noRot="1" noChangeAspect="1" noMove="1" noResize="1" noEditPoints="1" noAdjustHandles="1" noChangeArrowheads="1" noChangeShapeType="1" noTextEdit="1"/>
              </p:cNvSpPr>
              <p:nvPr/>
            </p:nvSpPr>
            <p:spPr>
              <a:xfrm>
                <a:off x="9144000" y="5282633"/>
                <a:ext cx="2059475" cy="553228"/>
              </a:xfrm>
              <a:prstGeom prst="rect">
                <a:avLst/>
              </a:prstGeom>
              <a:blipFill>
                <a:blip r:embed="rId8"/>
                <a:stretch>
                  <a:fillRect l="-1852" t="-155556" b="-228889"/>
                </a:stretch>
              </a:blipFill>
            </p:spPr>
            <p:txBody>
              <a:bodyPr/>
              <a:lstStyle/>
              <a:p>
                <a:r>
                  <a:rPr lang="en-US">
                    <a:noFill/>
                  </a:rPr>
                  <a:t> </a:t>
                </a:r>
              </a:p>
            </p:txBody>
          </p:sp>
        </mc:Fallback>
      </mc:AlternateContent>
    </p:spTree>
    <p:extLst>
      <p:ext uri="{BB962C8B-B14F-4D97-AF65-F5344CB8AC3E}">
        <p14:creationId xmlns:p14="http://schemas.microsoft.com/office/powerpoint/2010/main" val="220426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F55E-2950-C248-883E-C9851D876164}"/>
              </a:ext>
            </a:extLst>
          </p:cNvPr>
          <p:cNvSpPr>
            <a:spLocks noGrp="1"/>
          </p:cNvSpPr>
          <p:nvPr>
            <p:ph type="title"/>
          </p:nvPr>
        </p:nvSpPr>
        <p:spPr/>
        <p:txBody>
          <a:bodyPr/>
          <a:lstStyle/>
          <a:p>
            <a:r>
              <a:rPr lang="en-US" dirty="0" err="1"/>
              <a:t>BigGAN</a:t>
            </a:r>
            <a:r>
              <a:rPr lang="en-US" dirty="0"/>
              <a:t>: Results</a:t>
            </a:r>
          </a:p>
        </p:txBody>
      </p:sp>
      <p:pic>
        <p:nvPicPr>
          <p:cNvPr id="11" name="Picture 10">
            <a:extLst>
              <a:ext uri="{FF2B5EF4-FFF2-40B4-BE49-F238E27FC236}">
                <a16:creationId xmlns:a16="http://schemas.microsoft.com/office/drawing/2014/main" id="{3410E479-4BEF-9349-83A2-AB0A7E67A1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9300" y="1694634"/>
            <a:ext cx="8267700" cy="4192954"/>
          </a:xfrm>
          <a:prstGeom prst="rect">
            <a:avLst/>
          </a:prstGeom>
        </p:spPr>
      </p:pic>
      <p:sp>
        <p:nvSpPr>
          <p:cNvPr id="5" name="Content Placeholder 4">
            <a:extLst>
              <a:ext uri="{FF2B5EF4-FFF2-40B4-BE49-F238E27FC236}">
                <a16:creationId xmlns:a16="http://schemas.microsoft.com/office/drawing/2014/main" id="{215002F3-981D-0F41-A43C-D33D45173184}"/>
              </a:ext>
            </a:extLst>
          </p:cNvPr>
          <p:cNvSpPr>
            <a:spLocks noGrp="1"/>
          </p:cNvSpPr>
          <p:nvPr>
            <p:ph idx="1"/>
          </p:nvPr>
        </p:nvSpPr>
        <p:spPr/>
        <p:txBody>
          <a:bodyPr/>
          <a:lstStyle/>
          <a:p>
            <a:pPr marL="457200" indent="-457200">
              <a:buFont typeface="Arial" panose="020B0604020202020204" pitchFamily="34" charset="0"/>
              <a:buChar char="•"/>
            </a:pPr>
            <a:r>
              <a:rPr lang="en-US" dirty="0"/>
              <a:t>Samples at 256 x 256 resolution:</a:t>
            </a:r>
          </a:p>
        </p:txBody>
      </p:sp>
    </p:spTree>
    <p:extLst>
      <p:ext uri="{BB962C8B-B14F-4D97-AF65-F5344CB8AC3E}">
        <p14:creationId xmlns:p14="http://schemas.microsoft.com/office/powerpoint/2010/main" val="2270282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5B006F2-8E2C-254F-9642-BF5587EB7E4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62200" y="1898104"/>
            <a:ext cx="7257942" cy="4121696"/>
          </a:xfrm>
        </p:spPr>
      </p:pic>
      <p:sp>
        <p:nvSpPr>
          <p:cNvPr id="2" name="Title 1">
            <a:extLst>
              <a:ext uri="{FF2B5EF4-FFF2-40B4-BE49-F238E27FC236}">
                <a16:creationId xmlns:a16="http://schemas.microsoft.com/office/drawing/2014/main" id="{A8462D18-F7A5-9044-B0FA-158B40DC087B}"/>
              </a:ext>
            </a:extLst>
          </p:cNvPr>
          <p:cNvSpPr>
            <a:spLocks noGrp="1"/>
          </p:cNvSpPr>
          <p:nvPr>
            <p:ph type="title"/>
          </p:nvPr>
        </p:nvSpPr>
        <p:spPr/>
        <p:txBody>
          <a:bodyPr/>
          <a:lstStyle/>
          <a:p>
            <a:r>
              <a:rPr lang="en-US" dirty="0"/>
              <a:t>Progressive GANs</a:t>
            </a:r>
          </a:p>
        </p:txBody>
      </p:sp>
      <p:sp>
        <p:nvSpPr>
          <p:cNvPr id="7" name="Content Placeholder 7">
            <a:extLst>
              <a:ext uri="{FF2B5EF4-FFF2-40B4-BE49-F238E27FC236}">
                <a16:creationId xmlns:a16="http://schemas.microsoft.com/office/drawing/2014/main" id="{B63804D2-AE18-E341-AD58-C908555AAC2F}"/>
              </a:ext>
            </a:extLst>
          </p:cNvPr>
          <p:cNvSpPr txBox="1">
            <a:spLocks/>
          </p:cNvSpPr>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marL="457200" indent="-457200">
              <a:buFont typeface="Arial" panose="020B0604020202020204" pitchFamily="34" charset="0"/>
              <a:buChar char="•"/>
            </a:pPr>
            <a:r>
              <a:rPr lang="en-US" b="0" kern="0" dirty="0"/>
              <a:t>Key idea: train lower-resolution models, gradually add layers corresponding to higher-resolution outputs</a:t>
            </a:r>
          </a:p>
        </p:txBody>
      </p:sp>
      <p:sp>
        <p:nvSpPr>
          <p:cNvPr id="8" name="TextBox 7">
            <a:extLst>
              <a:ext uri="{FF2B5EF4-FFF2-40B4-BE49-F238E27FC236}">
                <a16:creationId xmlns:a16="http://schemas.microsoft.com/office/drawing/2014/main" id="{85FEF12B-E0BB-0E42-8206-677EB3ECAEA7}"/>
              </a:ext>
            </a:extLst>
          </p:cNvPr>
          <p:cNvSpPr txBox="1"/>
          <p:nvPr/>
        </p:nvSpPr>
        <p:spPr>
          <a:xfrm>
            <a:off x="9006031" y="5365403"/>
            <a:ext cx="833883" cy="338554"/>
          </a:xfrm>
          <a:prstGeom prst="rect">
            <a:avLst/>
          </a:prstGeom>
          <a:noFill/>
        </p:spPr>
        <p:txBody>
          <a:bodyPr wrap="none" rtlCol="0">
            <a:spAutoFit/>
          </a:bodyPr>
          <a:lstStyle/>
          <a:p>
            <a:r>
              <a:rPr lang="en-US" sz="1600" b="0" dirty="0">
                <a:hlinkClick r:id="rId4"/>
              </a:rPr>
              <a:t>Source</a:t>
            </a:r>
            <a:endParaRPr lang="en-US" sz="1600" b="0" dirty="0"/>
          </a:p>
        </p:txBody>
      </p:sp>
      <p:sp>
        <p:nvSpPr>
          <p:cNvPr id="9" name="Rectangle 8">
            <a:extLst>
              <a:ext uri="{FF2B5EF4-FFF2-40B4-BE49-F238E27FC236}">
                <a16:creationId xmlns:a16="http://schemas.microsoft.com/office/drawing/2014/main" id="{C00D90C6-8BC0-D54E-B812-D36E355E1C7F}"/>
              </a:ext>
            </a:extLst>
          </p:cNvPr>
          <p:cNvSpPr/>
          <p:nvPr/>
        </p:nvSpPr>
        <p:spPr>
          <a:xfrm>
            <a:off x="1638300" y="6096000"/>
            <a:ext cx="8915400" cy="646331"/>
          </a:xfrm>
          <a:prstGeom prst="rect">
            <a:avLst/>
          </a:prstGeom>
        </p:spPr>
        <p:txBody>
          <a:bodyPr wrap="square">
            <a:spAutoFit/>
          </a:bodyPr>
          <a:lstStyle/>
          <a:p>
            <a:pPr algn="ctr"/>
            <a:r>
              <a:rPr lang="en-US" sz="1800" b="0" dirty="0"/>
              <a:t>T. </a:t>
            </a:r>
            <a:r>
              <a:rPr lang="en-US" sz="1800" b="0" dirty="0" err="1"/>
              <a:t>Karras</a:t>
            </a:r>
            <a:r>
              <a:rPr lang="en-US" sz="1800" b="0" dirty="0"/>
              <a:t>, T. </a:t>
            </a:r>
            <a:r>
              <a:rPr lang="en-US" sz="1800" b="0" dirty="0" err="1"/>
              <a:t>Aila</a:t>
            </a:r>
            <a:r>
              <a:rPr lang="en-US" sz="1800" b="0" dirty="0"/>
              <a:t>, S. Laine, J. </a:t>
            </a:r>
            <a:r>
              <a:rPr lang="en-US" sz="1800" b="0" dirty="0" err="1"/>
              <a:t>Lehtinen</a:t>
            </a:r>
            <a:r>
              <a:rPr lang="en-US" sz="1800" b="0" dirty="0"/>
              <a:t>. </a:t>
            </a:r>
            <a:r>
              <a:rPr lang="en-US" sz="1800" b="0" dirty="0">
                <a:hlinkClick r:id="rId5"/>
              </a:rPr>
              <a:t>Progressive Growing of GANs for Improved Quality, Stability, and Variation</a:t>
            </a:r>
            <a:r>
              <a:rPr lang="en-US" sz="1800" b="0" dirty="0"/>
              <a:t>. ICLR 2018</a:t>
            </a:r>
          </a:p>
        </p:txBody>
      </p:sp>
    </p:spTree>
    <p:extLst>
      <p:ext uri="{BB962C8B-B14F-4D97-AF65-F5344CB8AC3E}">
        <p14:creationId xmlns:p14="http://schemas.microsoft.com/office/powerpoint/2010/main" val="3063983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F55E-2950-C248-883E-C9851D876164}"/>
              </a:ext>
            </a:extLst>
          </p:cNvPr>
          <p:cNvSpPr>
            <a:spLocks noGrp="1"/>
          </p:cNvSpPr>
          <p:nvPr>
            <p:ph type="title"/>
          </p:nvPr>
        </p:nvSpPr>
        <p:spPr/>
        <p:txBody>
          <a:bodyPr/>
          <a:lstStyle/>
          <a:p>
            <a:r>
              <a:rPr lang="en-US" dirty="0" err="1"/>
              <a:t>BigGAN</a:t>
            </a:r>
            <a:r>
              <a:rPr lang="en-US" dirty="0"/>
              <a:t>: Results</a:t>
            </a:r>
          </a:p>
        </p:txBody>
      </p:sp>
      <p:pic>
        <p:nvPicPr>
          <p:cNvPr id="9" name="Picture 8">
            <a:extLst>
              <a:ext uri="{FF2B5EF4-FFF2-40B4-BE49-F238E27FC236}">
                <a16:creationId xmlns:a16="http://schemas.microsoft.com/office/drawing/2014/main" id="{2E42F8A7-B36F-4241-B402-FA895391E5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1600201"/>
            <a:ext cx="8458200" cy="4289771"/>
          </a:xfrm>
          <a:prstGeom prst="rect">
            <a:avLst/>
          </a:prstGeom>
        </p:spPr>
      </p:pic>
      <p:sp>
        <p:nvSpPr>
          <p:cNvPr id="5" name="Content Placeholder 4">
            <a:extLst>
              <a:ext uri="{FF2B5EF4-FFF2-40B4-BE49-F238E27FC236}">
                <a16:creationId xmlns:a16="http://schemas.microsoft.com/office/drawing/2014/main" id="{7234D5DB-69CD-3D4F-A042-1C0928BD6D4C}"/>
              </a:ext>
            </a:extLst>
          </p:cNvPr>
          <p:cNvSpPr>
            <a:spLocks noGrp="1"/>
          </p:cNvSpPr>
          <p:nvPr>
            <p:ph idx="1"/>
          </p:nvPr>
        </p:nvSpPr>
        <p:spPr/>
        <p:txBody>
          <a:bodyPr/>
          <a:lstStyle/>
          <a:p>
            <a:pPr marL="457200" indent="-457200">
              <a:buFont typeface="Arial" panose="020B0604020202020204" pitchFamily="34" charset="0"/>
              <a:buChar char="•"/>
            </a:pPr>
            <a:r>
              <a:rPr lang="en-US" dirty="0"/>
              <a:t>Samples at 512 x 512 resolution:</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40169388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F55E-2950-C248-883E-C9851D876164}"/>
              </a:ext>
            </a:extLst>
          </p:cNvPr>
          <p:cNvSpPr>
            <a:spLocks noGrp="1"/>
          </p:cNvSpPr>
          <p:nvPr>
            <p:ph type="title"/>
          </p:nvPr>
        </p:nvSpPr>
        <p:spPr/>
        <p:txBody>
          <a:bodyPr/>
          <a:lstStyle/>
          <a:p>
            <a:r>
              <a:rPr lang="en-US" dirty="0" err="1"/>
              <a:t>BigGAN</a:t>
            </a:r>
            <a:r>
              <a:rPr lang="en-US" dirty="0"/>
              <a:t>: Results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7F5803D-C950-8C4F-9774-B9EDB344EFEF}"/>
                  </a:ext>
                </a:extLst>
              </p:cNvPr>
              <p:cNvSpPr>
                <a:spLocks noGrp="1"/>
              </p:cNvSpPr>
              <p:nvPr>
                <p:ph idx="1"/>
              </p:nvPr>
            </p:nvSpPr>
            <p:spPr/>
            <p:txBody>
              <a:bodyPr/>
              <a:lstStyle/>
              <a:p>
                <a:pPr marL="457200" indent="-457200">
                  <a:buFont typeface="Arial" panose="020B0604020202020204" pitchFamily="34" charset="0"/>
                  <a:buChar char="•"/>
                </a:pPr>
                <a:r>
                  <a:rPr lang="en-US" dirty="0"/>
                  <a:t>Truncation trick: at test time, resample the components of the </a:t>
                </a:r>
                <a14:m>
                  <m:oMath xmlns:m="http://schemas.openxmlformats.org/officeDocument/2006/math">
                    <m:r>
                      <a:rPr lang="en-US" i="1" dirty="0" smtClean="0">
                        <a:latin typeface="Cambria Math" panose="02040503050406030204" pitchFamily="18" charset="0"/>
                      </a:rPr>
                      <m:t>𝑧</m:t>
                    </m:r>
                  </m:oMath>
                </a14:m>
                <a:r>
                  <a:rPr lang="en-US" dirty="0"/>
                  <a:t> vector whose magnitude falls above a certain threshold</a:t>
                </a:r>
              </a:p>
              <a:p>
                <a:pPr marL="857250" lvl="1" indent="-457200">
                  <a:buFont typeface="Arial" panose="020B0604020202020204" pitchFamily="34" charset="0"/>
                  <a:buChar char="•"/>
                </a:pPr>
                <a:r>
                  <a:rPr lang="en-US" sz="2400" dirty="0"/>
                  <a:t>Trade off diversity for image quality</a:t>
                </a:r>
              </a:p>
            </p:txBody>
          </p:sp>
        </mc:Choice>
        <mc:Fallback>
          <p:sp>
            <p:nvSpPr>
              <p:cNvPr id="3" name="Content Placeholder 2">
                <a:extLst>
                  <a:ext uri="{FF2B5EF4-FFF2-40B4-BE49-F238E27FC236}">
                    <a16:creationId xmlns:a16="http://schemas.microsoft.com/office/drawing/2014/main" id="{A7F5803D-C950-8C4F-9774-B9EDB344EFEF}"/>
                  </a:ext>
                </a:extLst>
              </p:cNvPr>
              <p:cNvSpPr>
                <a:spLocks noGrp="1" noRot="1" noChangeAspect="1" noMove="1" noResize="1" noEditPoints="1" noAdjustHandles="1" noChangeArrowheads="1" noChangeShapeType="1" noTextEdit="1"/>
              </p:cNvSpPr>
              <p:nvPr>
                <p:ph idx="1"/>
              </p:nvPr>
            </p:nvSpPr>
            <p:spPr>
              <a:blipFill>
                <a:blip r:embed="rId2"/>
                <a:stretch>
                  <a:fillRect l="-1103" t="-1449" r="-1471"/>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A1F75CB9-4A3A-D241-B443-95EBB91C95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030" y="2590800"/>
            <a:ext cx="11450170" cy="2971800"/>
          </a:xfrm>
          <a:prstGeom prst="rect">
            <a:avLst/>
          </a:prstGeom>
        </p:spPr>
      </p:pic>
      <p:sp>
        <p:nvSpPr>
          <p:cNvPr id="6" name="TextBox 5">
            <a:extLst>
              <a:ext uri="{FF2B5EF4-FFF2-40B4-BE49-F238E27FC236}">
                <a16:creationId xmlns:a16="http://schemas.microsoft.com/office/drawing/2014/main" id="{6A2530A8-20DD-0646-A1B9-0426070581E2}"/>
              </a:ext>
            </a:extLst>
          </p:cNvPr>
          <p:cNvSpPr txBox="1"/>
          <p:nvPr/>
        </p:nvSpPr>
        <p:spPr>
          <a:xfrm>
            <a:off x="1524000" y="5698123"/>
            <a:ext cx="9593332" cy="369332"/>
          </a:xfrm>
          <a:prstGeom prst="rect">
            <a:avLst/>
          </a:prstGeom>
          <a:noFill/>
        </p:spPr>
        <p:txBody>
          <a:bodyPr wrap="none" rtlCol="0">
            <a:spAutoFit/>
          </a:bodyPr>
          <a:lstStyle/>
          <a:p>
            <a:r>
              <a:rPr lang="en-US" sz="1800" b="0" dirty="0"/>
              <a:t>“The effects of increasing truncation. From left to right, the threshold is set to 2, 1, 0.5, 0.04.”</a:t>
            </a:r>
          </a:p>
        </p:txBody>
      </p:sp>
    </p:spTree>
    <p:extLst>
      <p:ext uri="{BB962C8B-B14F-4D97-AF65-F5344CB8AC3E}">
        <p14:creationId xmlns:p14="http://schemas.microsoft.com/office/powerpoint/2010/main" val="32557413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D9357-F1CE-794B-9FDC-CC987AB2629E}"/>
              </a:ext>
            </a:extLst>
          </p:cNvPr>
          <p:cNvSpPr>
            <a:spLocks noGrp="1"/>
          </p:cNvSpPr>
          <p:nvPr>
            <p:ph type="title"/>
          </p:nvPr>
        </p:nvSpPr>
        <p:spPr/>
        <p:txBody>
          <a:bodyPr/>
          <a:lstStyle/>
          <a:p>
            <a:r>
              <a:rPr lang="en-US" dirty="0" err="1"/>
              <a:t>BigGAN</a:t>
            </a:r>
            <a:r>
              <a:rPr lang="en-US" dirty="0"/>
              <a:t>: Results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BC108F1-87F0-6F40-B769-FDAE99A9A7E1}"/>
                  </a:ext>
                </a:extLst>
              </p:cNvPr>
              <p:cNvSpPr>
                <a:spLocks noGrp="1"/>
              </p:cNvSpPr>
              <p:nvPr>
                <p:ph idx="1"/>
              </p:nvPr>
            </p:nvSpPr>
            <p:spPr/>
            <p:txBody>
              <a:bodyPr/>
              <a:lstStyle/>
              <a:p>
                <a:pPr marL="457200" indent="-457200">
                  <a:buFont typeface="Arial" panose="020B0604020202020204" pitchFamily="34" charset="0"/>
                  <a:buChar char="•"/>
                </a:pPr>
                <a:r>
                  <a:rPr lang="en-US" dirty="0"/>
                  <a:t>Interpolation between </a:t>
                </a:r>
                <a14:m>
                  <m:oMath xmlns:m="http://schemas.openxmlformats.org/officeDocument/2006/math">
                    <m:r>
                      <a:rPr lang="en-US" i="1" dirty="0" smtClean="0">
                        <a:latin typeface="Cambria Math" panose="02040503050406030204" pitchFamily="18" charset="0"/>
                      </a:rPr>
                      <m:t>𝑐</m:t>
                    </m:r>
                  </m:oMath>
                </a14:m>
                <a:r>
                  <a:rPr lang="en-US" dirty="0"/>
                  <a:t> with </a:t>
                </a:r>
                <a14:m>
                  <m:oMath xmlns:m="http://schemas.openxmlformats.org/officeDocument/2006/math">
                    <m:r>
                      <a:rPr lang="en-US" i="1" dirty="0" smtClean="0">
                        <a:latin typeface="Cambria Math" panose="02040503050406030204" pitchFamily="18" charset="0"/>
                      </a:rPr>
                      <m:t>𝑧</m:t>
                    </m:r>
                  </m:oMath>
                </a14:m>
                <a:r>
                  <a:rPr lang="en-US" dirty="0"/>
                  <a:t> held constant:</a:t>
                </a:r>
              </a:p>
            </p:txBody>
          </p:sp>
        </mc:Choice>
        <mc:Fallback xmlns="">
          <p:sp>
            <p:nvSpPr>
              <p:cNvPr id="3" name="Content Placeholder 2">
                <a:extLst>
                  <a:ext uri="{FF2B5EF4-FFF2-40B4-BE49-F238E27FC236}">
                    <a16:creationId xmlns:a16="http://schemas.microsoft.com/office/drawing/2014/main" id="{CBC108F1-87F0-6F40-B769-FDAE99A9A7E1}"/>
                  </a:ext>
                </a:extLst>
              </p:cNvPr>
              <p:cNvSpPr>
                <a:spLocks noGrp="1" noRot="1" noChangeAspect="1" noMove="1" noResize="1" noEditPoints="1" noAdjustHandles="1" noChangeArrowheads="1" noChangeShapeType="1" noTextEdit="1"/>
              </p:cNvSpPr>
              <p:nvPr>
                <p:ph idx="1"/>
              </p:nvPr>
            </p:nvSpPr>
            <p:spPr>
              <a:blipFill>
                <a:blip r:embed="rId2"/>
                <a:stretch>
                  <a:fillRect l="-1103" t="-1449"/>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D96DC9E1-8E54-E348-B98F-07429C80E8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524000"/>
            <a:ext cx="9753600" cy="4986391"/>
          </a:xfrm>
          <a:prstGeom prst="rect">
            <a:avLst/>
          </a:prstGeom>
        </p:spPr>
      </p:pic>
    </p:spTree>
    <p:extLst>
      <p:ext uri="{BB962C8B-B14F-4D97-AF65-F5344CB8AC3E}">
        <p14:creationId xmlns:p14="http://schemas.microsoft.com/office/powerpoint/2010/main" val="19471639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D9357-F1CE-794B-9FDC-CC987AB2629E}"/>
              </a:ext>
            </a:extLst>
          </p:cNvPr>
          <p:cNvSpPr>
            <a:spLocks noGrp="1"/>
          </p:cNvSpPr>
          <p:nvPr>
            <p:ph type="title"/>
          </p:nvPr>
        </p:nvSpPr>
        <p:spPr/>
        <p:txBody>
          <a:bodyPr/>
          <a:lstStyle/>
          <a:p>
            <a:r>
              <a:rPr lang="en-US" dirty="0" err="1"/>
              <a:t>BigGAN</a:t>
            </a:r>
            <a:r>
              <a:rPr lang="en-US" dirty="0"/>
              <a:t>: Results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BC108F1-87F0-6F40-B769-FDAE99A9A7E1}"/>
                  </a:ext>
                </a:extLst>
              </p:cNvPr>
              <p:cNvSpPr>
                <a:spLocks noGrp="1"/>
              </p:cNvSpPr>
              <p:nvPr>
                <p:ph idx="1"/>
              </p:nvPr>
            </p:nvSpPr>
            <p:spPr/>
            <p:txBody>
              <a:bodyPr/>
              <a:lstStyle/>
              <a:p>
                <a:pPr marL="457200" indent="-457200">
                  <a:buFont typeface="Arial" panose="020B0604020202020204" pitchFamily="34" charset="0"/>
                  <a:buChar char="•"/>
                </a:pPr>
                <a:r>
                  <a:rPr lang="en-US" dirty="0"/>
                  <a:t>Interpolation between </a:t>
                </a:r>
                <a14:m>
                  <m:oMath xmlns:m="http://schemas.openxmlformats.org/officeDocument/2006/math">
                    <m:r>
                      <a:rPr lang="en-US" i="1" dirty="0" smtClean="0">
                        <a:latin typeface="Cambria Math" panose="02040503050406030204" pitchFamily="18" charset="0"/>
                      </a:rPr>
                      <m:t>𝑐</m:t>
                    </m:r>
                    <m:r>
                      <a:rPr lang="en-US" i="1" dirty="0" smtClean="0">
                        <a:latin typeface="Cambria Math" panose="02040503050406030204" pitchFamily="18" charset="0"/>
                      </a:rPr>
                      <m:t>, </m:t>
                    </m:r>
                    <m:r>
                      <a:rPr lang="en-US" i="1" dirty="0" smtClean="0">
                        <a:latin typeface="Cambria Math" panose="02040503050406030204" pitchFamily="18" charset="0"/>
                      </a:rPr>
                      <m:t>𝑧</m:t>
                    </m:r>
                  </m:oMath>
                </a14:m>
                <a:r>
                  <a:rPr lang="en-US" dirty="0"/>
                  <a:t> pairs:</a:t>
                </a:r>
              </a:p>
            </p:txBody>
          </p:sp>
        </mc:Choice>
        <mc:Fallback xmlns="">
          <p:sp>
            <p:nvSpPr>
              <p:cNvPr id="3" name="Content Placeholder 2">
                <a:extLst>
                  <a:ext uri="{FF2B5EF4-FFF2-40B4-BE49-F238E27FC236}">
                    <a16:creationId xmlns:a16="http://schemas.microsoft.com/office/drawing/2014/main" id="{CBC108F1-87F0-6F40-B769-FDAE99A9A7E1}"/>
                  </a:ext>
                </a:extLst>
              </p:cNvPr>
              <p:cNvSpPr>
                <a:spLocks noGrp="1" noRot="1" noChangeAspect="1" noMove="1" noResize="1" noEditPoints="1" noAdjustHandles="1" noChangeArrowheads="1" noChangeShapeType="1" noTextEdit="1"/>
              </p:cNvSpPr>
              <p:nvPr>
                <p:ph idx="1"/>
              </p:nvPr>
            </p:nvSpPr>
            <p:spPr>
              <a:blipFill>
                <a:blip r:embed="rId2"/>
                <a:stretch>
                  <a:fillRect l="-1103" t="-1449"/>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47D57154-4884-0246-8610-4A29A2E1AD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447800"/>
            <a:ext cx="9829800" cy="5044843"/>
          </a:xfrm>
          <a:prstGeom prst="rect">
            <a:avLst/>
          </a:prstGeom>
        </p:spPr>
      </p:pic>
    </p:spTree>
    <p:extLst>
      <p:ext uri="{BB962C8B-B14F-4D97-AF65-F5344CB8AC3E}">
        <p14:creationId xmlns:p14="http://schemas.microsoft.com/office/powerpoint/2010/main" val="806189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5FFCF61-CEC3-B943-9739-1C4ACC456F6D}"/>
              </a:ext>
            </a:extLst>
          </p:cNvPr>
          <p:cNvSpPr>
            <a:spLocks noGrp="1"/>
          </p:cNvSpPr>
          <p:nvPr>
            <p:ph idx="1"/>
          </p:nvPr>
        </p:nvSpPr>
        <p:spPr/>
        <p:txBody>
          <a:bodyPr/>
          <a:lstStyle/>
          <a:p>
            <a:pPr marL="457200" indent="-457200">
              <a:buFont typeface="Arial" panose="020B0604020202020204" pitchFamily="34" charset="0"/>
              <a:buChar char="•"/>
            </a:pPr>
            <a:r>
              <a:rPr lang="en-US" dirty="0"/>
              <a:t>Difficult classes:</a:t>
            </a:r>
          </a:p>
        </p:txBody>
      </p:sp>
      <p:sp>
        <p:nvSpPr>
          <p:cNvPr id="2" name="Title 1">
            <a:extLst>
              <a:ext uri="{FF2B5EF4-FFF2-40B4-BE49-F238E27FC236}">
                <a16:creationId xmlns:a16="http://schemas.microsoft.com/office/drawing/2014/main" id="{6078F55E-2950-C248-883E-C9851D876164}"/>
              </a:ext>
            </a:extLst>
          </p:cNvPr>
          <p:cNvSpPr>
            <a:spLocks noGrp="1"/>
          </p:cNvSpPr>
          <p:nvPr>
            <p:ph type="title"/>
          </p:nvPr>
        </p:nvSpPr>
        <p:spPr/>
        <p:txBody>
          <a:bodyPr/>
          <a:lstStyle/>
          <a:p>
            <a:r>
              <a:rPr lang="en-US" dirty="0" err="1"/>
              <a:t>BigGAN</a:t>
            </a:r>
            <a:r>
              <a:rPr lang="en-US" dirty="0"/>
              <a:t>: Results</a:t>
            </a:r>
          </a:p>
        </p:txBody>
      </p:sp>
      <p:pic>
        <p:nvPicPr>
          <p:cNvPr id="6" name="Picture 5">
            <a:extLst>
              <a:ext uri="{FF2B5EF4-FFF2-40B4-BE49-F238E27FC236}">
                <a16:creationId xmlns:a16="http://schemas.microsoft.com/office/drawing/2014/main" id="{CE46DE3A-AD75-774B-8040-8779FAC1BE46}"/>
              </a:ext>
            </a:extLst>
          </p:cNvPr>
          <p:cNvPicPr>
            <a:picLocks noChangeAspect="1"/>
          </p:cNvPicPr>
          <p:nvPr/>
        </p:nvPicPr>
        <p:blipFill rotWithShape="1">
          <a:blip r:embed="rId2">
            <a:extLst>
              <a:ext uri="{28A0092B-C50C-407E-A947-70E740481C1C}">
                <a14:useLocalDpi xmlns:a14="http://schemas.microsoft.com/office/drawing/2010/main" val="0"/>
              </a:ext>
            </a:extLst>
          </a:blip>
          <a:srcRect l="50198"/>
          <a:stretch/>
        </p:blipFill>
        <p:spPr>
          <a:xfrm>
            <a:off x="3581400" y="1524000"/>
            <a:ext cx="5029200" cy="5069114"/>
          </a:xfrm>
          <a:prstGeom prst="rect">
            <a:avLst/>
          </a:prstGeom>
        </p:spPr>
      </p:pic>
    </p:spTree>
    <p:extLst>
      <p:ext uri="{BB962C8B-B14F-4D97-AF65-F5344CB8AC3E}">
        <p14:creationId xmlns:p14="http://schemas.microsoft.com/office/powerpoint/2010/main" val="9400188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6" name="Content Placeholder 5"/>
          <p:cNvSpPr>
            <a:spLocks noGrp="1"/>
          </p:cNvSpPr>
          <p:nvPr>
            <p:ph idx="1"/>
          </p:nvPr>
        </p:nvSpPr>
        <p:spPr/>
        <p:txBody>
          <a:bodyPr/>
          <a:lstStyle/>
          <a:p>
            <a:pPr marL="457200" indent="-457200">
              <a:buFont typeface="Arial" panose="020B0604020202020204" pitchFamily="34" charset="0"/>
              <a:buChar char="•"/>
            </a:pPr>
            <a:r>
              <a:rPr lang="en-US" dirty="0">
                <a:solidFill>
                  <a:schemeClr val="bg1">
                    <a:lumMod val="50000"/>
                  </a:schemeClr>
                </a:solidFill>
              </a:rPr>
              <a:t>Progressive GAN</a:t>
            </a:r>
          </a:p>
          <a:p>
            <a:pPr marL="457200" indent="-457200">
              <a:buFont typeface="Arial" panose="020B0604020202020204" pitchFamily="34" charset="0"/>
              <a:buChar char="•"/>
            </a:pPr>
            <a:r>
              <a:rPr lang="en-US" dirty="0">
                <a:solidFill>
                  <a:schemeClr val="bg1">
                    <a:lumMod val="50000"/>
                  </a:schemeClr>
                </a:solidFill>
              </a:rPr>
              <a:t>StyleGAN</a:t>
            </a:r>
          </a:p>
          <a:p>
            <a:pPr marL="457200" indent="-457200">
              <a:buFont typeface="Arial"/>
              <a:buChar char="•"/>
            </a:pPr>
            <a:r>
              <a:rPr lang="en-US" dirty="0">
                <a:solidFill>
                  <a:schemeClr val="bg1">
                    <a:lumMod val="50000"/>
                  </a:schemeClr>
                </a:solidFill>
              </a:rPr>
              <a:t>GAN-based image editing applications</a:t>
            </a:r>
          </a:p>
          <a:p>
            <a:pPr marL="457200" indent="-457200">
              <a:buFont typeface="Arial"/>
              <a:buChar char="•"/>
            </a:pPr>
            <a:r>
              <a:rPr lang="en-US" dirty="0">
                <a:solidFill>
                  <a:schemeClr val="bg1">
                    <a:lumMod val="50000"/>
                  </a:schemeClr>
                </a:solidFill>
              </a:rPr>
              <a:t>Self-attention GAN, </a:t>
            </a:r>
            <a:r>
              <a:rPr lang="en-US" dirty="0" err="1">
                <a:solidFill>
                  <a:schemeClr val="bg1">
                    <a:lumMod val="50000"/>
                  </a:schemeClr>
                </a:solidFill>
              </a:rPr>
              <a:t>BigGAN</a:t>
            </a:r>
            <a:endParaRPr lang="en-US" dirty="0">
              <a:solidFill>
                <a:schemeClr val="bg1">
                  <a:lumMod val="50000"/>
                </a:schemeClr>
              </a:solidFill>
            </a:endParaRPr>
          </a:p>
          <a:p>
            <a:pPr marL="457200" indent="-457200">
              <a:buFont typeface="Arial"/>
              <a:buChar char="•"/>
            </a:pPr>
            <a:r>
              <a:rPr lang="en-US" dirty="0"/>
              <a:t>StyleGAN-XL, </a:t>
            </a:r>
            <a:r>
              <a:rPr lang="en-US" dirty="0" err="1"/>
              <a:t>GigaGAN</a:t>
            </a:r>
            <a:r>
              <a:rPr lang="en-US" dirty="0"/>
              <a:t>, </a:t>
            </a:r>
            <a:r>
              <a:rPr lang="en-US" dirty="0" err="1"/>
              <a:t>StyleGAN</a:t>
            </a:r>
            <a:r>
              <a:rPr lang="en-US" dirty="0"/>
              <a:t>-T</a:t>
            </a:r>
          </a:p>
        </p:txBody>
      </p:sp>
    </p:spTree>
    <p:extLst>
      <p:ext uri="{BB962C8B-B14F-4D97-AF65-F5344CB8AC3E}">
        <p14:creationId xmlns:p14="http://schemas.microsoft.com/office/powerpoint/2010/main" val="50553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97B3D-5062-084D-99E9-732C83915B18}"/>
              </a:ext>
            </a:extLst>
          </p:cNvPr>
          <p:cNvSpPr>
            <a:spLocks noGrp="1"/>
          </p:cNvSpPr>
          <p:nvPr>
            <p:ph type="title"/>
          </p:nvPr>
        </p:nvSpPr>
        <p:spPr/>
        <p:txBody>
          <a:bodyPr/>
          <a:lstStyle/>
          <a:p>
            <a:r>
              <a:rPr lang="en-US" dirty="0" err="1"/>
              <a:t>StyleGAN</a:t>
            </a:r>
            <a:r>
              <a:rPr lang="en-US" dirty="0"/>
              <a:t>-XL</a:t>
            </a:r>
          </a:p>
        </p:txBody>
      </p:sp>
      <p:pic>
        <p:nvPicPr>
          <p:cNvPr id="6" name="Content Placeholder 5">
            <a:extLst>
              <a:ext uri="{FF2B5EF4-FFF2-40B4-BE49-F238E27FC236}">
                <a16:creationId xmlns:a16="http://schemas.microsoft.com/office/drawing/2014/main" id="{37A7FD1B-6FBE-EB41-8B0E-FC5CA1FA10E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1" y="1600200"/>
            <a:ext cx="11887200" cy="4436039"/>
          </a:xfrm>
        </p:spPr>
      </p:pic>
      <p:sp>
        <p:nvSpPr>
          <p:cNvPr id="4" name="Rectangle 3">
            <a:extLst>
              <a:ext uri="{FF2B5EF4-FFF2-40B4-BE49-F238E27FC236}">
                <a16:creationId xmlns:a16="http://schemas.microsoft.com/office/drawing/2014/main" id="{A80E97DD-05D2-404C-8FF0-A4B0114F3917}"/>
              </a:ext>
            </a:extLst>
          </p:cNvPr>
          <p:cNvSpPr/>
          <p:nvPr/>
        </p:nvSpPr>
        <p:spPr>
          <a:xfrm>
            <a:off x="1371600" y="6324600"/>
            <a:ext cx="9906000" cy="369332"/>
          </a:xfrm>
          <a:prstGeom prst="rect">
            <a:avLst/>
          </a:prstGeom>
        </p:spPr>
        <p:txBody>
          <a:bodyPr wrap="square">
            <a:spAutoFit/>
          </a:bodyPr>
          <a:lstStyle/>
          <a:p>
            <a:r>
              <a:rPr lang="en-US" sz="1800" b="0" dirty="0"/>
              <a:t>A. Sauer et al. </a:t>
            </a:r>
            <a:r>
              <a:rPr lang="en-US" sz="1800" b="0" dirty="0">
                <a:hlinkClick r:id="rId3"/>
              </a:rPr>
              <a:t>StyleGAN-XL: Scaling StyleGAN to Large Diverse Datasets</a:t>
            </a:r>
            <a:r>
              <a:rPr lang="en-US" sz="1800" b="0" dirty="0"/>
              <a:t>. SIGGRAPH 2022</a:t>
            </a:r>
          </a:p>
        </p:txBody>
      </p:sp>
    </p:spTree>
    <p:extLst>
      <p:ext uri="{BB962C8B-B14F-4D97-AF65-F5344CB8AC3E}">
        <p14:creationId xmlns:p14="http://schemas.microsoft.com/office/powerpoint/2010/main" val="27957269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15491-72D5-684C-95A0-57D4A4983BA6}"/>
              </a:ext>
            </a:extLst>
          </p:cNvPr>
          <p:cNvSpPr>
            <a:spLocks noGrp="1"/>
          </p:cNvSpPr>
          <p:nvPr>
            <p:ph type="title"/>
          </p:nvPr>
        </p:nvSpPr>
        <p:spPr/>
        <p:txBody>
          <a:bodyPr/>
          <a:lstStyle/>
          <a:p>
            <a:r>
              <a:rPr lang="en-US" dirty="0"/>
              <a:t>Disclaimer</a:t>
            </a:r>
          </a:p>
        </p:txBody>
      </p:sp>
      <p:sp>
        <p:nvSpPr>
          <p:cNvPr id="3" name="Content Placeholder 2">
            <a:extLst>
              <a:ext uri="{FF2B5EF4-FFF2-40B4-BE49-F238E27FC236}">
                <a16:creationId xmlns:a16="http://schemas.microsoft.com/office/drawing/2014/main" id="{7DAB96DA-7626-A745-95F1-0333D083AD8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7ED0490-999D-904F-B66D-765D332D26D0}"/>
              </a:ext>
            </a:extLst>
          </p:cNvPr>
          <p:cNvPicPr>
            <a:picLocks noChangeAspect="1"/>
          </p:cNvPicPr>
          <p:nvPr/>
        </p:nvPicPr>
        <p:blipFill>
          <a:blip r:embed="rId2"/>
          <a:stretch>
            <a:fillRect/>
          </a:stretch>
        </p:blipFill>
        <p:spPr>
          <a:xfrm>
            <a:off x="4038600" y="1295400"/>
            <a:ext cx="3962400" cy="4688662"/>
          </a:xfrm>
          <a:prstGeom prst="rect">
            <a:avLst/>
          </a:prstGeom>
        </p:spPr>
      </p:pic>
      <p:sp>
        <p:nvSpPr>
          <p:cNvPr id="5" name="Rectangle 4">
            <a:extLst>
              <a:ext uri="{FF2B5EF4-FFF2-40B4-BE49-F238E27FC236}">
                <a16:creationId xmlns:a16="http://schemas.microsoft.com/office/drawing/2014/main" id="{1BA3FBEF-369E-AF41-89D3-582E5464A8EE}"/>
              </a:ext>
            </a:extLst>
          </p:cNvPr>
          <p:cNvSpPr/>
          <p:nvPr/>
        </p:nvSpPr>
        <p:spPr>
          <a:xfrm>
            <a:off x="4363351" y="6172200"/>
            <a:ext cx="3485249" cy="461665"/>
          </a:xfrm>
          <a:prstGeom prst="rect">
            <a:avLst/>
          </a:prstGeom>
        </p:spPr>
        <p:txBody>
          <a:bodyPr wrap="none">
            <a:spAutoFit/>
          </a:bodyPr>
          <a:lstStyle/>
          <a:p>
            <a:r>
              <a:rPr lang="en-US" dirty="0">
                <a:hlinkClick r:id="rId3"/>
              </a:rPr>
              <a:t>https://</a:t>
            </a:r>
            <a:r>
              <a:rPr lang="en-US" dirty="0" err="1">
                <a:hlinkClick r:id="rId3"/>
              </a:rPr>
              <a:t>xkcd.com</a:t>
            </a:r>
            <a:r>
              <a:rPr lang="en-US" dirty="0">
                <a:hlinkClick r:id="rId3"/>
              </a:rPr>
              <a:t>/1838/</a:t>
            </a:r>
            <a:endParaRPr lang="en-US" dirty="0"/>
          </a:p>
        </p:txBody>
      </p:sp>
    </p:spTree>
    <p:extLst>
      <p:ext uri="{BB962C8B-B14F-4D97-AF65-F5344CB8AC3E}">
        <p14:creationId xmlns:p14="http://schemas.microsoft.com/office/powerpoint/2010/main" val="38096581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97B3D-5062-084D-99E9-732C83915B18}"/>
              </a:ext>
            </a:extLst>
          </p:cNvPr>
          <p:cNvSpPr>
            <a:spLocks noGrp="1"/>
          </p:cNvSpPr>
          <p:nvPr>
            <p:ph type="title"/>
          </p:nvPr>
        </p:nvSpPr>
        <p:spPr/>
        <p:txBody>
          <a:bodyPr/>
          <a:lstStyle/>
          <a:p>
            <a:r>
              <a:rPr lang="en-US" dirty="0" err="1"/>
              <a:t>StyleGAN</a:t>
            </a:r>
            <a:r>
              <a:rPr lang="en-US" dirty="0"/>
              <a:t>-XL: Details</a:t>
            </a:r>
          </a:p>
        </p:txBody>
      </p:sp>
      <p:sp>
        <p:nvSpPr>
          <p:cNvPr id="5" name="Content Placeholder 4">
            <a:extLst>
              <a:ext uri="{FF2B5EF4-FFF2-40B4-BE49-F238E27FC236}">
                <a16:creationId xmlns:a16="http://schemas.microsoft.com/office/drawing/2014/main" id="{15627B62-C734-C349-B4C4-FF92F8DDE6FE}"/>
              </a:ext>
            </a:extLst>
          </p:cNvPr>
          <p:cNvSpPr>
            <a:spLocks noGrp="1"/>
          </p:cNvSpPr>
          <p:nvPr>
            <p:ph idx="1"/>
          </p:nvPr>
        </p:nvSpPr>
        <p:spPr>
          <a:xfrm>
            <a:off x="609600" y="914400"/>
            <a:ext cx="11125200" cy="5257800"/>
          </a:xfrm>
        </p:spPr>
        <p:txBody>
          <a:bodyPr/>
          <a:lstStyle/>
          <a:p>
            <a:pPr marL="457200" indent="-457200">
              <a:buFont typeface="Arial" panose="020B0604020202020204" pitchFamily="34" charset="0"/>
              <a:buChar char="•"/>
            </a:pPr>
            <a:r>
              <a:rPr lang="en-US" dirty="0"/>
              <a:t>Generator based on StyleGAN3 with progressive growing and </a:t>
            </a:r>
            <a:br>
              <a:rPr lang="en-US" dirty="0"/>
            </a:br>
            <a:r>
              <a:rPr lang="en-US" dirty="0"/>
              <a:t>3x more parameters</a:t>
            </a:r>
          </a:p>
        </p:txBody>
      </p:sp>
    </p:spTree>
    <p:extLst>
      <p:ext uri="{BB962C8B-B14F-4D97-AF65-F5344CB8AC3E}">
        <p14:creationId xmlns:p14="http://schemas.microsoft.com/office/powerpoint/2010/main" val="34468843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97B3D-5062-084D-99E9-732C83915B18}"/>
              </a:ext>
            </a:extLst>
          </p:cNvPr>
          <p:cNvSpPr>
            <a:spLocks noGrp="1"/>
          </p:cNvSpPr>
          <p:nvPr>
            <p:ph type="title"/>
          </p:nvPr>
        </p:nvSpPr>
        <p:spPr/>
        <p:txBody>
          <a:bodyPr/>
          <a:lstStyle/>
          <a:p>
            <a:r>
              <a:rPr lang="en-US" dirty="0" err="1"/>
              <a:t>StyleGAN</a:t>
            </a:r>
            <a:r>
              <a:rPr lang="en-US" dirty="0"/>
              <a:t>-XL: Details</a:t>
            </a:r>
          </a:p>
        </p:txBody>
      </p:sp>
      <p:sp>
        <p:nvSpPr>
          <p:cNvPr id="4" name="Rectangle 3">
            <a:extLst>
              <a:ext uri="{FF2B5EF4-FFF2-40B4-BE49-F238E27FC236}">
                <a16:creationId xmlns:a16="http://schemas.microsoft.com/office/drawing/2014/main" id="{A80E97DD-05D2-404C-8FF0-A4B0114F3917}"/>
              </a:ext>
            </a:extLst>
          </p:cNvPr>
          <p:cNvSpPr/>
          <p:nvPr/>
        </p:nvSpPr>
        <p:spPr>
          <a:xfrm>
            <a:off x="1371600" y="6324600"/>
            <a:ext cx="9906000" cy="369332"/>
          </a:xfrm>
          <a:prstGeom prst="rect">
            <a:avLst/>
          </a:prstGeom>
        </p:spPr>
        <p:txBody>
          <a:bodyPr wrap="square">
            <a:spAutoFit/>
          </a:bodyPr>
          <a:lstStyle/>
          <a:p>
            <a:pPr algn="ctr"/>
            <a:r>
              <a:rPr lang="en-US" sz="1800" b="0" dirty="0"/>
              <a:t>A. Sauer et al. </a:t>
            </a:r>
            <a:r>
              <a:rPr lang="en-US" sz="1800" b="0" dirty="0">
                <a:hlinkClick r:id="rId2"/>
              </a:rPr>
              <a:t>Projected GANs Converge Faster</a:t>
            </a:r>
            <a:r>
              <a:rPr lang="en-US" sz="1800" b="0" dirty="0"/>
              <a:t>. </a:t>
            </a:r>
            <a:r>
              <a:rPr lang="en-US" sz="1800" b="0" dirty="0" err="1"/>
              <a:t>NeurIPS</a:t>
            </a:r>
            <a:r>
              <a:rPr lang="en-US" sz="1800" b="0" dirty="0"/>
              <a:t> 2021</a:t>
            </a:r>
          </a:p>
        </p:txBody>
      </p:sp>
      <mc:AlternateContent xmlns:mc="http://schemas.openxmlformats.org/markup-compatibility/2006">
        <mc:Choice xmlns:a14="http://schemas.microsoft.com/office/drawing/2010/main" Requires="a14">
          <p:sp>
            <p:nvSpPr>
              <p:cNvPr id="5" name="Content Placeholder 4">
                <a:extLst>
                  <a:ext uri="{FF2B5EF4-FFF2-40B4-BE49-F238E27FC236}">
                    <a16:creationId xmlns:a16="http://schemas.microsoft.com/office/drawing/2014/main" id="{15627B62-C734-C349-B4C4-FF92F8DDE6FE}"/>
                  </a:ext>
                </a:extLst>
              </p:cNvPr>
              <p:cNvSpPr>
                <a:spLocks noGrp="1"/>
              </p:cNvSpPr>
              <p:nvPr>
                <p:ph idx="1"/>
              </p:nvPr>
            </p:nvSpPr>
            <p:spPr>
              <a:xfrm>
                <a:off x="609600" y="914400"/>
                <a:ext cx="11125200" cy="5257800"/>
              </a:xfrm>
            </p:spPr>
            <p:txBody>
              <a:bodyPr/>
              <a:lstStyle/>
              <a:p>
                <a:pPr marL="457200" indent="-457200">
                  <a:buFont typeface="Arial" panose="020B0604020202020204" pitchFamily="34" charset="0"/>
                  <a:buChar char="•"/>
                </a:pPr>
                <a:r>
                  <a:rPr lang="en-US" dirty="0"/>
                  <a:t>Generator based on StyleGAN3 with progressive growing and </a:t>
                </a:r>
                <a:br>
                  <a:rPr lang="en-US" dirty="0"/>
                </a:br>
                <a:r>
                  <a:rPr lang="en-US" dirty="0"/>
                  <a:t>3x more parameters</a:t>
                </a:r>
              </a:p>
              <a:p>
                <a:pPr marL="457200" indent="-457200">
                  <a:buFont typeface="Arial" panose="020B0604020202020204" pitchFamily="34" charset="0"/>
                  <a:buChar char="•"/>
                </a:pPr>
                <a:r>
                  <a:rPr lang="en-US" dirty="0"/>
                  <a:t>Discriminator based on </a:t>
                </a:r>
                <a:r>
                  <a:rPr lang="en-US" i="1" dirty="0"/>
                  <a:t>projected GANs</a:t>
                </a:r>
              </a:p>
              <a:p>
                <a:pPr marL="857250" lvl="1" indent="-457200">
                  <a:buFont typeface="Arial" panose="020B0604020202020204" pitchFamily="34" charset="0"/>
                  <a:buChar char="•"/>
                </a:pPr>
                <a:r>
                  <a:rPr lang="en-US" sz="2400" dirty="0"/>
                  <a:t>Recall the standard GAN objective:</a:t>
                </a:r>
              </a:p>
              <a:p>
                <a:pPr marL="0" indent="0"/>
                <a14:m>
                  <m:oMathPara xmlns:m="http://schemas.openxmlformats.org/officeDocument/2006/math">
                    <m:oMathParaPr>
                      <m:jc m:val="centerGroup"/>
                    </m:oMathParaPr>
                    <m:oMath xmlns:m="http://schemas.openxmlformats.org/officeDocument/2006/math">
                      <m:r>
                        <a:rPr lang="en-US" i="1" smtClean="0">
                          <a:solidFill>
                            <a:srgbClr val="7030A0"/>
                          </a:solidFill>
                          <a:latin typeface="Cambria Math" panose="02040503050406030204" pitchFamily="18" charset="0"/>
                        </a:rPr>
                        <m:t>𝑉</m:t>
                      </m:r>
                      <m:d>
                        <m:dPr>
                          <m:ctrlPr>
                            <a:rPr lang="en-US" i="1">
                              <a:solidFill>
                                <a:srgbClr val="7030A0"/>
                              </a:solidFill>
                              <a:latin typeface="Cambria Math" panose="02040503050406030204" pitchFamily="18" charset="0"/>
                            </a:rPr>
                          </m:ctrlPr>
                        </m:dPr>
                        <m:e>
                          <m:r>
                            <a:rPr lang="en-US" i="1">
                              <a:solidFill>
                                <a:srgbClr val="7030A0"/>
                              </a:solidFill>
                              <a:latin typeface="Cambria Math" panose="02040503050406030204" pitchFamily="18" charset="0"/>
                            </a:rPr>
                            <m:t>𝐺</m:t>
                          </m:r>
                          <m:r>
                            <a:rPr lang="en-US" i="1">
                              <a:solidFill>
                                <a:srgbClr val="7030A0"/>
                              </a:solidFill>
                              <a:latin typeface="Cambria Math" panose="02040503050406030204" pitchFamily="18" charset="0"/>
                            </a:rPr>
                            <m:t>,</m:t>
                          </m:r>
                          <m:r>
                            <a:rPr lang="en-US" i="1">
                              <a:solidFill>
                                <a:srgbClr val="7030A0"/>
                              </a:solidFill>
                              <a:latin typeface="Cambria Math" panose="02040503050406030204" pitchFamily="18" charset="0"/>
                            </a:rPr>
                            <m:t>𝐷</m:t>
                          </m:r>
                        </m:e>
                      </m:d>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ea typeface="Cambria Math" panose="02040503050406030204" pitchFamily="18" charset="0"/>
                            </a:rPr>
                            <m:t>𝔼</m:t>
                          </m:r>
                        </m:e>
                        <m:sub>
                          <m:r>
                            <a:rPr lang="en-US" i="1">
                              <a:solidFill>
                                <a:srgbClr val="7030A0"/>
                              </a:solidFill>
                              <a:latin typeface="Cambria Math" panose="02040503050406030204" pitchFamily="18" charset="0"/>
                            </a:rPr>
                            <m:t>𝑥</m:t>
                          </m:r>
                          <m:r>
                            <a:rPr lang="en-US" i="1">
                              <a:solidFill>
                                <a:srgbClr val="7030A0"/>
                              </a:solidFill>
                              <a:latin typeface="Cambria Math" panose="02040503050406030204" pitchFamily="18" charset="0"/>
                              <a:ea typeface="Cambria Math" panose="02040503050406030204" pitchFamily="18" charset="0"/>
                            </a:rPr>
                            <m:t>~</m:t>
                          </m:r>
                          <m:sSub>
                            <m:sSubPr>
                              <m:ctrlPr>
                                <a:rPr lang="en-US" i="1">
                                  <a:solidFill>
                                    <a:srgbClr val="7030A0"/>
                                  </a:solidFill>
                                  <a:latin typeface="Cambria Math" panose="02040503050406030204" pitchFamily="18" charset="0"/>
                                  <a:ea typeface="Cambria Math" panose="02040503050406030204" pitchFamily="18" charset="0"/>
                                </a:rPr>
                              </m:ctrlPr>
                            </m:sSubPr>
                            <m:e>
                              <m:r>
                                <a:rPr lang="en-US" i="1">
                                  <a:solidFill>
                                    <a:srgbClr val="7030A0"/>
                                  </a:solidFill>
                                  <a:latin typeface="Cambria Math" panose="02040503050406030204" pitchFamily="18" charset="0"/>
                                  <a:ea typeface="Cambria Math" panose="02040503050406030204" pitchFamily="18" charset="0"/>
                                </a:rPr>
                                <m:t>𝑝</m:t>
                              </m:r>
                            </m:e>
                            <m:sub>
                              <m:r>
                                <m:rPr>
                                  <m:sty m:val="p"/>
                                </m:rPr>
                                <a:rPr lang="en-US">
                                  <a:solidFill>
                                    <a:srgbClr val="7030A0"/>
                                  </a:solidFill>
                                  <a:latin typeface="Cambria Math" panose="02040503050406030204" pitchFamily="18" charset="0"/>
                                  <a:ea typeface="Cambria Math" panose="02040503050406030204" pitchFamily="18" charset="0"/>
                                </a:rPr>
                                <m:t>data</m:t>
                              </m:r>
                            </m:sub>
                          </m:sSub>
                        </m:sub>
                      </m:sSub>
                      <m:func>
                        <m:funcPr>
                          <m:ctrlPr>
                            <a:rPr lang="en-US" i="1">
                              <a:solidFill>
                                <a:srgbClr val="7030A0"/>
                              </a:solidFill>
                              <a:latin typeface="Cambria Math" panose="02040503050406030204" pitchFamily="18" charset="0"/>
                            </a:rPr>
                          </m:ctrlPr>
                        </m:funcPr>
                        <m:fName>
                          <m:r>
                            <m:rPr>
                              <m:sty m:val="p"/>
                            </m:rPr>
                            <a:rPr lang="en-US">
                              <a:solidFill>
                                <a:srgbClr val="7030A0"/>
                              </a:solidFill>
                              <a:latin typeface="Cambria Math" panose="02040503050406030204" pitchFamily="18" charset="0"/>
                            </a:rPr>
                            <m:t>log</m:t>
                          </m:r>
                        </m:fName>
                        <m:e>
                          <m:r>
                            <a:rPr lang="en-US" i="1">
                              <a:solidFill>
                                <a:srgbClr val="7030A0"/>
                              </a:solidFill>
                              <a:latin typeface="Cambria Math" panose="02040503050406030204" pitchFamily="18" charset="0"/>
                            </a:rPr>
                            <m:t>𝐷</m:t>
                          </m:r>
                          <m:r>
                            <a:rPr lang="en-US" i="1">
                              <a:solidFill>
                                <a:srgbClr val="7030A0"/>
                              </a:solidFill>
                              <a:latin typeface="Cambria Math" panose="02040503050406030204" pitchFamily="18" charset="0"/>
                            </a:rPr>
                            <m:t>(</m:t>
                          </m:r>
                          <m:r>
                            <a:rPr lang="en-US" i="1">
                              <a:solidFill>
                                <a:srgbClr val="7030A0"/>
                              </a:solidFill>
                              <a:latin typeface="Cambria Math" panose="02040503050406030204" pitchFamily="18" charset="0"/>
                            </a:rPr>
                            <m:t>𝑥</m:t>
                          </m:r>
                          <m:r>
                            <a:rPr lang="en-US" i="1">
                              <a:solidFill>
                                <a:srgbClr val="7030A0"/>
                              </a:solidFill>
                              <a:latin typeface="Cambria Math" panose="02040503050406030204" pitchFamily="18" charset="0"/>
                            </a:rPr>
                            <m:t>)</m:t>
                          </m:r>
                        </m:e>
                      </m:func>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ea typeface="Cambria Math" panose="02040503050406030204" pitchFamily="18" charset="0"/>
                            </a:rPr>
                            <m:t>𝔼</m:t>
                          </m:r>
                        </m:e>
                        <m:sub>
                          <m:r>
                            <a:rPr lang="en-US" i="1">
                              <a:solidFill>
                                <a:srgbClr val="7030A0"/>
                              </a:solidFill>
                              <a:latin typeface="Cambria Math" panose="02040503050406030204" pitchFamily="18" charset="0"/>
                              <a:ea typeface="Cambria Math" panose="02040503050406030204" pitchFamily="18" charset="0"/>
                            </a:rPr>
                            <m:t>𝑧</m:t>
                          </m:r>
                          <m:r>
                            <a:rPr lang="en-US" i="1">
                              <a:solidFill>
                                <a:srgbClr val="7030A0"/>
                              </a:solidFill>
                              <a:latin typeface="Cambria Math" panose="02040503050406030204" pitchFamily="18" charset="0"/>
                              <a:ea typeface="Cambria Math" panose="02040503050406030204" pitchFamily="18" charset="0"/>
                            </a:rPr>
                            <m:t>~</m:t>
                          </m:r>
                          <m:r>
                            <a:rPr lang="en-US" i="1">
                              <a:solidFill>
                                <a:srgbClr val="7030A0"/>
                              </a:solidFill>
                              <a:latin typeface="Cambria Math" panose="02040503050406030204" pitchFamily="18" charset="0"/>
                              <a:ea typeface="Cambria Math" panose="02040503050406030204" pitchFamily="18" charset="0"/>
                            </a:rPr>
                            <m:t>𝑝</m:t>
                          </m:r>
                        </m:sub>
                      </m:sSub>
                      <m:r>
                        <m:rPr>
                          <m:sty m:val="p"/>
                        </m:rPr>
                        <a:rPr lang="en-US">
                          <a:solidFill>
                            <a:srgbClr val="7030A0"/>
                          </a:solidFill>
                          <a:latin typeface="Cambria Math" panose="02040503050406030204" pitchFamily="18" charset="0"/>
                          <a:ea typeface="Cambria Math" panose="02040503050406030204" pitchFamily="18" charset="0"/>
                        </a:rPr>
                        <m:t>log</m:t>
                      </m:r>
                      <m:r>
                        <a:rPr lang="en-US" i="1">
                          <a:solidFill>
                            <a:srgbClr val="7030A0"/>
                          </a:solidFill>
                          <a:latin typeface="Cambria Math" panose="02040503050406030204" pitchFamily="18" charset="0"/>
                          <a:ea typeface="Cambria Math" panose="02040503050406030204" pitchFamily="18" charset="0"/>
                        </a:rPr>
                        <m:t>⁡(1−</m:t>
                      </m:r>
                      <m:r>
                        <a:rPr lang="en-US" i="1">
                          <a:solidFill>
                            <a:srgbClr val="7030A0"/>
                          </a:solidFill>
                          <a:latin typeface="Cambria Math" panose="02040503050406030204" pitchFamily="18" charset="0"/>
                          <a:ea typeface="Cambria Math" panose="02040503050406030204" pitchFamily="18" charset="0"/>
                        </a:rPr>
                        <m:t>𝐷</m:t>
                      </m:r>
                      <m:d>
                        <m:dPr>
                          <m:ctrlPr>
                            <a:rPr lang="en-US" i="1">
                              <a:solidFill>
                                <a:srgbClr val="7030A0"/>
                              </a:solidFill>
                              <a:latin typeface="Cambria Math" panose="02040503050406030204" pitchFamily="18" charset="0"/>
                              <a:ea typeface="Cambria Math" panose="02040503050406030204" pitchFamily="18" charset="0"/>
                            </a:rPr>
                          </m:ctrlPr>
                        </m:dPr>
                        <m:e>
                          <m:r>
                            <a:rPr lang="en-US" i="1">
                              <a:solidFill>
                                <a:srgbClr val="7030A0"/>
                              </a:solidFill>
                              <a:latin typeface="Cambria Math" panose="02040503050406030204" pitchFamily="18" charset="0"/>
                              <a:ea typeface="Cambria Math" panose="02040503050406030204" pitchFamily="18" charset="0"/>
                            </a:rPr>
                            <m:t>𝐺</m:t>
                          </m:r>
                          <m:r>
                            <a:rPr lang="en-US" i="1">
                              <a:solidFill>
                                <a:srgbClr val="7030A0"/>
                              </a:solidFill>
                              <a:latin typeface="Cambria Math" panose="02040503050406030204" pitchFamily="18" charset="0"/>
                              <a:ea typeface="Cambria Math" panose="02040503050406030204" pitchFamily="18" charset="0"/>
                            </a:rPr>
                            <m:t>(</m:t>
                          </m:r>
                          <m:r>
                            <a:rPr lang="en-US" i="1">
                              <a:solidFill>
                                <a:srgbClr val="7030A0"/>
                              </a:solidFill>
                              <a:latin typeface="Cambria Math" panose="02040503050406030204" pitchFamily="18" charset="0"/>
                              <a:ea typeface="Cambria Math" panose="02040503050406030204" pitchFamily="18" charset="0"/>
                            </a:rPr>
                            <m:t>𝑧</m:t>
                          </m:r>
                          <m:r>
                            <a:rPr lang="en-US" i="1">
                              <a:solidFill>
                                <a:srgbClr val="7030A0"/>
                              </a:solidFill>
                              <a:latin typeface="Cambria Math" panose="02040503050406030204" pitchFamily="18" charset="0"/>
                              <a:ea typeface="Cambria Math" panose="02040503050406030204" pitchFamily="18" charset="0"/>
                            </a:rPr>
                            <m:t>)</m:t>
                          </m:r>
                        </m:e>
                      </m:d>
                      <m:r>
                        <a:rPr lang="en-US" i="1">
                          <a:solidFill>
                            <a:srgbClr val="7030A0"/>
                          </a:solidFill>
                          <a:latin typeface="Cambria Math" panose="02040503050406030204" pitchFamily="18" charset="0"/>
                          <a:ea typeface="Cambria Math" panose="02040503050406030204" pitchFamily="18" charset="0"/>
                        </a:rPr>
                        <m:t>)</m:t>
                      </m:r>
                    </m:oMath>
                  </m:oMathPara>
                </a14:m>
                <a:endParaRPr lang="en-US" dirty="0">
                  <a:solidFill>
                    <a:srgbClr val="7030A0"/>
                  </a:solidFill>
                </a:endParaRPr>
              </a:p>
              <a:p>
                <a:pPr marL="857250" lvl="1" indent="-457200">
                  <a:buFont typeface="Arial" panose="020B0604020202020204" pitchFamily="34" charset="0"/>
                  <a:buChar char="•"/>
                </a:pPr>
                <a:r>
                  <a:rPr lang="en-US" sz="2400" dirty="0"/>
                  <a:t>Projected GAN objective introduces multiple discriminators operating on </a:t>
                </a:r>
                <a:r>
                  <a:rPr lang="en-US" sz="2400" i="1" dirty="0"/>
                  <a:t>projections</a:t>
                </a:r>
                <a:r>
                  <a:rPr lang="en-US" sz="2400" dirty="0"/>
                  <a:t> </a:t>
                </a:r>
                <a14:m>
                  <m:oMath xmlns:m="http://schemas.openxmlformats.org/officeDocument/2006/math">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𝑃</m:t>
                        </m:r>
                      </m:e>
                      <m:sub>
                        <m:r>
                          <a:rPr lang="en-US" sz="2400" i="1">
                            <a:solidFill>
                              <a:srgbClr val="C00000"/>
                            </a:solidFill>
                            <a:latin typeface="Cambria Math" panose="02040503050406030204" pitchFamily="18" charset="0"/>
                          </a:rPr>
                          <m:t>𝑙</m:t>
                        </m:r>
                      </m:sub>
                    </m:sSub>
                    <m:r>
                      <a:rPr lang="en-US" sz="2400" i="1">
                        <a:solidFill>
                          <a:srgbClr val="C00000"/>
                        </a:solidFill>
                        <a:latin typeface="Cambria Math" panose="02040503050406030204" pitchFamily="18" charset="0"/>
                      </a:rPr>
                      <m:t> </m:t>
                    </m:r>
                  </m:oMath>
                </a14:m>
                <a:r>
                  <a:rPr lang="en-US" sz="2400" dirty="0"/>
                  <a:t>from a fixed pre-trained feature space:</a:t>
                </a:r>
                <a:endParaRPr lang="en-US" sz="2800" dirty="0"/>
              </a:p>
              <a:p>
                <a:pPr marL="400050" lvl="1" indent="0">
                  <a:buNone/>
                </a:pPr>
                <a:r>
                  <a:rPr lang="en-US" sz="2800" dirty="0">
                    <a:solidFill>
                      <a:srgbClr val="7030A0"/>
                    </a:solidFill>
                  </a:rPr>
                  <a:t>	</a:t>
                </a:r>
                <a14:m>
                  <m:oMath xmlns:m="http://schemas.openxmlformats.org/officeDocument/2006/math">
                    <m:r>
                      <a:rPr lang="en-US" sz="2800" i="1" smtClean="0">
                        <a:solidFill>
                          <a:srgbClr val="7030A0"/>
                        </a:solidFill>
                        <a:latin typeface="Cambria Math" panose="02040503050406030204" pitchFamily="18" charset="0"/>
                      </a:rPr>
                      <m:t>𝑉</m:t>
                    </m:r>
                    <m:d>
                      <m:dPr>
                        <m:ctrlPr>
                          <a:rPr lang="en-US" sz="2800" i="1">
                            <a:solidFill>
                              <a:srgbClr val="7030A0"/>
                            </a:solidFill>
                            <a:latin typeface="Cambria Math" panose="02040503050406030204" pitchFamily="18" charset="0"/>
                          </a:rPr>
                        </m:ctrlPr>
                      </m:dPr>
                      <m:e>
                        <m:r>
                          <a:rPr lang="en-US" sz="2800" i="1">
                            <a:solidFill>
                              <a:srgbClr val="7030A0"/>
                            </a:solidFill>
                            <a:latin typeface="Cambria Math" panose="02040503050406030204" pitchFamily="18" charset="0"/>
                          </a:rPr>
                          <m:t>𝐺</m:t>
                        </m:r>
                        <m:r>
                          <a:rPr lang="en-US" sz="2800" i="1">
                            <a:solidFill>
                              <a:srgbClr val="7030A0"/>
                            </a:solidFill>
                            <a:latin typeface="Cambria Math" panose="02040503050406030204" pitchFamily="18" charset="0"/>
                          </a:rPr>
                          <m:t>,</m:t>
                        </m:r>
                        <m:r>
                          <a:rPr lang="en-US" sz="2800" i="1">
                            <a:solidFill>
                              <a:srgbClr val="7030A0"/>
                            </a:solidFill>
                            <a:latin typeface="Cambria Math" panose="02040503050406030204" pitchFamily="18" charset="0"/>
                          </a:rPr>
                          <m:t>𝐷</m:t>
                        </m:r>
                      </m:e>
                    </m:d>
                    <m:r>
                      <a:rPr lang="en-US" sz="2800" i="1">
                        <a:solidFill>
                          <a:srgbClr val="7030A0"/>
                        </a:solidFill>
                        <a:latin typeface="Cambria Math" panose="02040503050406030204" pitchFamily="18" charset="0"/>
                      </a:rPr>
                      <m:t>=</m:t>
                    </m:r>
                    <m:nary>
                      <m:naryPr>
                        <m:chr m:val="∑"/>
                        <m:limLoc m:val="subSup"/>
                        <m:supHide m:val="on"/>
                        <m:ctrlPr>
                          <a:rPr lang="en-US" sz="2800" i="1" smtClean="0">
                            <a:solidFill>
                              <a:srgbClr val="7030A0"/>
                            </a:solidFill>
                            <a:latin typeface="Cambria Math" panose="02040503050406030204" pitchFamily="18" charset="0"/>
                          </a:rPr>
                        </m:ctrlPr>
                      </m:naryPr>
                      <m:sub>
                        <m:r>
                          <m:rPr>
                            <m:brk m:alnAt="9"/>
                          </m:rPr>
                          <a:rPr lang="en-US" sz="2800" b="0" i="1" smtClean="0">
                            <a:solidFill>
                              <a:srgbClr val="7030A0"/>
                            </a:solidFill>
                            <a:latin typeface="Cambria Math" panose="02040503050406030204" pitchFamily="18" charset="0"/>
                          </a:rPr>
                          <m:t>𝑙</m:t>
                        </m:r>
                      </m:sub>
                      <m:sup/>
                      <m:e>
                        <m:d>
                          <m:dPr>
                            <m:ctrlPr>
                              <a:rPr lang="en-US" sz="2800" i="1" smtClean="0">
                                <a:solidFill>
                                  <a:srgbClr val="7030A0"/>
                                </a:solidFill>
                                <a:latin typeface="Cambria Math" panose="02040503050406030204" pitchFamily="18" charset="0"/>
                              </a:rPr>
                            </m:ctrlPr>
                          </m:dPr>
                          <m:e>
                            <m:sSub>
                              <m:sSubPr>
                                <m:ctrlPr>
                                  <a:rPr lang="en-US" sz="2800" i="1">
                                    <a:solidFill>
                                      <a:srgbClr val="7030A0"/>
                                    </a:solidFill>
                                    <a:latin typeface="Cambria Math" panose="02040503050406030204" pitchFamily="18" charset="0"/>
                                  </a:rPr>
                                </m:ctrlPr>
                              </m:sSubPr>
                              <m:e>
                                <m:r>
                                  <a:rPr lang="en-US" sz="2800" i="1">
                                    <a:solidFill>
                                      <a:srgbClr val="7030A0"/>
                                    </a:solidFill>
                                    <a:latin typeface="Cambria Math" panose="02040503050406030204" pitchFamily="18" charset="0"/>
                                    <a:ea typeface="Cambria Math" panose="02040503050406030204" pitchFamily="18" charset="0"/>
                                  </a:rPr>
                                  <m:t>𝔼</m:t>
                                </m:r>
                              </m:e>
                              <m:sub>
                                <m:r>
                                  <a:rPr lang="en-US" sz="2800" i="1">
                                    <a:solidFill>
                                      <a:srgbClr val="7030A0"/>
                                    </a:solidFill>
                                    <a:latin typeface="Cambria Math" panose="02040503050406030204" pitchFamily="18" charset="0"/>
                                  </a:rPr>
                                  <m:t>𝑥</m:t>
                                </m:r>
                                <m:r>
                                  <a:rPr lang="en-US" sz="2800" i="1">
                                    <a:solidFill>
                                      <a:srgbClr val="7030A0"/>
                                    </a:solidFill>
                                    <a:latin typeface="Cambria Math" panose="02040503050406030204" pitchFamily="18" charset="0"/>
                                    <a:ea typeface="Cambria Math" panose="02040503050406030204" pitchFamily="18" charset="0"/>
                                  </a:rPr>
                                  <m:t>~</m:t>
                                </m:r>
                                <m:sSub>
                                  <m:sSubPr>
                                    <m:ctrlPr>
                                      <a:rPr lang="en-US" sz="2800" i="1">
                                        <a:solidFill>
                                          <a:srgbClr val="7030A0"/>
                                        </a:solidFill>
                                        <a:latin typeface="Cambria Math" panose="02040503050406030204" pitchFamily="18" charset="0"/>
                                        <a:ea typeface="Cambria Math" panose="02040503050406030204" pitchFamily="18" charset="0"/>
                                      </a:rPr>
                                    </m:ctrlPr>
                                  </m:sSubPr>
                                  <m:e>
                                    <m:r>
                                      <a:rPr lang="en-US" sz="2800" i="1">
                                        <a:solidFill>
                                          <a:srgbClr val="7030A0"/>
                                        </a:solidFill>
                                        <a:latin typeface="Cambria Math" panose="02040503050406030204" pitchFamily="18" charset="0"/>
                                        <a:ea typeface="Cambria Math" panose="02040503050406030204" pitchFamily="18" charset="0"/>
                                      </a:rPr>
                                      <m:t>𝑝</m:t>
                                    </m:r>
                                  </m:e>
                                  <m:sub>
                                    <m:r>
                                      <m:rPr>
                                        <m:sty m:val="p"/>
                                      </m:rPr>
                                      <a:rPr lang="en-US" sz="2800">
                                        <a:solidFill>
                                          <a:srgbClr val="7030A0"/>
                                        </a:solidFill>
                                        <a:latin typeface="Cambria Math" panose="02040503050406030204" pitchFamily="18" charset="0"/>
                                        <a:ea typeface="Cambria Math" panose="02040503050406030204" pitchFamily="18" charset="0"/>
                                      </a:rPr>
                                      <m:t>data</m:t>
                                    </m:r>
                                  </m:sub>
                                </m:sSub>
                              </m:sub>
                            </m:sSub>
                            <m:func>
                              <m:funcPr>
                                <m:ctrlPr>
                                  <a:rPr lang="en-US" sz="2800" i="1">
                                    <a:solidFill>
                                      <a:srgbClr val="7030A0"/>
                                    </a:solidFill>
                                    <a:latin typeface="Cambria Math" panose="02040503050406030204" pitchFamily="18" charset="0"/>
                                  </a:rPr>
                                </m:ctrlPr>
                              </m:funcPr>
                              <m:fName>
                                <m:r>
                                  <m:rPr>
                                    <m:sty m:val="p"/>
                                  </m:rPr>
                                  <a:rPr lang="en-US" sz="2800">
                                    <a:solidFill>
                                      <a:srgbClr val="7030A0"/>
                                    </a:solidFill>
                                    <a:latin typeface="Cambria Math" panose="02040503050406030204" pitchFamily="18" charset="0"/>
                                  </a:rPr>
                                  <m:t>log</m:t>
                                </m:r>
                              </m:fName>
                              <m:e>
                                <m:sSub>
                                  <m:sSubPr>
                                    <m:ctrlPr>
                                      <a:rPr lang="en-US" sz="2800" i="1" smtClean="0">
                                        <a:solidFill>
                                          <a:srgbClr val="7030A0"/>
                                        </a:solidFill>
                                        <a:latin typeface="Cambria Math" panose="02040503050406030204" pitchFamily="18" charset="0"/>
                                      </a:rPr>
                                    </m:ctrlPr>
                                  </m:sSubPr>
                                  <m:e>
                                    <m:r>
                                      <a:rPr lang="en-US" sz="2800" b="0" i="1" smtClean="0">
                                        <a:solidFill>
                                          <a:srgbClr val="7030A0"/>
                                        </a:solidFill>
                                        <a:latin typeface="Cambria Math" panose="02040503050406030204" pitchFamily="18" charset="0"/>
                                      </a:rPr>
                                      <m:t>𝐷</m:t>
                                    </m:r>
                                  </m:e>
                                  <m:sub>
                                    <m:r>
                                      <a:rPr lang="en-US" sz="2800" b="0" i="1" smtClean="0">
                                        <a:solidFill>
                                          <a:srgbClr val="7030A0"/>
                                        </a:solidFill>
                                        <a:latin typeface="Cambria Math" panose="02040503050406030204" pitchFamily="18" charset="0"/>
                                      </a:rPr>
                                      <m:t>𝑙</m:t>
                                    </m:r>
                                  </m:sub>
                                </m:sSub>
                                <m:r>
                                  <a:rPr lang="en-US" sz="2800" b="0" i="1" smtClean="0">
                                    <a:solidFill>
                                      <a:srgbClr val="7030A0"/>
                                    </a:solidFill>
                                    <a:latin typeface="Cambria Math" panose="02040503050406030204" pitchFamily="18" charset="0"/>
                                  </a:rPr>
                                  <m:t>(</m:t>
                                </m:r>
                                <m:sSub>
                                  <m:sSubPr>
                                    <m:ctrlPr>
                                      <a:rPr lang="en-US" sz="2800" i="1" smtClean="0">
                                        <a:solidFill>
                                          <a:srgbClr val="C00000"/>
                                        </a:solidFill>
                                        <a:latin typeface="Cambria Math" panose="02040503050406030204" pitchFamily="18" charset="0"/>
                                      </a:rPr>
                                    </m:ctrlPr>
                                  </m:sSubPr>
                                  <m:e>
                                    <m:r>
                                      <a:rPr lang="en-US" sz="2800" b="0" i="1" smtClean="0">
                                        <a:solidFill>
                                          <a:srgbClr val="C00000"/>
                                        </a:solidFill>
                                        <a:latin typeface="Cambria Math" panose="02040503050406030204" pitchFamily="18" charset="0"/>
                                      </a:rPr>
                                      <m:t>𝑃</m:t>
                                    </m:r>
                                  </m:e>
                                  <m:sub>
                                    <m:r>
                                      <a:rPr lang="en-US" sz="2800" i="1">
                                        <a:solidFill>
                                          <a:srgbClr val="C00000"/>
                                        </a:solidFill>
                                        <a:latin typeface="Cambria Math" panose="02040503050406030204" pitchFamily="18" charset="0"/>
                                      </a:rPr>
                                      <m:t>𝑙</m:t>
                                    </m:r>
                                  </m:sub>
                                </m:sSub>
                                <m:d>
                                  <m:dPr>
                                    <m:ctrlPr>
                                      <a:rPr lang="en-US" sz="2800" i="1">
                                        <a:solidFill>
                                          <a:srgbClr val="C00000"/>
                                        </a:solidFill>
                                        <a:latin typeface="Cambria Math" panose="02040503050406030204" pitchFamily="18" charset="0"/>
                                      </a:rPr>
                                    </m:ctrlPr>
                                  </m:dPr>
                                  <m:e>
                                    <m:r>
                                      <a:rPr lang="en-US" sz="2800" i="1">
                                        <a:solidFill>
                                          <a:srgbClr val="C00000"/>
                                        </a:solidFill>
                                        <a:latin typeface="Cambria Math" panose="02040503050406030204" pitchFamily="18" charset="0"/>
                                      </a:rPr>
                                      <m:t>𝑥</m:t>
                                    </m:r>
                                  </m:e>
                                </m:d>
                                <m:r>
                                  <a:rPr lang="en-US" sz="2800" b="0" i="1" smtClean="0">
                                    <a:solidFill>
                                      <a:srgbClr val="7030A0"/>
                                    </a:solidFill>
                                    <a:latin typeface="Cambria Math" panose="02040503050406030204" pitchFamily="18" charset="0"/>
                                  </a:rPr>
                                  <m:t>)</m:t>
                                </m:r>
                              </m:e>
                            </m:func>
                            <m:r>
                              <a:rPr lang="en-US" sz="2800" i="1">
                                <a:solidFill>
                                  <a:srgbClr val="7030A0"/>
                                </a:solidFill>
                                <a:latin typeface="Cambria Math" panose="02040503050406030204" pitchFamily="18" charset="0"/>
                              </a:rPr>
                              <m:t>+</m:t>
                            </m:r>
                            <m:sSub>
                              <m:sSubPr>
                                <m:ctrlPr>
                                  <a:rPr lang="en-US" sz="2800" i="1">
                                    <a:solidFill>
                                      <a:srgbClr val="7030A0"/>
                                    </a:solidFill>
                                    <a:latin typeface="Cambria Math" panose="02040503050406030204" pitchFamily="18" charset="0"/>
                                  </a:rPr>
                                </m:ctrlPr>
                              </m:sSubPr>
                              <m:e>
                                <m:r>
                                  <a:rPr lang="en-US" sz="2800" i="1">
                                    <a:solidFill>
                                      <a:srgbClr val="7030A0"/>
                                    </a:solidFill>
                                    <a:latin typeface="Cambria Math" panose="02040503050406030204" pitchFamily="18" charset="0"/>
                                    <a:ea typeface="Cambria Math" panose="02040503050406030204" pitchFamily="18" charset="0"/>
                                  </a:rPr>
                                  <m:t>𝔼</m:t>
                                </m:r>
                              </m:e>
                              <m:sub>
                                <m:r>
                                  <a:rPr lang="en-US" sz="2800" i="1">
                                    <a:solidFill>
                                      <a:srgbClr val="7030A0"/>
                                    </a:solidFill>
                                    <a:latin typeface="Cambria Math" panose="02040503050406030204" pitchFamily="18" charset="0"/>
                                    <a:ea typeface="Cambria Math" panose="02040503050406030204" pitchFamily="18" charset="0"/>
                                  </a:rPr>
                                  <m:t>𝑧</m:t>
                                </m:r>
                                <m:r>
                                  <a:rPr lang="en-US" sz="2800" i="1">
                                    <a:solidFill>
                                      <a:srgbClr val="7030A0"/>
                                    </a:solidFill>
                                    <a:latin typeface="Cambria Math" panose="02040503050406030204" pitchFamily="18" charset="0"/>
                                    <a:ea typeface="Cambria Math" panose="02040503050406030204" pitchFamily="18" charset="0"/>
                                  </a:rPr>
                                  <m:t>~</m:t>
                                </m:r>
                                <m:r>
                                  <a:rPr lang="en-US" sz="2800" i="1">
                                    <a:solidFill>
                                      <a:srgbClr val="7030A0"/>
                                    </a:solidFill>
                                    <a:latin typeface="Cambria Math" panose="02040503050406030204" pitchFamily="18" charset="0"/>
                                    <a:ea typeface="Cambria Math" panose="02040503050406030204" pitchFamily="18" charset="0"/>
                                  </a:rPr>
                                  <m:t>𝑝</m:t>
                                </m:r>
                              </m:sub>
                            </m:sSub>
                            <m:r>
                              <m:rPr>
                                <m:sty m:val="p"/>
                              </m:rPr>
                              <a:rPr lang="en-US" sz="2800">
                                <a:solidFill>
                                  <a:srgbClr val="7030A0"/>
                                </a:solidFill>
                                <a:latin typeface="Cambria Math" panose="02040503050406030204" pitchFamily="18" charset="0"/>
                                <a:ea typeface="Cambria Math" panose="02040503050406030204" pitchFamily="18" charset="0"/>
                              </a:rPr>
                              <m:t>log</m:t>
                            </m:r>
                            <m:r>
                              <a:rPr lang="en-US" sz="2800" i="1">
                                <a:solidFill>
                                  <a:srgbClr val="7030A0"/>
                                </a:solidFill>
                                <a:latin typeface="Cambria Math" panose="02040503050406030204" pitchFamily="18" charset="0"/>
                                <a:ea typeface="Cambria Math" panose="02040503050406030204" pitchFamily="18" charset="0"/>
                              </a:rPr>
                              <m:t>⁡(1−</m:t>
                            </m:r>
                            <m:sSub>
                              <m:sSubPr>
                                <m:ctrlPr>
                                  <a:rPr lang="en-US" sz="2800" i="1">
                                    <a:solidFill>
                                      <a:srgbClr val="7030A0"/>
                                    </a:solidFill>
                                    <a:latin typeface="Cambria Math" panose="02040503050406030204" pitchFamily="18" charset="0"/>
                                  </a:rPr>
                                </m:ctrlPr>
                              </m:sSubPr>
                              <m:e>
                                <m:r>
                                  <a:rPr lang="en-US" sz="2800" i="1">
                                    <a:solidFill>
                                      <a:srgbClr val="7030A0"/>
                                    </a:solidFill>
                                    <a:latin typeface="Cambria Math" panose="02040503050406030204" pitchFamily="18" charset="0"/>
                                  </a:rPr>
                                  <m:t>𝐷</m:t>
                                </m:r>
                              </m:e>
                              <m:sub>
                                <m:r>
                                  <a:rPr lang="en-US" sz="2800" i="1">
                                    <a:solidFill>
                                      <a:srgbClr val="7030A0"/>
                                    </a:solidFill>
                                    <a:latin typeface="Cambria Math" panose="02040503050406030204" pitchFamily="18" charset="0"/>
                                  </a:rPr>
                                  <m:t>𝑙</m:t>
                                </m:r>
                              </m:sub>
                            </m:sSub>
                            <m:r>
                              <a:rPr lang="en-US" sz="2800" i="1">
                                <a:solidFill>
                                  <a:srgbClr val="7030A0"/>
                                </a:solidFill>
                                <a:latin typeface="Cambria Math" panose="02040503050406030204" pitchFamily="18" charset="0"/>
                              </a:rPr>
                              <m:t>(</m:t>
                            </m:r>
                            <m:sSub>
                              <m:sSubPr>
                                <m:ctrlPr>
                                  <a:rPr lang="en-US" sz="2800" i="1" smtClean="0">
                                    <a:solidFill>
                                      <a:srgbClr val="C00000"/>
                                    </a:solidFill>
                                    <a:latin typeface="Cambria Math" panose="02040503050406030204" pitchFamily="18" charset="0"/>
                                  </a:rPr>
                                </m:ctrlPr>
                              </m:sSubPr>
                              <m:e>
                                <m:r>
                                  <a:rPr lang="en-US" sz="2800" i="1">
                                    <a:solidFill>
                                      <a:srgbClr val="C00000"/>
                                    </a:solidFill>
                                    <a:latin typeface="Cambria Math" panose="02040503050406030204" pitchFamily="18" charset="0"/>
                                  </a:rPr>
                                  <m:t>𝑃</m:t>
                                </m:r>
                              </m:e>
                              <m:sub>
                                <m:r>
                                  <a:rPr lang="en-US" sz="2800" i="1">
                                    <a:solidFill>
                                      <a:srgbClr val="C00000"/>
                                    </a:solidFill>
                                    <a:latin typeface="Cambria Math" panose="02040503050406030204" pitchFamily="18" charset="0"/>
                                  </a:rPr>
                                  <m:t>𝑙</m:t>
                                </m:r>
                              </m:sub>
                            </m:sSub>
                            <m:d>
                              <m:dPr>
                                <m:ctrlPr>
                                  <a:rPr lang="en-US" sz="2800" i="1">
                                    <a:solidFill>
                                      <a:srgbClr val="C00000"/>
                                    </a:solidFill>
                                    <a:latin typeface="Cambria Math" panose="02040503050406030204" pitchFamily="18" charset="0"/>
                                  </a:rPr>
                                </m:ctrlPr>
                              </m:dPr>
                              <m:e>
                                <m:r>
                                  <a:rPr lang="en-US" sz="2800" b="0" i="1" smtClean="0">
                                    <a:solidFill>
                                      <a:srgbClr val="C00000"/>
                                    </a:solidFill>
                                    <a:latin typeface="Cambria Math" panose="02040503050406030204" pitchFamily="18" charset="0"/>
                                  </a:rPr>
                                  <m:t>𝐺</m:t>
                                </m:r>
                                <m:r>
                                  <a:rPr lang="en-US" sz="2800" b="0" i="1" smtClean="0">
                                    <a:solidFill>
                                      <a:srgbClr val="C00000"/>
                                    </a:solidFill>
                                    <a:latin typeface="Cambria Math" panose="02040503050406030204" pitchFamily="18" charset="0"/>
                                  </a:rPr>
                                  <m:t>(</m:t>
                                </m:r>
                                <m:r>
                                  <a:rPr lang="en-US" sz="2800" b="0" i="1" smtClean="0">
                                    <a:solidFill>
                                      <a:srgbClr val="C00000"/>
                                    </a:solidFill>
                                    <a:latin typeface="Cambria Math" panose="02040503050406030204" pitchFamily="18" charset="0"/>
                                  </a:rPr>
                                  <m:t>𝑧</m:t>
                                </m:r>
                                <m:r>
                                  <a:rPr lang="en-US" sz="2800" b="0" i="1" smtClean="0">
                                    <a:solidFill>
                                      <a:srgbClr val="C00000"/>
                                    </a:solidFill>
                                    <a:latin typeface="Cambria Math" panose="02040503050406030204" pitchFamily="18" charset="0"/>
                                  </a:rPr>
                                  <m:t>)</m:t>
                                </m:r>
                              </m:e>
                            </m:d>
                            <m:r>
                              <a:rPr lang="en-US" sz="2800" i="1">
                                <a:solidFill>
                                  <a:srgbClr val="7030A0"/>
                                </a:solidFill>
                                <a:latin typeface="Cambria Math" panose="02040503050406030204" pitchFamily="18" charset="0"/>
                              </a:rPr>
                              <m:t>)</m:t>
                            </m:r>
                          </m:e>
                        </m:d>
                      </m:e>
                    </m:nary>
                  </m:oMath>
                </a14:m>
                <a:endParaRPr lang="en-US" sz="2400" dirty="0"/>
              </a:p>
              <a:p>
                <a:pPr lvl="1" indent="-342900"/>
                <a:r>
                  <a:rPr lang="en-US" sz="2400" dirty="0"/>
                  <a:t>Each </a:t>
                </a:r>
                <a14:m>
                  <m:oMath xmlns:m="http://schemas.openxmlformats.org/officeDocument/2006/math">
                    <m:sSub>
                      <m:sSubPr>
                        <m:ctrlPr>
                          <a:rPr lang="en-US" sz="2800" i="1">
                            <a:solidFill>
                              <a:srgbClr val="C00000"/>
                            </a:solidFill>
                            <a:latin typeface="Cambria Math" panose="02040503050406030204" pitchFamily="18" charset="0"/>
                          </a:rPr>
                        </m:ctrlPr>
                      </m:sSubPr>
                      <m:e>
                        <m:r>
                          <a:rPr lang="en-US" sz="2800" i="1">
                            <a:solidFill>
                              <a:srgbClr val="C00000"/>
                            </a:solidFill>
                            <a:latin typeface="Cambria Math" panose="02040503050406030204" pitchFamily="18" charset="0"/>
                          </a:rPr>
                          <m:t>𝑃</m:t>
                        </m:r>
                      </m:e>
                      <m:sub>
                        <m:r>
                          <a:rPr lang="en-US" sz="2800" i="1">
                            <a:solidFill>
                              <a:srgbClr val="C00000"/>
                            </a:solidFill>
                            <a:latin typeface="Cambria Math" panose="02040503050406030204" pitchFamily="18" charset="0"/>
                          </a:rPr>
                          <m:t>𝑙</m:t>
                        </m:r>
                      </m:sub>
                    </m:sSub>
                    <m:r>
                      <a:rPr lang="en-US" sz="2800" i="1">
                        <a:solidFill>
                          <a:srgbClr val="C00000"/>
                        </a:solidFill>
                        <a:latin typeface="Cambria Math" panose="02040503050406030204" pitchFamily="18" charset="0"/>
                      </a:rPr>
                      <m:t> </m:t>
                    </m:r>
                  </m:oMath>
                </a14:m>
                <a:r>
                  <a:rPr lang="en-US" sz="2400" dirty="0"/>
                  <a:t>returns a feature map of a different resolution by applying random </a:t>
                </a:r>
                <a:r>
                  <a:rPr lang="en-US" sz="2400" i="1" dirty="0"/>
                  <a:t>cross-channel mixing</a:t>
                </a:r>
                <a:r>
                  <a:rPr lang="en-US" sz="2400" dirty="0"/>
                  <a:t> and </a:t>
                </a:r>
                <a:r>
                  <a:rPr lang="en-US" sz="2400" i="1" dirty="0"/>
                  <a:t>cross-scale mixing </a:t>
                </a:r>
                <a:r>
                  <a:rPr lang="en-US" sz="2400" dirty="0"/>
                  <a:t>to a pre-trained network</a:t>
                </a:r>
              </a:p>
            </p:txBody>
          </p:sp>
        </mc:Choice>
        <mc:Fallback>
          <p:sp>
            <p:nvSpPr>
              <p:cNvPr id="5" name="Content Placeholder 4">
                <a:extLst>
                  <a:ext uri="{FF2B5EF4-FFF2-40B4-BE49-F238E27FC236}">
                    <a16:creationId xmlns:a16="http://schemas.microsoft.com/office/drawing/2014/main" id="{15627B62-C734-C349-B4C4-FF92F8DDE6FE}"/>
                  </a:ext>
                </a:extLst>
              </p:cNvPr>
              <p:cNvSpPr>
                <a:spLocks noGrp="1" noRot="1" noChangeAspect="1" noMove="1" noResize="1" noEditPoints="1" noAdjustHandles="1" noChangeArrowheads="1" noChangeShapeType="1" noTextEdit="1"/>
              </p:cNvSpPr>
              <p:nvPr>
                <p:ph idx="1"/>
              </p:nvPr>
            </p:nvSpPr>
            <p:spPr>
              <a:xfrm>
                <a:off x="609600" y="914400"/>
                <a:ext cx="11125200" cy="5257800"/>
              </a:xfrm>
              <a:blipFill>
                <a:blip r:embed="rId3"/>
                <a:stretch>
                  <a:fillRect l="-1027" t="-1449"/>
                </a:stretch>
              </a:blipFill>
            </p:spPr>
            <p:txBody>
              <a:bodyPr/>
              <a:lstStyle/>
              <a:p>
                <a:r>
                  <a:rPr lang="en-US">
                    <a:noFill/>
                  </a:rPr>
                  <a:t> </a:t>
                </a:r>
              </a:p>
            </p:txBody>
          </p:sp>
        </mc:Fallback>
      </mc:AlternateContent>
    </p:spTree>
    <p:extLst>
      <p:ext uri="{BB962C8B-B14F-4D97-AF65-F5344CB8AC3E}">
        <p14:creationId xmlns:p14="http://schemas.microsoft.com/office/powerpoint/2010/main" val="138970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62D18-F7A5-9044-B0FA-158B40DC087B}"/>
              </a:ext>
            </a:extLst>
          </p:cNvPr>
          <p:cNvSpPr>
            <a:spLocks noGrp="1"/>
          </p:cNvSpPr>
          <p:nvPr>
            <p:ph type="title"/>
          </p:nvPr>
        </p:nvSpPr>
        <p:spPr/>
        <p:txBody>
          <a:bodyPr/>
          <a:lstStyle/>
          <a:p>
            <a:r>
              <a:rPr lang="en-US" dirty="0"/>
              <a:t>Progressive GANs</a:t>
            </a:r>
          </a:p>
        </p:txBody>
      </p:sp>
      <p:sp>
        <p:nvSpPr>
          <p:cNvPr id="5" name="Content Placeholder 4">
            <a:extLst>
              <a:ext uri="{FF2B5EF4-FFF2-40B4-BE49-F238E27FC236}">
                <a16:creationId xmlns:a16="http://schemas.microsoft.com/office/drawing/2014/main" id="{59387D21-1B41-F54E-ABDA-8D8BC55120FE}"/>
              </a:ext>
            </a:extLst>
          </p:cNvPr>
          <p:cNvSpPr>
            <a:spLocks noGrp="1"/>
          </p:cNvSpPr>
          <p:nvPr>
            <p:ph idx="1"/>
          </p:nvPr>
        </p:nvSpPr>
        <p:spPr/>
        <p:txBody>
          <a:bodyPr/>
          <a:lstStyle/>
          <a:p>
            <a:pPr marL="457200" indent="-457200">
              <a:buFont typeface="Arial" panose="020B0604020202020204" pitchFamily="34" charset="0"/>
              <a:buChar char="•"/>
            </a:pPr>
            <a:r>
              <a:rPr lang="en-US" dirty="0"/>
              <a:t>Key idea: train lower-resolution models, gradually add layers corresponding to higher-resolution outputs</a:t>
            </a:r>
          </a:p>
          <a:p>
            <a:endParaRPr lang="en-US" dirty="0"/>
          </a:p>
        </p:txBody>
      </p:sp>
      <p:pic>
        <p:nvPicPr>
          <p:cNvPr id="8" name="Picture 7">
            <a:extLst>
              <a:ext uri="{FF2B5EF4-FFF2-40B4-BE49-F238E27FC236}">
                <a16:creationId xmlns:a16="http://schemas.microsoft.com/office/drawing/2014/main" id="{6D4580F6-7D14-C149-9A05-318708F84D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2354826"/>
            <a:ext cx="6964855" cy="3664974"/>
          </a:xfrm>
          <a:prstGeom prst="rect">
            <a:avLst/>
          </a:prstGeom>
        </p:spPr>
      </p:pic>
      <p:sp>
        <p:nvSpPr>
          <p:cNvPr id="9" name="TextBox 8">
            <a:extLst>
              <a:ext uri="{FF2B5EF4-FFF2-40B4-BE49-F238E27FC236}">
                <a16:creationId xmlns:a16="http://schemas.microsoft.com/office/drawing/2014/main" id="{A3542F8A-EE3F-0A43-959C-67E32CC66FE7}"/>
              </a:ext>
            </a:extLst>
          </p:cNvPr>
          <p:cNvSpPr txBox="1"/>
          <p:nvPr/>
        </p:nvSpPr>
        <p:spPr>
          <a:xfrm>
            <a:off x="3570974" y="1976735"/>
            <a:ext cx="5496826" cy="461665"/>
          </a:xfrm>
          <a:prstGeom prst="rect">
            <a:avLst/>
          </a:prstGeom>
          <a:noFill/>
        </p:spPr>
        <p:txBody>
          <a:bodyPr wrap="none" rtlCol="0">
            <a:spAutoFit/>
          </a:bodyPr>
          <a:lstStyle/>
          <a:p>
            <a:r>
              <a:rPr lang="en-US" b="0" dirty="0"/>
              <a:t>Transition from 16x16 to 32x32 images</a:t>
            </a:r>
          </a:p>
        </p:txBody>
      </p:sp>
      <p:sp>
        <p:nvSpPr>
          <p:cNvPr id="12" name="Rectangle 11">
            <a:extLst>
              <a:ext uri="{FF2B5EF4-FFF2-40B4-BE49-F238E27FC236}">
                <a16:creationId xmlns:a16="http://schemas.microsoft.com/office/drawing/2014/main" id="{E8809F4A-5513-1F48-B696-AE722EEE7799}"/>
              </a:ext>
            </a:extLst>
          </p:cNvPr>
          <p:cNvSpPr/>
          <p:nvPr/>
        </p:nvSpPr>
        <p:spPr>
          <a:xfrm>
            <a:off x="1638300" y="6096000"/>
            <a:ext cx="8915400" cy="646331"/>
          </a:xfrm>
          <a:prstGeom prst="rect">
            <a:avLst/>
          </a:prstGeom>
        </p:spPr>
        <p:txBody>
          <a:bodyPr wrap="square">
            <a:spAutoFit/>
          </a:bodyPr>
          <a:lstStyle/>
          <a:p>
            <a:pPr algn="ctr"/>
            <a:r>
              <a:rPr lang="en-US" sz="1800" b="0" dirty="0"/>
              <a:t>T. </a:t>
            </a:r>
            <a:r>
              <a:rPr lang="en-US" sz="1800" b="0" dirty="0" err="1"/>
              <a:t>Karras</a:t>
            </a:r>
            <a:r>
              <a:rPr lang="en-US" sz="1800" b="0" dirty="0"/>
              <a:t>, T. </a:t>
            </a:r>
            <a:r>
              <a:rPr lang="en-US" sz="1800" b="0" dirty="0" err="1"/>
              <a:t>Aila</a:t>
            </a:r>
            <a:r>
              <a:rPr lang="en-US" sz="1800" b="0" dirty="0"/>
              <a:t>, S. Laine, J. </a:t>
            </a:r>
            <a:r>
              <a:rPr lang="en-US" sz="1800" b="0" dirty="0" err="1"/>
              <a:t>Lehtinen</a:t>
            </a:r>
            <a:r>
              <a:rPr lang="en-US" sz="1800" b="0" dirty="0"/>
              <a:t>. </a:t>
            </a:r>
            <a:r>
              <a:rPr lang="en-US" sz="1800" b="0" dirty="0">
                <a:hlinkClick r:id="rId4"/>
              </a:rPr>
              <a:t>Progressive Growing of GANs for Improved Quality, Stability, and Variation</a:t>
            </a:r>
            <a:r>
              <a:rPr lang="en-US" sz="1800" b="0" dirty="0"/>
              <a:t>. ICLR 2018</a:t>
            </a:r>
          </a:p>
        </p:txBody>
      </p:sp>
    </p:spTree>
    <p:extLst>
      <p:ext uri="{BB962C8B-B14F-4D97-AF65-F5344CB8AC3E}">
        <p14:creationId xmlns:p14="http://schemas.microsoft.com/office/powerpoint/2010/main" val="22833483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97B3D-5062-084D-99E9-732C83915B18}"/>
              </a:ext>
            </a:extLst>
          </p:cNvPr>
          <p:cNvSpPr>
            <a:spLocks noGrp="1"/>
          </p:cNvSpPr>
          <p:nvPr>
            <p:ph type="title"/>
          </p:nvPr>
        </p:nvSpPr>
        <p:spPr/>
        <p:txBody>
          <a:bodyPr/>
          <a:lstStyle/>
          <a:p>
            <a:r>
              <a:rPr lang="en-US" dirty="0" err="1"/>
              <a:t>StyleGAN</a:t>
            </a:r>
            <a:r>
              <a:rPr lang="en-US" dirty="0"/>
              <a:t>-XL: Details</a:t>
            </a:r>
          </a:p>
        </p:txBody>
      </p:sp>
      <p:sp>
        <p:nvSpPr>
          <p:cNvPr id="4" name="Rectangle 3">
            <a:extLst>
              <a:ext uri="{FF2B5EF4-FFF2-40B4-BE49-F238E27FC236}">
                <a16:creationId xmlns:a16="http://schemas.microsoft.com/office/drawing/2014/main" id="{A80E97DD-05D2-404C-8FF0-A4B0114F3917}"/>
              </a:ext>
            </a:extLst>
          </p:cNvPr>
          <p:cNvSpPr/>
          <p:nvPr/>
        </p:nvSpPr>
        <p:spPr>
          <a:xfrm>
            <a:off x="1371600" y="6324600"/>
            <a:ext cx="9906000" cy="369332"/>
          </a:xfrm>
          <a:prstGeom prst="rect">
            <a:avLst/>
          </a:prstGeom>
        </p:spPr>
        <p:txBody>
          <a:bodyPr wrap="square">
            <a:spAutoFit/>
          </a:bodyPr>
          <a:lstStyle/>
          <a:p>
            <a:pPr algn="ctr"/>
            <a:r>
              <a:rPr lang="en-US" sz="1800" b="0" dirty="0"/>
              <a:t>A. Sauer et al. </a:t>
            </a:r>
            <a:r>
              <a:rPr lang="en-US" sz="1800" b="0" dirty="0">
                <a:hlinkClick r:id="rId2"/>
              </a:rPr>
              <a:t>Projected GANs Converge Faster</a:t>
            </a:r>
            <a:r>
              <a:rPr lang="en-US" sz="1800" b="0" dirty="0"/>
              <a:t>. </a:t>
            </a:r>
            <a:r>
              <a:rPr lang="en-US" sz="1800" b="0" dirty="0" err="1"/>
              <a:t>NeurIPS</a:t>
            </a:r>
            <a:r>
              <a:rPr lang="en-US" sz="1800" b="0" dirty="0"/>
              <a:t> 2021</a:t>
            </a:r>
          </a:p>
        </p:txBody>
      </p:sp>
      <p:pic>
        <p:nvPicPr>
          <p:cNvPr id="8" name="Picture 7">
            <a:extLst>
              <a:ext uri="{FF2B5EF4-FFF2-40B4-BE49-F238E27FC236}">
                <a16:creationId xmlns:a16="http://schemas.microsoft.com/office/drawing/2014/main" id="{2D35FE3D-33FA-3A42-AD8E-614AFC6D2D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6730" y="2070652"/>
            <a:ext cx="3021819" cy="3886200"/>
          </a:xfrm>
          <a:prstGeom prst="rect">
            <a:avLst/>
          </a:prstGeom>
        </p:spPr>
      </p:pic>
      <p:pic>
        <p:nvPicPr>
          <p:cNvPr id="10" name="Picture 9">
            <a:extLst>
              <a:ext uri="{FF2B5EF4-FFF2-40B4-BE49-F238E27FC236}">
                <a16:creationId xmlns:a16="http://schemas.microsoft.com/office/drawing/2014/main" id="{BF16989C-2D16-D446-BC13-BAFEE3873A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1258" y="2126974"/>
            <a:ext cx="2921484" cy="4071730"/>
          </a:xfrm>
          <a:prstGeom prst="rect">
            <a:avLst/>
          </a:prstGeom>
        </p:spPr>
      </p:pic>
      <p:sp>
        <p:nvSpPr>
          <p:cNvPr id="13" name="TextBox 12">
            <a:extLst>
              <a:ext uri="{FF2B5EF4-FFF2-40B4-BE49-F238E27FC236}">
                <a16:creationId xmlns:a16="http://schemas.microsoft.com/office/drawing/2014/main" id="{9FA3829F-A2F7-6044-ACB1-E63C2E8E042D}"/>
              </a:ext>
            </a:extLst>
          </p:cNvPr>
          <p:cNvSpPr txBox="1"/>
          <p:nvPr/>
        </p:nvSpPr>
        <p:spPr>
          <a:xfrm>
            <a:off x="1905000" y="1302026"/>
            <a:ext cx="3505200" cy="830997"/>
          </a:xfrm>
          <a:prstGeom prst="rect">
            <a:avLst/>
          </a:prstGeom>
          <a:noFill/>
        </p:spPr>
        <p:txBody>
          <a:bodyPr wrap="square" rtlCol="0">
            <a:spAutoFit/>
          </a:bodyPr>
          <a:lstStyle/>
          <a:p>
            <a:pPr algn="ctr"/>
            <a:r>
              <a:rPr lang="en-US" b="0" dirty="0"/>
              <a:t>Cross-channel mixing (CCM)</a:t>
            </a:r>
          </a:p>
        </p:txBody>
      </p:sp>
      <p:sp>
        <p:nvSpPr>
          <p:cNvPr id="14" name="TextBox 13">
            <a:extLst>
              <a:ext uri="{FF2B5EF4-FFF2-40B4-BE49-F238E27FC236}">
                <a16:creationId xmlns:a16="http://schemas.microsoft.com/office/drawing/2014/main" id="{43C5E8CB-9267-7544-AB1E-41D9AD09E399}"/>
              </a:ext>
            </a:extLst>
          </p:cNvPr>
          <p:cNvSpPr txBox="1"/>
          <p:nvPr/>
        </p:nvSpPr>
        <p:spPr>
          <a:xfrm>
            <a:off x="6629400" y="1295400"/>
            <a:ext cx="3505200" cy="830997"/>
          </a:xfrm>
          <a:prstGeom prst="rect">
            <a:avLst/>
          </a:prstGeom>
          <a:noFill/>
        </p:spPr>
        <p:txBody>
          <a:bodyPr wrap="square" rtlCol="0">
            <a:spAutoFit/>
          </a:bodyPr>
          <a:lstStyle/>
          <a:p>
            <a:pPr algn="ctr"/>
            <a:r>
              <a:rPr lang="en-US" b="0" dirty="0"/>
              <a:t>Cross-scale mixing (CSM)</a:t>
            </a:r>
          </a:p>
        </p:txBody>
      </p:sp>
    </p:spTree>
    <p:extLst>
      <p:ext uri="{BB962C8B-B14F-4D97-AF65-F5344CB8AC3E}">
        <p14:creationId xmlns:p14="http://schemas.microsoft.com/office/powerpoint/2010/main" val="35322591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97B3D-5062-084D-99E9-732C83915B18}"/>
              </a:ext>
            </a:extLst>
          </p:cNvPr>
          <p:cNvSpPr>
            <a:spLocks noGrp="1"/>
          </p:cNvSpPr>
          <p:nvPr>
            <p:ph type="title"/>
          </p:nvPr>
        </p:nvSpPr>
        <p:spPr/>
        <p:txBody>
          <a:bodyPr/>
          <a:lstStyle/>
          <a:p>
            <a:r>
              <a:rPr lang="en-US" dirty="0" err="1"/>
              <a:t>StyleGAN</a:t>
            </a:r>
            <a:r>
              <a:rPr lang="en-US" dirty="0"/>
              <a:t>-XL: Details</a:t>
            </a:r>
          </a:p>
        </p:txBody>
      </p:sp>
      <p:sp>
        <p:nvSpPr>
          <p:cNvPr id="5" name="Content Placeholder 4">
            <a:extLst>
              <a:ext uri="{FF2B5EF4-FFF2-40B4-BE49-F238E27FC236}">
                <a16:creationId xmlns:a16="http://schemas.microsoft.com/office/drawing/2014/main" id="{15627B62-C734-C349-B4C4-FF92F8DDE6FE}"/>
              </a:ext>
            </a:extLst>
          </p:cNvPr>
          <p:cNvSpPr>
            <a:spLocks noGrp="1"/>
          </p:cNvSpPr>
          <p:nvPr>
            <p:ph idx="1"/>
          </p:nvPr>
        </p:nvSpPr>
        <p:spPr/>
        <p:txBody>
          <a:bodyPr/>
          <a:lstStyle/>
          <a:p>
            <a:pPr marL="457200" indent="-457200">
              <a:buFont typeface="Arial" panose="020B0604020202020204" pitchFamily="34" charset="0"/>
              <a:buChar char="•"/>
            </a:pPr>
            <a:r>
              <a:rPr lang="en-US" dirty="0"/>
              <a:t>Generator based on StyleGAN3 with progressive growing and 3x more parameters</a:t>
            </a:r>
          </a:p>
          <a:p>
            <a:pPr marL="457200" indent="-457200">
              <a:buFont typeface="Arial" panose="020B0604020202020204" pitchFamily="34" charset="0"/>
              <a:buChar char="•"/>
            </a:pPr>
            <a:r>
              <a:rPr lang="en-US" dirty="0"/>
              <a:t>Discriminator based on </a:t>
            </a:r>
            <a:r>
              <a:rPr lang="en-US" i="1" dirty="0"/>
              <a:t>projected GANs</a:t>
            </a:r>
          </a:p>
          <a:p>
            <a:pPr marL="457200" indent="-457200">
              <a:buFont typeface="Arial" panose="020B0604020202020204" pitchFamily="34" charset="0"/>
              <a:buChar char="•"/>
            </a:pPr>
            <a:r>
              <a:rPr lang="en-US" dirty="0"/>
              <a:t>Both generator and discriminator are conditioned on pre-trained </a:t>
            </a:r>
            <a:r>
              <a:rPr lang="en-US" i="1" dirty="0"/>
              <a:t>class embedding vectors</a:t>
            </a:r>
          </a:p>
          <a:p>
            <a:pPr marL="457200" indent="-457200">
              <a:buFont typeface="Arial" panose="020B0604020202020204" pitchFamily="34" charset="0"/>
              <a:buChar char="•"/>
            </a:pPr>
            <a:r>
              <a:rPr lang="en-US" i="1" dirty="0"/>
              <a:t>Classifier guidance</a:t>
            </a:r>
            <a:r>
              <a:rPr lang="en-US" dirty="0"/>
              <a:t>:</a:t>
            </a:r>
            <a:r>
              <a:rPr lang="en-US" i="1" dirty="0"/>
              <a:t> </a:t>
            </a:r>
            <a:r>
              <a:rPr lang="en-US" dirty="0"/>
              <a:t>add cross-entropy loss of pre-trained classifier to the generator objective to encourage output of classifier to have high probability for correct class</a:t>
            </a:r>
            <a:br>
              <a:rPr lang="en-US" dirty="0"/>
            </a:br>
            <a:endParaRPr lang="en-US" dirty="0"/>
          </a:p>
        </p:txBody>
      </p:sp>
    </p:spTree>
    <p:extLst>
      <p:ext uri="{BB962C8B-B14F-4D97-AF65-F5344CB8AC3E}">
        <p14:creationId xmlns:p14="http://schemas.microsoft.com/office/powerpoint/2010/main" val="1703103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97B3D-5062-084D-99E9-732C83915B18}"/>
              </a:ext>
            </a:extLst>
          </p:cNvPr>
          <p:cNvSpPr>
            <a:spLocks noGrp="1"/>
          </p:cNvSpPr>
          <p:nvPr>
            <p:ph type="title"/>
          </p:nvPr>
        </p:nvSpPr>
        <p:spPr/>
        <p:txBody>
          <a:bodyPr/>
          <a:lstStyle/>
          <a:p>
            <a:r>
              <a:rPr lang="en-US" dirty="0" err="1"/>
              <a:t>StyleGAN</a:t>
            </a:r>
            <a:r>
              <a:rPr lang="en-US" dirty="0"/>
              <a:t>-XL: Details</a:t>
            </a:r>
          </a:p>
        </p:txBody>
      </p:sp>
      <p:pic>
        <p:nvPicPr>
          <p:cNvPr id="7" name="Picture 6">
            <a:extLst>
              <a:ext uri="{FF2B5EF4-FFF2-40B4-BE49-F238E27FC236}">
                <a16:creationId xmlns:a16="http://schemas.microsoft.com/office/drawing/2014/main" id="{336B59C3-D75C-7743-9C00-750AF239A8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2431"/>
            <a:ext cx="12192000" cy="4633138"/>
          </a:xfrm>
          <a:prstGeom prst="rect">
            <a:avLst/>
          </a:prstGeom>
        </p:spPr>
      </p:pic>
    </p:spTree>
    <p:extLst>
      <p:ext uri="{BB962C8B-B14F-4D97-AF65-F5344CB8AC3E}">
        <p14:creationId xmlns:p14="http://schemas.microsoft.com/office/powerpoint/2010/main" val="21782333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97B3D-5062-084D-99E9-732C83915B18}"/>
              </a:ext>
            </a:extLst>
          </p:cNvPr>
          <p:cNvSpPr>
            <a:spLocks noGrp="1"/>
          </p:cNvSpPr>
          <p:nvPr>
            <p:ph type="title"/>
          </p:nvPr>
        </p:nvSpPr>
        <p:spPr/>
        <p:txBody>
          <a:bodyPr/>
          <a:lstStyle/>
          <a:p>
            <a:r>
              <a:rPr lang="en-US" dirty="0" err="1"/>
              <a:t>StyleGAN</a:t>
            </a:r>
            <a:r>
              <a:rPr lang="en-US" dirty="0"/>
              <a:t>-XL: Results</a:t>
            </a:r>
          </a:p>
        </p:txBody>
      </p:sp>
      <p:pic>
        <p:nvPicPr>
          <p:cNvPr id="7" name="Content Placeholder 6">
            <a:extLst>
              <a:ext uri="{FF2B5EF4-FFF2-40B4-BE49-F238E27FC236}">
                <a16:creationId xmlns:a16="http://schemas.microsoft.com/office/drawing/2014/main" id="{96EE9D51-8ED0-5940-94E8-13DFB9387EB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071443"/>
            <a:ext cx="10363200" cy="5253157"/>
          </a:xfrm>
        </p:spPr>
      </p:pic>
    </p:spTree>
    <p:extLst>
      <p:ext uri="{BB962C8B-B14F-4D97-AF65-F5344CB8AC3E}">
        <p14:creationId xmlns:p14="http://schemas.microsoft.com/office/powerpoint/2010/main" val="23190592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8AD48-5F39-7042-8CAF-F3B204AF8E87}"/>
              </a:ext>
            </a:extLst>
          </p:cNvPr>
          <p:cNvSpPr>
            <a:spLocks noGrp="1"/>
          </p:cNvSpPr>
          <p:nvPr>
            <p:ph type="title"/>
          </p:nvPr>
        </p:nvSpPr>
        <p:spPr/>
        <p:txBody>
          <a:bodyPr/>
          <a:lstStyle/>
          <a:p>
            <a:r>
              <a:rPr lang="en-US" dirty="0"/>
              <a:t>Text-to-image synthesis: </a:t>
            </a:r>
            <a:r>
              <a:rPr lang="en-US" dirty="0" err="1"/>
              <a:t>GigaGAN</a:t>
            </a:r>
            <a:endParaRPr lang="en-US" dirty="0"/>
          </a:p>
        </p:txBody>
      </p:sp>
      <p:pic>
        <p:nvPicPr>
          <p:cNvPr id="6" name="Content Placeholder 5">
            <a:extLst>
              <a:ext uri="{FF2B5EF4-FFF2-40B4-BE49-F238E27FC236}">
                <a16:creationId xmlns:a16="http://schemas.microsoft.com/office/drawing/2014/main" id="{4193C4CA-7D77-7C4A-A7E2-2D034279F0E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62363" y="914400"/>
            <a:ext cx="7467274" cy="5257800"/>
          </a:xfrm>
        </p:spPr>
      </p:pic>
      <p:sp>
        <p:nvSpPr>
          <p:cNvPr id="4" name="Rectangle 3">
            <a:extLst>
              <a:ext uri="{FF2B5EF4-FFF2-40B4-BE49-F238E27FC236}">
                <a16:creationId xmlns:a16="http://schemas.microsoft.com/office/drawing/2014/main" id="{7EE658B6-8762-3D47-9485-9D6FC9D4F3ED}"/>
              </a:ext>
            </a:extLst>
          </p:cNvPr>
          <p:cNvSpPr/>
          <p:nvPr/>
        </p:nvSpPr>
        <p:spPr>
          <a:xfrm>
            <a:off x="1752600" y="6324600"/>
            <a:ext cx="8382000" cy="369332"/>
          </a:xfrm>
          <a:prstGeom prst="rect">
            <a:avLst/>
          </a:prstGeom>
        </p:spPr>
        <p:txBody>
          <a:bodyPr wrap="square">
            <a:spAutoFit/>
          </a:bodyPr>
          <a:lstStyle/>
          <a:p>
            <a:pPr algn="ctr"/>
            <a:r>
              <a:rPr lang="en-US" sz="1800" b="0" dirty="0"/>
              <a:t>M. Kang et al. </a:t>
            </a:r>
            <a:r>
              <a:rPr lang="en-US" sz="1800" b="0" dirty="0">
                <a:hlinkClick r:id="rId3"/>
              </a:rPr>
              <a:t>Scaling up GANs for Text-to-Image Synthesis</a:t>
            </a:r>
            <a:r>
              <a:rPr lang="en-US" sz="1800" b="0" dirty="0"/>
              <a:t>. CVPR 2023</a:t>
            </a:r>
          </a:p>
        </p:txBody>
      </p:sp>
    </p:spTree>
    <p:extLst>
      <p:ext uri="{BB962C8B-B14F-4D97-AF65-F5344CB8AC3E}">
        <p14:creationId xmlns:p14="http://schemas.microsoft.com/office/powerpoint/2010/main" val="26657235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12A2A-DAE5-EB43-8C3D-BDEA90DE7A96}"/>
              </a:ext>
            </a:extLst>
          </p:cNvPr>
          <p:cNvSpPr>
            <a:spLocks noGrp="1"/>
          </p:cNvSpPr>
          <p:nvPr>
            <p:ph type="title"/>
          </p:nvPr>
        </p:nvSpPr>
        <p:spPr/>
        <p:txBody>
          <a:bodyPr/>
          <a:lstStyle/>
          <a:p>
            <a:r>
              <a:rPr lang="en-US" dirty="0" err="1"/>
              <a:t>GigaGAN</a:t>
            </a:r>
            <a:r>
              <a:rPr lang="en-US" dirty="0"/>
              <a:t>: Generator</a:t>
            </a:r>
          </a:p>
        </p:txBody>
      </p:sp>
      <p:sp>
        <p:nvSpPr>
          <p:cNvPr id="3" name="Content Placeholder 2">
            <a:extLst>
              <a:ext uri="{FF2B5EF4-FFF2-40B4-BE49-F238E27FC236}">
                <a16:creationId xmlns:a16="http://schemas.microsoft.com/office/drawing/2014/main" id="{3DB1D1B1-B522-AB46-AF7E-7C24DF6CB6FE}"/>
              </a:ext>
            </a:extLst>
          </p:cNvPr>
          <p:cNvSpPr>
            <a:spLocks noGrp="1"/>
          </p:cNvSpPr>
          <p:nvPr>
            <p:ph idx="1"/>
          </p:nvPr>
        </p:nvSpPr>
        <p:spPr/>
        <p:txBody>
          <a:bodyPr/>
          <a:lstStyle/>
          <a:p>
            <a:pPr marL="457200" indent="-457200">
              <a:buFont typeface="Arial" panose="020B0604020202020204" pitchFamily="34" charset="0"/>
              <a:buChar char="•"/>
            </a:pPr>
            <a:r>
              <a:rPr lang="en-US" dirty="0"/>
              <a:t>Goal: catch up to diffusion models by training a GAN for text-to-image generation on 2B images from the </a:t>
            </a:r>
            <a:r>
              <a:rPr lang="en-US" dirty="0">
                <a:hlinkClick r:id="rId2"/>
              </a:rPr>
              <a:t>LAION dataset</a:t>
            </a:r>
            <a:r>
              <a:rPr lang="en-US" dirty="0"/>
              <a:t> </a:t>
            </a:r>
          </a:p>
          <a:p>
            <a:pPr marL="457200" indent="-457200">
              <a:buFont typeface="Arial" panose="020B0604020202020204" pitchFamily="34" charset="0"/>
              <a:buChar char="•"/>
            </a:pPr>
            <a:r>
              <a:rPr lang="en-US" dirty="0"/>
              <a:t>1B parameters, 6x larger than </a:t>
            </a:r>
            <a:r>
              <a:rPr lang="en-US" dirty="0" err="1"/>
              <a:t>StyleGAN</a:t>
            </a:r>
            <a:r>
              <a:rPr lang="en-US" dirty="0"/>
              <a:t>-XL, but smaller than diffusion models (Imagen: 3B, DALL-E 2: 5.5B, </a:t>
            </a:r>
            <a:r>
              <a:rPr lang="en-US" dirty="0" err="1"/>
              <a:t>Parti</a:t>
            </a:r>
            <a:r>
              <a:rPr lang="en-US" dirty="0"/>
              <a:t>: 20B)</a:t>
            </a:r>
          </a:p>
          <a:p>
            <a:pPr marL="457200" indent="-457200">
              <a:buFont typeface="Arial" panose="020B0604020202020204" pitchFamily="34" charset="0"/>
              <a:buChar char="•"/>
            </a:pPr>
            <a:r>
              <a:rPr lang="en-US" dirty="0"/>
              <a:t>First generate at 64x64 resolution, then </a:t>
            </a:r>
            <a:r>
              <a:rPr lang="en-US" dirty="0" err="1"/>
              <a:t>upsample</a:t>
            </a:r>
            <a:r>
              <a:rPr lang="en-US" dirty="0"/>
              <a:t> to 512x512 using a separate network</a:t>
            </a:r>
          </a:p>
          <a:p>
            <a:pPr marL="457200" indent="-457200">
              <a:buFont typeface="Arial" panose="020B0604020202020204" pitchFamily="34" charset="0"/>
              <a:buChar char="•"/>
            </a:pPr>
            <a:r>
              <a:rPr lang="en-US" dirty="0"/>
              <a:t>Architecture based on StyleGAN2, but with self-attention layers and sample-adaptive convolution kernel selection</a:t>
            </a:r>
          </a:p>
        </p:txBody>
      </p:sp>
    </p:spTree>
    <p:extLst>
      <p:ext uri="{BB962C8B-B14F-4D97-AF65-F5344CB8AC3E}">
        <p14:creationId xmlns:p14="http://schemas.microsoft.com/office/powerpoint/2010/main" val="29290168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F0742-A972-FF49-8868-A8DD0AD91AAA}"/>
              </a:ext>
            </a:extLst>
          </p:cNvPr>
          <p:cNvSpPr>
            <a:spLocks noGrp="1"/>
          </p:cNvSpPr>
          <p:nvPr>
            <p:ph type="title"/>
          </p:nvPr>
        </p:nvSpPr>
        <p:spPr/>
        <p:txBody>
          <a:bodyPr/>
          <a:lstStyle/>
          <a:p>
            <a:r>
              <a:rPr lang="en-US" dirty="0" err="1"/>
              <a:t>GigaGAN</a:t>
            </a:r>
            <a:r>
              <a:rPr lang="en-US" dirty="0"/>
              <a:t>: Generator</a:t>
            </a:r>
          </a:p>
        </p:txBody>
      </p:sp>
      <p:pic>
        <p:nvPicPr>
          <p:cNvPr id="5" name="Content Placeholder 4">
            <a:extLst>
              <a:ext uri="{FF2B5EF4-FFF2-40B4-BE49-F238E27FC236}">
                <a16:creationId xmlns:a16="http://schemas.microsoft.com/office/drawing/2014/main" id="{756B2A24-7ED0-F545-8016-EE880229BD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6186" y="990600"/>
            <a:ext cx="11813414" cy="5638800"/>
          </a:xfrm>
        </p:spPr>
      </p:pic>
      <p:sp>
        <p:nvSpPr>
          <p:cNvPr id="3" name="Rectangle 2">
            <a:extLst>
              <a:ext uri="{FF2B5EF4-FFF2-40B4-BE49-F238E27FC236}">
                <a16:creationId xmlns:a16="http://schemas.microsoft.com/office/drawing/2014/main" id="{47CC4281-3506-E84C-8159-2B0C4BE8028F}"/>
              </a:ext>
            </a:extLst>
          </p:cNvPr>
          <p:cNvSpPr/>
          <p:nvPr/>
        </p:nvSpPr>
        <p:spPr bwMode="auto">
          <a:xfrm>
            <a:off x="7848600" y="1447800"/>
            <a:ext cx="4038600" cy="3200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230638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4348B-BB7F-534D-9963-B30DD1B67587}"/>
              </a:ext>
            </a:extLst>
          </p:cNvPr>
          <p:cNvSpPr>
            <a:spLocks noGrp="1"/>
          </p:cNvSpPr>
          <p:nvPr>
            <p:ph type="title"/>
          </p:nvPr>
        </p:nvSpPr>
        <p:spPr/>
        <p:txBody>
          <a:bodyPr/>
          <a:lstStyle/>
          <a:p>
            <a:r>
              <a:rPr lang="en-US" dirty="0"/>
              <a:t>CLIP: Contrastive Language-Image Pretraining</a:t>
            </a:r>
          </a:p>
        </p:txBody>
      </p:sp>
      <p:pic>
        <p:nvPicPr>
          <p:cNvPr id="6" name="Content Placeholder 5">
            <a:extLst>
              <a:ext uri="{FF2B5EF4-FFF2-40B4-BE49-F238E27FC236}">
                <a16:creationId xmlns:a16="http://schemas.microsoft.com/office/drawing/2014/main" id="{08EFEDD2-8813-E245-8EE3-71FC7F04E11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50000"/>
          <a:stretch/>
        </p:blipFill>
        <p:spPr>
          <a:xfrm>
            <a:off x="914400" y="1557020"/>
            <a:ext cx="5181600" cy="3972560"/>
          </a:xfrm>
        </p:spPr>
      </p:pic>
      <p:sp>
        <p:nvSpPr>
          <p:cNvPr id="4" name="Rectangle 3">
            <a:extLst>
              <a:ext uri="{FF2B5EF4-FFF2-40B4-BE49-F238E27FC236}">
                <a16:creationId xmlns:a16="http://schemas.microsoft.com/office/drawing/2014/main" id="{A555D0AE-3FB7-264C-B449-5E1B77B64138}"/>
              </a:ext>
            </a:extLst>
          </p:cNvPr>
          <p:cNvSpPr/>
          <p:nvPr/>
        </p:nvSpPr>
        <p:spPr>
          <a:xfrm>
            <a:off x="533400" y="6096000"/>
            <a:ext cx="10972800" cy="646331"/>
          </a:xfrm>
          <a:prstGeom prst="rect">
            <a:avLst/>
          </a:prstGeom>
        </p:spPr>
        <p:txBody>
          <a:bodyPr wrap="square">
            <a:spAutoFit/>
          </a:bodyPr>
          <a:lstStyle/>
          <a:p>
            <a:pPr marL="342900" indent="-342900" algn="ctr">
              <a:buAutoNum type="alphaUcPeriod"/>
            </a:pPr>
            <a:r>
              <a:rPr lang="en-US" sz="1800" b="0" dirty="0"/>
              <a:t>Radford et al., </a:t>
            </a:r>
            <a:r>
              <a:rPr lang="en-US" sz="1800" b="0" dirty="0">
                <a:hlinkClick r:id="rId3"/>
              </a:rPr>
              <a:t>Learning Transferable Visual Models From Natural Language Supervision</a:t>
            </a:r>
            <a:r>
              <a:rPr lang="en-US" sz="1800" b="0" dirty="0"/>
              <a:t>, ICML 2021</a:t>
            </a:r>
          </a:p>
          <a:p>
            <a:pPr algn="ctr"/>
            <a:r>
              <a:rPr lang="en-US" sz="1800" b="0" dirty="0">
                <a:hlinkClick r:id="rId4"/>
              </a:rPr>
              <a:t>https://</a:t>
            </a:r>
            <a:r>
              <a:rPr lang="en-US" sz="1800" b="0" dirty="0" err="1">
                <a:hlinkClick r:id="rId4"/>
              </a:rPr>
              <a:t>openai.com</a:t>
            </a:r>
            <a:r>
              <a:rPr lang="en-US" sz="1800" b="0" dirty="0">
                <a:hlinkClick r:id="rId4"/>
              </a:rPr>
              <a:t>/blog/clip/</a:t>
            </a:r>
            <a:endParaRPr lang="en-US" sz="1800" b="0" dirty="0"/>
          </a:p>
        </p:txBody>
      </p:sp>
      <p:sp>
        <p:nvSpPr>
          <p:cNvPr id="3" name="Rectangle 2">
            <a:extLst>
              <a:ext uri="{FF2B5EF4-FFF2-40B4-BE49-F238E27FC236}">
                <a16:creationId xmlns:a16="http://schemas.microsoft.com/office/drawing/2014/main" id="{77E9C8D5-F8B1-5A4D-9FDD-B72D7135A978}"/>
              </a:ext>
            </a:extLst>
          </p:cNvPr>
          <p:cNvSpPr/>
          <p:nvPr/>
        </p:nvSpPr>
        <p:spPr>
          <a:xfrm>
            <a:off x="6324600" y="3535740"/>
            <a:ext cx="4953000" cy="1569660"/>
          </a:xfrm>
          <a:prstGeom prst="rect">
            <a:avLst/>
          </a:prstGeom>
        </p:spPr>
        <p:txBody>
          <a:bodyPr wrap="square">
            <a:spAutoFit/>
          </a:bodyPr>
          <a:lstStyle/>
          <a:p>
            <a:r>
              <a:rPr lang="en-US" sz="2400" b="0" dirty="0"/>
              <a:t>Contrastive objective: in a batch of N image-text pairs, classify each text string to the correct image and vice versa</a:t>
            </a:r>
          </a:p>
        </p:txBody>
      </p:sp>
    </p:spTree>
    <p:extLst>
      <p:ext uri="{BB962C8B-B14F-4D97-AF65-F5344CB8AC3E}">
        <p14:creationId xmlns:p14="http://schemas.microsoft.com/office/powerpoint/2010/main" val="29561421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4348B-BB7F-534D-9963-B30DD1B67587}"/>
              </a:ext>
            </a:extLst>
          </p:cNvPr>
          <p:cNvSpPr>
            <a:spLocks noGrp="1"/>
          </p:cNvSpPr>
          <p:nvPr>
            <p:ph type="title"/>
          </p:nvPr>
        </p:nvSpPr>
        <p:spPr/>
        <p:txBody>
          <a:bodyPr/>
          <a:lstStyle/>
          <a:p>
            <a:r>
              <a:rPr lang="en-US" dirty="0"/>
              <a:t>CLIP: Contrastive Language-Image Pretraining</a:t>
            </a:r>
          </a:p>
        </p:txBody>
      </p:sp>
      <p:pic>
        <p:nvPicPr>
          <p:cNvPr id="6" name="Content Placeholder 5">
            <a:extLst>
              <a:ext uri="{FF2B5EF4-FFF2-40B4-BE49-F238E27FC236}">
                <a16:creationId xmlns:a16="http://schemas.microsoft.com/office/drawing/2014/main" id="{08EFEDD2-8813-E245-8EE3-71FC7F04E1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557020"/>
            <a:ext cx="10363200" cy="3972560"/>
          </a:xfrm>
        </p:spPr>
      </p:pic>
      <p:sp>
        <p:nvSpPr>
          <p:cNvPr id="5" name="Rectangle 4">
            <a:extLst>
              <a:ext uri="{FF2B5EF4-FFF2-40B4-BE49-F238E27FC236}">
                <a16:creationId xmlns:a16="http://schemas.microsoft.com/office/drawing/2014/main" id="{0F3BEAE0-5D7D-FA4C-AF6A-77FD94EA5126}"/>
              </a:ext>
            </a:extLst>
          </p:cNvPr>
          <p:cNvSpPr/>
          <p:nvPr/>
        </p:nvSpPr>
        <p:spPr>
          <a:xfrm>
            <a:off x="533400" y="6096000"/>
            <a:ext cx="10972800" cy="646331"/>
          </a:xfrm>
          <a:prstGeom prst="rect">
            <a:avLst/>
          </a:prstGeom>
        </p:spPr>
        <p:txBody>
          <a:bodyPr wrap="square">
            <a:spAutoFit/>
          </a:bodyPr>
          <a:lstStyle/>
          <a:p>
            <a:pPr marL="342900" indent="-342900" algn="ctr">
              <a:buAutoNum type="alphaUcPeriod"/>
            </a:pPr>
            <a:r>
              <a:rPr lang="en-US" sz="1800" b="0" dirty="0"/>
              <a:t>Radford et al., </a:t>
            </a:r>
            <a:r>
              <a:rPr lang="en-US" sz="1800" b="0" dirty="0">
                <a:hlinkClick r:id="rId3"/>
              </a:rPr>
              <a:t>Learning Transferable Visual Models From Natural Language Supervision</a:t>
            </a:r>
            <a:r>
              <a:rPr lang="en-US" sz="1800" b="0" dirty="0"/>
              <a:t>, ICML 2021</a:t>
            </a:r>
          </a:p>
          <a:p>
            <a:pPr algn="ctr"/>
            <a:r>
              <a:rPr lang="en-US" sz="1800" b="0" dirty="0">
                <a:hlinkClick r:id="rId4"/>
              </a:rPr>
              <a:t>https://</a:t>
            </a:r>
            <a:r>
              <a:rPr lang="en-US" sz="1800" b="0" dirty="0" err="1">
                <a:hlinkClick r:id="rId4"/>
              </a:rPr>
              <a:t>openai.com</a:t>
            </a:r>
            <a:r>
              <a:rPr lang="en-US" sz="1800" b="0" dirty="0">
                <a:hlinkClick r:id="rId4"/>
              </a:rPr>
              <a:t>/blog/clip/</a:t>
            </a:r>
            <a:endParaRPr lang="en-US" sz="1800" b="0" dirty="0"/>
          </a:p>
        </p:txBody>
      </p:sp>
    </p:spTree>
    <p:extLst>
      <p:ext uri="{BB962C8B-B14F-4D97-AF65-F5344CB8AC3E}">
        <p14:creationId xmlns:p14="http://schemas.microsoft.com/office/powerpoint/2010/main" val="35936857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0E83B-8068-104D-ABAD-10759C76288B}"/>
              </a:ext>
            </a:extLst>
          </p:cNvPr>
          <p:cNvSpPr>
            <a:spLocks noGrp="1"/>
          </p:cNvSpPr>
          <p:nvPr>
            <p:ph type="title"/>
          </p:nvPr>
        </p:nvSpPr>
        <p:spPr/>
        <p:txBody>
          <a:bodyPr/>
          <a:lstStyle/>
          <a:p>
            <a:r>
              <a:rPr lang="en-US" dirty="0"/>
              <a:t>CLIP: Details</a:t>
            </a:r>
          </a:p>
        </p:txBody>
      </p:sp>
      <p:sp>
        <p:nvSpPr>
          <p:cNvPr id="3" name="Content Placeholder 2">
            <a:extLst>
              <a:ext uri="{FF2B5EF4-FFF2-40B4-BE49-F238E27FC236}">
                <a16:creationId xmlns:a16="http://schemas.microsoft.com/office/drawing/2014/main" id="{A3576D10-84EA-2846-AD88-854BE3E1A0C5}"/>
              </a:ext>
            </a:extLst>
          </p:cNvPr>
          <p:cNvSpPr>
            <a:spLocks noGrp="1"/>
          </p:cNvSpPr>
          <p:nvPr>
            <p:ph idx="1"/>
          </p:nvPr>
        </p:nvSpPr>
        <p:spPr/>
        <p:txBody>
          <a:bodyPr/>
          <a:lstStyle/>
          <a:p>
            <a:pPr marL="457200" indent="-457200">
              <a:buFont typeface="Arial" panose="020B0604020202020204" pitchFamily="34" charset="0"/>
              <a:buChar char="•"/>
            </a:pPr>
            <a:r>
              <a:rPr lang="en-US" dirty="0"/>
              <a:t>Image encoders </a:t>
            </a:r>
          </a:p>
          <a:p>
            <a:pPr marL="857250" lvl="1" indent="-457200">
              <a:buFont typeface="Arial" panose="020B0604020202020204" pitchFamily="34" charset="0"/>
              <a:buChar char="•"/>
            </a:pPr>
            <a:r>
              <a:rPr lang="en-US" sz="2400" dirty="0"/>
              <a:t>ResNet-50 with self-attention layer on top of global average pooling</a:t>
            </a:r>
          </a:p>
          <a:p>
            <a:pPr marL="857250" lvl="1" indent="-457200">
              <a:buFont typeface="Arial" panose="020B0604020202020204" pitchFamily="34" charset="0"/>
              <a:buChar char="•"/>
            </a:pPr>
            <a:r>
              <a:rPr lang="en-US" sz="2400" dirty="0"/>
              <a:t>Vision transformer (</a:t>
            </a:r>
            <a:r>
              <a:rPr lang="en-US" sz="2400" dirty="0" err="1"/>
              <a:t>ViT</a:t>
            </a:r>
            <a:r>
              <a:rPr lang="en-US" sz="2400" dirty="0"/>
              <a:t>)</a:t>
            </a:r>
          </a:p>
          <a:p>
            <a:pPr marL="457200" indent="-457200">
              <a:buFont typeface="Arial" panose="020B0604020202020204" pitchFamily="34" charset="0"/>
              <a:buChar char="•"/>
            </a:pPr>
            <a:r>
              <a:rPr lang="en-US" dirty="0"/>
              <a:t>Language encoder: GPT-style transformer with 63M parameters</a:t>
            </a:r>
          </a:p>
          <a:p>
            <a:pPr marL="457200" indent="-457200">
              <a:buFont typeface="Arial" panose="020B0604020202020204" pitchFamily="34" charset="0"/>
              <a:buChar char="•"/>
            </a:pPr>
            <a:r>
              <a:rPr lang="en-US" dirty="0"/>
              <a:t>Dataset: 400M image-text pairs from the Web</a:t>
            </a:r>
          </a:p>
        </p:txBody>
      </p:sp>
    </p:spTree>
    <p:extLst>
      <p:ext uri="{BB962C8B-B14F-4D97-AF65-F5344CB8AC3E}">
        <p14:creationId xmlns:p14="http://schemas.microsoft.com/office/powerpoint/2010/main" val="3539578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62D18-F7A5-9044-B0FA-158B40DC087B}"/>
              </a:ext>
            </a:extLst>
          </p:cNvPr>
          <p:cNvSpPr>
            <a:spLocks noGrp="1"/>
          </p:cNvSpPr>
          <p:nvPr>
            <p:ph type="title"/>
          </p:nvPr>
        </p:nvSpPr>
        <p:spPr/>
        <p:txBody>
          <a:bodyPr/>
          <a:lstStyle/>
          <a:p>
            <a:r>
              <a:rPr lang="en-US" dirty="0"/>
              <a:t>Progressive GANs: Implementation details</a:t>
            </a:r>
          </a:p>
        </p:txBody>
      </p:sp>
      <p:sp>
        <p:nvSpPr>
          <p:cNvPr id="5" name="Content Placeholder 4">
            <a:extLst>
              <a:ext uri="{FF2B5EF4-FFF2-40B4-BE49-F238E27FC236}">
                <a16:creationId xmlns:a16="http://schemas.microsoft.com/office/drawing/2014/main" id="{59387D21-1B41-F54E-ABDA-8D8BC55120FE}"/>
              </a:ext>
            </a:extLst>
          </p:cNvPr>
          <p:cNvSpPr>
            <a:spLocks noGrp="1"/>
          </p:cNvSpPr>
          <p:nvPr>
            <p:ph idx="1"/>
          </p:nvPr>
        </p:nvSpPr>
        <p:spPr/>
        <p:txBody>
          <a:bodyPr/>
          <a:lstStyle/>
          <a:p>
            <a:pPr marL="457200" indent="-457200">
              <a:buFont typeface="Arial" panose="020B0604020202020204" pitchFamily="34" charset="0"/>
              <a:buChar char="•"/>
            </a:pPr>
            <a:r>
              <a:rPr lang="en-US" dirty="0"/>
              <a:t>Loss: WGAN-GP loss (preferred) or LSGAN</a:t>
            </a:r>
          </a:p>
          <a:p>
            <a:pPr marL="457200" indent="-457200">
              <a:buFont typeface="Arial" panose="020B0604020202020204" pitchFamily="34" charset="0"/>
              <a:buChar char="•"/>
            </a:pPr>
            <a:r>
              <a:rPr lang="en-US" dirty="0"/>
              <a:t>Architectures:</a:t>
            </a:r>
          </a:p>
          <a:p>
            <a:pPr marL="857250" lvl="1" indent="-457200">
              <a:buFont typeface="Arial" panose="020B0604020202020204" pitchFamily="34" charset="0"/>
              <a:buChar char="•"/>
            </a:pPr>
            <a:r>
              <a:rPr lang="en-US" sz="2400" dirty="0"/>
              <a:t>Nearest neighbor </a:t>
            </a:r>
            <a:r>
              <a:rPr lang="en-US" sz="2400" dirty="0" err="1"/>
              <a:t>upsampling</a:t>
            </a:r>
            <a:r>
              <a:rPr lang="en-US" sz="2400" dirty="0"/>
              <a:t> (2x2 replication) followed by regular convolutions instead of transposed conv layers</a:t>
            </a:r>
          </a:p>
          <a:p>
            <a:pPr marL="857250" lvl="1" indent="-457200">
              <a:buFont typeface="Arial" panose="020B0604020202020204" pitchFamily="34" charset="0"/>
              <a:buChar char="•"/>
            </a:pPr>
            <a:r>
              <a:rPr lang="en-US" sz="2400" dirty="0"/>
              <a:t>Average pooling instead of striding for </a:t>
            </a:r>
            <a:r>
              <a:rPr lang="en-US" sz="2400" dirty="0" err="1"/>
              <a:t>downsampling</a:t>
            </a:r>
            <a:r>
              <a:rPr lang="en-US" sz="2400" dirty="0"/>
              <a:t> in discriminator</a:t>
            </a:r>
          </a:p>
          <a:p>
            <a:pPr marL="857250" lvl="1" indent="-457200">
              <a:buFont typeface="Arial" panose="020B0604020202020204" pitchFamily="34" charset="0"/>
              <a:buChar char="•"/>
            </a:pPr>
            <a:r>
              <a:rPr lang="en-US" sz="2400" dirty="0"/>
              <a:t>Leaky </a:t>
            </a:r>
            <a:r>
              <a:rPr lang="en-US" sz="2400" dirty="0" err="1"/>
              <a:t>ReLUs</a:t>
            </a:r>
            <a:r>
              <a:rPr lang="en-US" sz="2400" dirty="0"/>
              <a:t> used in discriminator and generator</a:t>
            </a:r>
          </a:p>
          <a:p>
            <a:pPr marL="857250" lvl="1" indent="-457200">
              <a:buFont typeface="Arial" panose="020B0604020202020204" pitchFamily="34" charset="0"/>
              <a:buChar char="•"/>
            </a:pPr>
            <a:r>
              <a:rPr lang="en-US" sz="2400" dirty="0"/>
              <a:t>Per-pixel response normalization in generator: rescale feature vector in each pixel to unit length after each conv layer</a:t>
            </a:r>
          </a:p>
          <a:p>
            <a:pPr marL="457200" indent="-457200">
              <a:buFont typeface="Arial" panose="020B0604020202020204" pitchFamily="34" charset="0"/>
              <a:buChar char="•"/>
            </a:pPr>
            <a:r>
              <a:rPr lang="en-US" dirty="0"/>
              <a:t>Use of minibatch standard deviation in discriminator (append to feature map)</a:t>
            </a:r>
          </a:p>
          <a:p>
            <a:pPr marL="457200" indent="-457200">
              <a:buFont typeface="Arial" panose="020B0604020202020204" pitchFamily="34" charset="0"/>
              <a:buChar char="•"/>
            </a:pPr>
            <a:r>
              <a:rPr lang="en-US" dirty="0"/>
              <a:t>Exponential moving average of generator weights for display</a:t>
            </a:r>
          </a:p>
          <a:p>
            <a:pPr marL="857250" lvl="1" indent="-457200">
              <a:buFont typeface="Arial" panose="020B0604020202020204" pitchFamily="34" charset="0"/>
              <a:buChar char="•"/>
            </a:pPr>
            <a:endParaRPr lang="en-US" sz="2800" dirty="0"/>
          </a:p>
          <a:p>
            <a:endParaRPr lang="en-US" dirty="0"/>
          </a:p>
        </p:txBody>
      </p:sp>
      <p:sp>
        <p:nvSpPr>
          <p:cNvPr id="12" name="Rectangle 11">
            <a:extLst>
              <a:ext uri="{FF2B5EF4-FFF2-40B4-BE49-F238E27FC236}">
                <a16:creationId xmlns:a16="http://schemas.microsoft.com/office/drawing/2014/main" id="{E8809F4A-5513-1F48-B696-AE722EEE7799}"/>
              </a:ext>
            </a:extLst>
          </p:cNvPr>
          <p:cNvSpPr/>
          <p:nvPr/>
        </p:nvSpPr>
        <p:spPr>
          <a:xfrm>
            <a:off x="1638300" y="6096000"/>
            <a:ext cx="8915400" cy="646331"/>
          </a:xfrm>
          <a:prstGeom prst="rect">
            <a:avLst/>
          </a:prstGeom>
        </p:spPr>
        <p:txBody>
          <a:bodyPr wrap="square">
            <a:spAutoFit/>
          </a:bodyPr>
          <a:lstStyle/>
          <a:p>
            <a:pPr algn="ctr"/>
            <a:r>
              <a:rPr lang="en-US" sz="1800" b="0" dirty="0"/>
              <a:t>T. </a:t>
            </a:r>
            <a:r>
              <a:rPr lang="en-US" sz="1800" b="0" dirty="0" err="1"/>
              <a:t>Karras</a:t>
            </a:r>
            <a:r>
              <a:rPr lang="en-US" sz="1800" b="0" dirty="0"/>
              <a:t>, T. </a:t>
            </a:r>
            <a:r>
              <a:rPr lang="en-US" sz="1800" b="0" dirty="0" err="1"/>
              <a:t>Aila</a:t>
            </a:r>
            <a:r>
              <a:rPr lang="en-US" sz="1800" b="0" dirty="0"/>
              <a:t>, S. Laine, J. </a:t>
            </a:r>
            <a:r>
              <a:rPr lang="en-US" sz="1800" b="0" dirty="0" err="1"/>
              <a:t>Lehtinen</a:t>
            </a:r>
            <a:r>
              <a:rPr lang="en-US" sz="1800" b="0" dirty="0"/>
              <a:t>. </a:t>
            </a:r>
            <a:r>
              <a:rPr lang="en-US" sz="1800" b="0" dirty="0">
                <a:hlinkClick r:id="rId3"/>
              </a:rPr>
              <a:t>Progressive Growing of GANs for Improved Quality, Stability, and Variation</a:t>
            </a:r>
            <a:r>
              <a:rPr lang="en-US" sz="1800" b="0" dirty="0"/>
              <a:t>. ICLR 2018</a:t>
            </a:r>
          </a:p>
        </p:txBody>
      </p:sp>
    </p:spTree>
    <p:extLst>
      <p:ext uri="{BB962C8B-B14F-4D97-AF65-F5344CB8AC3E}">
        <p14:creationId xmlns:p14="http://schemas.microsoft.com/office/powerpoint/2010/main" val="18500596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3A51C-D9B0-FD4E-9D65-FD025E2F7780}"/>
              </a:ext>
            </a:extLst>
          </p:cNvPr>
          <p:cNvSpPr>
            <a:spLocks noGrp="1"/>
          </p:cNvSpPr>
          <p:nvPr>
            <p:ph type="title"/>
          </p:nvPr>
        </p:nvSpPr>
        <p:spPr/>
        <p:txBody>
          <a:bodyPr/>
          <a:lstStyle/>
          <a:p>
            <a:r>
              <a:rPr lang="en-US" dirty="0"/>
              <a:t>CLIP: Results</a:t>
            </a:r>
          </a:p>
        </p:txBody>
      </p:sp>
      <p:pic>
        <p:nvPicPr>
          <p:cNvPr id="7" name="Content Placeholder 6">
            <a:extLst>
              <a:ext uri="{FF2B5EF4-FFF2-40B4-BE49-F238E27FC236}">
                <a16:creationId xmlns:a16="http://schemas.microsoft.com/office/drawing/2014/main" id="{1107B04F-1A93-B24C-AF0B-6E380E30581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64681" y="914400"/>
            <a:ext cx="8398519" cy="5887198"/>
          </a:xfrm>
        </p:spPr>
      </p:pic>
    </p:spTree>
    <p:extLst>
      <p:ext uri="{BB962C8B-B14F-4D97-AF65-F5344CB8AC3E}">
        <p14:creationId xmlns:p14="http://schemas.microsoft.com/office/powerpoint/2010/main" val="12059077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3A51C-D9B0-FD4E-9D65-FD025E2F7780}"/>
              </a:ext>
            </a:extLst>
          </p:cNvPr>
          <p:cNvSpPr>
            <a:spLocks noGrp="1"/>
          </p:cNvSpPr>
          <p:nvPr>
            <p:ph type="title"/>
          </p:nvPr>
        </p:nvSpPr>
        <p:spPr/>
        <p:txBody>
          <a:bodyPr/>
          <a:lstStyle/>
          <a:p>
            <a:r>
              <a:rPr lang="en-US" dirty="0"/>
              <a:t>CLIP: Results</a:t>
            </a:r>
          </a:p>
        </p:txBody>
      </p:sp>
      <p:sp>
        <p:nvSpPr>
          <p:cNvPr id="4" name="Content Placeholder 3">
            <a:extLst>
              <a:ext uri="{FF2B5EF4-FFF2-40B4-BE49-F238E27FC236}">
                <a16:creationId xmlns:a16="http://schemas.microsoft.com/office/drawing/2014/main" id="{A84952B5-C475-4642-B69F-864D7BB2B247}"/>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ADAA846F-32DC-A846-A2FC-72E8B00AEF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900194"/>
            <a:ext cx="9335323" cy="5957805"/>
          </a:xfrm>
          <a:prstGeom prst="rect">
            <a:avLst/>
          </a:prstGeom>
        </p:spPr>
      </p:pic>
    </p:spTree>
    <p:extLst>
      <p:ext uri="{BB962C8B-B14F-4D97-AF65-F5344CB8AC3E}">
        <p14:creationId xmlns:p14="http://schemas.microsoft.com/office/powerpoint/2010/main" val="31145789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F0742-A972-FF49-8868-A8DD0AD91AAA}"/>
              </a:ext>
            </a:extLst>
          </p:cNvPr>
          <p:cNvSpPr>
            <a:spLocks noGrp="1"/>
          </p:cNvSpPr>
          <p:nvPr>
            <p:ph type="title"/>
          </p:nvPr>
        </p:nvSpPr>
        <p:spPr/>
        <p:txBody>
          <a:bodyPr/>
          <a:lstStyle/>
          <a:p>
            <a:r>
              <a:rPr lang="en-US" dirty="0" err="1"/>
              <a:t>GigaGAN</a:t>
            </a:r>
            <a:r>
              <a:rPr lang="en-US" dirty="0"/>
              <a:t>: Generator</a:t>
            </a:r>
          </a:p>
        </p:txBody>
      </p:sp>
      <p:pic>
        <p:nvPicPr>
          <p:cNvPr id="5" name="Content Placeholder 4">
            <a:extLst>
              <a:ext uri="{FF2B5EF4-FFF2-40B4-BE49-F238E27FC236}">
                <a16:creationId xmlns:a16="http://schemas.microsoft.com/office/drawing/2014/main" id="{756B2A24-7ED0-F545-8016-EE880229BD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6186" y="990600"/>
            <a:ext cx="11813414" cy="5638800"/>
          </a:xfrm>
        </p:spPr>
      </p:pic>
      <p:sp>
        <p:nvSpPr>
          <p:cNvPr id="4" name="Rectangle 3">
            <a:extLst>
              <a:ext uri="{FF2B5EF4-FFF2-40B4-BE49-F238E27FC236}">
                <a16:creationId xmlns:a16="http://schemas.microsoft.com/office/drawing/2014/main" id="{40F0CDDD-A18B-5C45-906F-AB393C87E0E2}"/>
              </a:ext>
            </a:extLst>
          </p:cNvPr>
          <p:cNvSpPr/>
          <p:nvPr/>
        </p:nvSpPr>
        <p:spPr bwMode="auto">
          <a:xfrm>
            <a:off x="7848600" y="1447800"/>
            <a:ext cx="4038600" cy="3200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3429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D2EC7-F3D8-4F4B-A790-12AB26374AB7}"/>
              </a:ext>
            </a:extLst>
          </p:cNvPr>
          <p:cNvSpPr>
            <a:spLocks noGrp="1"/>
          </p:cNvSpPr>
          <p:nvPr>
            <p:ph type="title"/>
          </p:nvPr>
        </p:nvSpPr>
        <p:spPr/>
        <p:txBody>
          <a:bodyPr/>
          <a:lstStyle/>
          <a:p>
            <a:r>
              <a:rPr lang="en-US" dirty="0" err="1"/>
              <a:t>GigaGAN</a:t>
            </a:r>
            <a:r>
              <a:rPr lang="en-US" dirty="0"/>
              <a:t>: Discriminator</a:t>
            </a:r>
          </a:p>
        </p:txBody>
      </p:sp>
      <p:pic>
        <p:nvPicPr>
          <p:cNvPr id="5" name="Content Placeholder 4">
            <a:extLst>
              <a:ext uri="{FF2B5EF4-FFF2-40B4-BE49-F238E27FC236}">
                <a16:creationId xmlns:a16="http://schemas.microsoft.com/office/drawing/2014/main" id="{29A855F3-1DEE-1A45-921F-15F4EA45D0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914400"/>
            <a:ext cx="7159396" cy="5257800"/>
          </a:xfrm>
        </p:spPr>
      </p:pic>
      <p:pic>
        <p:nvPicPr>
          <p:cNvPr id="7" name="Picture 6">
            <a:extLst>
              <a:ext uri="{FF2B5EF4-FFF2-40B4-BE49-F238E27FC236}">
                <a16:creationId xmlns:a16="http://schemas.microsoft.com/office/drawing/2014/main" id="{6159612E-12BE-3A4C-A4E5-98071E046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599" y="4875604"/>
            <a:ext cx="5867401" cy="1982396"/>
          </a:xfrm>
          <a:prstGeom prst="rect">
            <a:avLst/>
          </a:prstGeom>
        </p:spPr>
      </p:pic>
    </p:spTree>
    <p:extLst>
      <p:ext uri="{BB962C8B-B14F-4D97-AF65-F5344CB8AC3E}">
        <p14:creationId xmlns:p14="http://schemas.microsoft.com/office/powerpoint/2010/main" val="32958108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A54DC-0A70-7948-AE54-084DAE6156B0}"/>
              </a:ext>
            </a:extLst>
          </p:cNvPr>
          <p:cNvSpPr>
            <a:spLocks noGrp="1"/>
          </p:cNvSpPr>
          <p:nvPr>
            <p:ph type="title"/>
          </p:nvPr>
        </p:nvSpPr>
        <p:spPr/>
        <p:txBody>
          <a:bodyPr/>
          <a:lstStyle/>
          <a:p>
            <a:r>
              <a:rPr lang="en-US" dirty="0" err="1"/>
              <a:t>GigaGAN</a:t>
            </a:r>
            <a:r>
              <a:rPr lang="en-US" dirty="0"/>
              <a:t>: Discriminator</a:t>
            </a:r>
          </a:p>
        </p:txBody>
      </p:sp>
      <p:sp>
        <p:nvSpPr>
          <p:cNvPr id="3" name="Content Placeholder 2">
            <a:extLst>
              <a:ext uri="{FF2B5EF4-FFF2-40B4-BE49-F238E27FC236}">
                <a16:creationId xmlns:a16="http://schemas.microsoft.com/office/drawing/2014/main" id="{D9686347-C6E6-AC43-A690-5207DA1D6CE5}"/>
              </a:ext>
            </a:extLst>
          </p:cNvPr>
          <p:cNvSpPr>
            <a:spLocks noGrp="1"/>
          </p:cNvSpPr>
          <p:nvPr>
            <p:ph idx="1"/>
          </p:nvPr>
        </p:nvSpPr>
        <p:spPr/>
        <p:txBody>
          <a:bodyPr/>
          <a:lstStyle/>
          <a:p>
            <a:pPr marL="457200" indent="-457200">
              <a:buFont typeface="Arial" panose="020B0604020202020204" pitchFamily="34" charset="0"/>
              <a:buChar char="•"/>
            </a:pPr>
            <a:r>
              <a:rPr lang="en-US" dirty="0"/>
              <a:t>Multiple loss terms:</a:t>
            </a:r>
          </a:p>
          <a:p>
            <a:pPr marL="857250" lvl="1" indent="-457200">
              <a:buFont typeface="Arial" panose="020B0604020202020204" pitchFamily="34" charset="0"/>
              <a:buChar char="•"/>
            </a:pPr>
            <a:r>
              <a:rPr lang="en-US" sz="2400" dirty="0"/>
              <a:t>Standard adversarial loss (NSGAN)</a:t>
            </a:r>
          </a:p>
          <a:p>
            <a:pPr marL="857250" lvl="1" indent="-457200">
              <a:buFont typeface="Arial" panose="020B0604020202020204" pitchFamily="34" charset="0"/>
              <a:buChar char="•"/>
            </a:pPr>
            <a:r>
              <a:rPr lang="en-US" sz="2400" i="1" dirty="0"/>
              <a:t>Matching-aware loss </a:t>
            </a:r>
            <a:r>
              <a:rPr lang="en-US" sz="2400" dirty="0"/>
              <a:t>where image is paired with random conditioning vector and discriminator is encouraged to label the pair as “fake”</a:t>
            </a:r>
          </a:p>
          <a:p>
            <a:pPr marL="857250" lvl="1" indent="-457200">
              <a:buFont typeface="Arial" panose="020B0604020202020204" pitchFamily="34" charset="0"/>
              <a:buChar char="•"/>
            </a:pPr>
            <a:r>
              <a:rPr lang="en-US" sz="2400" dirty="0"/>
              <a:t>CLIP contrastive loss: enforce high image-text similarity using pre-trained image and text encoders</a:t>
            </a:r>
          </a:p>
          <a:p>
            <a:pPr marL="857250" lvl="1" indent="-457200">
              <a:buFont typeface="Arial" panose="020B0604020202020204" pitchFamily="34" charset="0"/>
              <a:buChar char="•"/>
            </a:pPr>
            <a:r>
              <a:rPr lang="en-US" sz="2400" dirty="0"/>
              <a:t>“Vision-aided loss” similar to projected GAN</a:t>
            </a:r>
          </a:p>
        </p:txBody>
      </p:sp>
    </p:spTree>
    <p:extLst>
      <p:ext uri="{BB962C8B-B14F-4D97-AF65-F5344CB8AC3E}">
        <p14:creationId xmlns:p14="http://schemas.microsoft.com/office/powerpoint/2010/main" val="10348721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2C07D-6E39-D64B-849E-8596E834EC79}"/>
              </a:ext>
            </a:extLst>
          </p:cNvPr>
          <p:cNvSpPr>
            <a:spLocks noGrp="1"/>
          </p:cNvSpPr>
          <p:nvPr>
            <p:ph type="title"/>
          </p:nvPr>
        </p:nvSpPr>
        <p:spPr/>
        <p:txBody>
          <a:bodyPr/>
          <a:lstStyle/>
          <a:p>
            <a:r>
              <a:rPr lang="en-US" dirty="0" err="1"/>
              <a:t>GigaGAN</a:t>
            </a:r>
            <a:r>
              <a:rPr lang="en-US" dirty="0"/>
              <a:t>: Style mixing</a:t>
            </a:r>
          </a:p>
        </p:txBody>
      </p:sp>
      <p:pic>
        <p:nvPicPr>
          <p:cNvPr id="5" name="Content Placeholder 4">
            <a:extLst>
              <a:ext uri="{FF2B5EF4-FFF2-40B4-BE49-F238E27FC236}">
                <a16:creationId xmlns:a16="http://schemas.microsoft.com/office/drawing/2014/main" id="{21255B87-FB8B-5943-A54A-45874D55068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5400" y="914400"/>
            <a:ext cx="9823390" cy="5791200"/>
          </a:xfrm>
        </p:spPr>
      </p:pic>
    </p:spTree>
    <p:extLst>
      <p:ext uri="{BB962C8B-B14F-4D97-AF65-F5344CB8AC3E}">
        <p14:creationId xmlns:p14="http://schemas.microsoft.com/office/powerpoint/2010/main" val="227894767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F223F-6ADB-864A-BBFA-5CB0026879F9}"/>
              </a:ext>
            </a:extLst>
          </p:cNvPr>
          <p:cNvSpPr>
            <a:spLocks noGrp="1"/>
          </p:cNvSpPr>
          <p:nvPr>
            <p:ph type="title"/>
          </p:nvPr>
        </p:nvSpPr>
        <p:spPr/>
        <p:txBody>
          <a:bodyPr/>
          <a:lstStyle/>
          <a:p>
            <a:r>
              <a:rPr lang="en-US" dirty="0" err="1"/>
              <a:t>GigaGAN</a:t>
            </a:r>
            <a:r>
              <a:rPr lang="en-US" dirty="0"/>
              <a:t>: Prompt interpolation</a:t>
            </a:r>
          </a:p>
        </p:txBody>
      </p:sp>
      <p:pic>
        <p:nvPicPr>
          <p:cNvPr id="5" name="Content Placeholder 4">
            <a:extLst>
              <a:ext uri="{FF2B5EF4-FFF2-40B4-BE49-F238E27FC236}">
                <a16:creationId xmlns:a16="http://schemas.microsoft.com/office/drawing/2014/main" id="{74484A4D-6E43-1A48-8AF5-81D0EB4CA5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1600" y="950842"/>
            <a:ext cx="9449275" cy="5830958"/>
          </a:xfrm>
        </p:spPr>
      </p:pic>
    </p:spTree>
    <p:extLst>
      <p:ext uri="{BB962C8B-B14F-4D97-AF65-F5344CB8AC3E}">
        <p14:creationId xmlns:p14="http://schemas.microsoft.com/office/powerpoint/2010/main" val="13638347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ACF77-7986-AB46-8800-2ACCE62CEBBE}"/>
              </a:ext>
            </a:extLst>
          </p:cNvPr>
          <p:cNvSpPr>
            <a:spLocks noGrp="1"/>
          </p:cNvSpPr>
          <p:nvPr>
            <p:ph type="title"/>
          </p:nvPr>
        </p:nvSpPr>
        <p:spPr/>
        <p:txBody>
          <a:bodyPr/>
          <a:lstStyle/>
          <a:p>
            <a:r>
              <a:rPr lang="en-US" dirty="0" err="1"/>
              <a:t>GigaGAN</a:t>
            </a:r>
            <a:r>
              <a:rPr lang="en-US" dirty="0"/>
              <a:t>: Prompt mixing</a:t>
            </a:r>
          </a:p>
        </p:txBody>
      </p:sp>
      <p:pic>
        <p:nvPicPr>
          <p:cNvPr id="5" name="Content Placeholder 4">
            <a:extLst>
              <a:ext uri="{FF2B5EF4-FFF2-40B4-BE49-F238E27FC236}">
                <a16:creationId xmlns:a16="http://schemas.microsoft.com/office/drawing/2014/main" id="{3A16721D-343A-694B-89CE-E736BCF45C3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99171" y="914400"/>
            <a:ext cx="7134949" cy="5867400"/>
          </a:xfrm>
        </p:spPr>
      </p:pic>
    </p:spTree>
    <p:extLst>
      <p:ext uri="{BB962C8B-B14F-4D97-AF65-F5344CB8AC3E}">
        <p14:creationId xmlns:p14="http://schemas.microsoft.com/office/powerpoint/2010/main" val="371847367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9B09C-6E88-7342-A37A-C54D267F6CC9}"/>
              </a:ext>
            </a:extLst>
          </p:cNvPr>
          <p:cNvSpPr>
            <a:spLocks noGrp="1"/>
          </p:cNvSpPr>
          <p:nvPr>
            <p:ph type="title"/>
          </p:nvPr>
        </p:nvSpPr>
        <p:spPr/>
        <p:txBody>
          <a:bodyPr/>
          <a:lstStyle/>
          <a:p>
            <a:r>
              <a:rPr lang="en-US" dirty="0" err="1"/>
              <a:t>GigaGAN</a:t>
            </a:r>
            <a:r>
              <a:rPr lang="en-US" dirty="0"/>
              <a:t>: Comparison with diffusion models</a:t>
            </a:r>
          </a:p>
        </p:txBody>
      </p:sp>
      <p:pic>
        <p:nvPicPr>
          <p:cNvPr id="5" name="Content Placeholder 4">
            <a:extLst>
              <a:ext uri="{FF2B5EF4-FFF2-40B4-BE49-F238E27FC236}">
                <a16:creationId xmlns:a16="http://schemas.microsoft.com/office/drawing/2014/main" id="{567EF306-4FCC-D347-BFE3-34F00918D0E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4598" y="1066800"/>
            <a:ext cx="11718802" cy="5486400"/>
          </a:xfrm>
        </p:spPr>
      </p:pic>
    </p:spTree>
    <p:extLst>
      <p:ext uri="{BB962C8B-B14F-4D97-AF65-F5344CB8AC3E}">
        <p14:creationId xmlns:p14="http://schemas.microsoft.com/office/powerpoint/2010/main" val="40398187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9B09C-6E88-7342-A37A-C54D267F6CC9}"/>
              </a:ext>
            </a:extLst>
          </p:cNvPr>
          <p:cNvSpPr>
            <a:spLocks noGrp="1"/>
          </p:cNvSpPr>
          <p:nvPr>
            <p:ph type="title"/>
          </p:nvPr>
        </p:nvSpPr>
        <p:spPr/>
        <p:txBody>
          <a:bodyPr/>
          <a:lstStyle/>
          <a:p>
            <a:r>
              <a:rPr lang="en-US" dirty="0" err="1"/>
              <a:t>GigaGAN</a:t>
            </a:r>
            <a:r>
              <a:rPr lang="en-US" dirty="0"/>
              <a:t>: Comparison with diffusion models</a:t>
            </a:r>
          </a:p>
        </p:txBody>
      </p:sp>
      <p:pic>
        <p:nvPicPr>
          <p:cNvPr id="7" name="Content Placeholder 6">
            <a:extLst>
              <a:ext uri="{FF2B5EF4-FFF2-40B4-BE49-F238E27FC236}">
                <a16:creationId xmlns:a16="http://schemas.microsoft.com/office/drawing/2014/main" id="{94F1FDDF-B03C-7B4E-A0BA-EC7017B4400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371600"/>
            <a:ext cx="11881966" cy="5029200"/>
          </a:xfrm>
        </p:spPr>
      </p:pic>
    </p:spTree>
    <p:extLst>
      <p:ext uri="{BB962C8B-B14F-4D97-AF65-F5344CB8AC3E}">
        <p14:creationId xmlns:p14="http://schemas.microsoft.com/office/powerpoint/2010/main" val="1554111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62D18-F7A5-9044-B0FA-158B40DC087B}"/>
              </a:ext>
            </a:extLst>
          </p:cNvPr>
          <p:cNvSpPr>
            <a:spLocks noGrp="1"/>
          </p:cNvSpPr>
          <p:nvPr>
            <p:ph type="title"/>
          </p:nvPr>
        </p:nvSpPr>
        <p:spPr/>
        <p:txBody>
          <a:bodyPr/>
          <a:lstStyle/>
          <a:p>
            <a:r>
              <a:rPr lang="en-US" dirty="0"/>
              <a:t>Progressive GANs: Results</a:t>
            </a:r>
          </a:p>
        </p:txBody>
      </p:sp>
      <p:pic>
        <p:nvPicPr>
          <p:cNvPr id="11" name="Picture 10">
            <a:extLst>
              <a:ext uri="{FF2B5EF4-FFF2-40B4-BE49-F238E27FC236}">
                <a16:creationId xmlns:a16="http://schemas.microsoft.com/office/drawing/2014/main" id="{6222DA64-6455-D446-9D97-0B4B4F2A4ACB}"/>
              </a:ext>
            </a:extLst>
          </p:cNvPr>
          <p:cNvPicPr>
            <a:picLocks noChangeAspect="1"/>
          </p:cNvPicPr>
          <p:nvPr/>
        </p:nvPicPr>
        <p:blipFill rotWithShape="1">
          <a:blip r:embed="rId3">
            <a:extLst>
              <a:ext uri="{28A0092B-C50C-407E-A947-70E740481C1C}">
                <a14:useLocalDpi xmlns:a14="http://schemas.microsoft.com/office/drawing/2010/main" val="0"/>
              </a:ext>
            </a:extLst>
          </a:blip>
          <a:srcRect t="39646" b="-1"/>
          <a:stretch/>
        </p:blipFill>
        <p:spPr>
          <a:xfrm>
            <a:off x="419569" y="1600200"/>
            <a:ext cx="11391431" cy="4973031"/>
          </a:xfrm>
          <a:prstGeom prst="rect">
            <a:avLst/>
          </a:prstGeom>
        </p:spPr>
      </p:pic>
      <p:sp>
        <p:nvSpPr>
          <p:cNvPr id="10" name="TextBox 9">
            <a:extLst>
              <a:ext uri="{FF2B5EF4-FFF2-40B4-BE49-F238E27FC236}">
                <a16:creationId xmlns:a16="http://schemas.microsoft.com/office/drawing/2014/main" id="{EC1ED7CF-131B-EA40-90D4-54E60E4BD908}"/>
              </a:ext>
            </a:extLst>
          </p:cNvPr>
          <p:cNvSpPr txBox="1"/>
          <p:nvPr/>
        </p:nvSpPr>
        <p:spPr>
          <a:xfrm>
            <a:off x="3337356" y="990600"/>
            <a:ext cx="5388013" cy="461665"/>
          </a:xfrm>
          <a:prstGeom prst="rect">
            <a:avLst/>
          </a:prstGeom>
          <a:noFill/>
        </p:spPr>
        <p:txBody>
          <a:bodyPr wrap="none" rtlCol="0">
            <a:spAutoFit/>
          </a:bodyPr>
          <a:lstStyle/>
          <a:p>
            <a:r>
              <a:rPr lang="en-US" b="0" dirty="0"/>
              <a:t>256 x 256 results for LSUN categories</a:t>
            </a:r>
          </a:p>
        </p:txBody>
      </p:sp>
    </p:spTree>
    <p:extLst>
      <p:ext uri="{BB962C8B-B14F-4D97-AF65-F5344CB8AC3E}">
        <p14:creationId xmlns:p14="http://schemas.microsoft.com/office/powerpoint/2010/main" val="74737035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9B09C-6E88-7342-A37A-C54D267F6CC9}"/>
              </a:ext>
            </a:extLst>
          </p:cNvPr>
          <p:cNvSpPr>
            <a:spLocks noGrp="1"/>
          </p:cNvSpPr>
          <p:nvPr>
            <p:ph type="title"/>
          </p:nvPr>
        </p:nvSpPr>
        <p:spPr/>
        <p:txBody>
          <a:bodyPr/>
          <a:lstStyle/>
          <a:p>
            <a:r>
              <a:rPr lang="en-US" dirty="0" err="1"/>
              <a:t>GigaGAN</a:t>
            </a:r>
            <a:r>
              <a:rPr lang="en-US" dirty="0"/>
              <a:t>: Comparison with diffusion models</a:t>
            </a:r>
          </a:p>
        </p:txBody>
      </p:sp>
      <p:pic>
        <p:nvPicPr>
          <p:cNvPr id="6" name="Content Placeholder 5">
            <a:extLst>
              <a:ext uri="{FF2B5EF4-FFF2-40B4-BE49-F238E27FC236}">
                <a16:creationId xmlns:a16="http://schemas.microsoft.com/office/drawing/2014/main" id="{A85F9084-E3DD-FF48-B418-33D70F05480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1066800"/>
            <a:ext cx="11414316" cy="5410200"/>
          </a:xfrm>
        </p:spPr>
      </p:pic>
    </p:spTree>
    <p:extLst>
      <p:ext uri="{BB962C8B-B14F-4D97-AF65-F5344CB8AC3E}">
        <p14:creationId xmlns:p14="http://schemas.microsoft.com/office/powerpoint/2010/main" val="392102416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9B09C-6E88-7342-A37A-C54D267F6CC9}"/>
              </a:ext>
            </a:extLst>
          </p:cNvPr>
          <p:cNvSpPr>
            <a:spLocks noGrp="1"/>
          </p:cNvSpPr>
          <p:nvPr>
            <p:ph type="title"/>
          </p:nvPr>
        </p:nvSpPr>
        <p:spPr/>
        <p:txBody>
          <a:bodyPr/>
          <a:lstStyle/>
          <a:p>
            <a:r>
              <a:rPr lang="en-US" dirty="0" err="1"/>
              <a:t>GigaGAN</a:t>
            </a:r>
            <a:r>
              <a:rPr lang="en-US" dirty="0"/>
              <a:t>: Comparison with diffusion models</a:t>
            </a:r>
          </a:p>
        </p:txBody>
      </p:sp>
      <p:pic>
        <p:nvPicPr>
          <p:cNvPr id="7" name="Content Placeholder 6">
            <a:extLst>
              <a:ext uri="{FF2B5EF4-FFF2-40B4-BE49-F238E27FC236}">
                <a16:creationId xmlns:a16="http://schemas.microsoft.com/office/drawing/2014/main" id="{AF517FB4-3FA5-C645-A85F-35C439C1B9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515" y="1371600"/>
            <a:ext cx="11666685" cy="4800600"/>
          </a:xfrm>
        </p:spPr>
      </p:pic>
    </p:spTree>
    <p:extLst>
      <p:ext uri="{BB962C8B-B14F-4D97-AF65-F5344CB8AC3E}">
        <p14:creationId xmlns:p14="http://schemas.microsoft.com/office/powerpoint/2010/main" val="284450935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131EB-D9DB-C441-B3D8-2E8D818206CD}"/>
              </a:ext>
            </a:extLst>
          </p:cNvPr>
          <p:cNvSpPr>
            <a:spLocks noGrp="1"/>
          </p:cNvSpPr>
          <p:nvPr>
            <p:ph type="title"/>
          </p:nvPr>
        </p:nvSpPr>
        <p:spPr/>
        <p:txBody>
          <a:bodyPr/>
          <a:lstStyle/>
          <a:p>
            <a:r>
              <a:rPr lang="en-US" dirty="0" err="1"/>
              <a:t>GigaGAN</a:t>
            </a:r>
            <a:r>
              <a:rPr lang="en-US" dirty="0"/>
              <a:t>: Quantitative evaluation</a:t>
            </a:r>
          </a:p>
        </p:txBody>
      </p:sp>
      <p:pic>
        <p:nvPicPr>
          <p:cNvPr id="5" name="Picture 4">
            <a:extLst>
              <a:ext uri="{FF2B5EF4-FFF2-40B4-BE49-F238E27FC236}">
                <a16:creationId xmlns:a16="http://schemas.microsoft.com/office/drawing/2014/main" id="{F93277C5-25C8-6A41-A812-4744AF768C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1676400"/>
            <a:ext cx="8306097" cy="5257800"/>
          </a:xfrm>
          <a:prstGeom prst="rect">
            <a:avLst/>
          </a:prstGeom>
        </p:spPr>
      </p:pic>
      <p:sp>
        <p:nvSpPr>
          <p:cNvPr id="8" name="TextBox 7">
            <a:extLst>
              <a:ext uri="{FF2B5EF4-FFF2-40B4-BE49-F238E27FC236}">
                <a16:creationId xmlns:a16="http://schemas.microsoft.com/office/drawing/2014/main" id="{87956831-5868-8041-9F9D-CAC5017A3D44}"/>
              </a:ext>
            </a:extLst>
          </p:cNvPr>
          <p:cNvSpPr txBox="1"/>
          <p:nvPr/>
        </p:nvSpPr>
        <p:spPr>
          <a:xfrm>
            <a:off x="5143500" y="914400"/>
            <a:ext cx="1905000" cy="646331"/>
          </a:xfrm>
          <a:prstGeom prst="rect">
            <a:avLst/>
          </a:prstGeom>
          <a:noFill/>
        </p:spPr>
        <p:txBody>
          <a:bodyPr wrap="square" rtlCol="0">
            <a:spAutoFit/>
          </a:bodyPr>
          <a:lstStyle/>
          <a:p>
            <a:pPr algn="ctr"/>
            <a:r>
              <a:rPr lang="en-US" sz="1800" b="0" dirty="0"/>
              <a:t>Image quality measure</a:t>
            </a:r>
          </a:p>
        </p:txBody>
      </p:sp>
      <p:sp>
        <p:nvSpPr>
          <p:cNvPr id="9" name="TextBox 8">
            <a:extLst>
              <a:ext uri="{FF2B5EF4-FFF2-40B4-BE49-F238E27FC236}">
                <a16:creationId xmlns:a16="http://schemas.microsoft.com/office/drawing/2014/main" id="{C5854BC4-7CC3-5348-8503-02224E491647}"/>
              </a:ext>
            </a:extLst>
          </p:cNvPr>
          <p:cNvSpPr txBox="1"/>
          <p:nvPr/>
        </p:nvSpPr>
        <p:spPr>
          <a:xfrm>
            <a:off x="6781800" y="914399"/>
            <a:ext cx="1905000" cy="923330"/>
          </a:xfrm>
          <a:prstGeom prst="rect">
            <a:avLst/>
          </a:prstGeom>
          <a:noFill/>
        </p:spPr>
        <p:txBody>
          <a:bodyPr wrap="square" rtlCol="0">
            <a:spAutoFit/>
          </a:bodyPr>
          <a:lstStyle/>
          <a:p>
            <a:pPr algn="ctr"/>
            <a:r>
              <a:rPr lang="en-US" sz="1800" b="0" dirty="0"/>
              <a:t>Image-text coherence measure</a:t>
            </a:r>
          </a:p>
        </p:txBody>
      </p:sp>
    </p:spTree>
    <p:extLst>
      <p:ext uri="{BB962C8B-B14F-4D97-AF65-F5344CB8AC3E}">
        <p14:creationId xmlns:p14="http://schemas.microsoft.com/office/powerpoint/2010/main" val="26993068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131EB-D9DB-C441-B3D8-2E8D818206CD}"/>
              </a:ext>
            </a:extLst>
          </p:cNvPr>
          <p:cNvSpPr>
            <a:spLocks noGrp="1"/>
          </p:cNvSpPr>
          <p:nvPr>
            <p:ph type="title"/>
          </p:nvPr>
        </p:nvSpPr>
        <p:spPr/>
        <p:txBody>
          <a:bodyPr/>
          <a:lstStyle/>
          <a:p>
            <a:r>
              <a:rPr lang="en-US" dirty="0" err="1"/>
              <a:t>GigaGAN</a:t>
            </a:r>
            <a:r>
              <a:rPr lang="en-US" dirty="0"/>
              <a:t>: Quantitative evaluation</a:t>
            </a:r>
          </a:p>
        </p:txBody>
      </p:sp>
      <p:pic>
        <p:nvPicPr>
          <p:cNvPr id="7" name="Picture 6">
            <a:extLst>
              <a:ext uri="{FF2B5EF4-FFF2-40B4-BE49-F238E27FC236}">
                <a16:creationId xmlns:a16="http://schemas.microsoft.com/office/drawing/2014/main" id="{352714CC-E584-444F-97EA-940D8939E1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143000"/>
            <a:ext cx="6459637" cy="5508280"/>
          </a:xfrm>
          <a:prstGeom prst="rect">
            <a:avLst/>
          </a:prstGeom>
        </p:spPr>
      </p:pic>
      <p:sp>
        <p:nvSpPr>
          <p:cNvPr id="10" name="Rectangle 9">
            <a:extLst>
              <a:ext uri="{FF2B5EF4-FFF2-40B4-BE49-F238E27FC236}">
                <a16:creationId xmlns:a16="http://schemas.microsoft.com/office/drawing/2014/main" id="{E0A51FBD-1044-204B-A128-E2FDB524D749}"/>
              </a:ext>
            </a:extLst>
          </p:cNvPr>
          <p:cNvSpPr/>
          <p:nvPr/>
        </p:nvSpPr>
        <p:spPr>
          <a:xfrm>
            <a:off x="7162800" y="1450316"/>
            <a:ext cx="4724400" cy="4893647"/>
          </a:xfrm>
          <a:prstGeom prst="rect">
            <a:avLst/>
          </a:prstGeom>
        </p:spPr>
        <p:txBody>
          <a:bodyPr wrap="square">
            <a:spAutoFit/>
          </a:bodyPr>
          <a:lstStyle/>
          <a:p>
            <a:r>
              <a:rPr lang="en-US" b="0" dirty="0"/>
              <a:t>“While our model can be optimized to better match the feature distribution of real images than existing models, the quality of the generated images is not necessarily better… We acknowledge that this may represent a corner case of zero-shot FID on COCO2014 dataset and suggest that further research on a better evaluation metric is necessary to improve text-to-image models.”</a:t>
            </a:r>
          </a:p>
        </p:txBody>
      </p:sp>
    </p:spTree>
    <p:extLst>
      <p:ext uri="{BB962C8B-B14F-4D97-AF65-F5344CB8AC3E}">
        <p14:creationId xmlns:p14="http://schemas.microsoft.com/office/powerpoint/2010/main" val="283325907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8B9DF-F3D2-C34C-B1F3-C1418546014A}"/>
              </a:ext>
            </a:extLst>
          </p:cNvPr>
          <p:cNvSpPr>
            <a:spLocks noGrp="1"/>
          </p:cNvSpPr>
          <p:nvPr>
            <p:ph type="title"/>
          </p:nvPr>
        </p:nvSpPr>
        <p:spPr/>
        <p:txBody>
          <a:bodyPr/>
          <a:lstStyle/>
          <a:p>
            <a:r>
              <a:rPr lang="en-US" dirty="0"/>
              <a:t>StyleGAN-T</a:t>
            </a:r>
          </a:p>
        </p:txBody>
      </p:sp>
      <p:pic>
        <p:nvPicPr>
          <p:cNvPr id="6" name="Content Placeholder 5">
            <a:extLst>
              <a:ext uri="{FF2B5EF4-FFF2-40B4-BE49-F238E27FC236}">
                <a16:creationId xmlns:a16="http://schemas.microsoft.com/office/drawing/2014/main" id="{EAEF1D35-2125-3D46-B675-12CA8CA4171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0013" y="914400"/>
            <a:ext cx="7751973" cy="5257800"/>
          </a:xfrm>
        </p:spPr>
      </p:pic>
      <p:sp>
        <p:nvSpPr>
          <p:cNvPr id="4" name="Rectangle 3">
            <a:extLst>
              <a:ext uri="{FF2B5EF4-FFF2-40B4-BE49-F238E27FC236}">
                <a16:creationId xmlns:a16="http://schemas.microsoft.com/office/drawing/2014/main" id="{AFEE3D69-1256-9946-9940-E59EF36ABD1A}"/>
              </a:ext>
            </a:extLst>
          </p:cNvPr>
          <p:cNvSpPr/>
          <p:nvPr/>
        </p:nvSpPr>
        <p:spPr>
          <a:xfrm>
            <a:off x="1295400" y="6172200"/>
            <a:ext cx="9829800" cy="646331"/>
          </a:xfrm>
          <a:prstGeom prst="rect">
            <a:avLst/>
          </a:prstGeom>
        </p:spPr>
        <p:txBody>
          <a:bodyPr wrap="square">
            <a:spAutoFit/>
          </a:bodyPr>
          <a:lstStyle/>
          <a:p>
            <a:pPr algn="ctr"/>
            <a:r>
              <a:rPr lang="en-US" sz="1800" b="0" dirty="0"/>
              <a:t>A. Sauer et al. </a:t>
            </a:r>
            <a:r>
              <a:rPr lang="en-US" sz="1800" b="0" dirty="0">
                <a:hlinkClick r:id="rId3"/>
              </a:rPr>
              <a:t>StyleGAN-T: Unlocking the Power of GANs for Fast Large-Scale Text-to-Image Synthesis</a:t>
            </a:r>
            <a:r>
              <a:rPr lang="en-US" sz="1800" b="0" dirty="0"/>
              <a:t>. </a:t>
            </a:r>
            <a:r>
              <a:rPr lang="en-US" sz="1800" b="0" dirty="0" err="1"/>
              <a:t>arXiv</a:t>
            </a:r>
            <a:r>
              <a:rPr lang="en-US" sz="1800" b="0" dirty="0"/>
              <a:t> 2023</a:t>
            </a:r>
          </a:p>
        </p:txBody>
      </p:sp>
    </p:spTree>
    <p:extLst>
      <p:ext uri="{BB962C8B-B14F-4D97-AF65-F5344CB8AC3E}">
        <p14:creationId xmlns:p14="http://schemas.microsoft.com/office/powerpoint/2010/main" val="38144601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4978A-3E3A-324D-B292-E4DDCF87F36E}"/>
              </a:ext>
            </a:extLst>
          </p:cNvPr>
          <p:cNvSpPr>
            <a:spLocks noGrp="1"/>
          </p:cNvSpPr>
          <p:nvPr>
            <p:ph type="title"/>
          </p:nvPr>
        </p:nvSpPr>
        <p:spPr/>
        <p:txBody>
          <a:bodyPr/>
          <a:lstStyle/>
          <a:p>
            <a:r>
              <a:rPr lang="en-US" dirty="0" err="1"/>
              <a:t>StyleGAN</a:t>
            </a:r>
            <a:r>
              <a:rPr lang="en-US" dirty="0"/>
              <a:t>-T</a:t>
            </a:r>
          </a:p>
        </p:txBody>
      </p:sp>
      <p:sp>
        <p:nvSpPr>
          <p:cNvPr id="3" name="Content Placeholder 2">
            <a:extLst>
              <a:ext uri="{FF2B5EF4-FFF2-40B4-BE49-F238E27FC236}">
                <a16:creationId xmlns:a16="http://schemas.microsoft.com/office/drawing/2014/main" id="{C0C0941A-AF9C-6842-A83B-6C0F60AFE54F}"/>
              </a:ext>
            </a:extLst>
          </p:cNvPr>
          <p:cNvSpPr>
            <a:spLocks noGrp="1"/>
          </p:cNvSpPr>
          <p:nvPr>
            <p:ph idx="1"/>
          </p:nvPr>
        </p:nvSpPr>
        <p:spPr/>
        <p:txBody>
          <a:bodyPr/>
          <a:lstStyle/>
          <a:p>
            <a:pPr marL="457200" indent="-457200">
              <a:buFont typeface="Arial" panose="020B0604020202020204" pitchFamily="34" charset="0"/>
              <a:buChar char="•"/>
            </a:pPr>
            <a:r>
              <a:rPr lang="en-US" dirty="0"/>
              <a:t>Attempt to extend </a:t>
            </a:r>
            <a:r>
              <a:rPr lang="en-US" dirty="0" err="1"/>
              <a:t>StyleGAN</a:t>
            </a:r>
            <a:r>
              <a:rPr lang="en-US" dirty="0"/>
              <a:t>-XL to text-to-image generation </a:t>
            </a:r>
          </a:p>
          <a:p>
            <a:pPr marL="457200" indent="-457200">
              <a:buFont typeface="Arial" panose="020B0604020202020204" pitchFamily="34" charset="0"/>
              <a:buChar char="•"/>
            </a:pPr>
            <a:r>
              <a:rPr lang="en-US" dirty="0"/>
              <a:t>Backbone dropped down to StyleGAN2, numerous modifications to incorporate image-text conditioning </a:t>
            </a:r>
          </a:p>
          <a:p>
            <a:pPr marL="457200" indent="-457200">
              <a:buFont typeface="Arial" panose="020B0604020202020204" pitchFamily="34" charset="0"/>
              <a:buChar char="•"/>
            </a:pPr>
            <a:r>
              <a:rPr lang="en-US" dirty="0"/>
              <a:t>1B parameter model</a:t>
            </a:r>
          </a:p>
          <a:p>
            <a:pPr marL="457200" indent="-457200">
              <a:buFont typeface="Arial" panose="020B0604020202020204" pitchFamily="34" charset="0"/>
              <a:buChar char="•"/>
            </a:pPr>
            <a:r>
              <a:rPr lang="en-US" dirty="0"/>
              <a:t>Achieves FID-30K of 13.9 – compared to 9.09 for </a:t>
            </a:r>
            <a:r>
              <a:rPr lang="en-US" dirty="0" err="1"/>
              <a:t>GigaGAN</a:t>
            </a:r>
            <a:endParaRPr lang="en-US" dirty="0"/>
          </a:p>
        </p:txBody>
      </p:sp>
    </p:spTree>
    <p:extLst>
      <p:ext uri="{BB962C8B-B14F-4D97-AF65-F5344CB8AC3E}">
        <p14:creationId xmlns:p14="http://schemas.microsoft.com/office/powerpoint/2010/main" val="317663851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FA236-990B-B945-882F-91D5A083563E}"/>
              </a:ext>
            </a:extLst>
          </p:cNvPr>
          <p:cNvSpPr>
            <a:spLocks noGrp="1"/>
          </p:cNvSpPr>
          <p:nvPr>
            <p:ph type="title"/>
          </p:nvPr>
        </p:nvSpPr>
        <p:spPr/>
        <p:txBody>
          <a:bodyPr/>
          <a:lstStyle/>
          <a:p>
            <a:r>
              <a:rPr lang="en-US" dirty="0" err="1"/>
              <a:t>StyleGAN</a:t>
            </a:r>
            <a:r>
              <a:rPr lang="en-US" dirty="0"/>
              <a:t>-T</a:t>
            </a:r>
          </a:p>
        </p:txBody>
      </p:sp>
      <p:pic>
        <p:nvPicPr>
          <p:cNvPr id="5" name="Content Placeholder 4">
            <a:extLst>
              <a:ext uri="{FF2B5EF4-FFF2-40B4-BE49-F238E27FC236}">
                <a16:creationId xmlns:a16="http://schemas.microsoft.com/office/drawing/2014/main" id="{6B71F439-EAD1-D943-82FD-AB22B28054F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5982"/>
          <a:stretch/>
        </p:blipFill>
        <p:spPr>
          <a:xfrm>
            <a:off x="1981200" y="914400"/>
            <a:ext cx="8412553" cy="5715000"/>
          </a:xfrm>
        </p:spPr>
      </p:pic>
    </p:spTree>
    <p:extLst>
      <p:ext uri="{BB962C8B-B14F-4D97-AF65-F5344CB8AC3E}">
        <p14:creationId xmlns:p14="http://schemas.microsoft.com/office/powerpoint/2010/main" val="2271340122"/>
      </p:ext>
    </p:extLst>
  </p:cSld>
  <p:clrMapOvr>
    <a:masterClrMapping/>
  </p:clrMapOvr>
</p:sld>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intro</Template>
  <TotalTime>86065</TotalTime>
  <Words>3763</Words>
  <Application>Microsoft Macintosh PowerPoint</Application>
  <PresentationFormat>Widescreen</PresentationFormat>
  <Paragraphs>346</Paragraphs>
  <Slides>96</Slides>
  <Notes>20</Notes>
  <HiddenSlides>6</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96</vt:i4>
      </vt:variant>
    </vt:vector>
  </HeadingPairs>
  <TitlesOfParts>
    <vt:vector size="100" baseType="lpstr">
      <vt:lpstr>Arial</vt:lpstr>
      <vt:lpstr>Cambria Math</vt:lpstr>
      <vt:lpstr>Times New Roman</vt:lpstr>
      <vt:lpstr>Blank Presentation</vt:lpstr>
      <vt:lpstr>Advanced GAN models and applications</vt:lpstr>
      <vt:lpstr>“The early years”</vt:lpstr>
      <vt:lpstr>“The early years”</vt:lpstr>
      <vt:lpstr>Advanced GAN models and applications</vt:lpstr>
      <vt:lpstr>Progressive GANs</vt:lpstr>
      <vt:lpstr>Progressive GANs</vt:lpstr>
      <vt:lpstr>Progressive GANs</vt:lpstr>
      <vt:lpstr>Progressive GANs: Implementation details</vt:lpstr>
      <vt:lpstr>Progressive GANs: Results</vt:lpstr>
      <vt:lpstr>StyleGAN</vt:lpstr>
      <vt:lpstr>StyleGAN: Results</vt:lpstr>
      <vt:lpstr>Mixing styles</vt:lpstr>
      <vt:lpstr>Mixing styles</vt:lpstr>
      <vt:lpstr>Mixing styles</vt:lpstr>
      <vt:lpstr>DeepFakes</vt:lpstr>
      <vt:lpstr>StyleGAN: Bedrooms</vt:lpstr>
      <vt:lpstr>StyleGAN: Cars</vt:lpstr>
      <vt:lpstr>StyleGAN2</vt:lpstr>
      <vt:lpstr>StyleGAN3</vt:lpstr>
      <vt:lpstr>StyleGAN3</vt:lpstr>
      <vt:lpstr>Outline</vt:lpstr>
      <vt:lpstr>GAN Dissection</vt:lpstr>
      <vt:lpstr>GAN Dissection</vt:lpstr>
      <vt:lpstr>GAN Dissection</vt:lpstr>
      <vt:lpstr>GAN Dissection</vt:lpstr>
      <vt:lpstr>GANPaint demo</vt:lpstr>
      <vt:lpstr>Discovery of latent space directions</vt:lpstr>
      <vt:lpstr>Discovery of latent space directions</vt:lpstr>
      <vt:lpstr>GAN inversion and image editing</vt:lpstr>
      <vt:lpstr>GAN-based image editing</vt:lpstr>
      <vt:lpstr>GAN-based image editing</vt:lpstr>
      <vt:lpstr>GAN-based image editing</vt:lpstr>
      <vt:lpstr>Editing using text prompts</vt:lpstr>
      <vt:lpstr>Stylization by GAN fine-tuning</vt:lpstr>
      <vt:lpstr>Stylization by GAN fine-tuning</vt:lpstr>
      <vt:lpstr>GANs for representation learning</vt:lpstr>
      <vt:lpstr>GANs for representation learning: BigBiGAN</vt:lpstr>
      <vt:lpstr>GANs for representation learning: BigBiGAN</vt:lpstr>
      <vt:lpstr>Outline</vt:lpstr>
      <vt:lpstr>Self-attention GAN</vt:lpstr>
      <vt:lpstr>Self-attention GAN</vt:lpstr>
      <vt:lpstr>Attention map visualization</vt:lpstr>
      <vt:lpstr>Self-attention GAN: Implementation details</vt:lpstr>
      <vt:lpstr>Self-attention GAN: Implementation details</vt:lpstr>
      <vt:lpstr>Self-attention GAN: Implementation details</vt:lpstr>
      <vt:lpstr>Self-attention GAN: Implementation details</vt:lpstr>
      <vt:lpstr>Self-attention GAN: Results</vt:lpstr>
      <vt:lpstr>BigGAN</vt:lpstr>
      <vt:lpstr>BigGAN: Implementation details</vt:lpstr>
      <vt:lpstr>BigGAN: Implementation details</vt:lpstr>
      <vt:lpstr>BigGAN: Implementation details</vt:lpstr>
      <vt:lpstr>BigGAN: Implementation details</vt:lpstr>
      <vt:lpstr>Announcements and reminders</vt:lpstr>
      <vt:lpstr>Last time: Advanced GAN models and applications</vt:lpstr>
      <vt:lpstr>BigGAN</vt:lpstr>
      <vt:lpstr>Review: Class-conditional generation</vt:lpstr>
      <vt:lpstr>Review: Self-attention GAN</vt:lpstr>
      <vt:lpstr>Review: Self-attention GAN</vt:lpstr>
      <vt:lpstr>BigGAN: Results</vt:lpstr>
      <vt:lpstr>BigGAN: Results</vt:lpstr>
      <vt:lpstr>BigGAN: Results</vt:lpstr>
      <vt:lpstr>BigGAN: Results</vt:lpstr>
      <vt:lpstr>BigGAN: Results</vt:lpstr>
      <vt:lpstr>BigGAN: Results</vt:lpstr>
      <vt:lpstr>Outline</vt:lpstr>
      <vt:lpstr>StyleGAN-XL</vt:lpstr>
      <vt:lpstr>Disclaimer</vt:lpstr>
      <vt:lpstr>StyleGAN-XL: Details</vt:lpstr>
      <vt:lpstr>StyleGAN-XL: Details</vt:lpstr>
      <vt:lpstr>StyleGAN-XL: Details</vt:lpstr>
      <vt:lpstr>StyleGAN-XL: Details</vt:lpstr>
      <vt:lpstr>StyleGAN-XL: Details</vt:lpstr>
      <vt:lpstr>StyleGAN-XL: Results</vt:lpstr>
      <vt:lpstr>Text-to-image synthesis: GigaGAN</vt:lpstr>
      <vt:lpstr>GigaGAN: Generator</vt:lpstr>
      <vt:lpstr>GigaGAN: Generator</vt:lpstr>
      <vt:lpstr>CLIP: Contrastive Language-Image Pretraining</vt:lpstr>
      <vt:lpstr>CLIP: Contrastive Language-Image Pretraining</vt:lpstr>
      <vt:lpstr>CLIP: Details</vt:lpstr>
      <vt:lpstr>CLIP: Results</vt:lpstr>
      <vt:lpstr>CLIP: Results</vt:lpstr>
      <vt:lpstr>GigaGAN: Generator</vt:lpstr>
      <vt:lpstr>GigaGAN: Discriminator</vt:lpstr>
      <vt:lpstr>GigaGAN: Discriminator</vt:lpstr>
      <vt:lpstr>GigaGAN: Style mixing</vt:lpstr>
      <vt:lpstr>GigaGAN: Prompt interpolation</vt:lpstr>
      <vt:lpstr>GigaGAN: Prompt mixing</vt:lpstr>
      <vt:lpstr>GigaGAN: Comparison with diffusion models</vt:lpstr>
      <vt:lpstr>GigaGAN: Comparison with diffusion models</vt:lpstr>
      <vt:lpstr>GigaGAN: Comparison with diffusion models</vt:lpstr>
      <vt:lpstr>GigaGAN: Comparison with diffusion models</vt:lpstr>
      <vt:lpstr>GigaGAN: Quantitative evaluation</vt:lpstr>
      <vt:lpstr>GigaGAN: Quantitative evaluation</vt:lpstr>
      <vt:lpstr>StyleGAN-T</vt:lpstr>
      <vt:lpstr>StyleGAN-T</vt:lpstr>
      <vt:lpstr>StyleGAN-T</vt:lpstr>
    </vt:vector>
  </TitlesOfParts>
  <Company>Carnegie Mellon University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efros</dc:creator>
  <cp:lastModifiedBy>Microsoft Office User</cp:lastModifiedBy>
  <cp:revision>2184</cp:revision>
  <cp:lastPrinted>2023-04-05T15:22:21Z</cp:lastPrinted>
  <dcterms:created xsi:type="dcterms:W3CDTF">2004-08-29T23:15:23Z</dcterms:created>
  <dcterms:modified xsi:type="dcterms:W3CDTF">2023-04-05T15:25:11Z</dcterms:modified>
</cp:coreProperties>
</file>