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89"/>
  </p:notesMasterIdLst>
  <p:handoutMasterIdLst>
    <p:handoutMasterId r:id="rId90"/>
  </p:handoutMasterIdLst>
  <p:sldIdLst>
    <p:sldId id="1154" r:id="rId2"/>
    <p:sldId id="1506" r:id="rId3"/>
    <p:sldId id="1494" r:id="rId4"/>
    <p:sldId id="1232" r:id="rId5"/>
    <p:sldId id="1233" r:id="rId6"/>
    <p:sldId id="1495" r:id="rId7"/>
    <p:sldId id="1496" r:id="rId8"/>
    <p:sldId id="1497" r:id="rId9"/>
    <p:sldId id="1520" r:id="rId10"/>
    <p:sldId id="1499" r:id="rId11"/>
    <p:sldId id="1503" r:id="rId12"/>
    <p:sldId id="1507" r:id="rId13"/>
    <p:sldId id="1257" r:id="rId14"/>
    <p:sldId id="1498" r:id="rId15"/>
    <p:sldId id="1500" r:id="rId16"/>
    <p:sldId id="1502" r:id="rId17"/>
    <p:sldId id="1504" r:id="rId18"/>
    <p:sldId id="2748" r:id="rId19"/>
    <p:sldId id="2725" r:id="rId20"/>
    <p:sldId id="1418" r:id="rId21"/>
    <p:sldId id="1518" r:id="rId22"/>
    <p:sldId id="1234" r:id="rId23"/>
    <p:sldId id="1519" r:id="rId24"/>
    <p:sldId id="1239" r:id="rId25"/>
    <p:sldId id="1262" r:id="rId26"/>
    <p:sldId id="1240" r:id="rId27"/>
    <p:sldId id="1473" r:id="rId28"/>
    <p:sldId id="1474" r:id="rId29"/>
    <p:sldId id="1521" r:id="rId30"/>
    <p:sldId id="1478" r:id="rId31"/>
    <p:sldId id="1475" r:id="rId32"/>
    <p:sldId id="1476" r:id="rId33"/>
    <p:sldId id="1477" r:id="rId34"/>
    <p:sldId id="1258" r:id="rId35"/>
    <p:sldId id="1527" r:id="rId36"/>
    <p:sldId id="1528" r:id="rId37"/>
    <p:sldId id="1529" r:id="rId38"/>
    <p:sldId id="1530" r:id="rId39"/>
    <p:sldId id="1522" r:id="rId40"/>
    <p:sldId id="2716" r:id="rId41"/>
    <p:sldId id="1525" r:id="rId42"/>
    <p:sldId id="1526" r:id="rId43"/>
    <p:sldId id="2719" r:id="rId44"/>
    <p:sldId id="2720" r:id="rId45"/>
    <p:sldId id="2723" r:id="rId46"/>
    <p:sldId id="2721" r:id="rId47"/>
    <p:sldId id="2722" r:id="rId48"/>
    <p:sldId id="1508" r:id="rId49"/>
    <p:sldId id="2727" r:id="rId50"/>
    <p:sldId id="2728" r:id="rId51"/>
    <p:sldId id="2729" r:id="rId52"/>
    <p:sldId id="2730" r:id="rId53"/>
    <p:sldId id="2731" r:id="rId54"/>
    <p:sldId id="1510" r:id="rId55"/>
    <p:sldId id="2710" r:id="rId56"/>
    <p:sldId id="1511" r:id="rId57"/>
    <p:sldId id="2711" r:id="rId58"/>
    <p:sldId id="2712" r:id="rId59"/>
    <p:sldId id="2714" r:id="rId60"/>
    <p:sldId id="2732" r:id="rId61"/>
    <p:sldId id="2713" r:id="rId62"/>
    <p:sldId id="2715" r:id="rId63"/>
    <p:sldId id="1517" r:id="rId64"/>
    <p:sldId id="2726" r:id="rId65"/>
    <p:sldId id="2724" r:id="rId66"/>
    <p:sldId id="1515" r:id="rId67"/>
    <p:sldId id="1516" r:id="rId68"/>
    <p:sldId id="2733" r:id="rId69"/>
    <p:sldId id="2734" r:id="rId70"/>
    <p:sldId id="2735" r:id="rId71"/>
    <p:sldId id="2737" r:id="rId72"/>
    <p:sldId id="2739" r:id="rId73"/>
    <p:sldId id="2738" r:id="rId74"/>
    <p:sldId id="2736" r:id="rId75"/>
    <p:sldId id="1512" r:id="rId76"/>
    <p:sldId id="2746" r:id="rId77"/>
    <p:sldId id="1513" r:id="rId78"/>
    <p:sldId id="1514" r:id="rId79"/>
    <p:sldId id="2745" r:id="rId80"/>
    <p:sldId id="2708" r:id="rId81"/>
    <p:sldId id="2709" r:id="rId82"/>
    <p:sldId id="2747" r:id="rId83"/>
    <p:sldId id="2740" r:id="rId84"/>
    <p:sldId id="2741" r:id="rId85"/>
    <p:sldId id="2743" r:id="rId86"/>
    <p:sldId id="2742" r:id="rId87"/>
    <p:sldId id="2744" r:id="rId88"/>
  </p:sldIdLst>
  <p:sldSz cx="12192000" cy="6858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900CC"/>
    <a:srgbClr val="0000FF"/>
    <a:srgbClr val="FFC9BA"/>
    <a:srgbClr val="BCFF45"/>
    <a:srgbClr val="FFAEE2"/>
    <a:srgbClr val="CC66FF"/>
    <a:srgbClr val="FF0000"/>
    <a:srgbClr val="33CC33"/>
    <a:srgbClr val="FF99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8" autoAdjust="0"/>
    <p:restoredTop sz="86179" autoAdjust="0"/>
  </p:normalViewPr>
  <p:slideViewPr>
    <p:cSldViewPr>
      <p:cViewPr>
        <p:scale>
          <a:sx n="101" d="100"/>
          <a:sy n="101" d="100"/>
        </p:scale>
        <p:origin x="360" y="3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/>
            </a:lvl1pPr>
          </a:lstStyle>
          <a:p>
            <a:pPr>
              <a:defRPr/>
            </a:pPr>
            <a:fld id="{E3A11B4B-8A36-43D9-9712-F5A621056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949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/>
            </a:lvl1pPr>
          </a:lstStyle>
          <a:p>
            <a:pPr>
              <a:defRPr/>
            </a:pPr>
            <a:fld id="{05D6DEBC-62EF-4F01-BED0-DB54B376E6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74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present high quality image synthesis results using diffusion probabilistic models, a class of latent variable models inspired by considerations from nonequilibrium thermodynamics. Our best results are obtained by training on a weighted variational bound designed according to a novel connection between diffusion probabilistic models and denoising score matching with Langevin dynamics, and our models naturally admit a progressive lossy decompression scheme that can be interpreted as a generalization of autoregressive decoding. On the unconditional CIFAR10 dataset, we obtain an Inception score of 9.46 and a state-of-the-art FID score of 3.17. On 256x256 LSUN, we obtain sample quality similar to </a:t>
            </a:r>
            <a:r>
              <a:rPr lang="en-US" dirty="0" err="1"/>
              <a:t>ProgressiveGAN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D6DEBC-62EF-4F01-BED0-DB54B376E65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53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“When using classifier guidance, we find that we can sample with as few as 25 forward passes while maintaining FIDs comparable to </a:t>
            </a:r>
            <a:r>
              <a:rPr lang="en-US" dirty="0" err="1"/>
              <a:t>BigGAN</a:t>
            </a:r>
            <a:r>
              <a:rPr lang="en-US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D6DEBC-62EF-4F01-BED0-DB54B376E65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359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Guided Language to Image Diffusion for Generation and Editing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D6DEBC-62EF-4F01-BED0-DB54B376E65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208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Guided Language to Image Diffusion for Generation and Editing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D6DEBC-62EF-4F01-BED0-DB54B376E65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263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Guided Language to Image Diffusion for Generation and Editing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D6DEBC-62EF-4F01-BED0-DB54B376E65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097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DreamFusion generates 3D objects from a natural language caption such as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“a DSLR photo of a peacock on a surfboard.”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scene is represented by a Neural Radiance Field that is randomly initialized and trained from scratch for each caption. Our NeRF parameterizes volumetric density and albedo (color) with an MLP. We render the NeRF from a random camera, using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computed from gradients of the density to shade the scene with a random lighting direction. Shading reveals geometric details that are ambiguous from a single viewpoint. To compute parameter updates, DreamFusion diffuses the rendering and reconstructs it with a (frozen) conditional Imagen model to predict the injected noise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εˆφ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zt|y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t). This contains structure that should improve fidelity, but is high variance. Subtracting the injected noise produces a low variance update direction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stopgrad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εˆφ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− ε]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is backpropagated through the rendering process to update the NeRF MLP parameters.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BA7C7-D985-DF46-8D13-BA0D98439711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65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552DE-7E62-4AA7-886C-D38D47A3CE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D4638-B38E-47AD-B028-713EF16D01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816B5-331E-4884-940F-8B017E5C2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2F04A-322B-43F6-BEAB-CD35C79274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21EF5-35FC-4AD5-A322-9C505146AC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38C2C-7141-4F6A-983F-3A5B120D68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C7BCB-6A3F-4389-B2C9-E2A9ABD5F1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3EF84-E8F8-4E6E-8C7D-C95FEE3327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31735-E4C8-4802-BFC4-204C801C9C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8A071-154C-44B9-81F5-223F896F3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5106C-FE66-4FA0-A483-7BE5A6B841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fld id="{3380A581-31E6-40D7-A2A7-3BBF07DC31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vpr2022-tutorial-diffusion-models.github.io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mlr.org/papers/volume23/21-0635/21-0635.pdf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hyperlink" Target="https://arxiv.org/pdf/2105.05233.pdf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7.12598.pdf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arxiv.org/pdf/2207.12598.pdf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8.01626.pdf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pdf/2208.01626.pdf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ytimes.com/2023/04/08/technology/ai-photos-pope-francis.htm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03.00020.pdf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penai.com/blog/clip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12.10741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12.10741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hyperlink" Target="https://arxiv.org/pdf/2112.10741.pdf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arxiv.org/pdf/2112.10741.pdf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cdn.openai.com/papers/dall-e-2.pdf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12.10752.pdf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hyperlink" Target="https://medium.com/@steinsfu/stable-diffusion-clearly-explained-ed008044e07e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hyperlink" Target="https://medium.com/@steinsfu/stable-diffusion-clearly-explained-ed008044e07e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hyperlink" Target="https://medium.com/@steinsfu/stable-diffusion-clearly-explained-ed008044e07e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n.research.google/paper.pdf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roceedings.neurips.cc/paper/2020/file/4c5bcfec8584af0d967f1ab10179ca4b-Paper.pd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laion.ai/blog/laion-400-open-dataset/" TargetMode="External"/><Relationship Id="rId2" Type="http://schemas.openxmlformats.org/officeDocument/2006/relationships/hyperlink" Target="https://imagen.research.google/paper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review.net/pdf?id=NAQvF08TcyG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lilianweng.github.io/posts/2021-07-11-diffusion-models/" TargetMode="External"/><Relationship Id="rId2" Type="http://schemas.openxmlformats.org/officeDocument/2006/relationships/hyperlink" Target="https://proceedings.neurips.cc/paper/2020/file/4c5bcfec8584af0d967f1ab10179ca4b-Paper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s://cvpr2022-tutorial-diffusion-models.github.io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openreview.net/pdf?id=NAQvF08TcyG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hyperlink" Target="https://arxiv.org/pdf/2208.12242.pdf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hyperlink" Target="https://arxiv.org/pdf/2208.12242.pdf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8.12242.pdf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8.12242.pdf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proceedings.neurips.cc/paper/2020/file/4c5bcfec8584af0d967f1ab10179ca4b-Paper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arxiv.org/pdf/2303.15433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8.01626.pdf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11.09800.pdf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s://arxiv.org/pdf/2211.09800.pdf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proceedings.neurips.cc/paper/2020/file/4c5bcfec8584af0d967f1ab10179ca4b-Paper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87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302.05543.pdf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hyperlink" Target="https://arxiv.org/pdf/2302.05543.pdf" TargetMode="Externa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hyperlink" Target="https://arxiv.org/pdf/2302.05543.pdf" TargetMode="Externa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hyperlink" Target="https://arxiv.org/pdf/2302.05543.pdf" TargetMode="Externa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hyperlink" Target="https://arxiv.org/pdf/2302.05543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proceedings.neurips.cc/paper/2020/file/4c5bcfec8584af0d967f1ab10179ca4b-Paper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dreamfusion3d.github.io/" TargetMode="External"/><Relationship Id="rId4" Type="http://schemas.openxmlformats.org/officeDocument/2006/relationships/image" Target="../media/image9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reamfusion3d.github.io/" TargetMode="Externa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verge.com/2023/1/17/23558516/ai-art-copyright-stable-diffusion-getty-images-lawsuit" TargetMode="Externa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wyorker.com/culture/infinite-scroll/is-ai-art-stealing-from-artists" TargetMode="Externa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bc.com/news/world-us-canada-65069316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petapixel.com/2023/04/03/midjourney-bans-ai-images-of-chinese-president-xi-jinping/" TargetMode="Externa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ang-song.net/blog/2021/score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0.png"/><Relationship Id="rId4" Type="http://schemas.openxmlformats.org/officeDocument/2006/relationships/hyperlink" Target="https://arxiv.org/pdf/1907.05600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89A54-4D68-BA4F-8ABB-800E29A4C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200"/>
            <a:ext cx="11201400" cy="838200"/>
          </a:xfrm>
        </p:spPr>
        <p:txBody>
          <a:bodyPr/>
          <a:lstStyle/>
          <a:p>
            <a:r>
              <a:rPr lang="en-US" sz="3200" dirty="0"/>
              <a:t>Diffusion models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F663D3-1DA4-684D-A1C1-4827840BE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143000"/>
            <a:ext cx="8671248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86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15C82-D168-3847-A3CA-1194CAE1A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DDPMs: Implementation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1FFBA458-6BF0-D842-AE10-57EE2B82894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U-Net architectures are typically used to represent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Bells and whistles: residual blocks, self-attention </a:t>
                </a:r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1FFBA458-6BF0-D842-AE10-57EE2B82894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2EB32F37-61B8-6648-8830-EEF1B03AF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00" y="1828800"/>
            <a:ext cx="10363200" cy="3622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BD295F-AE1D-3345-9439-C0BD9A86838A}"/>
              </a:ext>
            </a:extLst>
          </p:cNvPr>
          <p:cNvSpPr txBox="1"/>
          <p:nvPr/>
        </p:nvSpPr>
        <p:spPr>
          <a:xfrm>
            <a:off x="838200" y="5486400"/>
            <a:ext cx="1066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Time is encoded using sinusoidal positional embeddings or random Fourier features, fed into the U-Net using addition or adaptive normalization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D0BAE3-01A4-AF43-A494-DA4D8C9C91C4}"/>
              </a:ext>
            </a:extLst>
          </p:cNvPr>
          <p:cNvSpPr txBox="1"/>
          <p:nvPr/>
        </p:nvSpPr>
        <p:spPr>
          <a:xfrm>
            <a:off x="9372600" y="6474023"/>
            <a:ext cx="2714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Source: </a:t>
            </a:r>
            <a:r>
              <a:rPr lang="en-US" sz="1400" b="0" dirty="0">
                <a:hlinkClick r:id="rId4"/>
              </a:rPr>
              <a:t>CVPR 2002 DM tutorial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3760137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CCCDE-BE03-3744-B10B-CC0178239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11582400" cy="838200"/>
          </a:xfrm>
        </p:spPr>
        <p:txBody>
          <a:bodyPr/>
          <a:lstStyle/>
          <a:p>
            <a:r>
              <a:rPr lang="en-US" dirty="0"/>
              <a:t>Efficient sampling at high resolutions: Cascaded generation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A99A806-F36D-1446-AD45-413B30391F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"/>
          <a:stretch/>
        </p:blipFill>
        <p:spPr>
          <a:xfrm>
            <a:off x="228600" y="1371600"/>
            <a:ext cx="11795538" cy="35814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2C80AE6-4200-B640-A12A-662F964B8BE9}"/>
              </a:ext>
            </a:extLst>
          </p:cNvPr>
          <p:cNvSpPr/>
          <p:nvPr/>
        </p:nvSpPr>
        <p:spPr>
          <a:xfrm>
            <a:off x="457200" y="6324600"/>
            <a:ext cx="1127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J. Ho et al. </a:t>
            </a:r>
            <a:r>
              <a:rPr lang="en-US" sz="1800" b="0" dirty="0">
                <a:hlinkClick r:id="rId3"/>
              </a:rPr>
              <a:t>Cascaded Diffusion Models for High Fidelity Image Generation</a:t>
            </a:r>
            <a:r>
              <a:rPr lang="en-US" sz="1800" b="0" dirty="0"/>
              <a:t>. JMLR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94CD87-745E-034A-89EC-20CA476278C6}"/>
              </a:ext>
            </a:extLst>
          </p:cNvPr>
          <p:cNvSpPr txBox="1"/>
          <p:nvPr/>
        </p:nvSpPr>
        <p:spPr>
          <a:xfrm>
            <a:off x="880872" y="5105400"/>
            <a:ext cx="10701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In practice, data augmentation for inputs to </a:t>
            </a:r>
            <a:r>
              <a:rPr lang="en-US" b="0" dirty="0" err="1"/>
              <a:t>upsampling</a:t>
            </a:r>
            <a:r>
              <a:rPr lang="en-US" b="0" dirty="0"/>
              <a:t> models is crucial (esp. adding Gaussian noise or early stopping for base model)</a:t>
            </a:r>
          </a:p>
        </p:txBody>
      </p:sp>
    </p:spTree>
    <p:extLst>
      <p:ext uri="{BB962C8B-B14F-4D97-AF65-F5344CB8AC3E}">
        <p14:creationId xmlns:p14="http://schemas.microsoft.com/office/powerpoint/2010/main" val="2607144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DD125-388F-1142-A956-B37FD578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Outline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4DCE8-BE39-2646-BEEF-72F14F2B46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Denoising diffusion probabilistic models (DDPMs)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Conditional diffusion models</a:t>
            </a:r>
          </a:p>
        </p:txBody>
      </p:sp>
    </p:spTree>
    <p:extLst>
      <p:ext uri="{BB962C8B-B14F-4D97-AF65-F5344CB8AC3E}">
        <p14:creationId xmlns:p14="http://schemas.microsoft.com/office/powerpoint/2010/main" val="2726514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83906-FAA5-C645-AD06-ACD2CEA1B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Class-conditioned DDPMs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754F80D-4DFB-3944-B4B8-61D0DDF77C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745629"/>
            <a:ext cx="4762625" cy="25908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A3BE15-A77C-5E4B-9D1E-BA67C65CC8F3}"/>
              </a:ext>
            </a:extLst>
          </p:cNvPr>
          <p:cNvSpPr/>
          <p:nvPr/>
        </p:nvSpPr>
        <p:spPr>
          <a:xfrm>
            <a:off x="1181100" y="6400800"/>
            <a:ext cx="9829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P. </a:t>
            </a:r>
            <a:r>
              <a:rPr lang="en-US" sz="1800" b="0" dirty="0" err="1"/>
              <a:t>Dhariwal</a:t>
            </a:r>
            <a:r>
              <a:rPr lang="en-US" sz="1800" b="0" dirty="0"/>
              <a:t> and A. Nichol. </a:t>
            </a:r>
            <a:r>
              <a:rPr lang="en-US" sz="1800" b="0" dirty="0">
                <a:hlinkClick r:id="rId4"/>
              </a:rPr>
              <a:t>Diffusion Models Beat GANs on Image Synthesis</a:t>
            </a:r>
            <a:r>
              <a:rPr lang="en-US" sz="1800" b="0" dirty="0"/>
              <a:t>. </a:t>
            </a:r>
            <a:r>
              <a:rPr lang="en-US" sz="1800" b="0" dirty="0" err="1"/>
              <a:t>NeurIPS</a:t>
            </a:r>
            <a:r>
              <a:rPr lang="en-US" sz="1800" b="0" dirty="0"/>
              <a:t> 2021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47418B-CAA3-B14D-82FC-EF2E53315255}"/>
              </a:ext>
            </a:extLst>
          </p:cNvPr>
          <p:cNvSpPr/>
          <p:nvPr/>
        </p:nvSpPr>
        <p:spPr>
          <a:xfrm>
            <a:off x="987511" y="932414"/>
            <a:ext cx="10058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“We can sample with as few as 25 forward passes while maintaining FIDs comparable to </a:t>
            </a:r>
            <a:r>
              <a:rPr lang="en-US" b="0" dirty="0" err="1"/>
              <a:t>BigGAN</a:t>
            </a:r>
            <a:r>
              <a:rPr lang="en-US" b="0" dirty="0"/>
              <a:t>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062C35-3775-4245-9BFB-5200555A80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981200"/>
            <a:ext cx="6769859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04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DEB77-62DA-554C-9504-D2A1F9740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Classifier guidance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B9CD8C-E21B-FD46-A05B-D5C27C1C1DF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We can sample from the class-conditional density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with the help of a pre-trained classifier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Bayes rule: </a:t>
                </a:r>
              </a:p>
              <a:p>
                <a:pPr marL="0" indent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  <m:e>
                          <m:r>
                            <a:rPr lang="en-US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e>
                          <m:sSub>
                            <m:sSubPr>
                              <m:ctrlP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b="0" dirty="0">
                  <a:solidFill>
                    <a:srgbClr val="7030A0"/>
                  </a:solidFill>
                </a:endParaRPr>
              </a:p>
              <a:p>
                <a:pPr marL="0" indent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d>
                        </m:e>
                      </m:func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const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sSub>
                            <m:sSubPr>
                              <m:ctrlPr>
                                <a:rPr lang="en-US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sub>
                      </m:sSub>
                      <m:func>
                        <m:funcPr>
                          <m:ctrlPr>
                            <a:rPr lang="en-US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d>
                        </m:e>
                      </m:func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sSub>
                            <m:sSubPr>
                              <m:ctrlP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sub>
                      </m:sSub>
                      <m:func>
                        <m:funcPr>
                          <m:ctrlPr>
                            <a:rPr lang="en-US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sSub>
                            <m:sSubPr>
                              <m:ctrlP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sub>
                      </m:sSub>
                      <m:func>
                        <m:funcPr>
                          <m:ctrlPr>
                            <a:rPr lang="en-US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pPr marL="0" indent="0">
                  <a:lnSpc>
                    <a:spcPct val="150000"/>
                  </a:lnSpc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To sample from class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, steer sample in the modified direction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  <m:sub>
                        <m:sSub>
                          <m:sSubPr>
                            <m:ctrlP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b>
                    </m:sSub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func>
                      <m:funcPr>
                        <m:ctrlP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d>
                          <m:dPr>
                            <m:ctrlP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dirty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 dirty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US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  <m: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i="1" dirty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e>
                    </m:func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B9CD8C-E21B-FD46-A05B-D5C27C1C1D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ECFD943A-4929-3449-A66D-AEB31DF8DA82}"/>
              </a:ext>
            </a:extLst>
          </p:cNvPr>
          <p:cNvSpPr txBox="1"/>
          <p:nvPr/>
        </p:nvSpPr>
        <p:spPr>
          <a:xfrm>
            <a:off x="7543800" y="438286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unconditional </a:t>
            </a:r>
            <a:r>
              <a:rPr lang="en-US" sz="1800" b="0" i="1" dirty="0"/>
              <a:t>score function </a:t>
            </a:r>
            <a:r>
              <a:rPr lang="en-US" sz="1800" b="0" dirty="0"/>
              <a:t>(pre-trained)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17EA5E-63EB-8146-85B4-F14EB97D4122}"/>
              </a:ext>
            </a:extLst>
          </p:cNvPr>
          <p:cNvSpPr txBox="1"/>
          <p:nvPr/>
        </p:nvSpPr>
        <p:spPr>
          <a:xfrm>
            <a:off x="4953000" y="4382868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obtained from classifier output</a:t>
            </a:r>
            <a:endParaRPr lang="en-US" sz="1800" b="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335847-EF5D-D345-B098-F5F066027833}"/>
              </a:ext>
            </a:extLst>
          </p:cNvPr>
          <p:cNvSpPr txBox="1"/>
          <p:nvPr/>
        </p:nvSpPr>
        <p:spPr>
          <a:xfrm>
            <a:off x="2133600" y="437982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conditional score function</a:t>
            </a:r>
            <a:endParaRPr lang="en-US" sz="1800" b="0" i="1" dirty="0"/>
          </a:p>
        </p:txBody>
      </p:sp>
    </p:spTree>
    <p:extLst>
      <p:ext uri="{BB962C8B-B14F-4D97-AF65-F5344CB8AC3E}">
        <p14:creationId xmlns:p14="http://schemas.microsoft.com/office/powerpoint/2010/main" val="410326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21707-EAE7-944A-8EBD-B7C0CB622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Classifier-free guidance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ADA6B8D-7652-DA40-A3E0-04D9351DB6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Instead of training an additional classifier, get an “implicit classifier” by jointly training a conditional and unconditional diffusion model: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e>
                        <m:sSub>
                          <m:sSubPr>
                            <m:ctrlPr>
                              <a:rPr lang="en-US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  <m:e>
                        <m: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Both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  <m:e>
                        <m: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are represented using the same network, trained by dropping out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 with some probability </a:t>
                </a:r>
                <a:br>
                  <a:rPr lang="en-US" dirty="0"/>
                </a:br>
                <a:r>
                  <a:rPr lang="en-US" dirty="0"/>
                  <a:t>(corresponding to the unconditional case)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The modified score function corresponding to this implicit classifier is </a:t>
                </a:r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sSub>
                            <m:sSubPr>
                              <m:ctrlP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US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  <m:func>
                                <m:funcPr>
                                  <m:ctrlPr>
                                    <a:rPr lang="en-US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en-US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i="1" dirty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 dirty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 dirty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func>
                        </m:e>
                      </m:d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sSub>
                            <m:sSubPr>
                              <m:ctrlP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US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func>
                                <m:funcPr>
                                  <m:ctrlPr>
                                    <a:rPr lang="en-US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  <m:d>
                                    <m:dPr>
                                      <m:ctrlPr>
                                        <a:rPr lang="en-US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 dirty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 dirty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 dirty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US" b="0" i="1" dirty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  <m:r>
                                    <a:rPr lang="en-US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e>
                              </m:func>
                              <m:func>
                                <m:funcPr>
                                  <m:ctrlPr>
                                    <a:rPr lang="en-US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))</m:t>
                                  </m:r>
                                </m:e>
                              </m:func>
                            </m:e>
                          </m:func>
                        </m:e>
                      </m:d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ADA6B8D-7652-DA40-A3E0-04D9351DB6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449A9114-7FD5-E641-9DE1-A3FE0233CAD6}"/>
              </a:ext>
            </a:extLst>
          </p:cNvPr>
          <p:cNvSpPr/>
          <p:nvPr/>
        </p:nvSpPr>
        <p:spPr>
          <a:xfrm>
            <a:off x="2590800" y="6324600"/>
            <a:ext cx="7242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0" dirty="0"/>
              <a:t>J. Ho and T. </a:t>
            </a:r>
            <a:r>
              <a:rPr lang="en-US" sz="1800" b="0" dirty="0" err="1"/>
              <a:t>Salimans</a:t>
            </a:r>
            <a:r>
              <a:rPr lang="en-US" sz="1800" b="0" dirty="0"/>
              <a:t>. </a:t>
            </a:r>
            <a:r>
              <a:rPr lang="en-US" sz="1800" b="0" dirty="0">
                <a:hlinkClick r:id="rId3"/>
              </a:rPr>
              <a:t>Classifier-Free Diffusion Guidance</a:t>
            </a:r>
            <a:r>
              <a:rPr lang="en-US" sz="1800" b="0" dirty="0"/>
              <a:t>. </a:t>
            </a:r>
            <a:r>
              <a:rPr lang="en-US" sz="1800" b="0" dirty="0" err="1"/>
              <a:t>arXIv</a:t>
            </a:r>
            <a:r>
              <a:rPr lang="en-US" sz="1800" b="0" dirty="0"/>
              <a:t>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334AB6-D294-2749-8D6A-196766099D14}"/>
              </a:ext>
            </a:extLst>
          </p:cNvPr>
          <p:cNvSpPr txBox="1"/>
          <p:nvPr/>
        </p:nvSpPr>
        <p:spPr>
          <a:xfrm>
            <a:off x="4800600" y="5525869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Sample is steered away from the unconditional distribution in the direction of the conditional one</a:t>
            </a:r>
          </a:p>
        </p:txBody>
      </p:sp>
    </p:spTree>
    <p:extLst>
      <p:ext uri="{BB962C8B-B14F-4D97-AF65-F5344CB8AC3E}">
        <p14:creationId xmlns:p14="http://schemas.microsoft.com/office/powerpoint/2010/main" val="275887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21707-EAE7-944A-8EBD-B7C0CB622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Classifier-free guidance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9A9114-7FD5-E641-9DE1-A3FE0233CAD6}"/>
              </a:ext>
            </a:extLst>
          </p:cNvPr>
          <p:cNvSpPr/>
          <p:nvPr/>
        </p:nvSpPr>
        <p:spPr>
          <a:xfrm>
            <a:off x="2590800" y="6324600"/>
            <a:ext cx="7242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0" dirty="0"/>
              <a:t>J. Ho and T. </a:t>
            </a:r>
            <a:r>
              <a:rPr lang="en-US" sz="1800" b="0" dirty="0" err="1"/>
              <a:t>Salimans</a:t>
            </a:r>
            <a:r>
              <a:rPr lang="en-US" sz="1800" b="0" dirty="0"/>
              <a:t>. </a:t>
            </a:r>
            <a:r>
              <a:rPr lang="en-US" sz="1800" b="0" dirty="0">
                <a:hlinkClick r:id="rId2"/>
              </a:rPr>
              <a:t>Classifier-Free Diffusion Guidance</a:t>
            </a:r>
            <a:r>
              <a:rPr lang="en-US" sz="1800" b="0" dirty="0"/>
              <a:t>. </a:t>
            </a:r>
            <a:r>
              <a:rPr lang="en-US" sz="1800" b="0" dirty="0" err="1"/>
              <a:t>arXIv</a:t>
            </a:r>
            <a:r>
              <a:rPr lang="en-US" sz="1800" b="0" dirty="0"/>
              <a:t> 2021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060389-E683-6C4B-84EA-60CFEEA79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099"/>
            <a:ext cx="12192000" cy="408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51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B2E1F-2862-3149-833F-F8DC0B826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Text-guided diffusion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111B1D-0F7C-7445-A952-9F5086B9212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105918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Instead of a class label,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 can be an encoded text prompt, injected into the U-Net using </a:t>
                </a:r>
                <a:r>
                  <a:rPr lang="en-US" i="1" dirty="0"/>
                  <a:t>cross-attention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111B1D-0F7C-7445-A952-9F5086B921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591800" cy="5257800"/>
              </a:xfrm>
              <a:blipFill>
                <a:blip r:embed="rId2"/>
                <a:stretch>
                  <a:fillRect l="-1079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A6DCE15-2EAA-9846-B986-99522C9DB246}"/>
              </a:ext>
            </a:extLst>
          </p:cNvPr>
          <p:cNvSpPr txBox="1"/>
          <p:nvPr/>
        </p:nvSpPr>
        <p:spPr>
          <a:xfrm>
            <a:off x="10820400" y="6474023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hlinkClick r:id="rId3"/>
              </a:rPr>
              <a:t>Image source</a:t>
            </a:r>
            <a:endParaRPr lang="en-US" sz="1400" b="0" dirty="0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D54B0BCB-BCD2-FB44-B924-26A9B5602B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06"/>
          <a:stretch/>
        </p:blipFill>
        <p:spPr bwMode="auto">
          <a:xfrm>
            <a:off x="690009" y="2245165"/>
            <a:ext cx="8839200" cy="3622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E31500-A68F-BD4B-BA24-FF7A0DB335F1}"/>
              </a:ext>
            </a:extLst>
          </p:cNvPr>
          <p:cNvSpPr txBox="1"/>
          <p:nvPr/>
        </p:nvSpPr>
        <p:spPr>
          <a:xfrm>
            <a:off x="304800" y="4683565"/>
            <a:ext cx="2819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0" dirty="0"/>
              <a:t>Conditioning information: text </a:t>
            </a:r>
            <a:r>
              <a:rPr lang="en-US" sz="1800" dirty="0"/>
              <a:t>c</a:t>
            </a:r>
            <a:r>
              <a:rPr lang="en-US" sz="1800" b="0" dirty="0"/>
              <a:t>, time </a:t>
            </a:r>
            <a:r>
              <a:rPr lang="en-US" sz="1800" b="0" i="1" dirty="0"/>
              <a:t>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149D50-16E3-794F-8D60-6E5F3772CE69}"/>
              </a:ext>
            </a:extLst>
          </p:cNvPr>
          <p:cNvSpPr/>
          <p:nvPr/>
        </p:nvSpPr>
        <p:spPr bwMode="auto">
          <a:xfrm>
            <a:off x="2899809" y="5329896"/>
            <a:ext cx="1676400" cy="537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E7836CC-B0AD-7E44-A5B4-96BC5DD9C2C8}"/>
                  </a:ext>
                </a:extLst>
              </p:cNvPr>
              <p:cNvSpPr txBox="1"/>
              <p:nvPr/>
            </p:nvSpPr>
            <p:spPr>
              <a:xfrm>
                <a:off x="8382000" y="3235765"/>
                <a:ext cx="1628844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𝝐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𝐜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E7836CC-B0AD-7E44-A5B4-96BC5DD9C2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0" y="3235765"/>
                <a:ext cx="1628844" cy="461665"/>
              </a:xfrm>
              <a:prstGeom prst="rect">
                <a:avLst/>
              </a:prstGeom>
              <a:blipFill>
                <a:blip r:embed="rId5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92AB7DD2-DE94-7649-AC51-5E2BACD9D9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73892"/>
            <a:ext cx="1380019" cy="138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02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B2E1F-2862-3149-833F-F8DC0B826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Text-guided diffusion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111B1D-0F7C-7445-A952-9F5086B9212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105918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Instead of a class label,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 can be an encoded text prompt, injected into the U-Net using </a:t>
                </a:r>
                <a:r>
                  <a:rPr lang="en-US" i="1" dirty="0"/>
                  <a:t>cross-attention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111B1D-0F7C-7445-A952-9F5086B921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591800" cy="5257800"/>
              </a:xfrm>
              <a:blipFill>
                <a:blip r:embed="rId2"/>
                <a:stretch>
                  <a:fillRect l="-1079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441C107B-182B-2B48-8D67-67152B78B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905000"/>
            <a:ext cx="8534400" cy="46886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6DCE15-2EAA-9846-B986-99522C9DB246}"/>
              </a:ext>
            </a:extLst>
          </p:cNvPr>
          <p:cNvSpPr txBox="1"/>
          <p:nvPr/>
        </p:nvSpPr>
        <p:spPr>
          <a:xfrm>
            <a:off x="10820400" y="6474023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hlinkClick r:id="rId4"/>
              </a:rPr>
              <a:t>Image source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11621817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B2E1F-2862-3149-833F-F8DC0B826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Text-guided diffusion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111B1D-0F7C-7445-A952-9F5086B9212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105918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Instead of a class label,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 can be an encoded text prompt, injected into the U-Net using </a:t>
                </a:r>
                <a:r>
                  <a:rPr lang="en-US" i="1" dirty="0"/>
                  <a:t>cross-attention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Classifier-free guidance works the same way as before, by training both conditional and unconditional models using text dropout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CLIP guidance: steer samples in the direction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  <m:sub>
                        <m:sSub>
                          <m:sSubPr>
                            <m:ctrlP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b>
                    </m:sSub>
                    <m:r>
                      <m:rPr>
                        <m:sty m:val="p"/>
                      </m:rPr>
                      <a:rPr lang="en-US" b="0" i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CLIP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Note: both classifier and CLIP must be </a:t>
                </a:r>
                <a:r>
                  <a:rPr lang="en-US" i="1" dirty="0"/>
                  <a:t>noise-aware</a:t>
                </a:r>
                <a:r>
                  <a:rPr lang="en-US" dirty="0"/>
                  <a:t> (trained on noised images)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111B1D-0F7C-7445-A952-9F5086B921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591800" cy="5257800"/>
              </a:xfrm>
              <a:blipFill>
                <a:blip r:embed="rId2"/>
                <a:stretch>
                  <a:fillRect l="-1079" t="-1449" r="-17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7524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89A54-4D68-BA4F-8ABB-800E29A4C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200"/>
            <a:ext cx="11201400" cy="838200"/>
          </a:xfrm>
        </p:spPr>
        <p:txBody>
          <a:bodyPr/>
          <a:lstStyle/>
          <a:p>
            <a:r>
              <a:rPr lang="en-US" sz="3200" dirty="0"/>
              <a:t>Diffusion models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7A81FC-7DC3-CF47-85AE-0315D9EEA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914400"/>
            <a:ext cx="4207990" cy="5257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3CE16C-1106-514C-8068-C1424AB87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914400"/>
            <a:ext cx="5257800" cy="5257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6C9199-7C15-5B4C-8064-F8E49282384D}"/>
              </a:ext>
            </a:extLst>
          </p:cNvPr>
          <p:cNvSpPr/>
          <p:nvPr/>
        </p:nvSpPr>
        <p:spPr>
          <a:xfrm>
            <a:off x="1143000" y="6208776"/>
            <a:ext cx="10134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>
                <a:hlinkClick r:id="rId4"/>
              </a:rPr>
              <a:t>https://</a:t>
            </a:r>
            <a:r>
              <a:rPr lang="en-US" sz="1800" b="0" dirty="0" err="1">
                <a:hlinkClick r:id="rId4"/>
              </a:rPr>
              <a:t>www.nytimes.com</a:t>
            </a:r>
            <a:r>
              <a:rPr lang="en-US" sz="1800" b="0" dirty="0">
                <a:hlinkClick r:id="rId4"/>
              </a:rPr>
              <a:t>/2023/04/08/technology/</a:t>
            </a:r>
            <a:r>
              <a:rPr lang="en-US" sz="1800" b="0" dirty="0" err="1">
                <a:hlinkClick r:id="rId4"/>
              </a:rPr>
              <a:t>ai</a:t>
            </a:r>
            <a:r>
              <a:rPr lang="en-US" sz="1800" b="0" dirty="0">
                <a:hlinkClick r:id="rId4"/>
              </a:rPr>
              <a:t>-photos-pope-</a:t>
            </a:r>
            <a:r>
              <a:rPr lang="en-US" sz="1800" b="0" dirty="0" err="1">
                <a:hlinkClick r:id="rId4"/>
              </a:rPr>
              <a:t>francis.html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4265769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4348B-BB7F-534D-9963-B30DD1B67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CLIP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8EFEDD2-8813-E245-8EE3-71FC7F04E1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914400" y="1557020"/>
            <a:ext cx="5181600" cy="397256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55D0AE-3FB7-264C-B449-5E1B77B64138}"/>
              </a:ext>
            </a:extLst>
          </p:cNvPr>
          <p:cNvSpPr/>
          <p:nvPr/>
        </p:nvSpPr>
        <p:spPr>
          <a:xfrm>
            <a:off x="533400" y="6096000"/>
            <a:ext cx="1097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AutoNum type="alphaUcPeriod"/>
            </a:pPr>
            <a:r>
              <a:rPr lang="en-US" sz="1800" b="0" dirty="0"/>
              <a:t>Radford et al., </a:t>
            </a:r>
            <a:r>
              <a:rPr lang="en-US" sz="1800" b="0" dirty="0">
                <a:hlinkClick r:id="rId3"/>
              </a:rPr>
              <a:t>Learning Transferable Visual Models From Natural Language Supervision</a:t>
            </a:r>
            <a:r>
              <a:rPr lang="en-US" sz="1800" b="0" dirty="0"/>
              <a:t>, ICML 2021</a:t>
            </a:r>
          </a:p>
          <a:p>
            <a:pPr algn="ctr"/>
            <a:r>
              <a:rPr lang="en-US" sz="1800" b="0" dirty="0">
                <a:hlinkClick r:id="rId4"/>
              </a:rPr>
              <a:t>https://</a:t>
            </a:r>
            <a:r>
              <a:rPr lang="en-US" sz="1800" b="0" dirty="0" err="1">
                <a:hlinkClick r:id="rId4"/>
              </a:rPr>
              <a:t>openai.com</a:t>
            </a:r>
            <a:r>
              <a:rPr lang="en-US" sz="1800" b="0" dirty="0">
                <a:hlinkClick r:id="rId4"/>
              </a:rPr>
              <a:t>/blog/clip/</a:t>
            </a:r>
            <a:endParaRPr lang="en-US" sz="1800" b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E9C8D5-F8B1-5A4D-9FDD-B72D7135A978}"/>
              </a:ext>
            </a:extLst>
          </p:cNvPr>
          <p:cNvSpPr/>
          <p:nvPr/>
        </p:nvSpPr>
        <p:spPr>
          <a:xfrm>
            <a:off x="6324600" y="3535740"/>
            <a:ext cx="4953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/>
              <a:t>Contrastive objective: in a batch of N image-text pairs, classify each text string to the correct image and vice versa</a:t>
            </a:r>
          </a:p>
        </p:txBody>
      </p:sp>
    </p:spTree>
    <p:extLst>
      <p:ext uri="{BB962C8B-B14F-4D97-AF65-F5344CB8AC3E}">
        <p14:creationId xmlns:p14="http://schemas.microsoft.com/office/powerpoint/2010/main" val="2610238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DD125-388F-1142-A956-B37FD578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Outline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4DCE8-BE39-2646-BEEF-72F14F2B46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Denoising diffusion probabilistic models (DDPMs)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Conditional diffusion models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Large-scale models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516600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8D069-C03A-D740-9F40-89CC87802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OpenAI</a:t>
            </a:r>
            <a:r>
              <a:rPr lang="en-US" dirty="0"/>
              <a:t> GLIDE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3DAE39-F315-FC44-8AAB-2E0BE6844AE2}"/>
              </a:ext>
            </a:extLst>
          </p:cNvPr>
          <p:cNvSpPr/>
          <p:nvPr/>
        </p:nvSpPr>
        <p:spPr>
          <a:xfrm>
            <a:off x="1828800" y="6172200"/>
            <a:ext cx="853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A. Nichol et al. </a:t>
            </a:r>
            <a:r>
              <a:rPr lang="en-US" sz="1800" b="0" dirty="0">
                <a:hlinkClick r:id="rId3"/>
              </a:rPr>
              <a:t>GLIDE: Towards Photorealistic Image Generation and Editing with Text-Guided Diffusion Models</a:t>
            </a:r>
            <a:r>
              <a:rPr lang="en-US" sz="1800" b="0" dirty="0"/>
              <a:t>. ICML 2022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AEC3A6D-E576-2F47-B0EF-AEAEDF25A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7442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Text-to-image generation using classifier-free or CLIP guidance, generate at 64x64, </a:t>
            </a:r>
            <a:r>
              <a:rPr lang="en-US" dirty="0" err="1"/>
              <a:t>upsample</a:t>
            </a:r>
            <a:r>
              <a:rPr lang="en-US" dirty="0"/>
              <a:t> to 256x256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87B726C2-7B20-2F4D-8584-358B2E9EB6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46073" y="1905000"/>
            <a:ext cx="6899853" cy="4285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54250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8D069-C03A-D740-9F40-89CC87802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OpenAI</a:t>
            </a:r>
            <a:r>
              <a:rPr lang="en-US" dirty="0"/>
              <a:t> GLIDE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3DAE39-F315-FC44-8AAB-2E0BE6844AE2}"/>
              </a:ext>
            </a:extLst>
          </p:cNvPr>
          <p:cNvSpPr/>
          <p:nvPr/>
        </p:nvSpPr>
        <p:spPr>
          <a:xfrm>
            <a:off x="1828800" y="6172200"/>
            <a:ext cx="853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A. Nichol et al. </a:t>
            </a:r>
            <a:r>
              <a:rPr lang="en-US" sz="1800" b="0" dirty="0">
                <a:hlinkClick r:id="rId3"/>
              </a:rPr>
              <a:t>GLIDE: Towards Photorealistic Image Generation and Editing with Text-Guided Diffusion Models</a:t>
            </a:r>
            <a:r>
              <a:rPr lang="en-US" sz="1800" b="0" dirty="0"/>
              <a:t>. ICML 2022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AEC3A6D-E576-2F47-B0EF-AEAEDF25A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7442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Text-to-image generation using classifier-free or CLIP guidance, generate at 64x64, </a:t>
            </a:r>
            <a:r>
              <a:rPr lang="en-US" dirty="0" err="1"/>
              <a:t>upsample</a:t>
            </a:r>
            <a:r>
              <a:rPr lang="en-US" dirty="0"/>
              <a:t> to 256x256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64x64 generator: 2.3B parameters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 err="1"/>
              <a:t>Upsampler</a:t>
            </a:r>
            <a:r>
              <a:rPr lang="en-US" sz="2400" dirty="0"/>
              <a:t>: 1.5B parameters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Text encoder: 1.2B parameters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Dataset: same as for DALL-E, 250M image-text pairs from the Internet</a:t>
            </a:r>
          </a:p>
        </p:txBody>
      </p:sp>
    </p:spTree>
    <p:extLst>
      <p:ext uri="{BB962C8B-B14F-4D97-AF65-F5344CB8AC3E}">
        <p14:creationId xmlns:p14="http://schemas.microsoft.com/office/powerpoint/2010/main" val="19198773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8D069-C03A-D740-9F40-89CC87802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OpenAI</a:t>
            </a:r>
            <a:r>
              <a:rPr lang="en-US" dirty="0"/>
              <a:t> GLIDE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5BE2CEC-3E33-3C49-8F82-68EDD7ED55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47" y="914400"/>
            <a:ext cx="8465705" cy="52578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93DAE39-F315-FC44-8AAB-2E0BE6844AE2}"/>
              </a:ext>
            </a:extLst>
          </p:cNvPr>
          <p:cNvSpPr/>
          <p:nvPr/>
        </p:nvSpPr>
        <p:spPr>
          <a:xfrm>
            <a:off x="1828800" y="6172200"/>
            <a:ext cx="853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A. Nichol et al. </a:t>
            </a:r>
            <a:r>
              <a:rPr lang="en-US" sz="1800" b="0" dirty="0">
                <a:hlinkClick r:id="rId4"/>
              </a:rPr>
              <a:t>GLIDE: Towards Photorealistic Image Generation and Editing with Text-Guided Diffusion Models</a:t>
            </a:r>
            <a:r>
              <a:rPr lang="en-US" sz="1800" b="0" dirty="0"/>
              <a:t>. ICML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9C7634-C3A7-E642-837C-B9020BFE95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866838"/>
            <a:ext cx="7543800" cy="470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9283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8D069-C03A-D740-9F40-89CC87802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OpenAI</a:t>
            </a:r>
            <a:r>
              <a:rPr lang="en-US" dirty="0"/>
              <a:t> GLIDE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3DAE39-F315-FC44-8AAB-2E0BE6844AE2}"/>
              </a:ext>
            </a:extLst>
          </p:cNvPr>
          <p:cNvSpPr/>
          <p:nvPr/>
        </p:nvSpPr>
        <p:spPr>
          <a:xfrm>
            <a:off x="1828800" y="6172200"/>
            <a:ext cx="853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A. Nichol et al. </a:t>
            </a:r>
            <a:r>
              <a:rPr lang="en-US" sz="1800" b="0" dirty="0">
                <a:hlinkClick r:id="rId2"/>
              </a:rPr>
              <a:t>GLIDE: Towards Photorealistic Image Generation and Editing with Text-Guided Diffusion Models</a:t>
            </a:r>
            <a:r>
              <a:rPr lang="en-US" sz="1800" b="0" dirty="0"/>
              <a:t>. ICML 2022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CEE7E3-1BF3-DA43-A23A-E6FD23CA49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836" y="926592"/>
            <a:ext cx="9857164" cy="523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956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8D069-C03A-D740-9F40-89CC87802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OpenAI</a:t>
            </a:r>
            <a:r>
              <a:rPr lang="en-US" dirty="0"/>
              <a:t> GLIDE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5C9967A-039C-2846-8C7E-FB9344CC7B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367" y="914400"/>
            <a:ext cx="6654433" cy="5943600"/>
          </a:xfrm>
        </p:spPr>
      </p:pic>
    </p:spTree>
    <p:extLst>
      <p:ext uri="{BB962C8B-B14F-4D97-AF65-F5344CB8AC3E}">
        <p14:creationId xmlns:p14="http://schemas.microsoft.com/office/powerpoint/2010/main" val="3838947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BB0BC-88B8-5C42-B3B7-EE7FCAB70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DALL-E 2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3AF7A98-88E8-C944-ACE0-AD05EF39CC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231" y="914400"/>
            <a:ext cx="7393538" cy="52578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1AA34D-90E2-8A4A-BF54-B718A49F2882}"/>
              </a:ext>
            </a:extLst>
          </p:cNvPr>
          <p:cNvSpPr txBox="1"/>
          <p:nvPr/>
        </p:nvSpPr>
        <p:spPr>
          <a:xfrm>
            <a:off x="1143000" y="6324600"/>
            <a:ext cx="98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A. Ramesh et al. </a:t>
            </a:r>
            <a:r>
              <a:rPr lang="en-US" sz="1800" b="0" dirty="0">
                <a:hlinkClick r:id="rId3"/>
              </a:rPr>
              <a:t>Hierarchical text-conditional image generation with CLIP latents</a:t>
            </a:r>
            <a:r>
              <a:rPr lang="en-US" sz="1800" b="0" dirty="0"/>
              <a:t>. Preprint 2022</a:t>
            </a:r>
          </a:p>
        </p:txBody>
      </p:sp>
    </p:spTree>
    <p:extLst>
      <p:ext uri="{BB962C8B-B14F-4D97-AF65-F5344CB8AC3E}">
        <p14:creationId xmlns:p14="http://schemas.microsoft.com/office/powerpoint/2010/main" val="42206109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BB0BC-88B8-5C42-B3B7-EE7FCAB70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DALL-E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AAFA91-81CE-4A4E-8AB6-3D8BBCAD6F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6800"/>
            <a:ext cx="10939849" cy="44910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E6B5CD-2D5C-BB45-B463-89E0949A9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5710205"/>
            <a:ext cx="6934200" cy="93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758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BB0BC-88B8-5C42-B3B7-EE7FCAB70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DALL-E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AAFA91-81CE-4A4E-8AB6-3D8BBCAD6F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5" t="47508"/>
          <a:stretch/>
        </p:blipFill>
        <p:spPr>
          <a:xfrm>
            <a:off x="3276600" y="1676400"/>
            <a:ext cx="8331815" cy="304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9A80B4-B1F3-9048-89DA-682134C02F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" t="22057" r="70049" b="21951"/>
          <a:stretch/>
        </p:blipFill>
        <p:spPr>
          <a:xfrm>
            <a:off x="685800" y="1752600"/>
            <a:ext cx="2514600" cy="25146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31F2F2-D7D3-9843-A873-96D190DC2E8E}"/>
              </a:ext>
            </a:extLst>
          </p:cNvPr>
          <p:cNvSpPr txBox="1"/>
          <p:nvPr/>
        </p:nvSpPr>
        <p:spPr>
          <a:xfrm>
            <a:off x="2743200" y="1334869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CLIP </a:t>
            </a:r>
            <a:r>
              <a:rPr lang="en-US" sz="1800" b="0" i="1" dirty="0"/>
              <a:t>text </a:t>
            </a:r>
            <a:r>
              <a:rPr lang="en-US" sz="1800" b="0" dirty="0"/>
              <a:t>encoding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94B02C-56D7-6046-808C-44E82AD2C938}"/>
              </a:ext>
            </a:extLst>
          </p:cNvPr>
          <p:cNvSpPr txBox="1"/>
          <p:nvPr/>
        </p:nvSpPr>
        <p:spPr>
          <a:xfrm>
            <a:off x="4191000" y="4751988"/>
            <a:ext cx="2209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Generative model to produce CLIP </a:t>
            </a:r>
            <a:r>
              <a:rPr lang="en-US" sz="1800" b="0" i="1" dirty="0"/>
              <a:t>image</a:t>
            </a:r>
            <a:r>
              <a:rPr lang="en-US" sz="1800" b="0" dirty="0"/>
              <a:t> encoding given CLIP </a:t>
            </a:r>
            <a:r>
              <a:rPr lang="en-US" sz="1800" b="0" i="1" dirty="0"/>
              <a:t>text</a:t>
            </a:r>
            <a:r>
              <a:rPr lang="en-US" sz="1800" b="0" dirty="0"/>
              <a:t> encoding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716D65-CDD7-9D46-8FCE-CB4E60488C62}"/>
              </a:ext>
            </a:extLst>
          </p:cNvPr>
          <p:cNvSpPr txBox="1"/>
          <p:nvPr/>
        </p:nvSpPr>
        <p:spPr>
          <a:xfrm>
            <a:off x="6553200" y="1258669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CLIP </a:t>
            </a:r>
            <a:r>
              <a:rPr lang="en-US" sz="1800" b="0" i="1" dirty="0"/>
              <a:t>image </a:t>
            </a:r>
            <a:r>
              <a:rPr lang="en-US" sz="1800" b="0" dirty="0"/>
              <a:t>encoding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AE2090-A34F-444C-85C4-50F500536F6D}"/>
              </a:ext>
            </a:extLst>
          </p:cNvPr>
          <p:cNvSpPr txBox="1"/>
          <p:nvPr/>
        </p:nvSpPr>
        <p:spPr>
          <a:xfrm>
            <a:off x="6629400" y="4724400"/>
            <a:ext cx="3035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Diffusion model (GLIDE) conditioned on CLIP image embedding and text prompt </a:t>
            </a:r>
            <a:br>
              <a:rPr lang="en-US" sz="1800" b="0" dirty="0"/>
            </a:br>
            <a:endParaRPr lang="en-US" sz="1800" b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3681FB-F9C5-CD4F-A638-2C6E21F0AF5B}"/>
              </a:ext>
            </a:extLst>
          </p:cNvPr>
          <p:cNvSpPr/>
          <p:nvPr/>
        </p:nvSpPr>
        <p:spPr>
          <a:xfrm>
            <a:off x="6629400" y="5638800"/>
            <a:ext cx="304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Generate at 64x64, </a:t>
            </a:r>
            <a:r>
              <a:rPr lang="en-US" sz="1800" b="0" dirty="0" err="1"/>
              <a:t>upsample</a:t>
            </a:r>
            <a:r>
              <a:rPr lang="en-US" sz="1800" b="0" dirty="0"/>
              <a:t> to 256x256, then </a:t>
            </a:r>
            <a:r>
              <a:rPr lang="en-US" sz="1800" b="0" dirty="0" err="1"/>
              <a:t>upsample</a:t>
            </a:r>
            <a:r>
              <a:rPr lang="en-US" sz="1800" b="0" dirty="0"/>
              <a:t> to 1024x1024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1116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1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DD125-388F-1142-A956-B37FD578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Outline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4DCE8-BE39-2646-BEEF-72F14F2B46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Denoising diffusion probabilistic models (DDPMs)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Conditional diffusion models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Large-scale models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Controlling and fine-tuning image generation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Societal, ethical, and legal issues</a:t>
            </a:r>
          </a:p>
        </p:txBody>
      </p:sp>
    </p:spTree>
    <p:extLst>
      <p:ext uri="{BB962C8B-B14F-4D97-AF65-F5344CB8AC3E}">
        <p14:creationId xmlns:p14="http://schemas.microsoft.com/office/powerpoint/2010/main" val="5673861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BB0BC-88B8-5C42-B3B7-EE7FCAB70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DALL-E 2: Results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AEF793-048E-114A-B7AD-26C79BABD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20496"/>
            <a:ext cx="5455834" cy="5791200"/>
          </a:xfrm>
          <a:prstGeom prst="rect">
            <a:avLst/>
          </a:prstGeom>
        </p:spPr>
      </p:pic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A9A624C0-11FA-F64B-90BE-C284A707CF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882" y="914400"/>
            <a:ext cx="5437718" cy="5790391"/>
          </a:xfrm>
        </p:spPr>
      </p:pic>
    </p:spTree>
    <p:extLst>
      <p:ext uri="{BB962C8B-B14F-4D97-AF65-F5344CB8AC3E}">
        <p14:creationId xmlns:p14="http://schemas.microsoft.com/office/powerpoint/2010/main" val="32417143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BB0BC-88B8-5C42-B3B7-EE7FCAB70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DALL-E 2: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560EB8-6FF1-7044-85E0-93EEF855E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414" y="1095532"/>
            <a:ext cx="7715171" cy="576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1738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BB0BC-88B8-5C42-B3B7-EE7FCAB70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DALL-E 2: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AEB6BD-8C62-1F49-A18F-ECED82D2B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229" y="916142"/>
            <a:ext cx="7927971" cy="594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3473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BB0BC-88B8-5C42-B3B7-EE7FCAB70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DALL-E 2: Limitations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A2A4B3-3BAA-3941-97ED-1AA7BCD1D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499" y="977875"/>
            <a:ext cx="9735001" cy="586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3652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689F6-B54A-4A42-A82E-AC656CC0D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Latent diffusion model (basis of Stable Diffusion)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33EBD58-E48D-0D40-9D3A-1159C6369B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43551"/>
            <a:ext cx="10363200" cy="5199498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7AE2D0-D432-214D-A950-CA740FAAF4EF}"/>
              </a:ext>
            </a:extLst>
          </p:cNvPr>
          <p:cNvSpPr/>
          <p:nvPr/>
        </p:nvSpPr>
        <p:spPr>
          <a:xfrm>
            <a:off x="1219200" y="6324600"/>
            <a:ext cx="975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R. </a:t>
            </a:r>
            <a:r>
              <a:rPr lang="en-US" sz="1800" b="0" dirty="0" err="1"/>
              <a:t>Rombach</a:t>
            </a:r>
            <a:r>
              <a:rPr lang="en-US" sz="1800" b="0" dirty="0"/>
              <a:t> et al. </a:t>
            </a:r>
            <a:r>
              <a:rPr lang="en-US" sz="1800" b="0" dirty="0">
                <a:hlinkClick r:id="rId3"/>
              </a:rPr>
              <a:t>High-Resolution Image Synthesis with Latent Diffusion Models</a:t>
            </a:r>
            <a:r>
              <a:rPr lang="en-US" sz="1800" b="0" dirty="0"/>
              <a:t>. CVPR 2022</a:t>
            </a:r>
          </a:p>
        </p:txBody>
      </p:sp>
    </p:spTree>
    <p:extLst>
      <p:ext uri="{BB962C8B-B14F-4D97-AF65-F5344CB8AC3E}">
        <p14:creationId xmlns:p14="http://schemas.microsoft.com/office/powerpoint/2010/main" val="33961478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689F6-B54A-4A42-A82E-AC656CC0D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Latent diffusion model (basis of Stable Diffusion)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A6AD66A-4A8C-804B-B35B-F6AFF94DF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Key idea: train a separate </a:t>
            </a:r>
            <a:r>
              <a:rPr lang="en-US" i="1" dirty="0"/>
              <a:t>encoder</a:t>
            </a:r>
            <a:r>
              <a:rPr lang="en-US" dirty="0"/>
              <a:t> and </a:t>
            </a:r>
            <a:r>
              <a:rPr lang="en-US" i="1" dirty="0"/>
              <a:t>decoder</a:t>
            </a:r>
            <a:r>
              <a:rPr lang="en-US" dirty="0"/>
              <a:t> to convert images to and from a lower-dimensional latent space, run conditional diffusion model in latent space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254E11-09B9-974C-AEA0-4497DCA89131}"/>
              </a:ext>
            </a:extLst>
          </p:cNvPr>
          <p:cNvSpPr/>
          <p:nvPr/>
        </p:nvSpPr>
        <p:spPr>
          <a:xfrm>
            <a:off x="1597152" y="6324600"/>
            <a:ext cx="9070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>
                <a:hlinkClick r:id="rId2"/>
              </a:rPr>
              <a:t>https://</a:t>
            </a:r>
            <a:r>
              <a:rPr lang="en-US" sz="1800" b="0" dirty="0" err="1">
                <a:hlinkClick r:id="rId2"/>
              </a:rPr>
              <a:t>medium.com</a:t>
            </a:r>
            <a:r>
              <a:rPr lang="en-US" sz="1800" b="0" dirty="0">
                <a:hlinkClick r:id="rId2"/>
              </a:rPr>
              <a:t>/@</a:t>
            </a:r>
            <a:r>
              <a:rPr lang="en-US" sz="1800" b="0" dirty="0" err="1">
                <a:hlinkClick r:id="rId2"/>
              </a:rPr>
              <a:t>steinsfu</a:t>
            </a:r>
            <a:r>
              <a:rPr lang="en-US" sz="1800" b="0" dirty="0">
                <a:hlinkClick r:id="rId2"/>
              </a:rPr>
              <a:t>/stable-diffusion-clearly-explained-ed008044e07e</a:t>
            </a:r>
            <a:endParaRPr lang="en-US" sz="1800" b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22F599-B384-4443-8CF5-9951ABA3D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2819400"/>
            <a:ext cx="685800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5349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689F6-B54A-4A42-A82E-AC656CC0D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Latent diffusion model (basis of Stable Diffusion)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A6AD66A-4A8C-804B-B35B-F6AFF94DF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Key idea: train a separate </a:t>
            </a:r>
            <a:r>
              <a:rPr lang="en-US" i="1" dirty="0"/>
              <a:t>encoder</a:t>
            </a:r>
            <a:r>
              <a:rPr lang="en-US" dirty="0"/>
              <a:t> and </a:t>
            </a:r>
            <a:r>
              <a:rPr lang="en-US" i="1" dirty="0"/>
              <a:t>decoder</a:t>
            </a:r>
            <a:r>
              <a:rPr lang="en-US" dirty="0"/>
              <a:t> to convert images to and from a lower-dimensional latent space, run conditional diffusion model in latent space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254E11-09B9-974C-AEA0-4497DCA89131}"/>
              </a:ext>
            </a:extLst>
          </p:cNvPr>
          <p:cNvSpPr/>
          <p:nvPr/>
        </p:nvSpPr>
        <p:spPr>
          <a:xfrm>
            <a:off x="1597152" y="6324600"/>
            <a:ext cx="9070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>
                <a:hlinkClick r:id="rId2"/>
              </a:rPr>
              <a:t>https://</a:t>
            </a:r>
            <a:r>
              <a:rPr lang="en-US" sz="1800" b="0" dirty="0" err="1">
                <a:hlinkClick r:id="rId2"/>
              </a:rPr>
              <a:t>medium.com</a:t>
            </a:r>
            <a:r>
              <a:rPr lang="en-US" sz="1800" b="0" dirty="0">
                <a:hlinkClick r:id="rId2"/>
              </a:rPr>
              <a:t>/@</a:t>
            </a:r>
            <a:r>
              <a:rPr lang="en-US" sz="1800" b="0" dirty="0" err="1">
                <a:hlinkClick r:id="rId2"/>
              </a:rPr>
              <a:t>steinsfu</a:t>
            </a:r>
            <a:r>
              <a:rPr lang="en-US" sz="1800" b="0" dirty="0">
                <a:hlinkClick r:id="rId2"/>
              </a:rPr>
              <a:t>/stable-diffusion-clearly-explained-ed008044e07e</a:t>
            </a:r>
            <a:endParaRPr lang="en-US" sz="1800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F74C44-B4E5-9C4A-BB11-2EF2136F5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90" y="2362200"/>
            <a:ext cx="11235410" cy="392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718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689F6-B54A-4A42-A82E-AC656CC0D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Latent diffusion model (basis of Stable Diffusion)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A6AD66A-4A8C-804B-B35B-F6AFF94DF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Key idea: train a separate </a:t>
            </a:r>
            <a:r>
              <a:rPr lang="en-US" i="1" dirty="0"/>
              <a:t>encoder</a:t>
            </a:r>
            <a:r>
              <a:rPr lang="en-US" dirty="0"/>
              <a:t> and </a:t>
            </a:r>
            <a:r>
              <a:rPr lang="en-US" i="1" dirty="0"/>
              <a:t>decoder</a:t>
            </a:r>
            <a:r>
              <a:rPr lang="en-US" dirty="0"/>
              <a:t> to convert images to and from a lower-dimensional latent space, run conditional diffusion model in latent space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254E11-09B9-974C-AEA0-4497DCA89131}"/>
              </a:ext>
            </a:extLst>
          </p:cNvPr>
          <p:cNvSpPr/>
          <p:nvPr/>
        </p:nvSpPr>
        <p:spPr>
          <a:xfrm>
            <a:off x="1597152" y="6324600"/>
            <a:ext cx="9070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>
                <a:hlinkClick r:id="rId2"/>
              </a:rPr>
              <a:t>https://</a:t>
            </a:r>
            <a:r>
              <a:rPr lang="en-US" sz="1800" b="0" dirty="0" err="1">
                <a:hlinkClick r:id="rId2"/>
              </a:rPr>
              <a:t>medium.com</a:t>
            </a:r>
            <a:r>
              <a:rPr lang="en-US" sz="1800" b="0" dirty="0">
                <a:hlinkClick r:id="rId2"/>
              </a:rPr>
              <a:t>/@</a:t>
            </a:r>
            <a:r>
              <a:rPr lang="en-US" sz="1800" b="0" dirty="0" err="1">
                <a:hlinkClick r:id="rId2"/>
              </a:rPr>
              <a:t>steinsfu</a:t>
            </a:r>
            <a:r>
              <a:rPr lang="en-US" sz="1800" b="0" dirty="0">
                <a:hlinkClick r:id="rId2"/>
              </a:rPr>
              <a:t>/stable-diffusion-clearly-explained-ed008044e07e</a:t>
            </a:r>
            <a:endParaRPr lang="en-US" sz="1800"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B11A22-C67E-D244-9A72-4ADC8E3373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47" t="51123" r="12174"/>
          <a:stretch/>
        </p:blipFill>
        <p:spPr>
          <a:xfrm>
            <a:off x="2362200" y="2971031"/>
            <a:ext cx="7665301" cy="33535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C9B5F4-4015-8B4C-A9F5-5205394C01ED}"/>
              </a:ext>
            </a:extLst>
          </p:cNvPr>
          <p:cNvSpPr txBox="1"/>
          <p:nvPr/>
        </p:nvSpPr>
        <p:spPr>
          <a:xfrm>
            <a:off x="2209800" y="2601699"/>
            <a:ext cx="818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Close-up of U-Net: Conditioning information incorporated using cross-attention</a:t>
            </a:r>
          </a:p>
        </p:txBody>
      </p:sp>
    </p:spTree>
    <p:extLst>
      <p:ext uri="{BB962C8B-B14F-4D97-AF65-F5344CB8AC3E}">
        <p14:creationId xmlns:p14="http://schemas.microsoft.com/office/powerpoint/2010/main" val="12896952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689F6-B54A-4A42-A82E-AC656CC0D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Latent diffusion model (basis of Stable Diffusion)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20191B5-F14A-524B-ACD1-71B3643E92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36" y="3146702"/>
            <a:ext cx="9512264" cy="3572291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C730B2-27D7-3D4B-9405-91D7A2C8F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914400"/>
            <a:ext cx="9034463" cy="224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040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D6034-C0AD-8B4D-8BE6-30489ADAF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Imagen (not public)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9B7F534-7803-304D-96B5-EDB9B836DB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585" y="914400"/>
            <a:ext cx="6854829" cy="52578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C2A7099-5FF4-7C49-82F2-348410618F1C}"/>
              </a:ext>
            </a:extLst>
          </p:cNvPr>
          <p:cNvSpPr/>
          <p:nvPr/>
        </p:nvSpPr>
        <p:spPr>
          <a:xfrm>
            <a:off x="152400" y="6324600"/>
            <a:ext cx="1188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C. </a:t>
            </a:r>
            <a:r>
              <a:rPr lang="en-US" sz="1800" b="0" dirty="0" err="1"/>
              <a:t>Saharia</a:t>
            </a:r>
            <a:r>
              <a:rPr lang="en-US" sz="1800" b="0" dirty="0"/>
              <a:t> et al. </a:t>
            </a:r>
            <a:r>
              <a:rPr lang="en-US" sz="1800" b="0" dirty="0">
                <a:hlinkClick r:id="rId3"/>
              </a:rPr>
              <a:t>Photorealistic Text-to-Image Diffusion Models with Deep Language Understanding</a:t>
            </a:r>
            <a:r>
              <a:rPr lang="en-US" sz="1800" b="0" dirty="0"/>
              <a:t>. </a:t>
            </a:r>
            <a:r>
              <a:rPr lang="en-US" sz="1800" b="0" dirty="0" err="1"/>
              <a:t>NeurIPS</a:t>
            </a:r>
            <a:r>
              <a:rPr lang="en-US" sz="1800" b="0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771887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953D1-5FC8-6944-AB06-4EFD66066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Denoising diffusion probabilistic models (DDPMs)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2221DE-C9FC-C74E-A3F1-4BEF12A707B7}"/>
              </a:ext>
            </a:extLst>
          </p:cNvPr>
          <p:cNvSpPr txBox="1"/>
          <p:nvPr/>
        </p:nvSpPr>
        <p:spPr>
          <a:xfrm>
            <a:off x="2819400" y="6324600"/>
            <a:ext cx="696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J. Ho et al. </a:t>
            </a:r>
            <a:r>
              <a:rPr lang="en-US" sz="1800" b="0" dirty="0">
                <a:hlinkClick r:id="rId3"/>
              </a:rPr>
              <a:t>Denoising diffusion probabilistic models</a:t>
            </a:r>
            <a:r>
              <a:rPr lang="en-US" sz="1800" b="0" dirty="0"/>
              <a:t>. </a:t>
            </a:r>
            <a:r>
              <a:rPr lang="en-US" sz="1800" b="0" dirty="0" err="1"/>
              <a:t>NeurIPS</a:t>
            </a:r>
            <a:r>
              <a:rPr lang="en-US" sz="1800" b="0" dirty="0"/>
              <a:t> 2020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4CB3A51-279A-D442-8075-D79FF687DF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19200"/>
            <a:ext cx="6424113" cy="4572000"/>
          </a:xfrm>
        </p:spPr>
      </p:pic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D1BE9CFE-D120-C14F-9B67-E99BE7B130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7000" y="2209800"/>
            <a:ext cx="553914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06606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D6034-C0AD-8B4D-8BE6-30489ADAF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Imagen: Details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2A7099-5FF4-7C49-82F2-348410618F1C}"/>
              </a:ext>
            </a:extLst>
          </p:cNvPr>
          <p:cNvSpPr/>
          <p:nvPr/>
        </p:nvSpPr>
        <p:spPr>
          <a:xfrm>
            <a:off x="152400" y="6324600"/>
            <a:ext cx="1188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C. </a:t>
            </a:r>
            <a:r>
              <a:rPr lang="en-US" sz="1800" b="0" dirty="0" err="1"/>
              <a:t>Saharia</a:t>
            </a:r>
            <a:r>
              <a:rPr lang="en-US" sz="1800" b="0" dirty="0"/>
              <a:t> et al. </a:t>
            </a:r>
            <a:r>
              <a:rPr lang="en-US" sz="1800" b="0" dirty="0">
                <a:hlinkClick r:id="rId2"/>
              </a:rPr>
              <a:t>Photorealistic Text-to-Image Diffusion Models with Deep Language Understanding</a:t>
            </a:r>
            <a:r>
              <a:rPr lang="en-US" sz="1800" b="0" dirty="0"/>
              <a:t>. </a:t>
            </a:r>
            <a:r>
              <a:rPr lang="en-US" sz="1800" b="0" dirty="0" err="1"/>
              <a:t>NeurIPS</a:t>
            </a:r>
            <a:r>
              <a:rPr lang="en-US" sz="1800" b="0" dirty="0"/>
              <a:t> 2022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80758E-15A9-2840-8B44-7A3800E60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14400"/>
            <a:ext cx="80772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Text encoder is a large language model </a:t>
            </a:r>
            <a:br>
              <a:rPr lang="en-US" dirty="0"/>
            </a:br>
            <a:r>
              <a:rPr lang="en-US" dirty="0"/>
              <a:t>(4.6B parameters) trained on text only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Diffusion model to generate at 64x64, </a:t>
            </a:r>
            <a:r>
              <a:rPr lang="en-US" dirty="0" err="1"/>
              <a:t>upsample</a:t>
            </a:r>
            <a:r>
              <a:rPr lang="en-US" dirty="0"/>
              <a:t> to 256x256, then 1024x1024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Architecture: </a:t>
            </a:r>
            <a:r>
              <a:rPr lang="en-US" sz="2400" i="1" dirty="0"/>
              <a:t>efficient U-Net </a:t>
            </a:r>
            <a:r>
              <a:rPr lang="en-US" sz="2400" dirty="0"/>
              <a:t>(2B parameters): more parameters at lower resolutions, convolutions </a:t>
            </a:r>
            <a:r>
              <a:rPr lang="en-US" sz="2400" i="1" dirty="0"/>
              <a:t>after</a:t>
            </a:r>
            <a:r>
              <a:rPr lang="en-US" sz="2400" dirty="0"/>
              <a:t> </a:t>
            </a:r>
            <a:r>
              <a:rPr lang="en-US" sz="2400" dirty="0" err="1"/>
              <a:t>downsampling</a:t>
            </a:r>
            <a:r>
              <a:rPr lang="en-US" sz="2400" dirty="0"/>
              <a:t> and </a:t>
            </a:r>
            <a:r>
              <a:rPr lang="en-US" sz="2400" i="1" dirty="0"/>
              <a:t>before</a:t>
            </a:r>
            <a:r>
              <a:rPr lang="en-US" sz="2400" dirty="0"/>
              <a:t> </a:t>
            </a:r>
            <a:r>
              <a:rPr lang="en-US" sz="2400" dirty="0" err="1"/>
              <a:t>upsampling</a:t>
            </a:r>
            <a:endParaRPr lang="en-US" sz="2400" dirty="0"/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Classifier-free guidance with a </a:t>
            </a:r>
            <a:r>
              <a:rPr lang="en-US" sz="2400" i="1" dirty="0"/>
              <a:t>dynamic thresholding</a:t>
            </a:r>
            <a:r>
              <a:rPr lang="en-US" sz="2400" dirty="0"/>
              <a:t> technique, enabling good generation quality with high guidance weights 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Training dataset: 460M image-text pairs (internally collected), 400M pairs from the </a:t>
            </a:r>
            <a:r>
              <a:rPr lang="en-US" sz="2400" dirty="0">
                <a:hlinkClick r:id="rId3"/>
              </a:rPr>
              <a:t>LAION dataset</a:t>
            </a:r>
            <a:endParaRPr lang="en-US" sz="2400" dirty="0"/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264659-1E20-7148-BD1B-9FF827CFF8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044" y="1050131"/>
            <a:ext cx="2312512" cy="509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204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46231B-8B3A-6F4D-AFF5-BA2D594580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Impact of model size, implementation choices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837AEB-C63E-B946-BBAE-63710D991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Imagen: Evaluation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FFBE2D-3DDD-4C46-800F-49BE677DB68C}"/>
              </a:ext>
            </a:extLst>
          </p:cNvPr>
          <p:cNvSpPr txBox="1"/>
          <p:nvPr/>
        </p:nvSpPr>
        <p:spPr>
          <a:xfrm>
            <a:off x="771472" y="4992469"/>
            <a:ext cx="10649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0" dirty="0"/>
              <a:t>Curves are obtained by varying guidance weight</a:t>
            </a:r>
          </a:p>
          <a:p>
            <a:pPr algn="ctr"/>
            <a:r>
              <a:rPr lang="en-US" sz="1800" b="0" dirty="0"/>
              <a:t>FID evaluated on COCO dataset by sampling prompts and generating images using the same prompts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AEB8A550-CCC6-B84F-8769-085AAD99A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00" y="2017982"/>
            <a:ext cx="10363200" cy="2868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68024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46231B-8B3A-6F4D-AFF5-BA2D594580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Human evaluation on </a:t>
            </a:r>
            <a:r>
              <a:rPr lang="en-US" dirty="0" err="1"/>
              <a:t>DrawBench</a:t>
            </a:r>
            <a:r>
              <a:rPr lang="en-US" dirty="0"/>
              <a:t> (set of 200 prompts)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837AEB-C63E-B946-BBAE-63710D991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Imagen: Evaluation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85C2CC-0C17-0F49-BF51-0ED57B3F6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3919"/>
            <a:ext cx="12192000" cy="375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0601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1D6BF-7E41-844B-A659-7B270B3AB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Imagen vs. DALL-E 2 vs. GLIDE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C632A8-2C86-4146-AD30-62F570615E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9"/>
          <a:stretch/>
        </p:blipFill>
        <p:spPr>
          <a:xfrm>
            <a:off x="82168" y="1447800"/>
            <a:ext cx="8001145" cy="419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665D0A-4356-3B4A-BF7A-1B554490E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167" y="1472746"/>
            <a:ext cx="3880233" cy="41660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F2EAF4-1F6B-0E45-89D4-F55DB82D5531}"/>
              </a:ext>
            </a:extLst>
          </p:cNvPr>
          <p:cNvSpPr txBox="1"/>
          <p:nvPr/>
        </p:nvSpPr>
        <p:spPr>
          <a:xfrm>
            <a:off x="3892168" y="5663746"/>
            <a:ext cx="4396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“A yellow book and a red vase”</a:t>
            </a:r>
          </a:p>
        </p:txBody>
      </p:sp>
    </p:spTree>
    <p:extLst>
      <p:ext uri="{BB962C8B-B14F-4D97-AF65-F5344CB8AC3E}">
        <p14:creationId xmlns:p14="http://schemas.microsoft.com/office/powerpoint/2010/main" val="16063193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1D6BF-7E41-844B-A659-7B270B3AB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Imagen vs. DALL-E 2 vs. GLIDE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C632A8-2C86-4146-AD30-62F570615E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928"/>
          <a:stretch/>
        </p:blipFill>
        <p:spPr>
          <a:xfrm>
            <a:off x="228600" y="1288335"/>
            <a:ext cx="7848600" cy="3118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A3CDC5-5AAB-C149-9519-92ADB8B956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7"/>
          <a:stretch/>
        </p:blipFill>
        <p:spPr>
          <a:xfrm>
            <a:off x="152400" y="1609725"/>
            <a:ext cx="8001000" cy="40290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9A33D5-8349-0A4E-8DD8-AA401024CB6B}"/>
              </a:ext>
            </a:extLst>
          </p:cNvPr>
          <p:cNvSpPr txBox="1"/>
          <p:nvPr/>
        </p:nvSpPr>
        <p:spPr>
          <a:xfrm>
            <a:off x="3417626" y="5663746"/>
            <a:ext cx="5345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“A black apple and a green backpack”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BFE9F7-75DC-3341-99BD-323BEFA762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53"/>
          <a:stretch/>
        </p:blipFill>
        <p:spPr>
          <a:xfrm>
            <a:off x="8083167" y="1295400"/>
            <a:ext cx="3880233" cy="3560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6CE563-0A2A-4840-86E1-703B1015E6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555750"/>
            <a:ext cx="3904504" cy="39306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C757794-614A-9749-8808-45B11CCE3850}"/>
              </a:ext>
            </a:extLst>
          </p:cNvPr>
          <p:cNvSpPr/>
          <p:nvPr/>
        </p:nvSpPr>
        <p:spPr>
          <a:xfrm>
            <a:off x="-76200" y="6172200"/>
            <a:ext cx="12134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dirty="0"/>
              <a:t>“We observe that GLIDE is better than DALL-E 2 in assigning the colors to the objects.”</a:t>
            </a:r>
          </a:p>
        </p:txBody>
      </p:sp>
    </p:spTree>
    <p:extLst>
      <p:ext uri="{BB962C8B-B14F-4D97-AF65-F5344CB8AC3E}">
        <p14:creationId xmlns:p14="http://schemas.microsoft.com/office/powerpoint/2010/main" val="394269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1D6BF-7E41-844B-A659-7B270B3AB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Imagen vs. DALL-E 2 vs. GLIDE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205559-0298-EA4D-BF87-B858EB38C9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8"/>
          <a:stretch/>
        </p:blipFill>
        <p:spPr>
          <a:xfrm>
            <a:off x="191618" y="1606061"/>
            <a:ext cx="7809382" cy="39240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754617-D2D7-324A-8A90-CEA2F56CA3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928"/>
          <a:stretch/>
        </p:blipFill>
        <p:spPr>
          <a:xfrm>
            <a:off x="228600" y="1288335"/>
            <a:ext cx="7848600" cy="3118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2E8447-8CF8-FA4D-B416-79F4E84741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" b="93415"/>
          <a:stretch/>
        </p:blipFill>
        <p:spPr>
          <a:xfrm>
            <a:off x="8083167" y="1295400"/>
            <a:ext cx="3877056" cy="274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A2817A-750C-8F4E-8D73-C182F1FEAD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1617843"/>
            <a:ext cx="3886200" cy="39122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2E408C3-7EC8-CA46-BCB1-638120AFF577}"/>
              </a:ext>
            </a:extLst>
          </p:cNvPr>
          <p:cNvSpPr/>
          <p:nvPr/>
        </p:nvSpPr>
        <p:spPr>
          <a:xfrm>
            <a:off x="3048000" y="5562600"/>
            <a:ext cx="61809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/>
              <a:t>“A storefront with Text to Image written on it”</a:t>
            </a:r>
          </a:p>
        </p:txBody>
      </p:sp>
    </p:spTree>
    <p:extLst>
      <p:ext uri="{BB962C8B-B14F-4D97-AF65-F5344CB8AC3E}">
        <p14:creationId xmlns:p14="http://schemas.microsoft.com/office/powerpoint/2010/main" val="465387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1D6BF-7E41-844B-A659-7B270B3AB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Imagen vs. DALL-E 2 vs. GLIDE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3D860A-1559-2F4E-BCD9-D82A7E7682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72"/>
          <a:stretch/>
        </p:blipFill>
        <p:spPr>
          <a:xfrm>
            <a:off x="76201" y="1600200"/>
            <a:ext cx="7987962" cy="3962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A19AC0-5FF0-BA4D-B904-771FDF7B7D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928"/>
          <a:stretch/>
        </p:blipFill>
        <p:spPr>
          <a:xfrm>
            <a:off x="228600" y="1288335"/>
            <a:ext cx="7848600" cy="3118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7F3A68-C685-384B-AC5D-D83F1B9F84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679" y="1600200"/>
            <a:ext cx="3890028" cy="3962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090770-5C8D-854F-88A8-EFA00F23DA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" b="93415"/>
          <a:stretch/>
        </p:blipFill>
        <p:spPr>
          <a:xfrm>
            <a:off x="8083167" y="1295400"/>
            <a:ext cx="3877056" cy="27432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24A28AB-C0FB-564C-9F80-66C890D287A6}"/>
              </a:ext>
            </a:extLst>
          </p:cNvPr>
          <p:cNvSpPr/>
          <p:nvPr/>
        </p:nvSpPr>
        <p:spPr>
          <a:xfrm>
            <a:off x="4191000" y="5562600"/>
            <a:ext cx="37167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/>
              <a:t>“A panda making latte art”</a:t>
            </a:r>
          </a:p>
        </p:txBody>
      </p:sp>
    </p:spTree>
    <p:extLst>
      <p:ext uri="{BB962C8B-B14F-4D97-AF65-F5344CB8AC3E}">
        <p14:creationId xmlns:p14="http://schemas.microsoft.com/office/powerpoint/2010/main" val="10367669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1D6BF-7E41-844B-A659-7B270B3AB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Imagen vs. DALL-E 2 vs. GLIDE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15FF67-ED44-4142-AE54-247D9D3976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1"/>
          <a:stretch/>
        </p:blipFill>
        <p:spPr>
          <a:xfrm>
            <a:off x="76200" y="1614486"/>
            <a:ext cx="8011958" cy="39481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AF92E3-DCB4-0F4C-91CE-C43065A6BF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928"/>
          <a:stretch/>
        </p:blipFill>
        <p:spPr>
          <a:xfrm>
            <a:off x="228600" y="1288335"/>
            <a:ext cx="7848600" cy="311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F91664-57BE-0F4A-9BA5-DCF7501D17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" b="93415"/>
          <a:stretch/>
        </p:blipFill>
        <p:spPr>
          <a:xfrm>
            <a:off x="8083167" y="1295400"/>
            <a:ext cx="3877056" cy="2743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50F2F6-09B3-0547-86CF-3CE7271F58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495" y="1614487"/>
            <a:ext cx="3984927" cy="394811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A004382-283A-004A-BAE1-643C33105214}"/>
              </a:ext>
            </a:extLst>
          </p:cNvPr>
          <p:cNvSpPr/>
          <p:nvPr/>
        </p:nvSpPr>
        <p:spPr>
          <a:xfrm>
            <a:off x="4038600" y="5562600"/>
            <a:ext cx="40709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/>
              <a:t>“A horse riding an astronaut”</a:t>
            </a:r>
          </a:p>
        </p:txBody>
      </p:sp>
    </p:spTree>
    <p:extLst>
      <p:ext uri="{BB962C8B-B14F-4D97-AF65-F5344CB8AC3E}">
        <p14:creationId xmlns:p14="http://schemas.microsoft.com/office/powerpoint/2010/main" val="6383999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DD125-388F-1142-A956-B37FD578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Outline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4DCE8-BE39-2646-BEEF-72F14F2B46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Denoising diffusion probabilistic models (DDPMs)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Conditional diffusion models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Large-scale models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Controlling and fine-tuning image generation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570161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0540B-CC0E-BE44-8F3D-3E19A7AD8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Customizing DMs: Textual inversion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A0DCCAB-D4D4-C445-B3CA-B47F8DECC6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16" y="1066800"/>
            <a:ext cx="11046684" cy="5094963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80212DD-6A23-D94D-AF97-CBD3DFE0C5FE}"/>
              </a:ext>
            </a:extLst>
          </p:cNvPr>
          <p:cNvSpPr/>
          <p:nvPr/>
        </p:nvSpPr>
        <p:spPr>
          <a:xfrm>
            <a:off x="304800" y="6248400"/>
            <a:ext cx="1150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R. Gal et al. </a:t>
            </a:r>
            <a:r>
              <a:rPr lang="en-US" sz="1800" b="0" dirty="0">
                <a:hlinkClick r:id="rId3"/>
              </a:rPr>
              <a:t>An Image is Worth One Word: Personalizing Text-to-Image Generation using Textual Inversion</a:t>
            </a:r>
            <a:r>
              <a:rPr lang="en-US" sz="1800" b="0" dirty="0"/>
              <a:t>. ICLR 2023</a:t>
            </a:r>
          </a:p>
        </p:txBody>
      </p:sp>
    </p:spTree>
    <p:extLst>
      <p:ext uri="{BB962C8B-B14F-4D97-AF65-F5344CB8AC3E}">
        <p14:creationId xmlns:p14="http://schemas.microsoft.com/office/powerpoint/2010/main" val="1198089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953D1-5FC8-6944-AB06-4EFD66066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DDPMs: Basic idea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2221DE-C9FC-C74E-A3F1-4BEF12A707B7}"/>
              </a:ext>
            </a:extLst>
          </p:cNvPr>
          <p:cNvSpPr txBox="1"/>
          <p:nvPr/>
        </p:nvSpPr>
        <p:spPr>
          <a:xfrm>
            <a:off x="2133600" y="5836702"/>
            <a:ext cx="83322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0" dirty="0"/>
              <a:t>J. Ho et al. </a:t>
            </a:r>
            <a:r>
              <a:rPr lang="en-US" sz="1800" b="0" dirty="0">
                <a:hlinkClick r:id="rId2"/>
              </a:rPr>
              <a:t>Denoising diffusion probabilistic models</a:t>
            </a:r>
            <a:r>
              <a:rPr lang="en-US" sz="1800" b="0" dirty="0"/>
              <a:t>. </a:t>
            </a:r>
            <a:r>
              <a:rPr lang="en-US" sz="1800" b="0" dirty="0" err="1"/>
              <a:t>NeurIPS</a:t>
            </a:r>
            <a:r>
              <a:rPr lang="en-US" sz="1800" b="0" dirty="0"/>
              <a:t> 2020 </a:t>
            </a:r>
          </a:p>
          <a:p>
            <a:pPr algn="ctr"/>
            <a:r>
              <a:rPr lang="en-US" sz="1800" b="0" dirty="0"/>
              <a:t>Blog introduction: </a:t>
            </a:r>
            <a:r>
              <a:rPr lang="en-US" sz="1800" b="0" dirty="0">
                <a:hlinkClick r:id="rId3"/>
              </a:rPr>
              <a:t>https://lilianweng.github.io/posts/2021-07-11-diffusion-models/</a:t>
            </a:r>
            <a:endParaRPr lang="en-US" sz="1800" b="0" dirty="0"/>
          </a:p>
          <a:p>
            <a:pPr algn="ctr"/>
            <a:r>
              <a:rPr lang="en-US" sz="1800" b="0" dirty="0">
                <a:hlinkClick r:id="rId4"/>
              </a:rPr>
              <a:t>CVPR 2022 tutorial</a:t>
            </a:r>
            <a:endParaRPr lang="en-US" sz="1800" b="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3B43BD0-6465-A449-812C-1800A32502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55"/>
          <a:stretch/>
        </p:blipFill>
        <p:spPr>
          <a:xfrm>
            <a:off x="1295400" y="1160348"/>
            <a:ext cx="9798023" cy="1582852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79EB10-FE68-8F4B-8520-6A82453DC4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82"/>
          <a:stretch/>
        </p:blipFill>
        <p:spPr>
          <a:xfrm>
            <a:off x="152400" y="3504536"/>
            <a:ext cx="12001982" cy="22749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D62951-DC1A-8940-99B7-46B90C9B405A}"/>
              </a:ext>
            </a:extLst>
          </p:cNvPr>
          <p:cNvSpPr txBox="1"/>
          <p:nvPr/>
        </p:nvSpPr>
        <p:spPr>
          <a:xfrm>
            <a:off x="3913301" y="3200400"/>
            <a:ext cx="4544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Unconditional CIFAR10 sample generation</a:t>
            </a:r>
          </a:p>
        </p:txBody>
      </p:sp>
    </p:spTree>
    <p:extLst>
      <p:ext uri="{BB962C8B-B14F-4D97-AF65-F5344CB8AC3E}">
        <p14:creationId xmlns:p14="http://schemas.microsoft.com/office/powerpoint/2010/main" val="26796967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0540B-CC0E-BE44-8F3D-3E19A7AD8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Customizing DMs: Textual inversion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0212DD-6A23-D94D-AF97-CBD3DFE0C5FE}"/>
              </a:ext>
            </a:extLst>
          </p:cNvPr>
          <p:cNvSpPr/>
          <p:nvPr/>
        </p:nvSpPr>
        <p:spPr>
          <a:xfrm>
            <a:off x="304800" y="6248400"/>
            <a:ext cx="1150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R. Gal et al. </a:t>
            </a:r>
            <a:r>
              <a:rPr lang="en-US" sz="1800" b="0" dirty="0">
                <a:hlinkClick r:id="rId2"/>
              </a:rPr>
              <a:t>An Image is Worth One Word: Personalizing Text-to-Image Generation using Textual Inversion</a:t>
            </a:r>
            <a:r>
              <a:rPr lang="en-US" sz="1800" b="0" dirty="0"/>
              <a:t>. ICLR 2023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393AC73-EDA4-C141-BED5-88C934EEE2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787" y="914400"/>
            <a:ext cx="9182425" cy="5257800"/>
          </a:xfrm>
        </p:spPr>
      </p:pic>
    </p:spTree>
    <p:extLst>
      <p:ext uri="{BB962C8B-B14F-4D97-AF65-F5344CB8AC3E}">
        <p14:creationId xmlns:p14="http://schemas.microsoft.com/office/powerpoint/2010/main" val="36101468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181B8-0F9D-1B42-8DCF-F1980C15E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Textual inversion: Results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46776E-ED8C-A94C-B3F4-F8DD90B2B9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22" y="914400"/>
            <a:ext cx="9720278" cy="5791200"/>
          </a:xfrm>
        </p:spPr>
      </p:pic>
    </p:spTree>
    <p:extLst>
      <p:ext uri="{BB962C8B-B14F-4D97-AF65-F5344CB8AC3E}">
        <p14:creationId xmlns:p14="http://schemas.microsoft.com/office/powerpoint/2010/main" val="23739532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181B8-0F9D-1B42-8DCF-F1980C15E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Textual inversion: Results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C66C7BB-31DA-F041-B8EC-4069DFDFC9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76400"/>
            <a:ext cx="11704540" cy="4114800"/>
          </a:xfrm>
        </p:spPr>
      </p:pic>
    </p:spTree>
    <p:extLst>
      <p:ext uri="{BB962C8B-B14F-4D97-AF65-F5344CB8AC3E}">
        <p14:creationId xmlns:p14="http://schemas.microsoft.com/office/powerpoint/2010/main" val="42387787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181B8-0F9D-1B42-8DCF-F1980C15E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Textual inversion: Comparisons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592F8D-2028-194E-8EDD-88B981FB4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434" y="1104810"/>
            <a:ext cx="6601766" cy="575319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45A58E-8DBB-FE40-9FE0-1A28852B36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8803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73BD0-2706-8144-9581-3A891E5DE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Customizing DMs: DreamBooth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AE548-315D-6541-BCC3-5579B4F60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72117B-1162-3043-9C69-C1C5B8D9319C}"/>
              </a:ext>
            </a:extLst>
          </p:cNvPr>
          <p:cNvSpPr/>
          <p:nvPr/>
        </p:nvSpPr>
        <p:spPr>
          <a:xfrm>
            <a:off x="228600" y="6336268"/>
            <a:ext cx="11963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N. Ruiz et al. </a:t>
            </a:r>
            <a:r>
              <a:rPr lang="en-US" sz="1800" b="0" dirty="0">
                <a:hlinkClick r:id="rId2"/>
              </a:rPr>
              <a:t>DreamBooth: Fine Tuning Text-to-Image Diffusion Models for Subject-Driven Generation</a:t>
            </a:r>
            <a:r>
              <a:rPr lang="en-US" sz="1800" b="0" dirty="0"/>
              <a:t>. </a:t>
            </a:r>
            <a:r>
              <a:rPr lang="en-US" sz="1800" b="0" dirty="0" err="1"/>
              <a:t>arXiv</a:t>
            </a:r>
            <a:r>
              <a:rPr lang="en-US" sz="1800" b="0" dirty="0"/>
              <a:t>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9C3DBB-4555-CE46-8FCA-FE54338C3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22120"/>
            <a:ext cx="12192000" cy="341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755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73BD0-2706-8144-9581-3A891E5DE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Customizing DMs: DreamBooth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72117B-1162-3043-9C69-C1C5B8D9319C}"/>
              </a:ext>
            </a:extLst>
          </p:cNvPr>
          <p:cNvSpPr/>
          <p:nvPr/>
        </p:nvSpPr>
        <p:spPr>
          <a:xfrm>
            <a:off x="228600" y="6336268"/>
            <a:ext cx="11963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N. Ruiz et al. </a:t>
            </a:r>
            <a:r>
              <a:rPr lang="en-US" sz="1800" b="0" dirty="0">
                <a:hlinkClick r:id="rId2"/>
              </a:rPr>
              <a:t>DreamBooth: Fine Tuning Text-to-Image Diffusion Models for Subject-Driven Generation</a:t>
            </a:r>
            <a:r>
              <a:rPr lang="en-US" sz="1800" b="0" dirty="0"/>
              <a:t>. </a:t>
            </a:r>
            <a:r>
              <a:rPr lang="en-US" sz="1800" b="0" dirty="0" err="1"/>
              <a:t>arXiv</a:t>
            </a:r>
            <a:r>
              <a:rPr lang="en-US" sz="1800" b="0" dirty="0"/>
              <a:t>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CF7D46-53BC-F844-BE05-2100420EF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1600"/>
            <a:ext cx="12192000" cy="35364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64143DE-1BF0-8043-A028-832322B0A982}"/>
              </a:ext>
            </a:extLst>
          </p:cNvPr>
          <p:cNvSpPr/>
          <p:nvPr/>
        </p:nvSpPr>
        <p:spPr>
          <a:xfrm>
            <a:off x="5715000" y="5029200"/>
            <a:ext cx="3657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dirty="0"/>
              <a:t>Prompt: "retro style yellow alarm clock with a white clock face and a yellow number three on the right part of the clock face in the jungle"</a:t>
            </a:r>
          </a:p>
        </p:txBody>
      </p:sp>
    </p:spTree>
    <p:extLst>
      <p:ext uri="{BB962C8B-B14F-4D97-AF65-F5344CB8AC3E}">
        <p14:creationId xmlns:p14="http://schemas.microsoft.com/office/powerpoint/2010/main" val="35157813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73BD0-2706-8144-9581-3A891E5DE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Customizing DMs: DreamBooth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6AE65C1-BF4D-934F-B28F-F986561C5E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96434"/>
            <a:ext cx="6526093" cy="52578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C72117B-1162-3043-9C69-C1C5B8D9319C}"/>
              </a:ext>
            </a:extLst>
          </p:cNvPr>
          <p:cNvSpPr/>
          <p:nvPr/>
        </p:nvSpPr>
        <p:spPr>
          <a:xfrm>
            <a:off x="228600" y="6336268"/>
            <a:ext cx="11963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N. Ruiz et al. </a:t>
            </a:r>
            <a:r>
              <a:rPr lang="en-US" sz="1800" b="0" dirty="0">
                <a:hlinkClick r:id="rId3"/>
              </a:rPr>
              <a:t>DreamBooth: Fine Tuning Text-to-Image Diffusion Models for Subject-Driven Generation</a:t>
            </a:r>
            <a:r>
              <a:rPr lang="en-US" sz="1800" b="0" dirty="0"/>
              <a:t>. </a:t>
            </a:r>
            <a:r>
              <a:rPr lang="en-US" sz="1800" b="0" dirty="0" err="1"/>
              <a:t>arXiv</a:t>
            </a:r>
            <a:r>
              <a:rPr lang="en-US" sz="1800" b="0" dirty="0"/>
              <a:t> 2022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55678F-6567-4E40-944E-D19F543AEA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674589"/>
            <a:ext cx="4953000" cy="188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5408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73BD0-2706-8144-9581-3A891E5DE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Customizing DMs: DreamBooth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6AE65C1-BF4D-934F-B28F-F986561C5E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96434"/>
            <a:ext cx="6526093" cy="52578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C72117B-1162-3043-9C69-C1C5B8D9319C}"/>
              </a:ext>
            </a:extLst>
          </p:cNvPr>
          <p:cNvSpPr/>
          <p:nvPr/>
        </p:nvSpPr>
        <p:spPr>
          <a:xfrm>
            <a:off x="228600" y="6336268"/>
            <a:ext cx="11963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N. Ruiz et al. </a:t>
            </a:r>
            <a:r>
              <a:rPr lang="en-US" sz="1800" b="0" dirty="0">
                <a:hlinkClick r:id="rId3"/>
              </a:rPr>
              <a:t>DreamBooth: Fine Tuning Text-to-Image Diffusion Models for Subject-Driven Generation</a:t>
            </a:r>
            <a:r>
              <a:rPr lang="en-US" sz="1800" b="0" dirty="0"/>
              <a:t>. </a:t>
            </a:r>
            <a:r>
              <a:rPr lang="en-US" sz="1800" b="0" dirty="0" err="1"/>
              <a:t>arXiv</a:t>
            </a:r>
            <a:r>
              <a:rPr lang="en-US" sz="1800" b="0" dirty="0"/>
              <a:t>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5E865D-4E12-854E-9717-DA03287902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982146"/>
            <a:ext cx="4513006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7511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C6E41-00FF-FE48-A5FD-D6B952F1D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DreamBooth: Results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193A68C-478C-F940-B68D-0EF9491A4C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44084"/>
            <a:ext cx="10363200" cy="4998432"/>
          </a:xfrm>
        </p:spPr>
      </p:pic>
    </p:spTree>
    <p:extLst>
      <p:ext uri="{BB962C8B-B14F-4D97-AF65-F5344CB8AC3E}">
        <p14:creationId xmlns:p14="http://schemas.microsoft.com/office/powerpoint/2010/main" val="9133718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1023D-EC2E-4A4B-8B7F-0C2A57234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DreamBooth: Results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C11FF5-5282-E646-A9D2-CA366016C0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14400"/>
            <a:ext cx="5659934" cy="5867887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5BEA00-21E5-3643-B42E-562CACB7A2E7}"/>
              </a:ext>
            </a:extLst>
          </p:cNvPr>
          <p:cNvSpPr/>
          <p:nvPr/>
        </p:nvSpPr>
        <p:spPr>
          <a:xfrm>
            <a:off x="6436221" y="5867400"/>
            <a:ext cx="47032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dirty="0"/>
              <a:t>“a cross of a [V] dog and a [target species]”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630DD6-F0D0-3D4C-A3E7-2108599558C3}"/>
              </a:ext>
            </a:extLst>
          </p:cNvPr>
          <p:cNvSpPr/>
          <p:nvPr/>
        </p:nvSpPr>
        <p:spPr>
          <a:xfrm>
            <a:off x="6553200" y="3697069"/>
            <a:ext cx="5562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dirty="0"/>
              <a:t>“a [painting/sculpture] of a [V] [class noun] in the style of [famous artist]”</a:t>
            </a:r>
          </a:p>
        </p:txBody>
      </p:sp>
    </p:spTree>
    <p:extLst>
      <p:ext uri="{BB962C8B-B14F-4D97-AF65-F5344CB8AC3E}">
        <p14:creationId xmlns:p14="http://schemas.microsoft.com/office/powerpoint/2010/main" val="3640761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953D1-5FC8-6944-AB06-4EFD66066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DDPMs: Basic idea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2221DE-C9FC-C74E-A3F1-4BEF12A707B7}"/>
              </a:ext>
            </a:extLst>
          </p:cNvPr>
          <p:cNvSpPr txBox="1"/>
          <p:nvPr/>
        </p:nvSpPr>
        <p:spPr>
          <a:xfrm>
            <a:off x="2581736" y="6324600"/>
            <a:ext cx="7028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0" dirty="0"/>
              <a:t>J. Ho et al. </a:t>
            </a:r>
            <a:r>
              <a:rPr lang="en-US" sz="1800" b="0" dirty="0">
                <a:hlinkClick r:id="rId2"/>
              </a:rPr>
              <a:t>Denoising diffusion probabilistic models</a:t>
            </a:r>
            <a:r>
              <a:rPr lang="en-US" sz="1800" b="0" dirty="0"/>
              <a:t>. </a:t>
            </a:r>
            <a:r>
              <a:rPr lang="en-US" sz="1800" b="0" dirty="0" err="1"/>
              <a:t>NeurIPS</a:t>
            </a:r>
            <a:r>
              <a:rPr lang="en-US" sz="1800" b="0" dirty="0"/>
              <a:t> 2020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AFE460DA-6669-DD41-A104-A079917BD1E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3257748"/>
                <a:ext cx="10363200" cy="2914452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i="1" dirty="0"/>
                  <a:t>Forward process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/>
                  <a:t> turns images into Gaussian noise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i="1" dirty="0"/>
                  <a:t>Reverse process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turns noise into images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Provided the increments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are small enough,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Gaussian and we can train a neural network to estimate the mean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dirty="0"/>
                  <a:t> given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AFE460DA-6669-DD41-A104-A079917BD1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3257748"/>
                <a:ext cx="10363200" cy="2914452"/>
              </a:xfrm>
              <a:blipFill>
                <a:blip r:embed="rId3"/>
                <a:stretch>
                  <a:fillRect l="-1103" t="-2174" r="-1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34C5C786-1AD7-3747-BC14-AB680AE302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55"/>
          <a:stretch/>
        </p:blipFill>
        <p:spPr bwMode="auto">
          <a:xfrm>
            <a:off x="1295400" y="1160348"/>
            <a:ext cx="9798023" cy="1582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9839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E41C6-1834-BC45-93EC-417A21359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DreamBooth: Comparison with textual inversion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848E76-6F77-624B-88BE-FF19351079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14400"/>
            <a:ext cx="4523601" cy="537433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92FCE55-1087-A041-A25A-6C478CBBB851}"/>
              </a:ext>
            </a:extLst>
          </p:cNvPr>
          <p:cNvSpPr/>
          <p:nvPr/>
        </p:nvSpPr>
        <p:spPr>
          <a:xfrm>
            <a:off x="1066800" y="6288733"/>
            <a:ext cx="1142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0" dirty="0"/>
              <a:t>“a [V] vase in the snow”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DA1CBA-A9A7-DD4B-8D12-821F5946C12A}"/>
              </a:ext>
            </a:extLst>
          </p:cNvPr>
          <p:cNvSpPr/>
          <p:nvPr/>
        </p:nvSpPr>
        <p:spPr>
          <a:xfrm>
            <a:off x="2082244" y="6288733"/>
            <a:ext cx="12858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0" dirty="0"/>
              <a:t>“a [V] vase on the beach”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A0D576-B7A1-5142-81D7-123F6AF16D2C}"/>
              </a:ext>
            </a:extLst>
          </p:cNvPr>
          <p:cNvSpPr/>
          <p:nvPr/>
        </p:nvSpPr>
        <p:spPr>
          <a:xfrm>
            <a:off x="3221960" y="6288733"/>
            <a:ext cx="13748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0" dirty="0"/>
              <a:t>“a [V] vase in the jungle”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6E0C1C-19E7-1C41-AA72-E7840E287107}"/>
              </a:ext>
            </a:extLst>
          </p:cNvPr>
          <p:cNvSpPr/>
          <p:nvPr/>
        </p:nvSpPr>
        <p:spPr>
          <a:xfrm>
            <a:off x="4406180" y="6301442"/>
            <a:ext cx="23242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0" dirty="0"/>
              <a:t>“a [V] vase with Eiffel Tower in the background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03F6A1-BE92-0645-A159-C75973E84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438400"/>
            <a:ext cx="6042972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5279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C6E41-00FF-FE48-A5FD-D6B952F1D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DreamBooth: Limitations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72AD871-FCCA-F547-8B47-976D26A048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96"/>
          <a:stretch/>
        </p:blipFill>
        <p:spPr>
          <a:xfrm>
            <a:off x="304800" y="1066800"/>
            <a:ext cx="6407174" cy="5638800"/>
          </a:xfrm>
        </p:spPr>
      </p:pic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97E60ECE-D82C-B94F-AF91-F169C56AA0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62"/>
          <a:stretch/>
        </p:blipFill>
        <p:spPr bwMode="auto">
          <a:xfrm>
            <a:off x="6945896" y="4800600"/>
            <a:ext cx="4941304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939747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2313F-13BF-A245-9FC2-FEDB53C82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Anti-DreamBooth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AD30BE-31FC-7446-8DB2-94BFA7ECF79E}"/>
              </a:ext>
            </a:extLst>
          </p:cNvPr>
          <p:cNvSpPr/>
          <p:nvPr/>
        </p:nvSpPr>
        <p:spPr>
          <a:xfrm>
            <a:off x="304800" y="6260068"/>
            <a:ext cx="1158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T. V. Le et al. </a:t>
            </a:r>
            <a:r>
              <a:rPr lang="en-US" sz="1800" b="0" dirty="0">
                <a:hlinkClick r:id="rId2"/>
              </a:rPr>
              <a:t>Anti-DreamBooth: Protecting users from personalized text-to-image synthesis</a:t>
            </a:r>
            <a:r>
              <a:rPr lang="en-US" sz="1800" b="0" dirty="0"/>
              <a:t>. </a:t>
            </a:r>
            <a:r>
              <a:rPr lang="en-US" sz="1800" b="0" dirty="0" err="1"/>
              <a:t>arXiv</a:t>
            </a:r>
            <a:r>
              <a:rPr lang="en-US" sz="1800" b="0" dirty="0"/>
              <a:t>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987293-F0C2-E44B-BA82-A77447AAD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70" y="1065537"/>
            <a:ext cx="6398929" cy="49542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C0BC33-BCD4-2F47-B1F9-3AC095A74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514600"/>
            <a:ext cx="5063067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122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13BCF-681F-D244-BC2C-E1E13150B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Prompt-to-Prompt Image Editing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D4630C-8289-0642-B402-904ADAC9DC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14400"/>
            <a:ext cx="9761277" cy="5421868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887DE0-29A0-C046-BFC1-BAB37F5C0A0D}"/>
              </a:ext>
            </a:extLst>
          </p:cNvPr>
          <p:cNvSpPr/>
          <p:nvPr/>
        </p:nvSpPr>
        <p:spPr>
          <a:xfrm>
            <a:off x="533400" y="6336268"/>
            <a:ext cx="1127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A. Hertz et al. </a:t>
            </a:r>
            <a:r>
              <a:rPr lang="en-US" sz="1800" b="0" dirty="0">
                <a:hlinkClick r:id="rId3"/>
              </a:rPr>
              <a:t>Prompt-to-Prompt Image Editing with Cross Attention Control</a:t>
            </a:r>
            <a:r>
              <a:rPr lang="en-US" sz="1800" b="0" dirty="0"/>
              <a:t>. </a:t>
            </a:r>
            <a:r>
              <a:rPr lang="en-US" sz="1800" b="0" dirty="0" err="1"/>
              <a:t>arXiv</a:t>
            </a:r>
            <a:r>
              <a:rPr lang="en-US" sz="1800" b="0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2400035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13BCF-681F-D244-BC2C-E1E13150B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Prompt-to-Prompt Image Editing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885926-4C47-7F4E-9291-551F8F285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1219200"/>
            <a:ext cx="12192000" cy="20838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F5B3B4-27D3-5842-A234-AB377B88E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9335"/>
            <a:ext cx="12192000" cy="324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750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13BCF-681F-D244-BC2C-E1E13150B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Prompt-to-Prompt Image Editing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17D5CAD-B86A-C44D-AF2B-372891CAA0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724" y="990600"/>
            <a:ext cx="9241276" cy="5791200"/>
          </a:xfrm>
        </p:spPr>
      </p:pic>
    </p:spTree>
    <p:extLst>
      <p:ext uri="{BB962C8B-B14F-4D97-AF65-F5344CB8AC3E}">
        <p14:creationId xmlns:p14="http://schemas.microsoft.com/office/powerpoint/2010/main" val="42126216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DE6E7-F00A-DB4F-BF58-BF1CF40D9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InstructPix2Pix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F0E0FC-E8BB-9F43-83B9-3B712C5195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87" y="914400"/>
            <a:ext cx="9321626" cy="52578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FFC3F71-8896-D245-AB88-8A9E810FEFE9}"/>
              </a:ext>
            </a:extLst>
          </p:cNvPr>
          <p:cNvSpPr/>
          <p:nvPr/>
        </p:nvSpPr>
        <p:spPr>
          <a:xfrm>
            <a:off x="335280" y="6324600"/>
            <a:ext cx="11521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dirty="0"/>
              <a:t>T. Brooks, A. </a:t>
            </a:r>
            <a:r>
              <a:rPr lang="en-US" sz="1800" b="0" dirty="0" err="1"/>
              <a:t>Holynski</a:t>
            </a:r>
            <a:r>
              <a:rPr lang="en-US" sz="1800" b="0" dirty="0"/>
              <a:t>, and A. </a:t>
            </a:r>
            <a:r>
              <a:rPr lang="en-US" sz="1800" b="0" dirty="0" err="1"/>
              <a:t>Efros</a:t>
            </a:r>
            <a:r>
              <a:rPr lang="en-US" sz="1800" b="0" dirty="0"/>
              <a:t>. </a:t>
            </a:r>
            <a:r>
              <a:rPr lang="en-US" sz="1800" b="0" dirty="0">
                <a:hlinkClick r:id="rId3"/>
              </a:rPr>
              <a:t>InstructPix2Pix: Learning to Follow Image Editing Instructions</a:t>
            </a:r>
            <a:r>
              <a:rPr lang="en-US" sz="1800" b="0" dirty="0"/>
              <a:t>. CVPR 2023</a:t>
            </a:r>
          </a:p>
        </p:txBody>
      </p:sp>
    </p:spTree>
    <p:extLst>
      <p:ext uri="{BB962C8B-B14F-4D97-AF65-F5344CB8AC3E}">
        <p14:creationId xmlns:p14="http://schemas.microsoft.com/office/powerpoint/2010/main" val="7770201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DE6E7-F00A-DB4F-BF58-BF1CF40D9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InstructPix2Pix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FC3F71-8896-D245-AB88-8A9E810FEFE9}"/>
              </a:ext>
            </a:extLst>
          </p:cNvPr>
          <p:cNvSpPr/>
          <p:nvPr/>
        </p:nvSpPr>
        <p:spPr>
          <a:xfrm>
            <a:off x="335280" y="6324600"/>
            <a:ext cx="11521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dirty="0"/>
              <a:t>T. Brooks, A. </a:t>
            </a:r>
            <a:r>
              <a:rPr lang="en-US" sz="1800" b="0" dirty="0" err="1"/>
              <a:t>Holynski</a:t>
            </a:r>
            <a:r>
              <a:rPr lang="en-US" sz="1800" b="0" dirty="0"/>
              <a:t>, and A. </a:t>
            </a:r>
            <a:r>
              <a:rPr lang="en-US" sz="1800" b="0" dirty="0" err="1"/>
              <a:t>Efros</a:t>
            </a:r>
            <a:r>
              <a:rPr lang="en-US" sz="1800" b="0" dirty="0"/>
              <a:t>. </a:t>
            </a:r>
            <a:r>
              <a:rPr lang="en-US" sz="1800" b="0" dirty="0">
                <a:hlinkClick r:id="rId2"/>
              </a:rPr>
              <a:t>InstructPix2Pix: Learning to Follow Image Editing Instructions</a:t>
            </a:r>
            <a:r>
              <a:rPr lang="en-US" sz="1800" b="0" dirty="0"/>
              <a:t>. CVPR 2023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C5D0752-389A-3741-93EA-48F2177089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" y="1219200"/>
            <a:ext cx="11521440" cy="4877752"/>
          </a:xfrm>
        </p:spPr>
      </p:pic>
    </p:spTree>
    <p:extLst>
      <p:ext uri="{BB962C8B-B14F-4D97-AF65-F5344CB8AC3E}">
        <p14:creationId xmlns:p14="http://schemas.microsoft.com/office/powerpoint/2010/main" val="328837957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AAD5D-D96C-DC47-8FC0-B0A0BCDC1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InstructPix2Pix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520551-A0D4-E14D-B6CE-DDEC7587D3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Fine-tuning GPT-3: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B086986A-3899-434B-94D7-09D3C5068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00" y="1763276"/>
            <a:ext cx="10363200" cy="4180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65735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AAD5D-D96C-DC47-8FC0-B0A0BCDC1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InstructPix2Pix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520551-A0D4-E14D-B6CE-DDEC7587D3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Generating input-output image pairs: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6599BE-A7C8-4047-ADA3-99899D6B1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676400"/>
            <a:ext cx="9753600" cy="486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34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953D1-5FC8-6944-AB06-4EFD66066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DDPMs: Basic idea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2221DE-C9FC-C74E-A3F1-4BEF12A707B7}"/>
              </a:ext>
            </a:extLst>
          </p:cNvPr>
          <p:cNvSpPr txBox="1"/>
          <p:nvPr/>
        </p:nvSpPr>
        <p:spPr>
          <a:xfrm>
            <a:off x="2581736" y="6324600"/>
            <a:ext cx="7028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0" dirty="0"/>
              <a:t>J. Ho et al. </a:t>
            </a:r>
            <a:r>
              <a:rPr lang="en-US" sz="1800" b="0" dirty="0">
                <a:hlinkClick r:id="rId2"/>
              </a:rPr>
              <a:t>Denoising diffusion probabilistic models</a:t>
            </a:r>
            <a:r>
              <a:rPr lang="en-US" sz="1800" b="0" dirty="0"/>
              <a:t>. </a:t>
            </a:r>
            <a:r>
              <a:rPr lang="en-US" sz="1800" b="0" dirty="0" err="1"/>
              <a:t>NeurIPS</a:t>
            </a:r>
            <a:r>
              <a:rPr lang="en-US" sz="1800" b="0" dirty="0"/>
              <a:t> 2020 </a:t>
            </a:r>
          </a:p>
        </p:txBody>
      </p:sp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34C5C786-1AD7-3747-BC14-AB680AE302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55"/>
          <a:stretch/>
        </p:blipFill>
        <p:spPr bwMode="auto">
          <a:xfrm>
            <a:off x="1295400" y="1160348"/>
            <a:ext cx="9798023" cy="1582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591AF0A-A1DF-BE4A-9916-B0D6B9B63BE0}"/>
                  </a:ext>
                </a:extLst>
              </p:cNvPr>
              <p:cNvSpPr txBox="1"/>
              <p:nvPr/>
            </p:nvSpPr>
            <p:spPr>
              <a:xfrm>
                <a:off x="6584977" y="3369248"/>
                <a:ext cx="4692623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0" dirty="0">
                    <a:solidFill>
                      <a:srgbClr val="7030A0"/>
                    </a:solidFill>
                  </a:rPr>
                  <a:t> </a:t>
                </a:r>
                <a:r>
                  <a:rPr lang="en-US" b="0" dirty="0"/>
                  <a:t>is the predicted noise component of image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b="0" dirty="0">
                    <a:solidFill>
                      <a:srgbClr val="7030A0"/>
                    </a:solidFill>
                  </a:rPr>
                  <a:t> </a:t>
                </a:r>
                <a:r>
                  <a:rPr lang="en-US" b="0" dirty="0"/>
                  <a:t>given noise level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0" dirty="0"/>
                  <a:t>Network parameters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b="0" dirty="0"/>
                  <a:t> are updated to reduce L2 error between actual noise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b="0" dirty="0"/>
                  <a:t> and predicted noise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b="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0" dirty="0">
                    <a:solidFill>
                      <a:srgbClr val="7030A0"/>
                    </a:solidFill>
                  </a:rPr>
                  <a:t> </a:t>
                </a:r>
                <a:endParaRPr lang="en-US" b="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591AF0A-A1DF-BE4A-9916-B0D6B9B63B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4977" y="3369248"/>
                <a:ext cx="4692623" cy="2677656"/>
              </a:xfrm>
              <a:prstGeom prst="rect">
                <a:avLst/>
              </a:prstGeom>
              <a:blipFill>
                <a:blip r:embed="rId4"/>
                <a:stretch>
                  <a:fillRect l="-1622" t="-1415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60E00CDF-DE99-E04A-AA84-744171BA40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25"/>
          <a:stretch/>
        </p:blipFill>
        <p:spPr>
          <a:xfrm>
            <a:off x="0" y="2979502"/>
            <a:ext cx="6019800" cy="302600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2EB0B6B-DB6C-064A-8898-8E83AD3127E7}"/>
                  </a:ext>
                </a:extLst>
              </p:cNvPr>
              <p:cNvSpPr/>
              <p:nvPr/>
            </p:nvSpPr>
            <p:spPr>
              <a:xfrm>
                <a:off x="2514600" y="5105400"/>
                <a:ext cx="2286000" cy="4616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2EB0B6B-DB6C-064A-8898-8E83AD3127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5105400"/>
                <a:ext cx="2286000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027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2C5FFA8-3B91-F948-86E2-AE46AE102665}"/>
              </a:ext>
            </a:extLst>
          </p:cNvPr>
          <p:cNvSpPr txBox="1"/>
          <p:nvPr/>
        </p:nvSpPr>
        <p:spPr>
          <a:xfrm>
            <a:off x="2996219" y="2119790"/>
            <a:ext cx="1651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/>
              <a:t>Noisy output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0AAD5D-D96C-DC47-8FC0-B0A0BCDC1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InstructPix2Pix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520551-A0D4-E14D-B6CE-DDEC7587D3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Fine-tuning a DM for image-to-image translation: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799FB0-5614-A24E-9628-A739B57CDA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1" r="28571"/>
          <a:stretch/>
        </p:blipFill>
        <p:spPr>
          <a:xfrm>
            <a:off x="4495800" y="2286000"/>
            <a:ext cx="4876800" cy="29003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C1972-B8B4-6D4B-8A24-E48530353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653191"/>
            <a:ext cx="1371600" cy="13854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C081AC-BB8F-AE4A-8643-6A60BABBC1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1" y="2667000"/>
            <a:ext cx="1385280" cy="13806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5944ED-F2CC-1146-8414-077B9ADD98E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199" y="2653191"/>
            <a:ext cx="1380019" cy="13854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43FCC7-FF8D-9948-B443-0D0CC41582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700" y="2653191"/>
            <a:ext cx="1380019" cy="13854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7E3F0E-962A-5944-A539-7C5534CB3355}"/>
              </a:ext>
            </a:extLst>
          </p:cNvPr>
          <p:cNvSpPr txBox="1"/>
          <p:nvPr/>
        </p:nvSpPr>
        <p:spPr>
          <a:xfrm>
            <a:off x="1276462" y="2119791"/>
            <a:ext cx="2076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/>
              <a:t>Input image (conditioning)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38BCEE-A264-A949-B512-C6DAFFC140B6}"/>
              </a:ext>
            </a:extLst>
          </p:cNvPr>
          <p:cNvSpPr txBox="1"/>
          <p:nvPr/>
        </p:nvSpPr>
        <p:spPr>
          <a:xfrm>
            <a:off x="9244619" y="2238437"/>
            <a:ext cx="1651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/>
              <a:t>Noise estimate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C9F68D-461C-3C4A-9192-B69EC3AEBE9A}"/>
              </a:ext>
            </a:extLst>
          </p:cNvPr>
          <p:cNvSpPr txBox="1"/>
          <p:nvPr/>
        </p:nvSpPr>
        <p:spPr>
          <a:xfrm>
            <a:off x="1993409" y="4525683"/>
            <a:ext cx="25023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/>
              <a:t>“Have her ride a dragon”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92C894-DDFB-EC45-B56A-4718C025C7AD}"/>
              </a:ext>
            </a:extLst>
          </p:cNvPr>
          <p:cNvSpPr txBox="1"/>
          <p:nvPr/>
        </p:nvSpPr>
        <p:spPr>
          <a:xfrm>
            <a:off x="1969596" y="4847808"/>
            <a:ext cx="25023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/>
              <a:t>Time </a:t>
            </a:r>
            <a:r>
              <a:rPr lang="en-US" sz="1600" b="0" i="1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6350113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400C6-E648-1D47-9976-18E5CA2DF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InstructPix2Pix: Results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689F006-1395-6A49-BC66-FCA0C0B961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19200"/>
            <a:ext cx="11918824" cy="5105400"/>
          </a:xfrm>
        </p:spPr>
      </p:pic>
    </p:spTree>
    <p:extLst>
      <p:ext uri="{BB962C8B-B14F-4D97-AF65-F5344CB8AC3E}">
        <p14:creationId xmlns:p14="http://schemas.microsoft.com/office/powerpoint/2010/main" val="192277259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400C6-E648-1D47-9976-18E5CA2DF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InstructPix2Pix: Results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E135CDE-60F8-CC4E-B312-5DECB3ACCB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914399"/>
            <a:ext cx="9601200" cy="5975815"/>
          </a:xfrm>
        </p:spPr>
      </p:pic>
    </p:spTree>
    <p:extLst>
      <p:ext uri="{BB962C8B-B14F-4D97-AF65-F5344CB8AC3E}">
        <p14:creationId xmlns:p14="http://schemas.microsoft.com/office/powerpoint/2010/main" val="6448440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400C6-E648-1D47-9976-18E5CA2DF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InstructPix2Pix: Results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183777-1469-8842-AB8A-659E8210D9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933" y="914400"/>
            <a:ext cx="7588267" cy="5943600"/>
          </a:xfrm>
        </p:spPr>
      </p:pic>
    </p:spTree>
    <p:extLst>
      <p:ext uri="{BB962C8B-B14F-4D97-AF65-F5344CB8AC3E}">
        <p14:creationId xmlns:p14="http://schemas.microsoft.com/office/powerpoint/2010/main" val="12577998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400C6-E648-1D47-9976-18E5CA2DF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InstructPix2Pix: Failure cases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348BD27-94DF-A848-8BA4-799485E458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317500"/>
            <a:ext cx="11784784" cy="2787900"/>
          </a:xfrm>
        </p:spPr>
      </p:pic>
    </p:spTree>
    <p:extLst>
      <p:ext uri="{BB962C8B-B14F-4D97-AF65-F5344CB8AC3E}">
        <p14:creationId xmlns:p14="http://schemas.microsoft.com/office/powerpoint/2010/main" val="11934658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1">
            <a:extLst>
              <a:ext uri="{FF2B5EF4-FFF2-40B4-BE49-F238E27FC236}">
                <a16:creationId xmlns:a16="http://schemas.microsoft.com/office/drawing/2014/main" id="{60210427-09E6-934F-A836-434CDFD48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0" y="1524000"/>
            <a:ext cx="593151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BB4A11-8C76-014D-B83E-3348F7AED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ControlNet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DD2ED0-98E1-EB4F-A064-3040DC7179F5}"/>
              </a:ext>
            </a:extLst>
          </p:cNvPr>
          <p:cNvSpPr/>
          <p:nvPr/>
        </p:nvSpPr>
        <p:spPr>
          <a:xfrm>
            <a:off x="723900" y="6324600"/>
            <a:ext cx="1074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L. Zhang and M. </a:t>
            </a:r>
            <a:r>
              <a:rPr lang="en-US" sz="1800" b="0" dirty="0" err="1"/>
              <a:t>Agrawala</a:t>
            </a:r>
            <a:r>
              <a:rPr lang="en-US" sz="1800" b="0" dirty="0"/>
              <a:t>. </a:t>
            </a:r>
            <a:r>
              <a:rPr lang="en-US" sz="1800" b="0" dirty="0">
                <a:hlinkClick r:id="rId3"/>
              </a:rPr>
              <a:t>Adding Conditional Control to Text-to-Image Diffusion Models</a:t>
            </a:r>
            <a:r>
              <a:rPr lang="en-US" sz="1800" b="0" dirty="0"/>
              <a:t>. </a:t>
            </a:r>
            <a:r>
              <a:rPr lang="en-US" sz="1800" b="0" dirty="0" err="1"/>
              <a:t>arXiv</a:t>
            </a:r>
            <a:r>
              <a:rPr lang="en-US" sz="1800" b="0" dirty="0"/>
              <a:t> 2023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3A59BD6-9647-9E41-BD33-ABC9B2F75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Add a trainable “wrapper” around a pre-trained DM to fine-tune it for pix2pix tasks</a:t>
            </a:r>
          </a:p>
        </p:txBody>
      </p:sp>
    </p:spTree>
    <p:extLst>
      <p:ext uri="{BB962C8B-B14F-4D97-AF65-F5344CB8AC3E}">
        <p14:creationId xmlns:p14="http://schemas.microsoft.com/office/powerpoint/2010/main" val="417200662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B4A11-8C76-014D-B83E-3348F7AED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ControlNet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DD2ED0-98E1-EB4F-A064-3040DC7179F5}"/>
              </a:ext>
            </a:extLst>
          </p:cNvPr>
          <p:cNvSpPr/>
          <p:nvPr/>
        </p:nvSpPr>
        <p:spPr>
          <a:xfrm>
            <a:off x="723900" y="6324600"/>
            <a:ext cx="1074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L. Zhang and M. </a:t>
            </a:r>
            <a:r>
              <a:rPr lang="en-US" sz="1800" b="0" dirty="0" err="1"/>
              <a:t>Agrawala</a:t>
            </a:r>
            <a:r>
              <a:rPr lang="en-US" sz="1800" b="0" dirty="0"/>
              <a:t>. </a:t>
            </a:r>
            <a:r>
              <a:rPr lang="en-US" sz="1800" b="0" dirty="0">
                <a:hlinkClick r:id="rId2"/>
              </a:rPr>
              <a:t>Adding Conditional Control to Text-to-Image Diffusion Models</a:t>
            </a:r>
            <a:r>
              <a:rPr lang="en-US" sz="1800" b="0" dirty="0"/>
              <a:t>. </a:t>
            </a:r>
            <a:r>
              <a:rPr lang="en-US" sz="1800" b="0" dirty="0" err="1"/>
              <a:t>arXiv</a:t>
            </a:r>
            <a:r>
              <a:rPr lang="en-US" sz="1800" b="0" dirty="0"/>
              <a:t> 2023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277180C-9DEC-E343-83B6-367CEC1B80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115" y="990600"/>
            <a:ext cx="7599769" cy="5257800"/>
          </a:xfrm>
        </p:spPr>
      </p:pic>
    </p:spTree>
    <p:extLst>
      <p:ext uri="{BB962C8B-B14F-4D97-AF65-F5344CB8AC3E}">
        <p14:creationId xmlns:p14="http://schemas.microsoft.com/office/powerpoint/2010/main" val="260642028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B4A11-8C76-014D-B83E-3348F7AED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ControlNet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DD2ED0-98E1-EB4F-A064-3040DC7179F5}"/>
              </a:ext>
            </a:extLst>
          </p:cNvPr>
          <p:cNvSpPr/>
          <p:nvPr/>
        </p:nvSpPr>
        <p:spPr>
          <a:xfrm>
            <a:off x="723900" y="6324600"/>
            <a:ext cx="1074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L. Zhang and M. </a:t>
            </a:r>
            <a:r>
              <a:rPr lang="en-US" sz="1800" b="0" dirty="0" err="1"/>
              <a:t>Agrawala</a:t>
            </a:r>
            <a:r>
              <a:rPr lang="en-US" sz="1800" b="0" dirty="0"/>
              <a:t>. </a:t>
            </a:r>
            <a:r>
              <a:rPr lang="en-US" sz="1800" b="0" dirty="0">
                <a:hlinkClick r:id="rId2"/>
              </a:rPr>
              <a:t>Adding Conditional Control to Text-to-Image Diffusion Models</a:t>
            </a:r>
            <a:r>
              <a:rPr lang="en-US" sz="1800" b="0" dirty="0"/>
              <a:t>. </a:t>
            </a:r>
            <a:r>
              <a:rPr lang="en-US" sz="1800" b="0" dirty="0" err="1"/>
              <a:t>arXiv</a:t>
            </a:r>
            <a:r>
              <a:rPr lang="en-US" sz="1800" b="0" dirty="0"/>
              <a:t> 2023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1715F0E-6F28-D24B-885E-8D96A5962E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237" y="914400"/>
            <a:ext cx="9203526" cy="5257800"/>
          </a:xfrm>
        </p:spPr>
      </p:pic>
    </p:spTree>
    <p:extLst>
      <p:ext uri="{BB962C8B-B14F-4D97-AF65-F5344CB8AC3E}">
        <p14:creationId xmlns:p14="http://schemas.microsoft.com/office/powerpoint/2010/main" val="365190353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B4A11-8C76-014D-B83E-3348F7AED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ControlNet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DD2ED0-98E1-EB4F-A064-3040DC7179F5}"/>
              </a:ext>
            </a:extLst>
          </p:cNvPr>
          <p:cNvSpPr/>
          <p:nvPr/>
        </p:nvSpPr>
        <p:spPr>
          <a:xfrm>
            <a:off x="723900" y="6324600"/>
            <a:ext cx="1074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L. Zhang and M. </a:t>
            </a:r>
            <a:r>
              <a:rPr lang="en-US" sz="1800" b="0" dirty="0" err="1"/>
              <a:t>Agrawala</a:t>
            </a:r>
            <a:r>
              <a:rPr lang="en-US" sz="1800" b="0" dirty="0"/>
              <a:t>. </a:t>
            </a:r>
            <a:r>
              <a:rPr lang="en-US" sz="1800" b="0" dirty="0">
                <a:hlinkClick r:id="rId2"/>
              </a:rPr>
              <a:t>Adding Conditional Control to Text-to-Image Diffusion Models</a:t>
            </a:r>
            <a:r>
              <a:rPr lang="en-US" sz="1800" b="0" dirty="0"/>
              <a:t>. </a:t>
            </a:r>
            <a:r>
              <a:rPr lang="en-US" sz="1800" b="0" dirty="0" err="1"/>
              <a:t>arXiv</a:t>
            </a:r>
            <a:r>
              <a:rPr lang="en-US" sz="1800" b="0" dirty="0"/>
              <a:t> 2023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FC5C0DF-A19E-F24E-B2D7-02C9230D4F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553" y="914400"/>
            <a:ext cx="9168893" cy="5257800"/>
          </a:xfrm>
        </p:spPr>
      </p:pic>
    </p:spTree>
    <p:extLst>
      <p:ext uri="{BB962C8B-B14F-4D97-AF65-F5344CB8AC3E}">
        <p14:creationId xmlns:p14="http://schemas.microsoft.com/office/powerpoint/2010/main" val="62546425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B4A11-8C76-014D-B83E-3348F7AED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ControlNet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DD2ED0-98E1-EB4F-A064-3040DC7179F5}"/>
              </a:ext>
            </a:extLst>
          </p:cNvPr>
          <p:cNvSpPr/>
          <p:nvPr/>
        </p:nvSpPr>
        <p:spPr>
          <a:xfrm>
            <a:off x="723900" y="6324600"/>
            <a:ext cx="1074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L. Zhang and M. </a:t>
            </a:r>
            <a:r>
              <a:rPr lang="en-US" sz="1800" b="0" dirty="0" err="1"/>
              <a:t>Agrawala</a:t>
            </a:r>
            <a:r>
              <a:rPr lang="en-US" sz="1800" b="0" dirty="0"/>
              <a:t>. </a:t>
            </a:r>
            <a:r>
              <a:rPr lang="en-US" sz="1800" b="0" dirty="0">
                <a:hlinkClick r:id="rId2"/>
              </a:rPr>
              <a:t>Adding Conditional Control to Text-to-Image Diffusion Models</a:t>
            </a:r>
            <a:r>
              <a:rPr lang="en-US" sz="1800" b="0" dirty="0"/>
              <a:t>. </a:t>
            </a:r>
            <a:r>
              <a:rPr lang="en-US" sz="1800" b="0" dirty="0" err="1"/>
              <a:t>arXiv</a:t>
            </a:r>
            <a:r>
              <a:rPr lang="en-US" sz="1800" b="0" dirty="0"/>
              <a:t> 2023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1666DA7-F5F1-5A42-938A-4D6AD15E8F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30" y="1285875"/>
            <a:ext cx="5898370" cy="4571237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A2E327-26BA-1F49-BB51-CC24E02A63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65279"/>
            <a:ext cx="5879620" cy="452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72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953D1-5FC8-6944-AB06-4EFD66066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DDPMs: Basic idea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2221DE-C9FC-C74E-A3F1-4BEF12A707B7}"/>
              </a:ext>
            </a:extLst>
          </p:cNvPr>
          <p:cNvSpPr txBox="1"/>
          <p:nvPr/>
        </p:nvSpPr>
        <p:spPr>
          <a:xfrm>
            <a:off x="2581736" y="6324600"/>
            <a:ext cx="7028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0" dirty="0"/>
              <a:t>J. Ho et al. </a:t>
            </a:r>
            <a:r>
              <a:rPr lang="en-US" sz="1800" b="0" dirty="0">
                <a:hlinkClick r:id="rId2"/>
              </a:rPr>
              <a:t>Denoising diffusion probabilistic models</a:t>
            </a:r>
            <a:r>
              <a:rPr lang="en-US" sz="1800" b="0" dirty="0"/>
              <a:t>. </a:t>
            </a:r>
            <a:r>
              <a:rPr lang="en-US" sz="1800" b="0" dirty="0" err="1"/>
              <a:t>NeurIPS</a:t>
            </a:r>
            <a:r>
              <a:rPr lang="en-US" sz="1800" b="0" dirty="0"/>
              <a:t> 2020 </a:t>
            </a:r>
          </a:p>
        </p:txBody>
      </p:sp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34C5C786-1AD7-3747-BC14-AB680AE302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55"/>
          <a:stretch/>
        </p:blipFill>
        <p:spPr bwMode="auto">
          <a:xfrm>
            <a:off x="1295400" y="1160348"/>
            <a:ext cx="9798023" cy="1582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2E425D-652B-5E4D-A294-B3E74FA01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502"/>
            <a:ext cx="12192000" cy="302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47359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7FAAD-7116-104B-8FE0-DDBDEA79A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Connecting 2D to 3D: </a:t>
            </a:r>
            <a:r>
              <a:rPr lang="en-US" dirty="0" err="1"/>
              <a:t>DreamFusion</a:t>
            </a:r>
            <a:endParaRPr lang="en-US" dirty="0"/>
          </a:p>
        </p:txBody>
      </p:sp>
      <p:pic>
        <p:nvPicPr>
          <p:cNvPr id="5" name="wipe_opposite_6x4_smoothstep.mp4">
            <a:hlinkClick r:id="" action="ppaction://media"/>
            <a:extLst>
              <a:ext uri="{FF2B5EF4-FFF2-40B4-BE49-F238E27FC236}">
                <a16:creationId xmlns:a16="http://schemas.microsoft.com/office/drawing/2014/main" id="{58ED597D-5BC2-5A4D-B752-FFEF49953E0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2650" y="914400"/>
            <a:ext cx="7886700" cy="52578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9BE121B-24C6-E94D-AAF8-DADE241C7E29}"/>
              </a:ext>
            </a:extLst>
          </p:cNvPr>
          <p:cNvSpPr/>
          <p:nvPr/>
        </p:nvSpPr>
        <p:spPr>
          <a:xfrm>
            <a:off x="1173859" y="6306189"/>
            <a:ext cx="1025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0" dirty="0"/>
              <a:t>B. Poole, A. Jain, J. Barron, B. Mildenhall. </a:t>
            </a:r>
            <a:r>
              <a:rPr lang="en-US" sz="1800" b="0" dirty="0">
                <a:hlinkClick r:id="rId5"/>
              </a:rPr>
              <a:t>DreamFusion: Text-to-3D using 2D Diffusion</a:t>
            </a:r>
            <a:r>
              <a:rPr lang="en-US" sz="1800" b="0" dirty="0"/>
              <a:t>. </a:t>
            </a:r>
            <a:r>
              <a:rPr lang="en-US" sz="1800" b="0" dirty="0" err="1"/>
              <a:t>arXiv</a:t>
            </a:r>
            <a:r>
              <a:rPr lang="en-US" sz="1800" b="0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59465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7FAAD-7116-104B-8FE0-DDBDEA79A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Connecting 2D to 3D: </a:t>
            </a:r>
            <a:r>
              <a:rPr lang="en-US" dirty="0" err="1"/>
              <a:t>DreamFusion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A797FF-E161-C64A-9CAF-C83AD4E80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5401"/>
            <a:ext cx="12192000" cy="40671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83118BA-DE7C-1C41-87FE-33CE52ACAAA5}"/>
              </a:ext>
            </a:extLst>
          </p:cNvPr>
          <p:cNvSpPr/>
          <p:nvPr/>
        </p:nvSpPr>
        <p:spPr>
          <a:xfrm>
            <a:off x="1173859" y="6306189"/>
            <a:ext cx="1025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0" dirty="0"/>
              <a:t>B. Poole, A. Jain, J. Barron, B. Mildenhall. </a:t>
            </a:r>
            <a:r>
              <a:rPr lang="en-US" sz="1800" b="0" dirty="0">
                <a:hlinkClick r:id="rId4"/>
              </a:rPr>
              <a:t>DreamFusion: Text-to-3D using 2D Diffusion</a:t>
            </a:r>
            <a:r>
              <a:rPr lang="en-US" sz="1800" b="0" dirty="0"/>
              <a:t>. </a:t>
            </a:r>
            <a:r>
              <a:rPr lang="en-US" sz="1800" b="0" dirty="0" err="1"/>
              <a:t>arXiv</a:t>
            </a:r>
            <a:r>
              <a:rPr lang="en-US" sz="1800" b="0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283375601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DD125-388F-1142-A956-B37FD578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Outline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4DCE8-BE39-2646-BEEF-72F14F2B46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Denoising diffusion probabilistic models (DDPMs)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Conditional diffusion models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Large-scale models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Controlling and fine-tuning image generation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Societal, ethical, and legal issues</a:t>
            </a:r>
          </a:p>
        </p:txBody>
      </p:sp>
    </p:spTree>
    <p:extLst>
      <p:ext uri="{BB962C8B-B14F-4D97-AF65-F5344CB8AC3E}">
        <p14:creationId xmlns:p14="http://schemas.microsoft.com/office/powerpoint/2010/main" val="36609285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C4D6D-65C6-A443-B277-2C941B0D5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Societal, ethical, and legal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5A8B7-6825-4E4C-B5F9-2192689579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Closed or open?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Safe or unsafe?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Potential for generating </a:t>
            </a:r>
            <a:r>
              <a:rPr lang="en-US" dirty="0" err="1"/>
              <a:t>DeepFakes</a:t>
            </a:r>
            <a:r>
              <a:rPr lang="en-US" dirty="0"/>
              <a:t> and misinformation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Dataset image rights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Artists’ rights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nature of creativity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07754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42444-41F2-6748-9CBC-F328CCE61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news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0AC92A-9D58-EB45-9EE2-4819656265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23" y="914400"/>
            <a:ext cx="9510554" cy="52578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99D7B0-A49D-AB45-9006-C30656053560}"/>
              </a:ext>
            </a:extLst>
          </p:cNvPr>
          <p:cNvSpPr/>
          <p:nvPr/>
        </p:nvSpPr>
        <p:spPr>
          <a:xfrm>
            <a:off x="419100" y="6248400"/>
            <a:ext cx="1135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>
                <a:hlinkClick r:id="rId3"/>
              </a:rPr>
              <a:t>https://</a:t>
            </a:r>
            <a:r>
              <a:rPr lang="en-US" sz="1800" b="0" dirty="0" err="1">
                <a:hlinkClick r:id="rId3"/>
              </a:rPr>
              <a:t>www.theverge.com</a:t>
            </a:r>
            <a:r>
              <a:rPr lang="en-US" sz="1800" b="0" dirty="0">
                <a:hlinkClick r:id="rId3"/>
              </a:rPr>
              <a:t>/2023/1/17/23558516/</a:t>
            </a:r>
            <a:r>
              <a:rPr lang="en-US" sz="1800" b="0" dirty="0" err="1">
                <a:hlinkClick r:id="rId3"/>
              </a:rPr>
              <a:t>ai</a:t>
            </a:r>
            <a:r>
              <a:rPr lang="en-US" sz="1800" b="0" dirty="0">
                <a:hlinkClick r:id="rId3"/>
              </a:rPr>
              <a:t>-art-copyright-stable-diffusion-</a:t>
            </a:r>
            <a:r>
              <a:rPr lang="en-US" sz="1800" b="0" dirty="0" err="1">
                <a:hlinkClick r:id="rId3"/>
              </a:rPr>
              <a:t>getty</a:t>
            </a:r>
            <a:r>
              <a:rPr lang="en-US" sz="1800" b="0" dirty="0">
                <a:hlinkClick r:id="rId3"/>
              </a:rPr>
              <a:t>-images-lawsuit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280997765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9BD64-656D-6046-91F3-7D66988DE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news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3C82C1-AB33-324C-AB45-B1434A0CD5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75140"/>
            <a:ext cx="10363200" cy="433632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67C8BF8-3A8A-9B45-9186-D473A6F9F08B}"/>
              </a:ext>
            </a:extLst>
          </p:cNvPr>
          <p:cNvSpPr/>
          <p:nvPr/>
        </p:nvSpPr>
        <p:spPr>
          <a:xfrm>
            <a:off x="228600" y="6027003"/>
            <a:ext cx="1127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>
                <a:hlinkClick r:id="rId3"/>
              </a:rPr>
              <a:t>https://</a:t>
            </a:r>
            <a:r>
              <a:rPr lang="en-US" sz="1800" b="0" dirty="0" err="1">
                <a:hlinkClick r:id="rId3"/>
              </a:rPr>
              <a:t>www.newyorker.com</a:t>
            </a:r>
            <a:r>
              <a:rPr lang="en-US" sz="1800" b="0" dirty="0">
                <a:hlinkClick r:id="rId3"/>
              </a:rPr>
              <a:t>/culture/infinite-scroll/is-</a:t>
            </a:r>
            <a:r>
              <a:rPr lang="en-US" sz="1800" b="0" dirty="0" err="1">
                <a:hlinkClick r:id="rId3"/>
              </a:rPr>
              <a:t>ai</a:t>
            </a:r>
            <a:r>
              <a:rPr lang="en-US" sz="1800" b="0" dirty="0">
                <a:hlinkClick r:id="rId3"/>
              </a:rPr>
              <a:t>-art-stealing-from-artists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349011155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34958-CEE1-964B-A5E1-A0D6FC5A9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news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93A1F2-69C2-3B46-BB26-E4C3BBADC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928687"/>
            <a:ext cx="7359650" cy="1261917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A9C09D-08F4-274F-B1FE-083D145AC7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507" y="1905000"/>
            <a:ext cx="7505093" cy="4583403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B323C64-AD18-B14F-A065-3E0E7A2C9B3D}"/>
              </a:ext>
            </a:extLst>
          </p:cNvPr>
          <p:cNvSpPr/>
          <p:nvPr/>
        </p:nvSpPr>
        <p:spPr>
          <a:xfrm>
            <a:off x="914400" y="6442501"/>
            <a:ext cx="990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>
                <a:hlinkClick r:id="rId4"/>
              </a:rPr>
              <a:t>https://</a:t>
            </a:r>
            <a:r>
              <a:rPr lang="en-US" sz="1800" b="0" dirty="0" err="1">
                <a:hlinkClick r:id="rId4"/>
              </a:rPr>
              <a:t>www.bbc.com</a:t>
            </a:r>
            <a:r>
              <a:rPr lang="en-US" sz="1800" b="0" dirty="0">
                <a:hlinkClick r:id="rId4"/>
              </a:rPr>
              <a:t>/news/world-us-canada-65069316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27550515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ADC4B-7DE2-7645-ADEF-654B9CE0F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news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38E3FF-567D-A54A-815D-330ADC554B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936" y="914400"/>
            <a:ext cx="6878128" cy="52578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DCB475-0783-5F49-9555-681AEE434531}"/>
              </a:ext>
            </a:extLst>
          </p:cNvPr>
          <p:cNvSpPr/>
          <p:nvPr/>
        </p:nvSpPr>
        <p:spPr>
          <a:xfrm>
            <a:off x="990600" y="6248400"/>
            <a:ext cx="10591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>
                <a:hlinkClick r:id="rId3"/>
              </a:rPr>
              <a:t>https://</a:t>
            </a:r>
            <a:r>
              <a:rPr lang="en-US" sz="1800" b="0" dirty="0" err="1">
                <a:hlinkClick r:id="rId3"/>
              </a:rPr>
              <a:t>petapixel.com</a:t>
            </a:r>
            <a:r>
              <a:rPr lang="en-US" sz="1800" b="0" dirty="0">
                <a:hlinkClick r:id="rId3"/>
              </a:rPr>
              <a:t>/2023/04/03/</a:t>
            </a:r>
            <a:r>
              <a:rPr lang="en-US" sz="1800" b="0" dirty="0" err="1">
                <a:hlinkClick r:id="rId3"/>
              </a:rPr>
              <a:t>midjourney</a:t>
            </a:r>
            <a:r>
              <a:rPr lang="en-US" sz="1800" b="0" dirty="0">
                <a:hlinkClick r:id="rId3"/>
              </a:rPr>
              <a:t>-bans-</a:t>
            </a:r>
            <a:r>
              <a:rPr lang="en-US" sz="1800" b="0" dirty="0" err="1">
                <a:hlinkClick r:id="rId3"/>
              </a:rPr>
              <a:t>ai</a:t>
            </a:r>
            <a:r>
              <a:rPr lang="en-US" sz="1800" b="0" dirty="0">
                <a:hlinkClick r:id="rId3"/>
              </a:rPr>
              <a:t>-images-of-</a:t>
            </a:r>
            <a:r>
              <a:rPr lang="en-US" sz="1800" b="0" dirty="0" err="1">
                <a:hlinkClick r:id="rId3"/>
              </a:rPr>
              <a:t>chinese</a:t>
            </a:r>
            <a:r>
              <a:rPr lang="en-US" sz="1800" b="0" dirty="0">
                <a:hlinkClick r:id="rId3"/>
              </a:rPr>
              <a:t>-president-xi-</a:t>
            </a:r>
            <a:r>
              <a:rPr lang="en-US" sz="1800" b="0" dirty="0" err="1">
                <a:hlinkClick r:id="rId3"/>
              </a:rPr>
              <a:t>jinping</a:t>
            </a:r>
            <a:r>
              <a:rPr lang="en-US" sz="1800" b="0" dirty="0">
                <a:hlinkClick r:id="rId3"/>
              </a:rPr>
              <a:t>/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2848371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6219C-8C64-B046-89A0-4227DD1AF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6200"/>
            <a:ext cx="10591800" cy="838200"/>
          </a:xfrm>
        </p:spPr>
        <p:txBody>
          <a:bodyPr/>
          <a:lstStyle/>
          <a:p>
            <a:r>
              <a:rPr lang="en-US" dirty="0"/>
              <a:t>Alternate viewpoint: Score-based generative modeling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3B9448-67C2-E14D-87F8-8A1A315F040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914400"/>
                <a:ext cx="10591800" cy="5257800"/>
              </a:xfrm>
            </p:spPr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It can be shown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b>
                    </m:sSub>
                    <m:func>
                      <m:func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b>
                    </m:sSub>
                    <m:func>
                      <m:func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dirty="0"/>
                  <a:t> is the </a:t>
                </a:r>
                <a:r>
                  <a:rPr lang="en-US" i="1" dirty="0"/>
                  <a:t>score function </a:t>
                </a:r>
                <a:r>
                  <a:rPr lang="en-US" dirty="0"/>
                  <a:t>of the (noisy) data distribution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To sample from the original data density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we can use </a:t>
                </a:r>
                <a:r>
                  <a:rPr lang="en-US" i="1" dirty="0"/>
                  <a:t>annealed Langevin dynamics, </a:t>
                </a:r>
                <a:r>
                  <a:rPr lang="en-US" dirty="0"/>
                  <a:t>i.e.,</a:t>
                </a:r>
                <a:r>
                  <a:rPr lang="en-US" i="1" dirty="0"/>
                  <a:t> </a:t>
                </a:r>
                <a:r>
                  <a:rPr lang="en-US" dirty="0"/>
                  <a:t>start by sampling from noise-perturbed versions of the data distribution and gradually reduce the amount of noise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3B9448-67C2-E14D-87F8-8A1A315F04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914400"/>
                <a:ext cx="10591800" cy="5257800"/>
              </a:xfrm>
              <a:blipFill>
                <a:blip r:embed="rId2"/>
                <a:stretch>
                  <a:fillRect l="-958" t="-1449" r="-7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3C0E26F9-C060-8F4A-9503-4446CCBC6FEC}"/>
              </a:ext>
            </a:extLst>
          </p:cNvPr>
          <p:cNvSpPr/>
          <p:nvPr/>
        </p:nvSpPr>
        <p:spPr>
          <a:xfrm>
            <a:off x="4114800" y="6396335"/>
            <a:ext cx="4108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0" dirty="0">
                <a:hlinkClick r:id="rId3"/>
              </a:rPr>
              <a:t>https://yang-</a:t>
            </a:r>
            <a:r>
              <a:rPr lang="en-US" sz="1800" b="0" dirty="0" err="1">
                <a:hlinkClick r:id="rId3"/>
              </a:rPr>
              <a:t>song.net</a:t>
            </a:r>
            <a:r>
              <a:rPr lang="en-US" sz="1800" b="0" dirty="0">
                <a:hlinkClick r:id="rId3"/>
              </a:rPr>
              <a:t>/blog/2021/score/</a:t>
            </a:r>
            <a:endParaRPr lang="en-US" sz="1800" b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41529C-002A-D049-A4B8-F99AFDB4451B}"/>
              </a:ext>
            </a:extLst>
          </p:cNvPr>
          <p:cNvSpPr/>
          <p:nvPr/>
        </p:nvSpPr>
        <p:spPr>
          <a:xfrm>
            <a:off x="568508" y="6107668"/>
            <a:ext cx="11201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Y. Song and S. </a:t>
            </a:r>
            <a:r>
              <a:rPr lang="en-US" sz="1800" b="0" dirty="0" err="1"/>
              <a:t>Ermon</a:t>
            </a:r>
            <a:r>
              <a:rPr lang="en-US" sz="1800" b="0" dirty="0"/>
              <a:t>. </a:t>
            </a:r>
            <a:r>
              <a:rPr lang="en-US" sz="1800" b="0" dirty="0">
                <a:hlinkClick r:id="rId4"/>
              </a:rPr>
              <a:t>Generative Modeling by Estimating Gradients of the Data Distribution</a:t>
            </a:r>
            <a:r>
              <a:rPr lang="en-US" sz="1800" b="0" dirty="0"/>
              <a:t>. </a:t>
            </a:r>
            <a:r>
              <a:rPr lang="en-US" sz="1800" b="0" dirty="0" err="1"/>
              <a:t>NeurIPS</a:t>
            </a:r>
            <a:r>
              <a:rPr lang="en-US" sz="1800" b="0" dirty="0"/>
              <a:t> 2019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2784DA-1A9C-044A-AEAF-5672A3E4DE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951754" y="3647936"/>
            <a:ext cx="4648200" cy="230733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AB74F42-870B-8E43-A9CA-96E170228275}"/>
              </a:ext>
            </a:extLst>
          </p:cNvPr>
          <p:cNvGrpSpPr/>
          <p:nvPr/>
        </p:nvGrpSpPr>
        <p:grpSpPr>
          <a:xfrm>
            <a:off x="1066800" y="3733800"/>
            <a:ext cx="5562600" cy="2069068"/>
            <a:chOff x="1066800" y="3733800"/>
            <a:chExt cx="5562600" cy="206906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25B8792-64FD-FC47-AA31-EB2A2F5E8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3948668"/>
              <a:ext cx="5562600" cy="18542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4B92F18-2486-E943-BAF2-474C048732AA}"/>
                </a:ext>
              </a:extLst>
            </p:cNvPr>
            <p:cNvSpPr txBox="1"/>
            <p:nvPr/>
          </p:nvSpPr>
          <p:spPr>
            <a:xfrm>
              <a:off x="1324222" y="3733800"/>
              <a:ext cx="141897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0" dirty="0"/>
                <a:t>Original density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9E0AFEB-1251-2449-B412-AF742981A246}"/>
                </a:ext>
              </a:extLst>
            </p:cNvPr>
            <p:cNvSpPr txBox="1"/>
            <p:nvPr/>
          </p:nvSpPr>
          <p:spPr>
            <a:xfrm>
              <a:off x="3273247" y="3733800"/>
              <a:ext cx="129875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0" dirty="0"/>
                <a:t>Medium noise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D75A8E9-E91D-2A41-AB40-848E74583BD9}"/>
                </a:ext>
              </a:extLst>
            </p:cNvPr>
            <p:cNvSpPr txBox="1"/>
            <p:nvPr/>
          </p:nvSpPr>
          <p:spPr>
            <a:xfrm>
              <a:off x="4953000" y="3733800"/>
              <a:ext cx="143821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0" dirty="0"/>
                <a:t>Maximum noise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863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90852</TotalTime>
  <Words>2663</Words>
  <Application>Microsoft Macintosh PowerPoint</Application>
  <PresentationFormat>Widescreen</PresentationFormat>
  <Paragraphs>262</Paragraphs>
  <Slides>87</Slides>
  <Notes>6</Notes>
  <HiddenSlides>3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2" baseType="lpstr">
      <vt:lpstr>Arial</vt:lpstr>
      <vt:lpstr>Calibri</vt:lpstr>
      <vt:lpstr>Cambria Math</vt:lpstr>
      <vt:lpstr>Times New Roman</vt:lpstr>
      <vt:lpstr>Blank Presentation</vt:lpstr>
      <vt:lpstr>Diffusion models</vt:lpstr>
      <vt:lpstr>Diffusion models</vt:lpstr>
      <vt:lpstr>Outline</vt:lpstr>
      <vt:lpstr>Denoising diffusion probabilistic models (DDPMs)</vt:lpstr>
      <vt:lpstr>DDPMs: Basic idea</vt:lpstr>
      <vt:lpstr>DDPMs: Basic idea</vt:lpstr>
      <vt:lpstr>DDPMs: Basic idea</vt:lpstr>
      <vt:lpstr>DDPMs: Basic idea</vt:lpstr>
      <vt:lpstr>Alternate viewpoint: Score-based generative modeling</vt:lpstr>
      <vt:lpstr>DDPMs: Implementation </vt:lpstr>
      <vt:lpstr>Efficient sampling at high resolutions: Cascaded generation</vt:lpstr>
      <vt:lpstr>Outline</vt:lpstr>
      <vt:lpstr>Class-conditioned DDPMs</vt:lpstr>
      <vt:lpstr>Classifier guidance</vt:lpstr>
      <vt:lpstr>Classifier-free guidance</vt:lpstr>
      <vt:lpstr>Classifier-free guidance</vt:lpstr>
      <vt:lpstr>Text-guided diffusion</vt:lpstr>
      <vt:lpstr>Text-guided diffusion</vt:lpstr>
      <vt:lpstr>Text-guided diffusion</vt:lpstr>
      <vt:lpstr>Recall: CLIP</vt:lpstr>
      <vt:lpstr>Outline</vt:lpstr>
      <vt:lpstr>OpenAI GLIDE</vt:lpstr>
      <vt:lpstr>OpenAI GLIDE</vt:lpstr>
      <vt:lpstr>OpenAI GLIDE</vt:lpstr>
      <vt:lpstr>OpenAI GLIDE</vt:lpstr>
      <vt:lpstr>OpenAI GLIDE</vt:lpstr>
      <vt:lpstr>DALL-E 2</vt:lpstr>
      <vt:lpstr>DALL-E 2</vt:lpstr>
      <vt:lpstr>DALL-E 2</vt:lpstr>
      <vt:lpstr>DALL-E 2: Results</vt:lpstr>
      <vt:lpstr>DALL-E 2: Results</vt:lpstr>
      <vt:lpstr>DALL-E 2: Results</vt:lpstr>
      <vt:lpstr>DALL-E 2: Limitations</vt:lpstr>
      <vt:lpstr>Latent diffusion model (basis of Stable Diffusion)</vt:lpstr>
      <vt:lpstr>Latent diffusion model (basis of Stable Diffusion)</vt:lpstr>
      <vt:lpstr>Latent diffusion model (basis of Stable Diffusion)</vt:lpstr>
      <vt:lpstr>Latent diffusion model (basis of Stable Diffusion)</vt:lpstr>
      <vt:lpstr>Latent diffusion model (basis of Stable Diffusion)</vt:lpstr>
      <vt:lpstr>Google Imagen (not public)</vt:lpstr>
      <vt:lpstr>Google Imagen: Details</vt:lpstr>
      <vt:lpstr>Google Imagen: Evaluation</vt:lpstr>
      <vt:lpstr>Google Imagen: Evaluation</vt:lpstr>
      <vt:lpstr>Imagen vs. DALL-E 2 vs. GLIDE</vt:lpstr>
      <vt:lpstr>Imagen vs. DALL-E 2 vs. GLIDE</vt:lpstr>
      <vt:lpstr>Imagen vs. DALL-E 2 vs. GLIDE</vt:lpstr>
      <vt:lpstr>Imagen vs. DALL-E 2 vs. GLIDE</vt:lpstr>
      <vt:lpstr>Imagen vs. DALL-E 2 vs. GLIDE</vt:lpstr>
      <vt:lpstr>Outline</vt:lpstr>
      <vt:lpstr>Customizing DMs: Textual inversion</vt:lpstr>
      <vt:lpstr>Customizing DMs: Textual inversion</vt:lpstr>
      <vt:lpstr>Textual inversion: Results</vt:lpstr>
      <vt:lpstr>Textual inversion: Results</vt:lpstr>
      <vt:lpstr>Textual inversion: Comparisons</vt:lpstr>
      <vt:lpstr>Customizing DMs: DreamBooth</vt:lpstr>
      <vt:lpstr>Customizing DMs: DreamBooth</vt:lpstr>
      <vt:lpstr>Customizing DMs: DreamBooth</vt:lpstr>
      <vt:lpstr>Customizing DMs: DreamBooth</vt:lpstr>
      <vt:lpstr>DreamBooth: Results</vt:lpstr>
      <vt:lpstr>DreamBooth: Results</vt:lpstr>
      <vt:lpstr>DreamBooth: Comparison with textual inversion</vt:lpstr>
      <vt:lpstr>DreamBooth: Limitations</vt:lpstr>
      <vt:lpstr>Anti-DreamBooth</vt:lpstr>
      <vt:lpstr>Prompt-to-Prompt Image Editing</vt:lpstr>
      <vt:lpstr>Prompt-to-Prompt Image Editing</vt:lpstr>
      <vt:lpstr>Prompt-to-Prompt Image Editing</vt:lpstr>
      <vt:lpstr>InstructPix2Pix</vt:lpstr>
      <vt:lpstr>InstructPix2Pix</vt:lpstr>
      <vt:lpstr>InstructPix2Pix</vt:lpstr>
      <vt:lpstr>InstructPix2Pix</vt:lpstr>
      <vt:lpstr>InstructPix2Pix</vt:lpstr>
      <vt:lpstr>InstructPix2Pix: Results</vt:lpstr>
      <vt:lpstr>InstructPix2Pix: Results</vt:lpstr>
      <vt:lpstr>InstructPix2Pix: Results</vt:lpstr>
      <vt:lpstr>InstructPix2Pix: Failure cases</vt:lpstr>
      <vt:lpstr>ControlNet</vt:lpstr>
      <vt:lpstr>ControlNet</vt:lpstr>
      <vt:lpstr>ControlNet</vt:lpstr>
      <vt:lpstr>ControlNet</vt:lpstr>
      <vt:lpstr>ControlNet</vt:lpstr>
      <vt:lpstr>Connecting 2D to 3D: DreamFusion</vt:lpstr>
      <vt:lpstr>Connecting 2D to 3D: DreamFusion</vt:lpstr>
      <vt:lpstr>Outline</vt:lpstr>
      <vt:lpstr>Societal, ethical, and legal issues</vt:lpstr>
      <vt:lpstr>In the news</vt:lpstr>
      <vt:lpstr>In the news</vt:lpstr>
      <vt:lpstr>In the news</vt:lpstr>
      <vt:lpstr>In the news</vt:lpstr>
    </vt:vector>
  </TitlesOfParts>
  <Company>Carnegie Mellon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Microsoft Office User</cp:lastModifiedBy>
  <cp:revision>2348</cp:revision>
  <cp:lastPrinted>2023-04-10T15:50:49Z</cp:lastPrinted>
  <dcterms:created xsi:type="dcterms:W3CDTF">2004-08-29T23:15:23Z</dcterms:created>
  <dcterms:modified xsi:type="dcterms:W3CDTF">2023-04-12T02:27:37Z</dcterms:modified>
</cp:coreProperties>
</file>