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1154" r:id="rId2"/>
    <p:sldId id="257" r:id="rId3"/>
    <p:sldId id="265" r:id="rId4"/>
    <p:sldId id="1155" r:id="rId5"/>
    <p:sldId id="326" r:id="rId6"/>
    <p:sldId id="333" r:id="rId7"/>
    <p:sldId id="330" r:id="rId8"/>
    <p:sldId id="369" r:id="rId9"/>
    <p:sldId id="328" r:id="rId10"/>
    <p:sldId id="332" r:id="rId11"/>
    <p:sldId id="329" r:id="rId12"/>
    <p:sldId id="1312" r:id="rId13"/>
    <p:sldId id="301" r:id="rId14"/>
    <p:sldId id="280" r:id="rId15"/>
    <p:sldId id="365" r:id="rId16"/>
    <p:sldId id="339" r:id="rId17"/>
    <p:sldId id="349" r:id="rId18"/>
    <p:sldId id="346" r:id="rId19"/>
    <p:sldId id="363" r:id="rId20"/>
    <p:sldId id="1167" r:id="rId21"/>
    <p:sldId id="314" r:id="rId22"/>
    <p:sldId id="294" r:id="rId23"/>
    <p:sldId id="296" r:id="rId24"/>
    <p:sldId id="364" r:id="rId25"/>
    <p:sldId id="295" r:id="rId26"/>
    <p:sldId id="297" r:id="rId27"/>
    <p:sldId id="298" r:id="rId28"/>
    <p:sldId id="341" r:id="rId29"/>
    <p:sldId id="347" r:id="rId30"/>
    <p:sldId id="1313" r:id="rId31"/>
    <p:sldId id="258" r:id="rId32"/>
    <p:sldId id="354" r:id="rId33"/>
    <p:sldId id="1336" r:id="rId34"/>
    <p:sldId id="1157" r:id="rId35"/>
    <p:sldId id="1158" r:id="rId36"/>
    <p:sldId id="1159" r:id="rId37"/>
    <p:sldId id="1160" r:id="rId38"/>
    <p:sldId id="259" r:id="rId39"/>
    <p:sldId id="356" r:id="rId40"/>
    <p:sldId id="361" r:id="rId41"/>
    <p:sldId id="1161" r:id="rId42"/>
    <p:sldId id="1162" r:id="rId43"/>
    <p:sldId id="1163" r:id="rId44"/>
    <p:sldId id="1164" r:id="rId45"/>
    <p:sldId id="1314" r:id="rId46"/>
    <p:sldId id="1168" r:id="rId47"/>
    <p:sldId id="336" r:id="rId48"/>
    <p:sldId id="1368" r:id="rId49"/>
    <p:sldId id="1366" r:id="rId50"/>
    <p:sldId id="1367" r:id="rId51"/>
    <p:sldId id="337" r:id="rId52"/>
    <p:sldId id="1311" r:id="rId53"/>
    <p:sldId id="1315" r:id="rId54"/>
    <p:sldId id="345" r:id="rId55"/>
    <p:sldId id="362" r:id="rId56"/>
    <p:sldId id="315" r:id="rId57"/>
    <p:sldId id="316" r:id="rId58"/>
    <p:sldId id="317" r:id="rId59"/>
    <p:sldId id="318" r:id="rId60"/>
    <p:sldId id="319" r:id="rId61"/>
    <p:sldId id="1316" r:id="rId62"/>
    <p:sldId id="1335" r:id="rId63"/>
    <p:sldId id="1334" r:id="rId64"/>
    <p:sldId id="1333" r:id="rId65"/>
    <p:sldId id="306" r:id="rId66"/>
    <p:sldId id="367" r:id="rId67"/>
    <p:sldId id="1422" r:id="rId68"/>
    <p:sldId id="450" r:id="rId69"/>
    <p:sldId id="1305" r:id="rId70"/>
    <p:sldId id="1306" r:id="rId71"/>
    <p:sldId id="1330" r:id="rId72"/>
    <p:sldId id="1329" r:id="rId73"/>
    <p:sldId id="451" r:id="rId74"/>
    <p:sldId id="1307" r:id="rId75"/>
    <p:sldId id="1328" r:id="rId76"/>
    <p:sldId id="1421" r:id="rId77"/>
    <p:sldId id="372" r:id="rId78"/>
    <p:sldId id="373" r:id="rId79"/>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9900CC"/>
    <a:srgbClr val="FF9900"/>
    <a:srgbClr val="FF7E79"/>
    <a:srgbClr val="FFAEE2"/>
    <a:srgbClr val="CC66FF"/>
    <a:srgbClr val="FFC9BA"/>
    <a:srgbClr val="FF0000"/>
    <a:srgbClr val="BCFF45"/>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01" autoAdjust="0"/>
    <p:restoredTop sz="77236" autoAdjust="0"/>
  </p:normalViewPr>
  <p:slideViewPr>
    <p:cSldViewPr>
      <p:cViewPr varScale="1">
        <p:scale>
          <a:sx n="92" d="100"/>
          <a:sy n="92" d="100"/>
        </p:scale>
        <p:origin x="200" y="30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cs typeface="CMU Bright Roman"/>
              </a:rPr>
              <a:t>What makes this problem challenging?</a:t>
            </a:r>
          </a:p>
          <a:p>
            <a:pPr>
              <a:buFont typeface="Arial" panose="020B0604020202020204" pitchFamily="34" charset="0"/>
              <a:buChar char="•"/>
            </a:pPr>
            <a:r>
              <a:rPr lang="en-US" dirty="0">
                <a:cs typeface="CMU Bright Roman"/>
              </a:rPr>
              <a:t>What feature representation or predictor structure can we use for this problem?</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a:t>
            </a:fld>
            <a:endParaRPr lang="en-US"/>
          </a:p>
        </p:txBody>
      </p:sp>
    </p:spTree>
    <p:extLst>
      <p:ext uri="{BB962C8B-B14F-4D97-AF65-F5344CB8AC3E}">
        <p14:creationId xmlns:p14="http://schemas.microsoft.com/office/powerpoint/2010/main" val="115123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Shape 23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3"/>
              </a:buClr>
              <a:buSzPts val="1400"/>
              <a:buFont typeface="Proxima Nova"/>
              <a:buNone/>
            </a:pPr>
            <a:endParaRPr/>
          </a:p>
        </p:txBody>
      </p:sp>
    </p:spTree>
    <p:extLst>
      <p:ext uri="{BB962C8B-B14F-4D97-AF65-F5344CB8AC3E}">
        <p14:creationId xmlns:p14="http://schemas.microsoft.com/office/powerpoint/2010/main" val="219012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clipping: “MT systems can </a:t>
            </a:r>
            <a:r>
              <a:rPr lang="en-US" dirty="0" err="1"/>
              <a:t>overgenerate</a:t>
            </a:r>
            <a:r>
              <a:rPr lang="en-US" dirty="0"/>
              <a:t> “reasonable” words, resulting in improbable, but high-precision, translations. Intuitively the problem is clear: a reference word should be considered exhausted after a matching candidate word is identified.”</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75</a:t>
            </a:fld>
            <a:endParaRPr lang="en-US"/>
          </a:p>
        </p:txBody>
      </p:sp>
    </p:spTree>
    <p:extLst>
      <p:ext uri="{BB962C8B-B14F-4D97-AF65-F5344CB8AC3E}">
        <p14:creationId xmlns:p14="http://schemas.microsoft.com/office/powerpoint/2010/main" val="20343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clipping: “MT systems can </a:t>
            </a:r>
            <a:r>
              <a:rPr lang="en-US" dirty="0" err="1"/>
              <a:t>overgenerate</a:t>
            </a:r>
            <a:r>
              <a:rPr lang="en-US" dirty="0"/>
              <a:t> “reasonable” words, resulting in improbable, but high-precision, translations. Intuitively the problem is clear: a reference word should be considered exhausted after a matching candidate word is identified.”</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76</a:t>
            </a:fld>
            <a:endParaRPr lang="en-US"/>
          </a:p>
        </p:txBody>
      </p:sp>
    </p:spTree>
    <p:extLst>
      <p:ext uri="{BB962C8B-B14F-4D97-AF65-F5344CB8AC3E}">
        <p14:creationId xmlns:p14="http://schemas.microsoft.com/office/powerpoint/2010/main" val="255990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CMU Bright Roman"/>
                <a:cs typeface="CMU Bright Roman"/>
              </a:rPr>
              <a:t>Note that the weights are shared over time</a:t>
            </a:r>
          </a:p>
          <a:p>
            <a:endParaRPr lang="en-US" sz="1200" dirty="0">
              <a:latin typeface="CMU Bright Roman"/>
              <a:cs typeface="CMU Bright Roman"/>
            </a:endParaRPr>
          </a:p>
          <a:p>
            <a:r>
              <a:rPr lang="en-US" sz="1200" dirty="0">
                <a:latin typeface="CMU Bright Roman"/>
                <a:cs typeface="CMU Bright Roman"/>
              </a:rPr>
              <a:t>Essentially, copies of the RNN cell are made over time (unrolling/unfolding), with different inputs at different time steps</a:t>
            </a:r>
          </a:p>
          <a:p>
            <a:endParaRPr lang="en-US" dirty="0"/>
          </a:p>
        </p:txBody>
      </p:sp>
      <p:sp>
        <p:nvSpPr>
          <p:cNvPr id="4" name="Slide Number Placeholder 3"/>
          <p:cNvSpPr>
            <a:spLocks noGrp="1"/>
          </p:cNvSpPr>
          <p:nvPr>
            <p:ph type="sldNum" sz="quarter" idx="5"/>
          </p:nvPr>
        </p:nvSpPr>
        <p:spPr/>
        <p:txBody>
          <a:bodyPr/>
          <a:lstStyle/>
          <a:p>
            <a:fld id="{1F840D15-9517-9A43-B8B0-C5BE6343C604}" type="slidenum">
              <a:rPr lang="en-US" smtClean="0"/>
              <a:t>19</a:t>
            </a:fld>
            <a:endParaRPr lang="en-US"/>
          </a:p>
        </p:txBody>
      </p:sp>
    </p:spTree>
    <p:extLst>
      <p:ext uri="{BB962C8B-B14F-4D97-AF65-F5344CB8AC3E}">
        <p14:creationId xmlns:p14="http://schemas.microsoft.com/office/powerpoint/2010/main" val="22174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CMU Bright Roman"/>
                <a:cs typeface="CMU Bright Roman"/>
              </a:rPr>
              <a:t>Note that the weights are shared over time</a:t>
            </a:r>
          </a:p>
          <a:p>
            <a:endParaRPr lang="en-US" sz="1200" dirty="0">
              <a:latin typeface="CMU Bright Roman"/>
              <a:cs typeface="CMU Bright Roman"/>
            </a:endParaRPr>
          </a:p>
          <a:p>
            <a:r>
              <a:rPr lang="en-US" sz="1200" dirty="0">
                <a:latin typeface="CMU Bright Roman"/>
                <a:cs typeface="CMU Bright Roman"/>
              </a:rPr>
              <a:t>Essentially, copies of the RNN cell are made over time (unrolling/unfolding), with different inputs at different time steps</a:t>
            </a:r>
          </a:p>
          <a:p>
            <a:endParaRPr lang="en-US" dirty="0"/>
          </a:p>
        </p:txBody>
      </p:sp>
      <p:sp>
        <p:nvSpPr>
          <p:cNvPr id="4" name="Slide Number Placeholder 3"/>
          <p:cNvSpPr>
            <a:spLocks noGrp="1"/>
          </p:cNvSpPr>
          <p:nvPr>
            <p:ph type="sldNum" sz="quarter" idx="5"/>
          </p:nvPr>
        </p:nvSpPr>
        <p:spPr/>
        <p:txBody>
          <a:bodyPr/>
          <a:lstStyle/>
          <a:p>
            <a:fld id="{1F840D15-9517-9A43-B8B0-C5BE6343C604}" type="slidenum">
              <a:rPr lang="en-US" smtClean="0"/>
              <a:t>20</a:t>
            </a:fld>
            <a:endParaRPr lang="en-US"/>
          </a:p>
        </p:txBody>
      </p:sp>
    </p:spTree>
    <p:extLst>
      <p:ext uri="{BB962C8B-B14F-4D97-AF65-F5344CB8AC3E}">
        <p14:creationId xmlns:p14="http://schemas.microsoft.com/office/powerpoint/2010/main" val="917842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840D15-9517-9A43-B8B0-C5BE6343C604}" type="slidenum">
              <a:rPr lang="en-US" smtClean="0"/>
              <a:t>29</a:t>
            </a:fld>
            <a:endParaRPr lang="en-US"/>
          </a:p>
        </p:txBody>
      </p:sp>
    </p:spTree>
    <p:extLst>
      <p:ext uri="{BB962C8B-B14F-4D97-AF65-F5344CB8AC3E}">
        <p14:creationId xmlns:p14="http://schemas.microsoft.com/office/powerpoint/2010/main" val="399784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30000" dirty="0">
                <a:solidFill>
                  <a:schemeClr val="tx1"/>
                </a:solidFill>
                <a:latin typeface="Arial" charset="0"/>
                <a:ea typeface="+mn-ea"/>
                <a:cs typeface="CMU Bright Roman"/>
              </a:rPr>
              <a:t>* </a:t>
            </a:r>
            <a:r>
              <a:rPr lang="en-US" sz="1200" b="0" kern="1200" dirty="0">
                <a:solidFill>
                  <a:schemeClr val="tx1"/>
                </a:solidFill>
                <a:latin typeface="Arial" charset="0"/>
                <a:ea typeface="+mn-ea"/>
                <a:cs typeface="CMU Bright Roman"/>
              </a:rPr>
              <a:t>Dashed line indicates time-lag</a:t>
            </a:r>
            <a:br>
              <a:rPr lang="en-US" sz="1200" b="0" kern="1200" dirty="0">
                <a:solidFill>
                  <a:schemeClr val="tx1"/>
                </a:solidFill>
                <a:latin typeface="Arial" charset="0"/>
                <a:ea typeface="+mn-ea"/>
                <a:cs typeface="CMU Bright Roman"/>
              </a:rPr>
            </a:br>
            <a:endParaRPr lang="en-US" sz="1200" b="0" kern="1200" baseline="30000" dirty="0">
              <a:solidFill>
                <a:schemeClr val="tx1"/>
              </a:solidFill>
              <a:latin typeface="Arial" charset="0"/>
              <a:ea typeface="+mn-ea"/>
              <a:cs typeface="CMU Bright Roman"/>
            </a:endParaRP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32</a:t>
            </a:fld>
            <a:endParaRPr lang="en-US"/>
          </a:p>
        </p:txBody>
      </p:sp>
    </p:spTree>
    <p:extLst>
      <p:ext uri="{BB962C8B-B14F-4D97-AF65-F5344CB8AC3E}">
        <p14:creationId xmlns:p14="http://schemas.microsoft.com/office/powerpoint/2010/main" val="359454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30000" dirty="0">
                <a:solidFill>
                  <a:schemeClr val="tx1"/>
                </a:solidFill>
                <a:latin typeface="Arial" charset="0"/>
                <a:ea typeface="+mn-ea"/>
                <a:cs typeface="CMU Bright Roman"/>
              </a:rPr>
              <a:t>* </a:t>
            </a:r>
            <a:r>
              <a:rPr lang="en-US" sz="1200" b="0" kern="1200" dirty="0">
                <a:solidFill>
                  <a:schemeClr val="tx1"/>
                </a:solidFill>
                <a:latin typeface="Arial" charset="0"/>
                <a:ea typeface="+mn-ea"/>
                <a:cs typeface="CMU Bright Roman"/>
              </a:rPr>
              <a:t>Dashed line indicates time-lag</a:t>
            </a:r>
            <a:br>
              <a:rPr lang="en-US" sz="1200" b="0" kern="1200" dirty="0">
                <a:solidFill>
                  <a:schemeClr val="tx1"/>
                </a:solidFill>
                <a:latin typeface="Arial" charset="0"/>
                <a:ea typeface="+mn-ea"/>
                <a:cs typeface="CMU Bright Roman"/>
              </a:rPr>
            </a:br>
            <a:endParaRPr lang="en-US" sz="1200" b="0" kern="1200" baseline="30000" dirty="0">
              <a:solidFill>
                <a:schemeClr val="tx1"/>
              </a:solidFill>
              <a:latin typeface="Arial" charset="0"/>
              <a:ea typeface="+mn-ea"/>
              <a:cs typeface="CMU Bright Roman"/>
            </a:endParaRP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33</a:t>
            </a:fld>
            <a:endParaRPr lang="en-US"/>
          </a:p>
        </p:txBody>
      </p:sp>
    </p:spTree>
    <p:extLst>
      <p:ext uri="{BB962C8B-B14F-4D97-AF65-F5344CB8AC3E}">
        <p14:creationId xmlns:p14="http://schemas.microsoft.com/office/powerpoint/2010/main" val="4060017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model architecture of GNMT, Google’s Neural Machine Translation system. On the left is the encoder network, on the right is the decoder network, in the middle is the attention module. The bottom encoder layer is bi-directional: the pink nodes gather information from left to right while the green nodes gather information from right to left. The other layers of the encoder are </a:t>
            </a:r>
            <a:r>
              <a:rPr lang="en-US" dirty="0" err="1"/>
              <a:t>uni</a:t>
            </a:r>
            <a:r>
              <a:rPr lang="en-US" dirty="0"/>
              <a:t>-directional. Residual connections start from the layer third from the bottom in the encoder and decoder. The model is partitioned into multiple GPUs to speed up training. In our setup, we have 8 encoder LSTM layers (1 bi-directional layer and 7 </a:t>
            </a:r>
            <a:r>
              <a:rPr lang="en-US" dirty="0" err="1"/>
              <a:t>uni</a:t>
            </a:r>
            <a:r>
              <a:rPr lang="en-US" dirty="0"/>
              <a:t>-directional layers), and 8 decoder layers. With this setting, one model replica is partitioned 8-ways and is placed on 8 different GPUs typically belonging to one host machine. During training, the bottom bi-directional encoder layers compute in parallel first. Once both finish, the </a:t>
            </a:r>
            <a:r>
              <a:rPr lang="en-US" dirty="0" err="1"/>
              <a:t>uni</a:t>
            </a:r>
            <a:r>
              <a:rPr lang="en-US" dirty="0"/>
              <a:t>-directional encoder layers can start computing, each on a separate GPU. To retain as much parallelism as possible during running the decoder layers, we use the bottom decoder layer output only for obtaining recurrent attention context, which is sent directly to all the remaining decoder layers. The </a:t>
            </a:r>
            <a:r>
              <a:rPr lang="en-US" dirty="0" err="1"/>
              <a:t>softmax</a:t>
            </a:r>
            <a:r>
              <a:rPr lang="en-US" dirty="0"/>
              <a:t> layer is also partitioned and placed on multiple GPUs. Depending on the output vocabulary size we either have them run on the same GPUs as the encoder and decoder networks, or have them run on a separate set of dedicated GPUs.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52</a:t>
            </a:fld>
            <a:endParaRPr lang="en-US"/>
          </a:p>
        </p:txBody>
      </p:sp>
    </p:spTree>
    <p:extLst>
      <p:ext uri="{BB962C8B-B14F-4D97-AF65-F5344CB8AC3E}">
        <p14:creationId xmlns:p14="http://schemas.microsoft.com/office/powerpoint/2010/main" val="226071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840D15-9517-9A43-B8B0-C5BE6343C604}" type="slidenum">
              <a:rPr lang="en-US" smtClean="0"/>
              <a:t>66</a:t>
            </a:fld>
            <a:endParaRPr lang="en-US"/>
          </a:p>
        </p:txBody>
      </p:sp>
    </p:spTree>
    <p:extLst>
      <p:ext uri="{BB962C8B-B14F-4D97-AF65-F5344CB8AC3E}">
        <p14:creationId xmlns:p14="http://schemas.microsoft.com/office/powerpoint/2010/main" val="174666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Shape 23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3"/>
              </a:buClr>
              <a:buSzPts val="1400"/>
              <a:buFont typeface="Proxima Nova"/>
              <a:buNone/>
            </a:pPr>
            <a:endParaRPr dirty="0"/>
          </a:p>
        </p:txBody>
      </p:sp>
    </p:spTree>
    <p:extLst>
      <p:ext uri="{BB962C8B-B14F-4D97-AF65-F5344CB8AC3E}">
        <p14:creationId xmlns:p14="http://schemas.microsoft.com/office/powerpoint/2010/main" val="2659706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solidFill>
                  <a:srgbClr val="000000"/>
                </a:solidFill>
              </a:defRPr>
            </a:pPr>
            <a:r>
              <a:rPr sz="5000">
                <a:solidFill>
                  <a:srgbClr val="0042AA"/>
                </a:solidFill>
              </a:rPr>
              <a:t>Title Text</a:t>
            </a:r>
          </a:p>
        </p:txBody>
      </p:sp>
      <p:sp>
        <p:nvSpPr>
          <p:cNvPr id="11" name="Shape 11"/>
          <p:cNvSpPr>
            <a:spLocks noGrp="1"/>
          </p:cNvSpPr>
          <p:nvPr>
            <p:ph type="body" idx="1"/>
          </p:nvPr>
        </p:nvSpPr>
        <p:spPr>
          <a:prstGeom prst="rect">
            <a:avLst/>
          </a:prstGeom>
        </p:spPr>
        <p:txBody>
          <a:bodyPr/>
          <a:lstStyle>
            <a:lvl2pPr>
              <a:buChar char="-"/>
            </a:lvl2pPr>
            <a:lvl3pPr>
              <a:defRPr sz="2100"/>
            </a:lvl3pPr>
            <a:lvl4pPr marL="371898" indent="-185208">
              <a:buChar char="-"/>
              <a:defRPr sz="2100"/>
            </a:lvl4pPr>
            <a:lvl5pPr>
              <a:defRPr sz="2100"/>
            </a:lvl5pPr>
          </a:lstStyle>
          <a:p>
            <a:pPr lvl="0">
              <a:defRPr sz="1800"/>
            </a:pPr>
            <a:r>
              <a:rPr sz="2800"/>
              <a:t>Body Level One</a:t>
            </a:r>
          </a:p>
          <a:p>
            <a:pPr lvl="1">
              <a:defRPr sz="1800"/>
            </a:pPr>
            <a:r>
              <a:rPr sz="2800"/>
              <a:t>Body Level Two</a:t>
            </a:r>
          </a:p>
          <a:p>
            <a:pPr lvl="2">
              <a:defRPr sz="1800"/>
            </a:pPr>
            <a:r>
              <a:rPr sz="2100"/>
              <a:t>Body Level Three</a:t>
            </a:r>
          </a:p>
          <a:p>
            <a:pPr lvl="3">
              <a:defRPr sz="1800"/>
            </a:pPr>
            <a:r>
              <a:rPr sz="2100"/>
              <a:t>Body Level Four</a:t>
            </a:r>
          </a:p>
          <a:p>
            <a:pPr lvl="4">
              <a:defRPr sz="1800"/>
            </a:pPr>
            <a:r>
              <a:rPr sz="2100"/>
              <a:t>Body Level Five</a:t>
            </a:r>
          </a:p>
        </p:txBody>
      </p:sp>
    </p:spTree>
    <p:extLst>
      <p:ext uri="{BB962C8B-B14F-4D97-AF65-F5344CB8AC3E}">
        <p14:creationId xmlns:p14="http://schemas.microsoft.com/office/powerpoint/2010/main" val="17525015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arpathy.github.io/2015/05/21/rnn-effectiveness/" TargetMode="External"/><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0.pn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s://crl.ucsd.edu/~elman/Papers/fsit.pdf"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17.tif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hyperlink" Target="https://brenocon.com/blog/2013/10/tanh-is-a-rescaled-logistic-sigmoid-function/" TargetMode="External"/><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8.tiff"/><Relationship Id="rId4" Type="http://schemas.openxmlformats.org/officeDocument/2006/relationships/hyperlink" Target="http://ronny.rest/blog/post_2017_08_16_tanh/" TargetMode="Externa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4.png"/><Relationship Id="rId7"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45.png"/><Relationship Id="rId4" Type="http://schemas.openxmlformats.org/officeDocument/2006/relationships/image" Target="../media/image55.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emf"/><Relationship Id="rId4" Type="http://schemas.openxmlformats.org/officeDocument/2006/relationships/oleObject" Target="../embeddings/oleObject1.bin"/><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9.emf"/><Relationship Id="rId4" Type="http://schemas.openxmlformats.org/officeDocument/2006/relationships/oleObject" Target="../embeddings/oleObject1.bin"/><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machinelearningmastery.com/gentle-introduction-backpropagation-time/"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www.cs.utoronto.ca/~ilya/pubs/ilya_sutskever_phd_thesis.pdf"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hyperlink" Target="https://www.researchgate.net/publication/13853244_Long_Short-term_Memory"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image" Target="../media/image84.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notesSlide" Target="../notesSlides/notesSlide6.xm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emf"/><Relationship Id="rId11" Type="http://schemas.openxmlformats.org/officeDocument/2006/relationships/image" Target="../media/image84.png"/><Relationship Id="rId5" Type="http://schemas.openxmlformats.org/officeDocument/2006/relationships/oleObject" Target="../embeddings/oleObject3.bin"/><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0.png"/><Relationship Id="rId5" Type="http://schemas.openxmlformats.org/officeDocument/2006/relationships/image" Target="../media/image19.emf"/><Relationship Id="rId10" Type="http://schemas.openxmlformats.org/officeDocument/2006/relationships/image" Target="../media/image84.png"/><Relationship Id="rId4" Type="http://schemas.openxmlformats.org/officeDocument/2006/relationships/oleObject" Target="../embeddings/oleObject3.bin"/><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0.png"/><Relationship Id="rId11" Type="http://schemas.openxmlformats.org/officeDocument/2006/relationships/image" Target="../media/image88.png"/><Relationship Id="rId5" Type="http://schemas.openxmlformats.org/officeDocument/2006/relationships/image" Target="../media/image19.emf"/><Relationship Id="rId15" Type="http://schemas.openxmlformats.org/officeDocument/2006/relationships/image" Target="../media/image92.png"/><Relationship Id="rId10" Type="http://schemas.openxmlformats.org/officeDocument/2006/relationships/image" Target="../media/image84.png"/><Relationship Id="rId4" Type="http://schemas.openxmlformats.org/officeDocument/2006/relationships/oleObject" Target="../embeddings/oleObject3.bin"/><Relationship Id="rId9" Type="http://schemas.openxmlformats.org/officeDocument/2006/relationships/image" Target="../media/image83.png"/><Relationship Id="rId1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18" Type="http://schemas.openxmlformats.org/officeDocument/2006/relationships/image" Target="../media/image94.png"/><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89.png"/><Relationship Id="rId17" Type="http://schemas.openxmlformats.org/officeDocument/2006/relationships/image" Target="../media/image93.png"/><Relationship Id="rId2" Type="http://schemas.openxmlformats.org/officeDocument/2006/relationships/slideLayout" Target="../slideLayouts/slideLayout2.xml"/><Relationship Id="rId16" Type="http://schemas.openxmlformats.org/officeDocument/2006/relationships/oleObject" Target="../embeddings/oleObject4.bin"/><Relationship Id="rId20" Type="http://schemas.openxmlformats.org/officeDocument/2006/relationships/image" Target="../media/image96.png"/><Relationship Id="rId1" Type="http://schemas.openxmlformats.org/officeDocument/2006/relationships/vmlDrawing" Target="../drawings/vmlDrawing6.vml"/><Relationship Id="rId6" Type="http://schemas.openxmlformats.org/officeDocument/2006/relationships/image" Target="../media/image80.png"/><Relationship Id="rId11" Type="http://schemas.openxmlformats.org/officeDocument/2006/relationships/image" Target="../media/image88.png"/><Relationship Id="rId5" Type="http://schemas.openxmlformats.org/officeDocument/2006/relationships/image" Target="../media/image19.emf"/><Relationship Id="rId15" Type="http://schemas.openxmlformats.org/officeDocument/2006/relationships/image" Target="../media/image92.png"/><Relationship Id="rId10" Type="http://schemas.openxmlformats.org/officeDocument/2006/relationships/image" Target="../media/image84.png"/><Relationship Id="rId19" Type="http://schemas.openxmlformats.org/officeDocument/2006/relationships/image" Target="../media/image95.png"/><Relationship Id="rId4" Type="http://schemas.openxmlformats.org/officeDocument/2006/relationships/oleObject" Target="../embeddings/oleObject3.bin"/><Relationship Id="rId9" Type="http://schemas.openxmlformats.org/officeDocument/2006/relationships/image" Target="../media/image83.png"/><Relationship Id="rId1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image" Target="../media/image79.png"/><Relationship Id="rId21" Type="http://schemas.openxmlformats.org/officeDocument/2006/relationships/image" Target="../media/image98.png"/><Relationship Id="rId7" Type="http://schemas.openxmlformats.org/officeDocument/2006/relationships/image" Target="../media/image81.png"/><Relationship Id="rId12" Type="http://schemas.openxmlformats.org/officeDocument/2006/relationships/image" Target="../media/image90.png"/><Relationship Id="rId17" Type="http://schemas.openxmlformats.org/officeDocument/2006/relationships/image" Target="../media/image94.png"/><Relationship Id="rId2" Type="http://schemas.openxmlformats.org/officeDocument/2006/relationships/slideLayout" Target="../slideLayouts/slideLayout2.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vmlDrawing" Target="../drawings/vmlDrawing7.vml"/><Relationship Id="rId6" Type="http://schemas.openxmlformats.org/officeDocument/2006/relationships/image" Target="../media/image80.png"/><Relationship Id="rId11" Type="http://schemas.openxmlformats.org/officeDocument/2006/relationships/image" Target="../media/image88.png"/><Relationship Id="rId5" Type="http://schemas.openxmlformats.org/officeDocument/2006/relationships/image" Target="../media/image19.emf"/><Relationship Id="rId15" Type="http://schemas.openxmlformats.org/officeDocument/2006/relationships/oleObject" Target="../embeddings/oleObject4.bin"/><Relationship Id="rId10" Type="http://schemas.openxmlformats.org/officeDocument/2006/relationships/image" Target="../media/image84.png"/><Relationship Id="rId19" Type="http://schemas.openxmlformats.org/officeDocument/2006/relationships/image" Target="../media/image96.png"/><Relationship Id="rId4" Type="http://schemas.openxmlformats.org/officeDocument/2006/relationships/oleObject" Target="../embeddings/oleObject3.bin"/><Relationship Id="rId9" Type="http://schemas.openxmlformats.org/officeDocument/2006/relationships/image" Target="../media/image83.png"/><Relationship Id="rId14" Type="http://schemas.openxmlformats.org/officeDocument/2006/relationships/image" Target="../media/image92.png"/><Relationship Id="rId22"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hyperlink" Target="http://cs231n.stanford.edu/slides/2018/cs231n_2018_lecture10.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cs231n.stanford.edu/slides/2018/cs231n_2018_lecture10.pdf" TargetMode="External"/><Relationship Id="rId4" Type="http://schemas.openxmlformats.org/officeDocument/2006/relationships/hyperlink" Target="http://arunmallya.github.io/writeups/nn/lstm/index.html#/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521.png"/><Relationship Id="rId3" Type="http://schemas.openxmlformats.org/officeDocument/2006/relationships/image" Target="../media/image79.png"/><Relationship Id="rId7" Type="http://schemas.openxmlformats.org/officeDocument/2006/relationships/hyperlink" Target="https://arxiv.org/pdf/1406.1078.pdf" TargetMode="External"/><Relationship Id="rId12" Type="http://schemas.openxmlformats.org/officeDocument/2006/relationships/image" Target="../media/image110.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96.png"/><Relationship Id="rId5" Type="http://schemas.openxmlformats.org/officeDocument/2006/relationships/image" Target="../media/image105.png"/><Relationship Id="rId10" Type="http://schemas.openxmlformats.org/officeDocument/2006/relationships/image" Target="../media/image109.png"/><Relationship Id="rId9"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520.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8.png"/><Relationship Id="rId7"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58.png"/><Relationship Id="rId10" Type="http://schemas.openxmlformats.org/officeDocument/2006/relationships/image" Target="../media/image520.png"/><Relationship Id="rId4" Type="http://schemas.openxmlformats.org/officeDocument/2006/relationships/image" Target="../media/image109.png"/><Relationship Id="rId9" Type="http://schemas.openxmlformats.org/officeDocument/2006/relationships/image" Target="../media/image113.png"/></Relationships>
</file>

<file path=ppt/slides/_rels/slide43.xml.rels><?xml version="1.0" encoding="UTF-8" standalone="yes"?>
<Relationships xmlns="http://schemas.openxmlformats.org/package/2006/relationships"><Relationship Id="rId8" Type="http://schemas.openxmlformats.org/officeDocument/2006/relationships/image" Target="../media/image1130.png"/><Relationship Id="rId13" Type="http://schemas.openxmlformats.org/officeDocument/2006/relationships/image" Target="../media/image115.png"/><Relationship Id="rId3" Type="http://schemas.openxmlformats.org/officeDocument/2006/relationships/image" Target="../media/image108.png"/><Relationship Id="rId7" Type="http://schemas.openxmlformats.org/officeDocument/2006/relationships/image" Target="../media/image110.png"/><Relationship Id="rId1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5.png"/><Relationship Id="rId5" Type="http://schemas.openxmlformats.org/officeDocument/2006/relationships/image" Target="../media/image58.png"/><Relationship Id="rId10" Type="http://schemas.openxmlformats.org/officeDocument/2006/relationships/image" Target="../media/image103.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520.pn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04.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72.png"/><Relationship Id="rId16" Type="http://schemas.openxmlformats.org/officeDocument/2006/relationships/hyperlink" Target="https://arxiv.org/pdf/1406.1078.pdf" TargetMode="Externa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rxiv.org/abs/1609.08144"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90.png"/><Relationship Id="rId7" Type="http://schemas.openxmlformats.org/officeDocument/2006/relationships/hyperlink" Target="http://karpathy.github.io/2015/05/21/rnn-effectiveness/" TargetMode="Externa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220.png"/><Relationship Id="rId5" Type="http://schemas.openxmlformats.org/officeDocument/2006/relationships/image" Target="../media/image1210.png"/><Relationship Id="rId4" Type="http://schemas.openxmlformats.org/officeDocument/2006/relationships/image" Target="../media/image1200.png"/></Relationships>
</file>

<file path=ppt/slides/_rels/slide55.xml.rels><?xml version="1.0" encoding="UTF-8" standalone="yes"?>
<Relationships xmlns="http://schemas.openxmlformats.org/package/2006/relationships"><Relationship Id="rId3" Type="http://schemas.openxmlformats.org/officeDocument/2006/relationships/hyperlink" Target="http://karpathy.github.io/2015/05/21/rnn-effectiveness/" TargetMode="Externa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arxiv.org/pdf/1506.02078.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pdf/1506.02078.pdf"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pdf/1506.02078.pdf" TargetMode="Externa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pdf/1506.02078.pdf"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tommymullaney.com/projects/char-rnn-gchat"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pdf/1506.02078.pdf" TargetMode="Externa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arxiv.org/pdf/1506.02078.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deeplearning.net/tutorial/lstm.html"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cv-foundation.org/openaccess/content_cvpr_2015/papers/Vinyals_Show_and_Tell_2015_CVPR_paper.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3" Type="http://schemas.openxmlformats.org/officeDocument/2006/relationships/image" Target="../media/image13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s://github.com/karpathy/neuraltalk2" TargetMode="External"/><Relationship Id="rId5" Type="http://schemas.openxmlformats.org/officeDocument/2006/relationships/image" Target="../media/image9.png"/><Relationship Id="rId10" Type="http://schemas.openxmlformats.org/officeDocument/2006/relationships/hyperlink" Target="https://web.eecs.umich.edu/~justincj/slides/eecs498/FA2020/598_FA2020_lecture12.pdf" TargetMode="External"/><Relationship Id="rId4" Type="http://schemas.openxmlformats.org/officeDocument/2006/relationships/image" Target="../media/image8.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towardsdatascience.com/evaluating-text-output-in-nlp-bleu-at-your-own-risk-e8609665a21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aclweb.org/anthology/P02-1040.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towardsdatascience.com/evaluating-text-output-in-nlp-bleu-at-your-own-risk-e8609665a213"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2.xml"/><Relationship Id="rId4" Type="http://schemas.openxmlformats.org/officeDocument/2006/relationships/hyperlink" Target="http://mscoco.org/dataset/#captions-leaderboard"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translate.googl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968C202-E369-034A-ACCC-E04211D1F8A0}"/>
              </a:ext>
            </a:extLst>
          </p:cNvPr>
          <p:cNvSpPr txBox="1">
            <a:spLocks/>
          </p:cNvSpPr>
          <p:nvPr/>
        </p:nvSpPr>
        <p:spPr bwMode="auto">
          <a:xfrm>
            <a:off x="1600200" y="6477000"/>
            <a:ext cx="8561504" cy="4253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r>
              <a:rPr lang="en-US" sz="1600" b="0" kern="0" dirty="0">
                <a:cs typeface="CMU Bright Roman"/>
              </a:rPr>
              <a:t>Many slides adapted from </a:t>
            </a:r>
            <a:r>
              <a:rPr lang="en-US" sz="1600" b="0" kern="0" dirty="0" err="1">
                <a:cs typeface="CMU Bright Roman"/>
              </a:rPr>
              <a:t>Arun</a:t>
            </a:r>
            <a:r>
              <a:rPr lang="en-US" sz="1600" b="0" kern="0" dirty="0">
                <a:cs typeface="CMU Bright Roman"/>
              </a:rPr>
              <a:t> </a:t>
            </a:r>
            <a:r>
              <a:rPr lang="en-US" sz="1600" b="0" kern="0" dirty="0" err="1">
                <a:cs typeface="CMU Bright Roman"/>
              </a:rPr>
              <a:t>Mallya</a:t>
            </a:r>
            <a:r>
              <a:rPr lang="en-US" sz="1600" b="0" kern="0" dirty="0">
                <a:cs typeface="CMU Bright Roman"/>
              </a:rPr>
              <a:t> and </a:t>
            </a:r>
            <a:r>
              <a:rPr lang="en-US" sz="1600" b="0" kern="0" dirty="0">
                <a:cs typeface="CMU Bright Roman"/>
                <a:hlinkClick r:id="rId2"/>
              </a:rPr>
              <a:t>Justin Johnson</a:t>
            </a:r>
            <a:r>
              <a:rPr lang="en-US" sz="1600" b="0" kern="0" dirty="0">
                <a:cs typeface="CMU Bright Roman"/>
              </a:rPr>
              <a:t> (and Stanford CS231n)</a:t>
            </a:r>
          </a:p>
        </p:txBody>
      </p:sp>
      <p:sp>
        <p:nvSpPr>
          <p:cNvPr id="5" name="Title 4">
            <a:extLst>
              <a:ext uri="{FF2B5EF4-FFF2-40B4-BE49-F238E27FC236}">
                <a16:creationId xmlns:a16="http://schemas.microsoft.com/office/drawing/2014/main" id="{A98DAFFB-4362-2346-84FF-71ECF541EE80}"/>
              </a:ext>
            </a:extLst>
          </p:cNvPr>
          <p:cNvSpPr>
            <a:spLocks noGrp="1"/>
          </p:cNvSpPr>
          <p:nvPr>
            <p:ph type="title"/>
          </p:nvPr>
        </p:nvSpPr>
        <p:spPr/>
        <p:txBody>
          <a:bodyPr/>
          <a:lstStyle/>
          <a:p>
            <a:r>
              <a:rPr lang="en-US" dirty="0"/>
              <a:t>Recurrent networks</a:t>
            </a:r>
          </a:p>
        </p:txBody>
      </p:sp>
      <p:sp>
        <p:nvSpPr>
          <p:cNvPr id="7" name="TextBox 6">
            <a:extLst>
              <a:ext uri="{FF2B5EF4-FFF2-40B4-BE49-F238E27FC236}">
                <a16:creationId xmlns:a16="http://schemas.microsoft.com/office/drawing/2014/main" id="{25404416-2A1B-8146-84DA-DD3A671EFED6}"/>
              </a:ext>
            </a:extLst>
          </p:cNvPr>
          <p:cNvSpPr txBox="1"/>
          <p:nvPr/>
        </p:nvSpPr>
        <p:spPr>
          <a:xfrm>
            <a:off x="10923704" y="6474023"/>
            <a:ext cx="1268296" cy="307777"/>
          </a:xfrm>
          <a:prstGeom prst="rect">
            <a:avLst/>
          </a:prstGeom>
          <a:noFill/>
        </p:spPr>
        <p:txBody>
          <a:bodyPr wrap="none" rtlCol="0">
            <a:spAutoFit/>
          </a:bodyPr>
          <a:lstStyle/>
          <a:p>
            <a:r>
              <a:rPr lang="en-US" sz="1400" b="0" dirty="0">
                <a:hlinkClick r:id="rId3"/>
              </a:rPr>
              <a:t>Image source</a:t>
            </a:r>
            <a:endParaRPr lang="en-US" sz="1400" b="0" dirty="0"/>
          </a:p>
        </p:txBody>
      </p:sp>
      <p:pic>
        <p:nvPicPr>
          <p:cNvPr id="8" name="Picture 7">
            <a:extLst>
              <a:ext uri="{FF2B5EF4-FFF2-40B4-BE49-F238E27FC236}">
                <a16:creationId xmlns:a16="http://schemas.microsoft.com/office/drawing/2014/main" id="{A3112717-ACE2-8143-B8E8-B596D5B3F259}"/>
              </a:ext>
            </a:extLst>
          </p:cNvPr>
          <p:cNvPicPr>
            <a:picLocks noChangeAspect="1"/>
          </p:cNvPicPr>
          <p:nvPr/>
        </p:nvPicPr>
        <p:blipFill rotWithShape="1">
          <a:blip r:embed="rId4"/>
          <a:srcRect l="13750" t="10066"/>
          <a:stretch/>
        </p:blipFill>
        <p:spPr>
          <a:xfrm>
            <a:off x="838200" y="1926958"/>
            <a:ext cx="10515600" cy="3432153"/>
          </a:xfrm>
          <a:prstGeom prst="rect">
            <a:avLst/>
          </a:prstGeom>
        </p:spPr>
      </p:pic>
    </p:spTree>
    <p:extLst>
      <p:ext uri="{BB962C8B-B14F-4D97-AF65-F5344CB8AC3E}">
        <p14:creationId xmlns:p14="http://schemas.microsoft.com/office/powerpoint/2010/main" val="384108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FA98-3482-014D-832E-5F11A7253D80}"/>
              </a:ext>
            </a:extLst>
          </p:cNvPr>
          <p:cNvSpPr>
            <a:spLocks noGrp="1"/>
          </p:cNvSpPr>
          <p:nvPr>
            <p:ph type="title"/>
          </p:nvPr>
        </p:nvSpPr>
        <p:spPr/>
        <p:txBody>
          <a:bodyPr/>
          <a:lstStyle/>
          <a:p>
            <a:r>
              <a:rPr lang="en-US" dirty="0"/>
              <a:t>Example 4: Machine translation</a:t>
            </a:r>
          </a:p>
        </p:txBody>
      </p:sp>
      <p:sp>
        <p:nvSpPr>
          <p:cNvPr id="5" name="Content Placeholder 4">
            <a:extLst>
              <a:ext uri="{FF2B5EF4-FFF2-40B4-BE49-F238E27FC236}">
                <a16:creationId xmlns:a16="http://schemas.microsoft.com/office/drawing/2014/main" id="{12BEEEAB-EABF-E54E-9AB9-7A19A03EE5FD}"/>
              </a:ext>
            </a:extLst>
          </p:cNvPr>
          <p:cNvSpPr>
            <a:spLocks noGrp="1"/>
          </p:cNvSpPr>
          <p:nvPr>
            <p:ph idx="1"/>
          </p:nvPr>
        </p:nvSpPr>
        <p:spPr/>
        <p:txBody>
          <a:bodyPr/>
          <a:lstStyle/>
          <a:p>
            <a:pPr marL="457200" indent="-457200">
              <a:buFont typeface="Arial" panose="020B0604020202020204" pitchFamily="34" charset="0"/>
              <a:buChar char="•"/>
            </a:pPr>
            <a:r>
              <a:rPr lang="en-US" dirty="0"/>
              <a:t>Multiple input – multiple output (or sequence to sequence) scenario:</a:t>
            </a:r>
          </a:p>
        </p:txBody>
      </p:sp>
      <p:sp>
        <p:nvSpPr>
          <p:cNvPr id="9" name="Rectangle 8">
            <a:extLst>
              <a:ext uri="{FF2B5EF4-FFF2-40B4-BE49-F238E27FC236}">
                <a16:creationId xmlns:a16="http://schemas.microsoft.com/office/drawing/2014/main" id="{17359089-7AEB-6147-9FBF-CF7C7EB5F2EC}"/>
              </a:ext>
            </a:extLst>
          </p:cNvPr>
          <p:cNvSpPr/>
          <p:nvPr/>
        </p:nvSpPr>
        <p:spPr>
          <a:xfrm>
            <a:off x="2118058"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0" name="Straight Arrow Connector 9">
            <a:extLst>
              <a:ext uri="{FF2B5EF4-FFF2-40B4-BE49-F238E27FC236}">
                <a16:creationId xmlns:a16="http://schemas.microsoft.com/office/drawing/2014/main" id="{762920F1-6BBF-1C4D-8204-9ED97A7C96E6}"/>
              </a:ext>
            </a:extLst>
          </p:cNvPr>
          <p:cNvCxnSpPr/>
          <p:nvPr/>
        </p:nvCxnSpPr>
        <p:spPr>
          <a:xfrm flipV="1">
            <a:off x="2413470"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9D67C54-93D0-CF44-A163-613B91A9C5DF}"/>
              </a:ext>
            </a:extLst>
          </p:cNvPr>
          <p:cNvCxnSpPr/>
          <p:nvPr/>
        </p:nvCxnSpPr>
        <p:spPr>
          <a:xfrm>
            <a:off x="2683008" y="4383153"/>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AD3F816-8973-8C4F-81A5-483CEAACB468}"/>
              </a:ext>
            </a:extLst>
          </p:cNvPr>
          <p:cNvSpPr/>
          <p:nvPr/>
        </p:nvSpPr>
        <p:spPr>
          <a:xfrm>
            <a:off x="3199817"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3" name="Straight Arrow Connector 12">
            <a:extLst>
              <a:ext uri="{FF2B5EF4-FFF2-40B4-BE49-F238E27FC236}">
                <a16:creationId xmlns:a16="http://schemas.microsoft.com/office/drawing/2014/main" id="{FC2A49CB-7049-AE41-8563-4AA437E7F444}"/>
              </a:ext>
            </a:extLst>
          </p:cNvPr>
          <p:cNvCxnSpPr/>
          <p:nvPr/>
        </p:nvCxnSpPr>
        <p:spPr>
          <a:xfrm flipV="1">
            <a:off x="3480995"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DB230CB-691B-DA49-BBD6-CDB0EAB148EB}"/>
              </a:ext>
            </a:extLst>
          </p:cNvPr>
          <p:cNvCxnSpPr/>
          <p:nvPr/>
        </p:nvCxnSpPr>
        <p:spPr>
          <a:xfrm>
            <a:off x="3749976" y="4383153"/>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8FEEE89-70A2-5E41-B124-5BB248369104}"/>
              </a:ext>
            </a:extLst>
          </p:cNvPr>
          <p:cNvSpPr/>
          <p:nvPr/>
        </p:nvSpPr>
        <p:spPr>
          <a:xfrm>
            <a:off x="4266785"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A8E75A67-E403-9548-97DB-932C8F4CC143}"/>
              </a:ext>
            </a:extLst>
          </p:cNvPr>
          <p:cNvCxnSpPr/>
          <p:nvPr/>
        </p:nvCxnSpPr>
        <p:spPr>
          <a:xfrm flipV="1">
            <a:off x="4547963"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12A5E4A-D08A-5A44-9BBA-C77DC3F4FEDA}"/>
              </a:ext>
            </a:extLst>
          </p:cNvPr>
          <p:cNvSpPr/>
          <p:nvPr/>
        </p:nvSpPr>
        <p:spPr>
          <a:xfrm>
            <a:off x="6619278"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8" name="Straight Arrow Connector 17">
            <a:extLst>
              <a:ext uri="{FF2B5EF4-FFF2-40B4-BE49-F238E27FC236}">
                <a16:creationId xmlns:a16="http://schemas.microsoft.com/office/drawing/2014/main" id="{C1AB72BF-92ED-3443-9E6F-212D826E72A7}"/>
              </a:ext>
            </a:extLst>
          </p:cNvPr>
          <p:cNvCxnSpPr/>
          <p:nvPr/>
        </p:nvCxnSpPr>
        <p:spPr>
          <a:xfrm>
            <a:off x="4834325"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9EF9A93-2C64-0542-9DB7-0278787DE877}"/>
              </a:ext>
            </a:extLst>
          </p:cNvPr>
          <p:cNvCxnSpPr/>
          <p:nvPr/>
        </p:nvCxnSpPr>
        <p:spPr>
          <a:xfrm flipV="1">
            <a:off x="6903048" y="3677476"/>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EF1BA8C1-1AEB-CF40-ACFA-4AFD9E647530}"/>
              </a:ext>
            </a:extLst>
          </p:cNvPr>
          <p:cNvSpPr/>
          <p:nvPr/>
        </p:nvSpPr>
        <p:spPr>
          <a:xfrm>
            <a:off x="7701037" y="4139814"/>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21" name="Straight Arrow Connector 20">
            <a:extLst>
              <a:ext uri="{FF2B5EF4-FFF2-40B4-BE49-F238E27FC236}">
                <a16:creationId xmlns:a16="http://schemas.microsoft.com/office/drawing/2014/main" id="{8852C06D-8CCC-BC4C-AD2F-6FC850C00831}"/>
              </a:ext>
            </a:extLst>
          </p:cNvPr>
          <p:cNvCxnSpPr/>
          <p:nvPr/>
        </p:nvCxnSpPr>
        <p:spPr>
          <a:xfrm>
            <a:off x="7177766" y="4414685"/>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127995C-A515-F74E-A46C-9A7A55601FCC}"/>
              </a:ext>
            </a:extLst>
          </p:cNvPr>
          <p:cNvCxnSpPr/>
          <p:nvPr/>
        </p:nvCxnSpPr>
        <p:spPr>
          <a:xfrm flipV="1">
            <a:off x="7984807" y="3693242"/>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8705A27-A4E6-734D-92A9-F6CCE399E8BC}"/>
              </a:ext>
            </a:extLst>
          </p:cNvPr>
          <p:cNvSpPr/>
          <p:nvPr/>
        </p:nvSpPr>
        <p:spPr>
          <a:xfrm>
            <a:off x="8788523" y="4139814"/>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24" name="Straight Arrow Connector 23">
            <a:extLst>
              <a:ext uri="{FF2B5EF4-FFF2-40B4-BE49-F238E27FC236}">
                <a16:creationId xmlns:a16="http://schemas.microsoft.com/office/drawing/2014/main" id="{404DF728-6F7A-9745-BAE7-3426D0A4A10B}"/>
              </a:ext>
            </a:extLst>
          </p:cNvPr>
          <p:cNvCxnSpPr/>
          <p:nvPr/>
        </p:nvCxnSpPr>
        <p:spPr>
          <a:xfrm>
            <a:off x="8265252" y="4414685"/>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4782D4E-143E-3241-B4ED-F37B5E342556}"/>
              </a:ext>
            </a:extLst>
          </p:cNvPr>
          <p:cNvCxnSpPr/>
          <p:nvPr/>
        </p:nvCxnSpPr>
        <p:spPr>
          <a:xfrm flipV="1">
            <a:off x="9072293" y="3693242"/>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469E2DD1-094E-EE46-807E-3EF8A5A12064}"/>
              </a:ext>
            </a:extLst>
          </p:cNvPr>
          <p:cNvSpPr txBox="1"/>
          <p:nvPr/>
        </p:nvSpPr>
        <p:spPr>
          <a:xfrm>
            <a:off x="1528403" y="5118395"/>
            <a:ext cx="180581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b="0" dirty="0" err="1">
                <a:solidFill>
                  <a:srgbClr val="521B93"/>
                </a:solidFill>
                <a:latin typeface="CMU Bright Oblique"/>
                <a:cs typeface="CMU Bright Oblique"/>
              </a:rPr>
              <a:t>Correspondances</a:t>
            </a:r>
            <a:r>
              <a:rPr lang="en-US" sz="1600" b="0" dirty="0">
                <a:solidFill>
                  <a:srgbClr val="521B93"/>
                </a:solidFill>
                <a:latin typeface="CMU Bright Oblique"/>
                <a:cs typeface="CMU Bright Oblique"/>
              </a:rPr>
              <a:t>”</a:t>
            </a:r>
          </a:p>
        </p:txBody>
      </p:sp>
      <p:sp>
        <p:nvSpPr>
          <p:cNvPr id="27" name="TextBox 26">
            <a:extLst>
              <a:ext uri="{FF2B5EF4-FFF2-40B4-BE49-F238E27FC236}">
                <a16:creationId xmlns:a16="http://schemas.microsoft.com/office/drawing/2014/main" id="{317DF70F-5174-EA41-9EBD-6E1F581A64A0}"/>
              </a:ext>
            </a:extLst>
          </p:cNvPr>
          <p:cNvSpPr txBox="1"/>
          <p:nvPr/>
        </p:nvSpPr>
        <p:spPr>
          <a:xfrm>
            <a:off x="3213139" y="5118395"/>
            <a:ext cx="542136"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“La”</a:t>
            </a:r>
          </a:p>
        </p:txBody>
      </p:sp>
      <p:sp>
        <p:nvSpPr>
          <p:cNvPr id="28" name="TextBox 27">
            <a:extLst>
              <a:ext uri="{FF2B5EF4-FFF2-40B4-BE49-F238E27FC236}">
                <a16:creationId xmlns:a16="http://schemas.microsoft.com/office/drawing/2014/main" id="{91233DBB-8CF8-7446-A69B-0036F169A16F}"/>
              </a:ext>
            </a:extLst>
          </p:cNvPr>
          <p:cNvSpPr txBox="1"/>
          <p:nvPr/>
        </p:nvSpPr>
        <p:spPr>
          <a:xfrm>
            <a:off x="4093257" y="5110435"/>
            <a:ext cx="909416"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“nature”</a:t>
            </a:r>
          </a:p>
        </p:txBody>
      </p:sp>
      <p:sp>
        <p:nvSpPr>
          <p:cNvPr id="29" name="TextBox 28">
            <a:extLst>
              <a:ext uri="{FF2B5EF4-FFF2-40B4-BE49-F238E27FC236}">
                <a16:creationId xmlns:a16="http://schemas.microsoft.com/office/drawing/2014/main" id="{B9F0BD4C-9DBE-704F-949F-93EFED401D62}"/>
              </a:ext>
            </a:extLst>
          </p:cNvPr>
          <p:cNvSpPr txBox="1"/>
          <p:nvPr/>
        </p:nvSpPr>
        <p:spPr>
          <a:xfrm>
            <a:off x="6419883" y="3197437"/>
            <a:ext cx="1071512" cy="338554"/>
          </a:xfrm>
          <a:prstGeom prst="rect">
            <a:avLst/>
          </a:prstGeom>
          <a:noFill/>
        </p:spPr>
        <p:txBody>
          <a:bodyPr wrap="none" rtlCol="0">
            <a:spAutoFit/>
          </a:bodyPr>
          <a:lstStyle/>
          <a:p>
            <a:pPr algn="ctr"/>
            <a:r>
              <a:rPr lang="en-US" sz="1600" b="0" dirty="0">
                <a:latin typeface="CMU Bright Oblique"/>
                <a:cs typeface="CMU Bright Oblique"/>
              </a:rPr>
              <a:t>“Matches”</a:t>
            </a:r>
          </a:p>
        </p:txBody>
      </p:sp>
      <p:sp>
        <p:nvSpPr>
          <p:cNvPr id="30" name="TextBox 29">
            <a:extLst>
              <a:ext uri="{FF2B5EF4-FFF2-40B4-BE49-F238E27FC236}">
                <a16:creationId xmlns:a16="http://schemas.microsoft.com/office/drawing/2014/main" id="{DF10D87D-30BF-E545-A51A-05E4A107B4E7}"/>
              </a:ext>
            </a:extLst>
          </p:cNvPr>
          <p:cNvSpPr txBox="1"/>
          <p:nvPr/>
        </p:nvSpPr>
        <p:spPr>
          <a:xfrm>
            <a:off x="7541003" y="3197437"/>
            <a:ext cx="935064" cy="338554"/>
          </a:xfrm>
          <a:prstGeom prst="rect">
            <a:avLst/>
          </a:prstGeom>
          <a:noFill/>
        </p:spPr>
        <p:txBody>
          <a:bodyPr wrap="none" rtlCol="0">
            <a:spAutoFit/>
          </a:bodyPr>
          <a:lstStyle/>
          <a:p>
            <a:pPr algn="ctr"/>
            <a:r>
              <a:rPr lang="en-US" sz="1600" b="0" dirty="0">
                <a:latin typeface="CMU Bright Oblique"/>
                <a:cs typeface="CMU Bright Oblique"/>
              </a:rPr>
              <a:t>“Nature”</a:t>
            </a:r>
          </a:p>
        </p:txBody>
      </p:sp>
      <p:sp>
        <p:nvSpPr>
          <p:cNvPr id="31" name="TextBox 30">
            <a:extLst>
              <a:ext uri="{FF2B5EF4-FFF2-40B4-BE49-F238E27FC236}">
                <a16:creationId xmlns:a16="http://schemas.microsoft.com/office/drawing/2014/main" id="{79D6C1D6-1F65-B140-A1AA-96A148711EA4}"/>
              </a:ext>
            </a:extLst>
          </p:cNvPr>
          <p:cNvSpPr txBox="1"/>
          <p:nvPr/>
        </p:nvSpPr>
        <p:spPr>
          <a:xfrm>
            <a:off x="8830078" y="3189477"/>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cxnSp>
        <p:nvCxnSpPr>
          <p:cNvPr id="32" name="Straight Arrow Connector 31">
            <a:extLst>
              <a:ext uri="{FF2B5EF4-FFF2-40B4-BE49-F238E27FC236}">
                <a16:creationId xmlns:a16="http://schemas.microsoft.com/office/drawing/2014/main" id="{D82CB51F-303D-284B-AFD5-2CD9A87A915A}"/>
              </a:ext>
            </a:extLst>
          </p:cNvPr>
          <p:cNvCxnSpPr/>
          <p:nvPr/>
        </p:nvCxnSpPr>
        <p:spPr>
          <a:xfrm>
            <a:off x="5491147" y="4403914"/>
            <a:ext cx="491259"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3C40FD9-6F2F-2040-BEC0-A9F76FAA4576}"/>
              </a:ext>
            </a:extLst>
          </p:cNvPr>
          <p:cNvCxnSpPr/>
          <p:nvPr/>
        </p:nvCxnSpPr>
        <p:spPr>
          <a:xfrm>
            <a:off x="9356063"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9152AF9-A10C-7440-A27E-45EE848B5110}"/>
              </a:ext>
            </a:extLst>
          </p:cNvPr>
          <p:cNvCxnSpPr/>
          <p:nvPr/>
        </p:nvCxnSpPr>
        <p:spPr>
          <a:xfrm>
            <a:off x="6102469"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2F814CF-032D-1847-B8C5-41FCD17F9F47}"/>
              </a:ext>
            </a:extLst>
          </p:cNvPr>
          <p:cNvCxnSpPr/>
          <p:nvPr/>
        </p:nvCxnSpPr>
        <p:spPr>
          <a:xfrm>
            <a:off x="10016766" y="4414685"/>
            <a:ext cx="491259"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77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34465" y="990600"/>
            <a:ext cx="2491833" cy="1130481"/>
            <a:chOff x="210464" y="1833229"/>
            <a:chExt cx="2491833" cy="1130481"/>
          </a:xfrm>
        </p:grpSpPr>
        <p:grpSp>
          <p:nvGrpSpPr>
            <p:cNvPr id="6" name="Group 5"/>
            <p:cNvGrpSpPr/>
            <p:nvPr/>
          </p:nvGrpSpPr>
          <p:grpSpPr>
            <a:xfrm>
              <a:off x="2370923" y="1833229"/>
              <a:ext cx="331374" cy="946494"/>
              <a:chOff x="2370923" y="1833229"/>
              <a:chExt cx="331374" cy="946494"/>
            </a:xfrm>
          </p:grpSpPr>
          <p:sp>
            <p:nvSpPr>
              <p:cNvPr id="25" name="Rectangle 24"/>
              <p:cNvSpPr/>
              <p:nvPr/>
            </p:nvSpPr>
            <p:spPr>
              <a:xfrm>
                <a:off x="2370923" y="2132713"/>
                <a:ext cx="331374" cy="347526"/>
              </a:xfrm>
              <a:prstGeom prst="rect">
                <a:avLst/>
              </a:prstGeom>
              <a:solidFill>
                <a:srgbClr val="FFC9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26" name="Straight Arrow Connector 25"/>
              <p:cNvCxnSpPr/>
              <p:nvPr/>
            </p:nvCxnSpPr>
            <p:spPr>
              <a:xfrm flipV="1">
                <a:off x="2536610" y="248023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2536610" y="183322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210464" y="2132713"/>
              <a:ext cx="1825019" cy="830997"/>
            </a:xfrm>
            <a:prstGeom prst="rect">
              <a:avLst/>
            </a:prstGeom>
            <a:noFill/>
          </p:spPr>
          <p:txBody>
            <a:bodyPr wrap="square" rtlCol="0">
              <a:spAutoFit/>
            </a:bodyPr>
            <a:lstStyle/>
            <a:p>
              <a:r>
                <a:rPr lang="en-US" b="0" dirty="0">
                  <a:latin typeface="+mn-lt"/>
                  <a:cs typeface="CMU Bright Roman"/>
                </a:rPr>
                <a:t>Single - Single</a:t>
              </a:r>
            </a:p>
          </p:txBody>
        </p:sp>
      </p:grpSp>
      <p:grpSp>
        <p:nvGrpSpPr>
          <p:cNvPr id="15" name="Group 14"/>
          <p:cNvGrpSpPr/>
          <p:nvPr/>
        </p:nvGrpSpPr>
        <p:grpSpPr>
          <a:xfrm>
            <a:off x="1734465" y="3238328"/>
            <a:ext cx="4379551" cy="1108675"/>
            <a:chOff x="210464" y="2860348"/>
            <a:chExt cx="4379551" cy="1108675"/>
          </a:xfrm>
          <a:solidFill>
            <a:srgbClr val="FFC9BA"/>
          </a:solidFill>
        </p:grpSpPr>
        <p:grpSp>
          <p:nvGrpSpPr>
            <p:cNvPr id="7" name="Group 6"/>
            <p:cNvGrpSpPr/>
            <p:nvPr/>
          </p:nvGrpSpPr>
          <p:grpSpPr>
            <a:xfrm>
              <a:off x="2370923" y="2860348"/>
              <a:ext cx="2219092" cy="946494"/>
              <a:chOff x="2370923" y="2860348"/>
              <a:chExt cx="2219092" cy="946494"/>
            </a:xfrm>
            <a:grpFill/>
          </p:grpSpPr>
          <p:sp>
            <p:nvSpPr>
              <p:cNvPr id="27" name="Rectangle 26"/>
              <p:cNvSpPr/>
              <p:nvPr/>
            </p:nvSpPr>
            <p:spPr>
              <a:xfrm>
                <a:off x="237092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37" name="Straight Arrow Connector 36"/>
              <p:cNvCxnSpPr>
                <a:endCxn id="27" idx="2"/>
              </p:cNvCxnSpPr>
              <p:nvPr/>
            </p:nvCxnSpPr>
            <p:spPr>
              <a:xfrm flipV="1">
                <a:off x="2536610" y="350735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3"/>
              </p:cNvCxnSpPr>
              <p:nvPr/>
            </p:nvCxnSpPr>
            <p:spPr>
              <a:xfrm>
                <a:off x="2702297"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04049"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0" name="Straight Arrow Connector 39"/>
              <p:cNvCxnSpPr/>
              <p:nvPr/>
            </p:nvCxnSpPr>
            <p:spPr>
              <a:xfrm flipV="1">
                <a:off x="3168223"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333911"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63566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3" name="Straight Arrow Connector 42"/>
              <p:cNvCxnSpPr/>
              <p:nvPr/>
            </p:nvCxnSpPr>
            <p:spPr>
              <a:xfrm flipV="1">
                <a:off x="3799837"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6889"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258641"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6" name="Straight Arrow Connector 45"/>
              <p:cNvCxnSpPr/>
              <p:nvPr/>
            </p:nvCxnSpPr>
            <p:spPr>
              <a:xfrm flipV="1">
                <a:off x="4422815"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10464" y="3138026"/>
              <a:ext cx="1825019" cy="830997"/>
            </a:xfrm>
            <a:prstGeom prst="rect">
              <a:avLst/>
            </a:prstGeom>
            <a:noFill/>
          </p:spPr>
          <p:txBody>
            <a:bodyPr wrap="square" rtlCol="0">
              <a:spAutoFit/>
            </a:bodyPr>
            <a:lstStyle/>
            <a:p>
              <a:r>
                <a:rPr lang="en-US" b="0" dirty="0">
                  <a:latin typeface="+mn-lt"/>
                  <a:cs typeface="CMU Bright Roman"/>
                </a:rPr>
                <a:t>Single - Multiple</a:t>
              </a:r>
            </a:p>
          </p:txBody>
        </p:sp>
      </p:grpSp>
      <p:grpSp>
        <p:nvGrpSpPr>
          <p:cNvPr id="14" name="Group 13"/>
          <p:cNvGrpSpPr/>
          <p:nvPr/>
        </p:nvGrpSpPr>
        <p:grpSpPr>
          <a:xfrm>
            <a:off x="1734464" y="2107498"/>
            <a:ext cx="4378038" cy="1119578"/>
            <a:chOff x="210464" y="3923354"/>
            <a:chExt cx="4378038" cy="1119578"/>
          </a:xfrm>
          <a:solidFill>
            <a:srgbClr val="FFC9BA"/>
          </a:solidFill>
        </p:grpSpPr>
        <p:grpSp>
          <p:nvGrpSpPr>
            <p:cNvPr id="10" name="Group 9"/>
            <p:cNvGrpSpPr/>
            <p:nvPr/>
          </p:nvGrpSpPr>
          <p:grpSpPr>
            <a:xfrm>
              <a:off x="2365637" y="3923354"/>
              <a:ext cx="2222865" cy="946494"/>
              <a:chOff x="2365637" y="3923354"/>
              <a:chExt cx="2222865" cy="946494"/>
            </a:xfrm>
            <a:grpFill/>
          </p:grpSpPr>
          <p:sp>
            <p:nvSpPr>
              <p:cNvPr id="47" name="Rectangle 46"/>
              <p:cNvSpPr/>
              <p:nvPr/>
            </p:nvSpPr>
            <p:spPr>
              <a:xfrm>
                <a:off x="2365637"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8" name="Straight Arrow Connector 47"/>
              <p:cNvCxnSpPr/>
              <p:nvPr/>
            </p:nvCxnSpPr>
            <p:spPr>
              <a:xfrm flipV="1">
                <a:off x="2536610"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695499"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997251"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1" name="Straight Arrow Connector 50"/>
              <p:cNvCxnSpPr/>
              <p:nvPr/>
            </p:nvCxnSpPr>
            <p:spPr>
              <a:xfrm flipV="1">
                <a:off x="3161425"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18477"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620229"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4" name="Straight Arrow Connector 53"/>
              <p:cNvCxnSpPr/>
              <p:nvPr/>
            </p:nvCxnSpPr>
            <p:spPr>
              <a:xfrm flipV="1">
                <a:off x="3784403"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257128"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6" name="Straight Arrow Connector 55"/>
              <p:cNvCxnSpPr/>
              <p:nvPr/>
            </p:nvCxnSpPr>
            <p:spPr>
              <a:xfrm>
                <a:off x="3951603" y="4407174"/>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422815" y="392335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10464" y="4211935"/>
              <a:ext cx="1825019" cy="830997"/>
            </a:xfrm>
            <a:prstGeom prst="rect">
              <a:avLst/>
            </a:prstGeom>
            <a:noFill/>
          </p:spPr>
          <p:txBody>
            <a:bodyPr wrap="square" rtlCol="0">
              <a:spAutoFit/>
            </a:bodyPr>
            <a:lstStyle/>
            <a:p>
              <a:r>
                <a:rPr lang="en-US" b="0" dirty="0">
                  <a:latin typeface="+mn-lt"/>
                  <a:cs typeface="CMU Bright Roman"/>
                </a:rPr>
                <a:t>Multiple - Single</a:t>
              </a:r>
            </a:p>
          </p:txBody>
        </p:sp>
      </p:grpSp>
      <p:grpSp>
        <p:nvGrpSpPr>
          <p:cNvPr id="8" name="Group 7"/>
          <p:cNvGrpSpPr/>
          <p:nvPr/>
        </p:nvGrpSpPr>
        <p:grpSpPr>
          <a:xfrm>
            <a:off x="3888126" y="5414173"/>
            <a:ext cx="3489437" cy="946494"/>
            <a:chOff x="2364125" y="5034286"/>
            <a:chExt cx="3489437" cy="946494"/>
          </a:xfrm>
          <a:solidFill>
            <a:srgbClr val="FFC9BA"/>
          </a:solidFill>
        </p:grpSpPr>
        <p:sp>
          <p:nvSpPr>
            <p:cNvPr id="58" name="Rectangle 57"/>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2" name="Straight Arrow Connector 61"/>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5" name="Straight Arrow Connector 64"/>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421303"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87230"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4581705"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5052917"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522188"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3" name="Straight Arrow Connector 72"/>
            <p:cNvCxnSpPr/>
            <p:nvPr/>
          </p:nvCxnSpPr>
          <p:spPr>
            <a:xfrm>
              <a:off x="5216663"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7875"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1734465" y="5615528"/>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79" name="TextBox 78"/>
          <p:cNvSpPr txBox="1"/>
          <p:nvPr/>
        </p:nvSpPr>
        <p:spPr>
          <a:xfrm>
            <a:off x="7686834" y="1290084"/>
            <a:ext cx="2981166" cy="830997"/>
          </a:xfrm>
          <a:prstGeom prst="rect">
            <a:avLst/>
          </a:prstGeom>
          <a:noFill/>
        </p:spPr>
        <p:txBody>
          <a:bodyPr wrap="square" rtlCol="0">
            <a:spAutoFit/>
          </a:bodyPr>
          <a:lstStyle/>
          <a:p>
            <a:r>
              <a:rPr lang="en-US" b="0" dirty="0">
                <a:latin typeface="+mn-lt"/>
                <a:cs typeface="CMU Bright Roman"/>
              </a:rPr>
              <a:t>Feedforward Network</a:t>
            </a:r>
          </a:p>
        </p:txBody>
      </p:sp>
      <p:sp>
        <p:nvSpPr>
          <p:cNvPr id="80" name="TextBox 79"/>
          <p:cNvSpPr txBox="1"/>
          <p:nvPr/>
        </p:nvSpPr>
        <p:spPr>
          <a:xfrm>
            <a:off x="7686834" y="3516006"/>
            <a:ext cx="34383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1" name="TextBox 80"/>
          <p:cNvSpPr txBox="1"/>
          <p:nvPr/>
        </p:nvSpPr>
        <p:spPr>
          <a:xfrm>
            <a:off x="7686834" y="2361359"/>
            <a:ext cx="2981166" cy="830997"/>
          </a:xfrm>
          <a:prstGeom prst="rect">
            <a:avLst/>
          </a:prstGeom>
          <a:noFill/>
        </p:spPr>
        <p:txBody>
          <a:bodyPr wrap="square" rtlCol="0">
            <a:spAutoFit/>
          </a:bodyPr>
          <a:lstStyle/>
          <a:p>
            <a:r>
              <a:rPr lang="en-US" b="0" dirty="0">
                <a:latin typeface="+mn-lt"/>
                <a:cs typeface="CMU Bright Roman"/>
              </a:rPr>
              <a:t>Sequence Classification</a:t>
            </a:r>
          </a:p>
        </p:txBody>
      </p:sp>
      <p:sp>
        <p:nvSpPr>
          <p:cNvPr id="82" name="TextBox 81"/>
          <p:cNvSpPr txBox="1"/>
          <p:nvPr/>
        </p:nvSpPr>
        <p:spPr>
          <a:xfrm>
            <a:off x="7686834" y="5615528"/>
            <a:ext cx="2981166" cy="461665"/>
          </a:xfrm>
          <a:prstGeom prst="rect">
            <a:avLst/>
          </a:prstGeom>
          <a:noFill/>
        </p:spPr>
        <p:txBody>
          <a:bodyPr wrap="square" rtlCol="0">
            <a:spAutoFit/>
          </a:bodyPr>
          <a:lstStyle/>
          <a:p>
            <a:r>
              <a:rPr lang="en-US" b="0" dirty="0">
                <a:latin typeface="+mn-lt"/>
                <a:cs typeface="CMU Bright Roman"/>
              </a:rPr>
              <a:t>Translation</a:t>
            </a:r>
          </a:p>
        </p:txBody>
      </p:sp>
      <p:grpSp>
        <p:nvGrpSpPr>
          <p:cNvPr id="84" name="Group 83"/>
          <p:cNvGrpSpPr/>
          <p:nvPr/>
        </p:nvGrpSpPr>
        <p:grpSpPr>
          <a:xfrm>
            <a:off x="3881773" y="4256125"/>
            <a:ext cx="2222865" cy="946494"/>
            <a:chOff x="2364125" y="5034286"/>
            <a:chExt cx="2222865" cy="946494"/>
          </a:xfrm>
          <a:solidFill>
            <a:srgbClr val="FFC9BA"/>
          </a:solidFill>
        </p:grpSpPr>
        <p:sp>
          <p:nvSpPr>
            <p:cNvPr id="85" name="Rectangle 84"/>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6" name="Straight Arrow Connector 85"/>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9" name="Straight Arrow Connector 88"/>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2" name="Straight Arrow Connector 91"/>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4" name="Straight Arrow Connector 93"/>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316626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782891"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442765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7686834" y="4533803"/>
            <a:ext cx="32859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3" name="TextBox 82">
            <a:extLst>
              <a:ext uri="{FF2B5EF4-FFF2-40B4-BE49-F238E27FC236}">
                <a16:creationId xmlns:a16="http://schemas.microsoft.com/office/drawing/2014/main" id="{A0DCE2EB-5015-3F46-9458-3B3074721E96}"/>
              </a:ext>
            </a:extLst>
          </p:cNvPr>
          <p:cNvSpPr txBox="1"/>
          <p:nvPr/>
        </p:nvSpPr>
        <p:spPr>
          <a:xfrm>
            <a:off x="1739154" y="4544706"/>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3" name="Title 2">
            <a:extLst>
              <a:ext uri="{FF2B5EF4-FFF2-40B4-BE49-F238E27FC236}">
                <a16:creationId xmlns:a16="http://schemas.microsoft.com/office/drawing/2014/main" id="{76C66C3F-F79A-0C42-826B-44EC31BEE182}"/>
              </a:ext>
            </a:extLst>
          </p:cNvPr>
          <p:cNvSpPr>
            <a:spLocks noGrp="1"/>
          </p:cNvSpPr>
          <p:nvPr>
            <p:ph type="title"/>
          </p:nvPr>
        </p:nvSpPr>
        <p:spPr/>
        <p:txBody>
          <a:bodyPr/>
          <a:lstStyle/>
          <a:p>
            <a:r>
              <a:rPr lang="en-US" dirty="0"/>
              <a:t>Summary: Input-output scenarios</a:t>
            </a:r>
          </a:p>
        </p:txBody>
      </p:sp>
    </p:spTree>
    <p:extLst>
      <p:ext uri="{BB962C8B-B14F-4D97-AF65-F5344CB8AC3E}">
        <p14:creationId xmlns:p14="http://schemas.microsoft.com/office/powerpoint/2010/main" val="358513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Sequential prediction tasks</a:t>
            </a:r>
          </a:p>
          <a:p>
            <a:pPr marL="457200" indent="-457200">
              <a:buFont typeface="Arial" panose="020B0604020202020204" pitchFamily="34" charset="0"/>
              <a:buChar char="•"/>
            </a:pPr>
            <a:r>
              <a:rPr lang="en-US" sz="2800" dirty="0">
                <a:cs typeface="CMU Bright Roman"/>
              </a:rPr>
              <a:t>Common recurrent units</a:t>
            </a:r>
          </a:p>
          <a:p>
            <a:pPr marL="857250" lvl="1" indent="-457200">
              <a:buFont typeface="Arial" panose="020B0604020202020204" pitchFamily="34" charset="0"/>
              <a:buChar char="•"/>
            </a:pPr>
            <a:r>
              <a:rPr lang="en-US" sz="2400" dirty="0">
                <a:cs typeface="CMU Bright Roman"/>
              </a:rPr>
              <a:t>Vanilla RNN unit</a:t>
            </a:r>
          </a:p>
          <a:p>
            <a:pPr marL="857250" lvl="1" indent="-457200">
              <a:buFont typeface="Arial" panose="020B0604020202020204" pitchFamily="34" charset="0"/>
              <a:buChar char="•"/>
            </a:pPr>
            <a:r>
              <a:rPr lang="en-US" sz="2400" dirty="0">
                <a:cs typeface="CMU Bright Roman"/>
              </a:rPr>
              <a:t>Long Short-Term Memory (LSTM)</a:t>
            </a:r>
          </a:p>
          <a:p>
            <a:pPr marL="857250" lvl="1" indent="-457200">
              <a:buFont typeface="Arial" panose="020B0604020202020204" pitchFamily="34" charset="0"/>
              <a:buChar char="•"/>
            </a:pPr>
            <a:r>
              <a:rPr lang="en-US" sz="2400" dirty="0">
                <a:cs typeface="CMU Bright Roman"/>
              </a:rPr>
              <a:t>Gated Recurrent Unit (GRU)</a:t>
            </a:r>
          </a:p>
          <a:p>
            <a:pPr marL="457200" indent="-457200">
              <a:buFont typeface="Arial" panose="020B0604020202020204" pitchFamily="34" charset="0"/>
              <a:buChar char="•"/>
            </a:pPr>
            <a:endParaRPr lang="en-US" sz="2400" dirty="0">
              <a:cs typeface="CMU Bright Roman"/>
            </a:endParaRPr>
          </a:p>
        </p:txBody>
      </p:sp>
    </p:spTree>
    <p:extLst>
      <p:ext uri="{BB962C8B-B14F-4D97-AF65-F5344CB8AC3E}">
        <p14:creationId xmlns:p14="http://schemas.microsoft.com/office/powerpoint/2010/main" val="3197360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Recurrent unit</a:t>
            </a:r>
            <a:endParaRPr lang="en-US" dirty="0">
              <a:latin typeface="+mn-lt"/>
              <a:cs typeface="CMU Bright SemiBold"/>
            </a:endParaRPr>
          </a:p>
        </p:txBody>
      </p:sp>
      <p:sp>
        <p:nvSpPr>
          <p:cNvPr id="79" name="Rectangle 78"/>
          <p:cNvSpPr/>
          <p:nvPr/>
        </p:nvSpPr>
        <p:spPr>
          <a:xfrm>
            <a:off x="2972986" y="3817386"/>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80" name="Rectangle 79"/>
          <p:cNvSpPr/>
          <p:nvPr/>
        </p:nvSpPr>
        <p:spPr>
          <a:xfrm>
            <a:off x="3237626" y="3025750"/>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37" name="Straight Arrow Connector 36"/>
          <p:cNvCxnSpPr>
            <a:cxnSpLocks/>
            <a:endCxn id="79" idx="2"/>
          </p:cNvCxnSpPr>
          <p:nvPr/>
        </p:nvCxnSpPr>
        <p:spPr>
          <a:xfrm flipH="1" flipV="1">
            <a:off x="3859749" y="4210578"/>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79" idx="0"/>
            <a:endCxn id="80" idx="2"/>
          </p:cNvCxnSpPr>
          <p:nvPr/>
        </p:nvCxnSpPr>
        <p:spPr>
          <a:xfrm flipV="1">
            <a:off x="3859748" y="3418942"/>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p:cNvSpPr txBox="1"/>
              <p:nvPr/>
            </p:nvSpPr>
            <p:spPr>
              <a:xfrm>
                <a:off x="3390068" y="4906430"/>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1</m:t>
                      </m:r>
                    </m:oMath>
                  </m:oMathPara>
                </a14:m>
                <a:endParaRPr lang="en-US" sz="2000" b="0" dirty="0">
                  <a:solidFill>
                    <a:srgbClr val="FF0000"/>
                  </a:solidFill>
                  <a:latin typeface="CMU Bright Roman"/>
                  <a:cs typeface="CMU Bright Roman"/>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3390068" y="4906430"/>
                <a:ext cx="939360" cy="400110"/>
              </a:xfrm>
              <a:prstGeom prst="rect">
                <a:avLst/>
              </a:prstGeom>
              <a:blipFill>
                <a:blip r:embed="rId2"/>
                <a:stretch>
                  <a:fillRect b="-15152"/>
                </a:stretch>
              </a:blipFill>
            </p:spPr>
            <p:txBody>
              <a:bodyPr/>
              <a:lstStyle/>
              <a:p>
                <a:r>
                  <a:rPr lang="en-US">
                    <a:noFill/>
                  </a:rPr>
                  <a:t> </a:t>
                </a:r>
              </a:p>
            </p:txBody>
          </p:sp>
        </mc:Fallback>
      </mc:AlternateContent>
      <p:sp>
        <p:nvSpPr>
          <p:cNvPr id="52" name="Rectangle 51"/>
          <p:cNvSpPr/>
          <p:nvPr/>
        </p:nvSpPr>
        <p:spPr>
          <a:xfrm>
            <a:off x="5303945" y="3337281"/>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a:solidFill>
                  <a:schemeClr val="tx1"/>
                </a:solidFill>
                <a:cs typeface="CMU Bright Oblique"/>
              </a:rPr>
              <a:t>Hidden layer</a:t>
            </a:r>
            <a:endParaRPr lang="en-US" sz="2000" b="0" dirty="0">
              <a:solidFill>
                <a:schemeClr val="tx1"/>
              </a:solidFill>
              <a:cs typeface="CMU Bright Oblique"/>
            </a:endParaRPr>
          </a:p>
        </p:txBody>
      </p:sp>
      <p:sp>
        <p:nvSpPr>
          <p:cNvPr id="53" name="Rectangle 52"/>
          <p:cNvSpPr/>
          <p:nvPr/>
        </p:nvSpPr>
        <p:spPr>
          <a:xfrm>
            <a:off x="5568585" y="2545645"/>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55" name="Straight Arrow Connector 54"/>
          <p:cNvCxnSpPr>
            <a:cxnSpLocks/>
            <a:endCxn id="52" idx="2"/>
          </p:cNvCxnSpPr>
          <p:nvPr/>
        </p:nvCxnSpPr>
        <p:spPr>
          <a:xfrm flipH="1" flipV="1">
            <a:off x="6190708" y="3730473"/>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2" idx="0"/>
            <a:endCxn id="53" idx="2"/>
          </p:cNvCxnSpPr>
          <p:nvPr/>
        </p:nvCxnSpPr>
        <p:spPr>
          <a:xfrm flipV="1">
            <a:off x="6190707" y="2938837"/>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7630003" y="2828078"/>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58" name="Rectangle 57"/>
          <p:cNvSpPr/>
          <p:nvPr/>
        </p:nvSpPr>
        <p:spPr>
          <a:xfrm>
            <a:off x="7894643" y="2036442"/>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60" name="Straight Arrow Connector 59"/>
          <p:cNvCxnSpPr>
            <a:cxnSpLocks/>
            <a:endCxn id="57" idx="2"/>
          </p:cNvCxnSpPr>
          <p:nvPr/>
        </p:nvCxnSpPr>
        <p:spPr>
          <a:xfrm flipH="1" flipV="1">
            <a:off x="8516766" y="3221270"/>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7" idx="0"/>
            <a:endCxn id="58" idx="2"/>
          </p:cNvCxnSpPr>
          <p:nvPr/>
        </p:nvCxnSpPr>
        <p:spPr>
          <a:xfrm flipV="1">
            <a:off x="8516765" y="2429634"/>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79" idx="3"/>
            <a:endCxn id="52" idx="1"/>
          </p:cNvCxnSpPr>
          <p:nvPr/>
        </p:nvCxnSpPr>
        <p:spPr>
          <a:xfrm flipV="1">
            <a:off x="4746511" y="3533878"/>
            <a:ext cx="557435" cy="48010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2" idx="3"/>
            <a:endCxn id="57" idx="1"/>
          </p:cNvCxnSpPr>
          <p:nvPr/>
        </p:nvCxnSpPr>
        <p:spPr>
          <a:xfrm flipV="1">
            <a:off x="7077469" y="3024675"/>
            <a:ext cx="552534" cy="50920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9403527" y="2515472"/>
            <a:ext cx="552534" cy="50920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5721026" y="4426324"/>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2</m:t>
                      </m:r>
                    </m:oMath>
                  </m:oMathPara>
                </a14:m>
                <a:endParaRPr lang="en-US" sz="2000" b="0" dirty="0">
                  <a:solidFill>
                    <a:srgbClr val="FF0000"/>
                  </a:solidFill>
                  <a:latin typeface="CMU Bright Roman"/>
                  <a:cs typeface="CMU Bright Roman"/>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721026" y="4426324"/>
                <a:ext cx="939360" cy="400110"/>
              </a:xfrm>
              <a:prstGeom prst="rect">
                <a:avLst/>
              </a:prstGeom>
              <a:blipFill>
                <a:blip r:embed="rId3"/>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047940" y="3927074"/>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3</m:t>
                      </m:r>
                    </m:oMath>
                  </m:oMathPara>
                </a14:m>
                <a:endParaRPr lang="en-US" sz="2000" b="0" dirty="0">
                  <a:solidFill>
                    <a:srgbClr val="FF0000"/>
                  </a:solidFill>
                  <a:latin typeface="CMU Bright Roman"/>
                  <a:cs typeface="CMU Bright Roman"/>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8047940" y="3927074"/>
                <a:ext cx="939360" cy="400110"/>
              </a:xfrm>
              <a:prstGeom prst="rect">
                <a:avLst/>
              </a:prstGeom>
              <a:blipFill>
                <a:blip r:embed="rId4"/>
                <a:stretch>
                  <a:fillRect b="-15152"/>
                </a:stretch>
              </a:blipFill>
            </p:spPr>
            <p:txBody>
              <a:bodyPr/>
              <a:lstStyle/>
              <a:p>
                <a:r>
                  <a:rPr lang="en-US">
                    <a:noFill/>
                  </a:rPr>
                  <a:t> </a:t>
                </a:r>
              </a:p>
            </p:txBody>
          </p:sp>
        </mc:Fallback>
      </mc:AlternateContent>
      <p:cxnSp>
        <p:nvCxnSpPr>
          <p:cNvPr id="25" name="Straight Arrow Connector 24"/>
          <p:cNvCxnSpPr/>
          <p:nvPr/>
        </p:nvCxnSpPr>
        <p:spPr>
          <a:xfrm flipV="1">
            <a:off x="2415552" y="4013983"/>
            <a:ext cx="557435" cy="48010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Rectangle 3"/>
              <p:cNvSpPr/>
              <p:nvPr/>
            </p:nvSpPr>
            <p:spPr>
              <a:xfrm>
                <a:off x="2084436" y="4362902"/>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0</m:t>
                      </m:r>
                    </m:oMath>
                  </m:oMathPara>
                </a14:m>
                <a:endParaRPr lang="en-US" sz="2000" b="0" dirty="0">
                  <a:latin typeface="CMU Bright Oblique"/>
                  <a:cs typeface="CMU Bright Oblique"/>
                </a:endParaRPr>
              </a:p>
            </p:txBody>
          </p:sp>
        </mc:Choice>
        <mc:Fallback xmlns="">
          <p:sp>
            <p:nvSpPr>
              <p:cNvPr id="4" name="Rectangle 3"/>
              <p:cNvSpPr>
                <a:spLocks noRot="1" noChangeAspect="1" noMove="1" noResize="1" noEditPoints="1" noAdjustHandles="1" noChangeArrowheads="1" noChangeShapeType="1" noTextEdit="1"/>
              </p:cNvSpPr>
              <p:nvPr/>
            </p:nvSpPr>
            <p:spPr>
              <a:xfrm>
                <a:off x="2084436" y="4362902"/>
                <a:ext cx="479618" cy="400110"/>
              </a:xfrm>
              <a:prstGeom prst="rect">
                <a:avLst/>
              </a:prstGeom>
              <a:blipFill>
                <a:blip r:embed="rId5"/>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BE283BE5-98AE-DA40-83EE-5A37D3D9E617}"/>
              </a:ext>
            </a:extLst>
          </p:cNvPr>
          <p:cNvCxnSpPr/>
          <p:nvPr/>
        </p:nvCxnSpPr>
        <p:spPr>
          <a:xfrm flipV="1">
            <a:off x="3859748" y="2676922"/>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12688F1-15AC-C446-89BD-7037FDDD0579}"/>
              </a:ext>
            </a:extLst>
          </p:cNvPr>
          <p:cNvCxnSpPr/>
          <p:nvPr/>
        </p:nvCxnSpPr>
        <p:spPr>
          <a:xfrm flipV="1">
            <a:off x="6190707" y="2196817"/>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E72CDD8-8743-1145-8562-CA07E4187C61}"/>
              </a:ext>
            </a:extLst>
          </p:cNvPr>
          <p:cNvCxnSpPr/>
          <p:nvPr/>
        </p:nvCxnSpPr>
        <p:spPr>
          <a:xfrm flipV="1">
            <a:off x="8516765" y="1687614"/>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E35ECB9-FEC2-F44C-9FAE-D3FF38185983}"/>
                  </a:ext>
                </a:extLst>
              </p:cNvPr>
              <p:cNvSpPr/>
              <p:nvPr/>
            </p:nvSpPr>
            <p:spPr>
              <a:xfrm>
                <a:off x="3625750" y="2244968"/>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5" name="Rectangle 4">
                <a:extLst>
                  <a:ext uri="{FF2B5EF4-FFF2-40B4-BE49-F238E27FC236}">
                    <a16:creationId xmlns:a16="http://schemas.microsoft.com/office/drawing/2014/main" id="{4E35ECB9-FEC2-F44C-9FAE-D3FF38185983}"/>
                  </a:ext>
                </a:extLst>
              </p:cNvPr>
              <p:cNvSpPr>
                <a:spLocks noRot="1" noChangeAspect="1" noMove="1" noResize="1" noEditPoints="1" noAdjustHandles="1" noChangeArrowheads="1" noChangeShapeType="1" noTextEdit="1"/>
              </p:cNvSpPr>
              <p:nvPr/>
            </p:nvSpPr>
            <p:spPr>
              <a:xfrm>
                <a:off x="3625750" y="2244968"/>
                <a:ext cx="481222" cy="400110"/>
              </a:xfrm>
              <a:prstGeom prst="rect">
                <a:avLst/>
              </a:prstGeom>
              <a:blipFill>
                <a:blip r:embed="rId6"/>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93BABBE-1349-D943-8230-E4A24AA1C094}"/>
                  </a:ext>
                </a:extLst>
              </p:cNvPr>
              <p:cNvSpPr/>
              <p:nvPr/>
            </p:nvSpPr>
            <p:spPr>
              <a:xfrm>
                <a:off x="5950095" y="1732193"/>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31" name="Rectangle 30">
                <a:extLst>
                  <a:ext uri="{FF2B5EF4-FFF2-40B4-BE49-F238E27FC236}">
                    <a16:creationId xmlns:a16="http://schemas.microsoft.com/office/drawing/2014/main" id="{993BABBE-1349-D943-8230-E4A24AA1C094}"/>
                  </a:ext>
                </a:extLst>
              </p:cNvPr>
              <p:cNvSpPr>
                <a:spLocks noRot="1" noChangeAspect="1" noMove="1" noResize="1" noEditPoints="1" noAdjustHandles="1" noChangeArrowheads="1" noChangeShapeType="1" noTextEdit="1"/>
              </p:cNvSpPr>
              <p:nvPr/>
            </p:nvSpPr>
            <p:spPr>
              <a:xfrm>
                <a:off x="5950095" y="1732193"/>
                <a:ext cx="481222" cy="400110"/>
              </a:xfrm>
              <a:prstGeom prst="rect">
                <a:avLst/>
              </a:prstGeom>
              <a:blipFill>
                <a:blip r:embed="rId7"/>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58630BE6-727D-0D47-881D-7A0BAC226DE5}"/>
                  </a:ext>
                </a:extLst>
              </p:cNvPr>
              <p:cNvSpPr/>
              <p:nvPr/>
            </p:nvSpPr>
            <p:spPr>
              <a:xfrm>
                <a:off x="8276154" y="1333284"/>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32" name="Rectangle 31">
                <a:extLst>
                  <a:ext uri="{FF2B5EF4-FFF2-40B4-BE49-F238E27FC236}">
                    <a16:creationId xmlns:a16="http://schemas.microsoft.com/office/drawing/2014/main" id="{58630BE6-727D-0D47-881D-7A0BAC226DE5}"/>
                  </a:ext>
                </a:extLst>
              </p:cNvPr>
              <p:cNvSpPr>
                <a:spLocks noRot="1" noChangeAspect="1" noMove="1" noResize="1" noEditPoints="1" noAdjustHandles="1" noChangeArrowheads="1" noChangeShapeType="1" noTextEdit="1"/>
              </p:cNvSpPr>
              <p:nvPr/>
            </p:nvSpPr>
            <p:spPr>
              <a:xfrm>
                <a:off x="8276154" y="1333284"/>
                <a:ext cx="481222" cy="400110"/>
              </a:xfrm>
              <a:prstGeom prst="rect">
                <a:avLst/>
              </a:prstGeom>
              <a:blipFill>
                <a:blip r:embed="rId8"/>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9788F9F-8601-B740-8B64-3469A3A734D0}"/>
                  </a:ext>
                </a:extLst>
              </p:cNvPr>
              <p:cNvSpPr/>
              <p:nvPr/>
            </p:nvSpPr>
            <p:spPr>
              <a:xfrm>
                <a:off x="3870800" y="3438311"/>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6" name="Rectangle 5">
                <a:extLst>
                  <a:ext uri="{FF2B5EF4-FFF2-40B4-BE49-F238E27FC236}">
                    <a16:creationId xmlns:a16="http://schemas.microsoft.com/office/drawing/2014/main" id="{39788F9F-8601-B740-8B64-3469A3A734D0}"/>
                  </a:ext>
                </a:extLst>
              </p:cNvPr>
              <p:cNvSpPr>
                <a:spLocks noRot="1" noChangeAspect="1" noMove="1" noResize="1" noEditPoints="1" noAdjustHandles="1" noChangeArrowheads="1" noChangeShapeType="1" noTextEdit="1"/>
              </p:cNvSpPr>
              <p:nvPr/>
            </p:nvSpPr>
            <p:spPr>
              <a:xfrm>
                <a:off x="3870800" y="3438311"/>
                <a:ext cx="479618"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5F44FC3-4908-0144-A185-A6ED56EACAA4}"/>
                  </a:ext>
                </a:extLst>
              </p:cNvPr>
              <p:cNvSpPr/>
              <p:nvPr/>
            </p:nvSpPr>
            <p:spPr>
              <a:xfrm>
                <a:off x="6158231" y="2964004"/>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34" name="Rectangle 33">
                <a:extLst>
                  <a:ext uri="{FF2B5EF4-FFF2-40B4-BE49-F238E27FC236}">
                    <a16:creationId xmlns:a16="http://schemas.microsoft.com/office/drawing/2014/main" id="{B5F44FC3-4908-0144-A185-A6ED56EACAA4}"/>
                  </a:ext>
                </a:extLst>
              </p:cNvPr>
              <p:cNvSpPr>
                <a:spLocks noRot="1" noChangeAspect="1" noMove="1" noResize="1" noEditPoints="1" noAdjustHandles="1" noChangeArrowheads="1" noChangeShapeType="1" noTextEdit="1"/>
              </p:cNvSpPr>
              <p:nvPr/>
            </p:nvSpPr>
            <p:spPr>
              <a:xfrm>
                <a:off x="6158231" y="2964004"/>
                <a:ext cx="4796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80A72BF-46BD-2347-9417-FBCAA0371AE2}"/>
                  </a:ext>
                </a:extLst>
              </p:cNvPr>
              <p:cNvSpPr/>
              <p:nvPr/>
            </p:nvSpPr>
            <p:spPr>
              <a:xfrm>
                <a:off x="8470163" y="2446816"/>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35" name="Rectangle 34">
                <a:extLst>
                  <a:ext uri="{FF2B5EF4-FFF2-40B4-BE49-F238E27FC236}">
                    <a16:creationId xmlns:a16="http://schemas.microsoft.com/office/drawing/2014/main" id="{480A72BF-46BD-2347-9417-FBCAA0371AE2}"/>
                  </a:ext>
                </a:extLst>
              </p:cNvPr>
              <p:cNvSpPr>
                <a:spLocks noRot="1" noChangeAspect="1" noMove="1" noResize="1" noEditPoints="1" noAdjustHandles="1" noChangeArrowheads="1" noChangeShapeType="1" noTextEdit="1"/>
              </p:cNvSpPr>
              <p:nvPr/>
            </p:nvSpPr>
            <p:spPr>
              <a:xfrm>
                <a:off x="8470163" y="2446816"/>
                <a:ext cx="479618"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09FC165-89B0-744A-99F7-7B2AC2D68112}"/>
                  </a:ext>
                </a:extLst>
              </p:cNvPr>
              <p:cNvSpPr/>
              <p:nvPr/>
            </p:nvSpPr>
            <p:spPr>
              <a:xfrm>
                <a:off x="3652041" y="4490746"/>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7" name="Rectangle 6">
                <a:extLst>
                  <a:ext uri="{FF2B5EF4-FFF2-40B4-BE49-F238E27FC236}">
                    <a16:creationId xmlns:a16="http://schemas.microsoft.com/office/drawing/2014/main" id="{909FC165-89B0-744A-99F7-7B2AC2D68112}"/>
                  </a:ext>
                </a:extLst>
              </p:cNvPr>
              <p:cNvSpPr>
                <a:spLocks noRot="1" noChangeAspect="1" noMove="1" noResize="1" noEditPoints="1" noAdjustHandles="1" noChangeArrowheads="1" noChangeShapeType="1" noTextEdit="1"/>
              </p:cNvSpPr>
              <p:nvPr/>
            </p:nvSpPr>
            <p:spPr>
              <a:xfrm>
                <a:off x="3652041" y="4490746"/>
                <a:ext cx="473206" cy="4001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35310DC-A493-6442-BF33-BA0DDC26141F}"/>
                  </a:ext>
                </a:extLst>
              </p:cNvPr>
              <p:cNvSpPr/>
              <p:nvPr/>
            </p:nvSpPr>
            <p:spPr>
              <a:xfrm>
                <a:off x="5960379" y="4028222"/>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8" name="Rectangle 7">
                <a:extLst>
                  <a:ext uri="{FF2B5EF4-FFF2-40B4-BE49-F238E27FC236}">
                    <a16:creationId xmlns:a16="http://schemas.microsoft.com/office/drawing/2014/main" id="{235310DC-A493-6442-BF33-BA0DDC26141F}"/>
                  </a:ext>
                </a:extLst>
              </p:cNvPr>
              <p:cNvSpPr>
                <a:spLocks noRot="1" noChangeAspect="1" noMove="1" noResize="1" noEditPoints="1" noAdjustHandles="1" noChangeArrowheads="1" noChangeShapeType="1" noTextEdit="1"/>
              </p:cNvSpPr>
              <p:nvPr/>
            </p:nvSpPr>
            <p:spPr>
              <a:xfrm>
                <a:off x="5960379" y="4028222"/>
                <a:ext cx="473206" cy="4001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50D64E4-3022-1744-8F41-5EC5706EB1B4}"/>
                  </a:ext>
                </a:extLst>
              </p:cNvPr>
              <p:cNvSpPr/>
              <p:nvPr/>
            </p:nvSpPr>
            <p:spPr>
              <a:xfrm>
                <a:off x="8292070" y="3514489"/>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9" name="Rectangle 8">
                <a:extLst>
                  <a:ext uri="{FF2B5EF4-FFF2-40B4-BE49-F238E27FC236}">
                    <a16:creationId xmlns:a16="http://schemas.microsoft.com/office/drawing/2014/main" id="{950D64E4-3022-1744-8F41-5EC5706EB1B4}"/>
                  </a:ext>
                </a:extLst>
              </p:cNvPr>
              <p:cNvSpPr>
                <a:spLocks noRot="1" noChangeAspect="1" noMove="1" noResize="1" noEditPoints="1" noAdjustHandles="1" noChangeArrowheads="1" noChangeShapeType="1" noTextEdit="1"/>
              </p:cNvSpPr>
              <p:nvPr/>
            </p:nvSpPr>
            <p:spPr>
              <a:xfrm>
                <a:off x="8292070" y="3514489"/>
                <a:ext cx="473206" cy="40011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4562BDB6-23FF-CC4A-A06F-9AD3464C3D53}"/>
                  </a:ext>
                </a:extLst>
              </p:cNvPr>
              <p:cNvSpPr/>
              <p:nvPr/>
            </p:nvSpPr>
            <p:spPr>
              <a:xfrm>
                <a:off x="4649925" y="3361141"/>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39" name="Rectangle 38">
                <a:extLst>
                  <a:ext uri="{FF2B5EF4-FFF2-40B4-BE49-F238E27FC236}">
                    <a16:creationId xmlns:a16="http://schemas.microsoft.com/office/drawing/2014/main" id="{4562BDB6-23FF-CC4A-A06F-9AD3464C3D53}"/>
                  </a:ext>
                </a:extLst>
              </p:cNvPr>
              <p:cNvSpPr>
                <a:spLocks noRot="1" noChangeAspect="1" noMove="1" noResize="1" noEditPoints="1" noAdjustHandles="1" noChangeArrowheads="1" noChangeShapeType="1" noTextEdit="1"/>
              </p:cNvSpPr>
              <p:nvPr/>
            </p:nvSpPr>
            <p:spPr>
              <a:xfrm>
                <a:off x="4649925" y="3361141"/>
                <a:ext cx="479618" cy="40011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30EB5B87-9A57-A548-9618-0C211743E362}"/>
                  </a:ext>
                </a:extLst>
              </p:cNvPr>
              <p:cNvSpPr/>
              <p:nvPr/>
            </p:nvSpPr>
            <p:spPr>
              <a:xfrm>
                <a:off x="7017685" y="2869106"/>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40" name="Rectangle 39">
                <a:extLst>
                  <a:ext uri="{FF2B5EF4-FFF2-40B4-BE49-F238E27FC236}">
                    <a16:creationId xmlns:a16="http://schemas.microsoft.com/office/drawing/2014/main" id="{30EB5B87-9A57-A548-9618-0C211743E362}"/>
                  </a:ext>
                </a:extLst>
              </p:cNvPr>
              <p:cNvSpPr>
                <a:spLocks noRot="1" noChangeAspect="1" noMove="1" noResize="1" noEditPoints="1" noAdjustHandles="1" noChangeArrowheads="1" noChangeShapeType="1" noTextEdit="1"/>
              </p:cNvSpPr>
              <p:nvPr/>
            </p:nvSpPr>
            <p:spPr>
              <a:xfrm>
                <a:off x="7017685" y="2869106"/>
                <a:ext cx="479618" cy="40011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1B985AF3-4110-B64E-B116-B0AE1A35F975}"/>
                  </a:ext>
                </a:extLst>
              </p:cNvPr>
              <p:cNvSpPr/>
              <p:nvPr/>
            </p:nvSpPr>
            <p:spPr>
              <a:xfrm>
                <a:off x="9917240" y="2204723"/>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42" name="Rectangle 41">
                <a:extLst>
                  <a:ext uri="{FF2B5EF4-FFF2-40B4-BE49-F238E27FC236}">
                    <a16:creationId xmlns:a16="http://schemas.microsoft.com/office/drawing/2014/main" id="{1B985AF3-4110-B64E-B116-B0AE1A35F975}"/>
                  </a:ext>
                </a:extLst>
              </p:cNvPr>
              <p:cNvSpPr>
                <a:spLocks noRot="1" noChangeAspect="1" noMove="1" noResize="1" noEditPoints="1" noAdjustHandles="1" noChangeArrowheads="1" noChangeShapeType="1" noTextEdit="1"/>
              </p:cNvSpPr>
              <p:nvPr/>
            </p:nvSpPr>
            <p:spPr>
              <a:xfrm>
                <a:off x="9917240" y="2204723"/>
                <a:ext cx="479618" cy="400110"/>
              </a:xfrm>
              <a:prstGeom prst="rect">
                <a:avLst/>
              </a:prstGeom>
              <a:blipFill>
                <a:blip r:embed="rId17"/>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123289F-2145-C24D-AA6B-64071432043C}"/>
              </a:ext>
            </a:extLst>
          </p:cNvPr>
          <p:cNvSpPr txBox="1"/>
          <p:nvPr/>
        </p:nvSpPr>
        <p:spPr>
          <a:xfrm>
            <a:off x="10418128" y="2067938"/>
            <a:ext cx="492443" cy="461665"/>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9005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52" grpId="0" animBg="1"/>
      <p:bldP spid="53" grpId="0" animBg="1"/>
      <p:bldP spid="57" grpId="0" animBg="1"/>
      <p:bldP spid="58" grpId="0" animBg="1"/>
      <p:bldP spid="26" grpId="0"/>
      <p:bldP spid="27" grpId="0"/>
      <p:bldP spid="5" grpId="0"/>
      <p:bldP spid="31" grpId="0"/>
      <p:bldP spid="32" grpId="0"/>
      <p:bldP spid="34" grpId="0"/>
      <p:bldP spid="35" grpId="0"/>
      <p:bldP spid="8" grpId="0"/>
      <p:bldP spid="9" grpId="0"/>
      <p:bldP spid="39" grpId="0"/>
      <p:bldP spid="40" grpId="0"/>
      <p:bldP spid="4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Recurrent unit</a:t>
            </a:r>
          </a:p>
        </p:txBody>
      </p:sp>
      <p:sp>
        <p:nvSpPr>
          <p:cNvPr id="4" name="Rectangle 3">
            <a:extLst>
              <a:ext uri="{FF2B5EF4-FFF2-40B4-BE49-F238E27FC236}">
                <a16:creationId xmlns:a16="http://schemas.microsoft.com/office/drawing/2014/main" id="{6F07745E-82E6-C74E-B76D-564C98D8B3EE}"/>
              </a:ext>
            </a:extLst>
          </p:cNvPr>
          <p:cNvSpPr/>
          <p:nvPr/>
        </p:nvSpPr>
        <p:spPr>
          <a:xfrm>
            <a:off x="3705477" y="4352198"/>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5" name="Rectangle 4">
            <a:extLst>
              <a:ext uri="{FF2B5EF4-FFF2-40B4-BE49-F238E27FC236}">
                <a16:creationId xmlns:a16="http://schemas.microsoft.com/office/drawing/2014/main" id="{412FD15D-04C5-1C42-A7BD-88613F855970}"/>
              </a:ext>
            </a:extLst>
          </p:cNvPr>
          <p:cNvSpPr/>
          <p:nvPr/>
        </p:nvSpPr>
        <p:spPr>
          <a:xfrm>
            <a:off x="3970117" y="3202749"/>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8" name="Straight Arrow Connector 7">
            <a:extLst>
              <a:ext uri="{FF2B5EF4-FFF2-40B4-BE49-F238E27FC236}">
                <a16:creationId xmlns:a16="http://schemas.microsoft.com/office/drawing/2014/main" id="{182B02CD-5B33-EC44-92F1-0E099F543EED}"/>
              </a:ext>
            </a:extLst>
          </p:cNvPr>
          <p:cNvCxnSpPr>
            <a:stCxn id="4" idx="0"/>
            <a:endCxn id="5" idx="2"/>
          </p:cNvCxnSpPr>
          <p:nvPr/>
        </p:nvCxnSpPr>
        <p:spPr>
          <a:xfrm flipV="1">
            <a:off x="4592239" y="3595942"/>
            <a:ext cx="856" cy="75625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C58FB3-26EF-0F44-816C-F662F1AFCB0C}"/>
                  </a:ext>
                </a:extLst>
              </p:cNvPr>
              <p:cNvSpPr txBox="1"/>
              <p:nvPr/>
            </p:nvSpPr>
            <p:spPr>
              <a:xfrm>
                <a:off x="2082760" y="5310074"/>
                <a:ext cx="1769908" cy="400110"/>
              </a:xfrm>
              <a:prstGeom prst="rect">
                <a:avLst/>
              </a:prstGeom>
              <a:noFill/>
            </p:spPr>
            <p:txBody>
              <a:bodyPr wrap="none" rtlCol="0">
                <a:spAutoFit/>
              </a:bodyPr>
              <a:lstStyle/>
              <a:p>
                <a:pPr algn="ctr"/>
                <a:r>
                  <a:rPr lang="en-US" sz="2000" b="0" dirty="0">
                    <a:latin typeface="+mn-lt"/>
                    <a:cs typeface="CMU Bright Oblique"/>
                  </a:rPr>
                  <a:t>Input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9" name="TextBox 8">
                <a:extLst>
                  <a:ext uri="{FF2B5EF4-FFF2-40B4-BE49-F238E27FC236}">
                    <a16:creationId xmlns:a16="http://schemas.microsoft.com/office/drawing/2014/main" id="{8CC58FB3-26EF-0F44-816C-F662F1AFCB0C}"/>
                  </a:ext>
                </a:extLst>
              </p:cNvPr>
              <p:cNvSpPr txBox="1">
                <a:spLocks noRot="1" noChangeAspect="1" noMove="1" noResize="1" noEditPoints="1" noAdjustHandles="1" noChangeArrowheads="1" noChangeShapeType="1" noTextEdit="1"/>
              </p:cNvSpPr>
              <p:nvPr/>
            </p:nvSpPr>
            <p:spPr>
              <a:xfrm>
                <a:off x="2082760" y="5310074"/>
                <a:ext cx="1769908" cy="400110"/>
              </a:xfrm>
              <a:prstGeom prst="rect">
                <a:avLst/>
              </a:prstGeom>
              <a:blipFill>
                <a:blip r:embed="rId2"/>
                <a:stretch>
                  <a:fillRect l="-2857" t="-6061"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AC61063-7A31-4D46-BB4F-BDEB042A6EAA}"/>
                  </a:ext>
                </a:extLst>
              </p:cNvPr>
              <p:cNvSpPr txBox="1"/>
              <p:nvPr/>
            </p:nvSpPr>
            <p:spPr>
              <a:xfrm>
                <a:off x="1922929" y="3457300"/>
                <a:ext cx="2039471" cy="1015663"/>
              </a:xfrm>
              <a:prstGeom prst="rect">
                <a:avLst/>
              </a:prstGeom>
              <a:noFill/>
            </p:spPr>
            <p:txBody>
              <a:bodyPr wrap="square" rtlCol="0">
                <a:spAutoFit/>
              </a:bodyPr>
              <a:lstStyle/>
              <a:p>
                <a:pPr algn="ctr"/>
                <a:r>
                  <a:rPr lang="en-US" sz="2000" b="0" dirty="0">
                    <a:latin typeface="+mn-lt"/>
                    <a:cs typeface="CMU Bright Oblique"/>
                  </a:rPr>
                  <a:t>Hidden representation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10" name="TextBox 9">
                <a:extLst>
                  <a:ext uri="{FF2B5EF4-FFF2-40B4-BE49-F238E27FC236}">
                    <a16:creationId xmlns:a16="http://schemas.microsoft.com/office/drawing/2014/main" id="{AAC61063-7A31-4D46-BB4F-BDEB042A6EAA}"/>
                  </a:ext>
                </a:extLst>
              </p:cNvPr>
              <p:cNvSpPr txBox="1">
                <a:spLocks noRot="1" noChangeAspect="1" noMove="1" noResize="1" noEditPoints="1" noAdjustHandles="1" noChangeArrowheads="1" noChangeShapeType="1" noTextEdit="1"/>
              </p:cNvSpPr>
              <p:nvPr/>
            </p:nvSpPr>
            <p:spPr>
              <a:xfrm>
                <a:off x="1922929" y="3457300"/>
                <a:ext cx="2039471" cy="1015663"/>
              </a:xfrm>
              <a:prstGeom prst="rect">
                <a:avLst/>
              </a:prstGeom>
              <a:blipFill>
                <a:blip r:embed="rId3"/>
                <a:stretch>
                  <a:fillRect t="-2469" r="-617" b="-9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4E6B70-CC43-9248-B736-F5B3DBCF9BA2}"/>
                  </a:ext>
                </a:extLst>
              </p:cNvPr>
              <p:cNvSpPr txBox="1"/>
              <p:nvPr/>
            </p:nvSpPr>
            <p:spPr>
              <a:xfrm>
                <a:off x="1901528" y="2208843"/>
                <a:ext cx="1968680" cy="400110"/>
              </a:xfrm>
              <a:prstGeom prst="rect">
                <a:avLst/>
              </a:prstGeom>
              <a:noFill/>
            </p:spPr>
            <p:txBody>
              <a:bodyPr wrap="none" rtlCol="0">
                <a:spAutoFit/>
              </a:bodyPr>
              <a:lstStyle/>
              <a:p>
                <a:pPr algn="ctr"/>
                <a:r>
                  <a:rPr lang="en-US" sz="2000" b="0" dirty="0">
                    <a:latin typeface="+mn-lt"/>
                    <a:cs typeface="CMU Bright Oblique"/>
                  </a:rPr>
                  <a:t>Output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11" name="TextBox 10">
                <a:extLst>
                  <a:ext uri="{FF2B5EF4-FFF2-40B4-BE49-F238E27FC236}">
                    <a16:creationId xmlns:a16="http://schemas.microsoft.com/office/drawing/2014/main" id="{564E6B70-CC43-9248-B736-F5B3DBCF9BA2}"/>
                  </a:ext>
                </a:extLst>
              </p:cNvPr>
              <p:cNvSpPr txBox="1">
                <a:spLocks noRot="1" noChangeAspect="1" noMove="1" noResize="1" noEditPoints="1" noAdjustHandles="1" noChangeArrowheads="1" noChangeShapeType="1" noTextEdit="1"/>
              </p:cNvSpPr>
              <p:nvPr/>
            </p:nvSpPr>
            <p:spPr>
              <a:xfrm>
                <a:off x="1901528" y="2208843"/>
                <a:ext cx="1968680" cy="400110"/>
              </a:xfrm>
              <a:prstGeom prst="rect">
                <a:avLst/>
              </a:prstGeom>
              <a:blipFill>
                <a:blip r:embed="rId4"/>
                <a:stretch>
                  <a:fillRect l="-2564" t="-6250" b="-25000"/>
                </a:stretch>
              </a:blipFill>
            </p:spPr>
            <p:txBody>
              <a:bodyPr/>
              <a:lstStyle/>
              <a:p>
                <a:r>
                  <a:rPr lang="en-US">
                    <a:noFill/>
                  </a:rPr>
                  <a:t> </a:t>
                </a:r>
              </a:p>
            </p:txBody>
          </p:sp>
        </mc:Fallback>
      </mc:AlternateContent>
      <p:sp>
        <p:nvSpPr>
          <p:cNvPr id="12" name="Arc 11">
            <a:extLst>
              <a:ext uri="{FF2B5EF4-FFF2-40B4-BE49-F238E27FC236}">
                <a16:creationId xmlns:a16="http://schemas.microsoft.com/office/drawing/2014/main" id="{D0B437BA-5E2C-3047-B286-345D518DCA3F}"/>
              </a:ext>
            </a:extLst>
          </p:cNvPr>
          <p:cNvSpPr/>
          <p:nvPr/>
        </p:nvSpPr>
        <p:spPr>
          <a:xfrm>
            <a:off x="4771141" y="3981691"/>
            <a:ext cx="1369014" cy="1102592"/>
          </a:xfrm>
          <a:prstGeom prst="arc">
            <a:avLst>
              <a:gd name="adj1" fmla="val 11769835"/>
              <a:gd name="adj2" fmla="val 9477750"/>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D7AF7DD-1456-1547-BAA1-6B5F5BE9460F}"/>
                  </a:ext>
                </a:extLst>
              </p:cNvPr>
              <p:cNvSpPr/>
              <p:nvPr/>
            </p:nvSpPr>
            <p:spPr>
              <a:xfrm>
                <a:off x="4434152" y="5290199"/>
                <a:ext cx="442648" cy="40011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err="1">
                          <a:latin typeface="Cambria Math" panose="02040503050406030204" pitchFamily="18" charset="0"/>
                          <a:cs typeface="CMU Bright Oblique"/>
                        </a:rPr>
                        <m:t>𝑡</m:t>
                      </m:r>
                    </m:oMath>
                  </m:oMathPara>
                </a14:m>
                <a:endParaRPr lang="en-US" sz="2000" b="0" dirty="0">
                  <a:latin typeface="CMU Bright Oblique"/>
                  <a:cs typeface="CMU Bright Oblique"/>
                </a:endParaRPr>
              </a:p>
            </p:txBody>
          </p:sp>
        </mc:Choice>
        <mc:Fallback xmlns="">
          <p:sp>
            <p:nvSpPr>
              <p:cNvPr id="13" name="Rectangle 12">
                <a:extLst>
                  <a:ext uri="{FF2B5EF4-FFF2-40B4-BE49-F238E27FC236}">
                    <a16:creationId xmlns:a16="http://schemas.microsoft.com/office/drawing/2014/main" id="{3D7AF7DD-1456-1547-BAA1-6B5F5BE9460F}"/>
                  </a:ext>
                </a:extLst>
              </p:cNvPr>
              <p:cNvSpPr>
                <a:spLocks noRot="1" noChangeAspect="1" noMove="1" noResize="1" noEditPoints="1" noAdjustHandles="1" noChangeArrowheads="1" noChangeShapeType="1" noTextEdit="1"/>
              </p:cNvSpPr>
              <p:nvPr/>
            </p:nvSpPr>
            <p:spPr>
              <a:xfrm>
                <a:off x="4434152" y="5290199"/>
                <a:ext cx="442648"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1EA0F2F-ECA4-CC43-9E35-571D25944121}"/>
                  </a:ext>
                </a:extLst>
              </p:cNvPr>
              <p:cNvSpPr/>
              <p:nvPr/>
            </p:nvSpPr>
            <p:spPr>
              <a:xfrm>
                <a:off x="4572000" y="3733800"/>
                <a:ext cx="4714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err="1">
                          <a:latin typeface="Cambria Math" panose="02040503050406030204" pitchFamily="18" charset="0"/>
                          <a:cs typeface="CMU Bright Oblique"/>
                        </a:rPr>
                        <m:t>𝑡</m:t>
                      </m:r>
                    </m:oMath>
                  </m:oMathPara>
                </a14:m>
                <a:endParaRPr lang="en-US" sz="2000" b="0" dirty="0"/>
              </a:p>
            </p:txBody>
          </p:sp>
        </mc:Choice>
        <mc:Fallback xmlns="">
          <p:sp>
            <p:nvSpPr>
              <p:cNvPr id="14" name="Rectangle 13">
                <a:extLst>
                  <a:ext uri="{FF2B5EF4-FFF2-40B4-BE49-F238E27FC236}">
                    <a16:creationId xmlns:a16="http://schemas.microsoft.com/office/drawing/2014/main" id="{21EA0F2F-ECA4-CC43-9E35-571D25944121}"/>
                  </a:ext>
                </a:extLst>
              </p:cNvPr>
              <p:cNvSpPr>
                <a:spLocks noRot="1" noChangeAspect="1" noMove="1" noResize="1" noEditPoints="1" noAdjustHandles="1" noChangeArrowheads="1" noChangeShapeType="1" noTextEdit="1"/>
              </p:cNvSpPr>
              <p:nvPr/>
            </p:nvSpPr>
            <p:spPr>
              <a:xfrm>
                <a:off x="4572000" y="3733800"/>
                <a:ext cx="47147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F25B656-44CD-2845-9B15-07D55E87663E}"/>
                  </a:ext>
                </a:extLst>
              </p:cNvPr>
              <p:cNvSpPr/>
              <p:nvPr/>
            </p:nvSpPr>
            <p:spPr>
              <a:xfrm>
                <a:off x="4391929" y="2207228"/>
                <a:ext cx="460254"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err="1">
                          <a:latin typeface="Cambria Math" panose="02040503050406030204" pitchFamily="18" charset="0"/>
                          <a:cs typeface="CMU Bright Oblique"/>
                        </a:rPr>
                        <m:t>𝑡</m:t>
                      </m:r>
                    </m:oMath>
                  </m:oMathPara>
                </a14:m>
                <a:endParaRPr lang="en-US" sz="2000" b="0" dirty="0">
                  <a:latin typeface="CMU Bright Oblique"/>
                  <a:cs typeface="CMU Bright Oblique"/>
                </a:endParaRPr>
              </a:p>
            </p:txBody>
          </p:sp>
        </mc:Choice>
        <mc:Fallback xmlns="">
          <p:sp>
            <p:nvSpPr>
              <p:cNvPr id="16" name="Rectangle 15">
                <a:extLst>
                  <a:ext uri="{FF2B5EF4-FFF2-40B4-BE49-F238E27FC236}">
                    <a16:creationId xmlns:a16="http://schemas.microsoft.com/office/drawing/2014/main" id="{2F25B656-44CD-2845-9B15-07D55E87663E}"/>
                  </a:ext>
                </a:extLst>
              </p:cNvPr>
              <p:cNvSpPr>
                <a:spLocks noRot="1" noChangeAspect="1" noMove="1" noResize="1" noEditPoints="1" noAdjustHandles="1" noChangeArrowheads="1" noChangeShapeType="1" noTextEdit="1"/>
              </p:cNvSpPr>
              <p:nvPr/>
            </p:nvSpPr>
            <p:spPr>
              <a:xfrm>
                <a:off x="4391929" y="2207228"/>
                <a:ext cx="460254" cy="400110"/>
              </a:xfrm>
              <a:prstGeom prst="rect">
                <a:avLst/>
              </a:prstGeom>
              <a:blipFill>
                <a:blip r:embed="rId7"/>
                <a:stretch>
                  <a:fillRect b="-625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939DFD81-782D-1646-B33E-92826753AFE6}"/>
              </a:ext>
            </a:extLst>
          </p:cNvPr>
          <p:cNvCxnSpPr>
            <a:cxnSpLocks/>
          </p:cNvCxnSpPr>
          <p:nvPr/>
        </p:nvCxnSpPr>
        <p:spPr>
          <a:xfrm flipV="1">
            <a:off x="4591383" y="4745391"/>
            <a:ext cx="856" cy="547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DE98891-A76E-3642-8118-179263F1BAF9}"/>
              </a:ext>
            </a:extLst>
          </p:cNvPr>
          <p:cNvCxnSpPr>
            <a:cxnSpLocks/>
          </p:cNvCxnSpPr>
          <p:nvPr/>
        </p:nvCxnSpPr>
        <p:spPr>
          <a:xfrm flipV="1">
            <a:off x="4591383" y="2651850"/>
            <a:ext cx="0" cy="5418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70438D-D95F-394D-8952-265F0A74AD27}"/>
                  </a:ext>
                </a:extLst>
              </p:cNvPr>
              <p:cNvSpPr txBox="1"/>
              <p:nvPr/>
            </p:nvSpPr>
            <p:spPr>
              <a:xfrm>
                <a:off x="7035985" y="3167147"/>
                <a:ext cx="3332387" cy="1077218"/>
              </a:xfrm>
              <a:prstGeom prst="rect">
                <a:avLst/>
              </a:prstGeom>
              <a:noFill/>
            </p:spPr>
            <p:txBody>
              <a:bodyPr wrap="none" rtlCol="0">
                <a:spAutoFit/>
              </a:bodyPr>
              <a:lstStyle/>
              <a:p>
                <a:pPr algn="ctr"/>
                <a:r>
                  <a:rPr lang="en-US" sz="3200" b="0" dirty="0"/>
                  <a:t>Recurrence:</a:t>
                </a:r>
              </a:p>
              <a:p>
                <a:pPr/>
                <a14:m>
                  <m:oMathPara xmlns:m="http://schemas.openxmlformats.org/officeDocument/2006/math">
                    <m:oMathParaPr>
                      <m:jc m:val="centerGroup"/>
                    </m:oMathParaPr>
                    <m:oMath xmlns:m="http://schemas.openxmlformats.org/officeDocument/2006/math">
                      <m:sSub>
                        <m:sSubPr>
                          <m:ctrlPr>
                            <a:rPr lang="en-US" sz="3200" b="0" i="1">
                              <a:latin typeface="Cambria Math" panose="02040503050406030204" pitchFamily="18" charset="0"/>
                            </a:rPr>
                          </m:ctrlPr>
                        </m:sSubPr>
                        <m:e>
                          <m:r>
                            <a:rPr lang="en-US" sz="3200" b="0" i="1" smtClean="0">
                              <a:latin typeface="Cambria Math" panose="02040503050406030204" pitchFamily="18" charset="0"/>
                            </a:rPr>
                            <m:t>h</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𝑊</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h</m:t>
                          </m:r>
                        </m:e>
                        <m:sub>
                          <m:r>
                            <a:rPr lang="en-US" sz="3200" b="0" i="1" smtClean="0">
                              <a:latin typeface="Cambria Math" panose="02040503050406030204" pitchFamily="18" charset="0"/>
                            </a:rPr>
                            <m:t>𝑡</m:t>
                          </m:r>
                          <m:r>
                            <a:rPr lang="en-US" sz="3200" b="0" i="1" smtClean="0">
                              <a:latin typeface="Cambria Math" panose="02040503050406030204" pitchFamily="18" charset="0"/>
                            </a:rPr>
                            <m:t>−1</m:t>
                          </m:r>
                        </m:sub>
                      </m:sSub>
                      <m:r>
                        <a:rPr lang="en-US" sz="3200" b="0" i="1" smtClean="0">
                          <a:latin typeface="Cambria Math" panose="02040503050406030204" pitchFamily="18" charset="0"/>
                        </a:rPr>
                        <m:t>)</m:t>
                      </m:r>
                    </m:oMath>
                  </m:oMathPara>
                </a14:m>
                <a:endParaRPr lang="en-US" sz="3200" b="0" dirty="0"/>
              </a:p>
            </p:txBody>
          </p:sp>
        </mc:Choice>
        <mc:Fallback xmlns="">
          <p:sp>
            <p:nvSpPr>
              <p:cNvPr id="7" name="TextBox 6">
                <a:extLst>
                  <a:ext uri="{FF2B5EF4-FFF2-40B4-BE49-F238E27FC236}">
                    <a16:creationId xmlns:a16="http://schemas.microsoft.com/office/drawing/2014/main" id="{EC70438D-D95F-394D-8952-265F0A74AD27}"/>
                  </a:ext>
                </a:extLst>
              </p:cNvPr>
              <p:cNvSpPr txBox="1">
                <a:spLocks noRot="1" noChangeAspect="1" noMove="1" noResize="1" noEditPoints="1" noAdjustHandles="1" noChangeArrowheads="1" noChangeShapeType="1" noTextEdit="1"/>
              </p:cNvSpPr>
              <p:nvPr/>
            </p:nvSpPr>
            <p:spPr>
              <a:xfrm>
                <a:off x="7035985" y="3167147"/>
                <a:ext cx="3332387" cy="1077218"/>
              </a:xfrm>
              <a:prstGeom prst="rect">
                <a:avLst/>
              </a:prstGeom>
              <a:blipFill>
                <a:blip r:embed="rId8"/>
                <a:stretch>
                  <a:fillRect t="-5814" r="-760" b="-12791"/>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FEDAB6B-589E-FB4A-BEF0-8319CC4BD009}"/>
              </a:ext>
            </a:extLst>
          </p:cNvPr>
          <p:cNvSpPr txBox="1"/>
          <p:nvPr/>
        </p:nvSpPr>
        <p:spPr>
          <a:xfrm>
            <a:off x="7055249" y="4219151"/>
            <a:ext cx="561021" cy="461665"/>
          </a:xfrm>
          <a:prstGeom prst="rect">
            <a:avLst/>
          </a:prstGeom>
          <a:noFill/>
        </p:spPr>
        <p:txBody>
          <a:bodyPr wrap="square" rtlCol="0">
            <a:spAutoFit/>
          </a:bodyPr>
          <a:lstStyle/>
          <a:p>
            <a:pPr algn="ctr"/>
            <a:r>
              <a:rPr lang="en-US" sz="1200" b="0" dirty="0">
                <a:solidFill>
                  <a:srgbClr val="521B93"/>
                </a:solidFill>
              </a:rPr>
              <a:t>new state</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0667410-5952-8744-BDDA-73153208D0A2}"/>
                  </a:ext>
                </a:extLst>
              </p:cNvPr>
              <p:cNvSpPr txBox="1"/>
              <p:nvPr/>
            </p:nvSpPr>
            <p:spPr>
              <a:xfrm>
                <a:off x="8544352" y="4208390"/>
                <a:ext cx="798720" cy="461665"/>
              </a:xfrm>
              <a:prstGeom prst="rect">
                <a:avLst/>
              </a:prstGeom>
              <a:noFill/>
            </p:spPr>
            <p:txBody>
              <a:bodyPr wrap="square" rtlCol="0">
                <a:spAutoFit/>
              </a:bodyPr>
              <a:lstStyle/>
              <a:p>
                <a:pPr algn="ctr"/>
                <a:r>
                  <a:rPr lang="en-US" sz="1200" b="0" dirty="0">
                    <a:solidFill>
                      <a:srgbClr val="FF0000"/>
                    </a:solidFill>
                  </a:rPr>
                  <a:t>input at time</a:t>
                </a:r>
                <a14:m>
                  <m:oMath xmlns:m="http://schemas.openxmlformats.org/officeDocument/2006/math">
                    <m:r>
                      <a:rPr lang="en-US" sz="1200" b="0" i="1" dirty="0" smtClean="0">
                        <a:solidFill>
                          <a:srgbClr val="FF0000"/>
                        </a:solidFill>
                        <a:latin typeface="Cambria Math" panose="02040503050406030204" pitchFamily="18" charset="0"/>
                      </a:rPr>
                      <m:t> </m:t>
                    </m:r>
                    <m:r>
                      <a:rPr lang="en-US" sz="1200" b="0" i="1" dirty="0" smtClean="0">
                        <a:solidFill>
                          <a:srgbClr val="FF0000"/>
                        </a:solidFill>
                        <a:latin typeface="Cambria Math" panose="02040503050406030204" pitchFamily="18" charset="0"/>
                      </a:rPr>
                      <m:t>𝑡</m:t>
                    </m:r>
                  </m:oMath>
                </a14:m>
                <a:endParaRPr lang="en-US" sz="1200" b="0" dirty="0">
                  <a:solidFill>
                    <a:srgbClr val="FF0000"/>
                  </a:solidFill>
                </a:endParaRPr>
              </a:p>
            </p:txBody>
          </p:sp>
        </mc:Choice>
        <mc:Fallback xmlns="">
          <p:sp>
            <p:nvSpPr>
              <p:cNvPr id="21" name="TextBox 20">
                <a:extLst>
                  <a:ext uri="{FF2B5EF4-FFF2-40B4-BE49-F238E27FC236}">
                    <a16:creationId xmlns:a16="http://schemas.microsoft.com/office/drawing/2014/main" id="{D0667410-5952-8744-BDDA-73153208D0A2}"/>
                  </a:ext>
                </a:extLst>
              </p:cNvPr>
              <p:cNvSpPr txBox="1">
                <a:spLocks noRot="1" noChangeAspect="1" noMove="1" noResize="1" noEditPoints="1" noAdjustHandles="1" noChangeArrowheads="1" noChangeShapeType="1" noTextEdit="1"/>
              </p:cNvSpPr>
              <p:nvPr/>
            </p:nvSpPr>
            <p:spPr>
              <a:xfrm>
                <a:off x="8544352" y="4208390"/>
                <a:ext cx="798720" cy="461665"/>
              </a:xfrm>
              <a:prstGeom prst="rect">
                <a:avLst/>
              </a:prstGeom>
              <a:blipFill>
                <a:blip r:embed="rId9"/>
                <a:stretch>
                  <a:fillRect b="-7895"/>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9A3A176-B002-6547-9039-9630AD2C5AF7}"/>
              </a:ext>
            </a:extLst>
          </p:cNvPr>
          <p:cNvSpPr txBox="1"/>
          <p:nvPr/>
        </p:nvSpPr>
        <p:spPr>
          <a:xfrm>
            <a:off x="9271323" y="4197018"/>
            <a:ext cx="798720" cy="276999"/>
          </a:xfrm>
          <a:prstGeom prst="rect">
            <a:avLst/>
          </a:prstGeom>
          <a:noFill/>
        </p:spPr>
        <p:txBody>
          <a:bodyPr wrap="square" rtlCol="0">
            <a:spAutoFit/>
          </a:bodyPr>
          <a:lstStyle/>
          <a:p>
            <a:pPr algn="ctr"/>
            <a:r>
              <a:rPr lang="en-US" sz="1200" b="0" dirty="0">
                <a:solidFill>
                  <a:srgbClr val="9437FF"/>
                </a:solidFill>
              </a:rPr>
              <a:t>old state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A6E6372-E47B-274B-9826-6E2E0B679216}"/>
                  </a:ext>
                </a:extLst>
              </p:cNvPr>
              <p:cNvSpPr txBox="1"/>
              <p:nvPr/>
            </p:nvSpPr>
            <p:spPr>
              <a:xfrm>
                <a:off x="7883198" y="4208390"/>
                <a:ext cx="798720" cy="461665"/>
              </a:xfrm>
              <a:prstGeom prst="rect">
                <a:avLst/>
              </a:prstGeom>
              <a:noFill/>
            </p:spPr>
            <p:txBody>
              <a:bodyPr wrap="square" rtlCol="0">
                <a:spAutoFit/>
              </a:bodyPr>
              <a:lstStyle/>
              <a:p>
                <a:pPr algn="ctr"/>
                <a:r>
                  <a:rPr lang="en-US" sz="1200" b="0" dirty="0">
                    <a:solidFill>
                      <a:srgbClr val="0432FF"/>
                    </a:solidFill>
                  </a:rPr>
                  <a:t>function of </a:t>
                </a:r>
                <a14:m>
                  <m:oMath xmlns:m="http://schemas.openxmlformats.org/officeDocument/2006/math">
                    <m:r>
                      <a:rPr lang="en-US" sz="1200" b="0" i="1" dirty="0" smtClean="0">
                        <a:solidFill>
                          <a:srgbClr val="0432FF"/>
                        </a:solidFill>
                        <a:latin typeface="Cambria Math" panose="02040503050406030204" pitchFamily="18" charset="0"/>
                      </a:rPr>
                      <m:t>𝑊</m:t>
                    </m:r>
                  </m:oMath>
                </a14:m>
                <a:endParaRPr lang="en-US" sz="1200" b="0" dirty="0">
                  <a:solidFill>
                    <a:srgbClr val="0432FF"/>
                  </a:solidFill>
                </a:endParaRPr>
              </a:p>
            </p:txBody>
          </p:sp>
        </mc:Choice>
        <mc:Fallback xmlns="">
          <p:sp>
            <p:nvSpPr>
              <p:cNvPr id="25" name="TextBox 24">
                <a:extLst>
                  <a:ext uri="{FF2B5EF4-FFF2-40B4-BE49-F238E27FC236}">
                    <a16:creationId xmlns:a16="http://schemas.microsoft.com/office/drawing/2014/main" id="{9A6E6372-E47B-274B-9826-6E2E0B679216}"/>
                  </a:ext>
                </a:extLst>
              </p:cNvPr>
              <p:cNvSpPr txBox="1">
                <a:spLocks noRot="1" noChangeAspect="1" noMove="1" noResize="1" noEditPoints="1" noAdjustHandles="1" noChangeArrowheads="1" noChangeShapeType="1" noTextEdit="1"/>
              </p:cNvSpPr>
              <p:nvPr/>
            </p:nvSpPr>
            <p:spPr>
              <a:xfrm>
                <a:off x="7883198" y="4208390"/>
                <a:ext cx="798720" cy="461665"/>
              </a:xfrm>
              <a:prstGeom prst="rect">
                <a:avLst/>
              </a:prstGeom>
              <a:blipFill>
                <a:blip r:embed="rId10"/>
                <a:stretch>
                  <a:fillRect b="-7895"/>
                </a:stretch>
              </a:blipFill>
            </p:spPr>
            <p:txBody>
              <a:bodyPr/>
              <a:lstStyle/>
              <a:p>
                <a:r>
                  <a:rPr lang="en-US">
                    <a:noFill/>
                  </a:rPr>
                  <a:t> </a:t>
                </a:r>
              </a:p>
            </p:txBody>
          </p:sp>
        </mc:Fallback>
      </mc:AlternateContent>
      <p:sp>
        <p:nvSpPr>
          <p:cNvPr id="19" name="Rounded Rectangle 18">
            <a:extLst>
              <a:ext uri="{FF2B5EF4-FFF2-40B4-BE49-F238E27FC236}">
                <a16:creationId xmlns:a16="http://schemas.microsoft.com/office/drawing/2014/main" id="{B309C61A-E012-AA45-9394-6A857AF03475}"/>
              </a:ext>
            </a:extLst>
          </p:cNvPr>
          <p:cNvSpPr/>
          <p:nvPr/>
        </p:nvSpPr>
        <p:spPr>
          <a:xfrm>
            <a:off x="6953251" y="3059354"/>
            <a:ext cx="3343978" cy="1869604"/>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p>
        </p:txBody>
      </p:sp>
    </p:spTree>
    <p:extLst>
      <p:ext uri="{BB962C8B-B14F-4D97-AF65-F5344CB8AC3E}">
        <p14:creationId xmlns:p14="http://schemas.microsoft.com/office/powerpoint/2010/main" val="237002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1" grpId="0"/>
      <p:bldP spid="24" grpId="0"/>
      <p:bldP spid="25"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D99B97-068A-2044-A9A4-48122800DA68}"/>
              </a:ext>
            </a:extLst>
          </p:cNvPr>
          <p:cNvSpPr/>
          <p:nvPr/>
        </p:nvSpPr>
        <p:spPr>
          <a:xfrm>
            <a:off x="1893802" y="6367046"/>
            <a:ext cx="8404396" cy="338554"/>
          </a:xfrm>
          <a:prstGeom prst="rect">
            <a:avLst/>
          </a:prstGeom>
        </p:spPr>
        <p:txBody>
          <a:bodyPr wrap="square">
            <a:spAutoFit/>
          </a:bodyPr>
          <a:lstStyle/>
          <a:p>
            <a:pPr algn="ctr"/>
            <a:r>
              <a:rPr lang="en-US" sz="1600" b="0" dirty="0"/>
              <a:t>J. Elman, </a:t>
            </a:r>
            <a:r>
              <a:rPr lang="en-US" sz="1600" b="0" dirty="0">
                <a:hlinkClick r:id="rId2"/>
              </a:rPr>
              <a:t>Finding structure in time</a:t>
            </a:r>
            <a:r>
              <a:rPr lang="en-US" sz="1600" b="0" dirty="0"/>
              <a:t>, Cognitive science 14(2), pp. 179–211, 1990</a:t>
            </a:r>
          </a:p>
        </p:txBody>
      </p:sp>
      <p:sp>
        <p:nvSpPr>
          <p:cNvPr id="6" name="Title 5">
            <a:extLst>
              <a:ext uri="{FF2B5EF4-FFF2-40B4-BE49-F238E27FC236}">
                <a16:creationId xmlns:a16="http://schemas.microsoft.com/office/drawing/2014/main" id="{055BB2C2-03DF-3D46-854C-00B5728FD82F}"/>
              </a:ext>
            </a:extLst>
          </p:cNvPr>
          <p:cNvSpPr>
            <a:spLocks noGrp="1"/>
          </p:cNvSpPr>
          <p:nvPr>
            <p:ph type="title"/>
          </p:nvPr>
        </p:nvSpPr>
        <p:spPr/>
        <p:txBody>
          <a:bodyPr/>
          <a:lstStyle/>
          <a:p>
            <a:r>
              <a:rPr lang="en-US" dirty="0"/>
              <a:t>Vanilla RNN cell</a:t>
            </a:r>
          </a:p>
        </p:txBody>
      </p:sp>
      <p:grpSp>
        <p:nvGrpSpPr>
          <p:cNvPr id="16" name="Group 15">
            <a:extLst>
              <a:ext uri="{FF2B5EF4-FFF2-40B4-BE49-F238E27FC236}">
                <a16:creationId xmlns:a16="http://schemas.microsoft.com/office/drawing/2014/main" id="{A3128B69-885F-9B49-B299-07DD4139DE24}"/>
              </a:ext>
            </a:extLst>
          </p:cNvPr>
          <p:cNvGrpSpPr/>
          <p:nvPr/>
        </p:nvGrpSpPr>
        <p:grpSpPr>
          <a:xfrm>
            <a:off x="3458226" y="914400"/>
            <a:ext cx="1599963" cy="2667000"/>
            <a:chOff x="3458226" y="914400"/>
            <a:chExt cx="1599963" cy="2667000"/>
          </a:xfrm>
        </p:grpSpPr>
        <p:sp>
          <p:nvSpPr>
            <p:cNvPr id="18" name="Rectangle 17">
              <a:extLst>
                <a:ext uri="{FF2B5EF4-FFF2-40B4-BE49-F238E27FC236}">
                  <a16:creationId xmlns:a16="http://schemas.microsoft.com/office/drawing/2014/main" id="{C48F3C99-1FDE-6947-9717-B0F2C16BF1E7}"/>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0F2686-F639-1A48-9C18-9FC2F7DB0FAF}"/>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0" name="Freeform 19">
              <a:extLst>
                <a:ext uri="{FF2B5EF4-FFF2-40B4-BE49-F238E27FC236}">
                  <a16:creationId xmlns:a16="http://schemas.microsoft.com/office/drawing/2014/main" id="{66695D5B-A436-F640-BE83-0D17BB6E3DC8}"/>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0B2FA432-43DC-D540-99BF-E59F0704915E}"/>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854197C-F407-2C4C-8960-7AE4728538FA}"/>
                </a:ext>
              </a:extLst>
            </p:cNvPr>
            <p:cNvCxnSpPr>
              <a:cxnSpLocks/>
              <a:endCxn id="19"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3E21C41-73ED-A047-8414-52AF7AC23EC8}"/>
                </a:ext>
              </a:extLst>
            </p:cNvPr>
            <p:cNvCxnSpPr>
              <a:cxnSpLocks/>
              <a:stCxn id="25" idx="0"/>
              <a:endCxn id="19"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BFCB7FE-6D82-F944-A4EE-64AF37F620E9}"/>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24" name="TextBox 23">
                  <a:extLst>
                    <a:ext uri="{FF2B5EF4-FFF2-40B4-BE49-F238E27FC236}">
                      <a16:creationId xmlns:a16="http://schemas.microsoft.com/office/drawing/2014/main" id="{ABFCB7FE-6D82-F944-A4EE-64AF37F620E9}"/>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3"/>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FA0AD9E-82AF-4A4D-9C22-A5EA0EDB792A}"/>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25" name="TextBox 24">
                  <a:extLst>
                    <a:ext uri="{FF2B5EF4-FFF2-40B4-BE49-F238E27FC236}">
                      <a16:creationId xmlns:a16="http://schemas.microsoft.com/office/drawing/2014/main" id="{FFA0AD9E-82AF-4A4D-9C22-A5EA0EDB792A}"/>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4"/>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39AE0E-40EF-AB43-8B56-97DEC5596CC2}"/>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26" name="TextBox 25">
                  <a:extLst>
                    <a:ext uri="{FF2B5EF4-FFF2-40B4-BE49-F238E27FC236}">
                      <a16:creationId xmlns:a16="http://schemas.microsoft.com/office/drawing/2014/main" id="{8A39AE0E-40EF-AB43-8B56-97DEC5596CC2}"/>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3E240229-4906-A14E-8E03-B3914990A3B1}"/>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27" name="Rectangle 26">
                  <a:extLst>
                    <a:ext uri="{FF2B5EF4-FFF2-40B4-BE49-F238E27FC236}">
                      <a16:creationId xmlns:a16="http://schemas.microsoft.com/office/drawing/2014/main" id="{3E240229-4906-A14E-8E03-B3914990A3B1}"/>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91B05D1-9FA1-A746-9B05-1B84806FEC1A}"/>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smtClean="0">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9900CC"/>
                  </a:solidFill>
                </a:endParaRPr>
              </a:p>
              <a:p>
                <a:r>
                  <a:rPr lang="en-US" sz="2800" dirty="0"/>
                  <a:t>  </a:t>
                </a:r>
              </a:p>
            </p:txBody>
          </p:sp>
        </mc:Choice>
        <mc:Fallback xmlns="">
          <p:sp>
            <p:nvSpPr>
              <p:cNvPr id="28" name="TextBox 27">
                <a:extLst>
                  <a:ext uri="{FF2B5EF4-FFF2-40B4-BE49-F238E27FC236}">
                    <a16:creationId xmlns:a16="http://schemas.microsoft.com/office/drawing/2014/main" id="{D91B05D1-9FA1-A746-9B05-1B84806FEC1A}"/>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7"/>
                <a:stretch>
                  <a:fillRect l="-778"/>
                </a:stretch>
              </a:blipFill>
            </p:spPr>
            <p:txBody>
              <a:bodyPr/>
              <a:lstStyle/>
              <a:p>
                <a:r>
                  <a:rPr lang="en-US">
                    <a:noFill/>
                  </a:rPr>
                  <a:t> </a:t>
                </a:r>
              </a:p>
            </p:txBody>
          </p:sp>
        </mc:Fallback>
      </mc:AlternateContent>
    </p:spTree>
    <p:extLst>
      <p:ext uri="{BB962C8B-B14F-4D97-AF65-F5344CB8AC3E}">
        <p14:creationId xmlns:p14="http://schemas.microsoft.com/office/powerpoint/2010/main" val="2399987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0118E71-3367-6B4C-A15F-3EC81C3D1B77}"/>
              </a:ext>
            </a:extLst>
          </p:cNvPr>
          <p:cNvGrpSpPr/>
          <p:nvPr/>
        </p:nvGrpSpPr>
        <p:grpSpPr>
          <a:xfrm>
            <a:off x="3458226" y="914400"/>
            <a:ext cx="1599963" cy="2667000"/>
            <a:chOff x="3458226" y="914400"/>
            <a:chExt cx="1599963" cy="2667000"/>
          </a:xfrm>
        </p:grpSpPr>
        <p:sp>
          <p:nvSpPr>
            <p:cNvPr id="32" name="Rectangle 31"/>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Arrow Connector 61"/>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cxnSpLocks/>
              <a:endCxn id="33"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cxnSpLocks/>
              <a:stCxn id="60" idx="0"/>
              <a:endCxn id="33"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2"/>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3"/>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46D7C6E-4C7E-BA43-8E94-811AB05ECACD}"/>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11" name="Rectangle 10">
                  <a:extLst>
                    <a:ext uri="{FF2B5EF4-FFF2-40B4-BE49-F238E27FC236}">
                      <a16:creationId xmlns:a16="http://schemas.microsoft.com/office/drawing/2014/main" id="{C46D7C6E-4C7E-BA43-8E94-811AB05ECACD}"/>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smtClean="0">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9900CC"/>
                  </a:solidFill>
                </a:endParaRPr>
              </a:p>
              <a:p>
                <a:r>
                  <a:rPr lang="en-US" sz="2800" dirty="0"/>
                  <a:t>  </a:t>
                </a:r>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6"/>
                <a:stretch>
                  <a:fillRect l="-77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C8A6676-7219-2C49-B5D1-7A5B038149BB}"/>
              </a:ext>
            </a:extLst>
          </p:cNvPr>
          <p:cNvPicPr>
            <a:picLocks noChangeAspect="1"/>
          </p:cNvPicPr>
          <p:nvPr/>
        </p:nvPicPr>
        <p:blipFill>
          <a:blip r:embed="rId7"/>
          <a:stretch>
            <a:fillRect/>
          </a:stretch>
        </p:blipFill>
        <p:spPr>
          <a:xfrm>
            <a:off x="1859711" y="3998247"/>
            <a:ext cx="5156535" cy="2109949"/>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9EBFA2B-84E9-694E-865F-B0F555C3FA9E}"/>
                  </a:ext>
                </a:extLst>
              </p:cNvPr>
              <p:cNvSpPr txBox="1"/>
              <p:nvPr/>
            </p:nvSpPr>
            <p:spPr>
              <a:xfrm>
                <a:off x="7016245" y="4271645"/>
                <a:ext cx="3356047" cy="2040687"/>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func>
                        <m:funcPr>
                          <m:ctrlPr>
                            <a:rPr lang="en-US" sz="2400" i="1" smtClean="0">
                              <a:solidFill>
                                <a:srgbClr val="9900CC"/>
                              </a:solidFill>
                              <a:latin typeface="Cambria Math" panose="02040503050406030204" pitchFamily="18" charset="0"/>
                            </a:rPr>
                          </m:ctrlPr>
                        </m:funcPr>
                        <m:fName>
                          <m:r>
                            <m:rPr>
                              <m:sty m:val="p"/>
                            </m:rPr>
                            <a:rPr lang="en-US" sz="2400">
                              <a:solidFill>
                                <a:srgbClr val="9900CC"/>
                              </a:solidFill>
                              <a:latin typeface="Cambria Math" panose="02040503050406030204" pitchFamily="18" charset="0"/>
                            </a:rPr>
                            <m:t>tanh</m:t>
                          </m:r>
                        </m:fName>
                        <m:e>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𝑎</m:t>
                              </m:r>
                            </m:e>
                          </m:d>
                        </m:e>
                      </m:func>
                      <m:r>
                        <a:rPr lang="en-US" sz="2400" i="1">
                          <a:solidFill>
                            <a:srgbClr val="9900CC"/>
                          </a:solidFill>
                          <a:latin typeface="Cambria Math" panose="02040503050406030204" pitchFamily="18" charset="0"/>
                        </a:rPr>
                        <m:t>=</m:t>
                      </m:r>
                      <m:f>
                        <m:fPr>
                          <m:ctrlPr>
                            <a:rPr lang="en-US" sz="2400" i="1">
                              <a:solidFill>
                                <a:srgbClr val="9900CC"/>
                              </a:solidFill>
                              <a:latin typeface="Cambria Math" panose="02040503050406030204" pitchFamily="18" charset="0"/>
                            </a:rPr>
                          </m:ctrlPr>
                        </m:fPr>
                        <m:num>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𝑎</m:t>
                              </m:r>
                            </m:sup>
                          </m:sSup>
                          <m:r>
                            <a:rPr lang="en-US" sz="2400" i="1">
                              <a:solidFill>
                                <a:srgbClr val="9900CC"/>
                              </a:solidFill>
                              <a:latin typeface="Cambria Math" panose="02040503050406030204" pitchFamily="18" charset="0"/>
                            </a:rPr>
                            <m:t>−</m:t>
                          </m:r>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sup>
                          </m:sSup>
                        </m:num>
                        <m:den>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𝑎</m:t>
                              </m:r>
                            </m:sup>
                          </m:sSup>
                          <m:r>
                            <a:rPr lang="en-US" sz="2400" i="1">
                              <a:solidFill>
                                <a:srgbClr val="9900CC"/>
                              </a:solidFill>
                              <a:latin typeface="Cambria Math" panose="02040503050406030204" pitchFamily="18" charset="0"/>
                            </a:rPr>
                            <m:t>+</m:t>
                          </m:r>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sup>
                          </m:sSup>
                        </m:den>
                      </m:f>
                    </m:oMath>
                  </m:oMathPara>
                </a14:m>
                <a:br>
                  <a:rPr lang="en-US" sz="2400" i="1" dirty="0">
                    <a:solidFill>
                      <a:srgbClr val="9900CC"/>
                    </a:solidFill>
                    <a:latin typeface="Cambria Math" panose="02040503050406030204" pitchFamily="18" charset="0"/>
                  </a:rPr>
                </a:br>
                <a:br>
                  <a:rPr lang="en-US" sz="800" i="1" dirty="0">
                    <a:solidFill>
                      <a:srgbClr val="9900CC"/>
                    </a:solidFill>
                    <a:latin typeface="Cambria Math" panose="02040503050406030204" pitchFamily="18" charset="0"/>
                  </a:rPr>
                </a:br>
                <a:r>
                  <a:rPr lang="en-US" sz="2400" dirty="0">
                    <a:solidFill>
                      <a:srgbClr val="9900CC"/>
                    </a:solidFill>
                  </a:rPr>
                  <a:t>                </a:t>
                </a:r>
                <a14:m>
                  <m:oMath xmlns:m="http://schemas.openxmlformats.org/officeDocument/2006/math">
                    <m:r>
                      <a:rPr lang="en-US" sz="2400" i="1">
                        <a:solidFill>
                          <a:srgbClr val="9900CC"/>
                        </a:solidFill>
                        <a:latin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𝜎</m:t>
                    </m:r>
                    <m:d>
                      <m:dPr>
                        <m:ctrlPr>
                          <a:rPr lang="en-US" sz="2400" i="1">
                            <a:solidFill>
                              <a:srgbClr val="9900CC"/>
                            </a:solidFill>
                            <a:latin typeface="Cambria Math" panose="02040503050406030204" pitchFamily="18" charset="0"/>
                            <a:ea typeface="Cambria Math" panose="02040503050406030204" pitchFamily="18" charset="0"/>
                          </a:rPr>
                        </m:ctrlPr>
                      </m:d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𝑎</m:t>
                        </m:r>
                      </m:e>
                    </m:d>
                    <m:r>
                      <a:rPr lang="en-US" sz="2400" i="1">
                        <a:solidFill>
                          <a:srgbClr val="9900CC"/>
                        </a:solidFill>
                        <a:latin typeface="Cambria Math" panose="02040503050406030204" pitchFamily="18" charset="0"/>
                        <a:ea typeface="Cambria Math" panose="02040503050406030204" pitchFamily="18" charset="0"/>
                      </a:rPr>
                      <m:t>−1</m:t>
                    </m:r>
                  </m:oMath>
                </a14:m>
                <a:endParaRPr lang="en-US" sz="2400" dirty="0">
                  <a:solidFill>
                    <a:srgbClr val="9900CC"/>
                  </a:solidFill>
                </a:endParaRPr>
              </a:p>
              <a:p>
                <a:endParaRPr lang="en-US" sz="2400" dirty="0">
                  <a:solidFill>
                    <a:srgbClr val="9900CC"/>
                  </a:solidFill>
                </a:endParaRPr>
              </a:p>
              <a:p>
                <a:r>
                  <a:rPr lang="en-US" sz="2400" dirty="0"/>
                  <a:t>  </a:t>
                </a:r>
              </a:p>
            </p:txBody>
          </p:sp>
        </mc:Choice>
        <mc:Fallback xmlns="">
          <p:sp>
            <p:nvSpPr>
              <p:cNvPr id="26" name="TextBox 25">
                <a:extLst>
                  <a:ext uri="{FF2B5EF4-FFF2-40B4-BE49-F238E27FC236}">
                    <a16:creationId xmlns:a16="http://schemas.microsoft.com/office/drawing/2014/main" id="{C9EBFA2B-84E9-694E-865F-B0F555C3FA9E}"/>
                  </a:ext>
                </a:extLst>
              </p:cNvPr>
              <p:cNvSpPr txBox="1">
                <a:spLocks noRot="1" noChangeAspect="1" noMove="1" noResize="1" noEditPoints="1" noAdjustHandles="1" noChangeArrowheads="1" noChangeShapeType="1" noTextEdit="1"/>
              </p:cNvSpPr>
              <p:nvPr/>
            </p:nvSpPr>
            <p:spPr>
              <a:xfrm>
                <a:off x="7016245" y="4271645"/>
                <a:ext cx="3356047" cy="2040687"/>
              </a:xfrm>
              <a:prstGeom prst="rect">
                <a:avLst/>
              </a:prstGeom>
              <a:blipFill>
                <a:blip r:embed="rId8"/>
                <a:stretch>
                  <a:fillRect l="-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D945F40-22B6-0B40-8F09-DF4D241019A0}"/>
                  </a:ext>
                </a:extLst>
              </p:cNvPr>
              <p:cNvSpPr/>
              <p:nvPr/>
            </p:nvSpPr>
            <p:spPr>
              <a:xfrm>
                <a:off x="4033069" y="5181600"/>
                <a:ext cx="13004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d>
                            <m:dPr>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𝑎</m:t>
                              </m:r>
                            </m:e>
                          </m:d>
                        </m:e>
                      </m:func>
                    </m:oMath>
                  </m:oMathPara>
                </a14:m>
                <a:endParaRPr lang="en-US" dirty="0">
                  <a:solidFill>
                    <a:srgbClr val="9900CC"/>
                  </a:solidFill>
                </a:endParaRPr>
              </a:p>
            </p:txBody>
          </p:sp>
        </mc:Choice>
        <mc:Fallback xmlns="">
          <p:sp>
            <p:nvSpPr>
              <p:cNvPr id="6" name="Rectangle 5">
                <a:extLst>
                  <a:ext uri="{FF2B5EF4-FFF2-40B4-BE49-F238E27FC236}">
                    <a16:creationId xmlns:a16="http://schemas.microsoft.com/office/drawing/2014/main" id="{1D945F40-22B6-0B40-8F09-DF4D241019A0}"/>
                  </a:ext>
                </a:extLst>
              </p:cNvPr>
              <p:cNvSpPr>
                <a:spLocks noRot="1" noChangeAspect="1" noMove="1" noResize="1" noEditPoints="1" noAdjustHandles="1" noChangeArrowheads="1" noChangeShapeType="1" noTextEdit="1"/>
              </p:cNvSpPr>
              <p:nvPr/>
            </p:nvSpPr>
            <p:spPr>
              <a:xfrm>
                <a:off x="4033069" y="5181600"/>
                <a:ext cx="1300421"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A6CA5F7-93BA-1448-BF13-BC5CC7FB34B5}"/>
                  </a:ext>
                </a:extLst>
              </p:cNvPr>
              <p:cNvSpPr/>
              <p:nvPr/>
            </p:nvSpPr>
            <p:spPr>
              <a:xfrm>
                <a:off x="2612922" y="4419600"/>
                <a:ext cx="89114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𝑎</m:t>
                          </m:r>
                        </m:e>
                      </m:d>
                    </m:oMath>
                  </m:oMathPara>
                </a14:m>
                <a:endParaRPr lang="en-US" dirty="0">
                  <a:solidFill>
                    <a:srgbClr val="9900CC"/>
                  </a:solidFill>
                </a:endParaRPr>
              </a:p>
            </p:txBody>
          </p:sp>
        </mc:Choice>
        <mc:Fallback xmlns="">
          <p:sp>
            <p:nvSpPr>
              <p:cNvPr id="7" name="Rectangle 6">
                <a:extLst>
                  <a:ext uri="{FF2B5EF4-FFF2-40B4-BE49-F238E27FC236}">
                    <a16:creationId xmlns:a16="http://schemas.microsoft.com/office/drawing/2014/main" id="{AA6CA5F7-93BA-1448-BF13-BC5CC7FB34B5}"/>
                  </a:ext>
                </a:extLst>
              </p:cNvPr>
              <p:cNvSpPr>
                <a:spLocks noRot="1" noChangeAspect="1" noMove="1" noResize="1" noEditPoints="1" noAdjustHandles="1" noChangeArrowheads="1" noChangeShapeType="1" noTextEdit="1"/>
              </p:cNvSpPr>
              <p:nvPr/>
            </p:nvSpPr>
            <p:spPr>
              <a:xfrm>
                <a:off x="2612922" y="4419600"/>
                <a:ext cx="891141" cy="461665"/>
              </a:xfrm>
              <a:prstGeom prst="rect">
                <a:avLst/>
              </a:prstGeom>
              <a:blipFill>
                <a:blip r:embed="rId10"/>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4E7CCCB2-612D-B343-927C-5B14E1C7BD1D}"/>
              </a:ext>
            </a:extLst>
          </p:cNvPr>
          <p:cNvSpPr txBox="1"/>
          <p:nvPr/>
        </p:nvSpPr>
        <p:spPr>
          <a:xfrm>
            <a:off x="10995134" y="6550224"/>
            <a:ext cx="1196866" cy="307777"/>
          </a:xfrm>
          <a:prstGeom prst="rect">
            <a:avLst/>
          </a:prstGeom>
          <a:noFill/>
        </p:spPr>
        <p:txBody>
          <a:bodyPr wrap="none" rtlCol="0">
            <a:spAutoFit/>
          </a:bodyPr>
          <a:lstStyle/>
          <a:p>
            <a:r>
              <a:rPr lang="en-US" sz="1400" b="0" dirty="0">
                <a:latin typeface="CMU Bright Roman"/>
                <a:cs typeface="CMU Bright Roman"/>
                <a:hlinkClick r:id="rId11"/>
              </a:rPr>
              <a:t>Image source</a:t>
            </a:r>
            <a:r>
              <a:rPr lang="en-US" sz="1400" b="0" dirty="0">
                <a:latin typeface="CMU Bright Roman"/>
                <a:cs typeface="CMU Bright Roman"/>
              </a:rPr>
              <a:t> </a:t>
            </a:r>
          </a:p>
        </p:txBody>
      </p:sp>
      <p:sp>
        <p:nvSpPr>
          <p:cNvPr id="8" name="Title 7">
            <a:extLst>
              <a:ext uri="{FF2B5EF4-FFF2-40B4-BE49-F238E27FC236}">
                <a16:creationId xmlns:a16="http://schemas.microsoft.com/office/drawing/2014/main" id="{3E6E8374-6EBC-7B40-9197-BC62957B5061}"/>
              </a:ext>
            </a:extLst>
          </p:cNvPr>
          <p:cNvSpPr>
            <a:spLocks noGrp="1"/>
          </p:cNvSpPr>
          <p:nvPr>
            <p:ph type="title"/>
          </p:nvPr>
        </p:nvSpPr>
        <p:spPr/>
        <p:txBody>
          <a:bodyPr/>
          <a:lstStyle/>
          <a:p>
            <a:r>
              <a:rPr lang="en-US" dirty="0"/>
              <a:t>Vanilla RNN cell</a:t>
            </a:r>
          </a:p>
        </p:txBody>
      </p:sp>
    </p:spTree>
    <p:extLst>
      <p:ext uri="{BB962C8B-B14F-4D97-AF65-F5344CB8AC3E}">
        <p14:creationId xmlns:p14="http://schemas.microsoft.com/office/powerpoint/2010/main" val="262466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C00000"/>
                  </a:solidFill>
                </a:endParaRPr>
              </a:p>
              <a:p>
                <a:r>
                  <a:rPr lang="en-US" sz="2800" dirty="0">
                    <a:solidFill>
                      <a:srgbClr val="C00000"/>
                    </a:solidFill>
                  </a:rPr>
                  <a:t>  </a:t>
                </a:r>
                <a:endParaRPr lang="en-US" sz="2800" dirty="0">
                  <a:solidFill>
                    <a:srgbClr val="9900CC"/>
                  </a:solidFill>
                </a:endParaRPr>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2"/>
                <a:stretch>
                  <a:fillRect l="-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9EBFA2B-84E9-694E-865F-B0F555C3FA9E}"/>
                  </a:ext>
                </a:extLst>
              </p:cNvPr>
              <p:cNvSpPr txBox="1"/>
              <p:nvPr/>
            </p:nvSpPr>
            <p:spPr>
              <a:xfrm>
                <a:off x="6669004" y="4595735"/>
                <a:ext cx="3851760" cy="1162947"/>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func>
                        <m:funcPr>
                          <m:ctrlPr>
                            <a:rPr lang="en-US" sz="2400" i="1" smtClean="0">
                              <a:solidFill>
                                <a:srgbClr val="9900CC"/>
                              </a:solidFill>
                              <a:latin typeface="Cambria Math" panose="02040503050406030204" pitchFamily="18" charset="0"/>
                            </a:rPr>
                          </m:ctrlPr>
                        </m:funcPr>
                        <m:fName>
                          <m:f>
                            <m:fPr>
                              <m:ctrlPr>
                                <a:rPr lang="en-US" sz="2400" i="1">
                                  <a:solidFill>
                                    <a:srgbClr val="9900CC"/>
                                  </a:solidFill>
                                  <a:latin typeface="Cambria Math" panose="02040503050406030204" pitchFamily="18" charset="0"/>
                                </a:rPr>
                              </m:ctrlPr>
                            </m:fPr>
                            <m:num>
                              <m:r>
                                <a:rPr lang="en-US" sz="2400" i="1">
                                  <a:solidFill>
                                    <a:srgbClr val="9900CC"/>
                                  </a:solidFill>
                                  <a:latin typeface="Cambria Math" panose="02040503050406030204" pitchFamily="18" charset="0"/>
                                </a:rPr>
                                <m:t>𝑑</m:t>
                              </m:r>
                            </m:num>
                            <m:den>
                              <m:r>
                                <a:rPr lang="en-US" sz="2400" i="1">
                                  <a:solidFill>
                                    <a:srgbClr val="9900CC"/>
                                  </a:solidFill>
                                  <a:latin typeface="Cambria Math" panose="02040503050406030204" pitchFamily="18" charset="0"/>
                                </a:rPr>
                                <m:t>𝑑𝑎</m:t>
                              </m:r>
                            </m:den>
                          </m:f>
                          <m:r>
                            <m:rPr>
                              <m:sty m:val="p"/>
                            </m:rPr>
                            <a:rPr lang="en-US" sz="2400">
                              <a:solidFill>
                                <a:srgbClr val="9900CC"/>
                              </a:solidFill>
                              <a:latin typeface="Cambria Math" panose="02040503050406030204" pitchFamily="18" charset="0"/>
                            </a:rPr>
                            <m:t>tanh</m:t>
                          </m:r>
                        </m:fName>
                        <m:e>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𝑎</m:t>
                              </m:r>
                            </m:e>
                          </m:d>
                        </m:e>
                      </m:func>
                      <m:r>
                        <a:rPr lang="en-US" sz="2400" i="1">
                          <a:solidFill>
                            <a:srgbClr val="9900CC"/>
                          </a:solidFill>
                          <a:latin typeface="Cambria Math" panose="02040503050406030204" pitchFamily="18" charset="0"/>
                        </a:rPr>
                        <m:t>=1−</m:t>
                      </m:r>
                      <m:sSup>
                        <m:sSupPr>
                          <m:ctrlPr>
                            <a:rPr lang="en-US" sz="2400" i="1">
                              <a:solidFill>
                                <a:srgbClr val="9900CC"/>
                              </a:solidFill>
                              <a:latin typeface="Cambria Math" panose="02040503050406030204" pitchFamily="18" charset="0"/>
                            </a:rPr>
                          </m:ctrlPr>
                        </m:sSupPr>
                        <m:e>
                          <m:r>
                            <m:rPr>
                              <m:sty m:val="p"/>
                            </m:rPr>
                            <a:rPr lang="en-US" sz="2400">
                              <a:solidFill>
                                <a:srgbClr val="9900CC"/>
                              </a:solidFill>
                              <a:latin typeface="Cambria Math" panose="02040503050406030204" pitchFamily="18" charset="0"/>
                            </a:rPr>
                            <m:t>tanh</m:t>
                          </m:r>
                        </m:e>
                        <m:sup>
                          <m:r>
                            <a:rPr lang="en-US" sz="2400" i="1">
                              <a:solidFill>
                                <a:srgbClr val="9900CC"/>
                              </a:solidFill>
                              <a:latin typeface="Cambria Math" panose="02040503050406030204" pitchFamily="18" charset="0"/>
                            </a:rPr>
                            <m:t>2</m:t>
                          </m:r>
                        </m:sup>
                      </m:s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r>
                        <a:rPr lang="en-US" sz="2400" i="1">
                          <a:solidFill>
                            <a:srgbClr val="9900CC"/>
                          </a:solidFill>
                          <a:latin typeface="Cambria Math" panose="02040503050406030204" pitchFamily="18" charset="0"/>
                        </a:rPr>
                        <m:t>)</m:t>
                      </m:r>
                    </m:oMath>
                  </m:oMathPara>
                </a14:m>
                <a:endParaRPr lang="en-US" sz="2400" dirty="0">
                  <a:solidFill>
                    <a:srgbClr val="9900CC"/>
                  </a:solidFill>
                </a:endParaRPr>
              </a:p>
              <a:p>
                <a:r>
                  <a:rPr lang="en-US" sz="2400" dirty="0">
                    <a:solidFill>
                      <a:srgbClr val="9900CC"/>
                    </a:solidFill>
                  </a:rPr>
                  <a:t>  </a:t>
                </a:r>
              </a:p>
            </p:txBody>
          </p:sp>
        </mc:Choice>
        <mc:Fallback xmlns="">
          <p:sp>
            <p:nvSpPr>
              <p:cNvPr id="26" name="TextBox 25">
                <a:extLst>
                  <a:ext uri="{FF2B5EF4-FFF2-40B4-BE49-F238E27FC236}">
                    <a16:creationId xmlns:a16="http://schemas.microsoft.com/office/drawing/2014/main" id="{C9EBFA2B-84E9-694E-865F-B0F555C3FA9E}"/>
                  </a:ext>
                </a:extLst>
              </p:cNvPr>
              <p:cNvSpPr txBox="1">
                <a:spLocks noRot="1" noChangeAspect="1" noMove="1" noResize="1" noEditPoints="1" noAdjustHandles="1" noChangeArrowheads="1" noChangeShapeType="1" noTextEdit="1"/>
              </p:cNvSpPr>
              <p:nvPr/>
            </p:nvSpPr>
            <p:spPr>
              <a:xfrm>
                <a:off x="6669004" y="4595735"/>
                <a:ext cx="3851760" cy="1162947"/>
              </a:xfrm>
              <a:prstGeom prst="rect">
                <a:avLst/>
              </a:prstGeom>
              <a:blipFill>
                <a:blip r:embed="rId3"/>
                <a:stretch>
                  <a:fillRect l="-329"/>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4E7CCCB2-612D-B343-927C-5B14E1C7BD1D}"/>
              </a:ext>
            </a:extLst>
          </p:cNvPr>
          <p:cNvSpPr txBox="1"/>
          <p:nvPr/>
        </p:nvSpPr>
        <p:spPr>
          <a:xfrm>
            <a:off x="10995134" y="6550224"/>
            <a:ext cx="1196866" cy="307777"/>
          </a:xfrm>
          <a:prstGeom prst="rect">
            <a:avLst/>
          </a:prstGeom>
          <a:noFill/>
        </p:spPr>
        <p:txBody>
          <a:bodyPr wrap="none" rtlCol="0">
            <a:spAutoFit/>
          </a:bodyPr>
          <a:lstStyle/>
          <a:p>
            <a:r>
              <a:rPr lang="en-US" sz="1400" b="0" dirty="0">
                <a:latin typeface="CMU Bright Roman"/>
                <a:cs typeface="CMU Bright Roman"/>
                <a:hlinkClick r:id="rId4"/>
              </a:rPr>
              <a:t>Image source</a:t>
            </a:r>
            <a:r>
              <a:rPr lang="en-US" sz="1400" b="0" dirty="0">
                <a:latin typeface="CMU Bright Roman"/>
                <a:cs typeface="CMU Bright Roman"/>
              </a:rPr>
              <a:t> </a:t>
            </a:r>
          </a:p>
        </p:txBody>
      </p:sp>
      <p:pic>
        <p:nvPicPr>
          <p:cNvPr id="20" name="Picture 19">
            <a:extLst>
              <a:ext uri="{FF2B5EF4-FFF2-40B4-BE49-F238E27FC236}">
                <a16:creationId xmlns:a16="http://schemas.microsoft.com/office/drawing/2014/main" id="{58A03D77-7165-2B48-A70D-AFA99B851426}"/>
              </a:ext>
            </a:extLst>
          </p:cNvPr>
          <p:cNvPicPr>
            <a:picLocks noChangeAspect="1"/>
          </p:cNvPicPr>
          <p:nvPr/>
        </p:nvPicPr>
        <p:blipFill>
          <a:blip r:embed="rId5"/>
          <a:stretch>
            <a:fillRect/>
          </a:stretch>
        </p:blipFill>
        <p:spPr>
          <a:xfrm>
            <a:off x="1656815" y="3699297"/>
            <a:ext cx="4883540" cy="2713078"/>
          </a:xfrm>
          <a:prstGeom prst="rect">
            <a:avLst/>
          </a:prstGeom>
        </p:spPr>
      </p:pic>
      <p:sp>
        <p:nvSpPr>
          <p:cNvPr id="4" name="Title 3">
            <a:extLst>
              <a:ext uri="{FF2B5EF4-FFF2-40B4-BE49-F238E27FC236}">
                <a16:creationId xmlns:a16="http://schemas.microsoft.com/office/drawing/2014/main" id="{885570E1-754B-B641-8369-AC1ED3CB6F0A}"/>
              </a:ext>
            </a:extLst>
          </p:cNvPr>
          <p:cNvSpPr>
            <a:spLocks noGrp="1"/>
          </p:cNvSpPr>
          <p:nvPr>
            <p:ph type="title"/>
          </p:nvPr>
        </p:nvSpPr>
        <p:spPr/>
        <p:txBody>
          <a:bodyPr/>
          <a:lstStyle/>
          <a:p>
            <a:r>
              <a:rPr lang="en-US" dirty="0"/>
              <a:t>Vanilla RNN cell</a:t>
            </a:r>
          </a:p>
        </p:txBody>
      </p:sp>
      <p:grpSp>
        <p:nvGrpSpPr>
          <p:cNvPr id="30" name="Group 29">
            <a:extLst>
              <a:ext uri="{FF2B5EF4-FFF2-40B4-BE49-F238E27FC236}">
                <a16:creationId xmlns:a16="http://schemas.microsoft.com/office/drawing/2014/main" id="{E350ECE3-D0B0-FF46-8477-470EB8EFB75B}"/>
              </a:ext>
            </a:extLst>
          </p:cNvPr>
          <p:cNvGrpSpPr/>
          <p:nvPr/>
        </p:nvGrpSpPr>
        <p:grpSpPr>
          <a:xfrm>
            <a:off x="3458226" y="914400"/>
            <a:ext cx="1599963" cy="2667000"/>
            <a:chOff x="3458226" y="914400"/>
            <a:chExt cx="1599963" cy="2667000"/>
          </a:xfrm>
        </p:grpSpPr>
        <p:sp>
          <p:nvSpPr>
            <p:cNvPr id="31" name="Rectangle 30">
              <a:extLst>
                <a:ext uri="{FF2B5EF4-FFF2-40B4-BE49-F238E27FC236}">
                  <a16:creationId xmlns:a16="http://schemas.microsoft.com/office/drawing/2014/main" id="{EF670223-090D-D946-A6DB-A32C3A0862B4}"/>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AB9449C-6808-1B44-803B-7FEE6D42CA35}"/>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6" name="Freeform 35">
              <a:extLst>
                <a:ext uri="{FF2B5EF4-FFF2-40B4-BE49-F238E27FC236}">
                  <a16:creationId xmlns:a16="http://schemas.microsoft.com/office/drawing/2014/main" id="{5893CE82-5F8B-984D-A592-FF7BD68A9328}"/>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DC4E5110-5634-BD4B-85BB-747FD8DA361F}"/>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959A0EE-A185-1E46-B23C-C52D457CC7D8}"/>
                </a:ext>
              </a:extLst>
            </p:cNvPr>
            <p:cNvCxnSpPr>
              <a:cxnSpLocks/>
              <a:endCxn id="35"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C914BE2-4A49-4742-9AB4-EF4083335F9C}"/>
                </a:ext>
              </a:extLst>
            </p:cNvPr>
            <p:cNvCxnSpPr>
              <a:cxnSpLocks/>
              <a:stCxn id="41" idx="0"/>
              <a:endCxn id="35"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61AA989-AB0F-824E-B88B-B305B1328909}"/>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40" name="TextBox 39">
                  <a:extLst>
                    <a:ext uri="{FF2B5EF4-FFF2-40B4-BE49-F238E27FC236}">
                      <a16:creationId xmlns:a16="http://schemas.microsoft.com/office/drawing/2014/main" id="{861AA989-AB0F-824E-B88B-B305B1328909}"/>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6"/>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6D4B42C-0505-9C42-802D-B50094AC297E}"/>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41" name="TextBox 40">
                  <a:extLst>
                    <a:ext uri="{FF2B5EF4-FFF2-40B4-BE49-F238E27FC236}">
                      <a16:creationId xmlns:a16="http://schemas.microsoft.com/office/drawing/2014/main" id="{06D4B42C-0505-9C42-802D-B50094AC297E}"/>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7"/>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8981DAC-F396-CC49-8830-F49DBBBCD7F0}"/>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42" name="TextBox 41">
                  <a:extLst>
                    <a:ext uri="{FF2B5EF4-FFF2-40B4-BE49-F238E27FC236}">
                      <a16:creationId xmlns:a16="http://schemas.microsoft.com/office/drawing/2014/main" id="{88981DAC-F396-CC49-8830-F49DBBBCD7F0}"/>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663D4A52-1A6F-B048-9A4C-DF0117EBD0ED}"/>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43" name="Rectangle 42">
                  <a:extLst>
                    <a:ext uri="{FF2B5EF4-FFF2-40B4-BE49-F238E27FC236}">
                      <a16:creationId xmlns:a16="http://schemas.microsoft.com/office/drawing/2014/main" id="{663D4A52-1A6F-B048-9A4C-DF0117EBD0ED}"/>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8566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4394280"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a:solidFill>
                          <a:srgbClr val="9900CC"/>
                        </a:solidFill>
                        <a:latin typeface="Cambria Math" panose="02040503050406030204" pitchFamily="18" charset="0"/>
                      </a:rPr>
                      <m:t>=</m:t>
                    </m:r>
                    <m:func>
                      <m:funcPr>
                        <m:ctrlPr>
                          <a:rPr lang="en-US" sz="2800" i="1">
                            <a:solidFill>
                              <a:srgbClr val="9900CC"/>
                            </a:solidFill>
                            <a:latin typeface="Cambria Math" panose="02040503050406030204" pitchFamily="18" charset="0"/>
                          </a:rPr>
                        </m:ctrlPr>
                      </m:funcPr>
                      <m:fName>
                        <m:r>
                          <m:rPr>
                            <m:sty m:val="p"/>
                          </m:rPr>
                          <a:rPr lang="en-US" sz="2800">
                            <a:solidFill>
                              <a:srgbClr val="9900CC"/>
                            </a:solidFill>
                            <a:latin typeface="Cambria Math" panose="02040503050406030204" pitchFamily="18" charset="0"/>
                          </a:rPr>
                          <m:t>tanh</m:t>
                        </m:r>
                      </m:fName>
                      <m:e>
                        <m:r>
                          <a:rPr lang="en-US" sz="2800" i="1">
                            <a:solidFill>
                              <a:srgbClr val="9900CC"/>
                            </a:solidFill>
                            <a:latin typeface="Cambria Math" panose="02040503050406030204" pitchFamily="18" charset="0"/>
                          </a:rPr>
                          <m:t>𝑊</m:t>
                        </m:r>
                      </m:e>
                    </m:func>
                    <m:d>
                      <m:dPr>
                        <m:ctrlPr>
                          <a:rPr lang="en-US" sz="2800" i="1">
                            <a:solidFill>
                              <a:srgbClr val="9900CC"/>
                            </a:solidFill>
                            <a:latin typeface="Cambria Math" panose="02040503050406030204" pitchFamily="18" charset="0"/>
                          </a:rPr>
                        </m:ctrlPr>
                      </m:dPr>
                      <m:e>
                        <m:m>
                          <m:mPr>
                            <m:mcs>
                              <m:mc>
                                <m:mcPr>
                                  <m:count m:val="1"/>
                                  <m:mcJc m:val="center"/>
                                </m:mcPr>
                              </m:mc>
                            </m:mcs>
                            <m:ctrlPr>
                              <a:rPr lang="en-US" sz="2800" i="1">
                                <a:solidFill>
                                  <a:srgbClr val="9900CC"/>
                                </a:solidFill>
                                <a:latin typeface="Cambria Math" panose="02040503050406030204" pitchFamily="18" charset="0"/>
                              </a:rPr>
                            </m:ctrlPr>
                          </m:mPr>
                          <m:mr>
                            <m:e>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e>
                          </m:mr>
                          <m:mr>
                            <m:e>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e>
                          </m:mr>
                        </m:m>
                      </m:e>
                    </m:d>
                  </m:oMath>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d>
                          <m:dPr>
                            <m:ctrlPr>
                              <a:rPr lang="en-US" sz="2800" i="1">
                                <a:solidFill>
                                  <a:srgbClr val="C00000"/>
                                </a:solidFill>
                                <a:latin typeface="Cambria Math" panose="02040503050406030204" pitchFamily="18" charset="0"/>
                              </a:rPr>
                            </m:ctrlPr>
                          </m:dPr>
                          <m:e>
                            <m:sSub>
                              <m:sSubPr>
                                <m:ctrlPr>
                                  <a:rPr lang="en-US" sz="2800" i="1">
                                    <a:solidFill>
                                      <a:srgbClr val="C00000"/>
                                    </a:solidFill>
                                    <a:latin typeface="Cambria Math" panose="02040503050406030204" pitchFamily="18" charset="0"/>
                                  </a:rPr>
                                </m:ctrlPr>
                              </m:sSubP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𝑊</m:t>
                                    </m:r>
                                  </m:e>
                                  <m:sub>
                                    <m:r>
                                      <a:rPr lang="en-US" sz="2800" i="1">
                                        <a:solidFill>
                                          <a:srgbClr val="C00000"/>
                                        </a:solidFill>
                                        <a:latin typeface="Cambria Math" panose="02040503050406030204" pitchFamily="18" charset="0"/>
                                      </a:rPr>
                                      <m:t>𝑥</m:t>
                                    </m:r>
                                  </m:sub>
                                </m:sSub>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r>
                                  <a:rPr lang="en-US" sz="2800" i="1">
                                    <a:solidFill>
                                      <a:srgbClr val="C00000"/>
                                    </a:solidFill>
                                    <a:latin typeface="Cambria Math" panose="02040503050406030204" pitchFamily="18" charset="0"/>
                                  </a:rPr>
                                  <m:t>+</m:t>
                                </m:r>
                                <m:r>
                                  <a:rPr lang="en-US" sz="2800" i="1">
                                    <a:solidFill>
                                      <a:srgbClr val="C00000"/>
                                    </a:solidFill>
                                    <a:latin typeface="Cambria Math" panose="02040503050406030204" pitchFamily="18" charset="0"/>
                                  </a:rPr>
                                  <m:t>𝑊</m:t>
                                </m:r>
                              </m:e>
                              <m:sub>
                                <m:r>
                                  <a:rPr lang="en-US" sz="2800" i="1">
                                    <a:solidFill>
                                      <a:srgbClr val="C00000"/>
                                    </a:solidFill>
                                    <a:latin typeface="Cambria Math" panose="02040503050406030204" pitchFamily="18" charset="0"/>
                                  </a:rPr>
                                  <m:t>h</m:t>
                                </m:r>
                              </m:sub>
                            </m:sSub>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d>
                      </m:e>
                    </m:func>
                  </m:oMath>
                </a14:m>
                <a:endParaRPr lang="en-US" sz="2800" dirty="0"/>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4394280" cy="1939890"/>
              </a:xfrm>
              <a:prstGeom prst="rect">
                <a:avLst/>
              </a:prstGeom>
              <a:blipFill>
                <a:blip r:embed="rId2"/>
                <a:stretch>
                  <a:fillRect l="-576" b="-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67BBDDD-F902-A542-9736-59E512D9DBC3}"/>
                  </a:ext>
                </a:extLst>
              </p:cNvPr>
              <p:cNvSpPr/>
              <p:nvPr/>
            </p:nvSpPr>
            <p:spPr>
              <a:xfrm>
                <a:off x="8922376" y="5632525"/>
                <a:ext cx="393613" cy="990699"/>
              </a:xfrm>
              <a:prstGeom prst="rect">
                <a:avLst/>
              </a:prstGeom>
              <a:gradFill flip="none" rotWithShape="1">
                <a:gsLst>
                  <a:gs pos="0">
                    <a:schemeClr val="accent1">
                      <a:lumMod val="20000"/>
                      <a:lumOff val="80000"/>
                    </a:schemeClr>
                  </a:gs>
                  <a:gs pos="100000">
                    <a:srgbClr val="00B0F0"/>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right"/>
                    </m:oMathParaPr>
                    <m:oMath xmlns:m="http://schemas.openxmlformats.org/officeDocument/2006/math">
                      <m:sSub>
                        <m:sSubPr>
                          <m:ctrlPr>
                            <a:rPr lang="en-US" sz="1400" b="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h</m:t>
                          </m:r>
                        </m:e>
                        <m:sub>
                          <m:r>
                            <a:rPr lang="en-US" sz="1400" b="0" i="1" smtClean="0">
                              <a:solidFill>
                                <a:schemeClr val="tx1"/>
                              </a:solidFill>
                              <a:latin typeface="Cambria Math" panose="02040503050406030204" pitchFamily="18" charset="0"/>
                            </a:rPr>
                            <m:t>𝑡</m:t>
                          </m:r>
                          <m:r>
                            <a:rPr lang="en-US" sz="1400" b="0" i="1" smtClean="0">
                              <a:solidFill>
                                <a:schemeClr val="tx1"/>
                              </a:solidFill>
                              <a:latin typeface="Cambria Math" panose="02040503050406030204" pitchFamily="18" charset="0"/>
                            </a:rPr>
                            <m:t>−1</m:t>
                          </m:r>
                        </m:sub>
                      </m:sSub>
                    </m:oMath>
                  </m:oMathPara>
                </a14:m>
                <a:endParaRPr lang="en-US" sz="1400" b="0" dirty="0">
                  <a:solidFill>
                    <a:schemeClr val="tx1"/>
                  </a:solidFill>
                </a:endParaRPr>
              </a:p>
            </p:txBody>
          </p:sp>
        </mc:Choice>
        <mc:Fallback xmlns="">
          <p:sp>
            <p:nvSpPr>
              <p:cNvPr id="18" name="Rectangle 17">
                <a:extLst>
                  <a:ext uri="{FF2B5EF4-FFF2-40B4-BE49-F238E27FC236}">
                    <a16:creationId xmlns:a16="http://schemas.microsoft.com/office/drawing/2014/main" id="{967BBDDD-F902-A542-9736-59E512D9DBC3}"/>
                  </a:ext>
                </a:extLst>
              </p:cNvPr>
              <p:cNvSpPr>
                <a:spLocks noRot="1" noChangeAspect="1" noMove="1" noResize="1" noEditPoints="1" noAdjustHandles="1" noChangeArrowheads="1" noChangeShapeType="1" noTextEdit="1"/>
              </p:cNvSpPr>
              <p:nvPr/>
            </p:nvSpPr>
            <p:spPr>
              <a:xfrm>
                <a:off x="8922376" y="5632525"/>
                <a:ext cx="393613" cy="9906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3243A33-6BB3-2846-B308-B626DA5C6389}"/>
                  </a:ext>
                </a:extLst>
              </p:cNvPr>
              <p:cNvSpPr/>
              <p:nvPr/>
            </p:nvSpPr>
            <p:spPr>
              <a:xfrm>
                <a:off x="8922374" y="4061336"/>
                <a:ext cx="393614" cy="1571188"/>
              </a:xfrm>
              <a:prstGeom prst="rect">
                <a:avLst/>
              </a:prstGeom>
              <a:gradFill flip="none" rotWithShape="1">
                <a:gsLst>
                  <a:gs pos="0">
                    <a:srgbClr val="FFAEE2"/>
                  </a:gs>
                  <a:gs pos="97000">
                    <a:srgbClr val="CC66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b="0" i="1" dirty="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𝑥</m:t>
                          </m:r>
                        </m:e>
                        <m:sub>
                          <m:r>
                            <a:rPr lang="en-US" sz="1400" b="0" i="1" dirty="0" smtClean="0">
                              <a:solidFill>
                                <a:schemeClr val="tx1"/>
                              </a:solidFill>
                              <a:latin typeface="Cambria Math" panose="02040503050406030204" pitchFamily="18" charset="0"/>
                            </a:rPr>
                            <m:t>𝑡</m:t>
                          </m:r>
                        </m:sub>
                      </m:sSub>
                    </m:oMath>
                  </m:oMathPara>
                </a14:m>
                <a:endParaRPr lang="en-US" sz="1400" b="0" dirty="0">
                  <a:solidFill>
                    <a:schemeClr val="tx1"/>
                  </a:solidFill>
                </a:endParaRPr>
              </a:p>
            </p:txBody>
          </p:sp>
        </mc:Choice>
        <mc:Fallback xmlns="">
          <p:sp>
            <p:nvSpPr>
              <p:cNvPr id="3" name="Rectangle 2">
                <a:extLst>
                  <a:ext uri="{FF2B5EF4-FFF2-40B4-BE49-F238E27FC236}">
                    <a16:creationId xmlns:a16="http://schemas.microsoft.com/office/drawing/2014/main" id="{23243A33-6BB3-2846-B308-B626DA5C6389}"/>
                  </a:ext>
                </a:extLst>
              </p:cNvPr>
              <p:cNvSpPr>
                <a:spLocks noRot="1" noChangeAspect="1" noMove="1" noResize="1" noEditPoints="1" noAdjustHandles="1" noChangeArrowheads="1" noChangeShapeType="1" noTextEdit="1"/>
              </p:cNvSpPr>
              <p:nvPr/>
            </p:nvSpPr>
            <p:spPr>
              <a:xfrm>
                <a:off x="8922374" y="4061336"/>
                <a:ext cx="393614" cy="15711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53DEA6E-702E-8E4B-95A7-EBA799EB4BEB}"/>
                  </a:ext>
                </a:extLst>
              </p:cNvPr>
              <p:cNvSpPr/>
              <p:nvPr/>
            </p:nvSpPr>
            <p:spPr>
              <a:xfrm>
                <a:off x="7766799" y="4061337"/>
                <a:ext cx="1025359" cy="980221"/>
              </a:xfrm>
              <a:prstGeom prst="rect">
                <a:avLst/>
              </a:prstGeom>
              <a:gradFill flip="none" rotWithShape="1">
                <a:gsLst>
                  <a:gs pos="0">
                    <a:schemeClr val="accent1">
                      <a:lumMod val="20000"/>
                      <a:lumOff val="80000"/>
                    </a:schemeClr>
                  </a:gs>
                  <a:gs pos="100000">
                    <a:srgbClr val="00B0F0"/>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𝑊</m:t>
                          </m:r>
                        </m:e>
                        <m:sub>
                          <m:r>
                            <a:rPr lang="en-US" b="0" i="1" dirty="0" smtClean="0">
                              <a:solidFill>
                                <a:schemeClr val="tx1"/>
                              </a:solidFill>
                              <a:latin typeface="Cambria Math" panose="02040503050406030204" pitchFamily="18" charset="0"/>
                            </a:rPr>
                            <m:t>h</m:t>
                          </m:r>
                        </m:sub>
                      </m:sSub>
                    </m:oMath>
                  </m:oMathPara>
                </a14:m>
                <a:endParaRPr lang="en-US" b="0" dirty="0">
                  <a:solidFill>
                    <a:schemeClr val="tx1"/>
                  </a:solidFill>
                </a:endParaRPr>
              </a:p>
            </p:txBody>
          </p:sp>
        </mc:Choice>
        <mc:Fallback xmlns="">
          <p:sp>
            <p:nvSpPr>
              <p:cNvPr id="19" name="Rectangle 18">
                <a:extLst>
                  <a:ext uri="{FF2B5EF4-FFF2-40B4-BE49-F238E27FC236}">
                    <a16:creationId xmlns:a16="http://schemas.microsoft.com/office/drawing/2014/main" id="{253DEA6E-702E-8E4B-95A7-EBA799EB4BEB}"/>
                  </a:ext>
                </a:extLst>
              </p:cNvPr>
              <p:cNvSpPr>
                <a:spLocks noRot="1" noChangeAspect="1" noMove="1" noResize="1" noEditPoints="1" noAdjustHandles="1" noChangeArrowheads="1" noChangeShapeType="1" noTextEdit="1"/>
              </p:cNvSpPr>
              <p:nvPr/>
            </p:nvSpPr>
            <p:spPr>
              <a:xfrm>
                <a:off x="7766799" y="4061337"/>
                <a:ext cx="1025359" cy="980221"/>
              </a:xfrm>
              <a:prstGeom prst="rect">
                <a:avLst/>
              </a:prstGeom>
              <a:blipFill>
                <a:blip r:embed="rId5"/>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468D5F5A-061C-F64F-B0B4-037B135CBC1E}"/>
              </a:ext>
            </a:extLst>
          </p:cNvPr>
          <p:cNvSpPr txBox="1"/>
          <p:nvPr/>
        </p:nvSpPr>
        <p:spPr>
          <a:xfrm>
            <a:off x="9168747" y="4724487"/>
            <a:ext cx="925976" cy="307777"/>
          </a:xfrm>
          <a:prstGeom prst="rect">
            <a:avLst/>
          </a:prstGeom>
          <a:noFill/>
        </p:spPr>
        <p:txBody>
          <a:bodyPr wrap="square" rtlCol="0">
            <a:spAutoFit/>
          </a:bodyPr>
          <a:lstStyle/>
          <a:p>
            <a:pPr algn="ctr"/>
            <a:r>
              <a:rPr lang="en-US" sz="1400" b="0" i="1" dirty="0">
                <a:solidFill>
                  <a:srgbClr val="521B93"/>
                </a:solidFill>
              </a:rPr>
              <a:t>n</a:t>
            </a:r>
            <a:r>
              <a:rPr lang="en-US" sz="1400" b="0" dirty="0">
                <a:solidFill>
                  <a:srgbClr val="521B93"/>
                </a:solidFill>
              </a:rPr>
              <a:t>-dim.</a:t>
            </a:r>
          </a:p>
        </p:txBody>
      </p:sp>
      <p:sp>
        <p:nvSpPr>
          <p:cNvPr id="21" name="TextBox 20">
            <a:extLst>
              <a:ext uri="{FF2B5EF4-FFF2-40B4-BE49-F238E27FC236}">
                <a16:creationId xmlns:a16="http://schemas.microsoft.com/office/drawing/2014/main" id="{64BC5516-DBA0-8A41-925A-B9F08ADFB103}"/>
              </a:ext>
            </a:extLst>
          </p:cNvPr>
          <p:cNvSpPr txBox="1"/>
          <p:nvPr/>
        </p:nvSpPr>
        <p:spPr>
          <a:xfrm>
            <a:off x="9353058" y="5908241"/>
            <a:ext cx="778736" cy="307777"/>
          </a:xfrm>
          <a:prstGeom prst="rect">
            <a:avLst/>
          </a:prstGeom>
          <a:noFill/>
        </p:spPr>
        <p:txBody>
          <a:bodyPr wrap="square" rtlCol="0">
            <a:spAutoFit/>
          </a:bodyPr>
          <a:lstStyle/>
          <a:p>
            <a:r>
              <a:rPr lang="en-US" sz="1400" b="0" i="1" dirty="0">
                <a:solidFill>
                  <a:srgbClr val="521B93"/>
                </a:solidFill>
              </a:rPr>
              <a:t>m</a:t>
            </a:r>
            <a:r>
              <a:rPr lang="en-US" sz="1400" b="0" dirty="0">
                <a:solidFill>
                  <a:srgbClr val="521B93"/>
                </a:solidFill>
              </a:rPr>
              <a:t>-dim.</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B13DC13-2336-564E-858B-3A5B8B3C39EA}"/>
                  </a:ext>
                </a:extLst>
              </p:cNvPr>
              <p:cNvSpPr/>
              <p:nvPr/>
            </p:nvSpPr>
            <p:spPr>
              <a:xfrm>
                <a:off x="6100146" y="4061337"/>
                <a:ext cx="1666653" cy="980221"/>
              </a:xfrm>
              <a:prstGeom prst="rect">
                <a:avLst/>
              </a:prstGeom>
              <a:gradFill flip="none" rotWithShape="1">
                <a:gsLst>
                  <a:gs pos="0">
                    <a:srgbClr val="FFAEE2"/>
                  </a:gs>
                  <a:gs pos="100000">
                    <a:srgbClr val="CC66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𝑊</m:t>
                          </m:r>
                        </m:e>
                        <m:sub>
                          <m:r>
                            <a:rPr lang="en-US" b="0" i="1" dirty="0" smtClean="0">
                              <a:solidFill>
                                <a:schemeClr val="tx1"/>
                              </a:solidFill>
                              <a:latin typeface="Cambria Math" panose="02040503050406030204" pitchFamily="18" charset="0"/>
                            </a:rPr>
                            <m:t>𝑥</m:t>
                          </m:r>
                        </m:sub>
                      </m:sSub>
                    </m:oMath>
                  </m:oMathPara>
                </a14:m>
                <a:endParaRPr lang="en-US" b="0" dirty="0"/>
              </a:p>
            </p:txBody>
          </p:sp>
        </mc:Choice>
        <mc:Fallback xmlns="">
          <p:sp>
            <p:nvSpPr>
              <p:cNvPr id="22" name="Rectangle 21">
                <a:extLst>
                  <a:ext uri="{FF2B5EF4-FFF2-40B4-BE49-F238E27FC236}">
                    <a16:creationId xmlns:a16="http://schemas.microsoft.com/office/drawing/2014/main" id="{BB13DC13-2336-564E-858B-3A5B8B3C39EA}"/>
                  </a:ext>
                </a:extLst>
              </p:cNvPr>
              <p:cNvSpPr>
                <a:spLocks noRot="1" noChangeAspect="1" noMove="1" noResize="1" noEditPoints="1" noAdjustHandles="1" noChangeArrowheads="1" noChangeShapeType="1" noTextEdit="1"/>
              </p:cNvSpPr>
              <p:nvPr/>
            </p:nvSpPr>
            <p:spPr>
              <a:xfrm>
                <a:off x="6100146" y="4061337"/>
                <a:ext cx="1666653" cy="980221"/>
              </a:xfrm>
              <a:prstGeom prst="rect">
                <a:avLst/>
              </a:prstGeom>
              <a:blipFill>
                <a:blip r:embed="rId6"/>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6DBE7AF9-C8A7-0D45-904D-DC1CFE897090}"/>
              </a:ext>
            </a:extLst>
          </p:cNvPr>
          <p:cNvSpPr txBox="1"/>
          <p:nvPr/>
        </p:nvSpPr>
        <p:spPr>
          <a:xfrm>
            <a:off x="6289304" y="3738027"/>
            <a:ext cx="1307940" cy="307777"/>
          </a:xfrm>
          <a:prstGeom prst="rect">
            <a:avLst/>
          </a:prstGeom>
          <a:noFill/>
        </p:spPr>
        <p:txBody>
          <a:bodyPr wrap="square" rtlCol="0">
            <a:spAutoFit/>
          </a:bodyPr>
          <a:lstStyle/>
          <a:p>
            <a:pPr algn="ctr"/>
            <a:r>
              <a:rPr lang="en-US" sz="1400" b="0" i="1" dirty="0">
                <a:solidFill>
                  <a:srgbClr val="521B93"/>
                </a:solidFill>
              </a:rPr>
              <a:t>n</a:t>
            </a:r>
          </a:p>
        </p:txBody>
      </p:sp>
      <p:sp>
        <p:nvSpPr>
          <p:cNvPr id="24" name="TextBox 23">
            <a:extLst>
              <a:ext uri="{FF2B5EF4-FFF2-40B4-BE49-F238E27FC236}">
                <a16:creationId xmlns:a16="http://schemas.microsoft.com/office/drawing/2014/main" id="{76689D4E-EE76-C244-8208-A13C2A2DC440}"/>
              </a:ext>
            </a:extLst>
          </p:cNvPr>
          <p:cNvSpPr txBox="1"/>
          <p:nvPr/>
        </p:nvSpPr>
        <p:spPr>
          <a:xfrm>
            <a:off x="7621861" y="3722494"/>
            <a:ext cx="1307940" cy="307777"/>
          </a:xfrm>
          <a:prstGeom prst="rect">
            <a:avLst/>
          </a:prstGeom>
          <a:noFill/>
        </p:spPr>
        <p:txBody>
          <a:bodyPr wrap="square" rtlCol="0">
            <a:spAutoFit/>
          </a:bodyPr>
          <a:lstStyle/>
          <a:p>
            <a:pPr algn="ctr"/>
            <a:r>
              <a:rPr lang="en-US" sz="1400" b="0" i="1" dirty="0">
                <a:solidFill>
                  <a:srgbClr val="521B93"/>
                </a:solidFill>
              </a:rPr>
              <a:t>m</a:t>
            </a:r>
          </a:p>
        </p:txBody>
      </p:sp>
      <p:sp>
        <p:nvSpPr>
          <p:cNvPr id="25" name="TextBox 24">
            <a:extLst>
              <a:ext uri="{FF2B5EF4-FFF2-40B4-BE49-F238E27FC236}">
                <a16:creationId xmlns:a16="http://schemas.microsoft.com/office/drawing/2014/main" id="{C9D6BAB7-8CEF-AB4F-B67B-9DC0F1E0D5B2}"/>
              </a:ext>
            </a:extLst>
          </p:cNvPr>
          <p:cNvSpPr txBox="1"/>
          <p:nvPr/>
        </p:nvSpPr>
        <p:spPr>
          <a:xfrm>
            <a:off x="5311952" y="4368808"/>
            <a:ext cx="1307940" cy="307777"/>
          </a:xfrm>
          <a:prstGeom prst="rect">
            <a:avLst/>
          </a:prstGeom>
          <a:noFill/>
        </p:spPr>
        <p:txBody>
          <a:bodyPr wrap="square" rtlCol="0">
            <a:spAutoFit/>
          </a:bodyPr>
          <a:lstStyle/>
          <a:p>
            <a:pPr algn="ctr"/>
            <a:r>
              <a:rPr lang="en-US" sz="1400" b="0" i="1" dirty="0">
                <a:solidFill>
                  <a:srgbClr val="521B93"/>
                </a:solidFill>
              </a:rPr>
              <a:t>m</a:t>
            </a:r>
          </a:p>
        </p:txBody>
      </p:sp>
      <p:grpSp>
        <p:nvGrpSpPr>
          <p:cNvPr id="26" name="Group 25">
            <a:extLst>
              <a:ext uri="{FF2B5EF4-FFF2-40B4-BE49-F238E27FC236}">
                <a16:creationId xmlns:a16="http://schemas.microsoft.com/office/drawing/2014/main" id="{D7B81396-2159-3C43-A167-528AA3FE35D6}"/>
              </a:ext>
            </a:extLst>
          </p:cNvPr>
          <p:cNvGrpSpPr/>
          <p:nvPr/>
        </p:nvGrpSpPr>
        <p:grpSpPr>
          <a:xfrm>
            <a:off x="3458226" y="914400"/>
            <a:ext cx="1599963" cy="2667000"/>
            <a:chOff x="3458226" y="914400"/>
            <a:chExt cx="1599963" cy="2667000"/>
          </a:xfrm>
        </p:grpSpPr>
        <p:sp>
          <p:nvSpPr>
            <p:cNvPr id="27" name="Rectangle 26">
              <a:extLst>
                <a:ext uri="{FF2B5EF4-FFF2-40B4-BE49-F238E27FC236}">
                  <a16:creationId xmlns:a16="http://schemas.microsoft.com/office/drawing/2014/main" id="{1D647793-AD31-2A45-8D89-D28FF9D54B76}"/>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F491024-85DD-4E4E-A012-C8E3BDCFA0D4}"/>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9" name="Freeform 28">
              <a:extLst>
                <a:ext uri="{FF2B5EF4-FFF2-40B4-BE49-F238E27FC236}">
                  <a16:creationId xmlns:a16="http://schemas.microsoft.com/office/drawing/2014/main" id="{0B002566-3FB5-0143-B341-854ED11EE811}"/>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F98BBFBE-D791-AE4B-9E2D-F116B7CC3369}"/>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57A69458-B4B6-3F41-A9E6-F1A7C2389354}"/>
                </a:ext>
              </a:extLst>
            </p:cNvPr>
            <p:cNvCxnSpPr>
              <a:cxnSpLocks/>
              <a:endCxn id="28"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9D59608A-D550-F941-931D-42C4DD98D0E5}"/>
                </a:ext>
              </a:extLst>
            </p:cNvPr>
            <p:cNvCxnSpPr>
              <a:cxnSpLocks/>
              <a:stCxn id="37" idx="0"/>
              <a:endCxn id="28"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637A61D-A3DC-4648-A6D6-204D9F06D526}"/>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36" name="TextBox 35">
                  <a:extLst>
                    <a:ext uri="{FF2B5EF4-FFF2-40B4-BE49-F238E27FC236}">
                      <a16:creationId xmlns:a16="http://schemas.microsoft.com/office/drawing/2014/main" id="{F637A61D-A3DC-4648-A6D6-204D9F06D526}"/>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7"/>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C582312-1526-944D-89C1-F64DECB9CF4A}"/>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37" name="TextBox 36">
                  <a:extLst>
                    <a:ext uri="{FF2B5EF4-FFF2-40B4-BE49-F238E27FC236}">
                      <a16:creationId xmlns:a16="http://schemas.microsoft.com/office/drawing/2014/main" id="{5C582312-1526-944D-89C1-F64DECB9CF4A}"/>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8"/>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2E1EFF5-F881-9147-A8B0-A8F820950F32}"/>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38" name="TextBox 37">
                  <a:extLst>
                    <a:ext uri="{FF2B5EF4-FFF2-40B4-BE49-F238E27FC236}">
                      <a16:creationId xmlns:a16="http://schemas.microsoft.com/office/drawing/2014/main" id="{22E1EFF5-F881-9147-A8B0-A8F820950F32}"/>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970774D9-263B-5841-9A48-432952208F89}"/>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39" name="Rectangle 38">
                  <a:extLst>
                    <a:ext uri="{FF2B5EF4-FFF2-40B4-BE49-F238E27FC236}">
                      <a16:creationId xmlns:a16="http://schemas.microsoft.com/office/drawing/2014/main" id="{970774D9-263B-5841-9A48-432952208F89}"/>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10"/>
                  <a:stretch>
                    <a:fillRect/>
                  </a:stretch>
                </a:blipFill>
              </p:spPr>
              <p:txBody>
                <a:bodyPr/>
                <a:lstStyle/>
                <a:p>
                  <a:r>
                    <a:rPr lang="en-US">
                      <a:noFill/>
                    </a:rPr>
                    <a:t> </a:t>
                  </a:r>
                </a:p>
              </p:txBody>
            </p:sp>
          </mc:Fallback>
        </mc:AlternateContent>
      </p:grpSp>
      <p:sp>
        <p:nvSpPr>
          <p:cNvPr id="6" name="Title 5">
            <a:extLst>
              <a:ext uri="{FF2B5EF4-FFF2-40B4-BE49-F238E27FC236}">
                <a16:creationId xmlns:a16="http://schemas.microsoft.com/office/drawing/2014/main" id="{53AF3BD2-643E-AB45-8D16-586AEB934CB5}"/>
              </a:ext>
            </a:extLst>
          </p:cNvPr>
          <p:cNvSpPr>
            <a:spLocks noGrp="1"/>
          </p:cNvSpPr>
          <p:nvPr>
            <p:ph type="title"/>
          </p:nvPr>
        </p:nvSpPr>
        <p:spPr/>
        <p:txBody>
          <a:bodyPr/>
          <a:lstStyle/>
          <a:p>
            <a:r>
              <a:rPr lang="en-US" dirty="0"/>
              <a:t>Vanilla RNN cell</a:t>
            </a:r>
          </a:p>
        </p:txBody>
      </p:sp>
    </p:spTree>
    <p:extLst>
      <p:ext uri="{BB962C8B-B14F-4D97-AF65-F5344CB8AC3E}">
        <p14:creationId xmlns:p14="http://schemas.microsoft.com/office/powerpoint/2010/main" val="97660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19" grpId="0" animBg="1"/>
      <p:bldP spid="20" grpId="0"/>
      <p:bldP spid="21" grpId="0"/>
      <p:bldP spid="22" grpId="0" animBg="1"/>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RNN forward pass</a:t>
            </a:r>
          </a:p>
        </p:txBody>
      </p:sp>
      <p:graphicFrame>
        <p:nvGraphicFramePr>
          <p:cNvPr id="6" name="Object 5"/>
          <p:cNvGraphicFramePr>
            <a:graphicFrameLocks noChangeAspect="1"/>
          </p:cNvGraphicFramePr>
          <p:nvPr>
            <p:extLst/>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spid="_x0000_s1443" name="Equation" r:id="rId4" imgW="152400" imgH="241300" progId="Equation.DSMT4">
                  <p:embed/>
                </p:oleObj>
              </mc:Choice>
              <mc:Fallback>
                <p:oleObj name="Equation" r:id="rId4" imgW="152400" imgH="241300" progId="Equation.DSMT4">
                  <p:embed/>
                  <p:pic>
                    <p:nvPicPr>
                      <p:cNvPr id="6" name="Object 5"/>
                      <p:cNvPicPr/>
                      <p:nvPr/>
                    </p:nvPicPr>
                    <p:blipFill>
                      <a:blip r:embed="rId5"/>
                      <a:stretch>
                        <a:fillRect/>
                      </a:stretch>
                    </p:blipFill>
                    <p:spPr>
                      <a:xfrm>
                        <a:off x="7620000" y="3695700"/>
                        <a:ext cx="152400" cy="2413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spid="_x0000_s1444" name="Equation" r:id="rId6" imgW="152400" imgH="241300" progId="Equation.DSMT4">
                  <p:embed/>
                </p:oleObj>
              </mc:Choice>
              <mc:Fallback>
                <p:oleObj name="Equation" r:id="rId6" imgW="152400" imgH="241300" progId="Equation.DSMT4">
                  <p:embed/>
                  <p:pic>
                    <p:nvPicPr>
                      <p:cNvPr id="7" name="Object 6"/>
                      <p:cNvPicPr/>
                      <p:nvPr/>
                    </p:nvPicPr>
                    <p:blipFill>
                      <a:blip r:embed="rId5"/>
                      <a:stretch>
                        <a:fillRect/>
                      </a:stretch>
                    </p:blipFill>
                    <p:spPr>
                      <a:xfrm>
                        <a:off x="7620000" y="3695700"/>
                        <a:ext cx="152400" cy="241300"/>
                      </a:xfrm>
                      <a:prstGeom prst="rect">
                        <a:avLst/>
                      </a:prstGeom>
                    </p:spPr>
                  </p:pic>
                </p:oleObj>
              </mc:Fallback>
            </mc:AlternateContent>
          </a:graphicData>
        </a:graphic>
      </p:graphicFrame>
      <p:grpSp>
        <p:nvGrpSpPr>
          <p:cNvPr id="5" name="Group 4"/>
          <p:cNvGrpSpPr/>
          <p:nvPr/>
        </p:nvGrpSpPr>
        <p:grpSpPr>
          <a:xfrm rot="16200000">
            <a:off x="1732370" y="4033923"/>
            <a:ext cx="2127496" cy="1023306"/>
            <a:chOff x="3696578" y="2449058"/>
            <a:chExt cx="2127496" cy="1023306"/>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stCxn id="33"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1</a:t>
              </a:r>
            </a:p>
          </p:txBody>
        </p:sp>
      </p:grpSp>
      <p:sp>
        <p:nvSpPr>
          <p:cNvPr id="30" name="Rectangle 29"/>
          <p:cNvSpPr/>
          <p:nvPr/>
        </p:nvSpPr>
        <p:spPr>
          <a:xfrm>
            <a:off x="2613767"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1" name="Straight Arrow Connector 30"/>
          <p:cNvCxnSpPr>
            <a:stCxn id="164" idx="0"/>
            <a:endCxn id="30" idx="2"/>
          </p:cNvCxnSpPr>
          <p:nvPr/>
        </p:nvCxnSpPr>
        <p:spPr>
          <a:xfrm flipV="1">
            <a:off x="2809855"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560659"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1</a:t>
            </a:r>
          </a:p>
        </p:txBody>
      </p:sp>
      <p:sp>
        <p:nvSpPr>
          <p:cNvPr id="50" name="TextBox 49"/>
          <p:cNvSpPr txBox="1"/>
          <p:nvPr/>
        </p:nvSpPr>
        <p:spPr>
          <a:xfrm>
            <a:off x="2641605"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1</a:t>
            </a:r>
          </a:p>
        </p:txBody>
      </p:sp>
      <p:cxnSp>
        <p:nvCxnSpPr>
          <p:cNvPr id="51" name="Straight Arrow Connector 50"/>
          <p:cNvCxnSpPr>
            <a:stCxn id="50" idx="0"/>
            <a:endCxn id="49" idx="2"/>
          </p:cNvCxnSpPr>
          <p:nvPr/>
        </p:nvCxnSpPr>
        <p:spPr>
          <a:xfrm flipH="1" flipV="1">
            <a:off x="2809854"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0" idx="0"/>
            <a:endCxn id="50" idx="2"/>
          </p:cNvCxnSpPr>
          <p:nvPr/>
        </p:nvCxnSpPr>
        <p:spPr>
          <a:xfrm flipV="1">
            <a:off x="2813244"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rot="16200000">
            <a:off x="3105408" y="4033924"/>
            <a:ext cx="2127496" cy="1023306"/>
            <a:chOff x="3696578" y="2449058"/>
            <a:chExt cx="2127496" cy="1023306"/>
          </a:xfrm>
        </p:grpSpPr>
        <p:sp>
          <p:nvSpPr>
            <p:cNvPr id="90" name="Rectangle 89"/>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91" name="Oval 90"/>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92" name="Freeform 91"/>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93" name="Straight Arrow Connector 92"/>
            <p:cNvCxnSpPr>
              <a:stCxn id="91"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91"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91"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a:t>
              </a:r>
            </a:p>
          </p:txBody>
        </p:sp>
      </p:grpSp>
      <p:sp>
        <p:nvSpPr>
          <p:cNvPr id="84" name="Rectangle 83"/>
          <p:cNvSpPr/>
          <p:nvPr/>
        </p:nvSpPr>
        <p:spPr>
          <a:xfrm>
            <a:off x="3986805" y="2811012"/>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5" name="Straight Arrow Connector 84"/>
          <p:cNvCxnSpPr>
            <a:stCxn id="96" idx="0"/>
            <a:endCxn id="84" idx="2"/>
          </p:cNvCxnSpPr>
          <p:nvPr/>
        </p:nvCxnSpPr>
        <p:spPr>
          <a:xfrm flipV="1">
            <a:off x="4182893" y="3177313"/>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933697" y="1541126"/>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2</a:t>
            </a:r>
          </a:p>
        </p:txBody>
      </p:sp>
      <p:sp>
        <p:nvSpPr>
          <p:cNvPr id="87" name="TextBox 86"/>
          <p:cNvSpPr txBox="1"/>
          <p:nvPr/>
        </p:nvSpPr>
        <p:spPr>
          <a:xfrm>
            <a:off x="4014643" y="2213067"/>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2</a:t>
            </a:r>
          </a:p>
        </p:txBody>
      </p:sp>
      <p:cxnSp>
        <p:nvCxnSpPr>
          <p:cNvPr id="88" name="Straight Arrow Connector 87"/>
          <p:cNvCxnSpPr>
            <a:stCxn id="87" idx="0"/>
            <a:endCxn id="86" idx="2"/>
          </p:cNvCxnSpPr>
          <p:nvPr/>
        </p:nvCxnSpPr>
        <p:spPr>
          <a:xfrm flipH="1" flipV="1">
            <a:off x="4182892" y="1998723"/>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4" idx="0"/>
            <a:endCxn id="87" idx="2"/>
          </p:cNvCxnSpPr>
          <p:nvPr/>
        </p:nvCxnSpPr>
        <p:spPr>
          <a:xfrm flipV="1">
            <a:off x="4186282" y="2551622"/>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rot="16200000">
            <a:off x="4439943" y="4033923"/>
            <a:ext cx="2127496" cy="1023306"/>
            <a:chOff x="3696578" y="2449058"/>
            <a:chExt cx="2127496" cy="1023306"/>
          </a:xfrm>
        </p:grpSpPr>
        <p:sp>
          <p:nvSpPr>
            <p:cNvPr id="106" name="Rectangle 105"/>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107" name="Oval 106"/>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108" name="Freeform 107"/>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109" name="Straight Arrow Connector 108"/>
            <p:cNvCxnSpPr>
              <a:stCxn id="107"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endCxn id="107"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endCxn id="107"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3</a:t>
              </a:r>
            </a:p>
          </p:txBody>
        </p:sp>
      </p:grpSp>
      <p:sp>
        <p:nvSpPr>
          <p:cNvPr id="100" name="Rectangle 99"/>
          <p:cNvSpPr/>
          <p:nvPr/>
        </p:nvSpPr>
        <p:spPr>
          <a:xfrm>
            <a:off x="5321340"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1" name="Straight Arrow Connector 100"/>
          <p:cNvCxnSpPr>
            <a:stCxn id="112" idx="0"/>
            <a:endCxn id="100" idx="2"/>
          </p:cNvCxnSpPr>
          <p:nvPr/>
        </p:nvCxnSpPr>
        <p:spPr>
          <a:xfrm flipV="1">
            <a:off x="5517428"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5268232"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3</a:t>
            </a:r>
          </a:p>
        </p:txBody>
      </p:sp>
      <p:sp>
        <p:nvSpPr>
          <p:cNvPr id="103" name="TextBox 102"/>
          <p:cNvSpPr txBox="1"/>
          <p:nvPr/>
        </p:nvSpPr>
        <p:spPr>
          <a:xfrm>
            <a:off x="5349178"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3</a:t>
            </a:r>
          </a:p>
        </p:txBody>
      </p:sp>
      <p:cxnSp>
        <p:nvCxnSpPr>
          <p:cNvPr id="104" name="Straight Arrow Connector 103"/>
          <p:cNvCxnSpPr>
            <a:stCxn id="103" idx="0"/>
            <a:endCxn id="102" idx="2"/>
          </p:cNvCxnSpPr>
          <p:nvPr/>
        </p:nvCxnSpPr>
        <p:spPr>
          <a:xfrm flipH="1" flipV="1">
            <a:off x="5517427"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00" idx="0"/>
            <a:endCxn id="103" idx="2"/>
          </p:cNvCxnSpPr>
          <p:nvPr/>
        </p:nvCxnSpPr>
        <p:spPr>
          <a:xfrm flipV="1">
            <a:off x="5520817"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30" idx="3"/>
            <a:endCxn id="84" idx="1"/>
          </p:cNvCxnSpPr>
          <p:nvPr/>
        </p:nvCxnSpPr>
        <p:spPr>
          <a:xfrm>
            <a:off x="3012720" y="2994162"/>
            <a:ext cx="974085" cy="1"/>
          </a:xfrm>
          <a:prstGeom prst="line">
            <a:avLst/>
          </a:prstGeom>
          <a:ln w="28575" cmpd="sng">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84" idx="3"/>
            <a:endCxn id="100" idx="1"/>
          </p:cNvCxnSpPr>
          <p:nvPr/>
        </p:nvCxnSpPr>
        <p:spPr>
          <a:xfrm flipV="1">
            <a:off x="4385757" y="2994162"/>
            <a:ext cx="935582" cy="1"/>
          </a:xfrm>
          <a:prstGeom prst="line">
            <a:avLst/>
          </a:prstGeom>
          <a:ln w="28575" cmpd="sng">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32" idx="2"/>
            <a:endCxn id="90" idx="0"/>
          </p:cNvCxnSpPr>
          <p:nvPr/>
        </p:nvCxnSpPr>
        <p:spPr>
          <a:xfrm>
            <a:off x="3307771" y="4739586"/>
            <a:ext cx="349732" cy="1"/>
          </a:xfrm>
          <a:prstGeom prst="line">
            <a:avLst/>
          </a:prstGeom>
          <a:ln w="28575" cmpd="sng">
            <a:solidFill>
              <a:srgbClr val="FF7E7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90" idx="2"/>
            <a:endCxn id="106" idx="0"/>
          </p:cNvCxnSpPr>
          <p:nvPr/>
        </p:nvCxnSpPr>
        <p:spPr>
          <a:xfrm flipV="1">
            <a:off x="4680810" y="4739586"/>
            <a:ext cx="311229" cy="1"/>
          </a:xfrm>
          <a:prstGeom prst="line">
            <a:avLst/>
          </a:prstGeom>
          <a:ln w="28575" cmpd="sng">
            <a:solidFill>
              <a:srgbClr val="FF7E7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786563" y="5528075"/>
            <a:ext cx="642570" cy="0"/>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39989" y="5321697"/>
            <a:ext cx="2257349" cy="461665"/>
          </a:xfrm>
          <a:prstGeom prst="rect">
            <a:avLst/>
          </a:prstGeom>
          <a:noFill/>
        </p:spPr>
        <p:txBody>
          <a:bodyPr wrap="none" rtlCol="0">
            <a:spAutoFit/>
          </a:bodyPr>
          <a:lstStyle/>
          <a:p>
            <a:r>
              <a:rPr lang="en-US" b="0" dirty="0">
                <a:latin typeface="+mn-lt"/>
                <a:cs typeface="CMU Bright Roman"/>
              </a:rPr>
              <a:t>shared weights</a:t>
            </a:r>
          </a:p>
        </p:txBody>
      </p:sp>
      <p:sp>
        <p:nvSpPr>
          <p:cNvPr id="66" name="TextBox 65">
            <a:extLst>
              <a:ext uri="{FF2B5EF4-FFF2-40B4-BE49-F238E27FC236}">
                <a16:creationId xmlns:a16="http://schemas.microsoft.com/office/drawing/2014/main" id="{83D7F966-3617-764C-9F14-2AD09F8AAF48}"/>
              </a:ext>
            </a:extLst>
          </p:cNvPr>
          <p:cNvSpPr txBox="1"/>
          <p:nvPr/>
        </p:nvSpPr>
        <p:spPr>
          <a:xfrm>
            <a:off x="2304337" y="5572179"/>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0  </a:t>
            </a:r>
            <a:r>
              <a:rPr lang="en-US" sz="1600" b="0" i="1" dirty="0">
                <a:latin typeface="CMU Bright Roman"/>
                <a:cs typeface="CMU Bright Roman"/>
              </a:rPr>
              <a:t>      x</a:t>
            </a:r>
            <a:r>
              <a:rPr lang="en-US" sz="1600" b="0" i="1" baseline="-25000" dirty="0">
                <a:latin typeface="CMU Bright Roman"/>
                <a:cs typeface="CMU Bright Roman"/>
              </a:rPr>
              <a:t>1</a:t>
            </a:r>
          </a:p>
        </p:txBody>
      </p:sp>
      <p:sp>
        <p:nvSpPr>
          <p:cNvPr id="67" name="TextBox 66">
            <a:extLst>
              <a:ext uri="{FF2B5EF4-FFF2-40B4-BE49-F238E27FC236}">
                <a16:creationId xmlns:a16="http://schemas.microsoft.com/office/drawing/2014/main" id="{45EBEF41-EDA3-2E41-B6FA-C32FFCA360CC}"/>
              </a:ext>
            </a:extLst>
          </p:cNvPr>
          <p:cNvSpPr txBox="1"/>
          <p:nvPr/>
        </p:nvSpPr>
        <p:spPr>
          <a:xfrm>
            <a:off x="3657510" y="5572180"/>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1  </a:t>
            </a:r>
            <a:r>
              <a:rPr lang="en-US" sz="1600" b="0" i="1" dirty="0">
                <a:latin typeface="CMU Bright Roman"/>
                <a:cs typeface="CMU Bright Roman"/>
              </a:rPr>
              <a:t>      x</a:t>
            </a:r>
            <a:r>
              <a:rPr lang="en-US" sz="1600" b="0" i="1" baseline="-25000" dirty="0">
                <a:latin typeface="CMU Bright Roman"/>
                <a:cs typeface="CMU Bright Roman"/>
              </a:rPr>
              <a:t>2</a:t>
            </a:r>
          </a:p>
        </p:txBody>
      </p:sp>
      <p:sp>
        <p:nvSpPr>
          <p:cNvPr id="69" name="TextBox 68">
            <a:extLst>
              <a:ext uri="{FF2B5EF4-FFF2-40B4-BE49-F238E27FC236}">
                <a16:creationId xmlns:a16="http://schemas.microsoft.com/office/drawing/2014/main" id="{DCFE2D6C-803F-394F-9CE7-9392825CABBD}"/>
              </a:ext>
            </a:extLst>
          </p:cNvPr>
          <p:cNvSpPr txBox="1"/>
          <p:nvPr/>
        </p:nvSpPr>
        <p:spPr>
          <a:xfrm>
            <a:off x="4992045" y="5577776"/>
            <a:ext cx="1023307" cy="338554"/>
          </a:xfrm>
          <a:prstGeom prst="rect">
            <a:avLst/>
          </a:prstGeom>
          <a:noFill/>
        </p:spPr>
        <p:txBody>
          <a:bodyPr wrap="squar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  </a:t>
            </a:r>
            <a:r>
              <a:rPr lang="en-US" sz="1600" b="0" i="1" dirty="0">
                <a:latin typeface="CMU Bright Roman"/>
                <a:cs typeface="CMU Bright Roman"/>
              </a:rPr>
              <a:t>      x</a:t>
            </a:r>
            <a:r>
              <a:rPr lang="en-US" sz="1600" b="0" i="1" baseline="-25000" dirty="0">
                <a:latin typeface="CMU Bright Roman"/>
                <a:cs typeface="CMU Bright Roman"/>
              </a:rPr>
              <a:t>3</a:t>
            </a:r>
          </a:p>
        </p:txBody>
      </p:sp>
      <p:sp>
        <p:nvSpPr>
          <p:cNvPr id="70" name="Freeform 69">
            <a:extLst>
              <a:ext uri="{FF2B5EF4-FFF2-40B4-BE49-F238E27FC236}">
                <a16:creationId xmlns:a16="http://schemas.microsoft.com/office/drawing/2014/main" id="{0E774B0E-7894-AF47-ABC9-A62FD9B5C160}"/>
              </a:ext>
            </a:extLst>
          </p:cNvPr>
          <p:cNvSpPr/>
          <p:nvPr/>
        </p:nvSpPr>
        <p:spPr>
          <a:xfrm>
            <a:off x="2954244" y="3476753"/>
            <a:ext cx="992921" cy="2689532"/>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Lst>
            <a:ahLst/>
            <a:cxnLst>
              <a:cxn ang="0">
                <a:pos x="connsiteX0" y="connsiteY0"/>
              </a:cxn>
              <a:cxn ang="0">
                <a:pos x="connsiteX1" y="connsiteY1"/>
              </a:cxn>
              <a:cxn ang="0">
                <a:pos x="connsiteX2" y="connsiteY2"/>
              </a:cxn>
              <a:cxn ang="0">
                <a:pos x="connsiteX3" y="connsiteY3"/>
              </a:cxn>
            </a:cxnLst>
            <a:rect l="l" t="t" r="r" b="b"/>
            <a:pathLst>
              <a:path w="992921" h="2689532">
                <a:moveTo>
                  <a:pt x="0" y="197287"/>
                </a:moveTo>
                <a:cubicBezTo>
                  <a:pt x="109939" y="20571"/>
                  <a:pt x="219879" y="-156144"/>
                  <a:pt x="332901" y="234274"/>
                </a:cubicBezTo>
                <a:cubicBezTo>
                  <a:pt x="445923" y="624692"/>
                  <a:pt x="495243" y="2182254"/>
                  <a:pt x="678133" y="2539795"/>
                </a:cubicBezTo>
                <a:cubicBezTo>
                  <a:pt x="861023" y="2897336"/>
                  <a:pt x="981010" y="2517617"/>
                  <a:pt x="992921" y="2399396"/>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2" name="Freeform 71">
            <a:extLst>
              <a:ext uri="{FF2B5EF4-FFF2-40B4-BE49-F238E27FC236}">
                <a16:creationId xmlns:a16="http://schemas.microsoft.com/office/drawing/2014/main" id="{7C297D04-E2BD-9941-8BE6-FA779963DF0E}"/>
              </a:ext>
            </a:extLst>
          </p:cNvPr>
          <p:cNvSpPr/>
          <p:nvPr/>
        </p:nvSpPr>
        <p:spPr>
          <a:xfrm>
            <a:off x="4324144" y="3469807"/>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A563753C-37C6-AD48-A160-C3916EA69F17}"/>
                  </a:ext>
                </a:extLst>
              </p:cNvPr>
              <p:cNvSpPr/>
              <p:nvPr/>
            </p:nvSpPr>
            <p:spPr>
              <a:xfrm>
                <a:off x="6377726" y="3361284"/>
                <a:ext cx="3452073" cy="72616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rPr>
                          </m:ctrlPr>
                        </m:dPr>
                        <m:e>
                          <m:m>
                            <m:mPr>
                              <m:mcs>
                                <m:mc>
                                  <m:mcPr>
                                    <m:count m:val="1"/>
                                    <m:mcJc m:val="center"/>
                                  </m:mcPr>
                                </m:mc>
                              </m:mcs>
                              <m:ctrlPr>
                                <a:rPr lang="en-US" i="1">
                                  <a:solidFill>
                                    <a:srgbClr val="9900CC"/>
                                  </a:solidFill>
                                  <a:latin typeface="Cambria Math" panose="02040503050406030204" pitchFamily="18" charset="0"/>
                                </a:rPr>
                              </m:ctrlPr>
                            </m:mP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𝑥</m:t>
                                    </m:r>
                                  </m:e>
                                  <m:sub>
                                    <m:r>
                                      <a:rPr lang="en-US" i="1">
                                        <a:solidFill>
                                          <a:srgbClr val="9900CC"/>
                                        </a:solidFill>
                                        <a:latin typeface="Cambria Math" panose="02040503050406030204" pitchFamily="18" charset="0"/>
                                      </a:rPr>
                                      <m:t>𝑡</m:t>
                                    </m:r>
                                  </m:sub>
                                </m:sSub>
                              </m:e>
                            </m:m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mr>
                          </m:m>
                        </m:e>
                      </m:d>
                    </m:oMath>
                  </m:oMathPara>
                </a14:m>
                <a:endParaRPr lang="en-US" dirty="0">
                  <a:solidFill>
                    <a:srgbClr val="9900CC"/>
                  </a:solidFill>
                </a:endParaRPr>
              </a:p>
            </p:txBody>
          </p:sp>
        </mc:Choice>
        <mc:Fallback xmlns="">
          <p:sp>
            <p:nvSpPr>
              <p:cNvPr id="61" name="Rectangle 60">
                <a:extLst>
                  <a:ext uri="{FF2B5EF4-FFF2-40B4-BE49-F238E27FC236}">
                    <a16:creationId xmlns:a16="http://schemas.microsoft.com/office/drawing/2014/main" id="{A563753C-37C6-AD48-A160-C3916EA69F17}"/>
                  </a:ext>
                </a:extLst>
              </p:cNvPr>
              <p:cNvSpPr>
                <a:spLocks noRot="1" noChangeAspect="1" noMove="1" noResize="1" noEditPoints="1" noAdjustHandles="1" noChangeArrowheads="1" noChangeShapeType="1" noTextEdit="1"/>
              </p:cNvSpPr>
              <p:nvPr/>
            </p:nvSpPr>
            <p:spPr>
              <a:xfrm>
                <a:off x="6377726" y="3361284"/>
                <a:ext cx="3452073" cy="726161"/>
              </a:xfrm>
              <a:prstGeom prst="rect">
                <a:avLst/>
              </a:prstGeom>
              <a:blipFill>
                <a:blip r:embed="rId7"/>
                <a:stretch>
                  <a:fillRect l="-366"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54777DDC-5FF4-F14F-8004-0FC25721A762}"/>
                  </a:ext>
                </a:extLst>
              </p:cNvPr>
              <p:cNvSpPr/>
              <p:nvPr/>
            </p:nvSpPr>
            <p:spPr>
              <a:xfrm>
                <a:off x="6377726" y="2213067"/>
                <a:ext cx="3452073" cy="4908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softmax</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𝑊</m:t>
                          </m:r>
                        </m:e>
                        <m:sub>
                          <m:r>
                            <a:rPr lang="en-US" i="1">
                              <a:solidFill>
                                <a:srgbClr val="9900CC"/>
                              </a:solidFill>
                              <a:latin typeface="Cambria Math" panose="02040503050406030204" pitchFamily="18" charset="0"/>
                            </a:rPr>
                            <m:t>𝑦</m:t>
                          </m:r>
                        </m:sub>
                      </m:sSub>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64" name="Rectangle 63">
                <a:extLst>
                  <a:ext uri="{FF2B5EF4-FFF2-40B4-BE49-F238E27FC236}">
                    <a16:creationId xmlns:a16="http://schemas.microsoft.com/office/drawing/2014/main" id="{54777DDC-5FF4-F14F-8004-0FC25721A762}"/>
                  </a:ext>
                </a:extLst>
              </p:cNvPr>
              <p:cNvSpPr>
                <a:spLocks noRot="1" noChangeAspect="1" noMove="1" noResize="1" noEditPoints="1" noAdjustHandles="1" noChangeArrowheads="1" noChangeShapeType="1" noTextEdit="1"/>
              </p:cNvSpPr>
              <p:nvPr/>
            </p:nvSpPr>
            <p:spPr>
              <a:xfrm>
                <a:off x="6377726" y="2213067"/>
                <a:ext cx="3452073" cy="490840"/>
              </a:xfrm>
              <a:prstGeom prst="rect">
                <a:avLst/>
              </a:prstGeom>
              <a:blipFill>
                <a:blip r:embed="rId8"/>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0E94308F-1CB9-AD48-803A-502C2BBDF187}"/>
                  </a:ext>
                </a:extLst>
              </p:cNvPr>
              <p:cNvSpPr/>
              <p:nvPr/>
            </p:nvSpPr>
            <p:spPr>
              <a:xfrm>
                <a:off x="6396311" y="1625398"/>
                <a:ext cx="3452073"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𝑒</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log</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𝐺𝑇</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73" name="Rectangle 72">
                <a:extLst>
                  <a:ext uri="{FF2B5EF4-FFF2-40B4-BE49-F238E27FC236}">
                    <a16:creationId xmlns:a16="http://schemas.microsoft.com/office/drawing/2014/main" id="{0E94308F-1CB9-AD48-803A-502C2BBDF187}"/>
                  </a:ext>
                </a:extLst>
              </p:cNvPr>
              <p:cNvSpPr>
                <a:spLocks noRot="1" noChangeAspect="1" noMove="1" noResize="1" noEditPoints="1" noAdjustHandles="1" noChangeArrowheads="1" noChangeShapeType="1" noTextEdit="1"/>
              </p:cNvSpPr>
              <p:nvPr/>
            </p:nvSpPr>
            <p:spPr>
              <a:xfrm>
                <a:off x="6396311" y="1625398"/>
                <a:ext cx="3452073" cy="461665"/>
              </a:xfrm>
              <a:prstGeom prst="rect">
                <a:avLst/>
              </a:prstGeom>
              <a:blipFill>
                <a:blip r:embed="rId9"/>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222032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9" grpId="0" animBg="1"/>
      <p:bldP spid="50" grpId="0"/>
      <p:bldP spid="84" grpId="0" animBg="1"/>
      <p:bldP spid="86" grpId="0" animBg="1"/>
      <p:bldP spid="87" grpId="0"/>
      <p:bldP spid="100" grpId="0" animBg="1"/>
      <p:bldP spid="102" grpId="0" animBg="1"/>
      <p:bldP spid="103" grpId="0"/>
      <p:bldP spid="23" grpId="0"/>
      <p:bldP spid="67" grpId="0"/>
      <p:bldP spid="69" grpId="0"/>
      <p:bldP spid="70" grpId="0" animBg="1"/>
      <p:bldP spid="72" grpId="0" animBg="1"/>
      <p:bldP spid="61" grpId="0"/>
      <p:bldP spid="64"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cs typeface="CMU Bright Roman"/>
              </a:rPr>
              <a:t>S</a:t>
            </a:r>
            <a:r>
              <a:rPr lang="en-US" sz="2800" dirty="0">
                <a:cs typeface="CMU Bright Roman"/>
              </a:rPr>
              <a:t>equential prediction tasks</a:t>
            </a:r>
          </a:p>
          <a:p>
            <a:pPr marL="457200" indent="-457200">
              <a:buFont typeface="Arial" panose="020B0604020202020204" pitchFamily="34" charset="0"/>
              <a:buChar char="•"/>
            </a:pPr>
            <a:r>
              <a:rPr lang="en-US" sz="2800" dirty="0">
                <a:cs typeface="CMU Bright Roman"/>
              </a:rPr>
              <a:t>Common recurrent units</a:t>
            </a:r>
          </a:p>
          <a:p>
            <a:pPr marL="857250" lvl="1" indent="-457200">
              <a:buFont typeface="Arial" panose="020B0604020202020204" pitchFamily="34" charset="0"/>
              <a:buChar char="•"/>
            </a:pPr>
            <a:r>
              <a:rPr lang="en-US" sz="2400" dirty="0">
                <a:cs typeface="CMU Bright Roman"/>
              </a:rPr>
              <a:t>Vanilla RNN unit (and how to train it)</a:t>
            </a:r>
          </a:p>
          <a:p>
            <a:pPr marL="857250" lvl="1" indent="-457200">
              <a:buFont typeface="Arial" panose="020B0604020202020204" pitchFamily="34" charset="0"/>
              <a:buChar char="•"/>
            </a:pPr>
            <a:r>
              <a:rPr lang="en-US" sz="2400" dirty="0">
                <a:cs typeface="CMU Bright Roman"/>
              </a:rPr>
              <a:t>Long Short-Term Memory (LSTM)</a:t>
            </a:r>
          </a:p>
          <a:p>
            <a:pPr marL="857250" lvl="1" indent="-457200">
              <a:buFont typeface="Arial" panose="020B0604020202020204" pitchFamily="34" charset="0"/>
              <a:buChar char="•"/>
            </a:pPr>
            <a:r>
              <a:rPr lang="en-US" sz="2400" dirty="0">
                <a:cs typeface="CMU Bright Roman"/>
              </a:rPr>
              <a:t>Gated Recurrent Unit (GRU)</a:t>
            </a:r>
          </a:p>
          <a:p>
            <a:pPr marL="457200" indent="-457200">
              <a:buFont typeface="Arial" panose="020B0604020202020204" pitchFamily="34" charset="0"/>
              <a:buChar char="•"/>
            </a:pPr>
            <a:r>
              <a:rPr lang="en-US" sz="2800" dirty="0">
                <a:cs typeface="CMU Bright Roman"/>
              </a:rPr>
              <a:t>Recurrent network architectures</a:t>
            </a:r>
          </a:p>
          <a:p>
            <a:pPr marL="457200" indent="-457200">
              <a:buFont typeface="Arial" panose="020B0604020202020204" pitchFamily="34" charset="0"/>
              <a:buChar char="•"/>
            </a:pPr>
            <a:r>
              <a:rPr lang="en-US" sz="2800" dirty="0">
                <a:cs typeface="CMU Bright Roman"/>
              </a:rPr>
              <a:t>Applications in (a bit) more detail</a:t>
            </a:r>
          </a:p>
          <a:p>
            <a:pPr marL="857250" lvl="1" indent="-457200">
              <a:buFont typeface="Arial" panose="020B0604020202020204" pitchFamily="34" charset="0"/>
              <a:buChar char="•"/>
            </a:pPr>
            <a:r>
              <a:rPr lang="en-US" sz="2400" dirty="0">
                <a:cs typeface="CMU Bright Roman"/>
              </a:rPr>
              <a:t>Language modeling</a:t>
            </a:r>
          </a:p>
          <a:p>
            <a:pPr marL="857250" lvl="1" indent="-457200">
              <a:buFont typeface="Arial" panose="020B0604020202020204" pitchFamily="34" charset="0"/>
              <a:buChar char="•"/>
            </a:pPr>
            <a:r>
              <a:rPr lang="en-US" sz="2400" dirty="0">
                <a:cs typeface="CMU Bright Roman"/>
              </a:rPr>
              <a:t>Image captioning</a:t>
            </a:r>
          </a:p>
        </p:txBody>
      </p:sp>
    </p:spTree>
    <p:extLst>
      <p:ext uri="{BB962C8B-B14F-4D97-AF65-F5344CB8AC3E}">
        <p14:creationId xmlns:p14="http://schemas.microsoft.com/office/powerpoint/2010/main" val="2282763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RNN forward pass: Computation graph</a:t>
            </a:r>
          </a:p>
        </p:txBody>
      </p:sp>
      <p:graphicFrame>
        <p:nvGraphicFramePr>
          <p:cNvPr id="6" name="Object 5"/>
          <p:cNvGraphicFramePr>
            <a:graphicFrameLocks noChangeAspect="1"/>
          </p:cNvGraphicFramePr>
          <p:nvPr>
            <p:extLst/>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spid="_x0000_s17703" name="Equation" r:id="rId4" imgW="152400" imgH="241300" progId="Equation.DSMT4">
                  <p:embed/>
                </p:oleObj>
              </mc:Choice>
              <mc:Fallback>
                <p:oleObj name="Equation" r:id="rId4" imgW="152400" imgH="241300" progId="Equation.DSMT4">
                  <p:embed/>
                  <p:pic>
                    <p:nvPicPr>
                      <p:cNvPr id="6" name="Object 5"/>
                      <p:cNvPicPr/>
                      <p:nvPr/>
                    </p:nvPicPr>
                    <p:blipFill>
                      <a:blip r:embed="rId5"/>
                      <a:stretch>
                        <a:fillRect/>
                      </a:stretch>
                    </p:blipFill>
                    <p:spPr>
                      <a:xfrm>
                        <a:off x="7620000" y="3695700"/>
                        <a:ext cx="152400" cy="2413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spid="_x0000_s17704" name="Equation" r:id="rId6" imgW="152400" imgH="241300" progId="Equation.DSMT4">
                  <p:embed/>
                </p:oleObj>
              </mc:Choice>
              <mc:Fallback>
                <p:oleObj name="Equation" r:id="rId6" imgW="152400" imgH="241300" progId="Equation.DSMT4">
                  <p:embed/>
                  <p:pic>
                    <p:nvPicPr>
                      <p:cNvPr id="7" name="Object 6"/>
                      <p:cNvPicPr/>
                      <p:nvPr/>
                    </p:nvPicPr>
                    <p:blipFill>
                      <a:blip r:embed="rId5"/>
                      <a:stretch>
                        <a:fillRect/>
                      </a:stretch>
                    </p:blipFill>
                    <p:spPr>
                      <a:xfrm>
                        <a:off x="7620000" y="3695700"/>
                        <a:ext cx="152400" cy="241300"/>
                      </a:xfrm>
                      <a:prstGeom prst="rect">
                        <a:avLst/>
                      </a:prstGeom>
                    </p:spPr>
                  </p:pic>
                </p:oleObj>
              </mc:Fallback>
            </mc:AlternateContent>
          </a:graphicData>
        </a:graphic>
      </p:graphicFrame>
      <p:grpSp>
        <p:nvGrpSpPr>
          <p:cNvPr id="5" name="Group 4"/>
          <p:cNvGrpSpPr/>
          <p:nvPr/>
        </p:nvGrpSpPr>
        <p:grpSpPr>
          <a:xfrm rot="16200000">
            <a:off x="1732370" y="4033923"/>
            <a:ext cx="2127496" cy="1023306"/>
            <a:chOff x="3696578" y="2449058"/>
            <a:chExt cx="2127496" cy="1023306"/>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stCxn id="33"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1</a:t>
              </a:r>
            </a:p>
          </p:txBody>
        </p:sp>
      </p:grpSp>
      <p:sp>
        <p:nvSpPr>
          <p:cNvPr id="30" name="Rectangle 29"/>
          <p:cNvSpPr/>
          <p:nvPr/>
        </p:nvSpPr>
        <p:spPr>
          <a:xfrm>
            <a:off x="2613767"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1" name="Straight Arrow Connector 30"/>
          <p:cNvCxnSpPr>
            <a:stCxn id="164" idx="0"/>
            <a:endCxn id="30" idx="2"/>
          </p:cNvCxnSpPr>
          <p:nvPr/>
        </p:nvCxnSpPr>
        <p:spPr>
          <a:xfrm flipV="1">
            <a:off x="2809855"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560659"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1</a:t>
            </a:r>
          </a:p>
        </p:txBody>
      </p:sp>
      <p:sp>
        <p:nvSpPr>
          <p:cNvPr id="50" name="TextBox 49"/>
          <p:cNvSpPr txBox="1"/>
          <p:nvPr/>
        </p:nvSpPr>
        <p:spPr>
          <a:xfrm>
            <a:off x="2641605"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1</a:t>
            </a:r>
          </a:p>
        </p:txBody>
      </p:sp>
      <p:cxnSp>
        <p:nvCxnSpPr>
          <p:cNvPr id="51" name="Straight Arrow Connector 50"/>
          <p:cNvCxnSpPr>
            <a:stCxn id="50" idx="0"/>
            <a:endCxn id="49" idx="2"/>
          </p:cNvCxnSpPr>
          <p:nvPr/>
        </p:nvCxnSpPr>
        <p:spPr>
          <a:xfrm flipH="1" flipV="1">
            <a:off x="2809854"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0" idx="0"/>
            <a:endCxn id="50" idx="2"/>
          </p:cNvCxnSpPr>
          <p:nvPr/>
        </p:nvCxnSpPr>
        <p:spPr>
          <a:xfrm flipV="1">
            <a:off x="2813244"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rot="16200000">
            <a:off x="3105408" y="4033924"/>
            <a:ext cx="2127496" cy="1023306"/>
            <a:chOff x="3696578" y="2449058"/>
            <a:chExt cx="2127496" cy="1023306"/>
          </a:xfrm>
        </p:grpSpPr>
        <p:sp>
          <p:nvSpPr>
            <p:cNvPr id="90" name="Rectangle 89"/>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91" name="Oval 90"/>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92" name="Freeform 91"/>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93" name="Straight Arrow Connector 92"/>
            <p:cNvCxnSpPr>
              <a:stCxn id="91"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91"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91"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a:t>
              </a:r>
            </a:p>
          </p:txBody>
        </p:sp>
      </p:grpSp>
      <p:sp>
        <p:nvSpPr>
          <p:cNvPr id="84" name="Rectangle 83"/>
          <p:cNvSpPr/>
          <p:nvPr/>
        </p:nvSpPr>
        <p:spPr>
          <a:xfrm>
            <a:off x="3986805" y="2811012"/>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5" name="Straight Arrow Connector 84"/>
          <p:cNvCxnSpPr>
            <a:stCxn id="96" idx="0"/>
            <a:endCxn id="84" idx="2"/>
          </p:cNvCxnSpPr>
          <p:nvPr/>
        </p:nvCxnSpPr>
        <p:spPr>
          <a:xfrm flipV="1">
            <a:off x="4182893" y="3177313"/>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933697" y="1541126"/>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2</a:t>
            </a:r>
          </a:p>
        </p:txBody>
      </p:sp>
      <p:sp>
        <p:nvSpPr>
          <p:cNvPr id="87" name="TextBox 86"/>
          <p:cNvSpPr txBox="1"/>
          <p:nvPr/>
        </p:nvSpPr>
        <p:spPr>
          <a:xfrm>
            <a:off x="4014643" y="2213067"/>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2</a:t>
            </a:r>
          </a:p>
        </p:txBody>
      </p:sp>
      <p:cxnSp>
        <p:nvCxnSpPr>
          <p:cNvPr id="88" name="Straight Arrow Connector 87"/>
          <p:cNvCxnSpPr>
            <a:stCxn id="87" idx="0"/>
            <a:endCxn id="86" idx="2"/>
          </p:cNvCxnSpPr>
          <p:nvPr/>
        </p:nvCxnSpPr>
        <p:spPr>
          <a:xfrm flipH="1" flipV="1">
            <a:off x="4182892" y="1998723"/>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4" idx="0"/>
            <a:endCxn id="87" idx="2"/>
          </p:cNvCxnSpPr>
          <p:nvPr/>
        </p:nvCxnSpPr>
        <p:spPr>
          <a:xfrm flipV="1">
            <a:off x="4186282" y="2551622"/>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rot="16200000">
            <a:off x="4439943" y="4033923"/>
            <a:ext cx="2127496" cy="1023306"/>
            <a:chOff x="3696578" y="2449058"/>
            <a:chExt cx="2127496" cy="1023306"/>
          </a:xfrm>
        </p:grpSpPr>
        <p:sp>
          <p:nvSpPr>
            <p:cNvPr id="106" name="Rectangle 105"/>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107" name="Oval 106"/>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108" name="Freeform 107"/>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109" name="Straight Arrow Connector 108"/>
            <p:cNvCxnSpPr>
              <a:stCxn id="107"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endCxn id="107"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endCxn id="107"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3</a:t>
              </a:r>
            </a:p>
          </p:txBody>
        </p:sp>
      </p:grpSp>
      <p:sp>
        <p:nvSpPr>
          <p:cNvPr id="100" name="Rectangle 99"/>
          <p:cNvSpPr/>
          <p:nvPr/>
        </p:nvSpPr>
        <p:spPr>
          <a:xfrm>
            <a:off x="5321340"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1" name="Straight Arrow Connector 100"/>
          <p:cNvCxnSpPr>
            <a:stCxn id="112" idx="0"/>
            <a:endCxn id="100" idx="2"/>
          </p:cNvCxnSpPr>
          <p:nvPr/>
        </p:nvCxnSpPr>
        <p:spPr>
          <a:xfrm flipV="1">
            <a:off x="5517428"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5268232"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3</a:t>
            </a:r>
          </a:p>
        </p:txBody>
      </p:sp>
      <p:sp>
        <p:nvSpPr>
          <p:cNvPr id="103" name="TextBox 102"/>
          <p:cNvSpPr txBox="1"/>
          <p:nvPr/>
        </p:nvSpPr>
        <p:spPr>
          <a:xfrm>
            <a:off x="5349178"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3</a:t>
            </a:r>
          </a:p>
        </p:txBody>
      </p:sp>
      <p:cxnSp>
        <p:nvCxnSpPr>
          <p:cNvPr id="104" name="Straight Arrow Connector 103"/>
          <p:cNvCxnSpPr>
            <a:stCxn id="103" idx="0"/>
            <a:endCxn id="102" idx="2"/>
          </p:cNvCxnSpPr>
          <p:nvPr/>
        </p:nvCxnSpPr>
        <p:spPr>
          <a:xfrm flipH="1" flipV="1">
            <a:off x="5517427"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00" idx="0"/>
            <a:endCxn id="103" idx="2"/>
          </p:cNvCxnSpPr>
          <p:nvPr/>
        </p:nvCxnSpPr>
        <p:spPr>
          <a:xfrm flipV="1">
            <a:off x="5520817"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83D7F966-3617-764C-9F14-2AD09F8AAF48}"/>
              </a:ext>
            </a:extLst>
          </p:cNvPr>
          <p:cNvSpPr txBox="1"/>
          <p:nvPr/>
        </p:nvSpPr>
        <p:spPr>
          <a:xfrm>
            <a:off x="2304337" y="5572179"/>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0  </a:t>
            </a:r>
            <a:r>
              <a:rPr lang="en-US" sz="1600" b="0" i="1" dirty="0">
                <a:latin typeface="CMU Bright Roman"/>
                <a:cs typeface="CMU Bright Roman"/>
              </a:rPr>
              <a:t>      x</a:t>
            </a:r>
            <a:r>
              <a:rPr lang="en-US" sz="1600" b="0" i="1" baseline="-25000" dirty="0">
                <a:latin typeface="CMU Bright Roman"/>
                <a:cs typeface="CMU Bright Roman"/>
              </a:rPr>
              <a:t>1</a:t>
            </a:r>
          </a:p>
        </p:txBody>
      </p:sp>
      <p:sp>
        <p:nvSpPr>
          <p:cNvPr id="67" name="TextBox 66">
            <a:extLst>
              <a:ext uri="{FF2B5EF4-FFF2-40B4-BE49-F238E27FC236}">
                <a16:creationId xmlns:a16="http://schemas.microsoft.com/office/drawing/2014/main" id="{45EBEF41-EDA3-2E41-B6FA-C32FFCA360CC}"/>
              </a:ext>
            </a:extLst>
          </p:cNvPr>
          <p:cNvSpPr txBox="1"/>
          <p:nvPr/>
        </p:nvSpPr>
        <p:spPr>
          <a:xfrm>
            <a:off x="3657510" y="5572180"/>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1  </a:t>
            </a:r>
            <a:r>
              <a:rPr lang="en-US" sz="1600" b="0" i="1" dirty="0">
                <a:latin typeface="CMU Bright Roman"/>
                <a:cs typeface="CMU Bright Roman"/>
              </a:rPr>
              <a:t>      x</a:t>
            </a:r>
            <a:r>
              <a:rPr lang="en-US" sz="1600" b="0" i="1" baseline="-25000" dirty="0">
                <a:latin typeface="CMU Bright Roman"/>
                <a:cs typeface="CMU Bright Roman"/>
              </a:rPr>
              <a:t>2</a:t>
            </a:r>
          </a:p>
        </p:txBody>
      </p:sp>
      <p:sp>
        <p:nvSpPr>
          <p:cNvPr id="69" name="TextBox 68">
            <a:extLst>
              <a:ext uri="{FF2B5EF4-FFF2-40B4-BE49-F238E27FC236}">
                <a16:creationId xmlns:a16="http://schemas.microsoft.com/office/drawing/2014/main" id="{DCFE2D6C-803F-394F-9CE7-9392825CABBD}"/>
              </a:ext>
            </a:extLst>
          </p:cNvPr>
          <p:cNvSpPr txBox="1"/>
          <p:nvPr/>
        </p:nvSpPr>
        <p:spPr>
          <a:xfrm>
            <a:off x="4992045" y="5577776"/>
            <a:ext cx="1023307" cy="338554"/>
          </a:xfrm>
          <a:prstGeom prst="rect">
            <a:avLst/>
          </a:prstGeom>
          <a:noFill/>
        </p:spPr>
        <p:txBody>
          <a:bodyPr wrap="squar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  </a:t>
            </a:r>
            <a:r>
              <a:rPr lang="en-US" sz="1600" b="0" i="1" dirty="0">
                <a:latin typeface="CMU Bright Roman"/>
                <a:cs typeface="CMU Bright Roman"/>
              </a:rPr>
              <a:t>      x</a:t>
            </a:r>
            <a:r>
              <a:rPr lang="en-US" sz="1600" b="0" i="1" baseline="-25000" dirty="0">
                <a:latin typeface="CMU Bright Roman"/>
                <a:cs typeface="CMU Bright Roman"/>
              </a:rPr>
              <a:t>3</a:t>
            </a:r>
          </a:p>
        </p:txBody>
      </p:sp>
      <p:sp>
        <p:nvSpPr>
          <p:cNvPr id="70" name="Freeform 69">
            <a:extLst>
              <a:ext uri="{FF2B5EF4-FFF2-40B4-BE49-F238E27FC236}">
                <a16:creationId xmlns:a16="http://schemas.microsoft.com/office/drawing/2014/main" id="{0E774B0E-7894-AF47-ABC9-A62FD9B5C160}"/>
              </a:ext>
            </a:extLst>
          </p:cNvPr>
          <p:cNvSpPr/>
          <p:nvPr/>
        </p:nvSpPr>
        <p:spPr>
          <a:xfrm>
            <a:off x="2954244" y="3476753"/>
            <a:ext cx="992921" cy="2689532"/>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Lst>
            <a:ahLst/>
            <a:cxnLst>
              <a:cxn ang="0">
                <a:pos x="connsiteX0" y="connsiteY0"/>
              </a:cxn>
              <a:cxn ang="0">
                <a:pos x="connsiteX1" y="connsiteY1"/>
              </a:cxn>
              <a:cxn ang="0">
                <a:pos x="connsiteX2" y="connsiteY2"/>
              </a:cxn>
              <a:cxn ang="0">
                <a:pos x="connsiteX3" y="connsiteY3"/>
              </a:cxn>
            </a:cxnLst>
            <a:rect l="l" t="t" r="r" b="b"/>
            <a:pathLst>
              <a:path w="992921" h="2689532">
                <a:moveTo>
                  <a:pt x="0" y="197287"/>
                </a:moveTo>
                <a:cubicBezTo>
                  <a:pt x="109939" y="20571"/>
                  <a:pt x="219879" y="-156144"/>
                  <a:pt x="332901" y="234274"/>
                </a:cubicBezTo>
                <a:cubicBezTo>
                  <a:pt x="445923" y="624692"/>
                  <a:pt x="495243" y="2182254"/>
                  <a:pt x="678133" y="2539795"/>
                </a:cubicBezTo>
                <a:cubicBezTo>
                  <a:pt x="861023" y="2897336"/>
                  <a:pt x="981010" y="2517617"/>
                  <a:pt x="992921" y="2399396"/>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2" name="Freeform 71">
            <a:extLst>
              <a:ext uri="{FF2B5EF4-FFF2-40B4-BE49-F238E27FC236}">
                <a16:creationId xmlns:a16="http://schemas.microsoft.com/office/drawing/2014/main" id="{7C297D04-E2BD-9941-8BE6-FA779963DF0E}"/>
              </a:ext>
            </a:extLst>
          </p:cNvPr>
          <p:cNvSpPr/>
          <p:nvPr/>
        </p:nvSpPr>
        <p:spPr>
          <a:xfrm>
            <a:off x="4324144" y="3469807"/>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A563753C-37C6-AD48-A160-C3916EA69F17}"/>
                  </a:ext>
                </a:extLst>
              </p:cNvPr>
              <p:cNvSpPr/>
              <p:nvPr/>
            </p:nvSpPr>
            <p:spPr>
              <a:xfrm>
                <a:off x="6377726" y="3361284"/>
                <a:ext cx="3452073" cy="72616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rPr>
                          </m:ctrlPr>
                        </m:dPr>
                        <m:e>
                          <m:m>
                            <m:mPr>
                              <m:mcs>
                                <m:mc>
                                  <m:mcPr>
                                    <m:count m:val="1"/>
                                    <m:mcJc m:val="center"/>
                                  </m:mcPr>
                                </m:mc>
                              </m:mcs>
                              <m:ctrlPr>
                                <a:rPr lang="en-US" i="1">
                                  <a:solidFill>
                                    <a:srgbClr val="9900CC"/>
                                  </a:solidFill>
                                  <a:latin typeface="Cambria Math" panose="02040503050406030204" pitchFamily="18" charset="0"/>
                                </a:rPr>
                              </m:ctrlPr>
                            </m:mP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𝑥</m:t>
                                    </m:r>
                                  </m:e>
                                  <m:sub>
                                    <m:r>
                                      <a:rPr lang="en-US" i="1">
                                        <a:solidFill>
                                          <a:srgbClr val="9900CC"/>
                                        </a:solidFill>
                                        <a:latin typeface="Cambria Math" panose="02040503050406030204" pitchFamily="18" charset="0"/>
                                      </a:rPr>
                                      <m:t>𝑡</m:t>
                                    </m:r>
                                  </m:sub>
                                </m:sSub>
                              </m:e>
                            </m:m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mr>
                          </m:m>
                        </m:e>
                      </m:d>
                    </m:oMath>
                  </m:oMathPara>
                </a14:m>
                <a:endParaRPr lang="en-US" dirty="0">
                  <a:solidFill>
                    <a:srgbClr val="9900CC"/>
                  </a:solidFill>
                </a:endParaRPr>
              </a:p>
            </p:txBody>
          </p:sp>
        </mc:Choice>
        <mc:Fallback xmlns="">
          <p:sp>
            <p:nvSpPr>
              <p:cNvPr id="61" name="Rectangle 60">
                <a:extLst>
                  <a:ext uri="{FF2B5EF4-FFF2-40B4-BE49-F238E27FC236}">
                    <a16:creationId xmlns:a16="http://schemas.microsoft.com/office/drawing/2014/main" id="{A563753C-37C6-AD48-A160-C3916EA69F17}"/>
                  </a:ext>
                </a:extLst>
              </p:cNvPr>
              <p:cNvSpPr>
                <a:spLocks noRot="1" noChangeAspect="1" noMove="1" noResize="1" noEditPoints="1" noAdjustHandles="1" noChangeArrowheads="1" noChangeShapeType="1" noTextEdit="1"/>
              </p:cNvSpPr>
              <p:nvPr/>
            </p:nvSpPr>
            <p:spPr>
              <a:xfrm>
                <a:off x="6377726" y="3361284"/>
                <a:ext cx="3452073" cy="726161"/>
              </a:xfrm>
              <a:prstGeom prst="rect">
                <a:avLst/>
              </a:prstGeom>
              <a:blipFill>
                <a:blip r:embed="rId7"/>
                <a:stretch>
                  <a:fillRect l="-366"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54777DDC-5FF4-F14F-8004-0FC25721A762}"/>
                  </a:ext>
                </a:extLst>
              </p:cNvPr>
              <p:cNvSpPr/>
              <p:nvPr/>
            </p:nvSpPr>
            <p:spPr>
              <a:xfrm>
                <a:off x="6377726" y="2213067"/>
                <a:ext cx="3452073" cy="4908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softmax</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𝑊</m:t>
                          </m:r>
                        </m:e>
                        <m:sub>
                          <m:r>
                            <a:rPr lang="en-US" i="1">
                              <a:solidFill>
                                <a:srgbClr val="9900CC"/>
                              </a:solidFill>
                              <a:latin typeface="Cambria Math" panose="02040503050406030204" pitchFamily="18" charset="0"/>
                            </a:rPr>
                            <m:t>𝑦</m:t>
                          </m:r>
                        </m:sub>
                      </m:sSub>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64" name="Rectangle 63">
                <a:extLst>
                  <a:ext uri="{FF2B5EF4-FFF2-40B4-BE49-F238E27FC236}">
                    <a16:creationId xmlns:a16="http://schemas.microsoft.com/office/drawing/2014/main" id="{54777DDC-5FF4-F14F-8004-0FC25721A762}"/>
                  </a:ext>
                </a:extLst>
              </p:cNvPr>
              <p:cNvSpPr>
                <a:spLocks noRot="1" noChangeAspect="1" noMove="1" noResize="1" noEditPoints="1" noAdjustHandles="1" noChangeArrowheads="1" noChangeShapeType="1" noTextEdit="1"/>
              </p:cNvSpPr>
              <p:nvPr/>
            </p:nvSpPr>
            <p:spPr>
              <a:xfrm>
                <a:off x="6377726" y="2213067"/>
                <a:ext cx="3452073" cy="490840"/>
              </a:xfrm>
              <a:prstGeom prst="rect">
                <a:avLst/>
              </a:prstGeom>
              <a:blipFill>
                <a:blip r:embed="rId8"/>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0E94308F-1CB9-AD48-803A-502C2BBDF187}"/>
                  </a:ext>
                </a:extLst>
              </p:cNvPr>
              <p:cNvSpPr/>
              <p:nvPr/>
            </p:nvSpPr>
            <p:spPr>
              <a:xfrm>
                <a:off x="6396311" y="1625398"/>
                <a:ext cx="3452073"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𝑒</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log</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𝐺𝑇</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73" name="Rectangle 72">
                <a:extLst>
                  <a:ext uri="{FF2B5EF4-FFF2-40B4-BE49-F238E27FC236}">
                    <a16:creationId xmlns:a16="http://schemas.microsoft.com/office/drawing/2014/main" id="{0E94308F-1CB9-AD48-803A-502C2BBDF187}"/>
                  </a:ext>
                </a:extLst>
              </p:cNvPr>
              <p:cNvSpPr>
                <a:spLocks noRot="1" noChangeAspect="1" noMove="1" noResize="1" noEditPoints="1" noAdjustHandles="1" noChangeArrowheads="1" noChangeShapeType="1" noTextEdit="1"/>
              </p:cNvSpPr>
              <p:nvPr/>
            </p:nvSpPr>
            <p:spPr>
              <a:xfrm>
                <a:off x="6396311" y="1625398"/>
                <a:ext cx="3452073" cy="461665"/>
              </a:xfrm>
              <a:prstGeom prst="rect">
                <a:avLst/>
              </a:prstGeom>
              <a:blipFill>
                <a:blip r:embed="rId9"/>
                <a:stretch>
                  <a:fillRect b="-1621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7EE4E12-5DEF-F84C-AFBC-3FEE42CD30FC}"/>
              </a:ext>
            </a:extLst>
          </p:cNvPr>
          <p:cNvSpPr txBox="1"/>
          <p:nvPr/>
        </p:nvSpPr>
        <p:spPr>
          <a:xfrm>
            <a:off x="439590" y="4579893"/>
            <a:ext cx="474810" cy="461665"/>
          </a:xfrm>
          <a:prstGeom prst="rect">
            <a:avLst/>
          </a:prstGeom>
          <a:noFill/>
        </p:spPr>
        <p:txBody>
          <a:bodyPr wrap="none" rtlCol="0">
            <a:spAutoFit/>
          </a:bodyPr>
          <a:lstStyle/>
          <a:p>
            <a:r>
              <a:rPr lang="en-US" b="0" i="1" dirty="0"/>
              <a:t>W</a:t>
            </a:r>
          </a:p>
        </p:txBody>
      </p:sp>
      <p:sp>
        <p:nvSpPr>
          <p:cNvPr id="74" name="Freeform 73">
            <a:extLst>
              <a:ext uri="{FF2B5EF4-FFF2-40B4-BE49-F238E27FC236}">
                <a16:creationId xmlns:a16="http://schemas.microsoft.com/office/drawing/2014/main" id="{9AF61B15-D131-F647-84E8-7EEFA15AF0B7}"/>
              </a:ext>
            </a:extLst>
          </p:cNvPr>
          <p:cNvSpPr/>
          <p:nvPr/>
        </p:nvSpPr>
        <p:spPr>
          <a:xfrm>
            <a:off x="990162" y="4797164"/>
            <a:ext cx="1567686" cy="448756"/>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Lst>
            <a:ahLst/>
            <a:cxnLst>
              <a:cxn ang="0">
                <a:pos x="connsiteX0" y="connsiteY0"/>
              </a:cxn>
              <a:cxn ang="0">
                <a:pos x="connsiteX1" y="connsiteY1"/>
              </a:cxn>
              <a:cxn ang="0">
                <a:pos x="connsiteX2" y="connsiteY2"/>
              </a:cxn>
            </a:cxnLst>
            <a:rect l="l" t="t" r="r" b="b"/>
            <a:pathLst>
              <a:path w="1567686" h="1046227">
                <a:moveTo>
                  <a:pt x="0" y="18577"/>
                </a:moveTo>
                <a:cubicBezTo>
                  <a:pt x="352460" y="360830"/>
                  <a:pt x="560543" y="1049314"/>
                  <a:pt x="821824" y="1046218"/>
                </a:cubicBezTo>
                <a:cubicBezTo>
                  <a:pt x="1083105" y="1043122"/>
                  <a:pt x="1555775" y="118220"/>
                  <a:pt x="1567686" y="-1"/>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5" name="Freeform 74">
            <a:extLst>
              <a:ext uri="{FF2B5EF4-FFF2-40B4-BE49-F238E27FC236}">
                <a16:creationId xmlns:a16="http://schemas.microsoft.com/office/drawing/2014/main" id="{117CDC41-FA02-334D-B7D2-4B52AD0DB3CC}"/>
              </a:ext>
            </a:extLst>
          </p:cNvPr>
          <p:cNvSpPr/>
          <p:nvPr/>
        </p:nvSpPr>
        <p:spPr>
          <a:xfrm>
            <a:off x="990161" y="4797164"/>
            <a:ext cx="2943536" cy="1504724"/>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Lst>
            <a:ahLst/>
            <a:cxnLst>
              <a:cxn ang="0">
                <a:pos x="connsiteX0" y="connsiteY0"/>
              </a:cxn>
              <a:cxn ang="0">
                <a:pos x="connsiteX1" y="connsiteY1"/>
              </a:cxn>
              <a:cxn ang="0">
                <a:pos x="connsiteX2" y="connsiteY2"/>
              </a:cxn>
            </a:cxnLst>
            <a:rect l="l" t="t" r="r" b="b"/>
            <a:pathLst>
              <a:path w="1567686" h="1046246">
                <a:moveTo>
                  <a:pt x="0" y="18578"/>
                </a:moveTo>
                <a:cubicBezTo>
                  <a:pt x="352460" y="360831"/>
                  <a:pt x="560556" y="1042172"/>
                  <a:pt x="821824" y="1046219"/>
                </a:cubicBezTo>
                <a:cubicBezTo>
                  <a:pt x="1208333" y="1052206"/>
                  <a:pt x="1555775" y="118221"/>
                  <a:pt x="1567686" y="0"/>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6" name="Freeform 75">
            <a:extLst>
              <a:ext uri="{FF2B5EF4-FFF2-40B4-BE49-F238E27FC236}">
                <a16:creationId xmlns:a16="http://schemas.microsoft.com/office/drawing/2014/main" id="{C954D5E7-3B3E-8A44-9C99-F7E8572C91CD}"/>
              </a:ext>
            </a:extLst>
          </p:cNvPr>
          <p:cNvSpPr/>
          <p:nvPr/>
        </p:nvSpPr>
        <p:spPr>
          <a:xfrm>
            <a:off x="1013081" y="4797161"/>
            <a:ext cx="4237872" cy="170954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Lst>
            <a:ahLst/>
            <a:cxnLst>
              <a:cxn ang="0">
                <a:pos x="connsiteX0" y="connsiteY0"/>
              </a:cxn>
              <a:cxn ang="0">
                <a:pos x="connsiteX1" y="connsiteY1"/>
              </a:cxn>
              <a:cxn ang="0">
                <a:pos x="connsiteX2" y="connsiteY2"/>
              </a:cxn>
            </a:cxnLst>
            <a:rect l="l" t="t" r="r" b="b"/>
            <a:pathLst>
              <a:path w="1567686" h="1079338">
                <a:moveTo>
                  <a:pt x="0" y="18578"/>
                </a:moveTo>
                <a:cubicBezTo>
                  <a:pt x="352460" y="360831"/>
                  <a:pt x="647524" y="1090552"/>
                  <a:pt x="1048940" y="1079208"/>
                </a:cubicBezTo>
                <a:cubicBezTo>
                  <a:pt x="1310135" y="1071827"/>
                  <a:pt x="1555775" y="118221"/>
                  <a:pt x="1567686" y="0"/>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8" name="TextBox 77">
            <a:extLst>
              <a:ext uri="{FF2B5EF4-FFF2-40B4-BE49-F238E27FC236}">
                <a16:creationId xmlns:a16="http://schemas.microsoft.com/office/drawing/2014/main" id="{8EA3E509-454A-C54D-A902-5565CDB13C77}"/>
              </a:ext>
            </a:extLst>
          </p:cNvPr>
          <p:cNvSpPr txBox="1"/>
          <p:nvPr/>
        </p:nvSpPr>
        <p:spPr>
          <a:xfrm>
            <a:off x="446121" y="2715646"/>
            <a:ext cx="577402" cy="461665"/>
          </a:xfrm>
          <a:prstGeom prst="rect">
            <a:avLst/>
          </a:prstGeom>
          <a:noFill/>
        </p:spPr>
        <p:txBody>
          <a:bodyPr wrap="none" rtlCol="0">
            <a:spAutoFit/>
          </a:bodyPr>
          <a:lstStyle/>
          <a:p>
            <a:r>
              <a:rPr lang="en-US" b="0" i="1" dirty="0"/>
              <a:t>W</a:t>
            </a:r>
            <a:r>
              <a:rPr lang="en-US" b="0" i="1" baseline="-25000" dirty="0"/>
              <a:t>y</a:t>
            </a:r>
          </a:p>
        </p:txBody>
      </p:sp>
      <p:sp>
        <p:nvSpPr>
          <p:cNvPr id="79" name="Freeform 78">
            <a:extLst>
              <a:ext uri="{FF2B5EF4-FFF2-40B4-BE49-F238E27FC236}">
                <a16:creationId xmlns:a16="http://schemas.microsoft.com/office/drawing/2014/main" id="{E2946361-3CCE-EF4C-8E03-008540D95FBC}"/>
              </a:ext>
            </a:extLst>
          </p:cNvPr>
          <p:cNvSpPr/>
          <p:nvPr/>
        </p:nvSpPr>
        <p:spPr>
          <a:xfrm>
            <a:off x="1073209" y="2895603"/>
            <a:ext cx="1567686" cy="13486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Lst>
            <a:ahLst/>
            <a:cxnLst>
              <a:cxn ang="0">
                <a:pos x="connsiteX0" y="connsiteY0"/>
              </a:cxn>
              <a:cxn ang="0">
                <a:pos x="connsiteX1" y="connsiteY1"/>
              </a:cxn>
              <a:cxn ang="0">
                <a:pos x="connsiteX2" y="connsiteY2"/>
              </a:cxn>
            </a:cxnLst>
            <a:rect l="l" t="t" r="r" b="b"/>
            <a:pathLst>
              <a:path w="1567686" h="1046227">
                <a:moveTo>
                  <a:pt x="0" y="18577"/>
                </a:moveTo>
                <a:cubicBezTo>
                  <a:pt x="352460" y="360830"/>
                  <a:pt x="560543" y="1049314"/>
                  <a:pt x="821824" y="1046218"/>
                </a:cubicBezTo>
                <a:cubicBezTo>
                  <a:pt x="1083105" y="1043122"/>
                  <a:pt x="1555775" y="118220"/>
                  <a:pt x="1567686" y="-1"/>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0" name="Freeform 79">
            <a:extLst>
              <a:ext uri="{FF2B5EF4-FFF2-40B4-BE49-F238E27FC236}">
                <a16:creationId xmlns:a16="http://schemas.microsoft.com/office/drawing/2014/main" id="{2691091D-02B9-EF43-B8ED-869DA751E73D}"/>
              </a:ext>
            </a:extLst>
          </p:cNvPr>
          <p:cNvSpPr/>
          <p:nvPr/>
        </p:nvSpPr>
        <p:spPr>
          <a:xfrm>
            <a:off x="1073208" y="2895603"/>
            <a:ext cx="2943536" cy="45222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Lst>
            <a:ahLst/>
            <a:cxnLst>
              <a:cxn ang="0">
                <a:pos x="connsiteX0" y="connsiteY0"/>
              </a:cxn>
              <a:cxn ang="0">
                <a:pos x="connsiteX1" y="connsiteY1"/>
              </a:cxn>
              <a:cxn ang="0">
                <a:pos x="connsiteX2" y="connsiteY2"/>
              </a:cxn>
            </a:cxnLst>
            <a:rect l="l" t="t" r="r" b="b"/>
            <a:pathLst>
              <a:path w="1567686" h="1046246">
                <a:moveTo>
                  <a:pt x="0" y="18578"/>
                </a:moveTo>
                <a:cubicBezTo>
                  <a:pt x="352460" y="360831"/>
                  <a:pt x="560556" y="1042172"/>
                  <a:pt x="821824" y="1046219"/>
                </a:cubicBezTo>
                <a:cubicBezTo>
                  <a:pt x="1208333" y="1052206"/>
                  <a:pt x="1555775" y="118221"/>
                  <a:pt x="1567686" y="0"/>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1" name="Freeform 80">
            <a:extLst>
              <a:ext uri="{FF2B5EF4-FFF2-40B4-BE49-F238E27FC236}">
                <a16:creationId xmlns:a16="http://schemas.microsoft.com/office/drawing/2014/main" id="{E78D3682-2997-BC41-8521-2EB503BE0D12}"/>
              </a:ext>
            </a:extLst>
          </p:cNvPr>
          <p:cNvSpPr/>
          <p:nvPr/>
        </p:nvSpPr>
        <p:spPr>
          <a:xfrm>
            <a:off x="1096128" y="2895600"/>
            <a:ext cx="4237872" cy="513783"/>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Lst>
            <a:ahLst/>
            <a:cxnLst>
              <a:cxn ang="0">
                <a:pos x="connsiteX0" y="connsiteY0"/>
              </a:cxn>
              <a:cxn ang="0">
                <a:pos x="connsiteX1" y="connsiteY1"/>
              </a:cxn>
              <a:cxn ang="0">
                <a:pos x="connsiteX2" y="connsiteY2"/>
              </a:cxn>
            </a:cxnLst>
            <a:rect l="l" t="t" r="r" b="b"/>
            <a:pathLst>
              <a:path w="1567686" h="1079338">
                <a:moveTo>
                  <a:pt x="0" y="18578"/>
                </a:moveTo>
                <a:cubicBezTo>
                  <a:pt x="352460" y="360831"/>
                  <a:pt x="647524" y="1090552"/>
                  <a:pt x="1048940" y="1079208"/>
                </a:cubicBezTo>
                <a:cubicBezTo>
                  <a:pt x="1310135" y="1071827"/>
                  <a:pt x="1555775" y="118221"/>
                  <a:pt x="1567686" y="0"/>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2" name="Freeform 81">
            <a:extLst>
              <a:ext uri="{FF2B5EF4-FFF2-40B4-BE49-F238E27FC236}">
                <a16:creationId xmlns:a16="http://schemas.microsoft.com/office/drawing/2014/main" id="{365995C9-5FB7-0947-A927-8D223A00B226}"/>
              </a:ext>
            </a:extLst>
          </p:cNvPr>
          <p:cNvSpPr/>
          <p:nvPr/>
        </p:nvSpPr>
        <p:spPr>
          <a:xfrm flipV="1">
            <a:off x="5756335" y="1295818"/>
            <a:ext cx="1711378" cy="46302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659126"/>
              <a:gd name="connsiteY0" fmla="*/ -1 h 2163371"/>
              <a:gd name="connsiteX1" fmla="*/ 821824 w 1659126"/>
              <a:gd name="connsiteY1" fmla="*/ 1027640 h 2163371"/>
              <a:gd name="connsiteX2" fmla="*/ 1659126 w 1659126"/>
              <a:gd name="connsiteY2" fmla="*/ 2152578 h 2163371"/>
              <a:gd name="connsiteX0" fmla="*/ 0 w 1659126"/>
              <a:gd name="connsiteY0" fmla="*/ -1 h 2387168"/>
              <a:gd name="connsiteX1" fmla="*/ 808761 w 1659126"/>
              <a:gd name="connsiteY1" fmla="*/ 2218273 h 2387168"/>
              <a:gd name="connsiteX2" fmla="*/ 1659126 w 1659126"/>
              <a:gd name="connsiteY2" fmla="*/ 2152578 h 2387168"/>
              <a:gd name="connsiteX0" fmla="*/ 0 w 1711378"/>
              <a:gd name="connsiteY0" fmla="*/ -1 h 2482513"/>
              <a:gd name="connsiteX1" fmla="*/ 808761 w 1711378"/>
              <a:gd name="connsiteY1" fmla="*/ 2218273 h 2482513"/>
              <a:gd name="connsiteX2" fmla="*/ 1711378 w 1711378"/>
              <a:gd name="connsiteY2" fmla="*/ 2362687 h 2482513"/>
              <a:gd name="connsiteX0" fmla="*/ 0 w 1711378"/>
              <a:gd name="connsiteY0" fmla="*/ -1 h 2482513"/>
              <a:gd name="connsiteX1" fmla="*/ 808761 w 1711378"/>
              <a:gd name="connsiteY1" fmla="*/ 2218273 h 2482513"/>
              <a:gd name="connsiteX2" fmla="*/ 1711378 w 1711378"/>
              <a:gd name="connsiteY2" fmla="*/ 2362687 h 2482513"/>
            </a:gdLst>
            <a:ahLst/>
            <a:cxnLst>
              <a:cxn ang="0">
                <a:pos x="connsiteX0" y="connsiteY0"/>
              </a:cxn>
              <a:cxn ang="0">
                <a:pos x="connsiteX1" y="connsiteY1"/>
              </a:cxn>
              <a:cxn ang="0">
                <a:pos x="connsiteX2" y="connsiteY2"/>
              </a:cxn>
            </a:cxnLst>
            <a:rect l="l" t="t" r="r" b="b"/>
            <a:pathLst>
              <a:path w="1711378" h="2482513">
                <a:moveTo>
                  <a:pt x="0" y="-1"/>
                </a:moveTo>
                <a:cubicBezTo>
                  <a:pt x="234894" y="832510"/>
                  <a:pt x="523531" y="1824492"/>
                  <a:pt x="808761" y="2218273"/>
                </a:cubicBezTo>
                <a:cubicBezTo>
                  <a:pt x="1093991" y="2612054"/>
                  <a:pt x="1699467" y="2480908"/>
                  <a:pt x="1711378" y="2362687"/>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97" name="Freeform 96">
            <a:extLst>
              <a:ext uri="{FF2B5EF4-FFF2-40B4-BE49-F238E27FC236}">
                <a16:creationId xmlns:a16="http://schemas.microsoft.com/office/drawing/2014/main" id="{BABEF7D8-3AA3-E340-ADA8-77523AA0DBAB}"/>
              </a:ext>
            </a:extLst>
          </p:cNvPr>
          <p:cNvSpPr/>
          <p:nvPr/>
        </p:nvSpPr>
        <p:spPr>
          <a:xfrm flipV="1">
            <a:off x="4447864" y="1121250"/>
            <a:ext cx="3048039" cy="66443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 name="connsiteX0" fmla="*/ 0 w 1623343"/>
              <a:gd name="connsiteY0" fmla="*/ 1 h 1062447"/>
              <a:gd name="connsiteX1" fmla="*/ 821824 w 1623343"/>
              <a:gd name="connsiteY1" fmla="*/ 1027642 h 1062447"/>
              <a:gd name="connsiteX2" fmla="*/ 1623343 w 1623343"/>
              <a:gd name="connsiteY2" fmla="*/ 775157 h 1062447"/>
            </a:gdLst>
            <a:ahLst/>
            <a:cxnLst>
              <a:cxn ang="0">
                <a:pos x="connsiteX0" y="connsiteY0"/>
              </a:cxn>
              <a:cxn ang="0">
                <a:pos x="connsiteX1" y="connsiteY1"/>
              </a:cxn>
              <a:cxn ang="0">
                <a:pos x="connsiteX2" y="connsiteY2"/>
              </a:cxn>
            </a:cxnLst>
            <a:rect l="l" t="t" r="r" b="b"/>
            <a:pathLst>
              <a:path w="1623343" h="1062447">
                <a:moveTo>
                  <a:pt x="0" y="1"/>
                </a:moveTo>
                <a:cubicBezTo>
                  <a:pt x="352460" y="342254"/>
                  <a:pt x="551267" y="898449"/>
                  <a:pt x="821824" y="1027642"/>
                </a:cubicBezTo>
                <a:cubicBezTo>
                  <a:pt x="1092381" y="1156835"/>
                  <a:pt x="1611432" y="893378"/>
                  <a:pt x="1623343" y="775157"/>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98" name="Freeform 97">
            <a:extLst>
              <a:ext uri="{FF2B5EF4-FFF2-40B4-BE49-F238E27FC236}">
                <a16:creationId xmlns:a16="http://schemas.microsoft.com/office/drawing/2014/main" id="{3D5CA174-8380-214C-A223-1B7085506747}"/>
              </a:ext>
            </a:extLst>
          </p:cNvPr>
          <p:cNvSpPr/>
          <p:nvPr/>
        </p:nvSpPr>
        <p:spPr>
          <a:xfrm flipV="1">
            <a:off x="3077328" y="973312"/>
            <a:ext cx="4433816" cy="747860"/>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 name="connsiteX0" fmla="*/ 0 w 1640170"/>
              <a:gd name="connsiteY0" fmla="*/ 0 h 1083855"/>
              <a:gd name="connsiteX1" fmla="*/ 1048940 w 1640170"/>
              <a:gd name="connsiteY1" fmla="*/ 1060630 h 1083855"/>
              <a:gd name="connsiteX2" fmla="*/ 1640170 w 1640170"/>
              <a:gd name="connsiteY2" fmla="*/ 702156 h 1083855"/>
              <a:gd name="connsiteX0" fmla="*/ 0 w 1640170"/>
              <a:gd name="connsiteY0" fmla="*/ 0 h 1085860"/>
              <a:gd name="connsiteX1" fmla="*/ 1048940 w 1640170"/>
              <a:gd name="connsiteY1" fmla="*/ 1060630 h 1085860"/>
              <a:gd name="connsiteX2" fmla="*/ 1640170 w 1640170"/>
              <a:gd name="connsiteY2" fmla="*/ 702156 h 1085860"/>
            </a:gdLst>
            <a:ahLst/>
            <a:cxnLst>
              <a:cxn ang="0">
                <a:pos x="connsiteX0" y="connsiteY0"/>
              </a:cxn>
              <a:cxn ang="0">
                <a:pos x="connsiteX1" y="connsiteY1"/>
              </a:cxn>
              <a:cxn ang="0">
                <a:pos x="connsiteX2" y="connsiteY2"/>
              </a:cxn>
            </a:cxnLst>
            <a:rect l="l" t="t" r="r" b="b"/>
            <a:pathLst>
              <a:path w="1640170" h="1085860">
                <a:moveTo>
                  <a:pt x="0" y="0"/>
                </a:moveTo>
                <a:cubicBezTo>
                  <a:pt x="352460" y="342253"/>
                  <a:pt x="775578" y="943604"/>
                  <a:pt x="1048940" y="1060630"/>
                </a:cubicBezTo>
                <a:cubicBezTo>
                  <a:pt x="1322302" y="1177656"/>
                  <a:pt x="1521950" y="858311"/>
                  <a:pt x="1640170" y="702156"/>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113" name="TextBox 112">
            <a:extLst>
              <a:ext uri="{FF2B5EF4-FFF2-40B4-BE49-F238E27FC236}">
                <a16:creationId xmlns:a16="http://schemas.microsoft.com/office/drawing/2014/main" id="{B780C1CE-3827-9E4B-BFE3-021068D2DE39}"/>
              </a:ext>
            </a:extLst>
          </p:cNvPr>
          <p:cNvSpPr txBox="1"/>
          <p:nvPr/>
        </p:nvSpPr>
        <p:spPr>
          <a:xfrm>
            <a:off x="7499798" y="990600"/>
            <a:ext cx="356188" cy="461665"/>
          </a:xfrm>
          <a:prstGeom prst="rect">
            <a:avLst/>
          </a:prstGeom>
          <a:noFill/>
        </p:spPr>
        <p:txBody>
          <a:bodyPr wrap="none" rtlCol="0">
            <a:spAutoFit/>
          </a:bodyPr>
          <a:lstStyle/>
          <a:p>
            <a:r>
              <a:rPr lang="en-US" b="0" i="1" dirty="0"/>
              <a:t>L</a:t>
            </a:r>
            <a:endParaRPr lang="en-US" b="0" i="1" baseline="-25000" dirty="0"/>
          </a:p>
        </p:txBody>
      </p:sp>
    </p:spTree>
    <p:extLst>
      <p:ext uri="{BB962C8B-B14F-4D97-AF65-F5344CB8AC3E}">
        <p14:creationId xmlns:p14="http://schemas.microsoft.com/office/powerpoint/2010/main" val="2499354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Training: Backpropagation through time (BPTT)</a:t>
            </a:r>
          </a:p>
        </p:txBody>
      </p:sp>
      <p:sp>
        <p:nvSpPr>
          <p:cNvPr id="9"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cs typeface="CMU Bright Roman"/>
              </a:rPr>
              <a:t>The unfolded network (used during forward pass) is treated as one big feed-forward network that accepts the whole time series as input</a:t>
            </a:r>
          </a:p>
          <a:p>
            <a:pPr marL="457200" indent="-457200">
              <a:buFont typeface="Arial" panose="020B0604020202020204" pitchFamily="34" charset="0"/>
              <a:buChar char="•"/>
            </a:pPr>
            <a:r>
              <a:rPr lang="en-US" sz="2800" dirty="0">
                <a:cs typeface="CMU Bright Roman"/>
              </a:rPr>
              <a:t>The weight updates are computed for each copy in the unfolded network, then summed (or averaged) and applied to the RNN weights</a:t>
            </a:r>
          </a:p>
        </p:txBody>
      </p:sp>
    </p:spTree>
    <p:extLst>
      <p:ext uri="{BB962C8B-B14F-4D97-AF65-F5344CB8AC3E}">
        <p14:creationId xmlns:p14="http://schemas.microsoft.com/office/powerpoint/2010/main" val="54177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Backpropagation through time</a:t>
            </a:r>
          </a:p>
        </p:txBody>
      </p:sp>
      <p:sp>
        <p:nvSpPr>
          <p:cNvPr id="140" name="Content Placeholder 139">
            <a:extLst>
              <a:ext uri="{FF2B5EF4-FFF2-40B4-BE49-F238E27FC236}">
                <a16:creationId xmlns:a16="http://schemas.microsoft.com/office/drawing/2014/main" id="{ECB7DA0E-6CD9-4443-8003-F7A97DB4F39B}"/>
              </a:ext>
            </a:extLst>
          </p:cNvPr>
          <p:cNvSpPr>
            <a:spLocks noGrp="1"/>
          </p:cNvSpPr>
          <p:nvPr>
            <p:ph idx="1"/>
          </p:nvPr>
        </p:nvSpPr>
        <p:spPr/>
        <p:txBody>
          <a:bodyPr/>
          <a:lstStyle/>
          <a:p>
            <a:endParaRPr lang="en-US"/>
          </a:p>
        </p:txBody>
      </p:sp>
      <p:sp>
        <p:nvSpPr>
          <p:cNvPr id="4" name="Google Shape;904;p48"/>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905;p48"/>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906;p48"/>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907;p48"/>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908;p48"/>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909;p48"/>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910;p48"/>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911;p48"/>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912;p48"/>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913;p48"/>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914;p48"/>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915;p48"/>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916;p48"/>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917;p48"/>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918;p48"/>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919;p48"/>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920;p48"/>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921;p48"/>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922;p48"/>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923;p48"/>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924;p48"/>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925;p48"/>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926;p48"/>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927;p48"/>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928;p48"/>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929;p48"/>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930;p48"/>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931;p48"/>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932;p48"/>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933;p48"/>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934;p48"/>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935;p48"/>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936;p48"/>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937;p48"/>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938;p48"/>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939;p48"/>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940;p48"/>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941;p48"/>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942;p48"/>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943;p48"/>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944;p48"/>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945;p48"/>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6" name="Google Shape;946;p48"/>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47" name="Google Shape;947;p48"/>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48" name="Google Shape;948;p48"/>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9" name="Google Shape;949;p48"/>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0" name="Google Shape;950;p48"/>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951;p48"/>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2" name="Google Shape;952;p48"/>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3" name="Google Shape;953;p48"/>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4" name="Google Shape;954;p48"/>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5" name="Google Shape;955;p48"/>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6" name="Google Shape;956;p48"/>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957;p48"/>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958;p48"/>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9" name="Google Shape;959;p48"/>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0" name="Google Shape;960;p48"/>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1" name="Google Shape;961;p48"/>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2" name="Google Shape;962;p48"/>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3" name="Google Shape;963;p48"/>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4" name="Google Shape;964;p48"/>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5" name="Google Shape;965;p48"/>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6" name="Google Shape;966;p48"/>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7" name="Google Shape;967;p48"/>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8" name="Google Shape;968;p48"/>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9" name="Google Shape;969;p48"/>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0" name="Google Shape;970;p48"/>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1" name="Google Shape;971;p48"/>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2" name="Google Shape;972;p48"/>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3" name="Google Shape;973;p48"/>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4" name="Google Shape;974;p48"/>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5" name="Google Shape;975;p48"/>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976;p48"/>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7" name="Google Shape;977;p48"/>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8" name="Google Shape;978;p48"/>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9" name="Google Shape;979;p48"/>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0" name="Google Shape;980;p48"/>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1" name="Google Shape;981;p48"/>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982;p48"/>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3" name="Google Shape;983;p48"/>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4" name="Google Shape;984;p48"/>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5" name="Google Shape;985;p48"/>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86" name="Google Shape;986;p48"/>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987;p48"/>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8" name="Google Shape;988;p48"/>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9" name="Google Shape;989;p48"/>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0" name="Google Shape;990;p48"/>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1" name="Google Shape;991;p48"/>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2" name="Google Shape;992;p48"/>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993;p48"/>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4" name="Google Shape;994;p48"/>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5" name="Google Shape;995;p48"/>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6" name="Google Shape;996;p48"/>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7" name="Google Shape;997;p48"/>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8" name="Google Shape;998;p48"/>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9" name="Google Shape;999;p48"/>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0" name="Google Shape;1000;p48"/>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001;p48"/>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2" name="Google Shape;1002;p48"/>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3" name="Google Shape;1003;p48"/>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4" name="Google Shape;1004;p48"/>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5" name="Google Shape;1005;p48"/>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6" name="Google Shape;1006;p48"/>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7" name="Google Shape;1007;p48"/>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008;p48"/>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9" name="Google Shape;1009;p48"/>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0" name="Google Shape;1010;p48"/>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1" name="Google Shape;1011;p48"/>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2" name="Google Shape;1012;p48"/>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013;p48"/>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4" name="Google Shape;1014;p48"/>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5" name="Google Shape;1015;p48"/>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6" name="Google Shape;1016;p48"/>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sp>
        <p:nvSpPr>
          <p:cNvPr id="117" name="Google Shape;1017;p48"/>
          <p:cNvSpPr/>
          <p:nvPr/>
        </p:nvSpPr>
        <p:spPr>
          <a:xfrm>
            <a:off x="5216307" y="1182552"/>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a:t>Loss</a:t>
            </a:r>
            <a:endParaRPr sz="2487" b="0"/>
          </a:p>
        </p:txBody>
      </p:sp>
      <p:cxnSp>
        <p:nvCxnSpPr>
          <p:cNvPr id="118" name="Google Shape;1018;p48"/>
          <p:cNvCxnSpPr/>
          <p:nvPr/>
        </p:nvCxnSpPr>
        <p:spPr>
          <a:xfrm rot="10800000" flipH="1">
            <a:off x="618810" y="1166305"/>
            <a:ext cx="4552814" cy="1305260"/>
          </a:xfrm>
          <a:prstGeom prst="straightConnector1">
            <a:avLst/>
          </a:prstGeom>
          <a:noFill/>
          <a:ln w="19050" cap="flat" cmpd="sng">
            <a:solidFill>
              <a:srgbClr val="666666"/>
            </a:solidFill>
            <a:prstDash val="solid"/>
            <a:round/>
            <a:headEnd type="none" w="med" len="med"/>
            <a:tailEnd type="triangle" w="med" len="med"/>
          </a:ln>
        </p:spPr>
      </p:cxnSp>
      <p:cxnSp>
        <p:nvCxnSpPr>
          <p:cNvPr id="119" name="Google Shape;1019;p48"/>
          <p:cNvCxnSpPr/>
          <p:nvPr/>
        </p:nvCxnSpPr>
        <p:spPr>
          <a:xfrm rot="10800000" flipH="1">
            <a:off x="1216090" y="1328263"/>
            <a:ext cx="3826203" cy="1143302"/>
          </a:xfrm>
          <a:prstGeom prst="straightConnector1">
            <a:avLst/>
          </a:prstGeom>
          <a:noFill/>
          <a:ln w="19050" cap="flat" cmpd="sng">
            <a:solidFill>
              <a:srgbClr val="666666"/>
            </a:solidFill>
            <a:prstDash val="solid"/>
            <a:round/>
            <a:headEnd type="none" w="med" len="med"/>
            <a:tailEnd type="triangle" w="med" len="med"/>
          </a:ln>
        </p:spPr>
      </p:cxnSp>
      <p:cxnSp>
        <p:nvCxnSpPr>
          <p:cNvPr id="120" name="Google Shape;1020;p48"/>
          <p:cNvCxnSpPr/>
          <p:nvPr/>
        </p:nvCxnSpPr>
        <p:spPr>
          <a:xfrm rot="10800000" flipH="1">
            <a:off x="1813403" y="1368653"/>
            <a:ext cx="3402714" cy="1102913"/>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021;p48"/>
          <p:cNvCxnSpPr/>
          <p:nvPr/>
        </p:nvCxnSpPr>
        <p:spPr>
          <a:xfrm rot="10800000" flipH="1">
            <a:off x="2410682" y="1473825"/>
            <a:ext cx="2647710" cy="997740"/>
          </a:xfrm>
          <a:prstGeom prst="straightConnector1">
            <a:avLst/>
          </a:prstGeom>
          <a:noFill/>
          <a:ln w="19050" cap="flat" cmpd="sng">
            <a:solidFill>
              <a:srgbClr val="666666"/>
            </a:solidFill>
            <a:prstDash val="solid"/>
            <a:round/>
            <a:headEnd type="none" w="med" len="med"/>
            <a:tailEnd type="triangle" w="med" len="med"/>
          </a:ln>
        </p:spPr>
      </p:cxnSp>
      <p:cxnSp>
        <p:nvCxnSpPr>
          <p:cNvPr id="122" name="Google Shape;1022;p48"/>
          <p:cNvCxnSpPr/>
          <p:nvPr/>
        </p:nvCxnSpPr>
        <p:spPr>
          <a:xfrm rot="10800000" flipH="1">
            <a:off x="3007961" y="1538608"/>
            <a:ext cx="2001879" cy="932957"/>
          </a:xfrm>
          <a:prstGeom prst="straightConnector1">
            <a:avLst/>
          </a:prstGeom>
          <a:noFill/>
          <a:ln w="19050" cap="flat" cmpd="sng">
            <a:solidFill>
              <a:srgbClr val="666666"/>
            </a:solidFill>
            <a:prstDash val="solid"/>
            <a:round/>
            <a:headEnd type="none" w="med" len="med"/>
            <a:tailEnd type="triangle" w="med" len="med"/>
          </a:ln>
        </p:spPr>
      </p:cxnSp>
      <p:cxnSp>
        <p:nvCxnSpPr>
          <p:cNvPr id="123" name="Google Shape;1023;p48"/>
          <p:cNvCxnSpPr/>
          <p:nvPr/>
        </p:nvCxnSpPr>
        <p:spPr>
          <a:xfrm rot="10800000" flipH="1">
            <a:off x="3605242" y="1571000"/>
            <a:ext cx="1518005" cy="900565"/>
          </a:xfrm>
          <a:prstGeom prst="straightConnector1">
            <a:avLst/>
          </a:prstGeom>
          <a:noFill/>
          <a:ln w="19050" cap="flat" cmpd="sng">
            <a:solidFill>
              <a:srgbClr val="666666"/>
            </a:solidFill>
            <a:prstDash val="solid"/>
            <a:round/>
            <a:headEnd type="none" w="med" len="med"/>
            <a:tailEnd type="triangle" w="med" len="med"/>
          </a:ln>
        </p:spPr>
      </p:cxnSp>
      <p:cxnSp>
        <p:nvCxnSpPr>
          <p:cNvPr id="124" name="Google Shape;1024;p48"/>
          <p:cNvCxnSpPr/>
          <p:nvPr/>
        </p:nvCxnSpPr>
        <p:spPr>
          <a:xfrm rot="10800000" flipH="1">
            <a:off x="4202521" y="1587396"/>
            <a:ext cx="1082518" cy="884170"/>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025;p48"/>
          <p:cNvCxnSpPr/>
          <p:nvPr/>
        </p:nvCxnSpPr>
        <p:spPr>
          <a:xfrm rot="10800000" flipH="1">
            <a:off x="4767296" y="1603391"/>
            <a:ext cx="744206" cy="868174"/>
          </a:xfrm>
          <a:prstGeom prst="straightConnector1">
            <a:avLst/>
          </a:prstGeom>
          <a:noFill/>
          <a:ln w="19050" cap="flat" cmpd="sng">
            <a:solidFill>
              <a:srgbClr val="666666"/>
            </a:solidFill>
            <a:prstDash val="solid"/>
            <a:round/>
            <a:headEnd type="none" w="med" len="med"/>
            <a:tailEnd type="triangle" w="med" len="med"/>
          </a:ln>
        </p:spPr>
      </p:cxnSp>
      <p:cxnSp>
        <p:nvCxnSpPr>
          <p:cNvPr id="126" name="Google Shape;1026;p48"/>
          <p:cNvCxnSpPr/>
          <p:nvPr/>
        </p:nvCxnSpPr>
        <p:spPr>
          <a:xfrm rot="10800000" flipH="1">
            <a:off x="5364575" y="1619787"/>
            <a:ext cx="422290" cy="851778"/>
          </a:xfrm>
          <a:prstGeom prst="straightConnector1">
            <a:avLst/>
          </a:prstGeom>
          <a:noFill/>
          <a:ln w="19050" cap="flat" cmpd="sng">
            <a:solidFill>
              <a:srgbClr val="666666"/>
            </a:solidFill>
            <a:prstDash val="solid"/>
            <a:round/>
            <a:headEnd type="none" w="med" len="med"/>
            <a:tailEnd type="triangle" w="med" len="med"/>
          </a:ln>
        </p:spPr>
      </p:cxnSp>
      <p:cxnSp>
        <p:nvCxnSpPr>
          <p:cNvPr id="127" name="Google Shape;1027;p48"/>
          <p:cNvCxnSpPr/>
          <p:nvPr/>
        </p:nvCxnSpPr>
        <p:spPr>
          <a:xfrm rot="10800000" flipH="1">
            <a:off x="5961889" y="1555004"/>
            <a:ext cx="116370" cy="916561"/>
          </a:xfrm>
          <a:prstGeom prst="straightConnector1">
            <a:avLst/>
          </a:prstGeom>
          <a:noFill/>
          <a:ln w="19050" cap="flat" cmpd="sng">
            <a:solidFill>
              <a:srgbClr val="666666"/>
            </a:solidFill>
            <a:prstDash val="solid"/>
            <a:round/>
            <a:headEnd type="none" w="med" len="med"/>
            <a:tailEnd type="triangle" w="med" len="med"/>
          </a:ln>
        </p:spPr>
      </p:cxnSp>
      <p:cxnSp>
        <p:nvCxnSpPr>
          <p:cNvPr id="128" name="Google Shape;1028;p48"/>
          <p:cNvCxnSpPr/>
          <p:nvPr/>
        </p:nvCxnSpPr>
        <p:spPr>
          <a:xfrm rot="10800000">
            <a:off x="6434401" y="1587396"/>
            <a:ext cx="124768" cy="884170"/>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029;p48"/>
          <p:cNvCxnSpPr/>
          <p:nvPr/>
        </p:nvCxnSpPr>
        <p:spPr>
          <a:xfrm rot="10800000">
            <a:off x="6758151" y="1571000"/>
            <a:ext cx="398296" cy="900565"/>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030;p48"/>
          <p:cNvCxnSpPr/>
          <p:nvPr/>
        </p:nvCxnSpPr>
        <p:spPr>
          <a:xfrm rot="10800000">
            <a:off x="7049511" y="1571000"/>
            <a:ext cx="704217" cy="900565"/>
          </a:xfrm>
          <a:prstGeom prst="straightConnector1">
            <a:avLst/>
          </a:prstGeom>
          <a:noFill/>
          <a:ln w="19050" cap="flat" cmpd="sng">
            <a:solidFill>
              <a:srgbClr val="666666"/>
            </a:solidFill>
            <a:prstDash val="solid"/>
            <a:round/>
            <a:headEnd type="none" w="med" len="med"/>
            <a:tailEnd type="triangle" w="med" len="med"/>
          </a:ln>
        </p:spPr>
      </p:cxnSp>
      <p:cxnSp>
        <p:nvCxnSpPr>
          <p:cNvPr id="131" name="Google Shape;1031;p48"/>
          <p:cNvCxnSpPr/>
          <p:nvPr/>
        </p:nvCxnSpPr>
        <p:spPr>
          <a:xfrm rot="10800000">
            <a:off x="7211304" y="1619787"/>
            <a:ext cx="1139703" cy="851778"/>
          </a:xfrm>
          <a:prstGeom prst="straightConnector1">
            <a:avLst/>
          </a:prstGeom>
          <a:noFill/>
          <a:ln w="19050" cap="flat" cmpd="sng">
            <a:solidFill>
              <a:srgbClr val="666666"/>
            </a:solidFill>
            <a:prstDash val="solid"/>
            <a:round/>
            <a:headEnd type="none" w="med" len="med"/>
            <a:tailEnd type="triangle" w="med" len="med"/>
          </a:ln>
        </p:spPr>
      </p:cxnSp>
      <p:cxnSp>
        <p:nvCxnSpPr>
          <p:cNvPr id="132" name="Google Shape;1032;p48"/>
          <p:cNvCxnSpPr/>
          <p:nvPr/>
        </p:nvCxnSpPr>
        <p:spPr>
          <a:xfrm rot="10800000">
            <a:off x="7324701" y="1555004"/>
            <a:ext cx="1623577" cy="916561"/>
          </a:xfrm>
          <a:prstGeom prst="straightConnector1">
            <a:avLst/>
          </a:prstGeom>
          <a:noFill/>
          <a:ln w="19050" cap="flat" cmpd="sng">
            <a:solidFill>
              <a:srgbClr val="666666"/>
            </a:solidFill>
            <a:prstDash val="solid"/>
            <a:round/>
            <a:headEnd type="none" w="med" len="med"/>
            <a:tailEnd type="triangle" w="med" len="med"/>
          </a:ln>
        </p:spPr>
      </p:cxnSp>
      <p:cxnSp>
        <p:nvCxnSpPr>
          <p:cNvPr id="133" name="Google Shape;1033;p48"/>
          <p:cNvCxnSpPr/>
          <p:nvPr/>
        </p:nvCxnSpPr>
        <p:spPr>
          <a:xfrm rot="10800000">
            <a:off x="7304541" y="1368653"/>
            <a:ext cx="2241016" cy="1102913"/>
          </a:xfrm>
          <a:prstGeom prst="straightConnector1">
            <a:avLst/>
          </a:prstGeom>
          <a:noFill/>
          <a:ln w="19050" cap="flat" cmpd="sng">
            <a:solidFill>
              <a:srgbClr val="666666"/>
            </a:solidFill>
            <a:prstDash val="solid"/>
            <a:round/>
            <a:headEnd type="none" w="med" len="med"/>
            <a:tailEnd type="triangle" w="med" len="med"/>
          </a:ln>
        </p:spPr>
      </p:cxnSp>
      <p:cxnSp>
        <p:nvCxnSpPr>
          <p:cNvPr id="134" name="Google Shape;1034;p48"/>
          <p:cNvCxnSpPr/>
          <p:nvPr/>
        </p:nvCxnSpPr>
        <p:spPr>
          <a:xfrm rot="10800000">
            <a:off x="7373157" y="1215093"/>
            <a:ext cx="2769679" cy="1256473"/>
          </a:xfrm>
          <a:prstGeom prst="straightConnector1">
            <a:avLst/>
          </a:prstGeom>
          <a:noFill/>
          <a:ln w="19050" cap="flat" cmpd="sng">
            <a:solidFill>
              <a:srgbClr val="666666"/>
            </a:solidFill>
            <a:prstDash val="solid"/>
            <a:round/>
            <a:headEnd type="none" w="med" len="med"/>
            <a:tailEnd type="triangle" w="med" len="med"/>
          </a:ln>
        </p:spPr>
      </p:cxnSp>
      <p:cxnSp>
        <p:nvCxnSpPr>
          <p:cNvPr id="135" name="Google Shape;1035;p48"/>
          <p:cNvCxnSpPr/>
          <p:nvPr/>
        </p:nvCxnSpPr>
        <p:spPr>
          <a:xfrm rot="10800000">
            <a:off x="7340602" y="1133914"/>
            <a:ext cx="3399514" cy="1337652"/>
          </a:xfrm>
          <a:prstGeom prst="straightConnector1">
            <a:avLst/>
          </a:prstGeom>
          <a:noFill/>
          <a:ln w="19050" cap="flat" cmpd="sng">
            <a:solidFill>
              <a:srgbClr val="666666"/>
            </a:solidFill>
            <a:prstDash val="solid"/>
            <a:round/>
            <a:headEnd type="none" w="med" len="med"/>
            <a:tailEnd type="triangle" w="med" len="med"/>
          </a:ln>
        </p:spPr>
      </p:cxnSp>
      <p:cxnSp>
        <p:nvCxnSpPr>
          <p:cNvPr id="136" name="Google Shape;1036;p48"/>
          <p:cNvCxnSpPr/>
          <p:nvPr/>
        </p:nvCxnSpPr>
        <p:spPr>
          <a:xfrm rot="10800000">
            <a:off x="7405220" y="1036739"/>
            <a:ext cx="3932176" cy="1434826"/>
          </a:xfrm>
          <a:prstGeom prst="straightConnector1">
            <a:avLst/>
          </a:prstGeom>
          <a:noFill/>
          <a:ln w="19050" cap="flat" cmpd="sng">
            <a:solidFill>
              <a:srgbClr val="666666"/>
            </a:solidFill>
            <a:prstDash val="solid"/>
            <a:round/>
            <a:headEnd type="none" w="med" len="med"/>
            <a:tailEnd type="triangle" w="med" len="med"/>
          </a:ln>
        </p:spPr>
      </p:cxnSp>
      <p:cxnSp>
        <p:nvCxnSpPr>
          <p:cNvPr id="137" name="Google Shape;1037;p48"/>
          <p:cNvCxnSpPr/>
          <p:nvPr/>
        </p:nvCxnSpPr>
        <p:spPr>
          <a:xfrm>
            <a:off x="461346" y="5795850"/>
            <a:ext cx="11039524" cy="0"/>
          </a:xfrm>
          <a:prstGeom prst="straightConnector1">
            <a:avLst/>
          </a:prstGeom>
          <a:noFill/>
          <a:ln w="38100" cap="flat" cmpd="sng">
            <a:solidFill>
              <a:schemeClr val="dk2"/>
            </a:solidFill>
            <a:prstDash val="solid"/>
            <a:round/>
            <a:headEnd type="none" w="med" len="med"/>
            <a:tailEnd type="triangle" w="med" len="med"/>
          </a:ln>
        </p:spPr>
      </p:cxnSp>
      <p:cxnSp>
        <p:nvCxnSpPr>
          <p:cNvPr id="138" name="Google Shape;1038;p48"/>
          <p:cNvCxnSpPr/>
          <p:nvPr/>
        </p:nvCxnSpPr>
        <p:spPr>
          <a:xfrm>
            <a:off x="461346" y="6031355"/>
            <a:ext cx="11039524" cy="0"/>
          </a:xfrm>
          <a:prstGeom prst="straightConnector1">
            <a:avLst/>
          </a:prstGeom>
          <a:noFill/>
          <a:ln w="38100" cap="flat" cmpd="sng">
            <a:solidFill>
              <a:srgbClr val="FF0000"/>
            </a:solidFill>
            <a:prstDash val="solid"/>
            <a:round/>
            <a:headEnd type="triangle" w="med" len="med"/>
            <a:tailEnd type="none" w="med" len="med"/>
          </a:ln>
        </p:spPr>
      </p:cxnSp>
      <p:sp>
        <p:nvSpPr>
          <p:cNvPr id="139" name="Google Shape;1039;p48"/>
          <p:cNvSpPr txBox="1"/>
          <p:nvPr/>
        </p:nvSpPr>
        <p:spPr>
          <a:xfrm>
            <a:off x="673042" y="6048609"/>
            <a:ext cx="10810910" cy="2048311"/>
          </a:xfrm>
          <a:prstGeom prst="rect">
            <a:avLst/>
          </a:prstGeom>
          <a:noFill/>
          <a:ln>
            <a:noFill/>
          </a:ln>
        </p:spPr>
        <p:txBody>
          <a:bodyPr spcFirstLastPara="1" wrap="square" lIns="121868" tIns="121868" rIns="121868" bIns="121868" anchor="t" anchorCtr="0">
            <a:noAutofit/>
          </a:bodyPr>
          <a:lstStyle/>
          <a:p>
            <a:r>
              <a:rPr lang="en" sz="2000" b="0" dirty="0"/>
              <a:t>Forward through entire sequence to compute loss, then backward to compute gradient</a:t>
            </a:r>
            <a:endParaRPr sz="2000" b="0" dirty="0"/>
          </a:p>
        </p:txBody>
      </p:sp>
      <p:sp>
        <p:nvSpPr>
          <p:cNvPr id="141" name="TextBox 140">
            <a:extLst>
              <a:ext uri="{FF2B5EF4-FFF2-40B4-BE49-F238E27FC236}">
                <a16:creationId xmlns:a16="http://schemas.microsoft.com/office/drawing/2014/main" id="{EB602AA6-C834-C842-B7DB-02C7AE666C91}"/>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85362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Backpropagation through time</a:t>
            </a:r>
          </a:p>
        </p:txBody>
      </p:sp>
      <p:sp>
        <p:nvSpPr>
          <p:cNvPr id="141" name="Content Placeholder 140">
            <a:extLst>
              <a:ext uri="{FF2B5EF4-FFF2-40B4-BE49-F238E27FC236}">
                <a16:creationId xmlns:a16="http://schemas.microsoft.com/office/drawing/2014/main" id="{230B5DF6-904A-3D4F-9062-F88862DAFFF7}"/>
              </a:ext>
            </a:extLst>
          </p:cNvPr>
          <p:cNvSpPr>
            <a:spLocks noGrp="1"/>
          </p:cNvSpPr>
          <p:nvPr>
            <p:ph idx="1"/>
          </p:nvPr>
        </p:nvSpPr>
        <p:spPr/>
        <p:txBody>
          <a:bodyPr/>
          <a:lstStyle/>
          <a:p>
            <a:endParaRPr lang="en-US"/>
          </a:p>
        </p:txBody>
      </p:sp>
      <p:sp>
        <p:nvSpPr>
          <p:cNvPr id="4" name="Google Shape;904;p48"/>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905;p48"/>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906;p48"/>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907;p48"/>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908;p48"/>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909;p48"/>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910;p48"/>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911;p48"/>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912;p48"/>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913;p48"/>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914;p48"/>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915;p48"/>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916;p48"/>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917;p48"/>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918;p48"/>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919;p48"/>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920;p48"/>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921;p48"/>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922;p48"/>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923;p48"/>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924;p48"/>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925;p48"/>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926;p48"/>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927;p48"/>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928;p48"/>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929;p48"/>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930;p48"/>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931;p48"/>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932;p48"/>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933;p48"/>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934;p48"/>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935;p48"/>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936;p48"/>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937;p48"/>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938;p48"/>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939;p48"/>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940;p48"/>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941;p48"/>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942;p48"/>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943;p48"/>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944;p48"/>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945;p48"/>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6" name="Google Shape;946;p48"/>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47" name="Google Shape;947;p48"/>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48" name="Google Shape;948;p48"/>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9" name="Google Shape;949;p48"/>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0" name="Google Shape;950;p48"/>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951;p48"/>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2" name="Google Shape;952;p48"/>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3" name="Google Shape;953;p48"/>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4" name="Google Shape;954;p48"/>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5" name="Google Shape;955;p48"/>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6" name="Google Shape;956;p48"/>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957;p48"/>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958;p48"/>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9" name="Google Shape;959;p48"/>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0" name="Google Shape;960;p48"/>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1" name="Google Shape;961;p48"/>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2" name="Google Shape;962;p48"/>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3" name="Google Shape;963;p48"/>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4" name="Google Shape;964;p48"/>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5" name="Google Shape;965;p48"/>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6" name="Google Shape;966;p48"/>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7" name="Google Shape;967;p48"/>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8" name="Google Shape;968;p48"/>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9" name="Google Shape;969;p48"/>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0" name="Google Shape;970;p48"/>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1" name="Google Shape;971;p48"/>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2" name="Google Shape;972;p48"/>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3" name="Google Shape;973;p48"/>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4" name="Google Shape;974;p48"/>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5" name="Google Shape;975;p48"/>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976;p48"/>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7" name="Google Shape;977;p48"/>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8" name="Google Shape;978;p48"/>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9" name="Google Shape;979;p48"/>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0" name="Google Shape;980;p48"/>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1" name="Google Shape;981;p48"/>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982;p48"/>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3" name="Google Shape;983;p48"/>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4" name="Google Shape;984;p48"/>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5" name="Google Shape;985;p48"/>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86" name="Google Shape;986;p48"/>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987;p48"/>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8" name="Google Shape;988;p48"/>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9" name="Google Shape;989;p48"/>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0" name="Google Shape;990;p48"/>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1" name="Google Shape;991;p48"/>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2" name="Google Shape;992;p48"/>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993;p48"/>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4" name="Google Shape;994;p48"/>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5" name="Google Shape;995;p48"/>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6" name="Google Shape;996;p48"/>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7" name="Google Shape;997;p48"/>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8" name="Google Shape;998;p48"/>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9" name="Google Shape;999;p48"/>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0" name="Google Shape;1000;p48"/>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001;p48"/>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2" name="Google Shape;1002;p48"/>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3" name="Google Shape;1003;p48"/>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4" name="Google Shape;1004;p48"/>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5" name="Google Shape;1005;p48"/>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6" name="Google Shape;1006;p48"/>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7" name="Google Shape;1007;p48"/>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008;p48"/>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9" name="Google Shape;1009;p48"/>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0" name="Google Shape;1010;p48"/>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1" name="Google Shape;1011;p48"/>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2" name="Google Shape;1012;p48"/>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013;p48"/>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4" name="Google Shape;1014;p48"/>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5" name="Google Shape;1015;p48"/>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6" name="Google Shape;1016;p48"/>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sp>
        <p:nvSpPr>
          <p:cNvPr id="117" name="Google Shape;1017;p48"/>
          <p:cNvSpPr/>
          <p:nvPr/>
        </p:nvSpPr>
        <p:spPr>
          <a:xfrm>
            <a:off x="5216307" y="1182552"/>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118" name="Google Shape;1018;p48"/>
          <p:cNvCxnSpPr/>
          <p:nvPr/>
        </p:nvCxnSpPr>
        <p:spPr>
          <a:xfrm rot="10800000" flipH="1">
            <a:off x="618810" y="1166305"/>
            <a:ext cx="4552814" cy="1305260"/>
          </a:xfrm>
          <a:prstGeom prst="straightConnector1">
            <a:avLst/>
          </a:prstGeom>
          <a:noFill/>
          <a:ln w="19050" cap="flat" cmpd="sng">
            <a:solidFill>
              <a:srgbClr val="666666"/>
            </a:solidFill>
            <a:prstDash val="solid"/>
            <a:round/>
            <a:headEnd type="none" w="med" len="med"/>
            <a:tailEnd type="triangle" w="med" len="med"/>
          </a:ln>
        </p:spPr>
      </p:cxnSp>
      <p:cxnSp>
        <p:nvCxnSpPr>
          <p:cNvPr id="119" name="Google Shape;1019;p48"/>
          <p:cNvCxnSpPr/>
          <p:nvPr/>
        </p:nvCxnSpPr>
        <p:spPr>
          <a:xfrm rot="10800000" flipH="1">
            <a:off x="1216090" y="1328263"/>
            <a:ext cx="3826203" cy="1143302"/>
          </a:xfrm>
          <a:prstGeom prst="straightConnector1">
            <a:avLst/>
          </a:prstGeom>
          <a:noFill/>
          <a:ln w="19050" cap="flat" cmpd="sng">
            <a:solidFill>
              <a:srgbClr val="666666"/>
            </a:solidFill>
            <a:prstDash val="solid"/>
            <a:round/>
            <a:headEnd type="none" w="med" len="med"/>
            <a:tailEnd type="triangle" w="med" len="med"/>
          </a:ln>
        </p:spPr>
      </p:cxnSp>
      <p:cxnSp>
        <p:nvCxnSpPr>
          <p:cNvPr id="120" name="Google Shape;1020;p48"/>
          <p:cNvCxnSpPr/>
          <p:nvPr/>
        </p:nvCxnSpPr>
        <p:spPr>
          <a:xfrm rot="10800000" flipH="1">
            <a:off x="1813403" y="1368653"/>
            <a:ext cx="3402714" cy="1102913"/>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021;p48"/>
          <p:cNvCxnSpPr/>
          <p:nvPr/>
        </p:nvCxnSpPr>
        <p:spPr>
          <a:xfrm rot="10800000" flipH="1">
            <a:off x="2410682" y="1473825"/>
            <a:ext cx="2647710" cy="997740"/>
          </a:xfrm>
          <a:prstGeom prst="straightConnector1">
            <a:avLst/>
          </a:prstGeom>
          <a:noFill/>
          <a:ln w="19050" cap="flat" cmpd="sng">
            <a:solidFill>
              <a:srgbClr val="666666"/>
            </a:solidFill>
            <a:prstDash val="solid"/>
            <a:round/>
            <a:headEnd type="none" w="med" len="med"/>
            <a:tailEnd type="triangle" w="med" len="med"/>
          </a:ln>
        </p:spPr>
      </p:cxnSp>
      <p:cxnSp>
        <p:nvCxnSpPr>
          <p:cNvPr id="122" name="Google Shape;1022;p48"/>
          <p:cNvCxnSpPr/>
          <p:nvPr/>
        </p:nvCxnSpPr>
        <p:spPr>
          <a:xfrm rot="10800000" flipH="1">
            <a:off x="3007961" y="1538608"/>
            <a:ext cx="2001879" cy="932957"/>
          </a:xfrm>
          <a:prstGeom prst="straightConnector1">
            <a:avLst/>
          </a:prstGeom>
          <a:noFill/>
          <a:ln w="19050" cap="flat" cmpd="sng">
            <a:solidFill>
              <a:srgbClr val="666666"/>
            </a:solidFill>
            <a:prstDash val="solid"/>
            <a:round/>
            <a:headEnd type="none" w="med" len="med"/>
            <a:tailEnd type="triangle" w="med" len="med"/>
          </a:ln>
        </p:spPr>
      </p:cxnSp>
      <p:cxnSp>
        <p:nvCxnSpPr>
          <p:cNvPr id="123" name="Google Shape;1023;p48"/>
          <p:cNvCxnSpPr/>
          <p:nvPr/>
        </p:nvCxnSpPr>
        <p:spPr>
          <a:xfrm rot="10800000" flipH="1">
            <a:off x="3605242" y="1571000"/>
            <a:ext cx="1518005" cy="900565"/>
          </a:xfrm>
          <a:prstGeom prst="straightConnector1">
            <a:avLst/>
          </a:prstGeom>
          <a:noFill/>
          <a:ln w="19050" cap="flat" cmpd="sng">
            <a:solidFill>
              <a:srgbClr val="666666"/>
            </a:solidFill>
            <a:prstDash val="solid"/>
            <a:round/>
            <a:headEnd type="none" w="med" len="med"/>
            <a:tailEnd type="triangle" w="med" len="med"/>
          </a:ln>
        </p:spPr>
      </p:cxnSp>
      <p:cxnSp>
        <p:nvCxnSpPr>
          <p:cNvPr id="124" name="Google Shape;1024;p48"/>
          <p:cNvCxnSpPr/>
          <p:nvPr/>
        </p:nvCxnSpPr>
        <p:spPr>
          <a:xfrm rot="10800000" flipH="1">
            <a:off x="4202521" y="1587396"/>
            <a:ext cx="1082518" cy="884170"/>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025;p48"/>
          <p:cNvCxnSpPr/>
          <p:nvPr/>
        </p:nvCxnSpPr>
        <p:spPr>
          <a:xfrm rot="10800000" flipH="1">
            <a:off x="4767296" y="1603391"/>
            <a:ext cx="744206" cy="868174"/>
          </a:xfrm>
          <a:prstGeom prst="straightConnector1">
            <a:avLst/>
          </a:prstGeom>
          <a:noFill/>
          <a:ln w="19050" cap="flat" cmpd="sng">
            <a:solidFill>
              <a:srgbClr val="666666"/>
            </a:solidFill>
            <a:prstDash val="solid"/>
            <a:round/>
            <a:headEnd type="none" w="med" len="med"/>
            <a:tailEnd type="triangle" w="med" len="med"/>
          </a:ln>
        </p:spPr>
      </p:cxnSp>
      <p:cxnSp>
        <p:nvCxnSpPr>
          <p:cNvPr id="126" name="Google Shape;1026;p48"/>
          <p:cNvCxnSpPr/>
          <p:nvPr/>
        </p:nvCxnSpPr>
        <p:spPr>
          <a:xfrm rot="10800000" flipH="1">
            <a:off x="5364575" y="1619787"/>
            <a:ext cx="422290" cy="851778"/>
          </a:xfrm>
          <a:prstGeom prst="straightConnector1">
            <a:avLst/>
          </a:prstGeom>
          <a:noFill/>
          <a:ln w="19050" cap="flat" cmpd="sng">
            <a:solidFill>
              <a:srgbClr val="666666"/>
            </a:solidFill>
            <a:prstDash val="solid"/>
            <a:round/>
            <a:headEnd type="none" w="med" len="med"/>
            <a:tailEnd type="triangle" w="med" len="med"/>
          </a:ln>
        </p:spPr>
      </p:cxnSp>
      <p:cxnSp>
        <p:nvCxnSpPr>
          <p:cNvPr id="127" name="Google Shape;1027;p48"/>
          <p:cNvCxnSpPr/>
          <p:nvPr/>
        </p:nvCxnSpPr>
        <p:spPr>
          <a:xfrm rot="10800000" flipH="1">
            <a:off x="5961889" y="1555004"/>
            <a:ext cx="116370" cy="916561"/>
          </a:xfrm>
          <a:prstGeom prst="straightConnector1">
            <a:avLst/>
          </a:prstGeom>
          <a:noFill/>
          <a:ln w="19050" cap="flat" cmpd="sng">
            <a:solidFill>
              <a:srgbClr val="666666"/>
            </a:solidFill>
            <a:prstDash val="solid"/>
            <a:round/>
            <a:headEnd type="none" w="med" len="med"/>
            <a:tailEnd type="triangle" w="med" len="med"/>
          </a:ln>
        </p:spPr>
      </p:cxnSp>
      <p:cxnSp>
        <p:nvCxnSpPr>
          <p:cNvPr id="128" name="Google Shape;1028;p48"/>
          <p:cNvCxnSpPr/>
          <p:nvPr/>
        </p:nvCxnSpPr>
        <p:spPr>
          <a:xfrm rot="10800000">
            <a:off x="6434401" y="1587396"/>
            <a:ext cx="124768" cy="884170"/>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029;p48"/>
          <p:cNvCxnSpPr/>
          <p:nvPr/>
        </p:nvCxnSpPr>
        <p:spPr>
          <a:xfrm rot="10800000">
            <a:off x="6758151" y="1571000"/>
            <a:ext cx="398296" cy="900565"/>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030;p48"/>
          <p:cNvCxnSpPr/>
          <p:nvPr/>
        </p:nvCxnSpPr>
        <p:spPr>
          <a:xfrm rot="10800000">
            <a:off x="7049511" y="1571000"/>
            <a:ext cx="704217" cy="900565"/>
          </a:xfrm>
          <a:prstGeom prst="straightConnector1">
            <a:avLst/>
          </a:prstGeom>
          <a:noFill/>
          <a:ln w="19050" cap="flat" cmpd="sng">
            <a:solidFill>
              <a:srgbClr val="666666"/>
            </a:solidFill>
            <a:prstDash val="solid"/>
            <a:round/>
            <a:headEnd type="none" w="med" len="med"/>
            <a:tailEnd type="triangle" w="med" len="med"/>
          </a:ln>
        </p:spPr>
      </p:cxnSp>
      <p:cxnSp>
        <p:nvCxnSpPr>
          <p:cNvPr id="131" name="Google Shape;1031;p48"/>
          <p:cNvCxnSpPr/>
          <p:nvPr/>
        </p:nvCxnSpPr>
        <p:spPr>
          <a:xfrm rot="10800000">
            <a:off x="7211304" y="1619787"/>
            <a:ext cx="1139703" cy="851778"/>
          </a:xfrm>
          <a:prstGeom prst="straightConnector1">
            <a:avLst/>
          </a:prstGeom>
          <a:noFill/>
          <a:ln w="19050" cap="flat" cmpd="sng">
            <a:solidFill>
              <a:srgbClr val="666666"/>
            </a:solidFill>
            <a:prstDash val="solid"/>
            <a:round/>
            <a:headEnd type="none" w="med" len="med"/>
            <a:tailEnd type="triangle" w="med" len="med"/>
          </a:ln>
        </p:spPr>
      </p:cxnSp>
      <p:cxnSp>
        <p:nvCxnSpPr>
          <p:cNvPr id="132" name="Google Shape;1032;p48"/>
          <p:cNvCxnSpPr/>
          <p:nvPr/>
        </p:nvCxnSpPr>
        <p:spPr>
          <a:xfrm rot="10800000">
            <a:off x="7324701" y="1555004"/>
            <a:ext cx="1623577" cy="916561"/>
          </a:xfrm>
          <a:prstGeom prst="straightConnector1">
            <a:avLst/>
          </a:prstGeom>
          <a:noFill/>
          <a:ln w="19050" cap="flat" cmpd="sng">
            <a:solidFill>
              <a:srgbClr val="666666"/>
            </a:solidFill>
            <a:prstDash val="solid"/>
            <a:round/>
            <a:headEnd type="none" w="med" len="med"/>
            <a:tailEnd type="triangle" w="med" len="med"/>
          </a:ln>
        </p:spPr>
      </p:cxnSp>
      <p:cxnSp>
        <p:nvCxnSpPr>
          <p:cNvPr id="133" name="Google Shape;1033;p48"/>
          <p:cNvCxnSpPr/>
          <p:nvPr/>
        </p:nvCxnSpPr>
        <p:spPr>
          <a:xfrm rot="10800000">
            <a:off x="7304541" y="1368653"/>
            <a:ext cx="2241016" cy="1102913"/>
          </a:xfrm>
          <a:prstGeom prst="straightConnector1">
            <a:avLst/>
          </a:prstGeom>
          <a:noFill/>
          <a:ln w="19050" cap="flat" cmpd="sng">
            <a:solidFill>
              <a:srgbClr val="666666"/>
            </a:solidFill>
            <a:prstDash val="solid"/>
            <a:round/>
            <a:headEnd type="none" w="med" len="med"/>
            <a:tailEnd type="triangle" w="med" len="med"/>
          </a:ln>
        </p:spPr>
      </p:cxnSp>
      <p:cxnSp>
        <p:nvCxnSpPr>
          <p:cNvPr id="134" name="Google Shape;1034;p48"/>
          <p:cNvCxnSpPr/>
          <p:nvPr/>
        </p:nvCxnSpPr>
        <p:spPr>
          <a:xfrm rot="10800000">
            <a:off x="7373157" y="1215093"/>
            <a:ext cx="2769679" cy="1256473"/>
          </a:xfrm>
          <a:prstGeom prst="straightConnector1">
            <a:avLst/>
          </a:prstGeom>
          <a:noFill/>
          <a:ln w="19050" cap="flat" cmpd="sng">
            <a:solidFill>
              <a:srgbClr val="666666"/>
            </a:solidFill>
            <a:prstDash val="solid"/>
            <a:round/>
            <a:headEnd type="none" w="med" len="med"/>
            <a:tailEnd type="triangle" w="med" len="med"/>
          </a:ln>
        </p:spPr>
      </p:cxnSp>
      <p:cxnSp>
        <p:nvCxnSpPr>
          <p:cNvPr id="135" name="Google Shape;1035;p48"/>
          <p:cNvCxnSpPr/>
          <p:nvPr/>
        </p:nvCxnSpPr>
        <p:spPr>
          <a:xfrm rot="10800000">
            <a:off x="7340602" y="1133914"/>
            <a:ext cx="3399514" cy="1337652"/>
          </a:xfrm>
          <a:prstGeom prst="straightConnector1">
            <a:avLst/>
          </a:prstGeom>
          <a:noFill/>
          <a:ln w="19050" cap="flat" cmpd="sng">
            <a:solidFill>
              <a:srgbClr val="666666"/>
            </a:solidFill>
            <a:prstDash val="solid"/>
            <a:round/>
            <a:headEnd type="none" w="med" len="med"/>
            <a:tailEnd type="triangle" w="med" len="med"/>
          </a:ln>
        </p:spPr>
      </p:cxnSp>
      <p:cxnSp>
        <p:nvCxnSpPr>
          <p:cNvPr id="136" name="Google Shape;1036;p48"/>
          <p:cNvCxnSpPr/>
          <p:nvPr/>
        </p:nvCxnSpPr>
        <p:spPr>
          <a:xfrm rot="10800000">
            <a:off x="7405220" y="1036739"/>
            <a:ext cx="3932176" cy="1434826"/>
          </a:xfrm>
          <a:prstGeom prst="straightConnector1">
            <a:avLst/>
          </a:prstGeom>
          <a:noFill/>
          <a:ln w="19050" cap="flat" cmpd="sng">
            <a:solidFill>
              <a:srgbClr val="666666"/>
            </a:solidFill>
            <a:prstDash val="solid"/>
            <a:round/>
            <a:headEnd type="none" w="med" len="med"/>
            <a:tailEnd type="triangle" w="med" len="med"/>
          </a:ln>
        </p:spPr>
      </p:cxnSp>
      <p:cxnSp>
        <p:nvCxnSpPr>
          <p:cNvPr id="137" name="Google Shape;1037;p48"/>
          <p:cNvCxnSpPr/>
          <p:nvPr/>
        </p:nvCxnSpPr>
        <p:spPr>
          <a:xfrm>
            <a:off x="461346" y="5795850"/>
            <a:ext cx="11039524" cy="0"/>
          </a:xfrm>
          <a:prstGeom prst="straightConnector1">
            <a:avLst/>
          </a:prstGeom>
          <a:noFill/>
          <a:ln w="38100" cap="flat" cmpd="sng">
            <a:solidFill>
              <a:schemeClr val="dk2"/>
            </a:solidFill>
            <a:prstDash val="solid"/>
            <a:round/>
            <a:headEnd type="none" w="med" len="med"/>
            <a:tailEnd type="triangle" w="med" len="med"/>
          </a:ln>
        </p:spPr>
      </p:cxnSp>
      <p:cxnSp>
        <p:nvCxnSpPr>
          <p:cNvPr id="138" name="Google Shape;1038;p48"/>
          <p:cNvCxnSpPr/>
          <p:nvPr/>
        </p:nvCxnSpPr>
        <p:spPr>
          <a:xfrm>
            <a:off x="461346" y="6031355"/>
            <a:ext cx="11039524" cy="0"/>
          </a:xfrm>
          <a:prstGeom prst="straightConnector1">
            <a:avLst/>
          </a:prstGeom>
          <a:noFill/>
          <a:ln w="38100" cap="flat" cmpd="sng">
            <a:solidFill>
              <a:srgbClr val="FF0000"/>
            </a:solidFill>
            <a:prstDash val="solid"/>
            <a:round/>
            <a:headEnd type="triangle" w="med" len="med"/>
            <a:tailEnd type="none" w="med" len="med"/>
          </a:ln>
        </p:spPr>
      </p:cxnSp>
      <p:sp>
        <p:nvSpPr>
          <p:cNvPr id="140" name="Google Shape;1039;p48"/>
          <p:cNvSpPr txBox="1"/>
          <p:nvPr/>
        </p:nvSpPr>
        <p:spPr>
          <a:xfrm>
            <a:off x="2918658" y="6058263"/>
            <a:ext cx="7292142" cy="753872"/>
          </a:xfrm>
          <a:prstGeom prst="rect">
            <a:avLst/>
          </a:prstGeom>
          <a:noFill/>
          <a:ln>
            <a:noFill/>
          </a:ln>
        </p:spPr>
        <p:txBody>
          <a:bodyPr spcFirstLastPara="1" wrap="square" lIns="121868" tIns="121868" rIns="121868" bIns="121868" anchor="t" anchorCtr="0">
            <a:noAutofit/>
          </a:bodyPr>
          <a:lstStyle/>
          <a:p>
            <a:r>
              <a:rPr lang="en-US" sz="2000" b="0" dirty="0">
                <a:solidFill>
                  <a:srgbClr val="FF0000"/>
                </a:solidFill>
              </a:rPr>
              <a:t>Problem: Takes a lot of memory for </a:t>
            </a:r>
            <a:r>
              <a:rPr lang="en-US" sz="2000" b="0">
                <a:solidFill>
                  <a:srgbClr val="FF0000"/>
                </a:solidFill>
              </a:rPr>
              <a:t>long sequences!</a:t>
            </a:r>
            <a:endParaRPr sz="2000" b="0" dirty="0">
              <a:solidFill>
                <a:srgbClr val="FF0000"/>
              </a:solidFill>
            </a:endParaRPr>
          </a:p>
        </p:txBody>
      </p:sp>
      <p:sp>
        <p:nvSpPr>
          <p:cNvPr id="142" name="TextBox 141">
            <a:extLst>
              <a:ext uri="{FF2B5EF4-FFF2-40B4-BE49-F238E27FC236}">
                <a16:creationId xmlns:a16="http://schemas.microsoft.com/office/drawing/2014/main" id="{9D4F1618-0969-6E43-9224-F634554AB0A5}"/>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98026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Training: Backpropagation through time (BPTT)</a:t>
            </a:r>
          </a:p>
        </p:txBody>
      </p:sp>
      <mc:AlternateContent xmlns:mc="http://schemas.openxmlformats.org/markup-compatibility/2006" xmlns:a14="http://schemas.microsoft.com/office/drawing/2010/main">
        <mc:Choice Requires="a14">
          <p:sp>
            <p:nvSpPr>
              <p:cNvPr id="9"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cs typeface="CMU Bright Roman"/>
                  </a:rPr>
                  <a:t>The unfolded network (used during forward pass) is treated as one big feed-forward network that accepts the whole time series as input</a:t>
                </a:r>
              </a:p>
              <a:p>
                <a:pPr marL="457200" indent="-457200">
                  <a:buFont typeface="Arial" panose="020B0604020202020204" pitchFamily="34" charset="0"/>
                  <a:buChar char="•"/>
                </a:pPr>
                <a:r>
                  <a:rPr lang="en-US" sz="2800" dirty="0">
                    <a:cs typeface="CMU Bright Roman"/>
                  </a:rPr>
                  <a:t>The weight updates are computed for each copy in the unfolded network, then summed (or averaged) and applied to the RNN weights</a:t>
                </a:r>
              </a:p>
              <a:p>
                <a:pPr marL="457200" indent="-457200">
                  <a:buFont typeface="Arial" panose="020B0604020202020204" pitchFamily="34" charset="0"/>
                  <a:buChar char="•"/>
                </a:pPr>
                <a:r>
                  <a:rPr lang="en-US" sz="2800" dirty="0">
                    <a:cs typeface="CMU Bright Roman"/>
                  </a:rPr>
                  <a:t>In practice, </a:t>
                </a:r>
                <a:r>
                  <a:rPr lang="en-US" sz="2800" i="1" dirty="0">
                    <a:cs typeface="CMU Bright Roman"/>
                  </a:rPr>
                  <a:t>truncated</a:t>
                </a:r>
                <a:r>
                  <a:rPr lang="en-US" sz="2800" dirty="0">
                    <a:cs typeface="CMU Bright Roman"/>
                  </a:rPr>
                  <a:t> BPTT is used: run the RNN forward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𝑘</m:t>
                        </m:r>
                      </m:e>
                      <m:sub>
                        <m:r>
                          <a:rPr lang="en-US" sz="2800" i="1" dirty="0">
                            <a:latin typeface="Cambria Math" panose="02040503050406030204" pitchFamily="18" charset="0"/>
                          </a:rPr>
                          <m:t>1</m:t>
                        </m:r>
                      </m:sub>
                    </m:sSub>
                  </m:oMath>
                </a14:m>
                <a:r>
                  <a:rPr lang="en-US" sz="2800" dirty="0">
                    <a:cs typeface="CMU Bright Roman"/>
                  </a:rPr>
                  <a:t> time steps, propagate backward for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𝑘</m:t>
                        </m:r>
                      </m:e>
                      <m:sub>
                        <m:r>
                          <a:rPr lang="en-US" sz="2800" i="1" dirty="0">
                            <a:latin typeface="Cambria Math" panose="02040503050406030204" pitchFamily="18" charset="0"/>
                          </a:rPr>
                          <m:t>2</m:t>
                        </m:r>
                      </m:sub>
                    </m:sSub>
                  </m:oMath>
                </a14:m>
                <a:r>
                  <a:rPr lang="en-US" sz="2800" dirty="0">
                    <a:cs typeface="CMU Bright Roman"/>
                  </a:rPr>
                  <a:t> time steps</a:t>
                </a:r>
              </a:p>
            </p:txBody>
          </p:sp>
        </mc:Choice>
        <mc:Fallback xmlns="">
          <p:sp>
            <p:nvSpPr>
              <p:cNvPr id="9" name="Content Placeholder 2"/>
              <p:cNvSpPr>
                <a:spLocks noGrp="1" noRot="1" noChangeAspect="1" noMove="1" noResize="1" noEditPoints="1" noAdjustHandles="1" noChangeArrowheads="1" noChangeShapeType="1" noTextEdit="1"/>
              </p:cNvSpPr>
              <p:nvPr>
                <p:ph idx="1"/>
              </p:nvPr>
            </p:nvSpPr>
            <p:spPr>
              <a:blipFill>
                <a:blip r:embed="rId2"/>
                <a:stretch>
                  <a:fillRect l="-1103" t="-1449" r="-147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782C1E3A-8AC4-134E-A147-422BF11A28B7}"/>
              </a:ext>
            </a:extLst>
          </p:cNvPr>
          <p:cNvSpPr/>
          <p:nvPr/>
        </p:nvSpPr>
        <p:spPr>
          <a:xfrm>
            <a:off x="1600199" y="6059269"/>
            <a:ext cx="8915401" cy="646331"/>
          </a:xfrm>
          <a:prstGeom prst="rect">
            <a:avLst/>
          </a:prstGeom>
        </p:spPr>
        <p:txBody>
          <a:bodyPr wrap="square">
            <a:spAutoFit/>
          </a:bodyPr>
          <a:lstStyle/>
          <a:p>
            <a:pPr algn="ctr"/>
            <a:r>
              <a:rPr lang="en-US" sz="1800" b="0" dirty="0">
                <a:hlinkClick r:id="rId3"/>
              </a:rPr>
              <a:t>https://machinelearningmastery.com/gentle-introduction-backpropagation-time/</a:t>
            </a:r>
            <a:endParaRPr lang="en-US" sz="1800" b="0" dirty="0"/>
          </a:p>
          <a:p>
            <a:pPr algn="ctr"/>
            <a:r>
              <a:rPr lang="en-US" sz="1800" b="0" dirty="0">
                <a:hlinkClick r:id="rId4"/>
              </a:rPr>
              <a:t>http://www.cs.utoronto.ca/~ilya/pubs/ilya_sutskever_phd_thesis.pdf</a:t>
            </a:r>
            <a:endParaRPr lang="en-US" sz="1800" b="0" dirty="0"/>
          </a:p>
        </p:txBody>
      </p:sp>
    </p:spTree>
    <p:extLst>
      <p:ext uri="{BB962C8B-B14F-4D97-AF65-F5344CB8AC3E}">
        <p14:creationId xmlns:p14="http://schemas.microsoft.com/office/powerpoint/2010/main" val="81704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56" name="Content Placeholder 55">
            <a:extLst>
              <a:ext uri="{FF2B5EF4-FFF2-40B4-BE49-F238E27FC236}">
                <a16:creationId xmlns:a16="http://schemas.microsoft.com/office/drawing/2014/main" id="{7C000283-4D85-F64A-AEF3-AA099097DB7E}"/>
              </a:ext>
            </a:extLst>
          </p:cNvPr>
          <p:cNvSpPr>
            <a:spLocks noGrp="1"/>
          </p:cNvSpPr>
          <p:nvPr>
            <p:ph idx="1"/>
          </p:nvPr>
        </p:nvSpPr>
        <p:spPr/>
        <p:txBody>
          <a:bodyPr/>
          <a:lstStyle/>
          <a:p>
            <a:endParaRPr lang="en-US"/>
          </a:p>
        </p:txBody>
      </p:sp>
      <p:sp>
        <p:nvSpPr>
          <p:cNvPr id="4" name="Google Shape;1046;p49"/>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1047;p49"/>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1048;p49"/>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1049;p49"/>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050;p49"/>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1051;p49"/>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1052;p49"/>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1053;p49"/>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054;p49"/>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1055;p49"/>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1056;p49"/>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1057;p49"/>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058;p49"/>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1059;p49"/>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1060;p49"/>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1061;p49"/>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062;p49"/>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1063;p49"/>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1064;p49"/>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1065;p49"/>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066;p49"/>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1067;p49"/>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1068;p49"/>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1069;p49"/>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070;p49"/>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1071;p49"/>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1072;p49"/>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1073;p49"/>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074;p49"/>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075;p49"/>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076;p49"/>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077;p49"/>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078;p49"/>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1079;p49"/>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1080;p49"/>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1081;p49"/>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1082;p49"/>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1083;p49"/>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1084;p49"/>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1085;p49"/>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1086;p49"/>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1087;p49"/>
          <p:cNvSpPr/>
          <p:nvPr/>
        </p:nvSpPr>
        <p:spPr>
          <a:xfrm>
            <a:off x="1724384"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46" name="Google Shape;1088;p49"/>
          <p:cNvCxnSpPr/>
          <p:nvPr/>
        </p:nvCxnSpPr>
        <p:spPr>
          <a:xfrm rot="10800000" flipH="1">
            <a:off x="1317663"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47" name="Google Shape;1089;p49"/>
          <p:cNvCxnSpPr/>
          <p:nvPr/>
        </p:nvCxnSpPr>
        <p:spPr>
          <a:xfrm rot="10800000" flipH="1">
            <a:off x="1914977"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48" name="Google Shape;1090;p49"/>
          <p:cNvCxnSpPr/>
          <p:nvPr/>
        </p:nvCxnSpPr>
        <p:spPr>
          <a:xfrm rot="10800000" flipH="1">
            <a:off x="2512256"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49" name="Google Shape;1091;p49"/>
          <p:cNvCxnSpPr/>
          <p:nvPr/>
        </p:nvCxnSpPr>
        <p:spPr>
          <a:xfrm rot="10800000">
            <a:off x="3023157"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50" name="Google Shape;1092;p49"/>
          <p:cNvCxnSpPr/>
          <p:nvPr/>
        </p:nvCxnSpPr>
        <p:spPr>
          <a:xfrm rot="10800000">
            <a:off x="3330913"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1093;p49"/>
          <p:cNvCxnSpPr/>
          <p:nvPr/>
        </p:nvCxnSpPr>
        <p:spPr>
          <a:xfrm rot="10800000">
            <a:off x="3654663"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52" name="Google Shape;1094;p49"/>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cxnSp>
        <p:nvCxnSpPr>
          <p:cNvPr id="53" name="Google Shape;1095;p49"/>
          <p:cNvCxnSpPr/>
          <p:nvPr/>
        </p:nvCxnSpPr>
        <p:spPr>
          <a:xfrm>
            <a:off x="461346" y="6031355"/>
            <a:ext cx="3836201" cy="0"/>
          </a:xfrm>
          <a:prstGeom prst="straightConnector1">
            <a:avLst/>
          </a:prstGeom>
          <a:noFill/>
          <a:ln w="38100" cap="flat" cmpd="sng">
            <a:solidFill>
              <a:srgbClr val="FF0000"/>
            </a:solidFill>
            <a:prstDash val="solid"/>
            <a:round/>
            <a:headEnd type="triangle" w="med" len="med"/>
            <a:tailEnd type="none" w="med" len="med"/>
          </a:ln>
        </p:spPr>
      </p:cxnSp>
      <p:cxnSp>
        <p:nvCxnSpPr>
          <p:cNvPr id="54" name="Google Shape;1097;p49"/>
          <p:cNvCxnSpPr/>
          <p:nvPr/>
        </p:nvCxnSpPr>
        <p:spPr>
          <a:xfrm rot="10800000" flipH="1">
            <a:off x="618810" y="1360655"/>
            <a:ext cx="959750" cy="1110911"/>
          </a:xfrm>
          <a:prstGeom prst="straightConnector1">
            <a:avLst/>
          </a:prstGeom>
          <a:noFill/>
          <a:ln w="19050" cap="flat" cmpd="sng">
            <a:solidFill>
              <a:srgbClr val="666666"/>
            </a:solidFill>
            <a:prstDash val="solid"/>
            <a:round/>
            <a:headEnd type="none" w="med" len="med"/>
            <a:tailEnd type="triangle" w="med" len="med"/>
          </a:ln>
        </p:spPr>
      </p:cxnSp>
      <p:sp>
        <p:nvSpPr>
          <p:cNvPr id="55" name="Google Shape;1096;p49"/>
          <p:cNvSpPr txBox="1"/>
          <p:nvPr/>
        </p:nvSpPr>
        <p:spPr>
          <a:xfrm>
            <a:off x="5212137" y="2292528"/>
            <a:ext cx="4850163" cy="1761941"/>
          </a:xfrm>
          <a:prstGeom prst="rect">
            <a:avLst/>
          </a:prstGeom>
          <a:noFill/>
          <a:ln>
            <a:noFill/>
          </a:ln>
        </p:spPr>
        <p:txBody>
          <a:bodyPr spcFirstLastPara="1" wrap="square" lIns="121868" tIns="121868" rIns="121868" bIns="121868" anchor="t" anchorCtr="0">
            <a:noAutofit/>
          </a:bodyPr>
          <a:lstStyle/>
          <a:p>
            <a:r>
              <a:rPr lang="en" sz="2399" b="0" dirty="0"/>
              <a:t>Run forward and backward through chunks of the sequence instead of whole sequence</a:t>
            </a:r>
            <a:endParaRPr sz="2399" b="0" dirty="0"/>
          </a:p>
        </p:txBody>
      </p:sp>
      <p:sp>
        <p:nvSpPr>
          <p:cNvPr id="57" name="TextBox 56">
            <a:extLst>
              <a:ext uri="{FF2B5EF4-FFF2-40B4-BE49-F238E27FC236}">
                <a16:creationId xmlns:a16="http://schemas.microsoft.com/office/drawing/2014/main" id="{F605F018-6B6B-DA46-BD60-CCD0C5501FF1}"/>
              </a:ext>
            </a:extLst>
          </p:cNvPr>
          <p:cNvSpPr txBox="1"/>
          <p:nvPr/>
        </p:nvSpPr>
        <p:spPr>
          <a:xfrm>
            <a:off x="10332259" y="6477000"/>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635669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4" name="Content Placeholder 3">
            <a:extLst>
              <a:ext uri="{FF2B5EF4-FFF2-40B4-BE49-F238E27FC236}">
                <a16:creationId xmlns:a16="http://schemas.microsoft.com/office/drawing/2014/main" id="{CB1EA356-6BE9-824F-9CD7-B4B0886237C1}"/>
              </a:ext>
            </a:extLst>
          </p:cNvPr>
          <p:cNvSpPr>
            <a:spLocks noGrp="1"/>
          </p:cNvSpPr>
          <p:nvPr>
            <p:ph idx="1"/>
          </p:nvPr>
        </p:nvSpPr>
        <p:spPr/>
        <p:txBody>
          <a:bodyPr/>
          <a:lstStyle/>
          <a:p>
            <a:endParaRPr lang="en-US"/>
          </a:p>
        </p:txBody>
      </p:sp>
      <p:sp>
        <p:nvSpPr>
          <p:cNvPr id="56" name="Google Shape;1104;p50"/>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1105;p50"/>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1106;p50"/>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59" name="Google Shape;1107;p50"/>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0" name="Google Shape;1108;p50"/>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1" name="Google Shape;1109;p50"/>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2" name="Google Shape;1110;p50"/>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3" name="Google Shape;1111;p50"/>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4" name="Google Shape;1112;p50"/>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5" name="Google Shape;1113;p50"/>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6" name="Google Shape;1114;p50"/>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7" name="Google Shape;1115;p50"/>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8" name="Google Shape;1116;p50"/>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9" name="Google Shape;1117;p50"/>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0" name="Google Shape;1118;p50"/>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1" name="Google Shape;1119;p50"/>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2" name="Google Shape;1120;p50"/>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3" name="Google Shape;1121;p50"/>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4" name="Google Shape;1122;p50"/>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5" name="Google Shape;1123;p50"/>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1124;p50"/>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7" name="Google Shape;1125;p50"/>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8" name="Google Shape;1126;p50"/>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9" name="Google Shape;1127;p50"/>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0" name="Google Shape;1128;p50"/>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1" name="Google Shape;1129;p50"/>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1130;p50"/>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83" name="Google Shape;1131;p50"/>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4" name="Google Shape;1132;p50"/>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5" name="Google Shape;1133;p50"/>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6" name="Google Shape;1134;p50"/>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1135;p50"/>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8" name="Google Shape;1136;p50"/>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9" name="Google Shape;1137;p50"/>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0" name="Google Shape;1138;p50"/>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1" name="Google Shape;1139;p50"/>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2" name="Google Shape;1140;p50"/>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1141;p50"/>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4" name="Google Shape;1142;p50"/>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5" name="Google Shape;1143;p50"/>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6" name="Google Shape;1144;p50"/>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97" name="Google Shape;1145;p50"/>
          <p:cNvSpPr/>
          <p:nvPr/>
        </p:nvSpPr>
        <p:spPr>
          <a:xfrm>
            <a:off x="5177884"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98" name="Google Shape;1146;p50"/>
          <p:cNvCxnSpPr/>
          <p:nvPr/>
        </p:nvCxnSpPr>
        <p:spPr>
          <a:xfrm rot="10800000" flipH="1">
            <a:off x="4771164"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99" name="Google Shape;1147;p50"/>
          <p:cNvCxnSpPr/>
          <p:nvPr/>
        </p:nvCxnSpPr>
        <p:spPr>
          <a:xfrm rot="10800000" flipH="1">
            <a:off x="5368477"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100" name="Google Shape;1148;p50"/>
          <p:cNvCxnSpPr/>
          <p:nvPr/>
        </p:nvCxnSpPr>
        <p:spPr>
          <a:xfrm rot="10800000" flipH="1">
            <a:off x="5965756"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149;p50"/>
          <p:cNvCxnSpPr/>
          <p:nvPr/>
        </p:nvCxnSpPr>
        <p:spPr>
          <a:xfrm rot="10800000">
            <a:off x="6476658"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102" name="Google Shape;1150;p50"/>
          <p:cNvCxnSpPr/>
          <p:nvPr/>
        </p:nvCxnSpPr>
        <p:spPr>
          <a:xfrm rot="10800000">
            <a:off x="6784414"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103" name="Google Shape;1151;p50"/>
          <p:cNvCxnSpPr/>
          <p:nvPr/>
        </p:nvCxnSpPr>
        <p:spPr>
          <a:xfrm rot="10800000">
            <a:off x="7108164"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104" name="Google Shape;1152;p50"/>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cxnSp>
        <p:nvCxnSpPr>
          <p:cNvPr id="105" name="Google Shape;1153;p50"/>
          <p:cNvCxnSpPr/>
          <p:nvPr/>
        </p:nvCxnSpPr>
        <p:spPr>
          <a:xfrm>
            <a:off x="4219567" y="6031355"/>
            <a:ext cx="3836201" cy="0"/>
          </a:xfrm>
          <a:prstGeom prst="straightConnector1">
            <a:avLst/>
          </a:prstGeom>
          <a:noFill/>
          <a:ln w="38100" cap="flat" cmpd="sng">
            <a:solidFill>
              <a:srgbClr val="FF0000"/>
            </a:solidFill>
            <a:prstDash val="solid"/>
            <a:round/>
            <a:headEnd type="triangle" w="med" len="med"/>
            <a:tailEnd type="none" w="med" len="med"/>
          </a:ln>
        </p:spPr>
      </p:cxnSp>
      <p:sp>
        <p:nvSpPr>
          <p:cNvPr id="106" name="Google Shape;1154;p50"/>
          <p:cNvSpPr txBox="1"/>
          <p:nvPr/>
        </p:nvSpPr>
        <p:spPr>
          <a:xfrm>
            <a:off x="8487855" y="2153931"/>
            <a:ext cx="3444703" cy="2037069"/>
          </a:xfrm>
          <a:prstGeom prst="rect">
            <a:avLst/>
          </a:prstGeom>
          <a:noFill/>
          <a:ln>
            <a:noFill/>
          </a:ln>
        </p:spPr>
        <p:txBody>
          <a:bodyPr spcFirstLastPara="1" wrap="square" lIns="121868" tIns="121868" rIns="121868" bIns="121868" anchor="t" anchorCtr="0">
            <a:noAutofit/>
          </a:bodyPr>
          <a:lstStyle/>
          <a:p>
            <a:r>
              <a:rPr lang="en" sz="2399" b="0" dirty="0"/>
              <a:t>Carry hidden states forward in time farther, but only backpropagate for some smaller number of steps</a:t>
            </a:r>
            <a:endParaRPr sz="2399" b="0" dirty="0"/>
          </a:p>
        </p:txBody>
      </p:sp>
      <p:sp>
        <p:nvSpPr>
          <p:cNvPr id="107" name="Google Shape;1155;p50"/>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156;p50"/>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9" name="Google Shape;1157;p50"/>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10" name="Google Shape;1158;p50"/>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1" name="Google Shape;1159;p50"/>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2" name="Google Shape;1160;p50"/>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161;p50"/>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4" name="Google Shape;1162;p50"/>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5" name="Google Shape;1163;p50"/>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6" name="Google Shape;1164;p50"/>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17" name="Google Shape;1165;p50"/>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8" name="Google Shape;1166;p50"/>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9" name="Google Shape;1167;p50"/>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0" name="Google Shape;1168;p50"/>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169;p50"/>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22" name="Google Shape;1170;p50"/>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3" name="Google Shape;1171;p50"/>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4" name="Google Shape;1172;p50"/>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173;p50"/>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26" name="Google Shape;1174;p50"/>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7" name="Google Shape;1175;p50"/>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8" name="Google Shape;1176;p50"/>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177;p50"/>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178;p50"/>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31" name="Google Shape;1179;p50"/>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2" name="Google Shape;1180;p50"/>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3" name="Google Shape;1181;p50"/>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4" name="Google Shape;1182;p50"/>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5" name="Google Shape;1183;p50"/>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6" name="Google Shape;1184;p50"/>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7" name="Google Shape;1185;p50"/>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38" name="Google Shape;1186;p50"/>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39" name="Google Shape;1187;p50"/>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0" name="Google Shape;1188;p50"/>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1" name="Google Shape;1189;p50"/>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2" name="Google Shape;1190;p50"/>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3" name="Google Shape;1191;p50"/>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cxnSp>
        <p:nvCxnSpPr>
          <p:cNvPr id="144" name="Google Shape;1192;p50"/>
          <p:cNvCxnSpPr/>
          <p:nvPr/>
        </p:nvCxnSpPr>
        <p:spPr>
          <a:xfrm>
            <a:off x="4484631" y="5795850"/>
            <a:ext cx="3617058" cy="0"/>
          </a:xfrm>
          <a:prstGeom prst="straightConnector1">
            <a:avLst/>
          </a:prstGeom>
          <a:noFill/>
          <a:ln w="38100" cap="flat" cmpd="sng">
            <a:solidFill>
              <a:schemeClr val="dk2"/>
            </a:solidFill>
            <a:prstDash val="solid"/>
            <a:round/>
            <a:headEnd type="none" w="med" len="med"/>
            <a:tailEnd type="triangle" w="med" len="med"/>
          </a:ln>
        </p:spPr>
      </p:cxnSp>
      <p:sp>
        <p:nvSpPr>
          <p:cNvPr id="145" name="Google Shape;1193;p50"/>
          <p:cNvSpPr/>
          <p:nvPr/>
        </p:nvSpPr>
        <p:spPr>
          <a:xfrm>
            <a:off x="4491896" y="2267069"/>
            <a:ext cx="3512685" cy="3431506"/>
          </a:xfrm>
          <a:prstGeom prst="rect">
            <a:avLst/>
          </a:prstGeom>
          <a:noFill/>
          <a:ln w="28575" cap="flat" cmpd="sng">
            <a:solidFill>
              <a:srgbClr val="B7B7B7"/>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6" name="TextBox 145">
            <a:extLst>
              <a:ext uri="{FF2B5EF4-FFF2-40B4-BE49-F238E27FC236}">
                <a16:creationId xmlns:a16="http://schemas.microsoft.com/office/drawing/2014/main" id="{CBCD4A7B-4E2E-A540-986A-C8B76223F2D0}"/>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3878720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4" name="Content Placeholder 3">
            <a:extLst>
              <a:ext uri="{FF2B5EF4-FFF2-40B4-BE49-F238E27FC236}">
                <a16:creationId xmlns:a16="http://schemas.microsoft.com/office/drawing/2014/main" id="{E07FA634-917F-724C-9AE8-A47738770326}"/>
              </a:ext>
            </a:extLst>
          </p:cNvPr>
          <p:cNvSpPr>
            <a:spLocks noGrp="1"/>
          </p:cNvSpPr>
          <p:nvPr>
            <p:ph idx="1"/>
          </p:nvPr>
        </p:nvSpPr>
        <p:spPr/>
        <p:txBody>
          <a:bodyPr/>
          <a:lstStyle/>
          <a:p>
            <a:endParaRPr lang="en-US"/>
          </a:p>
        </p:txBody>
      </p:sp>
      <p:sp>
        <p:nvSpPr>
          <p:cNvPr id="146" name="Google Shape;1200;p51"/>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7" name="Google Shape;1201;p51"/>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48" name="Google Shape;1202;p51"/>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49" name="Google Shape;1203;p51"/>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0" name="Google Shape;1204;p51"/>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1" name="Google Shape;1205;p51"/>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52" name="Google Shape;1206;p51"/>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3" name="Google Shape;1207;p51"/>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4" name="Google Shape;1208;p51"/>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5" name="Google Shape;1209;p51"/>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56" name="Google Shape;1210;p51"/>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7" name="Google Shape;1211;p51"/>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8" name="Google Shape;1212;p51"/>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9" name="Google Shape;1213;p51"/>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0" name="Google Shape;1214;p51"/>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1" name="Google Shape;1215;p51"/>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2" name="Google Shape;1216;p51"/>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63" name="Google Shape;1217;p51"/>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4" name="Google Shape;1218;p51"/>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5" name="Google Shape;1219;p51"/>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6" name="Google Shape;1220;p51"/>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67" name="Google Shape;1221;p51"/>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8" name="Google Shape;1222;p51"/>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9" name="Google Shape;1223;p51"/>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0" name="Google Shape;1224;p51"/>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1" name="Google Shape;1225;p51"/>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72" name="Google Shape;1226;p51"/>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73" name="Google Shape;1227;p51"/>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4" name="Google Shape;1228;p51"/>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5" name="Google Shape;1229;p51"/>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6" name="Google Shape;1230;p51"/>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7" name="Google Shape;1231;p51"/>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8" name="Google Shape;1232;p51"/>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9" name="Google Shape;1233;p51"/>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80" name="Google Shape;1234;p51"/>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1" name="Google Shape;1235;p51"/>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2" name="Google Shape;1236;p51"/>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3" name="Google Shape;1237;p51"/>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4" name="Google Shape;1238;p51"/>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5" name="Google Shape;1239;p51"/>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6" name="Google Shape;1240;p51"/>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187" name="Google Shape;1241;p51"/>
          <p:cNvSpPr/>
          <p:nvPr/>
        </p:nvSpPr>
        <p:spPr>
          <a:xfrm>
            <a:off x="8732958"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188" name="Google Shape;1242;p51"/>
          <p:cNvCxnSpPr/>
          <p:nvPr/>
        </p:nvCxnSpPr>
        <p:spPr>
          <a:xfrm rot="10800000" flipH="1">
            <a:off x="8326238"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189" name="Google Shape;1243;p51"/>
          <p:cNvCxnSpPr/>
          <p:nvPr/>
        </p:nvCxnSpPr>
        <p:spPr>
          <a:xfrm rot="10800000" flipH="1">
            <a:off x="8923551"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190" name="Google Shape;1244;p51"/>
          <p:cNvCxnSpPr/>
          <p:nvPr/>
        </p:nvCxnSpPr>
        <p:spPr>
          <a:xfrm rot="10800000" flipH="1">
            <a:off x="9520830"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191" name="Google Shape;1245;p51"/>
          <p:cNvCxnSpPr/>
          <p:nvPr/>
        </p:nvCxnSpPr>
        <p:spPr>
          <a:xfrm rot="10800000">
            <a:off x="10031731"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192" name="Google Shape;1246;p51"/>
          <p:cNvCxnSpPr/>
          <p:nvPr/>
        </p:nvCxnSpPr>
        <p:spPr>
          <a:xfrm rot="10800000">
            <a:off x="10339488"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193" name="Google Shape;1247;p51"/>
          <p:cNvCxnSpPr/>
          <p:nvPr/>
        </p:nvCxnSpPr>
        <p:spPr>
          <a:xfrm rot="10800000">
            <a:off x="10663238"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194" name="Google Shape;1248;p51"/>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sp>
        <p:nvSpPr>
          <p:cNvPr id="195" name="Google Shape;1249;p51"/>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6" name="Google Shape;1250;p51"/>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97" name="Google Shape;1251;p51"/>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98" name="Google Shape;1252;p51"/>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9" name="Google Shape;1253;p51"/>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0" name="Google Shape;1254;p51"/>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1" name="Google Shape;1255;p51"/>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02" name="Google Shape;1256;p51"/>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3" name="Google Shape;1257;p51"/>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4" name="Google Shape;1258;p51"/>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5" name="Google Shape;1259;p51"/>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06" name="Google Shape;1260;p51"/>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7" name="Google Shape;1261;p51"/>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8" name="Google Shape;1262;p51"/>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9" name="Google Shape;1263;p51"/>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0" name="Google Shape;1264;p51"/>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1" name="Google Shape;1265;p51"/>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2" name="Google Shape;1266;p51"/>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13" name="Google Shape;1267;p51"/>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4" name="Google Shape;1268;p51"/>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5" name="Google Shape;1269;p51"/>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6" name="Google Shape;1270;p51"/>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17" name="Google Shape;1271;p51"/>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cxnSp>
        <p:nvCxnSpPr>
          <p:cNvPr id="218" name="Google Shape;1272;p51"/>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9" name="Google Shape;1273;p51"/>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0" name="Google Shape;1274;p51"/>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1" name="Google Shape;1275;p51"/>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2" name="Google Shape;1276;p51"/>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3" name="Google Shape;1277;p51"/>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4" name="Google Shape;1278;p51"/>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25" name="Google Shape;1279;p51"/>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6" name="Google Shape;1280;p51"/>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7" name="Google Shape;1281;p51"/>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8" name="Google Shape;1282;p51"/>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9" name="Google Shape;1283;p51"/>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30" name="Google Shape;1284;p51"/>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31" name="Google Shape;1285;p51"/>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cxnSp>
        <p:nvCxnSpPr>
          <p:cNvPr id="232" name="Google Shape;1286;p51"/>
          <p:cNvCxnSpPr/>
          <p:nvPr/>
        </p:nvCxnSpPr>
        <p:spPr>
          <a:xfrm>
            <a:off x="4484632" y="5795850"/>
            <a:ext cx="3422708" cy="0"/>
          </a:xfrm>
          <a:prstGeom prst="straightConnector1">
            <a:avLst/>
          </a:prstGeom>
          <a:noFill/>
          <a:ln w="38100" cap="flat" cmpd="sng">
            <a:solidFill>
              <a:schemeClr val="dk2"/>
            </a:solidFill>
            <a:prstDash val="solid"/>
            <a:round/>
            <a:headEnd type="none" w="med" len="med"/>
            <a:tailEnd type="triangle" w="med" len="med"/>
          </a:ln>
        </p:spPr>
      </p:cxnSp>
      <p:sp>
        <p:nvSpPr>
          <p:cNvPr id="233" name="Google Shape;1287;p51"/>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4" name="Google Shape;1288;p51"/>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35" name="Google Shape;1289;p51"/>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36" name="Google Shape;1290;p51"/>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7" name="Google Shape;1291;p51"/>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38" name="Google Shape;1292;p51"/>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239" name="Google Shape;1293;p51"/>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0" name="Google Shape;1294;p51"/>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1" name="Google Shape;1295;p51"/>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42" name="Google Shape;1296;p51"/>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43" name="Google Shape;1297;p51"/>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4" name="Google Shape;1298;p51"/>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5" name="Google Shape;1299;p51"/>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46" name="Google Shape;1300;p51"/>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47" name="Google Shape;1301;p51"/>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8" name="Google Shape;1302;p51"/>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9" name="Google Shape;1303;p51"/>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0" name="Google Shape;1304;p51"/>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1" name="Google Shape;1305;p51"/>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2" name="Google Shape;1306;p51"/>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3" name="Google Shape;1307;p51"/>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4" name="Google Shape;1308;p51"/>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5" name="Google Shape;1309;p51"/>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6" name="Google Shape;1310;p51"/>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7" name="Google Shape;1311;p51"/>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8" name="Google Shape;1312;p51"/>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9" name="Google Shape;1313;p51"/>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0" name="Google Shape;1314;p51"/>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1" name="Google Shape;1315;p51"/>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2" name="Google Shape;1316;p51"/>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3" name="Google Shape;1317;p51"/>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64" name="Google Shape;1318;p51"/>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5" name="Google Shape;1319;p51"/>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6" name="Google Shape;1320;p51"/>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7" name="Google Shape;1321;p51"/>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8" name="Google Shape;1322;p51"/>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9" name="Google Shape;1323;p51"/>
          <p:cNvCxnSpPr/>
          <p:nvPr/>
        </p:nvCxnSpPr>
        <p:spPr>
          <a:xfrm>
            <a:off x="7774641" y="6031355"/>
            <a:ext cx="3836201" cy="0"/>
          </a:xfrm>
          <a:prstGeom prst="straightConnector1">
            <a:avLst/>
          </a:prstGeom>
          <a:noFill/>
          <a:ln w="38100" cap="flat" cmpd="sng">
            <a:solidFill>
              <a:srgbClr val="FF0000"/>
            </a:solidFill>
            <a:prstDash val="solid"/>
            <a:round/>
            <a:headEnd type="triangle" w="med" len="med"/>
            <a:tailEnd type="none" w="med" len="med"/>
          </a:ln>
        </p:spPr>
      </p:cxnSp>
      <p:cxnSp>
        <p:nvCxnSpPr>
          <p:cNvPr id="270" name="Google Shape;1324;p51"/>
          <p:cNvCxnSpPr/>
          <p:nvPr/>
        </p:nvCxnSpPr>
        <p:spPr>
          <a:xfrm>
            <a:off x="8039705" y="5795850"/>
            <a:ext cx="3617058" cy="0"/>
          </a:xfrm>
          <a:prstGeom prst="straightConnector1">
            <a:avLst/>
          </a:prstGeom>
          <a:noFill/>
          <a:ln w="38100" cap="flat" cmpd="sng">
            <a:solidFill>
              <a:schemeClr val="dk2"/>
            </a:solidFill>
            <a:prstDash val="solid"/>
            <a:round/>
            <a:headEnd type="none" w="med" len="med"/>
            <a:tailEnd type="triangle" w="med" len="med"/>
          </a:ln>
        </p:spPr>
      </p:cxnSp>
      <p:sp>
        <p:nvSpPr>
          <p:cNvPr id="271" name="Google Shape;1325;p51"/>
          <p:cNvSpPr/>
          <p:nvPr/>
        </p:nvSpPr>
        <p:spPr>
          <a:xfrm>
            <a:off x="8046970" y="2267069"/>
            <a:ext cx="3512685" cy="3431506"/>
          </a:xfrm>
          <a:prstGeom prst="rect">
            <a:avLst/>
          </a:prstGeom>
          <a:noFill/>
          <a:ln w="28575" cap="flat" cmpd="sng">
            <a:solidFill>
              <a:srgbClr val="B7B7B7"/>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1" name="TextBox 130">
            <a:extLst>
              <a:ext uri="{FF2B5EF4-FFF2-40B4-BE49-F238E27FC236}">
                <a16:creationId xmlns:a16="http://schemas.microsoft.com/office/drawing/2014/main" id="{13AE6566-BDC6-514B-95EA-471827B60552}"/>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649245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51975" y="2594863"/>
            <a:ext cx="1308092" cy="2423293"/>
            <a:chOff x="3782905" y="1696053"/>
            <a:chExt cx="1308092" cy="2423293"/>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cxnSpLocks/>
            </p:cNvCxnSpPr>
            <p:nvPr/>
          </p:nvCxnSpPr>
          <p:spPr>
            <a:xfrm flipV="1">
              <a:off x="4562061" y="2147610"/>
              <a:ext cx="0" cy="571219"/>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cxnSpLocks/>
              <a:endCxn id="33" idx="5"/>
            </p:cNvCxnSpPr>
            <p:nvPr/>
          </p:nvCxnSpPr>
          <p:spPr>
            <a:xfrm flipH="1" flipV="1">
              <a:off x="4750905" y="3158589"/>
              <a:ext cx="190566" cy="51859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cxnSpLocks/>
              <a:stCxn id="60" idx="0"/>
              <a:endCxn id="33" idx="3"/>
            </p:cNvCxnSpPr>
            <p:nvPr/>
          </p:nvCxnSpPr>
          <p:spPr>
            <a:xfrm flipV="1">
              <a:off x="4222866" y="3158589"/>
              <a:ext cx="163730" cy="50762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4324388" y="1696053"/>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h</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4324388" y="1696053"/>
                  <a:ext cx="488724" cy="453137"/>
                </a:xfrm>
                <a:prstGeom prst="rect">
                  <a:avLst/>
                </a:prstGeom>
                <a:blipFill>
                  <a:blip r:embed="rId2"/>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782905" y="3666209"/>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782905" y="3666209"/>
                  <a:ext cx="879921" cy="453137"/>
                </a:xfrm>
                <a:prstGeom prst="rect">
                  <a:avLst/>
                </a:prstGeom>
                <a:blipFill>
                  <a:blip r:embed="rId3"/>
                  <a:stretch>
                    <a:fillRect l="-2857" b="-2162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16"/>
              <p:cNvSpPr txBox="1"/>
              <p:nvPr/>
            </p:nvSpPr>
            <p:spPr>
              <a:xfrm>
                <a:off x="2047106" y="3657600"/>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SemiBold Oblique"/>
                        </a:rPr>
                        <m:t>𝑊</m:t>
                      </m:r>
                    </m:oMath>
                  </m:oMathPara>
                </a14:m>
                <a:endParaRPr lang="en-US" b="0" i="1" baseline="-25000" dirty="0">
                  <a:latin typeface="CMU Bright SemiBold Oblique"/>
                  <a:cs typeface="CMU Bright SemiBold Oblique"/>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047106" y="3657600"/>
                <a:ext cx="534955" cy="4531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46D7C6E-4C7E-BA43-8E94-811AB05ECACD}"/>
                  </a:ext>
                </a:extLst>
              </p:cNvPr>
              <p:cNvSpPr/>
              <p:nvPr/>
            </p:nvSpPr>
            <p:spPr>
              <a:xfrm>
                <a:off x="3531153" y="4493940"/>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𝑥</m:t>
                      </m:r>
                      <m:r>
                        <a:rPr lang="en-US" b="0" i="1" baseline="-25000" dirty="0" err="1">
                          <a:latin typeface="Cambria Math" panose="02040503050406030204" pitchFamily="18" charset="0"/>
                          <a:cs typeface="CMU Bright Roman"/>
                        </a:rPr>
                        <m:t>𝑡</m:t>
                      </m:r>
                    </m:oMath>
                  </m:oMathPara>
                </a14:m>
                <a:endParaRPr lang="en-US" b="0" dirty="0"/>
              </a:p>
            </p:txBody>
          </p:sp>
        </mc:Choice>
        <mc:Fallback xmlns="">
          <p:sp>
            <p:nvSpPr>
              <p:cNvPr id="11" name="Rectangle 10">
                <a:extLst>
                  <a:ext uri="{FF2B5EF4-FFF2-40B4-BE49-F238E27FC236}">
                    <a16:creationId xmlns:a16="http://schemas.microsoft.com/office/drawing/2014/main" id="{C46D7C6E-4C7E-BA43-8E94-811AB05ECACD}"/>
                  </a:ext>
                </a:extLst>
              </p:cNvPr>
              <p:cNvSpPr>
                <a:spLocks noRot="1" noChangeAspect="1" noMove="1" noResize="1" noEditPoints="1" noAdjustHandles="1" noChangeArrowheads="1" noChangeShapeType="1" noTextEdit="1"/>
              </p:cNvSpPr>
              <p:nvPr/>
            </p:nvSpPr>
            <p:spPr>
              <a:xfrm>
                <a:off x="3531153" y="4493940"/>
                <a:ext cx="520784"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624079" y="2587967"/>
                <a:ext cx="5501121" cy="323511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func>
                        <m:funcPr>
                          <m:ctrlPr>
                            <a:rPr lang="en-US" sz="2000" i="1">
                              <a:solidFill>
                                <a:srgbClr val="9900CC"/>
                              </a:solidFill>
                              <a:latin typeface="Cambria Math" panose="02040503050406030204" pitchFamily="18" charset="0"/>
                            </a:rPr>
                          </m:ctrlPr>
                        </m:funcPr>
                        <m:fName>
                          <m:r>
                            <m:rPr>
                              <m:sty m:val="p"/>
                            </m:rPr>
                            <a:rPr lang="en-US" sz="2000">
                              <a:solidFill>
                                <a:srgbClr val="9900CC"/>
                              </a:solidFill>
                              <a:latin typeface="Cambria Math" panose="02040503050406030204" pitchFamily="18" charset="0"/>
                            </a:rPr>
                            <m:t>tanh</m:t>
                          </m:r>
                        </m:fName>
                        <m:e>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func>
                    </m:oMath>
                  </m:oMathPara>
                </a14:m>
                <a:endParaRPr lang="en-US" sz="2000" dirty="0">
                  <a:solidFill>
                    <a:srgbClr val="9900CC"/>
                  </a:solidFill>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𝑒</m:t>
                          </m:r>
                        </m:num>
                        <m:den>
                          <m:r>
                            <a:rPr lang="en-US" sz="2000" i="1">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𝑊</m:t>
                              </m:r>
                            </m:e>
                            <m:sub>
                              <m:r>
                                <a:rPr lang="en-US" sz="2000" i="1">
                                  <a:solidFill>
                                    <a:srgbClr val="FF0000"/>
                                  </a:solidFill>
                                  <a:latin typeface="Cambria Math" panose="02040503050406030204" pitchFamily="18" charset="0"/>
                                </a:rPr>
                                <m:t>h</m:t>
                              </m:r>
                            </m:sub>
                          </m:sSub>
                        </m:den>
                      </m:f>
                      <m:r>
                        <a:rPr lang="en-US" sz="2000" i="1">
                          <a:solidFill>
                            <a:srgbClr val="9900CC"/>
                          </a:solidFill>
                          <a:latin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r>
                        <a:rPr lang="en-US" sz="2000" i="1">
                          <a:solidFill>
                            <a:srgbClr val="9900CC"/>
                          </a:solidFill>
                          <a:latin typeface="Cambria Math" panose="02040503050406030204" pitchFamily="18" charset="0"/>
                          <a:ea typeface="Cambria Math" panose="02040503050406030204" pitchFamily="18" charset="0"/>
                        </a:rPr>
                        <m:t>⨀</m:t>
                      </m:r>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r>
                        <a:rPr lang="en-US" sz="2000" i="1">
                          <a:solidFill>
                            <a:srgbClr val="9900CC"/>
                          </a:solidFill>
                          <a:latin typeface="Cambria Math" panose="02040503050406030204" pitchFamily="18" charset="0"/>
                        </a:rPr>
                        <m:t> </m:t>
                      </m:r>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up>
                          <m:r>
                            <a:rPr lang="en-US" sz="2000" i="1">
                              <a:solidFill>
                                <a:srgbClr val="9900CC"/>
                              </a:solidFill>
                              <a:latin typeface="Cambria Math" panose="02040503050406030204" pitchFamily="18" charset="0"/>
                            </a:rPr>
                            <m:t>𝑇</m:t>
                          </m:r>
                        </m:sup>
                      </m:sSubSup>
                    </m:oMath>
                  </m:oMathPara>
                </a14:m>
                <a:endParaRPr lang="en-US" sz="2000" dirty="0">
                  <a:solidFill>
                    <a:srgbClr val="9900CC"/>
                  </a:solidFill>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𝑒</m:t>
                          </m:r>
                        </m:num>
                        <m:den>
                          <m:r>
                            <a:rPr lang="en-US" sz="2000" i="1">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𝑊</m:t>
                              </m:r>
                            </m:e>
                            <m:sub>
                              <m:r>
                                <a:rPr lang="en-US" sz="2000" i="1">
                                  <a:solidFill>
                                    <a:srgbClr val="FF0000"/>
                                  </a:solidFill>
                                  <a:latin typeface="Cambria Math" panose="02040503050406030204" pitchFamily="18" charset="0"/>
                                </a:rPr>
                                <m:t>𝑥</m:t>
                              </m:r>
                            </m:sub>
                          </m:sSub>
                        </m:den>
                      </m:f>
                      <m:r>
                        <a:rPr lang="en-US" sz="2000" i="1">
                          <a:solidFill>
                            <a:srgbClr val="9900CC"/>
                          </a:solidFill>
                          <a:latin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r>
                        <a:rPr lang="en-US" sz="2000" i="1">
                          <a:solidFill>
                            <a:srgbClr val="9900CC"/>
                          </a:solidFill>
                          <a:latin typeface="Cambria Math" panose="02040503050406030204" pitchFamily="18" charset="0"/>
                          <a:ea typeface="Cambria Math" panose="02040503050406030204" pitchFamily="18" charset="0"/>
                        </a:rPr>
                        <m:t>⨀</m:t>
                      </m:r>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 </m:t>
                          </m:r>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up>
                          <m:r>
                            <a:rPr lang="en-US" sz="2000" i="1">
                              <a:solidFill>
                                <a:srgbClr val="9900CC"/>
                              </a:solidFill>
                              <a:latin typeface="Cambria Math" panose="02040503050406030204" pitchFamily="18" charset="0"/>
                            </a:rPr>
                            <m:t>𝑇</m:t>
                          </m:r>
                        </m:sup>
                      </m:sSubSup>
                    </m:oMath>
                  </m:oMathPara>
                </a14:m>
                <a:endParaRPr lang="en-US" sz="2000" i="1" dirty="0">
                  <a:solidFill>
                    <a:srgbClr val="9900CC"/>
                  </a:solidFill>
                  <a:latin typeface="Cambria Math" panose="02040503050406030204" pitchFamily="18" charset="0"/>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0000FF"/>
                              </a:solidFill>
                              <a:latin typeface="Cambria Math" panose="02040503050406030204" pitchFamily="18" charset="0"/>
                            </a:rPr>
                          </m:ctrlPr>
                        </m:fPr>
                        <m:num>
                          <m:r>
                            <a:rPr lang="en-US" sz="2000" i="1">
                              <a:solidFill>
                                <a:srgbClr val="0000FF"/>
                              </a:solidFill>
                              <a:latin typeface="Cambria Math" panose="02040503050406030204" pitchFamily="18" charset="0"/>
                            </a:rPr>
                            <m:t>𝜕</m:t>
                          </m:r>
                          <m:r>
                            <a:rPr lang="en-US" sz="2000" i="1">
                              <a:solidFill>
                                <a:srgbClr val="0000FF"/>
                              </a:solidFill>
                              <a:latin typeface="Cambria Math" panose="02040503050406030204" pitchFamily="18" charset="0"/>
                            </a:rPr>
                            <m:t>𝑒</m:t>
                          </m:r>
                        </m:num>
                        <m:den>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h</m:t>
                              </m:r>
                            </m:e>
                            <m:sub>
                              <m:r>
                                <a:rPr lang="en-US" sz="2000" i="1">
                                  <a:solidFill>
                                    <a:srgbClr val="0000FF"/>
                                  </a:solidFill>
                                  <a:latin typeface="Cambria Math" panose="02040503050406030204" pitchFamily="18" charset="0"/>
                                </a:rPr>
                                <m:t>𝑡</m:t>
                              </m:r>
                              <m:r>
                                <a:rPr lang="en-US" sz="2000" i="1">
                                  <a:solidFill>
                                    <a:srgbClr val="0000FF"/>
                                  </a:solidFill>
                                  <a:latin typeface="Cambria Math" panose="02040503050406030204" pitchFamily="18" charset="0"/>
                                </a:rPr>
                                <m:t>−1</m:t>
                              </m:r>
                            </m:sub>
                          </m:sSub>
                        </m:den>
                      </m:f>
                      <m:r>
                        <a:rPr lang="en-US" sz="2000" i="1">
                          <a:solidFill>
                            <a:srgbClr val="9900CC"/>
                          </a:solidFill>
                          <a:latin typeface="Cambria Math" panose="02040503050406030204" pitchFamily="18" charset="0"/>
                        </a:rPr>
                        <m:t>=</m:t>
                      </m:r>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up>
                          <m:r>
                            <a:rPr lang="en-US" sz="2000" i="1">
                              <a:solidFill>
                                <a:srgbClr val="9900CC"/>
                              </a:solidFill>
                              <a:latin typeface="Cambria Math" panose="02040503050406030204" pitchFamily="18" charset="0"/>
                            </a:rPr>
                            <m:t>𝑇</m:t>
                          </m:r>
                        </m:sup>
                      </m:sSubSup>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r>
                        <a:rPr lang="en-US" sz="2000" i="1">
                          <a:solidFill>
                            <a:srgbClr val="9900CC"/>
                          </a:solidFill>
                          <a:latin typeface="Cambria Math" panose="02040503050406030204" pitchFamily="18" charset="0"/>
                          <a:ea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oMath>
                  </m:oMathPara>
                </a14:m>
                <a:endParaRPr lang="en-US" sz="2000" dirty="0"/>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624079" y="2587967"/>
                <a:ext cx="5501121" cy="3235116"/>
              </a:xfrm>
              <a:prstGeom prst="rect">
                <a:avLst/>
              </a:prstGeom>
              <a:blipFill>
                <a:blip r:embed="rId6"/>
                <a:stretch>
                  <a:fillRect/>
                </a:stretch>
              </a:blipFill>
            </p:spPr>
            <p:txBody>
              <a:bodyPr/>
              <a:lstStyle/>
              <a:p>
                <a:r>
                  <a:rPr lang="en-US">
                    <a:noFill/>
                  </a:rPr>
                  <a:t> </a:t>
                </a:r>
              </a:p>
            </p:txBody>
          </p:sp>
        </mc:Fallback>
      </mc:AlternateContent>
      <p:sp>
        <p:nvSpPr>
          <p:cNvPr id="26" name="Freeform 25">
            <a:extLst>
              <a:ext uri="{FF2B5EF4-FFF2-40B4-BE49-F238E27FC236}">
                <a16:creationId xmlns:a16="http://schemas.microsoft.com/office/drawing/2014/main" id="{E6E4D2BB-F703-9340-B682-52EC5499CD5B}"/>
              </a:ext>
            </a:extLst>
          </p:cNvPr>
          <p:cNvSpPr/>
          <p:nvPr/>
        </p:nvSpPr>
        <p:spPr>
          <a:xfrm rot="19054850">
            <a:off x="3235847" y="2449295"/>
            <a:ext cx="713271" cy="11361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587914 h 3080159"/>
              <a:gd name="connsiteX1" fmla="*/ 361324 w 992921"/>
              <a:gd name="connsiteY1" fmla="*/ 118676 h 3080159"/>
              <a:gd name="connsiteX2" fmla="*/ 678133 w 992921"/>
              <a:gd name="connsiteY2" fmla="*/ 2930422 h 3080159"/>
              <a:gd name="connsiteX3" fmla="*/ 992921 w 992921"/>
              <a:gd name="connsiteY3" fmla="*/ 2790023 h 3080159"/>
              <a:gd name="connsiteX0" fmla="*/ 0 w 678133"/>
              <a:gd name="connsiteY0" fmla="*/ 587914 h 2930422"/>
              <a:gd name="connsiteX1" fmla="*/ 361324 w 678133"/>
              <a:gd name="connsiteY1" fmla="*/ 118676 h 2930422"/>
              <a:gd name="connsiteX2" fmla="*/ 678133 w 678133"/>
              <a:gd name="connsiteY2" fmla="*/ 2930422 h 2930422"/>
              <a:gd name="connsiteX0" fmla="*/ 0 w 652867"/>
              <a:gd name="connsiteY0" fmla="*/ 618184 h 3410669"/>
              <a:gd name="connsiteX1" fmla="*/ 361324 w 652867"/>
              <a:gd name="connsiteY1" fmla="*/ 148946 h 3410669"/>
              <a:gd name="connsiteX2" fmla="*/ 652867 w 652867"/>
              <a:gd name="connsiteY2" fmla="*/ 3410668 h 3410669"/>
              <a:gd name="connsiteX0" fmla="*/ 0 w 652867"/>
              <a:gd name="connsiteY0" fmla="*/ 618184 h 3410669"/>
              <a:gd name="connsiteX1" fmla="*/ 361324 w 652867"/>
              <a:gd name="connsiteY1" fmla="*/ 148946 h 3410669"/>
              <a:gd name="connsiteX2" fmla="*/ 652867 w 652867"/>
              <a:gd name="connsiteY2" fmla="*/ 3410668 h 3410669"/>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498831 h 2556349"/>
              <a:gd name="connsiteX1" fmla="*/ 396852 w 664120"/>
              <a:gd name="connsiteY1" fmla="*/ 109593 h 2556349"/>
              <a:gd name="connsiteX2" fmla="*/ 664120 w 664120"/>
              <a:gd name="connsiteY2" fmla="*/ 2556350 h 2556349"/>
              <a:gd name="connsiteX0" fmla="*/ 0 w 644975"/>
              <a:gd name="connsiteY0" fmla="*/ 462247 h 1969788"/>
              <a:gd name="connsiteX1" fmla="*/ 396852 w 644975"/>
              <a:gd name="connsiteY1" fmla="*/ 73009 h 1969788"/>
              <a:gd name="connsiteX2" fmla="*/ 644975 w 644975"/>
              <a:gd name="connsiteY2" fmla="*/ 1969791 h 1969788"/>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410952 h 1058537"/>
              <a:gd name="connsiteX1" fmla="*/ 396852 w 713271"/>
              <a:gd name="connsiteY1" fmla="*/ 21714 h 1058537"/>
              <a:gd name="connsiteX2" fmla="*/ 713271 w 713271"/>
              <a:gd name="connsiteY2" fmla="*/ 1058535 h 1058537"/>
            </a:gdLst>
            <a:ahLst/>
            <a:cxnLst>
              <a:cxn ang="0">
                <a:pos x="connsiteX0" y="connsiteY0"/>
              </a:cxn>
              <a:cxn ang="0">
                <a:pos x="connsiteX1" y="connsiteY1"/>
              </a:cxn>
              <a:cxn ang="0">
                <a:pos x="connsiteX2" y="connsiteY2"/>
              </a:cxn>
            </a:cxnLst>
            <a:rect l="l" t="t" r="r" b="b"/>
            <a:pathLst>
              <a:path w="713271" h="1058537">
                <a:moveTo>
                  <a:pt x="0" y="410952"/>
                </a:moveTo>
                <a:cubicBezTo>
                  <a:pt x="109939" y="234236"/>
                  <a:pt x="277974" y="-86217"/>
                  <a:pt x="396852" y="21714"/>
                </a:cubicBezTo>
                <a:cubicBezTo>
                  <a:pt x="515731" y="129645"/>
                  <a:pt x="634993" y="619745"/>
                  <a:pt x="713271" y="1058535"/>
                </a:cubicBezTo>
              </a:path>
            </a:pathLst>
          </a:custGeom>
          <a:ln>
            <a:solidFill>
              <a:srgbClr val="C00000"/>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E963726-A716-144F-89B1-83B78F6A9266}"/>
                  </a:ext>
                </a:extLst>
              </p:cNvPr>
              <p:cNvSpPr/>
              <p:nvPr/>
            </p:nvSpPr>
            <p:spPr>
              <a:xfrm>
                <a:off x="2762912" y="1591700"/>
                <a:ext cx="737061" cy="856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num>
                        <m:den>
                          <m:r>
                            <a:rPr lang="en-US" b="0" i="1" smtClean="0">
                              <a:solidFill>
                                <a:srgbClr val="C00000"/>
                              </a:solidFill>
                              <a:latin typeface="Cambria Math" panose="02040503050406030204" pitchFamily="18" charset="0"/>
                            </a:rPr>
                            <m:t>𝜕</m:t>
                          </m:r>
                          <m:sSub>
                            <m:sSubPr>
                              <m:ctrlPr>
                                <a:rPr lang="en-US" b="0"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h</m:t>
                              </m:r>
                            </m:e>
                            <m:sub>
                              <m:r>
                                <a:rPr lang="en-US" b="0" i="1" smtClean="0">
                                  <a:solidFill>
                                    <a:srgbClr val="C00000"/>
                                  </a:solidFill>
                                  <a:latin typeface="Cambria Math" panose="02040503050406030204" pitchFamily="18" charset="0"/>
                                </a:rPr>
                                <m:t>𝑡</m:t>
                              </m:r>
                            </m:sub>
                          </m:sSub>
                        </m:den>
                      </m:f>
                    </m:oMath>
                  </m:oMathPara>
                </a14:m>
                <a:endParaRPr lang="en-US" b="0" dirty="0">
                  <a:solidFill>
                    <a:srgbClr val="9900CC"/>
                  </a:solidFill>
                </a:endParaRPr>
              </a:p>
            </p:txBody>
          </p:sp>
        </mc:Choice>
        <mc:Fallback xmlns="">
          <p:sp>
            <p:nvSpPr>
              <p:cNvPr id="4" name="Rectangle 3">
                <a:extLst>
                  <a:ext uri="{FF2B5EF4-FFF2-40B4-BE49-F238E27FC236}">
                    <a16:creationId xmlns:a16="http://schemas.microsoft.com/office/drawing/2014/main" id="{8E963726-A716-144F-89B1-83B78F6A9266}"/>
                  </a:ext>
                </a:extLst>
              </p:cNvPr>
              <p:cNvSpPr>
                <a:spLocks noRot="1" noChangeAspect="1" noMove="1" noResize="1" noEditPoints="1" noAdjustHandles="1" noChangeArrowheads="1" noChangeShapeType="1" noTextEdit="1"/>
              </p:cNvSpPr>
              <p:nvPr/>
            </p:nvSpPr>
            <p:spPr>
              <a:xfrm>
                <a:off x="2762912" y="1591700"/>
                <a:ext cx="737061" cy="856966"/>
              </a:xfrm>
              <a:prstGeom prst="rect">
                <a:avLst/>
              </a:prstGeom>
              <a:blipFill>
                <a:blip r:embed="rId7"/>
                <a:stretch>
                  <a:fillRect b="-1449"/>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D4391A6F-C953-CB46-BD45-B44CC617F711}"/>
              </a:ext>
            </a:extLst>
          </p:cNvPr>
          <p:cNvCxnSpPr>
            <a:cxnSpLocks/>
            <a:stCxn id="17" idx="3"/>
            <a:endCxn id="33" idx="2"/>
          </p:cNvCxnSpPr>
          <p:nvPr/>
        </p:nvCxnSpPr>
        <p:spPr>
          <a:xfrm flipV="1">
            <a:off x="2582061" y="3875245"/>
            <a:ext cx="398154" cy="8924"/>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A2E2B2C3-B824-6D49-A26B-0AD5845E9CF4}"/>
                  </a:ext>
                </a:extLst>
              </p:cNvPr>
              <p:cNvSpPr/>
              <p:nvPr/>
            </p:nvSpPr>
            <p:spPr>
              <a:xfrm>
                <a:off x="1219200" y="3488308"/>
                <a:ext cx="744948" cy="794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𝑒</m:t>
                          </m:r>
                        </m:num>
                        <m:den>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𝑊</m:t>
                          </m:r>
                        </m:den>
                      </m:f>
                    </m:oMath>
                  </m:oMathPara>
                </a14:m>
                <a:endParaRPr lang="en-US" b="0" dirty="0">
                  <a:solidFill>
                    <a:srgbClr val="9900CC"/>
                  </a:solidFill>
                </a:endParaRPr>
              </a:p>
            </p:txBody>
          </p:sp>
        </mc:Choice>
        <mc:Fallback xmlns="">
          <p:sp>
            <p:nvSpPr>
              <p:cNvPr id="31" name="Rectangle 30">
                <a:extLst>
                  <a:ext uri="{FF2B5EF4-FFF2-40B4-BE49-F238E27FC236}">
                    <a16:creationId xmlns:a16="http://schemas.microsoft.com/office/drawing/2014/main" id="{A2E2B2C3-B824-6D49-A26B-0AD5845E9CF4}"/>
                  </a:ext>
                </a:extLst>
              </p:cNvPr>
              <p:cNvSpPr>
                <a:spLocks noRot="1" noChangeAspect="1" noMove="1" noResize="1" noEditPoints="1" noAdjustHandles="1" noChangeArrowheads="1" noChangeShapeType="1" noTextEdit="1"/>
              </p:cNvSpPr>
              <p:nvPr/>
            </p:nvSpPr>
            <p:spPr>
              <a:xfrm>
                <a:off x="1219200" y="3488308"/>
                <a:ext cx="744948" cy="794576"/>
              </a:xfrm>
              <a:prstGeom prst="rect">
                <a:avLst/>
              </a:prstGeom>
              <a:blipFill>
                <a:blip r:embed="rId8"/>
                <a:stretch>
                  <a:fillRect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E22F087-9E42-154D-9361-3E9E026E24EE}"/>
                  </a:ext>
                </a:extLst>
              </p:cNvPr>
              <p:cNvSpPr/>
              <p:nvPr/>
            </p:nvSpPr>
            <p:spPr>
              <a:xfrm>
                <a:off x="1379117" y="4838250"/>
                <a:ext cx="1030410" cy="856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0000FF"/>
                              </a:solidFill>
                              <a:latin typeface="Cambria Math" panose="02040503050406030204" pitchFamily="18" charset="0"/>
                            </a:rPr>
                          </m:ctrlPr>
                        </m:fPr>
                        <m:num>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𝑒</m:t>
                          </m:r>
                        </m:num>
                        <m:den>
                          <m:r>
                            <a:rPr lang="en-US" b="0" i="1" smtClean="0">
                              <a:solidFill>
                                <a:srgbClr val="0000FF"/>
                              </a:solidFill>
                              <a:latin typeface="Cambria Math" panose="02040503050406030204" pitchFamily="18" charset="0"/>
                            </a:rPr>
                            <m:t>𝜕</m:t>
                          </m:r>
                          <m:sSub>
                            <m:sSubPr>
                              <m:ctrlPr>
                                <a:rPr lang="en-US" b="0" i="1">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h</m:t>
                              </m:r>
                            </m:e>
                            <m:sub>
                              <m:r>
                                <a:rPr lang="en-US" b="0" i="1" smtClean="0">
                                  <a:solidFill>
                                    <a:srgbClr val="0000FF"/>
                                  </a:solidFill>
                                  <a:latin typeface="Cambria Math" panose="02040503050406030204" pitchFamily="18" charset="0"/>
                                </a:rPr>
                                <m:t>𝑡</m:t>
                              </m:r>
                              <m:r>
                                <a:rPr lang="en-US" b="0" i="1" smtClean="0">
                                  <a:solidFill>
                                    <a:srgbClr val="0000FF"/>
                                  </a:solidFill>
                                  <a:latin typeface="Cambria Math" panose="02040503050406030204" pitchFamily="18" charset="0"/>
                                </a:rPr>
                                <m:t>−1</m:t>
                              </m:r>
                            </m:sub>
                          </m:sSub>
                        </m:den>
                      </m:f>
                    </m:oMath>
                  </m:oMathPara>
                </a14:m>
                <a:endParaRPr lang="en-US" b="0" dirty="0">
                  <a:solidFill>
                    <a:srgbClr val="9900CC"/>
                  </a:solidFill>
                </a:endParaRPr>
              </a:p>
            </p:txBody>
          </p:sp>
        </mc:Choice>
        <mc:Fallback xmlns="">
          <p:sp>
            <p:nvSpPr>
              <p:cNvPr id="9" name="Rectangle 8">
                <a:extLst>
                  <a:ext uri="{FF2B5EF4-FFF2-40B4-BE49-F238E27FC236}">
                    <a16:creationId xmlns:a16="http://schemas.microsoft.com/office/drawing/2014/main" id="{1E22F087-9E42-154D-9361-3E9E026E24EE}"/>
                  </a:ext>
                </a:extLst>
              </p:cNvPr>
              <p:cNvSpPr>
                <a:spLocks noRot="1" noChangeAspect="1" noMove="1" noResize="1" noEditPoints="1" noAdjustHandles="1" noChangeArrowheads="1" noChangeShapeType="1" noTextEdit="1"/>
              </p:cNvSpPr>
              <p:nvPr/>
            </p:nvSpPr>
            <p:spPr>
              <a:xfrm>
                <a:off x="1379117" y="4838250"/>
                <a:ext cx="1030410" cy="856966"/>
              </a:xfrm>
              <a:prstGeom prst="rect">
                <a:avLst/>
              </a:prstGeom>
              <a:blipFill>
                <a:blip r:embed="rId9"/>
                <a:stretch>
                  <a:fillRect b="-2941"/>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8BE95246-C694-0D4F-80CE-65C7E97BB935}"/>
              </a:ext>
            </a:extLst>
          </p:cNvPr>
          <p:cNvSpPr txBox="1"/>
          <p:nvPr/>
        </p:nvSpPr>
        <p:spPr>
          <a:xfrm>
            <a:off x="3800326" y="1591700"/>
            <a:ext cx="1857014" cy="923330"/>
          </a:xfrm>
          <a:prstGeom prst="rect">
            <a:avLst/>
          </a:prstGeom>
          <a:noFill/>
        </p:spPr>
        <p:txBody>
          <a:bodyPr wrap="square" rtlCol="0">
            <a:spAutoFit/>
          </a:bodyPr>
          <a:lstStyle/>
          <a:p>
            <a:pPr algn="ctr"/>
            <a:r>
              <a:rPr lang="en-US" sz="1800" b="0" dirty="0">
                <a:latin typeface="+mn-lt"/>
              </a:rPr>
              <a:t>Error from predictions at future steps</a:t>
            </a:r>
            <a:endParaRPr lang="en-US" sz="1800" b="0" baseline="-25000" dirty="0">
              <a:latin typeface="+mn-lt"/>
              <a:cs typeface="CMU Bright Roman"/>
            </a:endParaRPr>
          </a:p>
        </p:txBody>
      </p:sp>
      <p:sp>
        <p:nvSpPr>
          <p:cNvPr id="24" name="Freeform 23">
            <a:extLst>
              <a:ext uri="{FF2B5EF4-FFF2-40B4-BE49-F238E27FC236}">
                <a16:creationId xmlns:a16="http://schemas.microsoft.com/office/drawing/2014/main" id="{A2BF3A2E-8A8B-6849-A0C4-01EA046FB4A7}"/>
              </a:ext>
            </a:extLst>
          </p:cNvPr>
          <p:cNvSpPr/>
          <p:nvPr/>
        </p:nvSpPr>
        <p:spPr>
          <a:xfrm rot="20253516">
            <a:off x="1865329" y="5299353"/>
            <a:ext cx="1003556" cy="629654"/>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587914 h 3080159"/>
              <a:gd name="connsiteX1" fmla="*/ 361324 w 992921"/>
              <a:gd name="connsiteY1" fmla="*/ 118676 h 3080159"/>
              <a:gd name="connsiteX2" fmla="*/ 678133 w 992921"/>
              <a:gd name="connsiteY2" fmla="*/ 2930422 h 3080159"/>
              <a:gd name="connsiteX3" fmla="*/ 992921 w 992921"/>
              <a:gd name="connsiteY3" fmla="*/ 2790023 h 3080159"/>
              <a:gd name="connsiteX0" fmla="*/ 0 w 678133"/>
              <a:gd name="connsiteY0" fmla="*/ 587914 h 2930422"/>
              <a:gd name="connsiteX1" fmla="*/ 361324 w 678133"/>
              <a:gd name="connsiteY1" fmla="*/ 118676 h 2930422"/>
              <a:gd name="connsiteX2" fmla="*/ 678133 w 678133"/>
              <a:gd name="connsiteY2" fmla="*/ 2930422 h 2930422"/>
              <a:gd name="connsiteX0" fmla="*/ 0 w 652867"/>
              <a:gd name="connsiteY0" fmla="*/ 618184 h 3410669"/>
              <a:gd name="connsiteX1" fmla="*/ 361324 w 652867"/>
              <a:gd name="connsiteY1" fmla="*/ 148946 h 3410669"/>
              <a:gd name="connsiteX2" fmla="*/ 652867 w 652867"/>
              <a:gd name="connsiteY2" fmla="*/ 3410668 h 3410669"/>
              <a:gd name="connsiteX0" fmla="*/ 0 w 652867"/>
              <a:gd name="connsiteY0" fmla="*/ 618184 h 3410669"/>
              <a:gd name="connsiteX1" fmla="*/ 361324 w 652867"/>
              <a:gd name="connsiteY1" fmla="*/ 148946 h 3410669"/>
              <a:gd name="connsiteX2" fmla="*/ 652867 w 652867"/>
              <a:gd name="connsiteY2" fmla="*/ 3410668 h 3410669"/>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498831 h 2556349"/>
              <a:gd name="connsiteX1" fmla="*/ 396852 w 664120"/>
              <a:gd name="connsiteY1" fmla="*/ 109593 h 2556349"/>
              <a:gd name="connsiteX2" fmla="*/ 664120 w 664120"/>
              <a:gd name="connsiteY2" fmla="*/ 2556350 h 2556349"/>
              <a:gd name="connsiteX0" fmla="*/ 0 w 644975"/>
              <a:gd name="connsiteY0" fmla="*/ 462247 h 1969788"/>
              <a:gd name="connsiteX1" fmla="*/ 396852 w 644975"/>
              <a:gd name="connsiteY1" fmla="*/ 73009 h 1969788"/>
              <a:gd name="connsiteX2" fmla="*/ 644975 w 644975"/>
              <a:gd name="connsiteY2" fmla="*/ 1969791 h 1969788"/>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13489 h 1566371"/>
              <a:gd name="connsiteX1" fmla="*/ 448247 w 713271"/>
              <a:gd name="connsiteY1" fmla="*/ 1560595 h 1566371"/>
              <a:gd name="connsiteX2" fmla="*/ 713271 w 713271"/>
              <a:gd name="connsiteY2" fmla="*/ 661072 h 1566371"/>
              <a:gd name="connsiteX0" fmla="*/ 0 w 1056376"/>
              <a:gd name="connsiteY0" fmla="*/ 13489 h 2083317"/>
              <a:gd name="connsiteX1" fmla="*/ 448247 w 1056376"/>
              <a:gd name="connsiteY1" fmla="*/ 1560595 h 2083317"/>
              <a:gd name="connsiteX2" fmla="*/ 1056376 w 1056376"/>
              <a:gd name="connsiteY2" fmla="*/ 2083319 h 2083317"/>
              <a:gd name="connsiteX0" fmla="*/ 0 w 1056376"/>
              <a:gd name="connsiteY0" fmla="*/ 7806 h 2827296"/>
              <a:gd name="connsiteX1" fmla="*/ 790598 w 1056376"/>
              <a:gd name="connsiteY1" fmla="*/ 2820852 h 2827296"/>
              <a:gd name="connsiteX2" fmla="*/ 1056376 w 1056376"/>
              <a:gd name="connsiteY2" fmla="*/ 2077636 h 2827296"/>
              <a:gd name="connsiteX0" fmla="*/ 0 w 528860"/>
              <a:gd name="connsiteY0" fmla="*/ 2812306 h 2812305"/>
              <a:gd name="connsiteX1" fmla="*/ 263082 w 528860"/>
              <a:gd name="connsiteY1" fmla="*/ 834592 h 2812305"/>
              <a:gd name="connsiteX2" fmla="*/ 528860 w 528860"/>
              <a:gd name="connsiteY2" fmla="*/ 91376 h 2812305"/>
              <a:gd name="connsiteX0" fmla="*/ 0 w 528860"/>
              <a:gd name="connsiteY0" fmla="*/ 2792759 h 2792758"/>
              <a:gd name="connsiteX1" fmla="*/ 263082 w 528860"/>
              <a:gd name="connsiteY1" fmla="*/ 815045 h 2792758"/>
              <a:gd name="connsiteX2" fmla="*/ 528860 w 528860"/>
              <a:gd name="connsiteY2" fmla="*/ 71829 h 2792758"/>
              <a:gd name="connsiteX0" fmla="*/ 0 w 528860"/>
              <a:gd name="connsiteY0" fmla="*/ 2757549 h 2759673"/>
              <a:gd name="connsiteX1" fmla="*/ 348032 w 528860"/>
              <a:gd name="connsiteY1" fmla="*/ 2702075 h 2759673"/>
              <a:gd name="connsiteX2" fmla="*/ 528860 w 528860"/>
              <a:gd name="connsiteY2" fmla="*/ 36619 h 2759673"/>
              <a:gd name="connsiteX0" fmla="*/ 0 w 528860"/>
              <a:gd name="connsiteY0" fmla="*/ 2720932 h 2720932"/>
              <a:gd name="connsiteX1" fmla="*/ 528860 w 528860"/>
              <a:gd name="connsiteY1" fmla="*/ 2 h 2720932"/>
              <a:gd name="connsiteX0" fmla="*/ 0 w 528860"/>
              <a:gd name="connsiteY0" fmla="*/ 2720932 h 2720932"/>
              <a:gd name="connsiteX1" fmla="*/ 528860 w 528860"/>
              <a:gd name="connsiteY1" fmla="*/ 2 h 2720932"/>
              <a:gd name="connsiteX0" fmla="*/ 0 w 528860"/>
              <a:gd name="connsiteY0" fmla="*/ 2720932 h 2720932"/>
              <a:gd name="connsiteX1" fmla="*/ 528860 w 528860"/>
              <a:gd name="connsiteY1" fmla="*/ 2 h 2720932"/>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Lst>
            <a:ahLst/>
            <a:cxnLst>
              <a:cxn ang="0">
                <a:pos x="connsiteX0" y="connsiteY0"/>
              </a:cxn>
              <a:cxn ang="0">
                <a:pos x="connsiteX1" y="connsiteY1"/>
              </a:cxn>
            </a:cxnLst>
            <a:rect l="l" t="t" r="r" b="b"/>
            <a:pathLst>
              <a:path w="523119" h="2170304">
                <a:moveTo>
                  <a:pt x="0" y="2170304"/>
                </a:moveTo>
                <a:cubicBezTo>
                  <a:pt x="195333" y="1725234"/>
                  <a:pt x="348344" y="1219613"/>
                  <a:pt x="523119" y="-1"/>
                </a:cubicBezTo>
              </a:path>
            </a:pathLst>
          </a:custGeom>
          <a:ln>
            <a:solidFill>
              <a:srgbClr val="0000FF"/>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25" name="TextBox 24">
            <a:extLst>
              <a:ext uri="{FF2B5EF4-FFF2-40B4-BE49-F238E27FC236}">
                <a16:creationId xmlns:a16="http://schemas.microsoft.com/office/drawing/2014/main" id="{F6631624-82DB-BB40-AFEC-DE3837638463}"/>
              </a:ext>
            </a:extLst>
          </p:cNvPr>
          <p:cNvSpPr txBox="1"/>
          <p:nvPr/>
        </p:nvSpPr>
        <p:spPr>
          <a:xfrm>
            <a:off x="685800" y="6096712"/>
            <a:ext cx="2540867" cy="646331"/>
          </a:xfrm>
          <a:prstGeom prst="rect">
            <a:avLst/>
          </a:prstGeom>
          <a:noFill/>
        </p:spPr>
        <p:txBody>
          <a:bodyPr wrap="square" rtlCol="0">
            <a:spAutoFit/>
          </a:bodyPr>
          <a:lstStyle/>
          <a:p>
            <a:pPr algn="ctr"/>
            <a:r>
              <a:rPr lang="en-US" sz="1800" b="0" dirty="0"/>
              <a:t>Propagate to earlier time steps</a:t>
            </a:r>
            <a:endParaRPr lang="en-US" sz="1800" b="0" baseline="-25000" dirty="0">
              <a:latin typeface="CMU Bright Roman"/>
              <a:cs typeface="CMU Bright Roman"/>
            </a:endParaRPr>
          </a:p>
        </p:txBody>
      </p:sp>
      <p:sp>
        <p:nvSpPr>
          <p:cNvPr id="7" name="Title 6">
            <a:extLst>
              <a:ext uri="{FF2B5EF4-FFF2-40B4-BE49-F238E27FC236}">
                <a16:creationId xmlns:a16="http://schemas.microsoft.com/office/drawing/2014/main" id="{FF7829BA-C0BF-C54F-B0B2-F297CEE020C5}"/>
              </a:ext>
            </a:extLst>
          </p:cNvPr>
          <p:cNvSpPr>
            <a:spLocks noGrp="1"/>
          </p:cNvSpPr>
          <p:nvPr>
            <p:ph type="title"/>
          </p:nvPr>
        </p:nvSpPr>
        <p:spPr/>
        <p:txBody>
          <a:bodyPr/>
          <a:lstStyle/>
          <a:p>
            <a:r>
              <a:rPr lang="en-US" dirty="0"/>
              <a:t>RNN backward pass</a:t>
            </a:r>
          </a:p>
        </p:txBody>
      </p:sp>
      <p:sp>
        <p:nvSpPr>
          <p:cNvPr id="29" name="TextBox 28">
            <a:extLst>
              <a:ext uri="{FF2B5EF4-FFF2-40B4-BE49-F238E27FC236}">
                <a16:creationId xmlns:a16="http://schemas.microsoft.com/office/drawing/2014/main" id="{8738B1A3-B90C-8A4D-897A-DF9670F197BB}"/>
              </a:ext>
            </a:extLst>
          </p:cNvPr>
          <p:cNvSpPr txBox="1"/>
          <p:nvPr/>
        </p:nvSpPr>
        <p:spPr>
          <a:xfrm>
            <a:off x="233081" y="2767401"/>
            <a:ext cx="1727506" cy="646331"/>
          </a:xfrm>
          <a:prstGeom prst="rect">
            <a:avLst/>
          </a:prstGeom>
          <a:noFill/>
        </p:spPr>
        <p:txBody>
          <a:bodyPr wrap="square" rtlCol="0">
            <a:spAutoFit/>
          </a:bodyPr>
          <a:lstStyle/>
          <a:p>
            <a:pPr algn="ctr"/>
            <a:r>
              <a:rPr lang="en-US" sz="1800" b="0" dirty="0"/>
              <a:t>Parameter update</a:t>
            </a:r>
            <a:endParaRPr lang="en-US" sz="1800" b="0" baseline="-25000" dirty="0">
              <a:latin typeface="CMU Bright Roman"/>
              <a:cs typeface="CMU Bright Roman"/>
            </a:endParaRPr>
          </a:p>
        </p:txBody>
      </p:sp>
    </p:spTree>
    <p:extLst>
      <p:ext uri="{BB962C8B-B14F-4D97-AF65-F5344CB8AC3E}">
        <p14:creationId xmlns:p14="http://schemas.microsoft.com/office/powerpoint/2010/main" val="211380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Vanishing and exploding gradients</a:t>
            </a:r>
          </a:p>
        </p:txBody>
      </p:sp>
      <p:grpSp>
        <p:nvGrpSpPr>
          <p:cNvPr id="18" name="Group 17"/>
          <p:cNvGrpSpPr/>
          <p:nvPr/>
        </p:nvGrpSpPr>
        <p:grpSpPr>
          <a:xfrm rot="16200000">
            <a:off x="-247294" y="2668238"/>
            <a:ext cx="2127496" cy="1023306"/>
            <a:chOff x="3696578" y="2449058"/>
            <a:chExt cx="2127496" cy="1023306"/>
          </a:xfrm>
        </p:grpSpPr>
        <p:sp>
          <p:nvSpPr>
            <p:cNvPr id="25" name="Rectangle 24"/>
            <p:cNvSpPr/>
            <p:nvPr/>
          </p:nvSpPr>
          <p:spPr>
            <a:xfrm>
              <a:off x="4041634" y="2449058"/>
              <a:ext cx="1049363" cy="1023306"/>
            </a:xfrm>
            <a:prstGeom prst="rect">
              <a:avLst/>
            </a:prstGeom>
            <a:solidFill>
              <a:srgbClr val="FFC9BA">
                <a:alpha val="33000"/>
              </a:srgbClr>
            </a:solidFill>
            <a:ln>
              <a:solidFill>
                <a:schemeClr val="bg1">
                  <a:lumMod val="50000"/>
                </a:schemeClr>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p>
          </p:txBody>
        </p:sp>
        <p:sp>
          <p:nvSpPr>
            <p:cNvPr id="26" name="Oval 25"/>
            <p:cNvSpPr/>
            <p:nvPr/>
          </p:nvSpPr>
          <p:spPr>
            <a:xfrm>
              <a:off x="4311145" y="2718829"/>
              <a:ext cx="515211" cy="515211"/>
            </a:xfrm>
            <a:prstGeom prst="ellipse">
              <a:avLst/>
            </a:prstGeom>
            <a:solidFill>
              <a:schemeClr val="accent3">
                <a:lumMod val="60000"/>
                <a:lumOff val="40000"/>
              </a:schemeClr>
            </a:solidFill>
            <a:ln>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27" name="Freeform 26"/>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28" name="Straight Arrow Connector 27"/>
            <p:cNvCxnSpPr>
              <a:stCxn id="26" idx="6"/>
            </p:cNvCxnSpPr>
            <p:nvPr/>
          </p:nvCxnSpPr>
          <p:spPr>
            <a:xfrm>
              <a:off x="4826356" y="2976435"/>
              <a:ext cx="634532" cy="148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26" idx="1"/>
            </p:cNvCxnSpPr>
            <p:nvPr/>
          </p:nvCxnSpPr>
          <p:spPr>
            <a:xfrm rot="5400000" flipV="1">
              <a:off x="4003862" y="2411546"/>
              <a:ext cx="75451"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26" idx="3"/>
            </p:cNvCxnSpPr>
            <p:nvPr/>
          </p:nvCxnSpPr>
          <p:spPr>
            <a:xfrm rot="5400000" flipH="1" flipV="1">
              <a:off x="4003861" y="2851306"/>
              <a:ext cx="75452"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5400000">
              <a:off x="5475100" y="2805169"/>
              <a:ext cx="359393" cy="338554"/>
            </a:xfrm>
            <a:prstGeom prst="rect">
              <a:avLst/>
            </a:prstGeom>
            <a:noFill/>
            <a:ln>
              <a:noFill/>
              <a:headEnd type="arrow"/>
              <a:tailEnd type="none"/>
            </a:ln>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1</a:t>
              </a:r>
            </a:p>
          </p:txBody>
        </p:sp>
      </p:grpSp>
      <p:grpSp>
        <p:nvGrpSpPr>
          <p:cNvPr id="37" name="Group 36"/>
          <p:cNvGrpSpPr/>
          <p:nvPr/>
        </p:nvGrpSpPr>
        <p:grpSpPr>
          <a:xfrm rot="16200000">
            <a:off x="1125744" y="2668239"/>
            <a:ext cx="2127496" cy="1023306"/>
            <a:chOff x="3696578" y="2449058"/>
            <a:chExt cx="2127496" cy="1023306"/>
          </a:xfrm>
        </p:grpSpPr>
        <p:sp>
          <p:nvSpPr>
            <p:cNvPr id="44" name="Rectangle 43"/>
            <p:cNvSpPr/>
            <p:nvPr/>
          </p:nvSpPr>
          <p:spPr>
            <a:xfrm>
              <a:off x="4041634" y="2449058"/>
              <a:ext cx="1049363" cy="1023306"/>
            </a:xfrm>
            <a:prstGeom prst="rect">
              <a:avLst/>
            </a:prstGeom>
            <a:solidFill>
              <a:srgbClr val="FFC9BA">
                <a:alpha val="33000"/>
              </a:srgbClr>
            </a:solidFill>
            <a:ln>
              <a:solidFill>
                <a:schemeClr val="bg1">
                  <a:lumMod val="50000"/>
                </a:schemeClr>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45" name="Oval 44"/>
            <p:cNvSpPr/>
            <p:nvPr/>
          </p:nvSpPr>
          <p:spPr>
            <a:xfrm>
              <a:off x="4311145" y="2718829"/>
              <a:ext cx="515211" cy="515211"/>
            </a:xfrm>
            <a:prstGeom prst="ellipse">
              <a:avLst/>
            </a:prstGeom>
            <a:solidFill>
              <a:schemeClr val="accent3">
                <a:lumMod val="60000"/>
                <a:lumOff val="40000"/>
              </a:schemeClr>
            </a:solidFill>
            <a:ln>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46" name="Freeform 45"/>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47" name="Straight Arrow Connector 46"/>
            <p:cNvCxnSpPr>
              <a:stCxn id="45" idx="6"/>
            </p:cNvCxnSpPr>
            <p:nvPr/>
          </p:nvCxnSpPr>
          <p:spPr>
            <a:xfrm>
              <a:off x="4826356" y="2976435"/>
              <a:ext cx="634532" cy="148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45" idx="1"/>
            </p:cNvCxnSpPr>
            <p:nvPr/>
          </p:nvCxnSpPr>
          <p:spPr>
            <a:xfrm rot="5400000" flipV="1">
              <a:off x="4003862" y="2411546"/>
              <a:ext cx="75451"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endCxn id="45" idx="3"/>
            </p:cNvCxnSpPr>
            <p:nvPr/>
          </p:nvCxnSpPr>
          <p:spPr>
            <a:xfrm rot="5400000" flipH="1" flipV="1">
              <a:off x="4003861" y="2851306"/>
              <a:ext cx="75452"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5400000">
              <a:off x="5475100" y="2805169"/>
              <a:ext cx="359393" cy="338554"/>
            </a:xfrm>
            <a:prstGeom prst="rect">
              <a:avLst/>
            </a:prstGeom>
            <a:noFill/>
            <a:ln>
              <a:noFill/>
              <a:headEnd type="arrow"/>
              <a:tailEnd type="none"/>
            </a:ln>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a:t>
              </a:r>
            </a:p>
          </p:txBody>
        </p:sp>
      </p:grpSp>
      <p:grpSp>
        <p:nvGrpSpPr>
          <p:cNvPr id="52" name="Group 51"/>
          <p:cNvGrpSpPr/>
          <p:nvPr/>
        </p:nvGrpSpPr>
        <p:grpSpPr>
          <a:xfrm>
            <a:off x="4436456" y="1334110"/>
            <a:ext cx="1023306" cy="2925982"/>
            <a:chOff x="760465" y="2449091"/>
            <a:chExt cx="1023306" cy="2925982"/>
          </a:xfrm>
        </p:grpSpPr>
        <p:grpSp>
          <p:nvGrpSpPr>
            <p:cNvPr id="53" name="Group 52"/>
            <p:cNvGrpSpPr/>
            <p:nvPr/>
          </p:nvGrpSpPr>
          <p:grpSpPr>
            <a:xfrm rot="16200000">
              <a:off x="208370" y="3799672"/>
              <a:ext cx="2127496" cy="1023306"/>
              <a:chOff x="3696578" y="2449058"/>
              <a:chExt cx="2127496" cy="1023306"/>
            </a:xfrm>
          </p:grpSpPr>
          <p:sp>
            <p:nvSpPr>
              <p:cNvPr id="61" name="Rectangle 60"/>
              <p:cNvSpPr/>
              <p:nvPr/>
            </p:nvSpPr>
            <p:spPr>
              <a:xfrm>
                <a:off x="4041634" y="2449058"/>
                <a:ext cx="1049363" cy="1023306"/>
              </a:xfrm>
              <a:prstGeom prst="rect">
                <a:avLst/>
              </a:prstGeom>
              <a:solidFill>
                <a:srgbClr val="FFC9BA">
                  <a:alpha val="33000"/>
                </a:srgbClr>
              </a:solidFill>
              <a:ln>
                <a:solidFill>
                  <a:schemeClr val="bg1">
                    <a:lumMod val="50000"/>
                  </a:schemeClr>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63" name="Oval 62"/>
              <p:cNvSpPr/>
              <p:nvPr/>
            </p:nvSpPr>
            <p:spPr>
              <a:xfrm>
                <a:off x="4311145" y="2718829"/>
                <a:ext cx="515211" cy="515211"/>
              </a:xfrm>
              <a:prstGeom prst="ellipse">
                <a:avLst/>
              </a:prstGeom>
              <a:solidFill>
                <a:schemeClr val="accent3">
                  <a:lumMod val="60000"/>
                  <a:lumOff val="40000"/>
                </a:schemeClr>
              </a:solidFill>
              <a:ln>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64" name="Freeform 63"/>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5" name="Straight Arrow Connector 64"/>
              <p:cNvCxnSpPr>
                <a:stCxn id="63" idx="6"/>
              </p:cNvCxnSpPr>
              <p:nvPr/>
            </p:nvCxnSpPr>
            <p:spPr>
              <a:xfrm>
                <a:off x="4826356" y="2976435"/>
                <a:ext cx="634532" cy="148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endCxn id="63" idx="1"/>
              </p:cNvCxnSpPr>
              <p:nvPr/>
            </p:nvCxnSpPr>
            <p:spPr>
              <a:xfrm rot="5400000" flipV="1">
                <a:off x="4003862" y="2411546"/>
                <a:ext cx="75451"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63" idx="3"/>
              </p:cNvCxnSpPr>
              <p:nvPr/>
            </p:nvCxnSpPr>
            <p:spPr>
              <a:xfrm rot="5400000" flipH="1" flipV="1">
                <a:off x="4003861" y="2851306"/>
                <a:ext cx="75452" cy="690018"/>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rot="5400000">
                <a:off x="5474298" y="2805170"/>
                <a:ext cx="360997" cy="338554"/>
              </a:xfrm>
              <a:prstGeom prst="rect">
                <a:avLst/>
              </a:prstGeom>
              <a:noFill/>
              <a:ln>
                <a:noFill/>
                <a:headEnd type="arrow"/>
                <a:tailEnd type="none"/>
              </a:ln>
            </p:spPr>
            <p:txBody>
              <a:bodyPr wrap="none" rtlCol="0">
                <a:spAutoFit/>
              </a:bodyPr>
              <a:lstStyle/>
              <a:p>
                <a:pPr algn="ctr"/>
                <a:r>
                  <a:rPr lang="en-US" sz="1600" b="0" i="1" dirty="0" err="1">
                    <a:latin typeface="CMU Bright Roman"/>
                    <a:cs typeface="CMU Bright Roman"/>
                  </a:rPr>
                  <a:t>h</a:t>
                </a:r>
                <a:r>
                  <a:rPr lang="en-US" sz="1600" b="0" i="1" baseline="-25000" dirty="0" err="1">
                    <a:latin typeface="CMU Bright Roman"/>
                    <a:cs typeface="CMU Bright Roman"/>
                  </a:rPr>
                  <a:t>n</a:t>
                </a:r>
                <a:endParaRPr lang="en-US" sz="1600" b="0" i="1" baseline="-25000" dirty="0">
                  <a:latin typeface="CMU Bright Roman"/>
                  <a:cs typeface="CMU Bright Roman"/>
                </a:endParaRPr>
              </a:p>
            </p:txBody>
          </p:sp>
        </p:grpSp>
        <p:cxnSp>
          <p:nvCxnSpPr>
            <p:cNvPr id="55" name="Straight Arrow Connector 54"/>
            <p:cNvCxnSpPr>
              <a:cxnSpLocks/>
              <a:stCxn id="68" idx="0"/>
            </p:cNvCxnSpPr>
            <p:nvPr/>
          </p:nvCxnSpPr>
          <p:spPr>
            <a:xfrm flipV="1">
              <a:off x="1285855" y="2943060"/>
              <a:ext cx="3388" cy="304517"/>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1036659" y="2449091"/>
              <a:ext cx="498388" cy="457597"/>
            </a:xfrm>
            <a:prstGeom prst="rect">
              <a:avLst/>
            </a:prstGeom>
            <a:solidFill>
              <a:srgbClr val="FFFF00">
                <a:alpha val="33000"/>
              </a:srgbClr>
            </a:solidFill>
            <a:ln>
              <a:solidFill>
                <a:schemeClr val="accent1"/>
              </a:solidFill>
              <a:headEnd type="arrow"/>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err="1">
                  <a:solidFill>
                    <a:srgbClr val="000000"/>
                  </a:solidFill>
                  <a:latin typeface="CMU Bright Roman"/>
                  <a:cs typeface="CMU Bright Roman"/>
                </a:rPr>
                <a:t>e</a:t>
              </a:r>
              <a:r>
                <a:rPr lang="en-US" sz="1600" b="0" i="1" baseline="-25000" dirty="0" err="1">
                  <a:solidFill>
                    <a:srgbClr val="000000"/>
                  </a:solidFill>
                  <a:latin typeface="CMU Bright Roman"/>
                  <a:cs typeface="CMU Bright Roman"/>
                </a:rPr>
                <a:t>n</a:t>
              </a:r>
              <a:endParaRPr lang="en-US" sz="1600" b="0" i="1" baseline="-25000" dirty="0">
                <a:solidFill>
                  <a:srgbClr val="000000"/>
                </a:solidFill>
                <a:latin typeface="CMU Bright Roman"/>
                <a:cs typeface="CMU Bright Roman"/>
              </a:endParaRPr>
            </a:p>
          </p:txBody>
        </p:sp>
      </p:grpSp>
      <p:sp>
        <p:nvSpPr>
          <p:cNvPr id="72" name="Freeform 71">
            <a:extLst>
              <a:ext uri="{FF2B5EF4-FFF2-40B4-BE49-F238E27FC236}">
                <a16:creationId xmlns:a16="http://schemas.microsoft.com/office/drawing/2014/main" id="{DFD8E2CF-4359-6843-953B-8D254688FFFE}"/>
              </a:ext>
            </a:extLst>
          </p:cNvPr>
          <p:cNvSpPr/>
          <p:nvPr/>
        </p:nvSpPr>
        <p:spPr>
          <a:xfrm>
            <a:off x="974580" y="2111068"/>
            <a:ext cx="992921" cy="2689532"/>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Lst>
            <a:ahLst/>
            <a:cxnLst>
              <a:cxn ang="0">
                <a:pos x="connsiteX0" y="connsiteY0"/>
              </a:cxn>
              <a:cxn ang="0">
                <a:pos x="connsiteX1" y="connsiteY1"/>
              </a:cxn>
              <a:cxn ang="0">
                <a:pos x="connsiteX2" y="connsiteY2"/>
              </a:cxn>
              <a:cxn ang="0">
                <a:pos x="connsiteX3" y="connsiteY3"/>
              </a:cxn>
            </a:cxnLst>
            <a:rect l="l" t="t" r="r" b="b"/>
            <a:pathLst>
              <a:path w="992921" h="2689532">
                <a:moveTo>
                  <a:pt x="0" y="197287"/>
                </a:moveTo>
                <a:cubicBezTo>
                  <a:pt x="109939" y="20571"/>
                  <a:pt x="219879" y="-156144"/>
                  <a:pt x="332901" y="234274"/>
                </a:cubicBezTo>
                <a:cubicBezTo>
                  <a:pt x="445923" y="624692"/>
                  <a:pt x="495243" y="2182254"/>
                  <a:pt x="678133" y="2539795"/>
                </a:cubicBezTo>
                <a:cubicBezTo>
                  <a:pt x="861023" y="2897336"/>
                  <a:pt x="981010" y="2517617"/>
                  <a:pt x="992921" y="2399396"/>
                </a:cubicBezTo>
              </a:path>
            </a:pathLst>
          </a:custGeom>
          <a:ln>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3" name="Freeform 72">
            <a:extLst>
              <a:ext uri="{FF2B5EF4-FFF2-40B4-BE49-F238E27FC236}">
                <a16:creationId xmlns:a16="http://schemas.microsoft.com/office/drawing/2014/main" id="{B7DB80ED-5B97-F948-A7FE-44C4C7025EE7}"/>
              </a:ext>
            </a:extLst>
          </p:cNvPr>
          <p:cNvSpPr/>
          <p:nvPr/>
        </p:nvSpPr>
        <p:spPr>
          <a:xfrm>
            <a:off x="3733800" y="2104122"/>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74" name="TextBox 73">
            <a:extLst>
              <a:ext uri="{FF2B5EF4-FFF2-40B4-BE49-F238E27FC236}">
                <a16:creationId xmlns:a16="http://schemas.microsoft.com/office/drawing/2014/main" id="{990F8124-6471-AB40-81B7-EC63F8125C22}"/>
              </a:ext>
            </a:extLst>
          </p:cNvPr>
          <p:cNvSpPr txBox="1"/>
          <p:nvPr/>
        </p:nvSpPr>
        <p:spPr>
          <a:xfrm>
            <a:off x="324673" y="4206494"/>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0  </a:t>
            </a:r>
            <a:r>
              <a:rPr lang="en-US" sz="1600" b="0" i="1" dirty="0">
                <a:latin typeface="CMU Bright Roman"/>
                <a:cs typeface="CMU Bright Roman"/>
              </a:rPr>
              <a:t>      x</a:t>
            </a:r>
            <a:r>
              <a:rPr lang="en-US" sz="1600" b="0" i="1" baseline="-25000" dirty="0">
                <a:latin typeface="CMU Bright Roman"/>
                <a:cs typeface="CMU Bright Roman"/>
              </a:rPr>
              <a:t>1</a:t>
            </a:r>
          </a:p>
        </p:txBody>
      </p:sp>
      <p:sp>
        <p:nvSpPr>
          <p:cNvPr id="75" name="TextBox 74">
            <a:extLst>
              <a:ext uri="{FF2B5EF4-FFF2-40B4-BE49-F238E27FC236}">
                <a16:creationId xmlns:a16="http://schemas.microsoft.com/office/drawing/2014/main" id="{9F995043-882B-A446-B2B6-DC738B19AB7D}"/>
              </a:ext>
            </a:extLst>
          </p:cNvPr>
          <p:cNvSpPr txBox="1"/>
          <p:nvPr/>
        </p:nvSpPr>
        <p:spPr>
          <a:xfrm>
            <a:off x="1677846" y="4206495"/>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1  </a:t>
            </a:r>
            <a:r>
              <a:rPr lang="en-US" sz="1600" b="0" i="1" dirty="0">
                <a:latin typeface="CMU Bright Roman"/>
                <a:cs typeface="CMU Bright Roman"/>
              </a:rPr>
              <a:t>      x</a:t>
            </a:r>
            <a:r>
              <a:rPr lang="en-US" sz="1600" b="0" i="1" baseline="-25000" dirty="0">
                <a:latin typeface="CMU Bright Roman"/>
                <a:cs typeface="CMU Bright Roman"/>
              </a:rPr>
              <a:t>2</a:t>
            </a:r>
          </a:p>
        </p:txBody>
      </p:sp>
      <p:sp>
        <p:nvSpPr>
          <p:cNvPr id="76" name="TextBox 75">
            <a:extLst>
              <a:ext uri="{FF2B5EF4-FFF2-40B4-BE49-F238E27FC236}">
                <a16:creationId xmlns:a16="http://schemas.microsoft.com/office/drawing/2014/main" id="{36D5E24D-B96F-CC48-846B-F03E266D46BD}"/>
              </a:ext>
            </a:extLst>
          </p:cNvPr>
          <p:cNvSpPr txBox="1"/>
          <p:nvPr/>
        </p:nvSpPr>
        <p:spPr>
          <a:xfrm>
            <a:off x="4436463" y="4191000"/>
            <a:ext cx="1023307" cy="338554"/>
          </a:xfrm>
          <a:prstGeom prst="rect">
            <a:avLst/>
          </a:prstGeom>
          <a:noFill/>
        </p:spPr>
        <p:txBody>
          <a:bodyPr wrap="squar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n-1  </a:t>
            </a:r>
            <a:r>
              <a:rPr lang="en-US" sz="1600" b="0" i="1" dirty="0">
                <a:latin typeface="CMU Bright Roman"/>
                <a:cs typeface="CMU Bright Roman"/>
              </a:rPr>
              <a:t>      </a:t>
            </a:r>
            <a:r>
              <a:rPr lang="en-US" sz="1600" b="0" i="1" dirty="0" err="1">
                <a:latin typeface="CMU Bright Roman"/>
                <a:cs typeface="CMU Bright Roman"/>
              </a:rPr>
              <a:t>x</a:t>
            </a:r>
            <a:r>
              <a:rPr lang="en-US" sz="1600" b="0" i="1" baseline="-25000" dirty="0" err="1">
                <a:latin typeface="CMU Bright Roman"/>
                <a:cs typeface="CMU Bright Roman"/>
              </a:rPr>
              <a:t>n</a:t>
            </a:r>
            <a:endParaRPr lang="en-US" sz="1600" b="0" i="1" baseline="-25000" dirty="0">
              <a:latin typeface="CMU Bright Roman"/>
              <a:cs typeface="CMU Bright Roman"/>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F4111BF-F674-374C-9AD4-AB79307584B7}"/>
                  </a:ext>
                </a:extLst>
              </p:cNvPr>
              <p:cNvSpPr/>
              <p:nvPr/>
            </p:nvSpPr>
            <p:spPr>
              <a:xfrm>
                <a:off x="5141837" y="1937152"/>
                <a:ext cx="6669163" cy="7295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0000FF"/>
                              </a:solidFill>
                              <a:latin typeface="Cambria Math" panose="02040503050406030204" pitchFamily="18" charset="0"/>
                            </a:rPr>
                          </m:ctrlPr>
                        </m:fPr>
                        <m:num>
                          <m:r>
                            <a:rPr lang="en-US" sz="2000" i="1">
                              <a:solidFill>
                                <a:srgbClr val="0000FF"/>
                              </a:solidFill>
                              <a:latin typeface="Cambria Math" panose="02040503050406030204" pitchFamily="18" charset="0"/>
                            </a:rPr>
                            <m:t>𝜕</m:t>
                          </m:r>
                          <m:r>
                            <a:rPr lang="en-US" sz="2000" i="1">
                              <a:solidFill>
                                <a:srgbClr val="0000FF"/>
                              </a:solidFill>
                              <a:latin typeface="Cambria Math" panose="02040503050406030204" pitchFamily="18" charset="0"/>
                            </a:rPr>
                            <m:t>𝑒</m:t>
                          </m:r>
                        </m:num>
                        <m:den>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h</m:t>
                              </m:r>
                            </m:e>
                            <m:sub>
                              <m:r>
                                <a:rPr lang="en-US" sz="2000" i="1">
                                  <a:solidFill>
                                    <a:srgbClr val="0000FF"/>
                                  </a:solidFill>
                                  <a:latin typeface="Cambria Math" panose="02040503050406030204" pitchFamily="18" charset="0"/>
                                </a:rPr>
                                <m:t>𝑡</m:t>
                              </m:r>
                              <m:r>
                                <a:rPr lang="en-US" sz="2000" i="1">
                                  <a:solidFill>
                                    <a:srgbClr val="0000FF"/>
                                  </a:solidFill>
                                  <a:latin typeface="Cambria Math" panose="02040503050406030204" pitchFamily="18" charset="0"/>
                                </a:rPr>
                                <m:t>−1</m:t>
                              </m:r>
                            </m:sub>
                          </m:sSub>
                        </m:den>
                      </m:f>
                      <m:r>
                        <a:rPr lang="en-US" sz="2000" i="1">
                          <a:solidFill>
                            <a:srgbClr val="9900CC"/>
                          </a:solidFill>
                          <a:latin typeface="Cambria Math" panose="02040503050406030204" pitchFamily="18" charset="0"/>
                        </a:rPr>
                        <m:t>=</m:t>
                      </m:r>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up>
                          <m:r>
                            <a:rPr lang="en-US" sz="2000" i="1">
                              <a:solidFill>
                                <a:srgbClr val="9900CC"/>
                              </a:solidFill>
                              <a:latin typeface="Cambria Math" panose="02040503050406030204" pitchFamily="18" charset="0"/>
                            </a:rPr>
                            <m:t>𝑇</m:t>
                          </m:r>
                        </m:sup>
                      </m:sSubSup>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r>
                        <a:rPr lang="en-US" sz="2000" i="1">
                          <a:solidFill>
                            <a:srgbClr val="9900CC"/>
                          </a:solidFill>
                          <a:latin typeface="Cambria Math" panose="02040503050406030204" pitchFamily="18" charset="0"/>
                          <a:ea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oMath>
                  </m:oMathPara>
                </a14:m>
                <a:endParaRPr lang="en-US" sz="2000" dirty="0">
                  <a:solidFill>
                    <a:srgbClr val="9900CC"/>
                  </a:solidFill>
                </a:endParaRPr>
              </a:p>
            </p:txBody>
          </p:sp>
        </mc:Choice>
        <mc:Fallback xmlns="">
          <p:sp>
            <p:nvSpPr>
              <p:cNvPr id="3" name="Rectangle 2">
                <a:extLst>
                  <a:ext uri="{FF2B5EF4-FFF2-40B4-BE49-F238E27FC236}">
                    <a16:creationId xmlns:a16="http://schemas.microsoft.com/office/drawing/2014/main" id="{1F4111BF-F674-374C-9AD4-AB79307584B7}"/>
                  </a:ext>
                </a:extLst>
              </p:cNvPr>
              <p:cNvSpPr>
                <a:spLocks noRot="1" noChangeAspect="1" noMove="1" noResize="1" noEditPoints="1" noAdjustHandles="1" noChangeArrowheads="1" noChangeShapeType="1" noTextEdit="1"/>
              </p:cNvSpPr>
              <p:nvPr/>
            </p:nvSpPr>
            <p:spPr>
              <a:xfrm>
                <a:off x="5141837" y="1937152"/>
                <a:ext cx="6669163" cy="729559"/>
              </a:xfrm>
              <a:prstGeom prst="rect">
                <a:avLst/>
              </a:prstGeom>
              <a:blipFill>
                <a:blip r:embed="rId3"/>
                <a:stretch>
                  <a:fillRect/>
                </a:stretch>
              </a:blipFill>
            </p:spPr>
            <p:txBody>
              <a:bodyPr/>
              <a:lstStyle/>
              <a:p>
                <a:r>
                  <a:rPr lang="en-US">
                    <a:noFill/>
                  </a:rPr>
                  <a:t> </a:t>
                </a:r>
              </a:p>
            </p:txBody>
          </p:sp>
        </mc:Fallback>
      </mc:AlternateContent>
      <p:sp>
        <p:nvSpPr>
          <p:cNvPr id="69" name="Freeform 68">
            <a:extLst>
              <a:ext uri="{FF2B5EF4-FFF2-40B4-BE49-F238E27FC236}">
                <a16:creationId xmlns:a16="http://schemas.microsoft.com/office/drawing/2014/main" id="{7059DE63-9B36-B945-B3AE-A09F0BC49EF4}"/>
              </a:ext>
            </a:extLst>
          </p:cNvPr>
          <p:cNvSpPr/>
          <p:nvPr/>
        </p:nvSpPr>
        <p:spPr>
          <a:xfrm>
            <a:off x="2362200" y="2081271"/>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5" name="Freeform 4">
            <a:extLst>
              <a:ext uri="{FF2B5EF4-FFF2-40B4-BE49-F238E27FC236}">
                <a16:creationId xmlns:a16="http://schemas.microsoft.com/office/drawing/2014/main" id="{BB31D21B-8F35-814A-871B-F8DBAFF27420}"/>
              </a:ext>
            </a:extLst>
          </p:cNvPr>
          <p:cNvSpPr/>
          <p:nvPr/>
        </p:nvSpPr>
        <p:spPr bwMode="auto">
          <a:xfrm>
            <a:off x="3400487" y="2503236"/>
            <a:ext cx="283239" cy="1789611"/>
          </a:xfrm>
          <a:custGeom>
            <a:avLst/>
            <a:gdLst>
              <a:gd name="connsiteX0" fmla="*/ 352697 w 352697"/>
              <a:gd name="connsiteY0" fmla="*/ 0 h 1789611"/>
              <a:gd name="connsiteX1" fmla="*/ 143691 w 352697"/>
              <a:gd name="connsiteY1" fmla="*/ 979714 h 1789611"/>
              <a:gd name="connsiteX2" fmla="*/ 0 w 352697"/>
              <a:gd name="connsiteY2" fmla="*/ 1789611 h 1789611"/>
            </a:gdLst>
            <a:ahLst/>
            <a:cxnLst>
              <a:cxn ang="0">
                <a:pos x="connsiteX0" y="connsiteY0"/>
              </a:cxn>
              <a:cxn ang="0">
                <a:pos x="connsiteX1" y="connsiteY1"/>
              </a:cxn>
              <a:cxn ang="0">
                <a:pos x="connsiteX2" y="connsiteY2"/>
              </a:cxn>
            </a:cxnLst>
            <a:rect l="l" t="t" r="r" b="b"/>
            <a:pathLst>
              <a:path w="352697" h="1789611">
                <a:moveTo>
                  <a:pt x="352697" y="0"/>
                </a:moveTo>
                <a:cubicBezTo>
                  <a:pt x="277585" y="340723"/>
                  <a:pt x="202474" y="681446"/>
                  <a:pt x="143691" y="979714"/>
                </a:cubicBezTo>
                <a:cubicBezTo>
                  <a:pt x="84908" y="1277982"/>
                  <a:pt x="42454" y="1533796"/>
                  <a:pt x="0" y="1789611"/>
                </a:cubicBezTo>
              </a:path>
            </a:pathLst>
          </a:custGeom>
          <a:noFill/>
          <a:ln w="25400"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70" name="Google Shape;2334;p99">
                <a:extLst>
                  <a:ext uri="{FF2B5EF4-FFF2-40B4-BE49-F238E27FC236}">
                    <a16:creationId xmlns:a16="http://schemas.microsoft.com/office/drawing/2014/main" id="{3E841D62-02EC-314B-8632-37D5A9F1D276}"/>
                  </a:ext>
                </a:extLst>
              </p:cNvPr>
              <p:cNvSpPr txBox="1"/>
              <p:nvPr/>
            </p:nvSpPr>
            <p:spPr>
              <a:xfrm>
                <a:off x="6418221" y="3246970"/>
                <a:ext cx="5164179" cy="1598384"/>
              </a:xfrm>
              <a:prstGeom prst="rect">
                <a:avLst/>
              </a:prstGeom>
              <a:noFill/>
              <a:ln>
                <a:noFill/>
              </a:ln>
            </p:spPr>
            <p:txBody>
              <a:bodyPr spcFirstLastPara="1" wrap="square" lIns="121868" tIns="121868" rIns="121868" bIns="121868" anchor="t" anchorCtr="0">
                <a:noAutofit/>
              </a:bodyPr>
              <a:lstStyle/>
              <a:p>
                <a:r>
                  <a:rPr lang="en" sz="2399" b="0" dirty="0"/>
                  <a:t>Computing gradient for </a:t>
                </a:r>
                <a14:m>
                  <m:oMath xmlns:m="http://schemas.openxmlformats.org/officeDocument/2006/math">
                    <m:r>
                      <a:rPr lang="en" sz="2399" b="0" i="1" dirty="0" smtClean="0">
                        <a:solidFill>
                          <a:srgbClr val="9900CC"/>
                        </a:solidFill>
                        <a:latin typeface="Cambria Math" panose="02040503050406030204" pitchFamily="18" charset="0"/>
                      </a:rPr>
                      <m:t>h</m:t>
                    </m:r>
                    <m:r>
                      <a:rPr lang="en" sz="2399" b="0" i="1" baseline="-25000" dirty="0">
                        <a:solidFill>
                          <a:srgbClr val="9900CC"/>
                        </a:solidFill>
                        <a:latin typeface="Cambria Math" panose="02040503050406030204" pitchFamily="18" charset="0"/>
                      </a:rPr>
                      <m:t>0</m:t>
                    </m:r>
                  </m:oMath>
                </a14:m>
                <a:endParaRPr lang="en" sz="2399" b="0" dirty="0"/>
              </a:p>
              <a:p>
                <a:r>
                  <a:rPr lang="en" sz="2399" b="0" dirty="0"/>
                  <a:t>involves many </a:t>
                </a:r>
                <a:r>
                  <a:rPr lang="en-US" sz="2399" b="0" dirty="0"/>
                  <a:t>multiplications by </a:t>
                </a:r>
                <a14:m>
                  <m:oMath xmlns:m="http://schemas.openxmlformats.org/officeDocument/2006/math">
                    <m:sSubSup>
                      <m:sSubSupPr>
                        <m:ctrlPr>
                          <a:rPr lang="en-US" i="1">
                            <a:solidFill>
                              <a:srgbClr val="9900CC"/>
                            </a:solidFill>
                            <a:latin typeface="Cambria Math" panose="02040503050406030204" pitchFamily="18" charset="0"/>
                          </a:rPr>
                        </m:ctrlPr>
                      </m:sSubSupPr>
                      <m:e>
                        <m:r>
                          <a:rPr lang="en-US" i="1">
                            <a:solidFill>
                              <a:srgbClr val="9900CC"/>
                            </a:solidFill>
                            <a:latin typeface="Cambria Math" panose="02040503050406030204" pitchFamily="18" charset="0"/>
                          </a:rPr>
                          <m:t>𝑊</m:t>
                        </m:r>
                      </m:e>
                      <m:sub>
                        <m:r>
                          <a:rPr lang="en-US" i="1">
                            <a:solidFill>
                              <a:srgbClr val="9900CC"/>
                            </a:solidFill>
                            <a:latin typeface="Cambria Math" panose="02040503050406030204" pitchFamily="18" charset="0"/>
                          </a:rPr>
                          <m:t>h</m:t>
                        </m:r>
                      </m:sub>
                      <m:sup>
                        <m:r>
                          <a:rPr lang="en-US" i="1">
                            <a:solidFill>
                              <a:srgbClr val="9900CC"/>
                            </a:solidFill>
                            <a:latin typeface="Cambria Math" panose="02040503050406030204" pitchFamily="18" charset="0"/>
                          </a:rPr>
                          <m:t>𝑇</m:t>
                        </m:r>
                      </m:sup>
                    </m:sSubSup>
                  </m:oMath>
                </a14:m>
                <a:br>
                  <a:rPr lang="en-US" sz="2399" b="0" dirty="0"/>
                </a:br>
                <a:r>
                  <a:rPr lang="en" sz="2399" b="0" dirty="0"/>
                  <a:t>and </a:t>
                </a:r>
                <a:r>
                  <a:rPr lang="en" sz="2399" b="0" dirty="0" err="1"/>
                  <a:t>rescalings</a:t>
                </a:r>
                <a:r>
                  <a:rPr lang="en" sz="2399" b="0" dirty="0"/>
                  <a:t> between 0 and 1</a:t>
                </a:r>
                <a:endParaRPr sz="2399" b="0" dirty="0"/>
              </a:p>
            </p:txBody>
          </p:sp>
        </mc:Choice>
        <mc:Fallback xmlns="">
          <p:sp>
            <p:nvSpPr>
              <p:cNvPr id="70" name="Google Shape;2334;p99">
                <a:extLst>
                  <a:ext uri="{FF2B5EF4-FFF2-40B4-BE49-F238E27FC236}">
                    <a16:creationId xmlns:a16="http://schemas.microsoft.com/office/drawing/2014/main" id="{3E841D62-02EC-314B-8632-37D5A9F1D276}"/>
                  </a:ext>
                </a:extLst>
              </p:cNvPr>
              <p:cNvSpPr txBox="1">
                <a:spLocks noRot="1" noChangeAspect="1" noMove="1" noResize="1" noEditPoints="1" noAdjustHandles="1" noChangeArrowheads="1" noChangeShapeType="1" noTextEdit="1"/>
              </p:cNvSpPr>
              <p:nvPr/>
            </p:nvSpPr>
            <p:spPr>
              <a:xfrm>
                <a:off x="6418221" y="3246970"/>
                <a:ext cx="5164179" cy="1598384"/>
              </a:xfrm>
              <a:prstGeom prst="rect">
                <a:avLst/>
              </a:prstGeom>
              <a:blipFill>
                <a:blip r:embed="rId4"/>
                <a:stretch>
                  <a:fillRect l="-98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C6B30D1C-CACF-3143-87F1-3D18C347B940}"/>
                  </a:ext>
                </a:extLst>
              </p:cNvPr>
              <p:cNvSpPr txBox="1"/>
              <p:nvPr/>
            </p:nvSpPr>
            <p:spPr>
              <a:xfrm>
                <a:off x="6497315" y="4786819"/>
                <a:ext cx="4826511" cy="1200329"/>
              </a:xfrm>
              <a:prstGeom prst="rect">
                <a:avLst/>
              </a:prstGeom>
              <a:noFill/>
            </p:spPr>
            <p:txBody>
              <a:bodyPr wrap="square" rtlCol="0">
                <a:spAutoFit/>
              </a:bodyPr>
              <a:lstStyle/>
              <a:p>
                <a:r>
                  <a:rPr lang="en-US" b="0" dirty="0"/>
                  <a:t>Gradients will </a:t>
                </a:r>
                <a:r>
                  <a:rPr lang="en-US" b="0" i="1" dirty="0"/>
                  <a:t>vanish</a:t>
                </a:r>
                <a:r>
                  <a:rPr lang="en-US" b="0" dirty="0"/>
                  <a:t> if largest singular value of </a:t>
                </a:r>
                <a14:m>
                  <m:oMath xmlns:m="http://schemas.openxmlformats.org/officeDocument/2006/math">
                    <m:sSub>
                      <m:sSubPr>
                        <m:ctrlPr>
                          <a:rPr lang="en-US" b="0" i="1" smtClean="0">
                            <a:solidFill>
                              <a:srgbClr val="9900CC"/>
                            </a:solidFill>
                            <a:latin typeface="Cambria Math" panose="02040503050406030204" pitchFamily="18" charset="0"/>
                          </a:rPr>
                        </m:ctrlPr>
                      </m:sSubPr>
                      <m:e>
                        <m:r>
                          <a:rPr lang="en-US" b="0" i="1">
                            <a:solidFill>
                              <a:srgbClr val="9900CC"/>
                            </a:solidFill>
                            <a:latin typeface="Cambria Math" panose="02040503050406030204" pitchFamily="18" charset="0"/>
                          </a:rPr>
                          <m:t>𝑊</m:t>
                        </m:r>
                      </m:e>
                      <m:sub>
                        <m:r>
                          <a:rPr lang="en-US" b="0" i="1">
                            <a:solidFill>
                              <a:srgbClr val="9900CC"/>
                            </a:solidFill>
                            <a:latin typeface="Cambria Math" panose="02040503050406030204" pitchFamily="18" charset="0"/>
                          </a:rPr>
                          <m:t>h</m:t>
                        </m:r>
                      </m:sub>
                    </m:sSub>
                  </m:oMath>
                </a14:m>
                <a:r>
                  <a:rPr lang="en-US" b="0" dirty="0">
                    <a:solidFill>
                      <a:srgbClr val="9900CC"/>
                    </a:solidFill>
                  </a:rPr>
                  <a:t> </a:t>
                </a:r>
                <a:r>
                  <a:rPr lang="en-US" b="0" dirty="0"/>
                  <a:t>is less than 1</a:t>
                </a:r>
              </a:p>
              <a:p>
                <a:r>
                  <a:rPr lang="en-US" b="0" dirty="0"/>
                  <a:t>and </a:t>
                </a:r>
                <a:r>
                  <a:rPr lang="en-US" b="0" i="1" dirty="0"/>
                  <a:t>explode</a:t>
                </a:r>
                <a:r>
                  <a:rPr lang="en-US" b="0" dirty="0"/>
                  <a:t> if it’s greater than 1</a:t>
                </a:r>
              </a:p>
            </p:txBody>
          </p:sp>
        </mc:Choice>
        <mc:Fallback xmlns="">
          <p:sp>
            <p:nvSpPr>
              <p:cNvPr id="71" name="TextBox 70">
                <a:extLst>
                  <a:ext uri="{FF2B5EF4-FFF2-40B4-BE49-F238E27FC236}">
                    <a16:creationId xmlns:a16="http://schemas.microsoft.com/office/drawing/2014/main" id="{C6B30D1C-CACF-3143-87F1-3D18C347B940}"/>
                  </a:ext>
                </a:extLst>
              </p:cNvPr>
              <p:cNvSpPr txBox="1">
                <a:spLocks noRot="1" noChangeAspect="1" noMove="1" noResize="1" noEditPoints="1" noAdjustHandles="1" noChangeArrowheads="1" noChangeShapeType="1" noTextEdit="1"/>
              </p:cNvSpPr>
              <p:nvPr/>
            </p:nvSpPr>
            <p:spPr>
              <a:xfrm>
                <a:off x="6497315" y="4786819"/>
                <a:ext cx="4826511" cy="1200329"/>
              </a:xfrm>
              <a:prstGeom prst="rect">
                <a:avLst/>
              </a:prstGeom>
              <a:blipFill>
                <a:blip r:embed="rId5"/>
                <a:stretch>
                  <a:fillRect l="-1837" t="-4211" r="-262" b="-10526"/>
                </a:stretch>
              </a:blipFill>
            </p:spPr>
            <p:txBody>
              <a:bodyPr/>
              <a:lstStyle/>
              <a:p>
                <a:r>
                  <a:rPr lang="en-US">
                    <a:noFill/>
                  </a:rPr>
                  <a:t> </a:t>
                </a:r>
              </a:p>
            </p:txBody>
          </p:sp>
        </mc:Fallback>
      </mc:AlternateContent>
    </p:spTree>
    <p:extLst>
      <p:ext uri="{BB962C8B-B14F-4D97-AF65-F5344CB8AC3E}">
        <p14:creationId xmlns:p14="http://schemas.microsoft.com/office/powerpoint/2010/main" val="28537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p:txBody>
          <a:bodyPr>
            <a:normAutofit fontScale="90000"/>
          </a:bodyPr>
          <a:lstStyle/>
          <a:p>
            <a:r>
              <a:rPr lang="en-US" dirty="0">
                <a:cs typeface="CMU Bright SemiBold"/>
              </a:rPr>
              <a:t>Sequential prediction example 1: Sentiment classification</a:t>
            </a:r>
          </a:p>
        </p:txBody>
      </p:sp>
      <p:sp>
        <p:nvSpPr>
          <p:cNvPr id="33"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Goal: classify a text sequence (e.g., restaurant, movie or product review, Tweet) as having positive or negative sentiment</a:t>
            </a:r>
          </a:p>
          <a:p>
            <a:pPr>
              <a:buFont typeface="Arial" panose="020B0604020202020204" pitchFamily="34" charset="0"/>
              <a:buChar char="•"/>
            </a:pPr>
            <a:endParaRPr lang="en-US" sz="2400" dirty="0">
              <a:cs typeface="CMU Bright Roman"/>
            </a:endParaRPr>
          </a:p>
          <a:p>
            <a:pPr lvl="1"/>
            <a:r>
              <a:rPr lang="en-US" sz="2400" dirty="0">
                <a:solidFill>
                  <a:srgbClr val="521B93"/>
                </a:solidFill>
                <a:cs typeface="CMU Bright Roman"/>
              </a:rPr>
              <a:t>“The food was really good”</a:t>
            </a:r>
          </a:p>
          <a:p>
            <a:pPr lvl="1"/>
            <a:r>
              <a:rPr lang="en-US" sz="2400" dirty="0">
                <a:solidFill>
                  <a:srgbClr val="521B93"/>
                </a:solidFill>
                <a:cs typeface="CMU Bright Roman"/>
              </a:rPr>
              <a:t>“The vacuum cleaner broke within two weeks”</a:t>
            </a:r>
          </a:p>
          <a:p>
            <a:pPr lvl="1"/>
            <a:r>
              <a:rPr lang="en-US" sz="2400" dirty="0">
                <a:solidFill>
                  <a:srgbClr val="521B93"/>
                </a:solidFill>
                <a:cs typeface="CMU Bright Roman"/>
              </a:rPr>
              <a:t>“The movie had slow parts, but overall was worth watching”</a:t>
            </a:r>
          </a:p>
          <a:p>
            <a:pPr>
              <a:buFont typeface="Arial" panose="020B0604020202020204" pitchFamily="34" charset="0"/>
              <a:buChar char="•"/>
            </a:pPr>
            <a:endParaRPr lang="en-US" sz="2400" dirty="0">
              <a:solidFill>
                <a:srgbClr val="521B93"/>
              </a:solidFill>
              <a:cs typeface="CMU Bright Roman"/>
            </a:endParaRPr>
          </a:p>
        </p:txBody>
      </p:sp>
    </p:spTree>
    <p:extLst>
      <p:ext uri="{BB962C8B-B14F-4D97-AF65-F5344CB8AC3E}">
        <p14:creationId xmlns:p14="http://schemas.microsoft.com/office/powerpoint/2010/main" val="272126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Examples of sequential prediction tasks</a:t>
            </a:r>
          </a:p>
          <a:p>
            <a:pPr marL="457200" indent="-457200">
              <a:buFont typeface="Arial" panose="020B0604020202020204" pitchFamily="34" charset="0"/>
              <a:buChar char="•"/>
            </a:pPr>
            <a:r>
              <a:rPr lang="en-US" sz="2800" dirty="0">
                <a:solidFill>
                  <a:schemeClr val="bg1">
                    <a:lumMod val="50000"/>
                  </a:schemeClr>
                </a:solidFill>
                <a:cs typeface="CMU Bright Roman"/>
              </a:rPr>
              <a:t>Common recurrent units</a:t>
            </a:r>
          </a:p>
          <a:p>
            <a:pPr marL="857250" lvl="1" indent="-457200">
              <a:buFont typeface="Arial" panose="020B0604020202020204" pitchFamily="34" charset="0"/>
              <a:buChar char="•"/>
            </a:pPr>
            <a:r>
              <a:rPr lang="en-US" sz="2400" dirty="0">
                <a:solidFill>
                  <a:schemeClr val="bg1">
                    <a:lumMod val="50000"/>
                  </a:schemeClr>
                </a:solidFill>
                <a:cs typeface="CMU Bright Roman"/>
              </a:rPr>
              <a:t>Vanilla RNN unit (and how to train it)</a:t>
            </a:r>
          </a:p>
          <a:p>
            <a:pPr marL="857250" lvl="1" indent="-457200">
              <a:buFont typeface="Arial" panose="020B0604020202020204" pitchFamily="34" charset="0"/>
              <a:buChar char="•"/>
            </a:pPr>
            <a:r>
              <a:rPr lang="en-US" sz="2400" dirty="0">
                <a:cs typeface="CMU Bright Roman"/>
              </a:rPr>
              <a:t>Long Short-Term Memory (LSTM)</a:t>
            </a:r>
          </a:p>
          <a:p>
            <a:pPr marL="857250" lvl="1" indent="-457200">
              <a:buFont typeface="Arial" panose="020B0604020202020204" pitchFamily="34" charset="0"/>
              <a:buChar char="•"/>
            </a:pPr>
            <a:r>
              <a:rPr lang="en-US" sz="2400" dirty="0">
                <a:cs typeface="CMU Bright Roman"/>
              </a:rPr>
              <a:t>Gated Recurrent Unit (GRU)</a:t>
            </a:r>
          </a:p>
        </p:txBody>
      </p:sp>
    </p:spTree>
    <p:extLst>
      <p:ext uri="{BB962C8B-B14F-4D97-AF65-F5344CB8AC3E}">
        <p14:creationId xmlns:p14="http://schemas.microsoft.com/office/powerpoint/2010/main" val="14887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Long short-term memory (LSTM)</a:t>
            </a:r>
            <a:endParaRPr lang="en-US" baseline="30000" dirty="0">
              <a:cs typeface="CMU Bright SemiBold"/>
            </a:endParaRPr>
          </a:p>
        </p:txBody>
      </p:sp>
      <p:sp>
        <p:nvSpPr>
          <p:cNvPr id="71" name="Content Placeholder 2"/>
          <p:cNvSpPr>
            <a:spLocks noGrp="1"/>
          </p:cNvSpPr>
          <p:nvPr>
            <p:ph idx="1"/>
          </p:nvPr>
        </p:nvSpPr>
        <p:spPr/>
        <p:txBody>
          <a:bodyPr>
            <a:normAutofit/>
          </a:bodyPr>
          <a:lstStyle/>
          <a:p>
            <a:pPr>
              <a:buFont typeface="Arial" panose="020B0604020202020204" pitchFamily="34" charset="0"/>
              <a:buChar char="•"/>
            </a:pPr>
            <a:r>
              <a:rPr lang="en-US" dirty="0">
                <a:latin typeface="CMU Bright Roman"/>
                <a:cs typeface="CMU Bright Roman"/>
              </a:rPr>
              <a:t>Add a </a:t>
            </a:r>
            <a:r>
              <a:rPr lang="en-US" i="1" dirty="0">
                <a:latin typeface="CMU Bright Roman"/>
                <a:cs typeface="CMU Bright Roman"/>
              </a:rPr>
              <a:t>memory cell</a:t>
            </a:r>
            <a:r>
              <a:rPr lang="en-US" dirty="0">
                <a:latin typeface="CMU Bright Roman"/>
                <a:cs typeface="CMU Bright Roman"/>
              </a:rPr>
              <a:t> that is not subject to matrix multiplication or squishing, thereby avoiding gradient decay</a:t>
            </a:r>
          </a:p>
          <a:p>
            <a:pPr marL="0" indent="0">
              <a:buNone/>
            </a:pPr>
            <a:endParaRPr lang="en-US" sz="1800" baseline="30000" dirty="0">
              <a:latin typeface="CMU Bright Roman"/>
              <a:cs typeface="CMU Bright Roman"/>
            </a:endParaRPr>
          </a:p>
          <a:p>
            <a:endParaRPr lang="en-US" sz="2400" dirty="0">
              <a:latin typeface="CMU Bright Roman"/>
              <a:cs typeface="CMU Bright Roman"/>
            </a:endParaRPr>
          </a:p>
          <a:p>
            <a:endParaRPr lang="en-US" sz="2400" dirty="0">
              <a:latin typeface="CMU Bright Roman"/>
              <a:cs typeface="CMU Bright Roman"/>
            </a:endParaRPr>
          </a:p>
        </p:txBody>
      </p:sp>
      <p:sp>
        <p:nvSpPr>
          <p:cNvPr id="5" name="TextBox 4"/>
          <p:cNvSpPr txBox="1"/>
          <p:nvPr/>
        </p:nvSpPr>
        <p:spPr>
          <a:xfrm>
            <a:off x="973165" y="6410320"/>
            <a:ext cx="10075835" cy="338554"/>
          </a:xfrm>
          <a:prstGeom prst="rect">
            <a:avLst/>
          </a:prstGeom>
          <a:noFill/>
        </p:spPr>
        <p:txBody>
          <a:bodyPr wrap="none" rtlCol="0">
            <a:spAutoFit/>
          </a:bodyPr>
          <a:lstStyle/>
          <a:p>
            <a:r>
              <a:rPr lang="en-US" sz="1600" b="0" dirty="0">
                <a:latin typeface="+mn-lt"/>
                <a:cs typeface="CMU Bright Roman"/>
              </a:rPr>
              <a:t>S. </a:t>
            </a:r>
            <a:r>
              <a:rPr lang="en-US" sz="1600" b="0" dirty="0" err="1">
                <a:latin typeface="+mn-lt"/>
                <a:cs typeface="CMU Bright Roman"/>
              </a:rPr>
              <a:t>Hochreiter</a:t>
            </a:r>
            <a:r>
              <a:rPr lang="en-US" sz="1600" b="0" dirty="0">
                <a:latin typeface="+mn-lt"/>
                <a:cs typeface="CMU Bright Roman"/>
              </a:rPr>
              <a:t> and J. </a:t>
            </a:r>
            <a:r>
              <a:rPr lang="en-US" sz="1600" b="0" dirty="0" err="1">
                <a:latin typeface="+mn-lt"/>
                <a:cs typeface="CMU Bright Roman"/>
              </a:rPr>
              <a:t>Schmidhuber</a:t>
            </a:r>
            <a:r>
              <a:rPr lang="en-US" sz="1600" b="0" dirty="0">
                <a:latin typeface="+mn-lt"/>
                <a:cs typeface="CMU Bright Roman"/>
              </a:rPr>
              <a:t>, </a:t>
            </a:r>
            <a:r>
              <a:rPr lang="en-US" sz="1600" b="0" dirty="0">
                <a:latin typeface="+mn-lt"/>
                <a:cs typeface="CMU Bright Roman"/>
                <a:hlinkClick r:id="rId2"/>
              </a:rPr>
              <a:t>Long short-term memory</a:t>
            </a:r>
            <a:r>
              <a:rPr lang="en-US" sz="1600" b="0" dirty="0">
                <a:latin typeface="+mn-lt"/>
                <a:cs typeface="CMU Bright Roman"/>
              </a:rPr>
              <a:t>, Neural Computation 9 (8), pp. 1735–1780, 1997</a:t>
            </a:r>
          </a:p>
        </p:txBody>
      </p:sp>
      <p:sp>
        <p:nvSpPr>
          <p:cNvPr id="4" name="Rounded Rectangle 3">
            <a:extLst>
              <a:ext uri="{FF2B5EF4-FFF2-40B4-BE49-F238E27FC236}">
                <a16:creationId xmlns:a16="http://schemas.microsoft.com/office/drawing/2014/main" id="{70488ADE-CB3A-DF41-A2DA-DB2784CA7A8B}"/>
              </a:ext>
            </a:extLst>
          </p:cNvPr>
          <p:cNvSpPr/>
          <p:nvPr/>
        </p:nvSpPr>
        <p:spPr>
          <a:xfrm>
            <a:off x="3566555" y="2708634"/>
            <a:ext cx="4572000" cy="2849018"/>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cxnSp>
        <p:nvCxnSpPr>
          <p:cNvPr id="7" name="Straight Arrow Connector 6">
            <a:extLst>
              <a:ext uri="{FF2B5EF4-FFF2-40B4-BE49-F238E27FC236}">
                <a16:creationId xmlns:a16="http://schemas.microsoft.com/office/drawing/2014/main" id="{4055C901-80BC-5644-8CB4-758F6763FAA1}"/>
              </a:ext>
            </a:extLst>
          </p:cNvPr>
          <p:cNvCxnSpPr>
            <a:cxnSpLocks/>
          </p:cNvCxnSpPr>
          <p:nvPr/>
        </p:nvCxnSpPr>
        <p:spPr>
          <a:xfrm>
            <a:off x="2498136" y="3486662"/>
            <a:ext cx="3366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7EA2D08-355C-C94F-A1BF-964664CD5FA2}"/>
              </a:ext>
            </a:extLst>
          </p:cNvPr>
          <p:cNvCxnSpPr>
            <a:cxnSpLocks/>
          </p:cNvCxnSpPr>
          <p:nvPr/>
        </p:nvCxnSpPr>
        <p:spPr>
          <a:xfrm>
            <a:off x="2498136" y="4243227"/>
            <a:ext cx="3378171" cy="2146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FACE61-6DED-2C46-91F8-8A3FE96AF4E2}"/>
                  </a:ext>
                </a:extLst>
              </p:cNvPr>
              <p:cNvSpPr txBox="1"/>
              <p:nvPr/>
            </p:nvSpPr>
            <p:spPr>
              <a:xfrm>
                <a:off x="1905000" y="3256904"/>
                <a:ext cx="504754" cy="461665"/>
              </a:xfrm>
              <a:prstGeom prst="rect">
                <a:avLst/>
              </a:prstGeom>
              <a:noFill/>
            </p:spPr>
            <p:txBody>
              <a:bodyPr wrap="none" rtlCol="0">
                <a:spAutoFit/>
              </a:bodyPr>
              <a:lstStyle/>
              <a:p>
                <a:pPr algn="just"/>
                <a:r>
                  <a:rPr lang="en-US" b="0" dirty="0">
                    <a:latin typeface="CMU Bright Roman"/>
                    <a:cs typeface="CMU Bright Roman"/>
                  </a:rPr>
                  <a:t> </a:t>
                </a:r>
                <a14:m>
                  <m:oMath xmlns:m="http://schemas.openxmlformats.org/officeDocument/2006/math">
                    <m:r>
                      <a:rPr lang="en-US" b="0" i="1" dirty="0" smtClean="0">
                        <a:latin typeface="Cambria Math" panose="02040503050406030204" pitchFamily="18" charset="0"/>
                        <a:cs typeface="CMU Bright Roman"/>
                      </a:rPr>
                      <m:t>𝑥</m:t>
                    </m:r>
                    <m:r>
                      <a:rPr lang="en-US" b="0" i="1" baseline="-25000" dirty="0" err="1">
                        <a:latin typeface="Cambria Math" panose="02040503050406030204" pitchFamily="18" charset="0"/>
                        <a:cs typeface="CMU Bright Roman"/>
                      </a:rPr>
                      <m:t>𝑡</m:t>
                    </m:r>
                  </m:oMath>
                </a14:m>
                <a:endParaRPr lang="en-US" b="0" i="1" baseline="-25000" dirty="0">
                  <a:latin typeface="CMU Bright Roman"/>
                  <a:cs typeface="CMU Bright Roman"/>
                </a:endParaRPr>
              </a:p>
            </p:txBody>
          </p:sp>
        </mc:Choice>
        <mc:Fallback xmlns="">
          <p:sp>
            <p:nvSpPr>
              <p:cNvPr id="9" name="TextBox 8">
                <a:extLst>
                  <a:ext uri="{FF2B5EF4-FFF2-40B4-BE49-F238E27FC236}">
                    <a16:creationId xmlns:a16="http://schemas.microsoft.com/office/drawing/2014/main" id="{AEFACE61-6DED-2C46-91F8-8A3FE96AF4E2}"/>
                  </a:ext>
                </a:extLst>
              </p:cNvPr>
              <p:cNvSpPr txBox="1">
                <a:spLocks noRot="1" noChangeAspect="1" noMove="1" noResize="1" noEditPoints="1" noAdjustHandles="1" noChangeArrowheads="1" noChangeShapeType="1" noTextEdit="1"/>
              </p:cNvSpPr>
              <p:nvPr/>
            </p:nvSpPr>
            <p:spPr>
              <a:xfrm>
                <a:off x="1905000" y="3256904"/>
                <a:ext cx="504754"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10B4910-D319-3941-940D-AEFAF9119C28}"/>
                  </a:ext>
                </a:extLst>
              </p:cNvPr>
              <p:cNvSpPr/>
              <p:nvPr/>
            </p:nvSpPr>
            <p:spPr>
              <a:xfrm>
                <a:off x="1752600" y="4018141"/>
                <a:ext cx="812595"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 name="Rectangle 5">
                <a:extLst>
                  <a:ext uri="{FF2B5EF4-FFF2-40B4-BE49-F238E27FC236}">
                    <a16:creationId xmlns:a16="http://schemas.microsoft.com/office/drawing/2014/main" id="{C10B4910-D319-3941-940D-AEFAF9119C28}"/>
                  </a:ext>
                </a:extLst>
              </p:cNvPr>
              <p:cNvSpPr>
                <a:spLocks noRot="1" noChangeAspect="1" noMove="1" noResize="1" noEditPoints="1" noAdjustHandles="1" noChangeArrowheads="1" noChangeShapeType="1" noTextEdit="1"/>
              </p:cNvSpPr>
              <p:nvPr/>
            </p:nvSpPr>
            <p:spPr>
              <a:xfrm>
                <a:off x="1752600" y="4018141"/>
                <a:ext cx="812595" cy="453137"/>
              </a:xfrm>
              <a:prstGeom prst="rect">
                <a:avLst/>
              </a:prstGeom>
              <a:blipFill>
                <a:blip r:embed="rId4"/>
                <a:stretch>
                  <a:fillRect b="-2703"/>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F3B222D-E755-4745-8BD0-6B555C98A0B6}"/>
              </a:ext>
            </a:extLst>
          </p:cNvPr>
          <p:cNvCxnSpPr>
            <a:cxnSpLocks/>
          </p:cNvCxnSpPr>
          <p:nvPr/>
        </p:nvCxnSpPr>
        <p:spPr>
          <a:xfrm>
            <a:off x="2498136" y="4993391"/>
            <a:ext cx="3366295" cy="639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2101F31-4493-7349-AF36-B44892A59B12}"/>
              </a:ext>
            </a:extLst>
          </p:cNvPr>
          <p:cNvCxnSpPr>
            <a:cxnSpLocks/>
          </p:cNvCxnSpPr>
          <p:nvPr/>
        </p:nvCxnSpPr>
        <p:spPr>
          <a:xfrm flipV="1">
            <a:off x="7831039" y="4265337"/>
            <a:ext cx="1305927" cy="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7D0DB83-B869-8B42-B46A-AFF45A979301}"/>
                  </a:ext>
                </a:extLst>
              </p:cNvPr>
              <p:cNvSpPr/>
              <p:nvPr/>
            </p:nvSpPr>
            <p:spPr>
              <a:xfrm>
                <a:off x="9243234" y="4058557"/>
                <a:ext cx="488724"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h</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6" name="Rectangle 15">
                <a:extLst>
                  <a:ext uri="{FF2B5EF4-FFF2-40B4-BE49-F238E27FC236}">
                    <a16:creationId xmlns:a16="http://schemas.microsoft.com/office/drawing/2014/main" id="{57D0DB83-B869-8B42-B46A-AFF45A979301}"/>
                  </a:ext>
                </a:extLst>
              </p:cNvPr>
              <p:cNvSpPr>
                <a:spLocks noRot="1" noChangeAspect="1" noMove="1" noResize="1" noEditPoints="1" noAdjustHandles="1" noChangeArrowheads="1" noChangeShapeType="1" noTextEdit="1"/>
              </p:cNvSpPr>
              <p:nvPr/>
            </p:nvSpPr>
            <p:spPr>
              <a:xfrm>
                <a:off x="9243234" y="4058557"/>
                <a:ext cx="488724" cy="453137"/>
              </a:xfrm>
              <a:prstGeom prst="rect">
                <a:avLst/>
              </a:prstGeom>
              <a:blipFill>
                <a:blip r:embed="rId5"/>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C0CF7D5-19FC-A946-95BD-E92653A5F5D9}"/>
              </a:ext>
            </a:extLst>
          </p:cNvPr>
          <p:cNvCxnSpPr>
            <a:cxnSpLocks/>
          </p:cNvCxnSpPr>
          <p:nvPr/>
        </p:nvCxnSpPr>
        <p:spPr>
          <a:xfrm flipV="1">
            <a:off x="7831039" y="5005536"/>
            <a:ext cx="1305927" cy="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FD82B07-C2EF-184F-9BEB-4EC6ABA8C4AC}"/>
                  </a:ext>
                </a:extLst>
              </p:cNvPr>
              <p:cNvSpPr/>
              <p:nvPr/>
            </p:nvSpPr>
            <p:spPr>
              <a:xfrm>
                <a:off x="9245785" y="4808721"/>
                <a:ext cx="459869"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𝑐</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8" name="Rectangle 17">
                <a:extLst>
                  <a:ext uri="{FF2B5EF4-FFF2-40B4-BE49-F238E27FC236}">
                    <a16:creationId xmlns:a16="http://schemas.microsoft.com/office/drawing/2014/main" id="{7FD82B07-C2EF-184F-9BEB-4EC6ABA8C4AC}"/>
                  </a:ext>
                </a:extLst>
              </p:cNvPr>
              <p:cNvSpPr>
                <a:spLocks noRot="1" noChangeAspect="1" noMove="1" noResize="1" noEditPoints="1" noAdjustHandles="1" noChangeArrowheads="1" noChangeShapeType="1" noTextEdit="1"/>
              </p:cNvSpPr>
              <p:nvPr/>
            </p:nvSpPr>
            <p:spPr>
              <a:xfrm>
                <a:off x="9245785" y="4808721"/>
                <a:ext cx="459869" cy="453137"/>
              </a:xfrm>
              <a:prstGeom prst="rect">
                <a:avLst/>
              </a:prstGeom>
              <a:blipFill>
                <a:blip r:embed="rId6"/>
                <a:stretch>
                  <a:fillRect b="-2778"/>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74BF6E4-BC2A-A449-AF40-6FA9ACA65311}"/>
              </a:ext>
            </a:extLst>
          </p:cNvPr>
          <p:cNvCxnSpPr>
            <a:cxnSpLocks/>
          </p:cNvCxnSpPr>
          <p:nvPr/>
        </p:nvCxnSpPr>
        <p:spPr>
          <a:xfrm flipV="1">
            <a:off x="5852556" y="4264692"/>
            <a:ext cx="1978483" cy="644"/>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EA8D1E0-11D5-FB48-BEE2-576B21B1C92F}"/>
              </a:ext>
            </a:extLst>
          </p:cNvPr>
          <p:cNvCxnSpPr>
            <a:cxnSpLocks/>
          </p:cNvCxnSpPr>
          <p:nvPr/>
        </p:nvCxnSpPr>
        <p:spPr>
          <a:xfrm>
            <a:off x="5852556" y="5012063"/>
            <a:ext cx="1978483" cy="0"/>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038E2C6-41D6-CA4A-8F2E-468FECCBD722}"/>
              </a:ext>
            </a:extLst>
          </p:cNvPr>
          <p:cNvCxnSpPr>
            <a:cxnSpLocks/>
          </p:cNvCxnSpPr>
          <p:nvPr/>
        </p:nvCxnSpPr>
        <p:spPr>
          <a:xfrm flipV="1">
            <a:off x="5864430" y="3486663"/>
            <a:ext cx="0" cy="778028"/>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075493B-5251-1646-8E01-47EB43EB53BE}"/>
              </a:ext>
            </a:extLst>
          </p:cNvPr>
          <p:cNvCxnSpPr>
            <a:cxnSpLocks/>
          </p:cNvCxnSpPr>
          <p:nvPr/>
        </p:nvCxnSpPr>
        <p:spPr>
          <a:xfrm flipV="1">
            <a:off x="5876306" y="4264691"/>
            <a:ext cx="0" cy="747372"/>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C47713B-3D2F-0F4E-88D6-040BACABA02A}"/>
                  </a:ext>
                </a:extLst>
              </p:cNvPr>
              <p:cNvSpPr/>
              <p:nvPr/>
            </p:nvSpPr>
            <p:spPr>
              <a:xfrm>
                <a:off x="1794895" y="4679883"/>
                <a:ext cx="776238"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20" name="Rectangle 19">
                <a:extLst>
                  <a:ext uri="{FF2B5EF4-FFF2-40B4-BE49-F238E27FC236}">
                    <a16:creationId xmlns:a16="http://schemas.microsoft.com/office/drawing/2014/main" id="{EC47713B-3D2F-0F4E-88D6-040BACABA02A}"/>
                  </a:ext>
                </a:extLst>
              </p:cNvPr>
              <p:cNvSpPr>
                <a:spLocks noRot="1" noChangeAspect="1" noMove="1" noResize="1" noEditPoints="1" noAdjustHandles="1" noChangeArrowheads="1" noChangeShapeType="1" noTextEdit="1"/>
              </p:cNvSpPr>
              <p:nvPr/>
            </p:nvSpPr>
            <p:spPr>
              <a:xfrm>
                <a:off x="1794895" y="4679883"/>
                <a:ext cx="776238" cy="453137"/>
              </a:xfrm>
              <a:prstGeom prst="rect">
                <a:avLst/>
              </a:prstGeom>
              <a:blipFill>
                <a:blip r:embed="rId7"/>
                <a:stretch>
                  <a:fillRect b="-2703"/>
                </a:stretch>
              </a:blipFill>
            </p:spPr>
            <p:txBody>
              <a:bodyPr/>
              <a:lstStyle/>
              <a:p>
                <a:r>
                  <a:rPr lang="en-US">
                    <a:noFill/>
                  </a:rPr>
                  <a:t> </a:t>
                </a:r>
              </a:p>
            </p:txBody>
          </p:sp>
        </mc:Fallback>
      </mc:AlternateContent>
    </p:spTree>
    <p:extLst>
      <p:ext uri="{BB962C8B-B14F-4D97-AF65-F5344CB8AC3E}">
        <p14:creationId xmlns:p14="http://schemas.microsoft.com/office/powerpoint/2010/main" val="25557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Arrow Connector 66"/>
          <p:cNvCxnSpPr>
            <a:cxnSpLocks/>
            <a:stCxn id="33" idx="6"/>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cxnSpLocks/>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1"/>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B44CCEA2-D8AA-9843-AAE9-4BB7C02CF1A7}"/>
              </a:ext>
            </a:extLst>
          </p:cNvPr>
          <p:cNvSpPr txBox="1"/>
          <p:nvPr/>
        </p:nvSpPr>
        <p:spPr>
          <a:xfrm>
            <a:off x="4357110" y="5526152"/>
            <a:ext cx="184731" cy="235962"/>
          </a:xfrm>
          <a:prstGeom prst="rect">
            <a:avLst/>
          </a:prstGeom>
          <a:noFill/>
        </p:spPr>
        <p:txBody>
          <a:bodyPr wrap="none" rtlCol="0">
            <a:spAutoFit/>
          </a:bodyPr>
          <a:lstStyle/>
          <a:p>
            <a:endParaRPr lang="en-US" sz="1400" b="0" baseline="30000" dirty="0">
              <a:latin typeface="+mj-lt"/>
              <a:cs typeface="CMU Bright Roman"/>
            </a:endParaRPr>
          </a:p>
        </p:txBody>
      </p:sp>
      <p:sp>
        <p:nvSpPr>
          <p:cNvPr id="19" name="Title 1">
            <a:extLst>
              <a:ext uri="{FF2B5EF4-FFF2-40B4-BE49-F238E27FC236}">
                <a16:creationId xmlns:a16="http://schemas.microsoft.com/office/drawing/2014/main" id="{1BB07B3D-F358-3244-A23C-B68E65170928}"/>
              </a:ext>
            </a:extLst>
          </p:cNvPr>
          <p:cNvSpPr>
            <a:spLocks noGrp="1"/>
          </p:cNvSpPr>
          <p:nvPr>
            <p:ph type="title"/>
          </p:nvPr>
        </p:nvSpPr>
        <p:spPr>
          <a:xfrm>
            <a:off x="914400" y="76200"/>
            <a:ext cx="10363200" cy="838200"/>
          </a:xfrm>
        </p:spPr>
        <p:txBody>
          <a:bodyPr>
            <a:normAutofit/>
          </a:bodyPr>
          <a:lstStyle/>
          <a:p>
            <a:r>
              <a:rPr lang="en-US" dirty="0">
                <a:cs typeface="CMU Bright SemiBold"/>
              </a:rPr>
              <a:t>The LSTM cell</a:t>
            </a:r>
            <a:endParaRPr lang="en-US" dirty="0">
              <a:latin typeface="CMU Bright SemiBold"/>
              <a:cs typeface="CMU Bright SemiBold"/>
            </a:endParaRPr>
          </a:p>
        </p:txBody>
      </p:sp>
    </p:spTree>
    <p:extLst>
      <p:ext uri="{BB962C8B-B14F-4D97-AF65-F5344CB8AC3E}">
        <p14:creationId xmlns:p14="http://schemas.microsoft.com/office/powerpoint/2010/main" val="2328385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4"/>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spid="_x0000_s23609" name="Equation" r:id="rId5" imgW="152400" imgH="241300" progId="Equation.DSMT4">
                  <p:embed/>
                </p:oleObj>
              </mc:Choice>
              <mc:Fallback>
                <p:oleObj name="Equation" r:id="rId5" imgW="152400" imgH="241300" progId="Equation.DSMT4">
                  <p:embed/>
                  <p:pic>
                    <p:nvPicPr>
                      <p:cNvPr id="9" name="Object 8"/>
                      <p:cNvPicPr/>
                      <p:nvPr/>
                    </p:nvPicPr>
                    <p:blipFill>
                      <a:blip r:embed="rId6"/>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A256797-7D46-5644-B0B3-DD74D62C22EC}"/>
                  </a:ext>
                </a:extLst>
              </p:cNvPr>
              <p:cNvSpPr txBox="1"/>
              <p:nvPr/>
            </p:nvSpPr>
            <p:spPr>
              <a:xfrm>
                <a:off x="5854045" y="4416623"/>
                <a:ext cx="130875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29" name="TextBox 28">
                <a:extLst>
                  <a:ext uri="{FF2B5EF4-FFF2-40B4-BE49-F238E27FC236}">
                    <a16:creationId xmlns:a16="http://schemas.microsoft.com/office/drawing/2014/main" id="{4A256797-7D46-5644-B0B3-DD74D62C22EC}"/>
                  </a:ext>
                </a:extLst>
              </p:cNvPr>
              <p:cNvSpPr txBox="1">
                <a:spLocks noRot="1" noChangeAspect="1" noMove="1" noResize="1" noEditPoints="1" noAdjustHandles="1" noChangeArrowheads="1" noChangeShapeType="1" noTextEdit="1"/>
              </p:cNvSpPr>
              <p:nvPr/>
            </p:nvSpPr>
            <p:spPr>
              <a:xfrm>
                <a:off x="5854045" y="4416623"/>
                <a:ext cx="1308755" cy="307777"/>
              </a:xfrm>
              <a:prstGeom prst="rect">
                <a:avLst/>
              </a:prstGeom>
              <a:blipFill>
                <a:blip r:embed="rId12"/>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315448E-2497-254F-9312-A7CB310BDCF5}"/>
                  </a:ext>
                </a:extLst>
              </p:cNvPr>
              <p:cNvSpPr txBox="1"/>
              <p:nvPr/>
            </p:nvSpPr>
            <p:spPr>
              <a:xfrm>
                <a:off x="9170034" y="3671837"/>
                <a:ext cx="115108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h</m:t>
                          </m:r>
                        </m:e>
                        <m:sub>
                          <m:r>
                            <a:rPr lang="en-US" sz="1400" i="1">
                              <a:solidFill>
                                <a:schemeClr val="accent3">
                                  <a:lumMod val="50000"/>
                                </a:schemeClr>
                              </a:solidFill>
                              <a:latin typeface="Cambria Math" panose="02040503050406030204" pitchFamily="18" charset="0"/>
                            </a:rPr>
                            <m:t>𝑡</m:t>
                          </m:r>
                        </m:sub>
                      </m:sSub>
                      <m:r>
                        <a:rPr lang="en-US" sz="1400" i="1">
                          <a:solidFill>
                            <a:schemeClr val="accent3">
                              <a:lumMod val="50000"/>
                            </a:schemeClr>
                          </a:solidFill>
                          <a:latin typeface="Cambria Math" panose="02040503050406030204" pitchFamily="18" charset="0"/>
                        </a:rPr>
                        <m:t>=</m:t>
                      </m:r>
                      <m:r>
                        <m:rPr>
                          <m:sty m:val="p"/>
                        </m:rPr>
                        <a:rPr lang="en-US" sz="1400">
                          <a:solidFill>
                            <a:schemeClr val="accent3">
                              <a:lumMod val="50000"/>
                            </a:schemeClr>
                          </a:solidFill>
                          <a:latin typeface="Cambria Math" panose="02040503050406030204" pitchFamily="18" charset="0"/>
                        </a:rPr>
                        <m:t>tanh</m:t>
                      </m:r>
                      <m:r>
                        <a:rPr lang="en-US" sz="1400" i="1">
                          <a:solidFill>
                            <a:schemeClr val="accent3">
                              <a:lumMod val="50000"/>
                            </a:schemeClr>
                          </a:solidFill>
                          <a:latin typeface="Cambria Math" panose="02040503050406030204" pitchFamily="18" charset="0"/>
                        </a:rPr>
                        <m:t>⁡</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𝑐</m:t>
                          </m:r>
                        </m:e>
                        <m:sub>
                          <m:r>
                            <a:rPr lang="en-US" sz="1400" i="1">
                              <a:solidFill>
                                <a:schemeClr val="accent3">
                                  <a:lumMod val="50000"/>
                                </a:schemeClr>
                              </a:solidFill>
                              <a:latin typeface="Cambria Math" panose="02040503050406030204" pitchFamily="18" charset="0"/>
                            </a:rPr>
                            <m:t>𝑡</m:t>
                          </m:r>
                        </m:sub>
                      </m:sSub>
                    </m:oMath>
                  </m:oMathPara>
                </a14:m>
                <a:endParaRPr lang="en-US" sz="1400" dirty="0">
                  <a:solidFill>
                    <a:schemeClr val="accent3">
                      <a:lumMod val="50000"/>
                    </a:schemeClr>
                  </a:solidFill>
                </a:endParaRPr>
              </a:p>
            </p:txBody>
          </p:sp>
        </mc:Choice>
        <mc:Fallback xmlns="">
          <p:sp>
            <p:nvSpPr>
              <p:cNvPr id="31" name="TextBox 30">
                <a:extLst>
                  <a:ext uri="{FF2B5EF4-FFF2-40B4-BE49-F238E27FC236}">
                    <a16:creationId xmlns:a16="http://schemas.microsoft.com/office/drawing/2014/main" id="{4315448E-2497-254F-9312-A7CB310BDCF5}"/>
                  </a:ext>
                </a:extLst>
              </p:cNvPr>
              <p:cNvSpPr txBox="1">
                <a:spLocks noRot="1" noChangeAspect="1" noMove="1" noResize="1" noEditPoints="1" noAdjustHandles="1" noChangeArrowheads="1" noChangeShapeType="1" noTextEdit="1"/>
              </p:cNvSpPr>
              <p:nvPr/>
            </p:nvSpPr>
            <p:spPr>
              <a:xfrm>
                <a:off x="9170034" y="3671837"/>
                <a:ext cx="1151084" cy="307777"/>
              </a:xfrm>
              <a:prstGeom prst="rect">
                <a:avLst/>
              </a:prstGeom>
              <a:blipFill>
                <a:blip r:embed="rId13"/>
                <a:stretch>
                  <a:fillRect b="-1600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B44CCEA2-D8AA-9843-AAE9-4BB7C02CF1A7}"/>
              </a:ext>
            </a:extLst>
          </p:cNvPr>
          <p:cNvSpPr txBox="1"/>
          <p:nvPr/>
        </p:nvSpPr>
        <p:spPr>
          <a:xfrm>
            <a:off x="4357110" y="5526152"/>
            <a:ext cx="184731" cy="235962"/>
          </a:xfrm>
          <a:prstGeom prst="rect">
            <a:avLst/>
          </a:prstGeom>
          <a:noFill/>
        </p:spPr>
        <p:txBody>
          <a:bodyPr wrap="none" rtlCol="0">
            <a:spAutoFit/>
          </a:bodyPr>
          <a:lstStyle/>
          <a:p>
            <a:endParaRPr lang="en-US" sz="1400" b="0" baseline="30000" dirty="0">
              <a:latin typeface="+mj-lt"/>
              <a:cs typeface="CMU Bright Roman"/>
            </a:endParaRPr>
          </a:p>
        </p:txBody>
      </p:sp>
      <p:sp>
        <p:nvSpPr>
          <p:cNvPr id="37" name="Title 1">
            <a:extLst>
              <a:ext uri="{FF2B5EF4-FFF2-40B4-BE49-F238E27FC236}">
                <a16:creationId xmlns:a16="http://schemas.microsoft.com/office/drawing/2014/main" id="{83A39388-E26E-1D4E-91D9-868B66847224}"/>
              </a:ext>
            </a:extLst>
          </p:cNvPr>
          <p:cNvSpPr>
            <a:spLocks noGrp="1"/>
          </p:cNvSpPr>
          <p:nvPr>
            <p:ph type="title"/>
          </p:nvPr>
        </p:nvSpPr>
        <p:spPr>
          <a:xfrm>
            <a:off x="914400" y="76200"/>
            <a:ext cx="10363200" cy="838200"/>
          </a:xfrm>
        </p:spPr>
        <p:txBody>
          <a:bodyPr>
            <a:normAutofit/>
          </a:bodyPr>
          <a:lstStyle/>
          <a:p>
            <a:r>
              <a:rPr lang="en-US" dirty="0">
                <a:cs typeface="CMU Bright SemiBold"/>
              </a:rPr>
              <a:t>The LSTM cell</a:t>
            </a:r>
            <a:endParaRPr lang="en-US" dirty="0">
              <a:latin typeface="CMU Bright SemiBold"/>
              <a:cs typeface="CMU Bright SemiBold"/>
            </a:endParaRPr>
          </a:p>
        </p:txBody>
      </p:sp>
    </p:spTree>
    <p:extLst>
      <p:ext uri="{BB962C8B-B14F-4D97-AF65-F5344CB8AC3E}">
        <p14:creationId xmlns:p14="http://schemas.microsoft.com/office/powerpoint/2010/main" val="239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spid="_x0000_s7362"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4328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spid="_x0000_s8386"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1EDD43-1BF1-FB40-90FE-134B44805674}"/>
                  </a:ext>
                </a:extLst>
              </p:cNvPr>
              <p:cNvSpPr txBox="1"/>
              <p:nvPr/>
            </p:nvSpPr>
            <p:spPr>
              <a:xfrm>
                <a:off x="5783479" y="4274213"/>
                <a:ext cx="16291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rgbClr val="C00000"/>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31" name="TextBox 30">
                <a:extLst>
                  <a:ext uri="{FF2B5EF4-FFF2-40B4-BE49-F238E27FC236}">
                    <a16:creationId xmlns:a16="http://schemas.microsoft.com/office/drawing/2014/main" id="{381EDD43-1BF1-FB40-90FE-134B44805674}"/>
                  </a:ext>
                </a:extLst>
              </p:cNvPr>
              <p:cNvSpPr txBox="1">
                <a:spLocks noRot="1" noChangeAspect="1" noMove="1" noResize="1" noEditPoints="1" noAdjustHandles="1" noChangeArrowheads="1" noChangeShapeType="1" noTextEdit="1"/>
              </p:cNvSpPr>
              <p:nvPr/>
            </p:nvSpPr>
            <p:spPr>
              <a:xfrm>
                <a:off x="5783479" y="4274213"/>
                <a:ext cx="1629100" cy="307777"/>
              </a:xfrm>
              <a:prstGeom prst="rect">
                <a:avLst/>
              </a:prstGeom>
              <a:blipFill>
                <a:blip r:embed="rId1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3"/>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5"/>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80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spid="_x0000_s9601"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1EDD43-1BF1-FB40-90FE-134B44805674}"/>
                  </a:ext>
                </a:extLst>
              </p:cNvPr>
              <p:cNvSpPr txBox="1"/>
              <p:nvPr/>
            </p:nvSpPr>
            <p:spPr>
              <a:xfrm>
                <a:off x="5783479" y="4274213"/>
                <a:ext cx="16291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rgbClr val="C00000"/>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31" name="TextBox 30">
                <a:extLst>
                  <a:ext uri="{FF2B5EF4-FFF2-40B4-BE49-F238E27FC236}">
                    <a16:creationId xmlns:a16="http://schemas.microsoft.com/office/drawing/2014/main" id="{381EDD43-1BF1-FB40-90FE-134B44805674}"/>
                  </a:ext>
                </a:extLst>
              </p:cNvPr>
              <p:cNvSpPr txBox="1">
                <a:spLocks noRot="1" noChangeAspect="1" noMove="1" noResize="1" noEditPoints="1" noAdjustHandles="1" noChangeArrowheads="1" noChangeShapeType="1" noTextEdit="1"/>
              </p:cNvSpPr>
              <p:nvPr/>
            </p:nvSpPr>
            <p:spPr>
              <a:xfrm>
                <a:off x="5783479" y="4274213"/>
                <a:ext cx="1629100" cy="307777"/>
              </a:xfrm>
              <a:prstGeom prst="rect">
                <a:avLst/>
              </a:prstGeom>
              <a:blipFill>
                <a:blip r:embed="rId1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3"/>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5"/>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85DB5036-7283-F847-821A-0DD41262EA39}"/>
              </a:ext>
            </a:extLst>
          </p:cNvPr>
          <p:cNvSpPr/>
          <p:nvPr/>
        </p:nvSpPr>
        <p:spPr>
          <a:xfrm>
            <a:off x="7682787"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o</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sp>
        <p:nvSpPr>
          <p:cNvPr id="50" name="Oval 49">
            <a:extLst>
              <a:ext uri="{FF2B5EF4-FFF2-40B4-BE49-F238E27FC236}">
                <a16:creationId xmlns:a16="http://schemas.microsoft.com/office/drawing/2014/main" id="{14F3540D-C6ED-8143-AC5D-1D370B3A1848}"/>
              </a:ext>
            </a:extLst>
          </p:cNvPr>
          <p:cNvSpPr/>
          <p:nvPr/>
        </p:nvSpPr>
        <p:spPr>
          <a:xfrm>
            <a:off x="7805652" y="3694267"/>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cxnSp>
        <p:nvCxnSpPr>
          <p:cNvPr id="51" name="Straight Arrow Connector 50">
            <a:extLst>
              <a:ext uri="{FF2B5EF4-FFF2-40B4-BE49-F238E27FC236}">
                <a16:creationId xmlns:a16="http://schemas.microsoft.com/office/drawing/2014/main" id="{BECD6D36-EE3C-574B-BE81-FAE30C25069B}"/>
              </a:ext>
            </a:extLst>
          </p:cNvPr>
          <p:cNvCxnSpPr>
            <a:stCxn id="49" idx="4"/>
            <a:endCxn id="50" idx="0"/>
          </p:cNvCxnSpPr>
          <p:nvPr/>
        </p:nvCxnSpPr>
        <p:spPr>
          <a:xfrm>
            <a:off x="7940392"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A001B63-94D6-874C-958A-1E1148BAB852}"/>
              </a:ext>
            </a:extLst>
          </p:cNvPr>
          <p:cNvCxnSpPr/>
          <p:nvPr/>
        </p:nvCxnSpPr>
        <p:spPr>
          <a:xfrm flipH="1">
            <a:off x="8118908"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9D6B143-4A54-E044-8367-52732BDA634F}"/>
              </a:ext>
            </a:extLst>
          </p:cNvPr>
          <p:cNvCxnSpPr/>
          <p:nvPr/>
        </p:nvCxnSpPr>
        <p:spPr>
          <a:xfrm>
            <a:off x="7598134"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0C82D50-1200-D64A-98C7-43B03E89F3C2}"/>
              </a:ext>
            </a:extLst>
          </p:cNvPr>
          <p:cNvSpPr txBox="1"/>
          <p:nvPr/>
        </p:nvSpPr>
        <p:spPr>
          <a:xfrm>
            <a:off x="6636561" y="2406896"/>
            <a:ext cx="962250" cy="276999"/>
          </a:xfrm>
          <a:prstGeom prst="rect">
            <a:avLst/>
          </a:prstGeom>
          <a:noFill/>
        </p:spPr>
        <p:txBody>
          <a:bodyPr wrap="none" rtlCol="0">
            <a:spAutoFit/>
          </a:bodyPr>
          <a:lstStyle/>
          <a:p>
            <a:pPr algn="ctr"/>
            <a:r>
              <a:rPr lang="en-US" sz="1200" b="0" dirty="0">
                <a:latin typeface="CMU Bright Roman"/>
                <a:cs typeface="CMU Bright Roman"/>
              </a:rPr>
              <a:t>Output Gate</a:t>
            </a:r>
          </a:p>
        </p:txBody>
      </p:sp>
      <p:graphicFrame>
        <p:nvGraphicFramePr>
          <p:cNvPr id="57" name="Object 56">
            <a:extLst>
              <a:ext uri="{FF2B5EF4-FFF2-40B4-BE49-F238E27FC236}">
                <a16:creationId xmlns:a16="http://schemas.microsoft.com/office/drawing/2014/main" id="{9491E348-5205-594B-A3A9-BB055F171C02}"/>
              </a:ext>
            </a:extLst>
          </p:cNvPr>
          <p:cNvGraphicFramePr>
            <a:graphicFrameLocks noChangeAspect="1"/>
          </p:cNvGraphicFramePr>
          <p:nvPr>
            <p:extLst/>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spid="_x0000_s9602" name="Equation" r:id="rId16" imgW="152400" imgH="241300" progId="Equation.DSMT4">
                  <p:embed/>
                </p:oleObj>
              </mc:Choice>
              <mc:Fallback>
                <p:oleObj name="Equation" r:id="rId16"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D41DA9C-9677-124C-976C-3226803CDE99}"/>
                  </a:ext>
                </a:extLst>
              </p:cNvPr>
              <p:cNvSpPr txBox="1"/>
              <p:nvPr/>
            </p:nvSpPr>
            <p:spPr>
              <a:xfrm>
                <a:off x="8148444" y="2304230"/>
                <a:ext cx="48731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𝑜</m:t>
                      </m:r>
                    </m:oMath>
                  </m:oMathPara>
                </a14:m>
                <a:endParaRPr lang="en-US" sz="1600" b="0" baseline="-25000" dirty="0">
                  <a:latin typeface="CMU Bright SemiBold Oblique"/>
                  <a:cs typeface="CMU Bright SemiBold Oblique"/>
                </a:endParaRPr>
              </a:p>
            </p:txBody>
          </p:sp>
        </mc:Choice>
        <mc:Fallback xmlns="">
          <p:sp>
            <p:nvSpPr>
              <p:cNvPr id="58" name="TextBox 57">
                <a:extLst>
                  <a:ext uri="{FF2B5EF4-FFF2-40B4-BE49-F238E27FC236}">
                    <a16:creationId xmlns:a16="http://schemas.microsoft.com/office/drawing/2014/main" id="{9D41DA9C-9677-124C-976C-3226803CDE99}"/>
                  </a:ext>
                </a:extLst>
              </p:cNvPr>
              <p:cNvSpPr txBox="1">
                <a:spLocks noRot="1" noChangeAspect="1" noMove="1" noResize="1" noEditPoints="1" noAdjustHandles="1" noChangeArrowheads="1" noChangeShapeType="1" noTextEdit="1"/>
              </p:cNvSpPr>
              <p:nvPr/>
            </p:nvSpPr>
            <p:spPr>
              <a:xfrm>
                <a:off x="8148444" y="2304230"/>
                <a:ext cx="487313" cy="33291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F47DD3-77E5-9249-BF80-EF38B9D49B23}"/>
                  </a:ext>
                </a:extLst>
              </p:cNvPr>
              <p:cNvSpPr txBox="1"/>
              <p:nvPr/>
            </p:nvSpPr>
            <p:spPr>
              <a:xfrm>
                <a:off x="7880923" y="2804038"/>
                <a:ext cx="2119298"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ea typeface="Cambria Math" panose="02040503050406030204" pitchFamily="18" charset="0"/>
                        </a:rPr>
                        <m:t>𝜎</m:t>
                      </m:r>
                      <m:d>
                        <m:dPr>
                          <m:ctrlPr>
                            <a:rPr lang="en-US" sz="1400" b="0" i="1">
                              <a:solidFill>
                                <a:srgbClr val="C00000"/>
                              </a:solidFill>
                              <a:latin typeface="Cambria Math" panose="02040503050406030204" pitchFamily="18" charset="0"/>
                              <a:ea typeface="Cambria Math" panose="02040503050406030204" pitchFamily="18" charset="0"/>
                            </a:rPr>
                          </m:ctrlPr>
                        </m:dP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𝑊</m:t>
                              </m:r>
                            </m:e>
                            <m:sub>
                              <m:r>
                                <a:rPr lang="en-US" sz="1400" b="0" i="1" smtClean="0">
                                  <a:solidFill>
                                    <a:srgbClr val="C00000"/>
                                  </a:solidFill>
                                  <a:latin typeface="Cambria Math" panose="02040503050406030204" pitchFamily="18" charset="0"/>
                                  <a:ea typeface="Cambria Math" panose="02040503050406030204" pitchFamily="18" charset="0"/>
                                </a:rPr>
                                <m:t>𝑜</m:t>
                              </m:r>
                            </m:sub>
                          </m:sSub>
                          <m:d>
                            <m:dPr>
                              <m:ctrlPr>
                                <a:rPr lang="en-US" sz="1400" b="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a:solidFill>
                                        <a:srgbClr val="C00000"/>
                                      </a:solidFill>
                                      <a:latin typeface="Cambria Math" panose="02040503050406030204" pitchFamily="18" charset="0"/>
                                      <a:ea typeface="Cambria Math" panose="02040503050406030204" pitchFamily="18" charset="0"/>
                                    </a:rPr>
                                  </m:ctrlPr>
                                </m:mPr>
                                <m:mr>
                                  <m:e>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𝑡</m:t>
                                        </m:r>
                                      </m:sub>
                                    </m:sSub>
                                  </m:e>
                                </m:mr>
                                <m:m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h</m:t>
                                        </m:r>
                                      </m:e>
                                      <m:sub>
                                        <m:r>
                                          <a:rPr lang="en-US" sz="1400" b="0" i="1" smtClean="0">
                                            <a:solidFill>
                                              <a:srgbClr val="C00000"/>
                                            </a:solidFill>
                                            <a:latin typeface="Cambria Math" panose="02040503050406030204" pitchFamily="18" charset="0"/>
                                            <a:ea typeface="Cambria Math" panose="02040503050406030204" pitchFamily="18" charset="0"/>
                                          </a:rPr>
                                          <m:t>𝑡</m:t>
                                        </m:r>
                                        <m:r>
                                          <a:rPr lang="en-US" sz="1400" b="0" i="1" smtClean="0">
                                            <a:solidFill>
                                              <a:srgbClr val="C00000"/>
                                            </a:solidFill>
                                            <a:latin typeface="Cambria Math" panose="02040503050406030204" pitchFamily="18" charset="0"/>
                                            <a:ea typeface="Cambria Math" panose="02040503050406030204" pitchFamily="18" charset="0"/>
                                          </a:rPr>
                                          <m:t>−1</m:t>
                                        </m:r>
                                      </m:sub>
                                    </m:sSub>
                                  </m:e>
                                </m:mr>
                              </m:m>
                            </m:e>
                          </m:d>
                          <m:r>
                            <a:rPr lang="en-US" sz="1400" b="0" i="1" smtClean="0">
                              <a:solidFill>
                                <a:srgbClr val="C00000"/>
                              </a:solidFill>
                              <a:latin typeface="Cambria Math" panose="02040503050406030204" pitchFamily="18" charset="0"/>
                              <a:ea typeface="Cambria Math" panose="02040503050406030204" pitchFamily="18" charset="0"/>
                            </a:rPr>
                            <m:t>+</m:t>
                          </m:r>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𝑏</m:t>
                              </m:r>
                            </m:e>
                            <m:sub>
                              <m:r>
                                <a:rPr lang="en-US" sz="1400" b="0" i="1" smtClean="0">
                                  <a:solidFill>
                                    <a:srgbClr val="C00000"/>
                                  </a:solidFill>
                                  <a:latin typeface="Cambria Math" panose="02040503050406030204" pitchFamily="18" charset="0"/>
                                  <a:ea typeface="Cambria Math" panose="02040503050406030204" pitchFamily="18" charset="0"/>
                                </a:rPr>
                                <m:t>𝑜</m:t>
                              </m:r>
                            </m:sub>
                          </m:sSub>
                        </m:e>
                      </m:d>
                    </m:oMath>
                  </m:oMathPara>
                </a14:m>
                <a:endParaRPr lang="en-US" sz="1400" b="0" dirty="0"/>
              </a:p>
            </p:txBody>
          </p:sp>
        </mc:Choice>
        <mc:Fallback xmlns="">
          <p:sp>
            <p:nvSpPr>
              <p:cNvPr id="59" name="TextBox 58">
                <a:extLst>
                  <a:ext uri="{FF2B5EF4-FFF2-40B4-BE49-F238E27FC236}">
                    <a16:creationId xmlns:a16="http://schemas.microsoft.com/office/drawing/2014/main" id="{66F47DD3-77E5-9249-BF80-EF38B9D49B23}"/>
                  </a:ext>
                </a:extLst>
              </p:cNvPr>
              <p:cNvSpPr txBox="1">
                <a:spLocks noRot="1" noChangeAspect="1" noMove="1" noResize="1" noEditPoints="1" noAdjustHandles="1" noChangeArrowheads="1" noChangeShapeType="1" noTextEdit="1"/>
              </p:cNvSpPr>
              <p:nvPr/>
            </p:nvSpPr>
            <p:spPr>
              <a:xfrm>
                <a:off x="7880923" y="2804038"/>
                <a:ext cx="2119298" cy="46205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DE418-7A0C-AA40-A139-BC2D2E50A7BA}"/>
                  </a:ext>
                </a:extLst>
              </p:cNvPr>
              <p:cNvSpPr txBox="1"/>
              <p:nvPr/>
            </p:nvSpPr>
            <p:spPr>
              <a:xfrm>
                <a:off x="9025412" y="3659803"/>
                <a:ext cx="15057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h</m:t>
                          </m:r>
                        </m:e>
                        <m:sub>
                          <m:r>
                            <a:rPr lang="en-US" sz="1400" b="0" i="1" smtClean="0">
                              <a:solidFill>
                                <a:schemeClr val="accent3">
                                  <a:lumMod val="50000"/>
                                </a:schemeClr>
                              </a:solidFill>
                              <a:latin typeface="Cambria Math" panose="02040503050406030204" pitchFamily="18" charset="0"/>
                            </a:rPr>
                            <m:t>𝑡</m:t>
                          </m:r>
                        </m:sub>
                      </m:sSub>
                      <m:r>
                        <a:rPr lang="en-US" sz="1400" b="0" i="1" smtClean="0">
                          <a:solidFill>
                            <a:schemeClr val="accent3">
                              <a:lumMod val="50000"/>
                            </a:schemeClr>
                          </a:solidFill>
                          <a:latin typeface="Cambria Math" panose="02040503050406030204" pitchFamily="18" charset="0"/>
                        </a:rPr>
                        <m:t>=</m:t>
                      </m:r>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ea typeface="Cambria Math" panose="02040503050406030204" pitchFamily="18" charset="0"/>
                        </a:rPr>
                        <m:t>⨀</m:t>
                      </m:r>
                      <m:r>
                        <a:rPr lang="en-US" sz="1400" b="0" smtClean="0">
                          <a:solidFill>
                            <a:srgbClr val="C00000"/>
                          </a:solidFill>
                          <a:latin typeface="Cambria Math" panose="02040503050406030204" pitchFamily="18" charset="0"/>
                        </a:rPr>
                        <m:t> </m:t>
                      </m:r>
                      <m:r>
                        <m:rPr>
                          <m:sty m:val="p"/>
                        </m:rPr>
                        <a:rPr lang="en-US" sz="1400" b="0" smtClean="0">
                          <a:solidFill>
                            <a:schemeClr val="accent3">
                              <a:lumMod val="50000"/>
                            </a:schemeClr>
                          </a:solidFill>
                          <a:latin typeface="Cambria Math" panose="02040503050406030204" pitchFamily="18" charset="0"/>
                        </a:rPr>
                        <m:t>tanh</m:t>
                      </m:r>
                      <m:r>
                        <a:rPr lang="en-US" sz="1400" b="0" i="1" smtClean="0">
                          <a:solidFill>
                            <a:schemeClr val="accent3">
                              <a:lumMod val="50000"/>
                            </a:schemeClr>
                          </a:solidFill>
                          <a:latin typeface="Cambria Math" panose="02040503050406030204" pitchFamily="18" charset="0"/>
                        </a:rPr>
                        <m:t>⁡</m:t>
                      </m:r>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𝑐</m:t>
                          </m:r>
                        </m:e>
                        <m:sub>
                          <m:r>
                            <a:rPr lang="en-US" sz="1400" b="0" i="1" smtClean="0">
                              <a:solidFill>
                                <a:schemeClr val="accent3">
                                  <a:lumMod val="50000"/>
                                </a:schemeClr>
                              </a:solidFill>
                              <a:latin typeface="Cambria Math" panose="02040503050406030204" pitchFamily="18" charset="0"/>
                            </a:rPr>
                            <m:t>𝑡</m:t>
                          </m:r>
                        </m:sub>
                      </m:sSub>
                    </m:oMath>
                  </m:oMathPara>
                </a14:m>
                <a:endParaRPr lang="en-US" sz="1400" b="0" dirty="0">
                  <a:solidFill>
                    <a:schemeClr val="accent3">
                      <a:lumMod val="50000"/>
                    </a:schemeClr>
                  </a:solidFill>
                </a:endParaRPr>
              </a:p>
            </p:txBody>
          </p:sp>
        </mc:Choice>
        <mc:Fallback xmlns="">
          <p:sp>
            <p:nvSpPr>
              <p:cNvPr id="60" name="TextBox 59">
                <a:extLst>
                  <a:ext uri="{FF2B5EF4-FFF2-40B4-BE49-F238E27FC236}">
                    <a16:creationId xmlns:a16="http://schemas.microsoft.com/office/drawing/2014/main" id="{8C5DE418-7A0C-AA40-A139-BC2D2E50A7BA}"/>
                  </a:ext>
                </a:extLst>
              </p:cNvPr>
              <p:cNvSpPr txBox="1">
                <a:spLocks noRot="1" noChangeAspect="1" noMove="1" noResize="1" noEditPoints="1" noAdjustHandles="1" noChangeArrowheads="1" noChangeShapeType="1" noTextEdit="1"/>
              </p:cNvSpPr>
              <p:nvPr/>
            </p:nvSpPr>
            <p:spPr>
              <a:xfrm>
                <a:off x="9025412" y="3659803"/>
                <a:ext cx="1505797" cy="307777"/>
              </a:xfrm>
              <a:prstGeom prst="rect">
                <a:avLst/>
              </a:prstGeom>
              <a:blipFill>
                <a:blip r:embed="rId19"/>
                <a:stretch>
                  <a:fillRect b="-1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D4327E3-1409-404C-BD83-E3DAB3BF6B82}"/>
              </a:ext>
            </a:extLst>
          </p:cNvPr>
          <p:cNvSpPr txBox="1"/>
          <p:nvPr/>
        </p:nvSpPr>
        <p:spPr>
          <a:xfrm>
            <a:off x="7830046"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DF7032B-7C4C-5A4A-B7E8-81908A1FE436}"/>
                  </a:ext>
                </a:extLst>
              </p:cNvPr>
              <p:cNvSpPr txBox="1"/>
              <p:nvPr/>
            </p:nvSpPr>
            <p:spPr>
              <a:xfrm>
                <a:off x="7421176" y="1358863"/>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62" name="TextBox 61">
                <a:extLst>
                  <a:ext uri="{FF2B5EF4-FFF2-40B4-BE49-F238E27FC236}">
                    <a16:creationId xmlns:a16="http://schemas.microsoft.com/office/drawing/2014/main" id="{1DF7032B-7C4C-5A4A-B7E8-81908A1FE436}"/>
                  </a:ext>
                </a:extLst>
              </p:cNvPr>
              <p:cNvSpPr txBox="1">
                <a:spLocks noRot="1" noChangeAspect="1" noMove="1" noResize="1" noEditPoints="1" noAdjustHandles="1" noChangeArrowheads="1" noChangeShapeType="1" noTextEdit="1"/>
              </p:cNvSpPr>
              <p:nvPr/>
            </p:nvSpPr>
            <p:spPr>
              <a:xfrm>
                <a:off x="7421176" y="1358863"/>
                <a:ext cx="1127168" cy="502702"/>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268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spid="_x0000_s10625"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2"/>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4"/>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85DB5036-7283-F847-821A-0DD41262EA39}"/>
              </a:ext>
            </a:extLst>
          </p:cNvPr>
          <p:cNvSpPr/>
          <p:nvPr/>
        </p:nvSpPr>
        <p:spPr>
          <a:xfrm>
            <a:off x="7682787"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o</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sp>
        <p:nvSpPr>
          <p:cNvPr id="50" name="Oval 49">
            <a:extLst>
              <a:ext uri="{FF2B5EF4-FFF2-40B4-BE49-F238E27FC236}">
                <a16:creationId xmlns:a16="http://schemas.microsoft.com/office/drawing/2014/main" id="{14F3540D-C6ED-8143-AC5D-1D370B3A1848}"/>
              </a:ext>
            </a:extLst>
          </p:cNvPr>
          <p:cNvSpPr/>
          <p:nvPr/>
        </p:nvSpPr>
        <p:spPr>
          <a:xfrm>
            <a:off x="7805652" y="3694267"/>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cxnSp>
        <p:nvCxnSpPr>
          <p:cNvPr id="51" name="Straight Arrow Connector 50">
            <a:extLst>
              <a:ext uri="{FF2B5EF4-FFF2-40B4-BE49-F238E27FC236}">
                <a16:creationId xmlns:a16="http://schemas.microsoft.com/office/drawing/2014/main" id="{BECD6D36-EE3C-574B-BE81-FAE30C25069B}"/>
              </a:ext>
            </a:extLst>
          </p:cNvPr>
          <p:cNvCxnSpPr>
            <a:stCxn id="49" idx="4"/>
            <a:endCxn id="50" idx="0"/>
          </p:cNvCxnSpPr>
          <p:nvPr/>
        </p:nvCxnSpPr>
        <p:spPr>
          <a:xfrm>
            <a:off x="7940392"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A001B63-94D6-874C-958A-1E1148BAB852}"/>
              </a:ext>
            </a:extLst>
          </p:cNvPr>
          <p:cNvCxnSpPr/>
          <p:nvPr/>
        </p:nvCxnSpPr>
        <p:spPr>
          <a:xfrm flipH="1">
            <a:off x="8118908"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9D6B143-4A54-E044-8367-52732BDA634F}"/>
              </a:ext>
            </a:extLst>
          </p:cNvPr>
          <p:cNvCxnSpPr/>
          <p:nvPr/>
        </p:nvCxnSpPr>
        <p:spPr>
          <a:xfrm>
            <a:off x="7598134"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0C82D50-1200-D64A-98C7-43B03E89F3C2}"/>
              </a:ext>
            </a:extLst>
          </p:cNvPr>
          <p:cNvSpPr txBox="1"/>
          <p:nvPr/>
        </p:nvSpPr>
        <p:spPr>
          <a:xfrm>
            <a:off x="6636561" y="2406896"/>
            <a:ext cx="962250" cy="276999"/>
          </a:xfrm>
          <a:prstGeom prst="rect">
            <a:avLst/>
          </a:prstGeom>
          <a:noFill/>
        </p:spPr>
        <p:txBody>
          <a:bodyPr wrap="none" rtlCol="0">
            <a:spAutoFit/>
          </a:bodyPr>
          <a:lstStyle/>
          <a:p>
            <a:pPr algn="ctr"/>
            <a:r>
              <a:rPr lang="en-US" sz="1200" b="0" dirty="0">
                <a:latin typeface="CMU Bright Roman"/>
                <a:cs typeface="CMU Bright Roman"/>
              </a:rPr>
              <a:t>Output Gate</a:t>
            </a:r>
          </a:p>
        </p:txBody>
      </p:sp>
      <p:graphicFrame>
        <p:nvGraphicFramePr>
          <p:cNvPr id="57" name="Object 56">
            <a:extLst>
              <a:ext uri="{FF2B5EF4-FFF2-40B4-BE49-F238E27FC236}">
                <a16:creationId xmlns:a16="http://schemas.microsoft.com/office/drawing/2014/main" id="{9491E348-5205-594B-A3A9-BB055F171C02}"/>
              </a:ext>
            </a:extLst>
          </p:cNvPr>
          <p:cNvGraphicFramePr>
            <a:graphicFrameLocks noChangeAspect="1"/>
          </p:cNvGraphicFramePr>
          <p:nvPr>
            <p:extLst/>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spid="_x0000_s10626" name="Equation" r:id="rId15" imgW="152400" imgH="241300" progId="Equation.DSMT4">
                  <p:embed/>
                </p:oleObj>
              </mc:Choice>
              <mc:Fallback>
                <p:oleObj name="Equation" r:id="rId15" imgW="152400" imgH="241300" progId="Equation.DSMT4">
                  <p:embed/>
                  <p:pic>
                    <p:nvPicPr>
                      <p:cNvPr id="57" name="Object 56">
                        <a:extLst>
                          <a:ext uri="{FF2B5EF4-FFF2-40B4-BE49-F238E27FC236}">
                            <a16:creationId xmlns:a16="http://schemas.microsoft.com/office/drawing/2014/main" id="{9491E348-5205-594B-A3A9-BB055F171C02}"/>
                          </a:ext>
                        </a:extLst>
                      </p:cNvPr>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D41DA9C-9677-124C-976C-3226803CDE99}"/>
                  </a:ext>
                </a:extLst>
              </p:cNvPr>
              <p:cNvSpPr txBox="1"/>
              <p:nvPr/>
            </p:nvSpPr>
            <p:spPr>
              <a:xfrm>
                <a:off x="8148444" y="2304230"/>
                <a:ext cx="48731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𝑜</m:t>
                      </m:r>
                    </m:oMath>
                  </m:oMathPara>
                </a14:m>
                <a:endParaRPr lang="en-US" sz="1600" b="0" baseline="-25000" dirty="0">
                  <a:latin typeface="CMU Bright SemiBold Oblique"/>
                  <a:cs typeface="CMU Bright SemiBold Oblique"/>
                </a:endParaRPr>
              </a:p>
            </p:txBody>
          </p:sp>
        </mc:Choice>
        <mc:Fallback xmlns="">
          <p:sp>
            <p:nvSpPr>
              <p:cNvPr id="58" name="TextBox 57">
                <a:extLst>
                  <a:ext uri="{FF2B5EF4-FFF2-40B4-BE49-F238E27FC236}">
                    <a16:creationId xmlns:a16="http://schemas.microsoft.com/office/drawing/2014/main" id="{9D41DA9C-9677-124C-976C-3226803CDE99}"/>
                  </a:ext>
                </a:extLst>
              </p:cNvPr>
              <p:cNvSpPr txBox="1">
                <a:spLocks noRot="1" noChangeAspect="1" noMove="1" noResize="1" noEditPoints="1" noAdjustHandles="1" noChangeArrowheads="1" noChangeShapeType="1" noTextEdit="1"/>
              </p:cNvSpPr>
              <p:nvPr/>
            </p:nvSpPr>
            <p:spPr>
              <a:xfrm>
                <a:off x="8148444" y="2304230"/>
                <a:ext cx="487313" cy="33291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F47DD3-77E5-9249-BF80-EF38B9D49B23}"/>
                  </a:ext>
                </a:extLst>
              </p:cNvPr>
              <p:cNvSpPr txBox="1"/>
              <p:nvPr/>
            </p:nvSpPr>
            <p:spPr>
              <a:xfrm>
                <a:off x="7880923" y="2804038"/>
                <a:ext cx="2119298"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ea typeface="Cambria Math" panose="02040503050406030204" pitchFamily="18" charset="0"/>
                        </a:rPr>
                        <m:t>𝜎</m:t>
                      </m:r>
                      <m:d>
                        <m:dPr>
                          <m:ctrlPr>
                            <a:rPr lang="en-US" sz="1400" b="0" i="1">
                              <a:solidFill>
                                <a:srgbClr val="C00000"/>
                              </a:solidFill>
                              <a:latin typeface="Cambria Math" panose="02040503050406030204" pitchFamily="18" charset="0"/>
                              <a:ea typeface="Cambria Math" panose="02040503050406030204" pitchFamily="18" charset="0"/>
                            </a:rPr>
                          </m:ctrlPr>
                        </m:dP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𝑊</m:t>
                              </m:r>
                            </m:e>
                            <m:sub>
                              <m:r>
                                <a:rPr lang="en-US" sz="1400" b="0" i="1" smtClean="0">
                                  <a:solidFill>
                                    <a:srgbClr val="C00000"/>
                                  </a:solidFill>
                                  <a:latin typeface="Cambria Math" panose="02040503050406030204" pitchFamily="18" charset="0"/>
                                  <a:ea typeface="Cambria Math" panose="02040503050406030204" pitchFamily="18" charset="0"/>
                                </a:rPr>
                                <m:t>𝑜</m:t>
                              </m:r>
                            </m:sub>
                          </m:sSub>
                          <m:d>
                            <m:dPr>
                              <m:ctrlPr>
                                <a:rPr lang="en-US" sz="1400" b="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a:solidFill>
                                        <a:srgbClr val="C00000"/>
                                      </a:solidFill>
                                      <a:latin typeface="Cambria Math" panose="02040503050406030204" pitchFamily="18" charset="0"/>
                                      <a:ea typeface="Cambria Math" panose="02040503050406030204" pitchFamily="18" charset="0"/>
                                    </a:rPr>
                                  </m:ctrlPr>
                                </m:mPr>
                                <m:mr>
                                  <m:e>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𝑡</m:t>
                                        </m:r>
                                      </m:sub>
                                    </m:sSub>
                                  </m:e>
                                </m:mr>
                                <m:m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h</m:t>
                                        </m:r>
                                      </m:e>
                                      <m:sub>
                                        <m:r>
                                          <a:rPr lang="en-US" sz="1400" b="0" i="1" smtClean="0">
                                            <a:solidFill>
                                              <a:srgbClr val="C00000"/>
                                            </a:solidFill>
                                            <a:latin typeface="Cambria Math" panose="02040503050406030204" pitchFamily="18" charset="0"/>
                                            <a:ea typeface="Cambria Math" panose="02040503050406030204" pitchFamily="18" charset="0"/>
                                          </a:rPr>
                                          <m:t>𝑡</m:t>
                                        </m:r>
                                        <m:r>
                                          <a:rPr lang="en-US" sz="1400" b="0" i="1" smtClean="0">
                                            <a:solidFill>
                                              <a:srgbClr val="C00000"/>
                                            </a:solidFill>
                                            <a:latin typeface="Cambria Math" panose="02040503050406030204" pitchFamily="18" charset="0"/>
                                            <a:ea typeface="Cambria Math" panose="02040503050406030204" pitchFamily="18" charset="0"/>
                                          </a:rPr>
                                          <m:t>−1</m:t>
                                        </m:r>
                                      </m:sub>
                                    </m:sSub>
                                  </m:e>
                                </m:mr>
                              </m:m>
                            </m:e>
                          </m:d>
                          <m:r>
                            <a:rPr lang="en-US" sz="1400" b="0" i="1" smtClean="0">
                              <a:solidFill>
                                <a:srgbClr val="C00000"/>
                              </a:solidFill>
                              <a:latin typeface="Cambria Math" panose="02040503050406030204" pitchFamily="18" charset="0"/>
                              <a:ea typeface="Cambria Math" panose="02040503050406030204" pitchFamily="18" charset="0"/>
                            </a:rPr>
                            <m:t>+</m:t>
                          </m:r>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𝑏</m:t>
                              </m:r>
                            </m:e>
                            <m:sub>
                              <m:r>
                                <a:rPr lang="en-US" sz="1400" b="0" i="1" smtClean="0">
                                  <a:solidFill>
                                    <a:srgbClr val="C00000"/>
                                  </a:solidFill>
                                  <a:latin typeface="Cambria Math" panose="02040503050406030204" pitchFamily="18" charset="0"/>
                                  <a:ea typeface="Cambria Math" panose="02040503050406030204" pitchFamily="18" charset="0"/>
                                </a:rPr>
                                <m:t>𝑜</m:t>
                              </m:r>
                            </m:sub>
                          </m:sSub>
                        </m:e>
                      </m:d>
                    </m:oMath>
                  </m:oMathPara>
                </a14:m>
                <a:endParaRPr lang="en-US" sz="1400" b="0" dirty="0"/>
              </a:p>
            </p:txBody>
          </p:sp>
        </mc:Choice>
        <mc:Fallback xmlns="">
          <p:sp>
            <p:nvSpPr>
              <p:cNvPr id="59" name="TextBox 58">
                <a:extLst>
                  <a:ext uri="{FF2B5EF4-FFF2-40B4-BE49-F238E27FC236}">
                    <a16:creationId xmlns:a16="http://schemas.microsoft.com/office/drawing/2014/main" id="{66F47DD3-77E5-9249-BF80-EF38B9D49B23}"/>
                  </a:ext>
                </a:extLst>
              </p:cNvPr>
              <p:cNvSpPr txBox="1">
                <a:spLocks noRot="1" noChangeAspect="1" noMove="1" noResize="1" noEditPoints="1" noAdjustHandles="1" noChangeArrowheads="1" noChangeShapeType="1" noTextEdit="1"/>
              </p:cNvSpPr>
              <p:nvPr/>
            </p:nvSpPr>
            <p:spPr>
              <a:xfrm>
                <a:off x="7880923" y="2804038"/>
                <a:ext cx="2119298" cy="46205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DE418-7A0C-AA40-A139-BC2D2E50A7BA}"/>
                  </a:ext>
                </a:extLst>
              </p:cNvPr>
              <p:cNvSpPr txBox="1"/>
              <p:nvPr/>
            </p:nvSpPr>
            <p:spPr>
              <a:xfrm>
                <a:off x="9025412" y="3659803"/>
                <a:ext cx="15057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h</m:t>
                          </m:r>
                        </m:e>
                        <m:sub>
                          <m:r>
                            <a:rPr lang="en-US" sz="1400" b="0" i="1" smtClean="0">
                              <a:solidFill>
                                <a:schemeClr val="accent3">
                                  <a:lumMod val="50000"/>
                                </a:schemeClr>
                              </a:solidFill>
                              <a:latin typeface="Cambria Math" panose="02040503050406030204" pitchFamily="18" charset="0"/>
                            </a:rPr>
                            <m:t>𝑡</m:t>
                          </m:r>
                        </m:sub>
                      </m:sSub>
                      <m:r>
                        <a:rPr lang="en-US" sz="1400" b="0" i="1" smtClean="0">
                          <a:solidFill>
                            <a:schemeClr val="accent3">
                              <a:lumMod val="50000"/>
                            </a:schemeClr>
                          </a:solidFill>
                          <a:latin typeface="Cambria Math" panose="02040503050406030204" pitchFamily="18" charset="0"/>
                        </a:rPr>
                        <m:t>=</m:t>
                      </m:r>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ea typeface="Cambria Math" panose="02040503050406030204" pitchFamily="18" charset="0"/>
                        </a:rPr>
                        <m:t>⨀</m:t>
                      </m:r>
                      <m:r>
                        <a:rPr lang="en-US" sz="1400" b="0" smtClean="0">
                          <a:solidFill>
                            <a:srgbClr val="C00000"/>
                          </a:solidFill>
                          <a:latin typeface="Cambria Math" panose="02040503050406030204" pitchFamily="18" charset="0"/>
                        </a:rPr>
                        <m:t> </m:t>
                      </m:r>
                      <m:r>
                        <m:rPr>
                          <m:sty m:val="p"/>
                        </m:rPr>
                        <a:rPr lang="en-US" sz="1400" b="0" smtClean="0">
                          <a:solidFill>
                            <a:schemeClr val="accent3">
                              <a:lumMod val="50000"/>
                            </a:schemeClr>
                          </a:solidFill>
                          <a:latin typeface="Cambria Math" panose="02040503050406030204" pitchFamily="18" charset="0"/>
                        </a:rPr>
                        <m:t>tanh</m:t>
                      </m:r>
                      <m:r>
                        <a:rPr lang="en-US" sz="1400" b="0" i="1" smtClean="0">
                          <a:solidFill>
                            <a:schemeClr val="accent3">
                              <a:lumMod val="50000"/>
                            </a:schemeClr>
                          </a:solidFill>
                          <a:latin typeface="Cambria Math" panose="02040503050406030204" pitchFamily="18" charset="0"/>
                        </a:rPr>
                        <m:t>⁡</m:t>
                      </m:r>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𝑐</m:t>
                          </m:r>
                        </m:e>
                        <m:sub>
                          <m:r>
                            <a:rPr lang="en-US" sz="1400" b="0" i="1" smtClean="0">
                              <a:solidFill>
                                <a:schemeClr val="accent3">
                                  <a:lumMod val="50000"/>
                                </a:schemeClr>
                              </a:solidFill>
                              <a:latin typeface="Cambria Math" panose="02040503050406030204" pitchFamily="18" charset="0"/>
                            </a:rPr>
                            <m:t>𝑡</m:t>
                          </m:r>
                        </m:sub>
                      </m:sSub>
                    </m:oMath>
                  </m:oMathPara>
                </a14:m>
                <a:endParaRPr lang="en-US" sz="1400" b="0" dirty="0">
                  <a:solidFill>
                    <a:schemeClr val="accent3">
                      <a:lumMod val="50000"/>
                    </a:schemeClr>
                  </a:solidFill>
                </a:endParaRPr>
              </a:p>
            </p:txBody>
          </p:sp>
        </mc:Choice>
        <mc:Fallback xmlns="">
          <p:sp>
            <p:nvSpPr>
              <p:cNvPr id="60" name="TextBox 59">
                <a:extLst>
                  <a:ext uri="{FF2B5EF4-FFF2-40B4-BE49-F238E27FC236}">
                    <a16:creationId xmlns:a16="http://schemas.microsoft.com/office/drawing/2014/main" id="{8C5DE418-7A0C-AA40-A139-BC2D2E50A7BA}"/>
                  </a:ext>
                </a:extLst>
              </p:cNvPr>
              <p:cNvSpPr txBox="1">
                <a:spLocks noRot="1" noChangeAspect="1" noMove="1" noResize="1" noEditPoints="1" noAdjustHandles="1" noChangeArrowheads="1" noChangeShapeType="1" noTextEdit="1"/>
              </p:cNvSpPr>
              <p:nvPr/>
            </p:nvSpPr>
            <p:spPr>
              <a:xfrm>
                <a:off x="9025412" y="3659803"/>
                <a:ext cx="1505797" cy="307777"/>
              </a:xfrm>
              <a:prstGeom prst="rect">
                <a:avLst/>
              </a:prstGeom>
              <a:blipFill>
                <a:blip r:embed="rId18"/>
                <a:stretch>
                  <a:fillRect b="-1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D4327E3-1409-404C-BD83-E3DAB3BF6B82}"/>
              </a:ext>
            </a:extLst>
          </p:cNvPr>
          <p:cNvSpPr txBox="1"/>
          <p:nvPr/>
        </p:nvSpPr>
        <p:spPr>
          <a:xfrm>
            <a:off x="7830046"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DF7032B-7C4C-5A4A-B7E8-81908A1FE436}"/>
                  </a:ext>
                </a:extLst>
              </p:cNvPr>
              <p:cNvSpPr txBox="1"/>
              <p:nvPr/>
            </p:nvSpPr>
            <p:spPr>
              <a:xfrm>
                <a:off x="7421176" y="1358863"/>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62" name="TextBox 61">
                <a:extLst>
                  <a:ext uri="{FF2B5EF4-FFF2-40B4-BE49-F238E27FC236}">
                    <a16:creationId xmlns:a16="http://schemas.microsoft.com/office/drawing/2014/main" id="{1DF7032B-7C4C-5A4A-B7E8-81908A1FE436}"/>
                  </a:ext>
                </a:extLst>
              </p:cNvPr>
              <p:cNvSpPr txBox="1">
                <a:spLocks noRot="1" noChangeAspect="1" noMove="1" noResize="1" noEditPoints="1" noAdjustHandles="1" noChangeArrowheads="1" noChangeShapeType="1" noTextEdit="1"/>
              </p:cNvSpPr>
              <p:nvPr/>
            </p:nvSpPr>
            <p:spPr>
              <a:xfrm>
                <a:off x="7421176" y="1358863"/>
                <a:ext cx="1127168" cy="502702"/>
              </a:xfrm>
              <a:prstGeom prst="rect">
                <a:avLst/>
              </a:prstGeom>
              <a:blipFill>
                <a:blip r:embed="rId19"/>
                <a:stretch>
                  <a:fillRect/>
                </a:stretch>
              </a:blipFill>
            </p:spPr>
            <p:txBody>
              <a:bodyPr/>
              <a:lstStyle/>
              <a:p>
                <a:r>
                  <a:rPr lang="en-US">
                    <a:noFill/>
                  </a:rPr>
                  <a:t> </a:t>
                </a:r>
              </a:p>
            </p:txBody>
          </p:sp>
        </mc:Fallback>
      </mc:AlternateContent>
      <p:sp>
        <p:nvSpPr>
          <p:cNvPr id="56" name="Oval 55">
            <a:extLst>
              <a:ext uri="{FF2B5EF4-FFF2-40B4-BE49-F238E27FC236}">
                <a16:creationId xmlns:a16="http://schemas.microsoft.com/office/drawing/2014/main" id="{0DCC7795-36A9-E444-8E07-36E88FF090CA}"/>
              </a:ext>
            </a:extLst>
          </p:cNvPr>
          <p:cNvSpPr/>
          <p:nvPr/>
        </p:nvSpPr>
        <p:spPr>
          <a:xfrm>
            <a:off x="542349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f</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cxnSp>
        <p:nvCxnSpPr>
          <p:cNvPr id="63" name="Straight Arrow Connector 62">
            <a:extLst>
              <a:ext uri="{FF2B5EF4-FFF2-40B4-BE49-F238E27FC236}">
                <a16:creationId xmlns:a16="http://schemas.microsoft.com/office/drawing/2014/main" id="{2993CA7E-003A-8249-A5EB-A1F84D29007A}"/>
              </a:ext>
            </a:extLst>
          </p:cNvPr>
          <p:cNvCxnSpPr>
            <a:stCxn id="56" idx="0"/>
          </p:cNvCxnSpPr>
          <p:nvPr/>
        </p:nvCxnSpPr>
        <p:spPr>
          <a:xfrm flipH="1" flipV="1">
            <a:off x="5676790" y="4597665"/>
            <a:ext cx="4314" cy="26688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4DC8A5D1-5844-D74B-A9B6-3D269FBF9E31}"/>
              </a:ext>
            </a:extLst>
          </p:cNvPr>
          <p:cNvCxnSpPr>
            <a:endCxn id="56" idx="5"/>
          </p:cNvCxnSpPr>
          <p:nvPr/>
        </p:nvCxnSpPr>
        <p:spPr>
          <a:xfrm flipH="1" flipV="1">
            <a:off x="586325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AC30AA18-5466-FE45-9B03-D94AADB6BB11}"/>
              </a:ext>
            </a:extLst>
          </p:cNvPr>
          <p:cNvCxnSpPr>
            <a:endCxn id="56" idx="3"/>
          </p:cNvCxnSpPr>
          <p:nvPr/>
        </p:nvCxnSpPr>
        <p:spPr>
          <a:xfrm flipV="1">
            <a:off x="542349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58998A68-19BA-9D4F-9D46-E6AED81EE879}"/>
              </a:ext>
            </a:extLst>
          </p:cNvPr>
          <p:cNvSpPr txBox="1"/>
          <p:nvPr/>
        </p:nvSpPr>
        <p:spPr>
          <a:xfrm>
            <a:off x="4539259" y="4724400"/>
            <a:ext cx="915827" cy="276999"/>
          </a:xfrm>
          <a:prstGeom prst="rect">
            <a:avLst/>
          </a:prstGeom>
          <a:noFill/>
        </p:spPr>
        <p:txBody>
          <a:bodyPr wrap="none" rtlCol="0">
            <a:spAutoFit/>
          </a:bodyPr>
          <a:lstStyle/>
          <a:p>
            <a:pPr algn="ctr"/>
            <a:r>
              <a:rPr lang="en-US" sz="1200" b="0" dirty="0">
                <a:latin typeface="CMU Bright Roman"/>
                <a:cs typeface="CMU Bright Roman"/>
              </a:rPr>
              <a:t>Forget Gate</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FC712C7-D5CD-434D-A354-5EF145CF538A}"/>
                  </a:ext>
                </a:extLst>
              </p:cNvPr>
              <p:cNvSpPr txBox="1"/>
              <p:nvPr/>
            </p:nvSpPr>
            <p:spPr>
              <a:xfrm>
                <a:off x="5005670" y="5036383"/>
                <a:ext cx="49205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𝑓</m:t>
                      </m:r>
                    </m:oMath>
                  </m:oMathPara>
                </a14:m>
                <a:endParaRPr lang="en-US" sz="1600" b="0" baseline="-25000" dirty="0">
                  <a:latin typeface="CMU Bright SemiBold Oblique"/>
                  <a:cs typeface="CMU Bright SemiBold Oblique"/>
                </a:endParaRPr>
              </a:p>
            </p:txBody>
          </p:sp>
        </mc:Choice>
        <mc:Fallback xmlns="">
          <p:sp>
            <p:nvSpPr>
              <p:cNvPr id="72" name="TextBox 71">
                <a:extLst>
                  <a:ext uri="{FF2B5EF4-FFF2-40B4-BE49-F238E27FC236}">
                    <a16:creationId xmlns:a16="http://schemas.microsoft.com/office/drawing/2014/main" id="{FFC712C7-D5CD-434D-A354-5EF145CF538A}"/>
                  </a:ext>
                </a:extLst>
              </p:cNvPr>
              <p:cNvSpPr txBox="1">
                <a:spLocks noRot="1" noChangeAspect="1" noMove="1" noResize="1" noEditPoints="1" noAdjustHandles="1" noChangeArrowheads="1" noChangeShapeType="1" noTextEdit="1"/>
              </p:cNvSpPr>
              <p:nvPr/>
            </p:nvSpPr>
            <p:spPr>
              <a:xfrm>
                <a:off x="5005670" y="5036383"/>
                <a:ext cx="492058" cy="332912"/>
              </a:xfrm>
              <a:prstGeom prst="rect">
                <a:avLst/>
              </a:prstGeom>
              <a:blipFill>
                <a:blip r:embed="rId2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D64E390E-C745-5243-97DC-D9F75B6439B1}"/>
                  </a:ext>
                </a:extLst>
              </p:cNvPr>
              <p:cNvSpPr txBox="1"/>
              <p:nvPr/>
            </p:nvSpPr>
            <p:spPr>
              <a:xfrm>
                <a:off x="5932396" y="4880262"/>
                <a:ext cx="2147511"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𝑓</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𝑓</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𝑓</m:t>
                              </m:r>
                            </m:sub>
                          </m:sSub>
                        </m:e>
                      </m:d>
                    </m:oMath>
                  </m:oMathPara>
                </a14:m>
                <a:endParaRPr lang="en-US" sz="1400" dirty="0">
                  <a:solidFill>
                    <a:srgbClr val="C00000"/>
                  </a:solidFill>
                </a:endParaRPr>
              </a:p>
            </p:txBody>
          </p:sp>
        </mc:Choice>
        <mc:Fallback xmlns="">
          <p:sp>
            <p:nvSpPr>
              <p:cNvPr id="74" name="TextBox 73">
                <a:extLst>
                  <a:ext uri="{FF2B5EF4-FFF2-40B4-BE49-F238E27FC236}">
                    <a16:creationId xmlns:a16="http://schemas.microsoft.com/office/drawing/2014/main" id="{D64E390E-C745-5243-97DC-D9F75B6439B1}"/>
                  </a:ext>
                </a:extLst>
              </p:cNvPr>
              <p:cNvSpPr txBox="1">
                <a:spLocks noRot="1" noChangeAspect="1" noMove="1" noResize="1" noEditPoints="1" noAdjustHandles="1" noChangeArrowheads="1" noChangeShapeType="1" noTextEdit="1"/>
              </p:cNvSpPr>
              <p:nvPr/>
            </p:nvSpPr>
            <p:spPr>
              <a:xfrm>
                <a:off x="5932396" y="4880262"/>
                <a:ext cx="2147511" cy="46205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C7F1E29-3490-3E42-95CF-7989BD619A62}"/>
                  </a:ext>
                </a:extLst>
              </p:cNvPr>
              <p:cNvSpPr txBox="1"/>
              <p:nvPr/>
            </p:nvSpPr>
            <p:spPr>
              <a:xfrm>
                <a:off x="5748755" y="4274213"/>
                <a:ext cx="19246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𝑓</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chemeClr val="accent3">
                              <a:lumMod val="50000"/>
                            </a:schemeClr>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75" name="TextBox 74">
                <a:extLst>
                  <a:ext uri="{FF2B5EF4-FFF2-40B4-BE49-F238E27FC236}">
                    <a16:creationId xmlns:a16="http://schemas.microsoft.com/office/drawing/2014/main" id="{FC7F1E29-3490-3E42-95CF-7989BD619A62}"/>
                  </a:ext>
                </a:extLst>
              </p:cNvPr>
              <p:cNvSpPr txBox="1">
                <a:spLocks noRot="1" noChangeAspect="1" noMove="1" noResize="1" noEditPoints="1" noAdjustHandles="1" noChangeArrowheads="1" noChangeShapeType="1" noTextEdit="1"/>
              </p:cNvSpPr>
              <p:nvPr/>
            </p:nvSpPr>
            <p:spPr>
              <a:xfrm>
                <a:off x="5748755" y="4274213"/>
                <a:ext cx="1924629" cy="307777"/>
              </a:xfrm>
              <a:prstGeom prst="rect">
                <a:avLst/>
              </a:prstGeom>
              <a:blipFill>
                <a:blip r:embed="rId2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07502F2A-73D3-9D42-B93E-7E0E99D1E2F7}"/>
                  </a:ext>
                </a:extLst>
              </p:cNvPr>
              <p:cNvSpPr txBox="1"/>
              <p:nvPr/>
            </p:nvSpPr>
            <p:spPr>
              <a:xfrm>
                <a:off x="5236988" y="601980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76" name="TextBox 75">
                <a:extLst>
                  <a:ext uri="{FF2B5EF4-FFF2-40B4-BE49-F238E27FC236}">
                    <a16:creationId xmlns:a16="http://schemas.microsoft.com/office/drawing/2014/main" id="{07502F2A-73D3-9D42-B93E-7E0E99D1E2F7}"/>
                  </a:ext>
                </a:extLst>
              </p:cNvPr>
              <p:cNvSpPr txBox="1">
                <a:spLocks noRot="1" noChangeAspect="1" noMove="1" noResize="1" noEditPoints="1" noAdjustHandles="1" noChangeArrowheads="1" noChangeShapeType="1" noTextEdit="1"/>
              </p:cNvSpPr>
              <p:nvPr/>
            </p:nvSpPr>
            <p:spPr>
              <a:xfrm>
                <a:off x="5236988" y="6019802"/>
                <a:ext cx="1127168" cy="50270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448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LSTM forward pass summary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BC513F-4066-3144-BC21-D30ADC72B718}"/>
                  </a:ext>
                </a:extLst>
              </p:cNvPr>
              <p:cNvSpPr>
                <a:spLocks noGrp="1"/>
              </p:cNvSpPr>
              <p:nvPr>
                <p:ph idx="1"/>
              </p:nvPr>
            </p:nvSpPr>
            <p:spPr>
              <a:xfrm>
                <a:off x="6695704" y="2561170"/>
                <a:ext cx="4530436" cy="305492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d>
                        <m:dPr>
                          <m:ctrlPr>
                            <a:rPr lang="en-US" sz="2000" i="1" smtClean="0">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𝑔</m:t>
                                    </m:r>
                                  </m:e>
                                  <m:sub>
                                    <m:r>
                                      <a:rPr lang="en-US" sz="2000" i="1">
                                        <a:solidFill>
                                          <a:srgbClr val="9900CC"/>
                                        </a:solidFill>
                                        <a:latin typeface="Cambria Math" panose="02040503050406030204" pitchFamily="18" charset="0"/>
                                      </a:rPr>
                                      <m:t>𝑡</m:t>
                                    </m:r>
                                  </m:sub>
                                </m:sSub>
                              </m:e>
                            </m:m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𝑖</m:t>
                                    </m:r>
                                  </m:e>
                                  <m:sub>
                                    <m:r>
                                      <a:rPr lang="en-US" sz="2000" i="1">
                                        <a:solidFill>
                                          <a:srgbClr val="9900CC"/>
                                        </a:solidFill>
                                        <a:latin typeface="Cambria Math" panose="02040503050406030204" pitchFamily="18" charset="0"/>
                                      </a:rPr>
                                      <m:t>𝑡</m:t>
                                    </m:r>
                                  </m:sub>
                                </m:sSub>
                              </m:e>
                            </m:mr>
                            <m:m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𝑓</m:t>
                                        </m:r>
                                      </m:e>
                                      <m:sub>
                                        <m:r>
                                          <a:rPr lang="en-US" sz="2000" i="1">
                                            <a:solidFill>
                                              <a:srgbClr val="9900CC"/>
                                            </a:solidFill>
                                            <a:latin typeface="Cambria Math" panose="02040503050406030204" pitchFamily="18" charset="0"/>
                                          </a:rPr>
                                          <m:t>𝑡</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𝑜</m:t>
                                        </m:r>
                                      </m:e>
                                      <m:sub>
                                        <m:r>
                                          <a:rPr lang="en-US" sz="2000" i="1">
                                            <a:solidFill>
                                              <a:srgbClr val="9900CC"/>
                                            </a:solidFill>
                                            <a:latin typeface="Cambria Math" panose="02040503050406030204" pitchFamily="18" charset="0"/>
                                          </a:rPr>
                                          <m:t>𝑡</m:t>
                                        </m:r>
                                      </m:sub>
                                    </m:sSub>
                                  </m:e>
                                </m:eqArr>
                              </m:e>
                            </m:mr>
                          </m:m>
                        </m:e>
                      </m:d>
                      <m:r>
                        <a:rPr lang="en-US" sz="2000" i="1">
                          <a:solidFill>
                            <a:srgbClr val="9900CC"/>
                          </a:solidFill>
                          <a:latin typeface="Cambria Math" panose="02040503050406030204" pitchFamily="18" charset="0"/>
                        </a:rPr>
                        <m:t>=</m:t>
                      </m:r>
                      <m:d>
                        <m:dPr>
                          <m:ctrlPr>
                            <a:rPr lang="en-US" sz="2000" i="1">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r>
                                  <m:rPr>
                                    <m:sty m:val="p"/>
                                  </m:rPr>
                                  <a:rPr lang="en-US" sz="2000">
                                    <a:solidFill>
                                      <a:srgbClr val="9900CC"/>
                                    </a:solidFill>
                                    <a:latin typeface="Cambria Math" panose="02040503050406030204" pitchFamily="18" charset="0"/>
                                  </a:rPr>
                                  <m:t>tanh</m:t>
                                </m:r>
                              </m:e>
                            </m:mr>
                            <m:mr>
                              <m:e>
                                <m:r>
                                  <a:rPr lang="en-US" sz="2000" i="1">
                                    <a:solidFill>
                                      <a:srgbClr val="9900CC"/>
                                    </a:solidFill>
                                    <a:latin typeface="Cambria Math" panose="02040503050406030204" pitchFamily="18" charset="0"/>
                                    <a:ea typeface="Cambria Math" panose="02040503050406030204" pitchFamily="18" charset="0"/>
                                  </a:rPr>
                                  <m:t>𝜎</m:t>
                                </m:r>
                              </m:e>
                            </m:mr>
                            <m:mr>
                              <m:e>
                                <m:eqArr>
                                  <m:eqArrPr>
                                    <m:ctrlPr>
                                      <a:rPr lang="en-US" sz="2000" i="1">
                                        <a:solidFill>
                                          <a:srgbClr val="9900CC"/>
                                        </a:solidFill>
                                        <a:latin typeface="Cambria Math" panose="02040503050406030204" pitchFamily="18" charset="0"/>
                                      </a:rPr>
                                    </m:ctrlPr>
                                  </m:eqArrPr>
                                  <m:e>
                                    <m:r>
                                      <a:rPr lang="en-US" sz="2000" i="1">
                                        <a:solidFill>
                                          <a:srgbClr val="9900CC"/>
                                        </a:solidFill>
                                        <a:latin typeface="Cambria Math" panose="02040503050406030204" pitchFamily="18" charset="0"/>
                                        <a:ea typeface="Cambria Math" panose="02040503050406030204" pitchFamily="18" charset="0"/>
                                      </a:rPr>
                                      <m:t>𝜎</m:t>
                                    </m:r>
                                  </m:e>
                                  <m:e>
                                    <m:r>
                                      <a:rPr lang="en-US" sz="2000" i="1">
                                        <a:solidFill>
                                          <a:srgbClr val="9900CC"/>
                                        </a:solidFill>
                                        <a:latin typeface="Cambria Math" panose="02040503050406030204" pitchFamily="18" charset="0"/>
                                        <a:ea typeface="Cambria Math" panose="02040503050406030204" pitchFamily="18" charset="0"/>
                                      </a:rPr>
                                      <m:t>𝜎</m:t>
                                    </m:r>
                                  </m:e>
                                </m:eqArr>
                              </m:e>
                            </m:mr>
                          </m:m>
                        </m:e>
                      </m:d>
                      <m:d>
                        <m:dPr>
                          <m:ctrlPr>
                            <a:rPr lang="en-US" sz="2000" i="1">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𝑔</m:t>
                                    </m:r>
                                  </m:sub>
                                </m:sSub>
                              </m:e>
                            </m:m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𝑖</m:t>
                                    </m:r>
                                  </m:sub>
                                </m:sSub>
                              </m:e>
                            </m:mr>
                            <m:m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𝑓</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𝑜</m:t>
                                        </m:r>
                                      </m:sub>
                                    </m:sSub>
                                  </m:e>
                                </m:eqArr>
                              </m:e>
                            </m:mr>
                          </m:m>
                        </m:e>
                      </m:d>
                      <m:d>
                        <m:dPr>
                          <m:ctrlPr>
                            <a:rPr lang="en-US" sz="2000" i="1">
                              <a:solidFill>
                                <a:srgbClr val="9900CC"/>
                              </a:solidFill>
                              <a:latin typeface="Cambria Math" panose="02040503050406030204" pitchFamily="18" charset="0"/>
                            </a:rPr>
                          </m:ctrlPr>
                        </m:dP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eqArr>
                        </m:e>
                      </m:d>
                    </m:oMath>
                  </m:oMathPara>
                </a14:m>
                <a:endParaRPr lang="en-US" sz="2000" dirty="0">
                  <a:solidFill>
                    <a:srgbClr val="9900CC"/>
                  </a:solidFill>
                </a:endParaRPr>
              </a:p>
              <a:p>
                <a:pPr marL="0" indent="0">
                  <a:buNone/>
                </a:pPr>
                <a:r>
                  <a:rPr lang="en-US" sz="2000" dirty="0">
                    <a:solidFill>
                      <a:srgbClr val="9900CC"/>
                    </a:solidFill>
                  </a:rPr>
                  <a:t>        </a:t>
                </a:r>
                <a14:m>
                  <m:oMath xmlns:m="http://schemas.openxmlformats.org/officeDocument/2006/math">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𝑓</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𝑖</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𝑔</m:t>
                        </m:r>
                      </m:e>
                      <m:sub>
                        <m:r>
                          <a:rPr lang="en-US" sz="2000" i="1">
                            <a:solidFill>
                              <a:srgbClr val="9900CC"/>
                            </a:solidFill>
                            <a:latin typeface="Cambria Math" panose="02040503050406030204" pitchFamily="18" charset="0"/>
                          </a:rPr>
                          <m:t>𝑡</m:t>
                        </m:r>
                      </m:sub>
                    </m:sSub>
                  </m:oMath>
                </a14:m>
                <a:endParaRPr lang="en-US" sz="2000" dirty="0">
                  <a:solidFill>
                    <a:srgbClr val="9900CC"/>
                  </a:solidFill>
                </a:endParaRPr>
              </a:p>
              <a:p>
                <a:pPr marL="0" indent="0">
                  <a:buNone/>
                </a:pPr>
                <a:r>
                  <a:rPr lang="en-US" sz="2000" dirty="0">
                    <a:solidFill>
                      <a:srgbClr val="9900CC"/>
                    </a:solidFill>
                  </a:rPr>
                  <a:t> </a:t>
                </a:r>
                <a14:m>
                  <m:oMath xmlns:m="http://schemas.openxmlformats.org/officeDocument/2006/math">
                    <m:r>
                      <a:rPr lang="en-US" sz="2000">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𝑜</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a:solidFill>
                          <a:srgbClr val="9900CC"/>
                        </a:solidFill>
                        <a:latin typeface="Cambria Math" panose="02040503050406030204" pitchFamily="18" charset="0"/>
                      </a:rPr>
                      <m:t> </m:t>
                    </m:r>
                    <m:r>
                      <m:rPr>
                        <m:sty m:val="p"/>
                      </m:rPr>
                      <a:rPr lang="en-US" sz="2000">
                        <a:solidFill>
                          <a:srgbClr val="9900CC"/>
                        </a:solidFill>
                        <a:latin typeface="Cambria Math" panose="02040503050406030204" pitchFamily="18" charset="0"/>
                      </a:rPr>
                      <m:t>tanh</m:t>
                    </m:r>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sub>
                    </m:sSub>
                  </m:oMath>
                </a14:m>
                <a:endParaRPr lang="en-US" sz="2000" dirty="0">
                  <a:solidFill>
                    <a:srgbClr val="9900CC"/>
                  </a:solidFill>
                </a:endParaRPr>
              </a:p>
              <a:p>
                <a:pPr marL="0" indent="0">
                  <a:buNone/>
                </a:pPr>
                <a:endParaRPr lang="en-US" sz="2000" dirty="0"/>
              </a:p>
            </p:txBody>
          </p:sp>
        </mc:Choice>
        <mc:Fallback xmlns="">
          <p:sp>
            <p:nvSpPr>
              <p:cNvPr id="6" name="Content Placeholder 5">
                <a:extLst>
                  <a:ext uri="{FF2B5EF4-FFF2-40B4-BE49-F238E27FC236}">
                    <a16:creationId xmlns:a16="http://schemas.microsoft.com/office/drawing/2014/main" id="{32BC513F-4066-3144-BC21-D30ADC72B718}"/>
                  </a:ext>
                </a:extLst>
              </p:cNvPr>
              <p:cNvSpPr>
                <a:spLocks noGrp="1" noRot="1" noChangeAspect="1" noMove="1" noResize="1" noEditPoints="1" noAdjustHandles="1" noChangeArrowheads="1" noChangeShapeType="1" noTextEdit="1"/>
              </p:cNvSpPr>
              <p:nvPr>
                <p:ph idx="1"/>
              </p:nvPr>
            </p:nvSpPr>
            <p:spPr>
              <a:xfrm>
                <a:off x="6695704" y="2561170"/>
                <a:ext cx="4530436" cy="3054928"/>
              </a:xfrm>
              <a:blipFill>
                <a:blip r:embed="rId2"/>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B39EA89-59C0-7445-B3ED-31247A223A82}"/>
              </a:ext>
            </a:extLst>
          </p:cNvPr>
          <p:cNvPicPr>
            <a:picLocks noChangeAspect="1"/>
          </p:cNvPicPr>
          <p:nvPr/>
        </p:nvPicPr>
        <p:blipFill>
          <a:blip r:embed="rId3"/>
          <a:stretch>
            <a:fillRect/>
          </a:stretch>
        </p:blipFill>
        <p:spPr>
          <a:xfrm>
            <a:off x="1667796" y="2154441"/>
            <a:ext cx="5295915" cy="3366655"/>
          </a:xfrm>
          <a:prstGeom prst="rect">
            <a:avLst/>
          </a:prstGeom>
        </p:spPr>
      </p:pic>
      <p:sp>
        <p:nvSpPr>
          <p:cNvPr id="9" name="TextBox 8">
            <a:extLst>
              <a:ext uri="{FF2B5EF4-FFF2-40B4-BE49-F238E27FC236}">
                <a16:creationId xmlns:a16="http://schemas.microsoft.com/office/drawing/2014/main" id="{3025CE55-C3B5-C144-AC2A-93ABB4FFAE07}"/>
              </a:ext>
            </a:extLst>
          </p:cNvPr>
          <p:cNvSpPr txBox="1"/>
          <p:nvPr/>
        </p:nvSpPr>
        <p:spPr>
          <a:xfrm>
            <a:off x="10820400" y="6400800"/>
            <a:ext cx="1202380" cy="307777"/>
          </a:xfrm>
          <a:prstGeom prst="rect">
            <a:avLst/>
          </a:prstGeom>
          <a:noFill/>
        </p:spPr>
        <p:txBody>
          <a:bodyPr wrap="none" rtlCol="0">
            <a:spAutoFit/>
          </a:bodyPr>
          <a:lstStyle/>
          <a:p>
            <a:r>
              <a:rPr lang="en-US" sz="1400" b="0" dirty="0">
                <a:latin typeface="CMU Bright Roman"/>
                <a:cs typeface="CMU Bright Roman"/>
                <a:hlinkClick r:id="rId4"/>
              </a:rPr>
              <a:t>Figure source</a:t>
            </a:r>
            <a:r>
              <a:rPr lang="en-US" sz="1400" b="0" dirty="0">
                <a:latin typeface="CMU Bright Roman"/>
                <a:cs typeface="CMU Bright Roman"/>
              </a:rPr>
              <a:t> </a:t>
            </a:r>
          </a:p>
        </p:txBody>
      </p:sp>
    </p:spTree>
    <p:extLst>
      <p:ext uri="{BB962C8B-B14F-4D97-AF65-F5344CB8AC3E}">
        <p14:creationId xmlns:p14="http://schemas.microsoft.com/office/powerpoint/2010/main" val="20870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LSTM backward pass</a:t>
            </a:r>
          </a:p>
        </p:txBody>
      </p:sp>
      <p:pic>
        <p:nvPicPr>
          <p:cNvPr id="8" name="Picture 7">
            <a:extLst>
              <a:ext uri="{FF2B5EF4-FFF2-40B4-BE49-F238E27FC236}">
                <a16:creationId xmlns:a16="http://schemas.microsoft.com/office/drawing/2014/main" id="{6B39EA89-59C0-7445-B3ED-31247A223A82}"/>
              </a:ext>
            </a:extLst>
          </p:cNvPr>
          <p:cNvPicPr>
            <a:picLocks noChangeAspect="1"/>
          </p:cNvPicPr>
          <p:nvPr/>
        </p:nvPicPr>
        <p:blipFill>
          <a:blip r:embed="rId2"/>
          <a:stretch>
            <a:fillRect/>
          </a:stretch>
        </p:blipFill>
        <p:spPr>
          <a:xfrm>
            <a:off x="1667796" y="2154441"/>
            <a:ext cx="5295915" cy="3366655"/>
          </a:xfrm>
          <a:prstGeom prst="rect">
            <a:avLst/>
          </a:prstGeom>
        </p:spPr>
      </p:pic>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FC32B65-D12D-754F-B94A-19243A53C94D}"/>
                  </a:ext>
                </a:extLst>
              </p:cNvPr>
              <p:cNvSpPr>
                <a:spLocks noGrp="1"/>
              </p:cNvSpPr>
              <p:nvPr>
                <p:ph idx="1"/>
              </p:nvPr>
            </p:nvSpPr>
            <p:spPr>
              <a:xfrm>
                <a:off x="6963711" y="2499828"/>
                <a:ext cx="4466289" cy="3291917"/>
              </a:xfrm>
            </p:spPr>
            <p:txBody>
              <a:bodyPr>
                <a:normAutofit/>
              </a:bodyPr>
              <a:lstStyle/>
              <a:p>
                <a:pPr marL="0" indent="0">
                  <a:buNone/>
                </a:pPr>
                <a:r>
                  <a:rPr lang="en-US" sz="2400" dirty="0"/>
                  <a:t>Gradient flow from </a:t>
                </a:r>
                <a14:m>
                  <m:oMath xmlns:m="http://schemas.openxmlformats.org/officeDocument/2006/math">
                    <m:sSub>
                      <m:sSubPr>
                        <m:ctrlPr>
                          <a:rPr lang="en-US" sz="2400" i="1" smtClean="0">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𝑐</m:t>
                        </m:r>
                      </m:e>
                      <m:sub>
                        <m:r>
                          <a:rPr lang="en-US" sz="2400" i="1">
                            <a:solidFill>
                              <a:srgbClr val="9900CC"/>
                            </a:solidFill>
                            <a:latin typeface="Cambria Math" panose="02040503050406030204" pitchFamily="18" charset="0"/>
                          </a:rPr>
                          <m:t>𝑡</m:t>
                        </m:r>
                      </m:sub>
                    </m:sSub>
                  </m:oMath>
                </a14:m>
                <a:r>
                  <a:rPr lang="en-US" sz="2400" dirty="0"/>
                  <a:t> to </a:t>
                </a:r>
                <a14:m>
                  <m:oMath xmlns:m="http://schemas.openxmlformats.org/officeDocument/2006/math">
                    <m:sSub>
                      <m:sSubPr>
                        <m:ctrlPr>
                          <a:rPr lang="en-US" sz="2400" i="1" smtClean="0">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𝑐</m:t>
                        </m:r>
                      </m:e>
                      <m:sub>
                        <m:r>
                          <a:rPr lang="en-US" sz="2400" i="1">
                            <a:solidFill>
                              <a:srgbClr val="9900CC"/>
                            </a:solidFill>
                            <a:latin typeface="Cambria Math" panose="02040503050406030204" pitchFamily="18" charset="0"/>
                          </a:rPr>
                          <m:t>𝑡</m:t>
                        </m:r>
                        <m:r>
                          <a:rPr lang="en-US" sz="2400" i="1">
                            <a:solidFill>
                              <a:srgbClr val="9900CC"/>
                            </a:solidFill>
                            <a:latin typeface="Cambria Math" panose="02040503050406030204" pitchFamily="18" charset="0"/>
                          </a:rPr>
                          <m:t>−1</m:t>
                        </m:r>
                      </m:sub>
                    </m:sSub>
                  </m:oMath>
                </a14:m>
                <a:r>
                  <a:rPr lang="en-US" sz="2400" dirty="0">
                    <a:solidFill>
                      <a:srgbClr val="9900CC"/>
                    </a:solidFill>
                  </a:rPr>
                  <a:t> </a:t>
                </a:r>
                <a:r>
                  <a:rPr lang="en-US" sz="2400" dirty="0"/>
                  <a:t>only involves back-propagating through addition and elementwise multiplication, not matrix multiplication or tanh</a:t>
                </a:r>
              </a:p>
            </p:txBody>
          </p:sp>
        </mc:Choice>
        <mc:Fallback xmlns="">
          <p:sp>
            <p:nvSpPr>
              <p:cNvPr id="4" name="Content Placeholder 3">
                <a:extLst>
                  <a:ext uri="{FF2B5EF4-FFF2-40B4-BE49-F238E27FC236}">
                    <a16:creationId xmlns:a16="http://schemas.microsoft.com/office/drawing/2014/main" id="{0FC32B65-D12D-754F-B94A-19243A53C94D}"/>
                  </a:ext>
                </a:extLst>
              </p:cNvPr>
              <p:cNvSpPr>
                <a:spLocks noGrp="1" noRot="1" noChangeAspect="1" noMove="1" noResize="1" noEditPoints="1" noAdjustHandles="1" noChangeArrowheads="1" noChangeShapeType="1" noTextEdit="1"/>
              </p:cNvSpPr>
              <p:nvPr>
                <p:ph idx="1"/>
              </p:nvPr>
            </p:nvSpPr>
            <p:spPr>
              <a:xfrm>
                <a:off x="6963711" y="2499828"/>
                <a:ext cx="4466289" cy="3291917"/>
              </a:xfrm>
              <a:blipFill>
                <a:blip r:embed="rId3"/>
                <a:stretch>
                  <a:fillRect l="-1983" t="-1538" r="-1700"/>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6D53FB86-5B4E-224E-A773-0EB046EDB6D7}"/>
              </a:ext>
            </a:extLst>
          </p:cNvPr>
          <p:cNvCxnSpPr>
            <a:cxnSpLocks/>
          </p:cNvCxnSpPr>
          <p:nvPr/>
        </p:nvCxnSpPr>
        <p:spPr>
          <a:xfrm flipH="1">
            <a:off x="5609112" y="2838203"/>
            <a:ext cx="1223158"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785A58B-6D42-5643-8CEC-A954E141DF77}"/>
              </a:ext>
            </a:extLst>
          </p:cNvPr>
          <p:cNvCxnSpPr>
            <a:cxnSpLocks/>
          </p:cNvCxnSpPr>
          <p:nvPr/>
        </p:nvCxnSpPr>
        <p:spPr>
          <a:xfrm flipH="1" flipV="1">
            <a:off x="4775861" y="2836225"/>
            <a:ext cx="560119" cy="197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2FC235D-72EB-124E-B885-54F680FE202A}"/>
              </a:ext>
            </a:extLst>
          </p:cNvPr>
          <p:cNvCxnSpPr>
            <a:cxnSpLocks/>
          </p:cNvCxnSpPr>
          <p:nvPr/>
        </p:nvCxnSpPr>
        <p:spPr>
          <a:xfrm flipH="1" flipV="1">
            <a:off x="4120334" y="2834246"/>
            <a:ext cx="464710" cy="197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8BC4733-0ABF-E042-BEC2-5EFD52EEFC72}"/>
              </a:ext>
            </a:extLst>
          </p:cNvPr>
          <p:cNvCxnSpPr>
            <a:cxnSpLocks/>
          </p:cNvCxnSpPr>
          <p:nvPr/>
        </p:nvCxnSpPr>
        <p:spPr>
          <a:xfrm flipH="1">
            <a:off x="2200894" y="2834246"/>
            <a:ext cx="1696192"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B65B1D7-D3F9-7340-A118-066E9D8CE96B}"/>
              </a:ext>
            </a:extLst>
          </p:cNvPr>
          <p:cNvSpPr txBox="1"/>
          <p:nvPr/>
        </p:nvSpPr>
        <p:spPr>
          <a:xfrm>
            <a:off x="1524000" y="5791745"/>
            <a:ext cx="9144000" cy="461665"/>
          </a:xfrm>
          <a:prstGeom prst="rect">
            <a:avLst/>
          </a:prstGeom>
          <a:noFill/>
        </p:spPr>
        <p:txBody>
          <a:bodyPr wrap="square" rtlCol="0">
            <a:spAutoFit/>
          </a:bodyPr>
          <a:lstStyle/>
          <a:p>
            <a:pPr algn="ctr"/>
            <a:r>
              <a:rPr lang="en-US" sz="2400" b="0" dirty="0"/>
              <a:t>For complete details: </a:t>
            </a:r>
            <a:r>
              <a:rPr lang="en-US" sz="2400" b="0" dirty="0">
                <a:latin typeface="CMU Bright Roman"/>
                <a:cs typeface="CMU Bright Roman"/>
                <a:hlinkClick r:id="rId4"/>
              </a:rPr>
              <a:t>Illustrated LSTM Forward and Backward Pass</a:t>
            </a:r>
            <a:endParaRPr lang="en-US" sz="2400" b="0" dirty="0">
              <a:latin typeface="CMU Bright Roman"/>
              <a:cs typeface="CMU Bright Roman"/>
            </a:endParaRPr>
          </a:p>
        </p:txBody>
      </p:sp>
      <p:sp>
        <p:nvSpPr>
          <p:cNvPr id="13" name="TextBox 12">
            <a:extLst>
              <a:ext uri="{FF2B5EF4-FFF2-40B4-BE49-F238E27FC236}">
                <a16:creationId xmlns:a16="http://schemas.microsoft.com/office/drawing/2014/main" id="{9B04E695-5AD6-8542-825B-6F960F7A5555}"/>
              </a:ext>
            </a:extLst>
          </p:cNvPr>
          <p:cNvSpPr txBox="1"/>
          <p:nvPr/>
        </p:nvSpPr>
        <p:spPr>
          <a:xfrm>
            <a:off x="10820400" y="6400800"/>
            <a:ext cx="1202380" cy="307777"/>
          </a:xfrm>
          <a:prstGeom prst="rect">
            <a:avLst/>
          </a:prstGeom>
          <a:noFill/>
        </p:spPr>
        <p:txBody>
          <a:bodyPr wrap="none" rtlCol="0">
            <a:spAutoFit/>
          </a:bodyPr>
          <a:lstStyle/>
          <a:p>
            <a:r>
              <a:rPr lang="en-US" sz="1400" b="0" dirty="0">
                <a:latin typeface="CMU Bright Roman"/>
                <a:cs typeface="CMU Bright Roman"/>
                <a:hlinkClick r:id="rId5"/>
              </a:rPr>
              <a:t>Figure source</a:t>
            </a:r>
            <a:r>
              <a:rPr lang="en-US" sz="1400" b="0" dirty="0">
                <a:latin typeface="CMU Bright Roman"/>
                <a:cs typeface="CMU Bright Roman"/>
              </a:rPr>
              <a:t> </a:t>
            </a:r>
          </a:p>
        </p:txBody>
      </p:sp>
    </p:spTree>
    <p:extLst>
      <p:ext uri="{BB962C8B-B14F-4D97-AF65-F5344CB8AC3E}">
        <p14:creationId xmlns:p14="http://schemas.microsoft.com/office/powerpoint/2010/main" val="37280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D224-E0C4-5C44-91C4-91DE10D19FB2}"/>
              </a:ext>
            </a:extLst>
          </p:cNvPr>
          <p:cNvSpPr>
            <a:spLocks noGrp="1"/>
          </p:cNvSpPr>
          <p:nvPr>
            <p:ph type="title"/>
          </p:nvPr>
        </p:nvSpPr>
        <p:spPr/>
        <p:txBody>
          <a:bodyPr/>
          <a:lstStyle/>
          <a:p>
            <a:r>
              <a:rPr lang="en-US" sz="3100" dirty="0">
                <a:cs typeface="CMU Bright SemiBold"/>
              </a:rPr>
              <a:t>Sequential prediction example 1: Sentiment classification</a:t>
            </a:r>
            <a:endParaRPr lang="en-US" sz="3100" dirty="0"/>
          </a:p>
        </p:txBody>
      </p:sp>
      <p:sp>
        <p:nvSpPr>
          <p:cNvPr id="3" name="Content Placeholder 2">
            <a:extLst>
              <a:ext uri="{FF2B5EF4-FFF2-40B4-BE49-F238E27FC236}">
                <a16:creationId xmlns:a16="http://schemas.microsoft.com/office/drawing/2014/main" id="{E369EEB3-6780-B44F-8DF0-570318D9C018}"/>
              </a:ext>
            </a:extLst>
          </p:cNvPr>
          <p:cNvSpPr>
            <a:spLocks noGrp="1"/>
          </p:cNvSpPr>
          <p:nvPr>
            <p:ph idx="1"/>
          </p:nvPr>
        </p:nvSpPr>
        <p:spPr/>
        <p:txBody>
          <a:bodyPr/>
          <a:lstStyle/>
          <a:p>
            <a:pPr marL="457200" indent="-457200">
              <a:buFont typeface="Arial" panose="020B0604020202020204" pitchFamily="34" charset="0"/>
              <a:buChar char="•"/>
            </a:pPr>
            <a:r>
              <a:rPr lang="en-US" dirty="0"/>
              <a:t>Recurrent model:</a:t>
            </a:r>
          </a:p>
        </p:txBody>
      </p:sp>
      <p:sp>
        <p:nvSpPr>
          <p:cNvPr id="5" name="Rectangle 4">
            <a:extLst>
              <a:ext uri="{FF2B5EF4-FFF2-40B4-BE49-F238E27FC236}">
                <a16:creationId xmlns:a16="http://schemas.microsoft.com/office/drawing/2014/main" id="{F51B3A36-0B2A-1740-81DE-356419BC1BD5}"/>
              </a:ext>
            </a:extLst>
          </p:cNvPr>
          <p:cNvSpPr/>
          <p:nvPr/>
        </p:nvSpPr>
        <p:spPr>
          <a:xfrm>
            <a:off x="2151812"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6" name="Straight Arrow Connector 5">
            <a:extLst>
              <a:ext uri="{FF2B5EF4-FFF2-40B4-BE49-F238E27FC236}">
                <a16:creationId xmlns:a16="http://schemas.microsoft.com/office/drawing/2014/main" id="{98FC04F6-C125-C847-9D8E-4DD1D6673B2A}"/>
              </a:ext>
            </a:extLst>
          </p:cNvPr>
          <p:cNvCxnSpPr>
            <a:cxnSpLocks/>
            <a:stCxn id="7" idx="0"/>
            <a:endCxn id="5" idx="2"/>
          </p:cNvCxnSpPr>
          <p:nvPr/>
        </p:nvCxnSpPr>
        <p:spPr>
          <a:xfrm flipH="1" flipV="1">
            <a:off x="2527201" y="4210805"/>
            <a:ext cx="5910" cy="4702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8C46752-2EAA-B247-8DEB-B1D28ED24D48}"/>
              </a:ext>
            </a:extLst>
          </p:cNvPr>
          <p:cNvSpPr txBox="1"/>
          <p:nvPr/>
        </p:nvSpPr>
        <p:spPr>
          <a:xfrm>
            <a:off x="2072471" y="4681078"/>
            <a:ext cx="921279"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“The”</a:t>
            </a:r>
          </a:p>
        </p:txBody>
      </p:sp>
      <p:sp>
        <p:nvSpPr>
          <p:cNvPr id="8" name="Rectangle 7">
            <a:extLst>
              <a:ext uri="{FF2B5EF4-FFF2-40B4-BE49-F238E27FC236}">
                <a16:creationId xmlns:a16="http://schemas.microsoft.com/office/drawing/2014/main" id="{ACB3F30D-A02D-2841-8B7C-80D4A3B3CCFC}"/>
              </a:ext>
            </a:extLst>
          </p:cNvPr>
          <p:cNvSpPr/>
          <p:nvPr/>
        </p:nvSpPr>
        <p:spPr>
          <a:xfrm>
            <a:off x="3885463"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9" name="Straight Arrow Connector 8">
            <a:extLst>
              <a:ext uri="{FF2B5EF4-FFF2-40B4-BE49-F238E27FC236}">
                <a16:creationId xmlns:a16="http://schemas.microsoft.com/office/drawing/2014/main" id="{E3527E78-CA8A-6742-A900-64D8C0D5DAF3}"/>
              </a:ext>
            </a:extLst>
          </p:cNvPr>
          <p:cNvCxnSpPr>
            <a:cxnSpLocks/>
            <a:stCxn id="10" idx="0"/>
            <a:endCxn id="8" idx="2"/>
          </p:cNvCxnSpPr>
          <p:nvPr/>
        </p:nvCxnSpPr>
        <p:spPr>
          <a:xfrm flipH="1" flipV="1">
            <a:off x="4260852" y="4210805"/>
            <a:ext cx="1" cy="46028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DE2207C-D2C9-CD41-80F0-EA0C8F500AE9}"/>
              </a:ext>
            </a:extLst>
          </p:cNvPr>
          <p:cNvSpPr txBox="1"/>
          <p:nvPr/>
        </p:nvSpPr>
        <p:spPr>
          <a:xfrm>
            <a:off x="3753374" y="4671085"/>
            <a:ext cx="1014958"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“food”</a:t>
            </a:r>
          </a:p>
        </p:txBody>
      </p:sp>
      <p:cxnSp>
        <p:nvCxnSpPr>
          <p:cNvPr id="11" name="Straight Arrow Connector 10">
            <a:extLst>
              <a:ext uri="{FF2B5EF4-FFF2-40B4-BE49-F238E27FC236}">
                <a16:creationId xmlns:a16="http://schemas.microsoft.com/office/drawing/2014/main" id="{497E4518-8634-7346-B1C0-AF5D18AF5CBA}"/>
              </a:ext>
            </a:extLst>
          </p:cNvPr>
          <p:cNvCxnSpPr>
            <a:cxnSpLocks/>
            <a:stCxn id="5" idx="3"/>
            <a:endCxn id="8" idx="1"/>
          </p:cNvCxnSpPr>
          <p:nvPr/>
        </p:nvCxnSpPr>
        <p:spPr>
          <a:xfrm>
            <a:off x="2902591" y="3982165"/>
            <a:ext cx="982873"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9B8ADD3-3867-2447-9631-FE799F223DA7}"/>
              </a:ext>
            </a:extLst>
          </p:cNvPr>
          <p:cNvSpPr txBox="1"/>
          <p:nvPr/>
        </p:nvSpPr>
        <p:spPr>
          <a:xfrm>
            <a:off x="3196895" y="4026139"/>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1</a:t>
            </a:r>
            <a:endParaRPr lang="en-US" b="0" dirty="0">
              <a:latin typeface="CMU Bright Oblique"/>
              <a:cs typeface="CMU Bright Oblique"/>
            </a:endParaRPr>
          </a:p>
        </p:txBody>
      </p:sp>
      <p:cxnSp>
        <p:nvCxnSpPr>
          <p:cNvPr id="13" name="Straight Arrow Connector 12">
            <a:extLst>
              <a:ext uri="{FF2B5EF4-FFF2-40B4-BE49-F238E27FC236}">
                <a16:creationId xmlns:a16="http://schemas.microsoft.com/office/drawing/2014/main" id="{E13B5DC2-696F-3148-B591-E3B38F7EF115}"/>
              </a:ext>
            </a:extLst>
          </p:cNvPr>
          <p:cNvCxnSpPr>
            <a:cxnSpLocks/>
            <a:endCxn id="26" idx="1"/>
          </p:cNvCxnSpPr>
          <p:nvPr/>
        </p:nvCxnSpPr>
        <p:spPr>
          <a:xfrm>
            <a:off x="4636242" y="3980466"/>
            <a:ext cx="991883" cy="501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34F6ACC-89C9-F643-988E-8450144770B7}"/>
              </a:ext>
            </a:extLst>
          </p:cNvPr>
          <p:cNvSpPr txBox="1"/>
          <p:nvPr/>
        </p:nvSpPr>
        <p:spPr>
          <a:xfrm>
            <a:off x="4925790" y="4037960"/>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2</a:t>
            </a:r>
            <a:endParaRPr lang="en-US" b="0" dirty="0">
              <a:latin typeface="CMU Bright Oblique"/>
              <a:cs typeface="CMU Bright Oblique"/>
            </a:endParaRPr>
          </a:p>
        </p:txBody>
      </p:sp>
      <p:sp>
        <p:nvSpPr>
          <p:cNvPr id="15" name="Rectangle 14">
            <a:extLst>
              <a:ext uri="{FF2B5EF4-FFF2-40B4-BE49-F238E27FC236}">
                <a16:creationId xmlns:a16="http://schemas.microsoft.com/office/drawing/2014/main" id="{DC14CC1B-B504-F847-8BB2-29CA01778033}"/>
              </a:ext>
            </a:extLst>
          </p:cNvPr>
          <p:cNvSpPr/>
          <p:nvPr/>
        </p:nvSpPr>
        <p:spPr>
          <a:xfrm>
            <a:off x="9089478"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BCFB5064-AE52-7D4C-8671-189490C57AA9}"/>
              </a:ext>
            </a:extLst>
          </p:cNvPr>
          <p:cNvCxnSpPr>
            <a:cxnSpLocks/>
            <a:stCxn id="17" idx="0"/>
            <a:endCxn id="15" idx="2"/>
          </p:cNvCxnSpPr>
          <p:nvPr/>
        </p:nvCxnSpPr>
        <p:spPr>
          <a:xfrm flipV="1">
            <a:off x="9461311" y="4210805"/>
            <a:ext cx="3556" cy="44673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575AE0F-7CFD-6B4D-A912-105D413D3DDF}"/>
              </a:ext>
            </a:extLst>
          </p:cNvPr>
          <p:cNvSpPr txBox="1"/>
          <p:nvPr/>
        </p:nvSpPr>
        <p:spPr>
          <a:xfrm>
            <a:off x="8932960" y="4657542"/>
            <a:ext cx="1056701"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“good”</a:t>
            </a:r>
          </a:p>
        </p:txBody>
      </p:sp>
      <p:cxnSp>
        <p:nvCxnSpPr>
          <p:cNvPr id="18" name="Straight Arrow Connector 17">
            <a:extLst>
              <a:ext uri="{FF2B5EF4-FFF2-40B4-BE49-F238E27FC236}">
                <a16:creationId xmlns:a16="http://schemas.microsoft.com/office/drawing/2014/main" id="{269096D3-0A3E-4047-A876-B7F86CA70685}"/>
              </a:ext>
            </a:extLst>
          </p:cNvPr>
          <p:cNvCxnSpPr>
            <a:cxnSpLocks/>
            <a:endCxn id="15" idx="1"/>
          </p:cNvCxnSpPr>
          <p:nvPr/>
        </p:nvCxnSpPr>
        <p:spPr>
          <a:xfrm>
            <a:off x="8106606" y="3982165"/>
            <a:ext cx="98287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EBD7F03-6E46-3449-933A-EC72DB949AF3}"/>
              </a:ext>
            </a:extLst>
          </p:cNvPr>
          <p:cNvSpPr txBox="1"/>
          <p:nvPr/>
        </p:nvSpPr>
        <p:spPr>
          <a:xfrm>
            <a:off x="8400909" y="4026139"/>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4</a:t>
            </a:r>
            <a:endParaRPr lang="en-US" b="0" dirty="0">
              <a:latin typeface="CMU Bright Oblique"/>
              <a:cs typeface="CMU Bright Oblique"/>
            </a:endParaRPr>
          </a:p>
        </p:txBody>
      </p:sp>
      <p:sp>
        <p:nvSpPr>
          <p:cNvPr id="20" name="TextBox 19">
            <a:extLst>
              <a:ext uri="{FF2B5EF4-FFF2-40B4-BE49-F238E27FC236}">
                <a16:creationId xmlns:a16="http://schemas.microsoft.com/office/drawing/2014/main" id="{C0FBBE4C-2196-B248-8971-C183C115CC86}"/>
              </a:ext>
            </a:extLst>
          </p:cNvPr>
          <p:cNvSpPr txBox="1"/>
          <p:nvPr/>
        </p:nvSpPr>
        <p:spPr>
          <a:xfrm>
            <a:off x="9088059" y="3179306"/>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5</a:t>
            </a:r>
            <a:endParaRPr lang="en-US" b="0" dirty="0">
              <a:latin typeface="CMU Bright Oblique"/>
              <a:cs typeface="CMU Bright Oblique"/>
            </a:endParaRPr>
          </a:p>
        </p:txBody>
      </p:sp>
      <p:sp>
        <p:nvSpPr>
          <p:cNvPr id="21" name="Rectangle 20">
            <a:extLst>
              <a:ext uri="{FF2B5EF4-FFF2-40B4-BE49-F238E27FC236}">
                <a16:creationId xmlns:a16="http://schemas.microsoft.com/office/drawing/2014/main" id="{A2B2A97C-089B-CE4E-A409-8992C66BDC71}"/>
              </a:ext>
            </a:extLst>
          </p:cNvPr>
          <p:cNvSpPr/>
          <p:nvPr/>
        </p:nvSpPr>
        <p:spPr>
          <a:xfrm>
            <a:off x="8892573" y="2510071"/>
            <a:ext cx="1156405" cy="476142"/>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Classifier</a:t>
            </a:r>
          </a:p>
        </p:txBody>
      </p:sp>
      <p:cxnSp>
        <p:nvCxnSpPr>
          <p:cNvPr id="22" name="Straight Arrow Connector 21">
            <a:extLst>
              <a:ext uri="{FF2B5EF4-FFF2-40B4-BE49-F238E27FC236}">
                <a16:creationId xmlns:a16="http://schemas.microsoft.com/office/drawing/2014/main" id="{9B30B07E-5A1C-3C49-8C14-0C4CBF0A1CF0}"/>
              </a:ext>
            </a:extLst>
          </p:cNvPr>
          <p:cNvCxnSpPr>
            <a:cxnSpLocks/>
            <a:stCxn id="15" idx="0"/>
            <a:endCxn id="21" idx="2"/>
          </p:cNvCxnSpPr>
          <p:nvPr/>
        </p:nvCxnSpPr>
        <p:spPr>
          <a:xfrm flipV="1">
            <a:off x="9464867" y="2986213"/>
            <a:ext cx="5908"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F87B8809-4638-6544-9AE1-6EC443230B91}"/>
              </a:ext>
            </a:extLst>
          </p:cNvPr>
          <p:cNvGrpSpPr/>
          <p:nvPr/>
        </p:nvGrpSpPr>
        <p:grpSpPr>
          <a:xfrm>
            <a:off x="9074526" y="1746069"/>
            <a:ext cx="894003" cy="535363"/>
            <a:chOff x="7179387" y="2004478"/>
            <a:chExt cx="1158706" cy="535363"/>
          </a:xfrm>
        </p:grpSpPr>
        <p:pic>
          <p:nvPicPr>
            <p:cNvPr id="24" name="Picture 23">
              <a:extLst>
                <a:ext uri="{FF2B5EF4-FFF2-40B4-BE49-F238E27FC236}">
                  <a16:creationId xmlns:a16="http://schemas.microsoft.com/office/drawing/2014/main" id="{022FFD4C-B451-F344-908A-F728A5D469B6}"/>
                </a:ext>
              </a:extLst>
            </p:cNvPr>
            <p:cNvPicPr>
              <a:picLocks noChangeAspect="1"/>
            </p:cNvPicPr>
            <p:nvPr/>
          </p:nvPicPr>
          <p:blipFill>
            <a:blip r:embed="rId2"/>
            <a:stretch>
              <a:fillRect/>
            </a:stretch>
          </p:blipFill>
          <p:spPr>
            <a:xfrm>
              <a:off x="7179387" y="2007218"/>
              <a:ext cx="532623" cy="532623"/>
            </a:xfrm>
            <a:prstGeom prst="rect">
              <a:avLst/>
            </a:prstGeom>
          </p:spPr>
        </p:pic>
        <p:pic>
          <p:nvPicPr>
            <p:cNvPr id="25" name="Picture 24">
              <a:extLst>
                <a:ext uri="{FF2B5EF4-FFF2-40B4-BE49-F238E27FC236}">
                  <a16:creationId xmlns:a16="http://schemas.microsoft.com/office/drawing/2014/main" id="{B2F486CC-CD9B-AC45-A775-098B3FC4B215}"/>
                </a:ext>
              </a:extLst>
            </p:cNvPr>
            <p:cNvPicPr>
              <a:picLocks noChangeAspect="1"/>
            </p:cNvPicPr>
            <p:nvPr/>
          </p:nvPicPr>
          <p:blipFill>
            <a:blip r:embed="rId3"/>
            <a:stretch>
              <a:fillRect/>
            </a:stretch>
          </p:blipFill>
          <p:spPr>
            <a:xfrm>
              <a:off x="7802730" y="2004478"/>
              <a:ext cx="535363" cy="535363"/>
            </a:xfrm>
            <a:prstGeom prst="rect">
              <a:avLst/>
            </a:prstGeom>
          </p:spPr>
        </p:pic>
      </p:grpSp>
      <p:sp>
        <p:nvSpPr>
          <p:cNvPr id="26" name="Rectangle 25">
            <a:extLst>
              <a:ext uri="{FF2B5EF4-FFF2-40B4-BE49-F238E27FC236}">
                <a16:creationId xmlns:a16="http://schemas.microsoft.com/office/drawing/2014/main" id="{5B7D3223-3F1B-2F44-86FF-A5607024CE40}"/>
              </a:ext>
            </a:extLst>
          </p:cNvPr>
          <p:cNvSpPr/>
          <p:nvPr/>
        </p:nvSpPr>
        <p:spPr>
          <a:xfrm>
            <a:off x="5628124" y="3756840"/>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27" name="Straight Arrow Connector 26">
            <a:extLst>
              <a:ext uri="{FF2B5EF4-FFF2-40B4-BE49-F238E27FC236}">
                <a16:creationId xmlns:a16="http://schemas.microsoft.com/office/drawing/2014/main" id="{C77582B0-484F-6C43-AD66-A43E15E88954}"/>
              </a:ext>
            </a:extLst>
          </p:cNvPr>
          <p:cNvCxnSpPr>
            <a:cxnSpLocks/>
            <a:stCxn id="28" idx="0"/>
            <a:endCxn id="26" idx="2"/>
          </p:cNvCxnSpPr>
          <p:nvPr/>
        </p:nvCxnSpPr>
        <p:spPr>
          <a:xfrm flipV="1">
            <a:off x="6002075" y="4214120"/>
            <a:ext cx="1438" cy="45064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9067FC6-DB34-B948-9819-49665C226AB6}"/>
              </a:ext>
            </a:extLst>
          </p:cNvPr>
          <p:cNvSpPr txBox="1"/>
          <p:nvPr/>
        </p:nvSpPr>
        <p:spPr>
          <a:xfrm>
            <a:off x="5539576" y="4664762"/>
            <a:ext cx="924998"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“was”</a:t>
            </a:r>
          </a:p>
        </p:txBody>
      </p:sp>
      <p:cxnSp>
        <p:nvCxnSpPr>
          <p:cNvPr id="29" name="Straight Arrow Connector 28">
            <a:extLst>
              <a:ext uri="{FF2B5EF4-FFF2-40B4-BE49-F238E27FC236}">
                <a16:creationId xmlns:a16="http://schemas.microsoft.com/office/drawing/2014/main" id="{4968527D-8809-C247-817B-EDD3C131AC28}"/>
              </a:ext>
            </a:extLst>
          </p:cNvPr>
          <p:cNvCxnSpPr>
            <a:cxnSpLocks/>
            <a:endCxn id="31" idx="1"/>
          </p:cNvCxnSpPr>
          <p:nvPr/>
        </p:nvCxnSpPr>
        <p:spPr>
          <a:xfrm flipV="1">
            <a:off x="6378902" y="3980465"/>
            <a:ext cx="975838" cy="33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5639AFD-45C0-DB43-8EA4-C995018601B3}"/>
              </a:ext>
            </a:extLst>
          </p:cNvPr>
          <p:cNvSpPr txBox="1"/>
          <p:nvPr/>
        </p:nvSpPr>
        <p:spPr>
          <a:xfrm>
            <a:off x="6668451" y="4041275"/>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3</a:t>
            </a:r>
            <a:endParaRPr lang="en-US" b="0" dirty="0">
              <a:latin typeface="CMU Bright Oblique"/>
              <a:cs typeface="CMU Bright Oblique"/>
            </a:endParaRPr>
          </a:p>
        </p:txBody>
      </p:sp>
      <p:sp>
        <p:nvSpPr>
          <p:cNvPr id="31" name="Rectangle 30">
            <a:extLst>
              <a:ext uri="{FF2B5EF4-FFF2-40B4-BE49-F238E27FC236}">
                <a16:creationId xmlns:a16="http://schemas.microsoft.com/office/drawing/2014/main" id="{269A5F12-6FF1-1344-ACE5-62DA2C645699}"/>
              </a:ext>
            </a:extLst>
          </p:cNvPr>
          <p:cNvSpPr/>
          <p:nvPr/>
        </p:nvSpPr>
        <p:spPr>
          <a:xfrm>
            <a:off x="7354740" y="37518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32" name="Straight Arrow Connector 31">
            <a:extLst>
              <a:ext uri="{FF2B5EF4-FFF2-40B4-BE49-F238E27FC236}">
                <a16:creationId xmlns:a16="http://schemas.microsoft.com/office/drawing/2014/main" id="{79628407-9DD8-B04D-A9F4-EABFA83446AB}"/>
              </a:ext>
            </a:extLst>
          </p:cNvPr>
          <p:cNvCxnSpPr>
            <a:cxnSpLocks/>
            <a:stCxn id="33" idx="0"/>
            <a:endCxn id="31" idx="2"/>
          </p:cNvCxnSpPr>
          <p:nvPr/>
        </p:nvCxnSpPr>
        <p:spPr>
          <a:xfrm flipV="1">
            <a:off x="7726100" y="4209105"/>
            <a:ext cx="4029" cy="4702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C637517-A04F-3F46-AA44-AD262CD7B9D9}"/>
              </a:ext>
            </a:extLst>
          </p:cNvPr>
          <p:cNvSpPr txBox="1"/>
          <p:nvPr/>
        </p:nvSpPr>
        <p:spPr>
          <a:xfrm>
            <a:off x="7158251" y="4679378"/>
            <a:ext cx="1135697"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“really”</a:t>
            </a:r>
          </a:p>
        </p:txBody>
      </p:sp>
      <p:sp>
        <p:nvSpPr>
          <p:cNvPr id="34" name="TextBox 33">
            <a:extLst>
              <a:ext uri="{FF2B5EF4-FFF2-40B4-BE49-F238E27FC236}">
                <a16:creationId xmlns:a16="http://schemas.microsoft.com/office/drawing/2014/main" id="{23DBDB63-71A9-E744-81DE-98D306D16F89}"/>
              </a:ext>
            </a:extLst>
          </p:cNvPr>
          <p:cNvSpPr txBox="1"/>
          <p:nvPr/>
        </p:nvSpPr>
        <p:spPr>
          <a:xfrm>
            <a:off x="2773955" y="2922484"/>
            <a:ext cx="1240147" cy="830997"/>
          </a:xfrm>
          <a:prstGeom prst="rect">
            <a:avLst/>
          </a:prstGeom>
          <a:noFill/>
        </p:spPr>
        <p:txBody>
          <a:bodyPr wrap="none" rtlCol="0">
            <a:spAutoFit/>
          </a:bodyPr>
          <a:lstStyle/>
          <a:p>
            <a:pPr algn="ctr"/>
            <a:r>
              <a:rPr lang="en-US" sz="1600" b="0" dirty="0">
                <a:latin typeface="CMU Bright Oblique"/>
                <a:cs typeface="CMU Bright Oblique"/>
              </a:rPr>
              <a:t>Hidden state</a:t>
            </a:r>
          </a:p>
          <a:p>
            <a:pPr algn="ctr"/>
            <a:r>
              <a:rPr lang="en-US" sz="1600" b="0" dirty="0">
                <a:latin typeface="CMU Bright Oblique"/>
                <a:cs typeface="CMU Bright Oblique"/>
              </a:rPr>
              <a:t>“Memory”</a:t>
            </a:r>
          </a:p>
          <a:p>
            <a:pPr algn="ctr"/>
            <a:r>
              <a:rPr lang="en-US" sz="1600" b="0" dirty="0">
                <a:latin typeface="CMU Bright Oblique"/>
                <a:cs typeface="CMU Bright Oblique"/>
              </a:rPr>
              <a:t>“Context”</a:t>
            </a:r>
          </a:p>
        </p:txBody>
      </p:sp>
    </p:spTree>
    <p:extLst>
      <p:ext uri="{BB962C8B-B14F-4D97-AF65-F5344CB8AC3E}">
        <p14:creationId xmlns:p14="http://schemas.microsoft.com/office/powerpoint/2010/main" val="26734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p:bldP spid="12" grpId="0"/>
      <p:bldP spid="14" grpId="0"/>
      <p:bldP spid="15" grpId="0" animBg="1"/>
      <p:bldP spid="17" grpId="0"/>
      <p:bldP spid="19" grpId="0"/>
      <p:bldP spid="20" grpId="0"/>
      <p:bldP spid="21" grpId="0" animBg="1"/>
      <p:bldP spid="26" grpId="0" animBg="1"/>
      <p:bldP spid="28" grpId="0"/>
      <p:bldP spid="30" grpId="0"/>
      <p:bldP spid="31" grpId="0" animBg="1"/>
      <p:bldP spid="33"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23244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LSTM variant: Gated recurrent unit (GRU)</a:t>
            </a:r>
          </a:p>
        </p:txBody>
      </p:sp>
      <p:sp>
        <p:nvSpPr>
          <p:cNvPr id="3" name="Content Placeholder 2">
            <a:extLst>
              <a:ext uri="{FF2B5EF4-FFF2-40B4-BE49-F238E27FC236}">
                <a16:creationId xmlns:a16="http://schemas.microsoft.com/office/drawing/2014/main" id="{7364C293-9B75-8548-A27B-76EC3BE19684}"/>
              </a:ext>
            </a:extLst>
          </p:cNvPr>
          <p:cNvSpPr>
            <a:spLocks noGrp="1"/>
          </p:cNvSpPr>
          <p:nvPr>
            <p:ph idx="1"/>
          </p:nvPr>
        </p:nvSpPr>
        <p:spPr>
          <a:xfrm>
            <a:off x="7586205" y="2731325"/>
            <a:ext cx="4605795" cy="2706876"/>
          </a:xfrm>
        </p:spPr>
        <p:txBody>
          <a:bodyPr>
            <a:normAutofit/>
          </a:bodyPr>
          <a:lstStyle/>
          <a:p>
            <a:pPr>
              <a:buFont typeface="Arial" panose="020B0604020202020204" pitchFamily="34" charset="0"/>
              <a:buChar char="•"/>
            </a:pPr>
            <a:r>
              <a:rPr lang="en-US" sz="2400" dirty="0"/>
              <a:t>Get rid of separate cell state</a:t>
            </a:r>
          </a:p>
          <a:p>
            <a:pPr>
              <a:buFont typeface="Arial" panose="020B0604020202020204" pitchFamily="34" charset="0"/>
              <a:buChar char="•"/>
            </a:pPr>
            <a:r>
              <a:rPr lang="en-US" sz="2400" dirty="0"/>
              <a:t>Merge “forget” and “output” gates into “update” gate</a:t>
            </a:r>
          </a:p>
        </p:txBody>
      </p:sp>
      <mc:AlternateContent xmlns:mc="http://schemas.openxmlformats.org/markup-compatibility/2006" xmlns:a14="http://schemas.microsoft.com/office/drawing/2010/main">
        <mc:Choice Requires="a14">
          <p:sp>
            <p:nvSpPr>
              <p:cNvPr id="42" name="Oval 41"/>
              <p:cNvSpPr/>
              <p:nvPr/>
            </p:nvSpPr>
            <p:spPr>
              <a:xfrm>
                <a:off x="5468888"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i="1" dirty="0" smtClean="0">
                          <a:solidFill>
                            <a:srgbClr val="000000"/>
                          </a:solidFill>
                          <a:latin typeface="Cambria Math" panose="02040503050406030204" pitchFamily="18" charset="0"/>
                          <a:cs typeface="CMU Bright Roman"/>
                        </a:rPr>
                        <m:t>𝑧</m:t>
                      </m:r>
                      <m:r>
                        <a:rPr lang="en-US" sz="1600" i="1" baseline="-25000" dirty="0" err="1">
                          <a:solidFill>
                            <a:srgbClr val="000000"/>
                          </a:solidFill>
                          <a:latin typeface="Cambria Math" panose="02040503050406030204" pitchFamily="18" charset="0"/>
                          <a:cs typeface="CMU Bright Roman"/>
                        </a:rPr>
                        <m:t>𝑡</m:t>
                      </m:r>
                    </m:oMath>
                  </m:oMathPara>
                </a14:m>
                <a:endParaRPr lang="en-US" sz="1600" i="1" baseline="-25000" dirty="0">
                  <a:solidFill>
                    <a:srgbClr val="000000"/>
                  </a:solidFill>
                  <a:latin typeface="CMU Bright Roman"/>
                  <a:cs typeface="CMU Bright Roman"/>
                </a:endParaRPr>
              </a:p>
            </p:txBody>
          </p:sp>
        </mc:Choice>
        <mc:Fallback xmlns="">
          <p:sp>
            <p:nvSpPr>
              <p:cNvPr id="42" name="Oval 41"/>
              <p:cNvSpPr>
                <a:spLocks noRot="1" noChangeAspect="1" noMove="1" noResize="1" noEditPoints="1" noAdjustHandles="1" noChangeArrowheads="1" noChangeShapeType="1" noTextEdit="1"/>
              </p:cNvSpPr>
              <p:nvPr/>
            </p:nvSpPr>
            <p:spPr>
              <a:xfrm>
                <a:off x="5468888" y="2324444"/>
                <a:ext cx="515211" cy="515211"/>
              </a:xfrm>
              <a:prstGeom prst="ellipse">
                <a:avLst/>
              </a:prstGeom>
              <a:blipFill>
                <a:blip r:embed="rId2"/>
                <a:stretch>
                  <a:fillRect/>
                </a:stretch>
              </a:blipFill>
              <a:effectLst/>
            </p:spPr>
            <p:txBody>
              <a:bodyPr/>
              <a:lstStyle/>
              <a:p>
                <a:r>
                  <a:rPr lang="en-US">
                    <a:noFill/>
                  </a:rPr>
                  <a:t> </a:t>
                </a:r>
              </a:p>
            </p:txBody>
          </p:sp>
        </mc:Fallback>
      </mc:AlternateContent>
      <p:sp>
        <p:nvSpPr>
          <p:cNvPr id="43" name="Oval 42"/>
          <p:cNvSpPr/>
          <p:nvPr/>
        </p:nvSpPr>
        <p:spPr>
          <a:xfrm>
            <a:off x="299347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r</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grpSp>
        <p:nvGrpSpPr>
          <p:cNvPr id="52" name="Group 51"/>
          <p:cNvGrpSpPr/>
          <p:nvPr/>
        </p:nvGrpSpPr>
        <p:grpSpPr>
          <a:xfrm>
            <a:off x="42522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1" name="Oval 50"/>
          <p:cNvSpPr/>
          <p:nvPr/>
        </p:nvSpPr>
        <p:spPr>
          <a:xfrm>
            <a:off x="5587725" y="3690789"/>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53" name="Straight Arrow Connector 52"/>
          <p:cNvCxnSpPr>
            <a:stCxn id="42" idx="4"/>
          </p:cNvCxnSpPr>
          <p:nvPr/>
        </p:nvCxnSpPr>
        <p:spPr>
          <a:xfrm>
            <a:off x="5726493"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51" idx="2"/>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1" idx="6"/>
            <a:endCxn id="164" idx="1"/>
          </p:cNvCxnSpPr>
          <p:nvPr/>
        </p:nvCxnSpPr>
        <p:spPr>
          <a:xfrm flipV="1">
            <a:off x="5865262" y="3826875"/>
            <a:ext cx="1252372" cy="26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43" idx="0"/>
            <a:endCxn id="91" idx="4"/>
          </p:cNvCxnSpPr>
          <p:nvPr/>
        </p:nvCxnSpPr>
        <p:spPr>
          <a:xfrm flipV="1">
            <a:off x="3251084" y="4314541"/>
            <a:ext cx="0" cy="5500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H="1">
            <a:off x="5905009"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a:off x="5384235"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endCxn id="43" idx="5"/>
          </p:cNvCxnSpPr>
          <p:nvPr/>
        </p:nvCxnSpPr>
        <p:spPr>
          <a:xfrm flipH="1" flipV="1">
            <a:off x="343323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43" idx="3"/>
          </p:cNvCxnSpPr>
          <p:nvPr/>
        </p:nvCxnSpPr>
        <p:spPr>
          <a:xfrm flipV="1">
            <a:off x="299347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4416186" y="2406896"/>
            <a:ext cx="975203" cy="276999"/>
          </a:xfrm>
          <a:prstGeom prst="rect">
            <a:avLst/>
          </a:prstGeom>
          <a:noFill/>
        </p:spPr>
        <p:txBody>
          <a:bodyPr wrap="none" rtlCol="0">
            <a:spAutoFit/>
          </a:bodyPr>
          <a:lstStyle/>
          <a:p>
            <a:pPr algn="ctr"/>
            <a:r>
              <a:rPr lang="en-US" sz="1200" b="0" dirty="0">
                <a:latin typeface="CMU Bright Roman"/>
                <a:cs typeface="CMU Bright Roman"/>
              </a:rPr>
              <a:t>Update Gate</a:t>
            </a:r>
          </a:p>
        </p:txBody>
      </p:sp>
      <p:sp>
        <p:nvSpPr>
          <p:cNvPr id="161" name="TextBox 160"/>
          <p:cNvSpPr txBox="1"/>
          <p:nvPr/>
        </p:nvSpPr>
        <p:spPr>
          <a:xfrm>
            <a:off x="3549464" y="4995638"/>
            <a:ext cx="862544" cy="276999"/>
          </a:xfrm>
          <a:prstGeom prst="rect">
            <a:avLst/>
          </a:prstGeom>
          <a:noFill/>
        </p:spPr>
        <p:txBody>
          <a:bodyPr wrap="none" rtlCol="0">
            <a:spAutoFit/>
          </a:bodyPr>
          <a:lstStyle/>
          <a:p>
            <a:pPr algn="ctr"/>
            <a:r>
              <a:rPr lang="en-US" sz="1200" b="0" dirty="0">
                <a:latin typeface="CMU Bright Roman"/>
                <a:cs typeface="CMU Bright Roman"/>
              </a:rPr>
              <a:t>Reset Gate</a:t>
            </a:r>
          </a:p>
        </p:txBody>
      </p:sp>
      <mc:AlternateContent xmlns:mc="http://schemas.openxmlformats.org/markup-compatibility/2006" xmlns:a14="http://schemas.microsoft.com/office/drawing/2010/main">
        <mc:Choice Requires="a14">
          <p:sp>
            <p:nvSpPr>
              <p:cNvPr id="164" name="TextBox 163"/>
              <p:cNvSpPr txBox="1"/>
              <p:nvPr/>
            </p:nvSpPr>
            <p:spPr>
              <a:xfrm>
                <a:off x="7117634" y="3660419"/>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Roman"/>
                        </a:rPr>
                        <m:t>h</m:t>
                      </m:r>
                      <m:r>
                        <a:rPr lang="en-US" sz="1600" i="1" baseline="-25000" dirty="0" err="1">
                          <a:latin typeface="Cambria Math" panose="02040503050406030204" pitchFamily="18" charset="0"/>
                          <a:cs typeface="CMU Bright Roman"/>
                        </a:rPr>
                        <m:t>𝑡</m:t>
                      </m:r>
                    </m:oMath>
                  </m:oMathPara>
                </a14:m>
                <a:endParaRPr lang="en-US" sz="160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7117634" y="3660419"/>
                <a:ext cx="388440" cy="3329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5996831" y="2340390"/>
                <a:ext cx="4799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i="1" baseline="-25000" dirty="0" err="1">
                          <a:latin typeface="Cambria Math" panose="02040503050406030204" pitchFamily="18" charset="0"/>
                          <a:cs typeface="CMU Bright SemiBold Oblique"/>
                        </a:rPr>
                        <m:t>𝑧</m:t>
                      </m:r>
                    </m:oMath>
                  </m:oMathPara>
                </a14:m>
                <a:endParaRPr lang="en-US" sz="1600" baseline="-25000" dirty="0">
                  <a:latin typeface="CMU Bright SemiBold Oblique"/>
                  <a:cs typeface="CMU Bright SemiBold Oblique"/>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5996831" y="2340390"/>
                <a:ext cx="479940" cy="33291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575650" y="5099647"/>
                <a:ext cx="49205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i="1" baseline="-25000" dirty="0" err="1">
                          <a:latin typeface="Cambria Math" panose="02040503050406030204" pitchFamily="18" charset="0"/>
                          <a:cs typeface="CMU Bright SemiBold Oblique"/>
                        </a:rPr>
                        <m:t>𝑓</m:t>
                      </m:r>
                    </m:oMath>
                  </m:oMathPara>
                </a14:m>
                <a:endParaRPr lang="en-US" sz="1600" baseline="-25000" dirty="0">
                  <a:latin typeface="CMU Bright SemiBold Oblique"/>
                  <a:cs typeface="CMU Bright SemiBold Oblique"/>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2575650" y="5099647"/>
                <a:ext cx="492058" cy="332912"/>
              </a:xfrm>
              <a:prstGeom prst="rect">
                <a:avLst/>
              </a:prstGeom>
              <a:blipFill>
                <a:blip r:embed="rId6"/>
                <a:stretch>
                  <a:fillRect b="-7407"/>
                </a:stretch>
              </a:blipFill>
            </p:spPr>
            <p:txBody>
              <a:bodyPr/>
              <a:lstStyle/>
              <a:p>
                <a:r>
                  <a:rPr lang="en-US">
                    <a:noFill/>
                  </a:rPr>
                  <a:t> </a:t>
                </a:r>
              </a:p>
            </p:txBody>
          </p:sp>
        </mc:Fallback>
      </mc:AlternateContent>
      <p:cxnSp>
        <p:nvCxnSpPr>
          <p:cNvPr id="96" name="Straight Arrow Connector 95"/>
          <p:cNvCxnSpPr>
            <a:cxnSpLocks/>
            <a:endCxn id="44" idx="1"/>
          </p:cNvCxnSpPr>
          <p:nvPr/>
        </p:nvCxnSpPr>
        <p:spPr>
          <a:xfrm>
            <a:off x="20777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21101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5831242" y="1684768"/>
            <a:ext cx="703807" cy="2063921"/>
          </a:xfrm>
          <a:custGeom>
            <a:avLst/>
            <a:gdLst>
              <a:gd name="connsiteX0" fmla="*/ 374208 w 703807"/>
              <a:gd name="connsiteY0" fmla="*/ 0 h 2063921"/>
              <a:gd name="connsiteX1" fmla="*/ 691718 w 703807"/>
              <a:gd name="connsiteY1" fmla="*/ 1043301 h 2063921"/>
              <a:gd name="connsiteX2" fmla="*/ 0 w 703807"/>
              <a:gd name="connsiteY2" fmla="*/ 2063921 h 2063921"/>
            </a:gdLst>
            <a:ahLst/>
            <a:cxnLst>
              <a:cxn ang="0">
                <a:pos x="connsiteX0" y="connsiteY0"/>
              </a:cxn>
              <a:cxn ang="0">
                <a:pos x="connsiteX1" y="connsiteY1"/>
              </a:cxn>
              <a:cxn ang="0">
                <a:pos x="connsiteX2" y="connsiteY2"/>
              </a:cxn>
            </a:cxnLst>
            <a:rect l="l" t="t" r="r" b="b"/>
            <a:pathLst>
              <a:path w="703807" h="2063921">
                <a:moveTo>
                  <a:pt x="374208" y="0"/>
                </a:moveTo>
                <a:cubicBezTo>
                  <a:pt x="564147" y="349657"/>
                  <a:pt x="754086" y="699314"/>
                  <a:pt x="691718" y="1043301"/>
                </a:cubicBezTo>
                <a:cubicBezTo>
                  <a:pt x="629350" y="1387288"/>
                  <a:pt x="0" y="2063921"/>
                  <a:pt x="0" y="2063921"/>
                </a:cubicBezTo>
              </a:path>
            </a:pathLst>
          </a:custGeom>
          <a:ln w="127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3A6EDFB1-7A46-9D4B-8390-0A4E1AFE5890}"/>
              </a:ext>
            </a:extLst>
          </p:cNvPr>
          <p:cNvSpPr/>
          <p:nvPr/>
        </p:nvSpPr>
        <p:spPr>
          <a:xfrm>
            <a:off x="457200" y="6474023"/>
            <a:ext cx="11201400" cy="338554"/>
          </a:xfrm>
          <a:prstGeom prst="rect">
            <a:avLst/>
          </a:prstGeom>
        </p:spPr>
        <p:txBody>
          <a:bodyPr wrap="square">
            <a:spAutoFit/>
          </a:bodyPr>
          <a:lstStyle/>
          <a:p>
            <a:pPr algn="ctr"/>
            <a:r>
              <a:rPr lang="en-US" sz="1600" b="0" dirty="0">
                <a:latin typeface="+mn-lt"/>
                <a:cs typeface="CMU Bright Roman"/>
              </a:rPr>
              <a:t>K. Cho et al., </a:t>
            </a:r>
            <a:r>
              <a:rPr lang="en-US" sz="1600" b="0" dirty="0">
                <a:latin typeface="+mn-lt"/>
                <a:cs typeface="CMU Bright Roman"/>
                <a:hlinkClick r:id="rId7"/>
              </a:rPr>
              <a:t>Learning phrase representations using RNN encoder-decoder for statistical machine translation</a:t>
            </a:r>
            <a:r>
              <a:rPr lang="en-US" sz="1600" b="0" dirty="0">
                <a:latin typeface="+mn-lt"/>
                <a:cs typeface="CMU Bright Roman"/>
              </a:rPr>
              <a:t>, ACL 2014</a:t>
            </a:r>
          </a:p>
        </p:txBody>
      </p:sp>
      <p:sp>
        <p:nvSpPr>
          <p:cNvPr id="91" name="Oval 90"/>
          <p:cNvSpPr/>
          <p:nvPr/>
        </p:nvSpPr>
        <p:spPr>
          <a:xfrm>
            <a:off x="3112316" y="4037004"/>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8" name="TextBox 47">
            <a:extLst>
              <a:ext uri="{FF2B5EF4-FFF2-40B4-BE49-F238E27FC236}">
                <a16:creationId xmlns:a16="http://schemas.microsoft.com/office/drawing/2014/main" id="{3EDAAC55-0328-0340-B1D8-6B2DDB0094AB}"/>
              </a:ext>
            </a:extLst>
          </p:cNvPr>
          <p:cNvSpPr txBox="1"/>
          <p:nvPr/>
        </p:nvSpPr>
        <p:spPr>
          <a:xfrm>
            <a:off x="3119074" y="3765214"/>
            <a:ext cx="2888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B991D8B-6FAF-6243-81E9-0B55D4996781}"/>
                  </a:ext>
                </a:extLst>
              </p:cNvPr>
              <p:cNvSpPr txBox="1"/>
              <p:nvPr/>
            </p:nvSpPr>
            <p:spPr>
              <a:xfrm>
                <a:off x="5140566" y="1326098"/>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36" name="TextBox 35">
                <a:extLst>
                  <a:ext uri="{FF2B5EF4-FFF2-40B4-BE49-F238E27FC236}">
                    <a16:creationId xmlns:a16="http://schemas.microsoft.com/office/drawing/2014/main" id="{3B991D8B-6FAF-6243-81E9-0B55D4996781}"/>
                  </a:ext>
                </a:extLst>
              </p:cNvPr>
              <p:cNvSpPr txBox="1">
                <a:spLocks noRot="1" noChangeAspect="1" noMove="1" noResize="1" noEditPoints="1" noAdjustHandles="1" noChangeArrowheads="1" noChangeShapeType="1" noTextEdit="1"/>
              </p:cNvSpPr>
              <p:nvPr/>
            </p:nvSpPr>
            <p:spPr>
              <a:xfrm>
                <a:off x="5140566" y="1326098"/>
                <a:ext cx="1127168" cy="50270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15739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1573963"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14478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1447800"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7B67DAB-D9A1-044E-9719-C18C7D3332F0}"/>
                  </a:ext>
                </a:extLst>
              </p:cNvPr>
              <p:cNvSpPr txBox="1"/>
              <p:nvPr/>
            </p:nvSpPr>
            <p:spPr>
              <a:xfrm>
                <a:off x="2810441" y="6019800"/>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39" name="TextBox 38">
                <a:extLst>
                  <a:ext uri="{FF2B5EF4-FFF2-40B4-BE49-F238E27FC236}">
                    <a16:creationId xmlns:a16="http://schemas.microsoft.com/office/drawing/2014/main" id="{47B67DAB-D9A1-044E-9719-C18C7D3332F0}"/>
                  </a:ext>
                </a:extLst>
              </p:cNvPr>
              <p:cNvSpPr txBox="1">
                <a:spLocks noRot="1" noChangeAspect="1" noMove="1" noResize="1" noEditPoints="1" noAdjustHandles="1" noChangeArrowheads="1" noChangeShapeType="1" noTextEdit="1"/>
              </p:cNvSpPr>
              <p:nvPr/>
            </p:nvSpPr>
            <p:spPr>
              <a:xfrm>
                <a:off x="2810441" y="6019800"/>
                <a:ext cx="1127168" cy="50270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552D425-7C8E-DA45-B90C-F57E7AF88068}"/>
                  </a:ext>
                </a:extLst>
              </p:cNvPr>
              <p:cNvSpPr txBox="1"/>
              <p:nvPr/>
            </p:nvSpPr>
            <p:spPr>
              <a:xfrm>
                <a:off x="4891810" y="3422264"/>
                <a:ext cx="43447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m:t>
                          </m:r>
                        </m:sup>
                      </m:sSubSup>
                    </m:oMath>
                  </m:oMathPara>
                </a14:m>
                <a:endParaRPr lang="en-US" sz="1600" b="0" dirty="0"/>
              </a:p>
            </p:txBody>
          </p:sp>
        </mc:Choice>
        <mc:Fallback xmlns="">
          <p:sp>
            <p:nvSpPr>
              <p:cNvPr id="40" name="TextBox 39">
                <a:extLst>
                  <a:ext uri="{FF2B5EF4-FFF2-40B4-BE49-F238E27FC236}">
                    <a16:creationId xmlns:a16="http://schemas.microsoft.com/office/drawing/2014/main" id="{F552D425-7C8E-DA45-B90C-F57E7AF88068}"/>
                  </a:ext>
                </a:extLst>
              </p:cNvPr>
              <p:cNvSpPr txBox="1">
                <a:spLocks noRot="1" noChangeAspect="1" noMove="1" noResize="1" noEditPoints="1" noAdjustHandles="1" noChangeArrowheads="1" noChangeShapeType="1" noTextEdit="1"/>
              </p:cNvSpPr>
              <p:nvPr/>
            </p:nvSpPr>
            <p:spPr>
              <a:xfrm>
                <a:off x="4891810" y="3422264"/>
                <a:ext cx="434478"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D4B980D-3F5E-E544-8497-A2FD31124753}"/>
                  </a:ext>
                </a:extLst>
              </p:cNvPr>
              <p:cNvSpPr txBox="1"/>
              <p:nvPr/>
            </p:nvSpPr>
            <p:spPr>
              <a:xfrm>
                <a:off x="43818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41" name="TextBox 40">
                <a:extLst>
                  <a:ext uri="{FF2B5EF4-FFF2-40B4-BE49-F238E27FC236}">
                    <a16:creationId xmlns:a16="http://schemas.microsoft.com/office/drawing/2014/main" id="{ED4B980D-3F5E-E544-8497-A2FD31124753}"/>
                  </a:ext>
                </a:extLst>
              </p:cNvPr>
              <p:cNvSpPr txBox="1">
                <a:spLocks noRot="1" noChangeAspect="1" noMove="1" noResize="1" noEditPoints="1" noAdjustHandles="1" noChangeArrowheads="1" noChangeShapeType="1" noTextEdit="1"/>
              </p:cNvSpPr>
              <p:nvPr/>
            </p:nvSpPr>
            <p:spPr>
              <a:xfrm>
                <a:off x="4381896" y="3262904"/>
                <a:ext cx="418704" cy="332912"/>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8872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23244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Gated recurrent unit (GRU)</a:t>
            </a:r>
          </a:p>
        </p:txBody>
      </p:sp>
      <p:grpSp>
        <p:nvGrpSpPr>
          <p:cNvPr id="52" name="Group 51"/>
          <p:cNvGrpSpPr/>
          <p:nvPr/>
        </p:nvGrpSpPr>
        <p:grpSpPr>
          <a:xfrm>
            <a:off x="42522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Arrow Connector 72"/>
          <p:cNvCxnSpPr>
            <a:cxnSpLocks/>
            <a:stCxn id="44" idx="6"/>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cxnSpLocks/>
            <a:endCxn id="44" idx="1"/>
          </p:cNvCxnSpPr>
          <p:nvPr/>
        </p:nvCxnSpPr>
        <p:spPr>
          <a:xfrm>
            <a:off x="20777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21101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15739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1573963" y="3200400"/>
                <a:ext cx="427681"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14478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1447800" y="4081046"/>
                <a:ext cx="63004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552D425-7C8E-DA45-B90C-F57E7AF88068}"/>
                  </a:ext>
                </a:extLst>
              </p:cNvPr>
              <p:cNvSpPr txBox="1"/>
              <p:nvPr/>
            </p:nvSpPr>
            <p:spPr>
              <a:xfrm>
                <a:off x="4891810" y="3422264"/>
                <a:ext cx="506101" cy="3620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sSubSup>
                    </m:oMath>
                  </m:oMathPara>
                </a14:m>
                <a:endParaRPr lang="en-US" sz="1600" b="0" dirty="0"/>
              </a:p>
            </p:txBody>
          </p:sp>
        </mc:Choice>
        <mc:Fallback xmlns="">
          <p:sp>
            <p:nvSpPr>
              <p:cNvPr id="40" name="TextBox 39">
                <a:extLst>
                  <a:ext uri="{FF2B5EF4-FFF2-40B4-BE49-F238E27FC236}">
                    <a16:creationId xmlns:a16="http://schemas.microsoft.com/office/drawing/2014/main" id="{F552D425-7C8E-DA45-B90C-F57E7AF88068}"/>
                  </a:ext>
                </a:extLst>
              </p:cNvPr>
              <p:cNvSpPr txBox="1">
                <a:spLocks noRot="1" noChangeAspect="1" noMove="1" noResize="1" noEditPoints="1" noAdjustHandles="1" noChangeArrowheads="1" noChangeShapeType="1" noTextEdit="1"/>
              </p:cNvSpPr>
              <p:nvPr/>
            </p:nvSpPr>
            <p:spPr>
              <a:xfrm>
                <a:off x="4891810" y="3422264"/>
                <a:ext cx="506101" cy="36202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3B41FF4-026C-734A-831C-C06080CE657F}"/>
                  </a:ext>
                </a:extLst>
              </p:cNvPr>
              <p:cNvSpPr txBox="1"/>
              <p:nvPr/>
            </p:nvSpPr>
            <p:spPr>
              <a:xfrm>
                <a:off x="7537207" y="3204963"/>
                <a:ext cx="265912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oMath>
                  </m:oMathPara>
                </a14:m>
                <a:endParaRPr lang="en-US" dirty="0">
                  <a:solidFill>
                    <a:srgbClr val="9900CC"/>
                  </a:solidFill>
                </a:endParaRPr>
              </a:p>
            </p:txBody>
          </p:sp>
        </mc:Choice>
        <mc:Fallback xmlns="">
          <p:sp>
            <p:nvSpPr>
              <p:cNvPr id="41" name="TextBox 40">
                <a:extLst>
                  <a:ext uri="{FF2B5EF4-FFF2-40B4-BE49-F238E27FC236}">
                    <a16:creationId xmlns:a16="http://schemas.microsoft.com/office/drawing/2014/main" id="{83B41FF4-026C-734A-831C-C06080CE657F}"/>
                  </a:ext>
                </a:extLst>
              </p:cNvPr>
              <p:cNvSpPr txBox="1">
                <a:spLocks noRot="1" noChangeAspect="1" noMove="1" noResize="1" noEditPoints="1" noAdjustHandles="1" noChangeArrowheads="1" noChangeShapeType="1" noTextEdit="1"/>
              </p:cNvSpPr>
              <p:nvPr/>
            </p:nvSpPr>
            <p:spPr>
              <a:xfrm>
                <a:off x="7537207" y="3204963"/>
                <a:ext cx="2659126" cy="633828"/>
              </a:xfrm>
              <a:prstGeom prst="rect">
                <a:avLst/>
              </a:prstGeom>
              <a:blipFill>
                <a:blip r:embed="rId6"/>
                <a:stretch>
                  <a:fillRect l="-1896"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32AB3E4-D0EA-2243-9BA9-E276BA8C9F64}"/>
                  </a:ext>
                </a:extLst>
              </p:cNvPr>
              <p:cNvSpPr txBox="1"/>
              <p:nvPr/>
            </p:nvSpPr>
            <p:spPr>
              <a:xfrm>
                <a:off x="43818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15" name="TextBox 14">
                <a:extLst>
                  <a:ext uri="{FF2B5EF4-FFF2-40B4-BE49-F238E27FC236}">
                    <a16:creationId xmlns:a16="http://schemas.microsoft.com/office/drawing/2014/main" id="{232AB3E4-D0EA-2243-9BA9-E276BA8C9F64}"/>
                  </a:ext>
                </a:extLst>
              </p:cNvPr>
              <p:cNvSpPr txBox="1">
                <a:spLocks noRot="1" noChangeAspect="1" noMove="1" noResize="1" noEditPoints="1" noAdjustHandles="1" noChangeArrowheads="1" noChangeShapeType="1" noTextEdit="1"/>
              </p:cNvSpPr>
              <p:nvPr/>
            </p:nvSpPr>
            <p:spPr>
              <a:xfrm>
                <a:off x="4381896" y="3262904"/>
                <a:ext cx="418704" cy="33291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65116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23244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Gated recurrent unit (GRU)</a:t>
            </a:r>
          </a:p>
        </p:txBody>
      </p:sp>
      <p:grpSp>
        <p:nvGrpSpPr>
          <p:cNvPr id="52" name="Group 51"/>
          <p:cNvGrpSpPr/>
          <p:nvPr/>
        </p:nvGrpSpPr>
        <p:grpSpPr>
          <a:xfrm>
            <a:off x="42522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Arrow Connector 72"/>
          <p:cNvCxnSpPr>
            <a:cxnSpLocks/>
            <a:stCxn id="44" idx="6"/>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cxnSpLocks/>
            <a:endCxn id="44" idx="1"/>
          </p:cNvCxnSpPr>
          <p:nvPr/>
        </p:nvCxnSpPr>
        <p:spPr>
          <a:xfrm>
            <a:off x="20777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21101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15739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1573963" y="3200400"/>
                <a:ext cx="427681"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14478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1447800" y="4081046"/>
                <a:ext cx="630044" cy="338554"/>
              </a:xfrm>
              <a:prstGeom prst="rect">
                <a:avLst/>
              </a:prstGeom>
              <a:blipFill>
                <a:blip r:embed="rId4"/>
                <a:stretch>
                  <a:fillRect/>
                </a:stretch>
              </a:blipFill>
            </p:spPr>
            <p:txBody>
              <a:bodyPr/>
              <a:lstStyle/>
              <a:p>
                <a:r>
                  <a:rPr lang="en-US">
                    <a:noFill/>
                  </a:rPr>
                  <a:t> </a:t>
                </a:r>
              </a:p>
            </p:txBody>
          </p:sp>
        </mc:Fallback>
      </mc:AlternateContent>
      <p:sp>
        <p:nvSpPr>
          <p:cNvPr id="17" name="Oval 16">
            <a:extLst>
              <a:ext uri="{FF2B5EF4-FFF2-40B4-BE49-F238E27FC236}">
                <a16:creationId xmlns:a16="http://schemas.microsoft.com/office/drawing/2014/main" id="{CF01038B-DAD8-314D-964B-8A60D4C497A1}"/>
              </a:ext>
            </a:extLst>
          </p:cNvPr>
          <p:cNvSpPr/>
          <p:nvPr/>
        </p:nvSpPr>
        <p:spPr>
          <a:xfrm>
            <a:off x="299347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r</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cxnSp>
        <p:nvCxnSpPr>
          <p:cNvPr id="18" name="Straight Arrow Connector 17">
            <a:extLst>
              <a:ext uri="{FF2B5EF4-FFF2-40B4-BE49-F238E27FC236}">
                <a16:creationId xmlns:a16="http://schemas.microsoft.com/office/drawing/2014/main" id="{DBE2BD2E-5462-F24B-A0E8-A5119E191B06}"/>
              </a:ext>
            </a:extLst>
          </p:cNvPr>
          <p:cNvCxnSpPr>
            <a:stCxn id="17" idx="0"/>
            <a:endCxn id="24" idx="4"/>
          </p:cNvCxnSpPr>
          <p:nvPr/>
        </p:nvCxnSpPr>
        <p:spPr>
          <a:xfrm flipV="1">
            <a:off x="3251084" y="4314541"/>
            <a:ext cx="0" cy="5500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9AB49CF-3F1B-3C4F-8549-71A2F955E09E}"/>
              </a:ext>
            </a:extLst>
          </p:cNvPr>
          <p:cNvCxnSpPr>
            <a:endCxn id="17" idx="5"/>
          </p:cNvCxnSpPr>
          <p:nvPr/>
        </p:nvCxnSpPr>
        <p:spPr>
          <a:xfrm flipH="1" flipV="1">
            <a:off x="343323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766789C-6C7C-9446-AE20-FCD0B9D0C2A0}"/>
              </a:ext>
            </a:extLst>
          </p:cNvPr>
          <p:cNvCxnSpPr>
            <a:endCxn id="17" idx="3"/>
          </p:cNvCxnSpPr>
          <p:nvPr/>
        </p:nvCxnSpPr>
        <p:spPr>
          <a:xfrm flipV="1">
            <a:off x="299347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89AA975-15D5-A745-BF12-3F24ECC6A807}"/>
              </a:ext>
            </a:extLst>
          </p:cNvPr>
          <p:cNvSpPr txBox="1"/>
          <p:nvPr/>
        </p:nvSpPr>
        <p:spPr>
          <a:xfrm>
            <a:off x="3549464" y="4995638"/>
            <a:ext cx="862544" cy="276999"/>
          </a:xfrm>
          <a:prstGeom prst="rect">
            <a:avLst/>
          </a:prstGeom>
          <a:noFill/>
        </p:spPr>
        <p:txBody>
          <a:bodyPr wrap="none" rtlCol="0">
            <a:spAutoFit/>
          </a:bodyPr>
          <a:lstStyle/>
          <a:p>
            <a:pPr algn="ctr"/>
            <a:r>
              <a:rPr lang="en-US" sz="1200" b="0" dirty="0">
                <a:latin typeface="CMU Bright Roman"/>
                <a:cs typeface="CMU Bright Roman"/>
              </a:rPr>
              <a:t>Reset Gate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B132653-A695-D94D-8109-162B16A5E59E}"/>
                  </a:ext>
                </a:extLst>
              </p:cNvPr>
              <p:cNvSpPr txBox="1"/>
              <p:nvPr/>
            </p:nvSpPr>
            <p:spPr>
              <a:xfrm>
                <a:off x="2579465" y="5099647"/>
                <a:ext cx="48442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b="0" i="1" baseline="-25000" dirty="0" smtClean="0">
                          <a:latin typeface="Cambria Math" panose="02040503050406030204" pitchFamily="18" charset="0"/>
                          <a:cs typeface="CMU Bright SemiBold Oblique"/>
                        </a:rPr>
                        <m:t>𝑟</m:t>
                      </m:r>
                    </m:oMath>
                  </m:oMathPara>
                </a14:m>
                <a:endParaRPr lang="en-US" sz="1600" b="0" baseline="-25000" dirty="0">
                  <a:latin typeface="CMU Bright SemiBold Oblique"/>
                  <a:cs typeface="CMU Bright SemiBold Oblique"/>
                </a:endParaRPr>
              </a:p>
            </p:txBody>
          </p:sp>
        </mc:Choice>
        <mc:Fallback xmlns="">
          <p:sp>
            <p:nvSpPr>
              <p:cNvPr id="22" name="TextBox 21">
                <a:extLst>
                  <a:ext uri="{FF2B5EF4-FFF2-40B4-BE49-F238E27FC236}">
                    <a16:creationId xmlns:a16="http://schemas.microsoft.com/office/drawing/2014/main" id="{CB132653-A695-D94D-8109-162B16A5E59E}"/>
                  </a:ext>
                </a:extLst>
              </p:cNvPr>
              <p:cNvSpPr txBox="1">
                <a:spLocks noRot="1" noChangeAspect="1" noMove="1" noResize="1" noEditPoints="1" noAdjustHandles="1" noChangeArrowheads="1" noChangeShapeType="1" noTextEdit="1"/>
              </p:cNvSpPr>
              <p:nvPr/>
            </p:nvSpPr>
            <p:spPr>
              <a:xfrm>
                <a:off x="2579465" y="5099647"/>
                <a:ext cx="484428" cy="332912"/>
              </a:xfrm>
              <a:prstGeom prst="rect">
                <a:avLst/>
              </a:prstGeom>
              <a:blipFill>
                <a:blip r:embed="rId5"/>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C613EB7C-985F-B247-9037-AF195A462CFB}"/>
              </a:ext>
            </a:extLst>
          </p:cNvPr>
          <p:cNvSpPr/>
          <p:nvPr/>
        </p:nvSpPr>
        <p:spPr>
          <a:xfrm>
            <a:off x="3112316" y="4037004"/>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5" name="TextBox 24">
            <a:extLst>
              <a:ext uri="{FF2B5EF4-FFF2-40B4-BE49-F238E27FC236}">
                <a16:creationId xmlns:a16="http://schemas.microsoft.com/office/drawing/2014/main" id="{5DEDA4FE-05FE-D843-B02B-D0C8873316E0}"/>
              </a:ext>
            </a:extLst>
          </p:cNvPr>
          <p:cNvSpPr txBox="1"/>
          <p:nvPr/>
        </p:nvSpPr>
        <p:spPr>
          <a:xfrm>
            <a:off x="3119074" y="3765214"/>
            <a:ext cx="2888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2A31F85-FC7C-3548-92F1-9DF718AE42B1}"/>
                  </a:ext>
                </a:extLst>
              </p:cNvPr>
              <p:cNvSpPr txBox="1"/>
              <p:nvPr/>
            </p:nvSpPr>
            <p:spPr>
              <a:xfrm>
                <a:off x="2810441" y="6019800"/>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26" name="TextBox 25">
                <a:extLst>
                  <a:ext uri="{FF2B5EF4-FFF2-40B4-BE49-F238E27FC236}">
                    <a16:creationId xmlns:a16="http://schemas.microsoft.com/office/drawing/2014/main" id="{82A31F85-FC7C-3548-92F1-9DF718AE42B1}"/>
                  </a:ext>
                </a:extLst>
              </p:cNvPr>
              <p:cNvSpPr txBox="1">
                <a:spLocks noRot="1" noChangeAspect="1" noMove="1" noResize="1" noEditPoints="1" noAdjustHandles="1" noChangeArrowheads="1" noChangeShapeType="1" noTextEdit="1"/>
              </p:cNvSpPr>
              <p:nvPr/>
            </p:nvSpPr>
            <p:spPr>
              <a:xfrm>
                <a:off x="2810441" y="6019800"/>
                <a:ext cx="1127168" cy="50270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9DFBA06-C5C6-A64A-8CF3-DCEDCFDCA31C}"/>
                  </a:ext>
                </a:extLst>
              </p:cNvPr>
              <p:cNvSpPr txBox="1"/>
              <p:nvPr/>
            </p:nvSpPr>
            <p:spPr>
              <a:xfrm>
                <a:off x="4891810" y="3422264"/>
                <a:ext cx="43447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m:t>
                          </m:r>
                        </m:sup>
                      </m:sSubSup>
                    </m:oMath>
                  </m:oMathPara>
                </a14:m>
                <a:endParaRPr lang="en-US" sz="1600" b="0" dirty="0"/>
              </a:p>
            </p:txBody>
          </p:sp>
        </mc:Choice>
        <mc:Fallback xmlns="">
          <p:sp>
            <p:nvSpPr>
              <p:cNvPr id="28" name="TextBox 27">
                <a:extLst>
                  <a:ext uri="{FF2B5EF4-FFF2-40B4-BE49-F238E27FC236}">
                    <a16:creationId xmlns:a16="http://schemas.microsoft.com/office/drawing/2014/main" id="{E9DFBA06-C5C6-A64A-8CF3-DCEDCFDCA31C}"/>
                  </a:ext>
                </a:extLst>
              </p:cNvPr>
              <p:cNvSpPr txBox="1">
                <a:spLocks noRot="1" noChangeAspect="1" noMove="1" noResize="1" noEditPoints="1" noAdjustHandles="1" noChangeArrowheads="1" noChangeShapeType="1" noTextEdit="1"/>
              </p:cNvSpPr>
              <p:nvPr/>
            </p:nvSpPr>
            <p:spPr>
              <a:xfrm>
                <a:off x="4891810" y="3422264"/>
                <a:ext cx="434478"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89F9867-65E2-DB4E-A26B-4B63AF84E963}"/>
                  </a:ext>
                </a:extLst>
              </p:cNvPr>
              <p:cNvSpPr txBox="1"/>
              <p:nvPr/>
            </p:nvSpPr>
            <p:spPr>
              <a:xfrm>
                <a:off x="7537207" y="2323578"/>
                <a:ext cx="319369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𝑟</m:t>
                          </m:r>
                        </m:e>
                        <m:sub>
                          <m:r>
                            <a:rPr lang="en-US" i="1">
                              <a:solidFill>
                                <a:srgbClr val="C00000"/>
                              </a:solidFill>
                              <a:latin typeface="Cambria Math" panose="02040503050406030204" pitchFamily="18" charset="0"/>
                            </a:rPr>
                            <m:t>𝑡</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𝜎</m:t>
                      </m:r>
                      <m:d>
                        <m:dPr>
                          <m:ctrlPr>
                            <a:rPr lang="en-US" i="1">
                              <a:solidFill>
                                <a:srgbClr val="C00000"/>
                              </a:solidFill>
                              <a:latin typeface="Cambria Math" panose="02040503050406030204" pitchFamily="18" charset="0"/>
                              <a:ea typeface="Cambria Math" panose="02040503050406030204" pitchFamily="18" charset="0"/>
                            </a:rPr>
                          </m:ctrlPr>
                        </m:dPr>
                        <m:e>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𝑊</m:t>
                              </m:r>
                            </m:e>
                            <m:sub>
                              <m:r>
                                <a:rPr lang="en-US" i="1">
                                  <a:solidFill>
                                    <a:srgbClr val="C00000"/>
                                  </a:solidFill>
                                  <a:latin typeface="Cambria Math" panose="02040503050406030204" pitchFamily="18" charset="0"/>
                                  <a:ea typeface="Cambria Math" panose="02040503050406030204" pitchFamily="18" charset="0"/>
                                </a:rPr>
                                <m:t>𝑟</m:t>
                              </m:r>
                            </m:sub>
                          </m:sSub>
                          <m:d>
                            <m:dPr>
                              <m:ctrlPr>
                                <a:rPr lang="en-US" i="1">
                                  <a:solidFill>
                                    <a:srgbClr val="C00000"/>
                                  </a:solidFill>
                                  <a:latin typeface="Cambria Math" panose="02040503050406030204" pitchFamily="18" charset="0"/>
                                  <a:ea typeface="Cambria Math" panose="02040503050406030204" pitchFamily="18" charset="0"/>
                                </a:rPr>
                              </m:ctrlPr>
                            </m:dPr>
                            <m:e>
                              <m:eqArr>
                                <m:eqArrPr>
                                  <m:ctrlPr>
                                    <a:rPr lang="en-US" i="1">
                                      <a:solidFill>
                                        <a:srgbClr val="C00000"/>
                                      </a:solidFill>
                                      <a:latin typeface="Cambria Math" panose="02040503050406030204" pitchFamily="18" charset="0"/>
                                      <a:ea typeface="Cambria Math" panose="02040503050406030204" pitchFamily="18" charset="0"/>
                                    </a:rPr>
                                  </m:ctrlPr>
                                </m:eqArrPr>
                                <m:e>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𝑥</m:t>
                                      </m:r>
                                    </m:e>
                                    <m:sub>
                                      <m:r>
                                        <a:rPr lang="en-US" i="1">
                                          <a:solidFill>
                                            <a:srgbClr val="C00000"/>
                                          </a:solidFill>
                                          <a:latin typeface="Cambria Math" panose="02040503050406030204" pitchFamily="18" charset="0"/>
                                          <a:ea typeface="Cambria Math" panose="02040503050406030204" pitchFamily="18" charset="0"/>
                                        </a:rPr>
                                        <m:t>𝑡</m:t>
                                      </m:r>
                                    </m:sub>
                                  </m:sSub>
                                </m:e>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r>
                                        <a:rPr lang="en-US" i="1">
                                          <a:solidFill>
                                            <a:srgbClr val="C00000"/>
                                          </a:solidFill>
                                          <a:latin typeface="Cambria Math" panose="02040503050406030204" pitchFamily="18" charset="0"/>
                                        </a:rPr>
                                        <m:t>−1</m:t>
                                      </m:r>
                                    </m:sub>
                                  </m:sSub>
                                </m:e>
                              </m:eqArr>
                            </m:e>
                          </m:d>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𝑏</m:t>
                              </m:r>
                            </m:e>
                            <m:sub>
                              <m:r>
                                <a:rPr lang="en-US" i="1">
                                  <a:solidFill>
                                    <a:srgbClr val="C00000"/>
                                  </a:solidFill>
                                  <a:latin typeface="Cambria Math" panose="02040503050406030204" pitchFamily="18" charset="0"/>
                                  <a:ea typeface="Cambria Math" panose="02040503050406030204" pitchFamily="18" charset="0"/>
                                </a:rPr>
                                <m:t>𝑡</m:t>
                              </m:r>
                            </m:sub>
                          </m:sSub>
                        </m:e>
                      </m:d>
                    </m:oMath>
                  </m:oMathPara>
                </a14:m>
                <a:endParaRPr lang="en-US" dirty="0">
                  <a:solidFill>
                    <a:srgbClr val="9900CC"/>
                  </a:solidFill>
                </a:endParaRPr>
              </a:p>
            </p:txBody>
          </p:sp>
        </mc:Choice>
        <mc:Fallback xmlns="">
          <p:sp>
            <p:nvSpPr>
              <p:cNvPr id="29" name="TextBox 28">
                <a:extLst>
                  <a:ext uri="{FF2B5EF4-FFF2-40B4-BE49-F238E27FC236}">
                    <a16:creationId xmlns:a16="http://schemas.microsoft.com/office/drawing/2014/main" id="{789F9867-65E2-DB4E-A26B-4B63AF84E963}"/>
                  </a:ext>
                </a:extLst>
              </p:cNvPr>
              <p:cNvSpPr txBox="1">
                <a:spLocks noRot="1" noChangeAspect="1" noMove="1" noResize="1" noEditPoints="1" noAdjustHandles="1" noChangeArrowheads="1" noChangeShapeType="1" noTextEdit="1"/>
              </p:cNvSpPr>
              <p:nvPr/>
            </p:nvSpPr>
            <p:spPr>
              <a:xfrm>
                <a:off x="7537207" y="2323578"/>
                <a:ext cx="3193695" cy="633828"/>
              </a:xfrm>
              <a:prstGeom prst="rect">
                <a:avLst/>
              </a:prstGeom>
              <a:blipFill>
                <a:blip r:embed="rId8"/>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A7896D7-E045-0A4C-8EAE-90DCBF05CE82}"/>
                  </a:ext>
                </a:extLst>
              </p:cNvPr>
              <p:cNvSpPr txBox="1"/>
              <p:nvPr/>
            </p:nvSpPr>
            <p:spPr>
              <a:xfrm>
                <a:off x="7537207" y="3204963"/>
                <a:ext cx="329173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9900CC"/>
                              </a:solidFill>
                              <a:latin typeface="Cambria Math" panose="02040503050406030204" pitchFamily="18" charset="0"/>
                            </a:rPr>
                          </m:ctrlPr>
                        </m:sSubSup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up>
                          <m:r>
                            <a:rPr lang="en-US" i="1">
                              <a:solidFill>
                                <a:srgbClr val="9900CC"/>
                              </a:solidFill>
                              <a:latin typeface="Cambria Math" panose="02040503050406030204" pitchFamily="18" charset="0"/>
                            </a:rPr>
                            <m:t>′</m:t>
                          </m:r>
                        </m:sup>
                      </m:sSubSup>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smtClean="0">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𝑟</m:t>
                                  </m:r>
                                </m:e>
                                <m:sub>
                                  <m:r>
                                    <a:rPr lang="en-US" i="1">
                                      <a:solidFill>
                                        <a:srgbClr val="C00000"/>
                                      </a:solidFill>
                                      <a:latin typeface="Cambria Math" panose="02040503050406030204" pitchFamily="18" charset="0"/>
                                      <a:ea typeface="Cambria Math" panose="02040503050406030204" pitchFamily="18" charset="0"/>
                                    </a:rPr>
                                    <m:t>𝑡</m:t>
                                  </m:r>
                                </m:sub>
                              </m:sSub>
                              <m:r>
                                <a:rPr lang="en-US" i="1">
                                  <a:solidFill>
                                    <a:srgbClr val="C00000"/>
                                  </a:solidFill>
                                  <a:latin typeface="Cambria Math" panose="02040503050406030204" pitchFamily="18" charset="0"/>
                                  <a:ea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 </m:t>
                                  </m:r>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r>
                                    <a:rPr lang="en-US" i="1">
                                      <a:solidFill>
                                        <a:srgbClr val="C00000"/>
                                      </a:solidFill>
                                      <a:latin typeface="Cambria Math" panose="02040503050406030204" pitchFamily="18" charset="0"/>
                                    </a:rPr>
                                    <m:t>−1</m:t>
                                  </m:r>
                                </m:sub>
                              </m:sSub>
                            </m:e>
                          </m:eqArr>
                        </m:e>
                      </m:d>
                    </m:oMath>
                  </m:oMathPara>
                </a14:m>
                <a:endParaRPr lang="en-US" dirty="0">
                  <a:solidFill>
                    <a:srgbClr val="9900CC"/>
                  </a:solidFill>
                </a:endParaRPr>
              </a:p>
            </p:txBody>
          </p:sp>
        </mc:Choice>
        <mc:Fallback xmlns="">
          <p:sp>
            <p:nvSpPr>
              <p:cNvPr id="30" name="TextBox 29">
                <a:extLst>
                  <a:ext uri="{FF2B5EF4-FFF2-40B4-BE49-F238E27FC236}">
                    <a16:creationId xmlns:a16="http://schemas.microsoft.com/office/drawing/2014/main" id="{0A7896D7-E045-0A4C-8EAE-90DCBF05CE82}"/>
                  </a:ext>
                </a:extLst>
              </p:cNvPr>
              <p:cNvSpPr txBox="1">
                <a:spLocks noRot="1" noChangeAspect="1" noMove="1" noResize="1" noEditPoints="1" noAdjustHandles="1" noChangeArrowheads="1" noChangeShapeType="1" noTextEdit="1"/>
              </p:cNvSpPr>
              <p:nvPr/>
            </p:nvSpPr>
            <p:spPr>
              <a:xfrm>
                <a:off x="7537207" y="3204963"/>
                <a:ext cx="3291735" cy="633828"/>
              </a:xfrm>
              <a:prstGeom prst="rect">
                <a:avLst/>
              </a:prstGeom>
              <a:blipFill>
                <a:blip r:embed="rId9"/>
                <a:stretch>
                  <a:fillRect l="-1149" b="-2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CFE77D5-8F3A-AF48-BD68-C5E2329C745E}"/>
                  </a:ext>
                </a:extLst>
              </p:cNvPr>
              <p:cNvSpPr txBox="1"/>
              <p:nvPr/>
            </p:nvSpPr>
            <p:spPr>
              <a:xfrm>
                <a:off x="43818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27" name="TextBox 26">
                <a:extLst>
                  <a:ext uri="{FF2B5EF4-FFF2-40B4-BE49-F238E27FC236}">
                    <a16:creationId xmlns:a16="http://schemas.microsoft.com/office/drawing/2014/main" id="{5CFE77D5-8F3A-AF48-BD68-C5E2329C745E}"/>
                  </a:ext>
                </a:extLst>
              </p:cNvPr>
              <p:cNvSpPr txBox="1">
                <a:spLocks noRot="1" noChangeAspect="1" noMove="1" noResize="1" noEditPoints="1" noAdjustHandles="1" noChangeArrowheads="1" noChangeShapeType="1" noTextEdit="1"/>
              </p:cNvSpPr>
              <p:nvPr/>
            </p:nvSpPr>
            <p:spPr>
              <a:xfrm>
                <a:off x="4381896" y="3262904"/>
                <a:ext cx="418704" cy="33291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09185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23244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Gated recurrent unit (GRU)</a:t>
            </a:r>
          </a:p>
        </p:txBody>
      </p:sp>
      <p:grpSp>
        <p:nvGrpSpPr>
          <p:cNvPr id="52" name="Group 51"/>
          <p:cNvGrpSpPr/>
          <p:nvPr/>
        </p:nvGrpSpPr>
        <p:grpSpPr>
          <a:xfrm>
            <a:off x="42522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Arrow Connector 72"/>
          <p:cNvCxnSpPr>
            <a:cxnSpLocks/>
            <a:stCxn id="44" idx="6"/>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cxnSpLocks/>
            <a:endCxn id="44" idx="1"/>
          </p:cNvCxnSpPr>
          <p:nvPr/>
        </p:nvCxnSpPr>
        <p:spPr>
          <a:xfrm>
            <a:off x="20777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21101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15739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1573963" y="3200400"/>
                <a:ext cx="427681"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14478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1447800" y="4081046"/>
                <a:ext cx="630044" cy="338554"/>
              </a:xfrm>
              <a:prstGeom prst="rect">
                <a:avLst/>
              </a:prstGeom>
              <a:blipFill>
                <a:blip r:embed="rId4"/>
                <a:stretch>
                  <a:fillRect/>
                </a:stretch>
              </a:blipFill>
            </p:spPr>
            <p:txBody>
              <a:bodyPr/>
              <a:lstStyle/>
              <a:p>
                <a:r>
                  <a:rPr lang="en-US">
                    <a:noFill/>
                  </a:rPr>
                  <a:t> </a:t>
                </a:r>
              </a:p>
            </p:txBody>
          </p:sp>
        </mc:Fallback>
      </mc:AlternateContent>
      <p:sp>
        <p:nvSpPr>
          <p:cNvPr id="17" name="Oval 16">
            <a:extLst>
              <a:ext uri="{FF2B5EF4-FFF2-40B4-BE49-F238E27FC236}">
                <a16:creationId xmlns:a16="http://schemas.microsoft.com/office/drawing/2014/main" id="{CF01038B-DAD8-314D-964B-8A60D4C497A1}"/>
              </a:ext>
            </a:extLst>
          </p:cNvPr>
          <p:cNvSpPr/>
          <p:nvPr/>
        </p:nvSpPr>
        <p:spPr>
          <a:xfrm>
            <a:off x="299347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r</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cxnSp>
        <p:nvCxnSpPr>
          <p:cNvPr id="18" name="Straight Arrow Connector 17">
            <a:extLst>
              <a:ext uri="{FF2B5EF4-FFF2-40B4-BE49-F238E27FC236}">
                <a16:creationId xmlns:a16="http://schemas.microsoft.com/office/drawing/2014/main" id="{DBE2BD2E-5462-F24B-A0E8-A5119E191B06}"/>
              </a:ext>
            </a:extLst>
          </p:cNvPr>
          <p:cNvCxnSpPr>
            <a:stCxn id="17" idx="0"/>
            <a:endCxn id="24" idx="4"/>
          </p:cNvCxnSpPr>
          <p:nvPr/>
        </p:nvCxnSpPr>
        <p:spPr>
          <a:xfrm flipV="1">
            <a:off x="3251084" y="4314541"/>
            <a:ext cx="0" cy="5500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9AB49CF-3F1B-3C4F-8549-71A2F955E09E}"/>
              </a:ext>
            </a:extLst>
          </p:cNvPr>
          <p:cNvCxnSpPr>
            <a:endCxn id="17" idx="5"/>
          </p:cNvCxnSpPr>
          <p:nvPr/>
        </p:nvCxnSpPr>
        <p:spPr>
          <a:xfrm flipH="1" flipV="1">
            <a:off x="343323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766789C-6C7C-9446-AE20-FCD0B9D0C2A0}"/>
              </a:ext>
            </a:extLst>
          </p:cNvPr>
          <p:cNvCxnSpPr>
            <a:endCxn id="17" idx="3"/>
          </p:cNvCxnSpPr>
          <p:nvPr/>
        </p:nvCxnSpPr>
        <p:spPr>
          <a:xfrm flipV="1">
            <a:off x="299347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89AA975-15D5-A745-BF12-3F24ECC6A807}"/>
              </a:ext>
            </a:extLst>
          </p:cNvPr>
          <p:cNvSpPr txBox="1"/>
          <p:nvPr/>
        </p:nvSpPr>
        <p:spPr>
          <a:xfrm>
            <a:off x="3549464" y="4995638"/>
            <a:ext cx="862544" cy="276999"/>
          </a:xfrm>
          <a:prstGeom prst="rect">
            <a:avLst/>
          </a:prstGeom>
          <a:noFill/>
        </p:spPr>
        <p:txBody>
          <a:bodyPr wrap="none" rtlCol="0">
            <a:spAutoFit/>
          </a:bodyPr>
          <a:lstStyle/>
          <a:p>
            <a:pPr algn="ctr"/>
            <a:r>
              <a:rPr lang="en-US" sz="1200" b="0" dirty="0">
                <a:latin typeface="CMU Bright Roman"/>
                <a:cs typeface="CMU Bright Roman"/>
              </a:rPr>
              <a:t>Reset Gate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B132653-A695-D94D-8109-162B16A5E59E}"/>
                  </a:ext>
                </a:extLst>
              </p:cNvPr>
              <p:cNvSpPr txBox="1"/>
              <p:nvPr/>
            </p:nvSpPr>
            <p:spPr>
              <a:xfrm>
                <a:off x="2579465" y="5099647"/>
                <a:ext cx="48442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b="0" i="1" baseline="-25000" dirty="0" smtClean="0">
                          <a:latin typeface="Cambria Math" panose="02040503050406030204" pitchFamily="18" charset="0"/>
                          <a:cs typeface="CMU Bright SemiBold Oblique"/>
                        </a:rPr>
                        <m:t>𝑟</m:t>
                      </m:r>
                    </m:oMath>
                  </m:oMathPara>
                </a14:m>
                <a:endParaRPr lang="en-US" sz="1600" b="0" baseline="-25000" dirty="0">
                  <a:latin typeface="CMU Bright SemiBold Oblique"/>
                  <a:cs typeface="CMU Bright SemiBold Oblique"/>
                </a:endParaRPr>
              </a:p>
            </p:txBody>
          </p:sp>
        </mc:Choice>
        <mc:Fallback xmlns="">
          <p:sp>
            <p:nvSpPr>
              <p:cNvPr id="22" name="TextBox 21">
                <a:extLst>
                  <a:ext uri="{FF2B5EF4-FFF2-40B4-BE49-F238E27FC236}">
                    <a16:creationId xmlns:a16="http://schemas.microsoft.com/office/drawing/2014/main" id="{CB132653-A695-D94D-8109-162B16A5E59E}"/>
                  </a:ext>
                </a:extLst>
              </p:cNvPr>
              <p:cNvSpPr txBox="1">
                <a:spLocks noRot="1" noChangeAspect="1" noMove="1" noResize="1" noEditPoints="1" noAdjustHandles="1" noChangeArrowheads="1" noChangeShapeType="1" noTextEdit="1"/>
              </p:cNvSpPr>
              <p:nvPr/>
            </p:nvSpPr>
            <p:spPr>
              <a:xfrm>
                <a:off x="2579465" y="5099647"/>
                <a:ext cx="484428" cy="332912"/>
              </a:xfrm>
              <a:prstGeom prst="rect">
                <a:avLst/>
              </a:prstGeom>
              <a:blipFill>
                <a:blip r:embed="rId5"/>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C613EB7C-985F-B247-9037-AF195A462CFB}"/>
              </a:ext>
            </a:extLst>
          </p:cNvPr>
          <p:cNvSpPr/>
          <p:nvPr/>
        </p:nvSpPr>
        <p:spPr>
          <a:xfrm>
            <a:off x="3112316" y="4037004"/>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5" name="TextBox 24">
            <a:extLst>
              <a:ext uri="{FF2B5EF4-FFF2-40B4-BE49-F238E27FC236}">
                <a16:creationId xmlns:a16="http://schemas.microsoft.com/office/drawing/2014/main" id="{5DEDA4FE-05FE-D843-B02B-D0C8873316E0}"/>
              </a:ext>
            </a:extLst>
          </p:cNvPr>
          <p:cNvSpPr txBox="1"/>
          <p:nvPr/>
        </p:nvSpPr>
        <p:spPr>
          <a:xfrm>
            <a:off x="3119074" y="3765214"/>
            <a:ext cx="2888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2A31F85-FC7C-3548-92F1-9DF718AE42B1}"/>
                  </a:ext>
                </a:extLst>
              </p:cNvPr>
              <p:cNvSpPr txBox="1"/>
              <p:nvPr/>
            </p:nvSpPr>
            <p:spPr>
              <a:xfrm>
                <a:off x="2810441" y="6019800"/>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26" name="TextBox 25">
                <a:extLst>
                  <a:ext uri="{FF2B5EF4-FFF2-40B4-BE49-F238E27FC236}">
                    <a16:creationId xmlns:a16="http://schemas.microsoft.com/office/drawing/2014/main" id="{82A31F85-FC7C-3548-92F1-9DF718AE42B1}"/>
                  </a:ext>
                </a:extLst>
              </p:cNvPr>
              <p:cNvSpPr txBox="1">
                <a:spLocks noRot="1" noChangeAspect="1" noMove="1" noResize="1" noEditPoints="1" noAdjustHandles="1" noChangeArrowheads="1" noChangeShapeType="1" noTextEdit="1"/>
              </p:cNvSpPr>
              <p:nvPr/>
            </p:nvSpPr>
            <p:spPr>
              <a:xfrm>
                <a:off x="2810441" y="6019800"/>
                <a:ext cx="1127168" cy="50270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9DFBA06-C5C6-A64A-8CF3-DCEDCFDCA31C}"/>
                  </a:ext>
                </a:extLst>
              </p:cNvPr>
              <p:cNvSpPr txBox="1"/>
              <p:nvPr/>
            </p:nvSpPr>
            <p:spPr>
              <a:xfrm>
                <a:off x="4891810" y="3422264"/>
                <a:ext cx="43447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m:t>
                          </m:r>
                        </m:sup>
                      </m:sSubSup>
                    </m:oMath>
                  </m:oMathPara>
                </a14:m>
                <a:endParaRPr lang="en-US" sz="1600" b="0" dirty="0"/>
              </a:p>
            </p:txBody>
          </p:sp>
        </mc:Choice>
        <mc:Fallback xmlns="">
          <p:sp>
            <p:nvSpPr>
              <p:cNvPr id="28" name="TextBox 27">
                <a:extLst>
                  <a:ext uri="{FF2B5EF4-FFF2-40B4-BE49-F238E27FC236}">
                    <a16:creationId xmlns:a16="http://schemas.microsoft.com/office/drawing/2014/main" id="{E9DFBA06-C5C6-A64A-8CF3-DCEDCFDCA31C}"/>
                  </a:ext>
                </a:extLst>
              </p:cNvPr>
              <p:cNvSpPr txBox="1">
                <a:spLocks noRot="1" noChangeAspect="1" noMove="1" noResize="1" noEditPoints="1" noAdjustHandles="1" noChangeArrowheads="1" noChangeShapeType="1" noTextEdit="1"/>
              </p:cNvSpPr>
              <p:nvPr/>
            </p:nvSpPr>
            <p:spPr>
              <a:xfrm>
                <a:off x="4891810" y="3422264"/>
                <a:ext cx="434478"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89F9867-65E2-DB4E-A26B-4B63AF84E963}"/>
                  </a:ext>
                </a:extLst>
              </p:cNvPr>
              <p:cNvSpPr txBox="1"/>
              <p:nvPr/>
            </p:nvSpPr>
            <p:spPr>
              <a:xfrm>
                <a:off x="7537207" y="2323578"/>
                <a:ext cx="319369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𝑟</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𝑊</m:t>
                              </m:r>
                            </m:e>
                            <m:sub>
                              <m:r>
                                <a:rPr lang="en-US" i="1">
                                  <a:solidFill>
                                    <a:srgbClr val="9900CC"/>
                                  </a:solidFill>
                                  <a:latin typeface="Cambria Math" panose="02040503050406030204" pitchFamily="18" charset="0"/>
                                  <a:ea typeface="Cambria Math" panose="02040503050406030204" pitchFamily="18" charset="0"/>
                                </a:rPr>
                                <m:t>𝑟</m:t>
                              </m:r>
                            </m:sub>
                          </m:sSub>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𝑏</m:t>
                              </m:r>
                            </m:e>
                            <m:sub>
                              <m:r>
                                <a:rPr lang="en-US" i="1">
                                  <a:solidFill>
                                    <a:srgbClr val="9900CC"/>
                                  </a:solidFill>
                                  <a:latin typeface="Cambria Math" panose="02040503050406030204" pitchFamily="18" charset="0"/>
                                  <a:ea typeface="Cambria Math" panose="02040503050406030204" pitchFamily="18" charset="0"/>
                                </a:rPr>
                                <m:t>𝑡</m:t>
                              </m:r>
                            </m:sub>
                          </m:sSub>
                        </m:e>
                      </m:d>
                    </m:oMath>
                  </m:oMathPara>
                </a14:m>
                <a:endParaRPr lang="en-US" dirty="0">
                  <a:solidFill>
                    <a:srgbClr val="9900CC"/>
                  </a:solidFill>
                </a:endParaRPr>
              </a:p>
            </p:txBody>
          </p:sp>
        </mc:Choice>
        <mc:Fallback xmlns="">
          <p:sp>
            <p:nvSpPr>
              <p:cNvPr id="29" name="TextBox 28">
                <a:extLst>
                  <a:ext uri="{FF2B5EF4-FFF2-40B4-BE49-F238E27FC236}">
                    <a16:creationId xmlns:a16="http://schemas.microsoft.com/office/drawing/2014/main" id="{789F9867-65E2-DB4E-A26B-4B63AF84E963}"/>
                  </a:ext>
                </a:extLst>
              </p:cNvPr>
              <p:cNvSpPr txBox="1">
                <a:spLocks noRot="1" noChangeAspect="1" noMove="1" noResize="1" noEditPoints="1" noAdjustHandles="1" noChangeArrowheads="1" noChangeShapeType="1" noTextEdit="1"/>
              </p:cNvSpPr>
              <p:nvPr/>
            </p:nvSpPr>
            <p:spPr>
              <a:xfrm>
                <a:off x="7537207" y="2323578"/>
                <a:ext cx="3193695" cy="633828"/>
              </a:xfrm>
              <a:prstGeom prst="rect">
                <a:avLst/>
              </a:prstGeom>
              <a:blipFill>
                <a:blip r:embed="rId8"/>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A7896D7-E045-0A4C-8EAE-90DCBF05CE82}"/>
                  </a:ext>
                </a:extLst>
              </p:cNvPr>
              <p:cNvSpPr txBox="1"/>
              <p:nvPr/>
            </p:nvSpPr>
            <p:spPr>
              <a:xfrm>
                <a:off x="7537207" y="3204963"/>
                <a:ext cx="329173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9900CC"/>
                              </a:solidFill>
                              <a:latin typeface="Cambria Math" panose="02040503050406030204" pitchFamily="18" charset="0"/>
                            </a:rPr>
                          </m:ctrlPr>
                        </m:sSubSup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up>
                          <m:r>
                            <a:rPr lang="en-US" i="1">
                              <a:solidFill>
                                <a:srgbClr val="9900CC"/>
                              </a:solidFill>
                              <a:latin typeface="Cambria Math" panose="02040503050406030204" pitchFamily="18" charset="0"/>
                            </a:rPr>
                            <m:t>′</m:t>
                          </m:r>
                        </m:sup>
                      </m:sSubSup>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𝑟</m:t>
                                  </m:r>
                                </m:e>
                                <m:sub>
                                  <m:r>
                                    <a:rPr lang="en-US" i="1">
                                      <a:solidFill>
                                        <a:srgbClr val="9900CC"/>
                                      </a:solidFill>
                                      <a:latin typeface="Cambria Math" panose="02040503050406030204" pitchFamily="18" charset="0"/>
                                      <a:ea typeface="Cambria Math" panose="02040503050406030204" pitchFamily="18" charset="0"/>
                                    </a:rPr>
                                    <m:t>𝑡</m:t>
                                  </m:r>
                                </m:sub>
                              </m:sSub>
                              <m:r>
                                <a:rPr lang="en-US" i="1">
                                  <a:solidFill>
                                    <a:srgbClr val="9900CC"/>
                                  </a:solidFill>
                                  <a:latin typeface="Cambria Math" panose="02040503050406030204" pitchFamily="18" charset="0"/>
                                  <a:ea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 </m:t>
                                  </m:r>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oMath>
                  </m:oMathPara>
                </a14:m>
                <a:endParaRPr lang="en-US" dirty="0">
                  <a:solidFill>
                    <a:srgbClr val="9900CC"/>
                  </a:solidFill>
                </a:endParaRPr>
              </a:p>
            </p:txBody>
          </p:sp>
        </mc:Choice>
        <mc:Fallback xmlns="">
          <p:sp>
            <p:nvSpPr>
              <p:cNvPr id="30" name="TextBox 29">
                <a:extLst>
                  <a:ext uri="{FF2B5EF4-FFF2-40B4-BE49-F238E27FC236}">
                    <a16:creationId xmlns:a16="http://schemas.microsoft.com/office/drawing/2014/main" id="{0A7896D7-E045-0A4C-8EAE-90DCBF05CE82}"/>
                  </a:ext>
                </a:extLst>
              </p:cNvPr>
              <p:cNvSpPr txBox="1">
                <a:spLocks noRot="1" noChangeAspect="1" noMove="1" noResize="1" noEditPoints="1" noAdjustHandles="1" noChangeArrowheads="1" noChangeShapeType="1" noTextEdit="1"/>
              </p:cNvSpPr>
              <p:nvPr/>
            </p:nvSpPr>
            <p:spPr>
              <a:xfrm>
                <a:off x="7537207" y="3204963"/>
                <a:ext cx="3291735" cy="633828"/>
              </a:xfrm>
              <a:prstGeom prst="rect">
                <a:avLst/>
              </a:prstGeom>
              <a:blipFill>
                <a:blip r:embed="rId9"/>
                <a:stretch>
                  <a:fillRect l="-1149" b="-2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87CDFA73-56B9-E64E-B26A-AD5C7CD76A08}"/>
                  </a:ext>
                </a:extLst>
              </p:cNvPr>
              <p:cNvSpPr/>
              <p:nvPr/>
            </p:nvSpPr>
            <p:spPr>
              <a:xfrm>
                <a:off x="5468888"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i="1" dirty="0" smtClean="0">
                          <a:solidFill>
                            <a:srgbClr val="000000"/>
                          </a:solidFill>
                          <a:latin typeface="Cambria Math" panose="02040503050406030204" pitchFamily="18" charset="0"/>
                          <a:cs typeface="CMU Bright Roman"/>
                        </a:rPr>
                        <m:t>𝑧</m:t>
                      </m:r>
                      <m:r>
                        <a:rPr lang="en-US" sz="1600" i="1" baseline="-25000" dirty="0" err="1">
                          <a:solidFill>
                            <a:srgbClr val="000000"/>
                          </a:solidFill>
                          <a:latin typeface="Cambria Math" panose="02040503050406030204" pitchFamily="18" charset="0"/>
                          <a:cs typeface="CMU Bright Roman"/>
                        </a:rPr>
                        <m:t>𝑡</m:t>
                      </m:r>
                    </m:oMath>
                  </m:oMathPara>
                </a14:m>
                <a:endParaRPr lang="en-US" sz="1600" i="1" baseline="-25000" dirty="0">
                  <a:solidFill>
                    <a:srgbClr val="000000"/>
                  </a:solidFill>
                  <a:latin typeface="CMU Bright Roman"/>
                  <a:cs typeface="CMU Bright Roman"/>
                </a:endParaRPr>
              </a:p>
            </p:txBody>
          </p:sp>
        </mc:Choice>
        <mc:Fallback xmlns="">
          <p:sp>
            <p:nvSpPr>
              <p:cNvPr id="27" name="Oval 26">
                <a:extLst>
                  <a:ext uri="{FF2B5EF4-FFF2-40B4-BE49-F238E27FC236}">
                    <a16:creationId xmlns:a16="http://schemas.microsoft.com/office/drawing/2014/main" id="{87CDFA73-56B9-E64E-B26A-AD5C7CD76A08}"/>
                  </a:ext>
                </a:extLst>
              </p:cNvPr>
              <p:cNvSpPr>
                <a:spLocks noRot="1" noChangeAspect="1" noMove="1" noResize="1" noEditPoints="1" noAdjustHandles="1" noChangeArrowheads="1" noChangeShapeType="1" noTextEdit="1"/>
              </p:cNvSpPr>
              <p:nvPr/>
            </p:nvSpPr>
            <p:spPr>
              <a:xfrm>
                <a:off x="5468888" y="2324444"/>
                <a:ext cx="515211" cy="515211"/>
              </a:xfrm>
              <a:prstGeom prst="ellipse">
                <a:avLst/>
              </a:prstGeom>
              <a:blipFill>
                <a:blip r:embed="rId10"/>
                <a:stretch>
                  <a:fillRect/>
                </a:stretch>
              </a:blipFill>
              <a:effectLst/>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A2719317-24E4-384F-A38E-CAB0664F29C6}"/>
              </a:ext>
            </a:extLst>
          </p:cNvPr>
          <p:cNvCxnSpPr>
            <a:stCxn id="27" idx="4"/>
          </p:cNvCxnSpPr>
          <p:nvPr/>
        </p:nvCxnSpPr>
        <p:spPr>
          <a:xfrm>
            <a:off x="5726493"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0184D240-DCB8-7C4C-9285-3EDE94069335}"/>
              </a:ext>
            </a:extLst>
          </p:cNvPr>
          <p:cNvCxnSpPr>
            <a:cxnSpLocks/>
          </p:cNvCxnSpPr>
          <p:nvPr/>
        </p:nvCxnSpPr>
        <p:spPr>
          <a:xfrm>
            <a:off x="47674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F5774EE-F93F-C049-9840-A4520CB792FB}"/>
              </a:ext>
            </a:extLst>
          </p:cNvPr>
          <p:cNvCxnSpPr/>
          <p:nvPr/>
        </p:nvCxnSpPr>
        <p:spPr>
          <a:xfrm flipH="1">
            <a:off x="5905009"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836086A-4AFD-E147-A396-8D5AA21255BD}"/>
              </a:ext>
            </a:extLst>
          </p:cNvPr>
          <p:cNvCxnSpPr/>
          <p:nvPr/>
        </p:nvCxnSpPr>
        <p:spPr>
          <a:xfrm>
            <a:off x="5384235"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1D435360-9483-0747-A661-BD263CAC71DE}"/>
              </a:ext>
            </a:extLst>
          </p:cNvPr>
          <p:cNvSpPr txBox="1"/>
          <p:nvPr/>
        </p:nvSpPr>
        <p:spPr>
          <a:xfrm>
            <a:off x="4416186" y="2406896"/>
            <a:ext cx="975203" cy="276999"/>
          </a:xfrm>
          <a:prstGeom prst="rect">
            <a:avLst/>
          </a:prstGeom>
          <a:noFill/>
        </p:spPr>
        <p:txBody>
          <a:bodyPr wrap="none" rtlCol="0">
            <a:spAutoFit/>
          </a:bodyPr>
          <a:lstStyle/>
          <a:p>
            <a:pPr algn="ctr"/>
            <a:r>
              <a:rPr lang="en-US" sz="1200" b="0" dirty="0">
                <a:latin typeface="CMU Bright Roman"/>
                <a:cs typeface="CMU Bright Roman"/>
              </a:rPr>
              <a:t>Update Gate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1A16A2D-63C3-9749-B667-BDC46446F6F2}"/>
                  </a:ext>
                </a:extLst>
              </p:cNvPr>
              <p:cNvSpPr txBox="1"/>
              <p:nvPr/>
            </p:nvSpPr>
            <p:spPr>
              <a:xfrm>
                <a:off x="5996831" y="2340390"/>
                <a:ext cx="4799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i="1" baseline="-25000" dirty="0" err="1">
                          <a:latin typeface="Cambria Math" panose="02040503050406030204" pitchFamily="18" charset="0"/>
                          <a:cs typeface="CMU Bright SemiBold Oblique"/>
                        </a:rPr>
                        <m:t>𝑧</m:t>
                      </m:r>
                    </m:oMath>
                  </m:oMathPara>
                </a14:m>
                <a:endParaRPr lang="en-US" sz="1600" baseline="-25000" dirty="0">
                  <a:latin typeface="CMU Bright SemiBold Oblique"/>
                  <a:cs typeface="CMU Bright SemiBold Oblique"/>
                </a:endParaRPr>
              </a:p>
            </p:txBody>
          </p:sp>
        </mc:Choice>
        <mc:Fallback xmlns="">
          <p:sp>
            <p:nvSpPr>
              <p:cNvPr id="40" name="TextBox 39">
                <a:extLst>
                  <a:ext uri="{FF2B5EF4-FFF2-40B4-BE49-F238E27FC236}">
                    <a16:creationId xmlns:a16="http://schemas.microsoft.com/office/drawing/2014/main" id="{11A16A2D-63C3-9749-B667-BDC46446F6F2}"/>
                  </a:ext>
                </a:extLst>
              </p:cNvPr>
              <p:cNvSpPr txBox="1">
                <a:spLocks noRot="1" noChangeAspect="1" noMove="1" noResize="1" noEditPoints="1" noAdjustHandles="1" noChangeArrowheads="1" noChangeShapeType="1" noTextEdit="1"/>
              </p:cNvSpPr>
              <p:nvPr/>
            </p:nvSpPr>
            <p:spPr>
              <a:xfrm>
                <a:off x="5996831" y="2340390"/>
                <a:ext cx="479940" cy="33291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C99CB25-2F4E-4D47-B536-4E845C61CD4D}"/>
                  </a:ext>
                </a:extLst>
              </p:cNvPr>
              <p:cNvSpPr txBox="1"/>
              <p:nvPr/>
            </p:nvSpPr>
            <p:spPr>
              <a:xfrm>
                <a:off x="5140566" y="1326098"/>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1" name="TextBox 40">
                <a:extLst>
                  <a:ext uri="{FF2B5EF4-FFF2-40B4-BE49-F238E27FC236}">
                    <a16:creationId xmlns:a16="http://schemas.microsoft.com/office/drawing/2014/main" id="{CC99CB25-2F4E-4D47-B536-4E845C61CD4D}"/>
                  </a:ext>
                </a:extLst>
              </p:cNvPr>
              <p:cNvSpPr txBox="1">
                <a:spLocks noRot="1" noChangeAspect="1" noMove="1" noResize="1" noEditPoints="1" noAdjustHandles="1" noChangeArrowheads="1" noChangeShapeType="1" noTextEdit="1"/>
              </p:cNvSpPr>
              <p:nvPr/>
            </p:nvSpPr>
            <p:spPr>
              <a:xfrm>
                <a:off x="5140566" y="1326098"/>
                <a:ext cx="1127168" cy="50270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284EAFF-C3A5-A343-94E1-3908C0EAA00E}"/>
                  </a:ext>
                </a:extLst>
              </p:cNvPr>
              <p:cNvSpPr txBox="1"/>
              <p:nvPr/>
            </p:nvSpPr>
            <p:spPr>
              <a:xfrm>
                <a:off x="7537208" y="4081031"/>
                <a:ext cx="323915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𝑧</m:t>
                          </m:r>
                        </m:e>
                        <m:sub>
                          <m:r>
                            <a:rPr lang="en-US" i="1">
                              <a:solidFill>
                                <a:srgbClr val="C00000"/>
                              </a:solidFill>
                              <a:latin typeface="Cambria Math" panose="02040503050406030204" pitchFamily="18" charset="0"/>
                            </a:rPr>
                            <m:t>𝑡</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𝜎</m:t>
                      </m:r>
                      <m:d>
                        <m:dPr>
                          <m:ctrlPr>
                            <a:rPr lang="en-US" i="1">
                              <a:solidFill>
                                <a:srgbClr val="C00000"/>
                              </a:solidFill>
                              <a:latin typeface="Cambria Math" panose="02040503050406030204" pitchFamily="18" charset="0"/>
                              <a:ea typeface="Cambria Math" panose="02040503050406030204" pitchFamily="18" charset="0"/>
                            </a:rPr>
                          </m:ctrlPr>
                        </m:dPr>
                        <m:e>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𝑊</m:t>
                              </m:r>
                            </m:e>
                            <m:sub>
                              <m:r>
                                <a:rPr lang="en-US" i="1">
                                  <a:solidFill>
                                    <a:srgbClr val="C00000"/>
                                  </a:solidFill>
                                  <a:latin typeface="Cambria Math" panose="02040503050406030204" pitchFamily="18" charset="0"/>
                                  <a:ea typeface="Cambria Math" panose="02040503050406030204" pitchFamily="18" charset="0"/>
                                </a:rPr>
                                <m:t>𝑧</m:t>
                              </m:r>
                            </m:sub>
                          </m:sSub>
                          <m:d>
                            <m:dPr>
                              <m:ctrlPr>
                                <a:rPr lang="en-US" i="1">
                                  <a:solidFill>
                                    <a:srgbClr val="C00000"/>
                                  </a:solidFill>
                                  <a:latin typeface="Cambria Math" panose="02040503050406030204" pitchFamily="18" charset="0"/>
                                  <a:ea typeface="Cambria Math" panose="02040503050406030204" pitchFamily="18" charset="0"/>
                                </a:rPr>
                              </m:ctrlPr>
                            </m:dPr>
                            <m:e>
                              <m:eqArr>
                                <m:eqArrPr>
                                  <m:ctrlPr>
                                    <a:rPr lang="en-US" i="1">
                                      <a:solidFill>
                                        <a:srgbClr val="C00000"/>
                                      </a:solidFill>
                                      <a:latin typeface="Cambria Math" panose="02040503050406030204" pitchFamily="18" charset="0"/>
                                      <a:ea typeface="Cambria Math" panose="02040503050406030204" pitchFamily="18" charset="0"/>
                                    </a:rPr>
                                  </m:ctrlPr>
                                </m:eqArrPr>
                                <m:e>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𝑥</m:t>
                                      </m:r>
                                    </m:e>
                                    <m:sub>
                                      <m:r>
                                        <a:rPr lang="en-US" i="1">
                                          <a:solidFill>
                                            <a:srgbClr val="C00000"/>
                                          </a:solidFill>
                                          <a:latin typeface="Cambria Math" panose="02040503050406030204" pitchFamily="18" charset="0"/>
                                          <a:ea typeface="Cambria Math" panose="02040503050406030204" pitchFamily="18" charset="0"/>
                                        </a:rPr>
                                        <m:t>𝑡</m:t>
                                      </m:r>
                                    </m:sub>
                                  </m:sSub>
                                </m:e>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r>
                                        <a:rPr lang="en-US" i="1">
                                          <a:solidFill>
                                            <a:srgbClr val="C00000"/>
                                          </a:solidFill>
                                          <a:latin typeface="Cambria Math" panose="02040503050406030204" pitchFamily="18" charset="0"/>
                                        </a:rPr>
                                        <m:t>−1</m:t>
                                      </m:r>
                                    </m:sub>
                                  </m:sSub>
                                </m:e>
                              </m:eqArr>
                            </m:e>
                          </m:d>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𝑏</m:t>
                              </m:r>
                            </m:e>
                            <m:sub>
                              <m:r>
                                <a:rPr lang="en-US" i="1">
                                  <a:solidFill>
                                    <a:srgbClr val="C00000"/>
                                  </a:solidFill>
                                  <a:latin typeface="Cambria Math" panose="02040503050406030204" pitchFamily="18" charset="0"/>
                                  <a:ea typeface="Cambria Math" panose="02040503050406030204" pitchFamily="18" charset="0"/>
                                </a:rPr>
                                <m:t>𝑧</m:t>
                              </m:r>
                            </m:sub>
                          </m:sSub>
                        </m:e>
                      </m:d>
                    </m:oMath>
                  </m:oMathPara>
                </a14:m>
                <a:endParaRPr lang="en-US" dirty="0">
                  <a:solidFill>
                    <a:srgbClr val="9900CC"/>
                  </a:solidFill>
                </a:endParaRPr>
              </a:p>
            </p:txBody>
          </p:sp>
        </mc:Choice>
        <mc:Fallback xmlns="">
          <p:sp>
            <p:nvSpPr>
              <p:cNvPr id="42" name="TextBox 41">
                <a:extLst>
                  <a:ext uri="{FF2B5EF4-FFF2-40B4-BE49-F238E27FC236}">
                    <a16:creationId xmlns:a16="http://schemas.microsoft.com/office/drawing/2014/main" id="{4284EAFF-C3A5-A343-94E1-3908C0EAA00E}"/>
                  </a:ext>
                </a:extLst>
              </p:cNvPr>
              <p:cNvSpPr txBox="1">
                <a:spLocks noRot="1" noChangeAspect="1" noMove="1" noResize="1" noEditPoints="1" noAdjustHandles="1" noChangeArrowheads="1" noChangeShapeType="1" noTextEdit="1"/>
              </p:cNvSpPr>
              <p:nvPr/>
            </p:nvSpPr>
            <p:spPr>
              <a:xfrm>
                <a:off x="7537208" y="4081031"/>
                <a:ext cx="3239156" cy="633828"/>
              </a:xfrm>
              <a:prstGeom prst="rect">
                <a:avLst/>
              </a:prstGeom>
              <a:blipFill>
                <a:blip r:embed="rId13"/>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6716AB6-F821-964E-9998-B1DF4E9A424D}"/>
                  </a:ext>
                </a:extLst>
              </p:cNvPr>
              <p:cNvSpPr txBox="1"/>
              <p:nvPr/>
            </p:nvSpPr>
            <p:spPr>
              <a:xfrm>
                <a:off x="43818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43" name="TextBox 42">
                <a:extLst>
                  <a:ext uri="{FF2B5EF4-FFF2-40B4-BE49-F238E27FC236}">
                    <a16:creationId xmlns:a16="http://schemas.microsoft.com/office/drawing/2014/main" id="{36716AB6-F821-964E-9998-B1DF4E9A424D}"/>
                  </a:ext>
                </a:extLst>
              </p:cNvPr>
              <p:cNvSpPr txBox="1">
                <a:spLocks noRot="1" noChangeAspect="1" noMove="1" noResize="1" noEditPoints="1" noAdjustHandles="1" noChangeArrowheads="1" noChangeShapeType="1" noTextEdit="1"/>
              </p:cNvSpPr>
              <p:nvPr/>
            </p:nvSpPr>
            <p:spPr>
              <a:xfrm>
                <a:off x="4381896" y="3262904"/>
                <a:ext cx="418704" cy="33291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98477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410057" y="2240570"/>
            <a:ext cx="4419609"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latin typeface="+mn-lt"/>
                <a:cs typeface="CMU Bright SemiBold"/>
              </a:rPr>
              <a:t>LSTM variant: Gated recurrent unit (GRU)</a:t>
            </a:r>
          </a:p>
        </p:txBody>
      </p:sp>
      <mc:AlternateContent xmlns:mc="http://schemas.openxmlformats.org/markup-compatibility/2006" xmlns:a14="http://schemas.microsoft.com/office/drawing/2010/main">
        <mc:Choice Requires="a14">
          <p:sp>
            <p:nvSpPr>
              <p:cNvPr id="42" name="Oval 41"/>
              <p:cNvSpPr/>
              <p:nvPr/>
            </p:nvSpPr>
            <p:spPr>
              <a:xfrm>
                <a:off x="4554488"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i="1" dirty="0" smtClean="0">
                          <a:solidFill>
                            <a:srgbClr val="000000"/>
                          </a:solidFill>
                          <a:latin typeface="Cambria Math" panose="02040503050406030204" pitchFamily="18" charset="0"/>
                          <a:cs typeface="CMU Bright Roman"/>
                        </a:rPr>
                        <m:t>𝑧</m:t>
                      </m:r>
                      <m:r>
                        <a:rPr lang="en-US" sz="1600" i="1" baseline="-25000" dirty="0" err="1">
                          <a:solidFill>
                            <a:srgbClr val="000000"/>
                          </a:solidFill>
                          <a:latin typeface="Cambria Math" panose="02040503050406030204" pitchFamily="18" charset="0"/>
                          <a:cs typeface="CMU Bright Roman"/>
                        </a:rPr>
                        <m:t>𝑡</m:t>
                      </m:r>
                    </m:oMath>
                  </m:oMathPara>
                </a14:m>
                <a:endParaRPr lang="en-US" sz="1600" i="1" baseline="-25000" dirty="0">
                  <a:solidFill>
                    <a:srgbClr val="000000"/>
                  </a:solidFill>
                  <a:latin typeface="CMU Bright Roman"/>
                  <a:cs typeface="CMU Bright Roman"/>
                </a:endParaRPr>
              </a:p>
            </p:txBody>
          </p:sp>
        </mc:Choice>
        <mc:Fallback xmlns="">
          <p:sp>
            <p:nvSpPr>
              <p:cNvPr id="42" name="Oval 41"/>
              <p:cNvSpPr>
                <a:spLocks noRot="1" noChangeAspect="1" noMove="1" noResize="1" noEditPoints="1" noAdjustHandles="1" noChangeArrowheads="1" noChangeShapeType="1" noTextEdit="1"/>
              </p:cNvSpPr>
              <p:nvPr/>
            </p:nvSpPr>
            <p:spPr>
              <a:xfrm>
                <a:off x="4554488" y="2324444"/>
                <a:ext cx="515211" cy="515211"/>
              </a:xfrm>
              <a:prstGeom prst="ellipse">
                <a:avLst/>
              </a:prstGeom>
              <a:blipFill>
                <a:blip r:embed="rId2"/>
                <a:stretch>
                  <a:fillRect/>
                </a:stretch>
              </a:blipFill>
              <a:effectLst/>
            </p:spPr>
            <p:txBody>
              <a:bodyPr/>
              <a:lstStyle/>
              <a:p>
                <a:r>
                  <a:rPr lang="en-US">
                    <a:noFill/>
                  </a:rPr>
                  <a:t> </a:t>
                </a:r>
              </a:p>
            </p:txBody>
          </p:sp>
        </mc:Fallback>
      </mc:AlternateContent>
      <p:sp>
        <p:nvSpPr>
          <p:cNvPr id="43" name="Oval 42"/>
          <p:cNvSpPr/>
          <p:nvPr/>
        </p:nvSpPr>
        <p:spPr>
          <a:xfrm>
            <a:off x="207907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r</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grpSp>
        <p:nvGrpSpPr>
          <p:cNvPr id="52" name="Group 51"/>
          <p:cNvGrpSpPr/>
          <p:nvPr/>
        </p:nvGrpSpPr>
        <p:grpSpPr>
          <a:xfrm>
            <a:off x="3337819" y="357195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1" name="Oval 50"/>
          <p:cNvSpPr/>
          <p:nvPr/>
        </p:nvSpPr>
        <p:spPr>
          <a:xfrm>
            <a:off x="4673325" y="3690789"/>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53" name="Straight Arrow Connector 52"/>
          <p:cNvCxnSpPr>
            <a:stCxn id="42" idx="4"/>
          </p:cNvCxnSpPr>
          <p:nvPr/>
        </p:nvCxnSpPr>
        <p:spPr>
          <a:xfrm>
            <a:off x="4812093"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51" idx="2"/>
          </p:cNvCxnSpPr>
          <p:nvPr/>
        </p:nvCxnSpPr>
        <p:spPr>
          <a:xfrm>
            <a:off x="3853030" y="3829557"/>
            <a:ext cx="820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1" idx="6"/>
            <a:endCxn id="164" idx="1"/>
          </p:cNvCxnSpPr>
          <p:nvPr/>
        </p:nvCxnSpPr>
        <p:spPr>
          <a:xfrm flipV="1">
            <a:off x="4950862" y="3826875"/>
            <a:ext cx="1252372" cy="268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43" idx="0"/>
            <a:endCxn id="91" idx="4"/>
          </p:cNvCxnSpPr>
          <p:nvPr/>
        </p:nvCxnSpPr>
        <p:spPr>
          <a:xfrm flipV="1">
            <a:off x="2336684" y="4314541"/>
            <a:ext cx="0" cy="5500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H="1">
            <a:off x="4990609"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a:off x="4469835"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endCxn id="43" idx="5"/>
          </p:cNvCxnSpPr>
          <p:nvPr/>
        </p:nvCxnSpPr>
        <p:spPr>
          <a:xfrm flipH="1" flipV="1">
            <a:off x="251883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43" idx="3"/>
          </p:cNvCxnSpPr>
          <p:nvPr/>
        </p:nvCxnSpPr>
        <p:spPr>
          <a:xfrm flipV="1">
            <a:off x="207907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501786" y="2406896"/>
            <a:ext cx="975203" cy="276999"/>
          </a:xfrm>
          <a:prstGeom prst="rect">
            <a:avLst/>
          </a:prstGeom>
          <a:noFill/>
        </p:spPr>
        <p:txBody>
          <a:bodyPr wrap="none" rtlCol="0">
            <a:spAutoFit/>
          </a:bodyPr>
          <a:lstStyle/>
          <a:p>
            <a:pPr algn="ctr"/>
            <a:r>
              <a:rPr lang="en-US" sz="1200" b="0" dirty="0">
                <a:latin typeface="CMU Bright Roman"/>
                <a:cs typeface="CMU Bright Roman"/>
              </a:rPr>
              <a:t>Update Gate</a:t>
            </a:r>
          </a:p>
        </p:txBody>
      </p:sp>
      <p:sp>
        <p:nvSpPr>
          <p:cNvPr id="161" name="TextBox 160"/>
          <p:cNvSpPr txBox="1"/>
          <p:nvPr/>
        </p:nvSpPr>
        <p:spPr>
          <a:xfrm>
            <a:off x="2635064" y="4995638"/>
            <a:ext cx="862544" cy="276999"/>
          </a:xfrm>
          <a:prstGeom prst="rect">
            <a:avLst/>
          </a:prstGeom>
          <a:noFill/>
        </p:spPr>
        <p:txBody>
          <a:bodyPr wrap="none" rtlCol="0">
            <a:spAutoFit/>
          </a:bodyPr>
          <a:lstStyle/>
          <a:p>
            <a:pPr algn="ctr"/>
            <a:r>
              <a:rPr lang="en-US" sz="1200" b="0" dirty="0">
                <a:latin typeface="CMU Bright Roman"/>
                <a:cs typeface="CMU Bright Roman"/>
              </a:rPr>
              <a:t>Reset Gate</a:t>
            </a:r>
          </a:p>
        </p:txBody>
      </p:sp>
      <mc:AlternateContent xmlns:mc="http://schemas.openxmlformats.org/markup-compatibility/2006" xmlns:a14="http://schemas.microsoft.com/office/drawing/2010/main">
        <mc:Choice Requires="a14">
          <p:sp>
            <p:nvSpPr>
              <p:cNvPr id="164" name="TextBox 163"/>
              <p:cNvSpPr txBox="1"/>
              <p:nvPr/>
            </p:nvSpPr>
            <p:spPr>
              <a:xfrm>
                <a:off x="6203234" y="3660419"/>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Roman"/>
                        </a:rPr>
                        <m:t>h</m:t>
                      </m:r>
                      <m:r>
                        <a:rPr lang="en-US" sz="1600" i="1" baseline="-25000" dirty="0" err="1">
                          <a:latin typeface="Cambria Math" panose="02040503050406030204" pitchFamily="18" charset="0"/>
                          <a:cs typeface="CMU Bright Roman"/>
                        </a:rPr>
                        <m:t>𝑡</m:t>
                      </m:r>
                    </m:oMath>
                  </m:oMathPara>
                </a14:m>
                <a:endParaRPr lang="en-US" sz="160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6203234" y="3660419"/>
                <a:ext cx="388440" cy="3329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3467496" y="3262904"/>
                <a:ext cx="418704"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oMath>
                  </m:oMathPara>
                </a14:m>
                <a:endParaRPr lang="en-US" sz="1600" baseline="-25000" dirty="0">
                  <a:latin typeface="CMU Bright SemiBold Oblique"/>
                  <a:cs typeface="CMU Bright SemiBold Oblique"/>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3467496" y="3262904"/>
                <a:ext cx="418704" cy="3329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5082431" y="2340390"/>
                <a:ext cx="4799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i="1" baseline="-25000" dirty="0" err="1">
                          <a:latin typeface="Cambria Math" panose="02040503050406030204" pitchFamily="18" charset="0"/>
                          <a:cs typeface="CMU Bright SemiBold Oblique"/>
                        </a:rPr>
                        <m:t>𝑧</m:t>
                      </m:r>
                    </m:oMath>
                  </m:oMathPara>
                </a14:m>
                <a:endParaRPr lang="en-US" sz="1600" baseline="-25000" dirty="0">
                  <a:latin typeface="CMU Bright SemiBold Oblique"/>
                  <a:cs typeface="CMU Bright SemiBold Oblique"/>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5082431" y="2340390"/>
                <a:ext cx="479940" cy="33291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1665065" y="5099647"/>
                <a:ext cx="48442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cs typeface="CMU Bright SemiBold Oblique"/>
                        </a:rPr>
                        <m:t>𝑊</m:t>
                      </m:r>
                      <m:r>
                        <a:rPr lang="en-US" sz="1600" b="0" i="1" baseline="-25000" dirty="0" smtClean="0">
                          <a:latin typeface="Cambria Math" panose="02040503050406030204" pitchFamily="18" charset="0"/>
                          <a:cs typeface="CMU Bright SemiBold Oblique"/>
                        </a:rPr>
                        <m:t>𝑟</m:t>
                      </m:r>
                    </m:oMath>
                  </m:oMathPara>
                </a14:m>
                <a:endParaRPr lang="en-US" sz="1600" b="0" baseline="-25000" dirty="0">
                  <a:latin typeface="CMU Bright SemiBold Oblique"/>
                  <a:cs typeface="CMU Bright SemiBold Oblique"/>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1665065" y="5099647"/>
                <a:ext cx="484428" cy="332912"/>
              </a:xfrm>
              <a:prstGeom prst="rect">
                <a:avLst/>
              </a:prstGeom>
              <a:blipFill>
                <a:blip r:embed="rId6"/>
                <a:stretch>
                  <a:fillRect/>
                </a:stretch>
              </a:blipFill>
            </p:spPr>
            <p:txBody>
              <a:bodyPr/>
              <a:lstStyle/>
              <a:p>
                <a:r>
                  <a:rPr lang="en-US">
                    <a:noFill/>
                  </a:rPr>
                  <a:t> </a:t>
                </a:r>
              </a:p>
            </p:txBody>
          </p:sp>
        </mc:Fallback>
      </mc:AlternateContent>
      <p:cxnSp>
        <p:nvCxnSpPr>
          <p:cNvPr id="96" name="Straight Arrow Connector 95"/>
          <p:cNvCxnSpPr>
            <a:cxnSpLocks/>
            <a:endCxn id="44" idx="1"/>
          </p:cNvCxnSpPr>
          <p:nvPr/>
        </p:nvCxnSpPr>
        <p:spPr>
          <a:xfrm>
            <a:off x="1163301" y="3404664"/>
            <a:ext cx="2249969" cy="24273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cxnSpLocks/>
            <a:endCxn id="44" idx="3"/>
          </p:cNvCxnSpPr>
          <p:nvPr/>
        </p:nvCxnSpPr>
        <p:spPr>
          <a:xfrm flipV="1">
            <a:off x="1195747" y="4011712"/>
            <a:ext cx="2217522" cy="3382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4916842" y="1684768"/>
            <a:ext cx="703807" cy="2063921"/>
          </a:xfrm>
          <a:custGeom>
            <a:avLst/>
            <a:gdLst>
              <a:gd name="connsiteX0" fmla="*/ 374208 w 703807"/>
              <a:gd name="connsiteY0" fmla="*/ 0 h 2063921"/>
              <a:gd name="connsiteX1" fmla="*/ 691718 w 703807"/>
              <a:gd name="connsiteY1" fmla="*/ 1043301 h 2063921"/>
              <a:gd name="connsiteX2" fmla="*/ 0 w 703807"/>
              <a:gd name="connsiteY2" fmla="*/ 2063921 h 2063921"/>
            </a:gdLst>
            <a:ahLst/>
            <a:cxnLst>
              <a:cxn ang="0">
                <a:pos x="connsiteX0" y="connsiteY0"/>
              </a:cxn>
              <a:cxn ang="0">
                <a:pos x="connsiteX1" y="connsiteY1"/>
              </a:cxn>
              <a:cxn ang="0">
                <a:pos x="connsiteX2" y="connsiteY2"/>
              </a:cxn>
            </a:cxnLst>
            <a:rect l="l" t="t" r="r" b="b"/>
            <a:pathLst>
              <a:path w="703807" h="2063921">
                <a:moveTo>
                  <a:pt x="374208" y="0"/>
                </a:moveTo>
                <a:cubicBezTo>
                  <a:pt x="564147" y="349657"/>
                  <a:pt x="754086" y="699314"/>
                  <a:pt x="691718" y="1043301"/>
                </a:cubicBezTo>
                <a:cubicBezTo>
                  <a:pt x="629350" y="1387288"/>
                  <a:pt x="0" y="2063921"/>
                  <a:pt x="0" y="2063921"/>
                </a:cubicBezTo>
              </a:path>
            </a:pathLst>
          </a:custGeom>
          <a:ln w="127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Oval 90"/>
          <p:cNvSpPr/>
          <p:nvPr/>
        </p:nvSpPr>
        <p:spPr>
          <a:xfrm>
            <a:off x="2197916" y="4037004"/>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8" name="TextBox 47">
            <a:extLst>
              <a:ext uri="{FF2B5EF4-FFF2-40B4-BE49-F238E27FC236}">
                <a16:creationId xmlns:a16="http://schemas.microsoft.com/office/drawing/2014/main" id="{3EDAAC55-0328-0340-B1D8-6B2DDB0094AB}"/>
              </a:ext>
            </a:extLst>
          </p:cNvPr>
          <p:cNvSpPr txBox="1"/>
          <p:nvPr/>
        </p:nvSpPr>
        <p:spPr>
          <a:xfrm>
            <a:off x="2204674" y="3765214"/>
            <a:ext cx="2888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B991D8B-6FAF-6243-81E9-0B55D4996781}"/>
                  </a:ext>
                </a:extLst>
              </p:cNvPr>
              <p:cNvSpPr txBox="1"/>
              <p:nvPr/>
            </p:nvSpPr>
            <p:spPr>
              <a:xfrm>
                <a:off x="4226166" y="1326098"/>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36" name="TextBox 35">
                <a:extLst>
                  <a:ext uri="{FF2B5EF4-FFF2-40B4-BE49-F238E27FC236}">
                    <a16:creationId xmlns:a16="http://schemas.microsoft.com/office/drawing/2014/main" id="{3B991D8B-6FAF-6243-81E9-0B55D4996781}"/>
                  </a:ext>
                </a:extLst>
              </p:cNvPr>
              <p:cNvSpPr txBox="1">
                <a:spLocks noRot="1" noChangeAspect="1" noMove="1" noResize="1" noEditPoints="1" noAdjustHandles="1" noChangeArrowheads="1" noChangeShapeType="1" noTextEdit="1"/>
              </p:cNvSpPr>
              <p:nvPr/>
            </p:nvSpPr>
            <p:spPr>
              <a:xfrm>
                <a:off x="4226166" y="1326098"/>
                <a:ext cx="1127168" cy="50270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FCEAAD0-E8B6-D44F-B924-E348C93DD108}"/>
                  </a:ext>
                </a:extLst>
              </p:cNvPr>
              <p:cNvSpPr txBox="1"/>
              <p:nvPr/>
            </p:nvSpPr>
            <p:spPr>
              <a:xfrm>
                <a:off x="659563"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7" name="TextBox 36">
                <a:extLst>
                  <a:ext uri="{FF2B5EF4-FFF2-40B4-BE49-F238E27FC236}">
                    <a16:creationId xmlns:a16="http://schemas.microsoft.com/office/drawing/2014/main" id="{1FCEAAD0-E8B6-D44F-B924-E348C93DD108}"/>
                  </a:ext>
                </a:extLst>
              </p:cNvPr>
              <p:cNvSpPr txBox="1">
                <a:spLocks noRot="1" noChangeAspect="1" noMove="1" noResize="1" noEditPoints="1" noAdjustHandles="1" noChangeArrowheads="1" noChangeShapeType="1" noTextEdit="1"/>
              </p:cNvSpPr>
              <p:nvPr/>
            </p:nvSpPr>
            <p:spPr>
              <a:xfrm>
                <a:off x="659563" y="3200400"/>
                <a:ext cx="427681"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FB6065-C282-6242-AC96-CB07E4AEF71E}"/>
                  </a:ext>
                </a:extLst>
              </p:cNvPr>
              <p:cNvSpPr txBox="1"/>
              <p:nvPr/>
            </p:nvSpPr>
            <p:spPr>
              <a:xfrm>
                <a:off x="533400"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38" name="TextBox 37">
                <a:extLst>
                  <a:ext uri="{FF2B5EF4-FFF2-40B4-BE49-F238E27FC236}">
                    <a16:creationId xmlns:a16="http://schemas.microsoft.com/office/drawing/2014/main" id="{E2FB6065-C282-6242-AC96-CB07E4AEF71E}"/>
                  </a:ext>
                </a:extLst>
              </p:cNvPr>
              <p:cNvSpPr txBox="1">
                <a:spLocks noRot="1" noChangeAspect="1" noMove="1" noResize="1" noEditPoints="1" noAdjustHandles="1" noChangeArrowheads="1" noChangeShapeType="1" noTextEdit="1"/>
              </p:cNvSpPr>
              <p:nvPr/>
            </p:nvSpPr>
            <p:spPr>
              <a:xfrm>
                <a:off x="533400" y="4081046"/>
                <a:ext cx="63004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7B67DAB-D9A1-044E-9719-C18C7D3332F0}"/>
                  </a:ext>
                </a:extLst>
              </p:cNvPr>
              <p:cNvSpPr txBox="1"/>
              <p:nvPr/>
            </p:nvSpPr>
            <p:spPr>
              <a:xfrm>
                <a:off x="1896041" y="6019800"/>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39" name="TextBox 38">
                <a:extLst>
                  <a:ext uri="{FF2B5EF4-FFF2-40B4-BE49-F238E27FC236}">
                    <a16:creationId xmlns:a16="http://schemas.microsoft.com/office/drawing/2014/main" id="{47B67DAB-D9A1-044E-9719-C18C7D3332F0}"/>
                  </a:ext>
                </a:extLst>
              </p:cNvPr>
              <p:cNvSpPr txBox="1">
                <a:spLocks noRot="1" noChangeAspect="1" noMove="1" noResize="1" noEditPoints="1" noAdjustHandles="1" noChangeArrowheads="1" noChangeShapeType="1" noTextEdit="1"/>
              </p:cNvSpPr>
              <p:nvPr/>
            </p:nvSpPr>
            <p:spPr>
              <a:xfrm>
                <a:off x="1896041" y="6019800"/>
                <a:ext cx="1127168" cy="50270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552D425-7C8E-DA45-B90C-F57E7AF88068}"/>
                  </a:ext>
                </a:extLst>
              </p:cNvPr>
              <p:cNvSpPr txBox="1"/>
              <p:nvPr/>
            </p:nvSpPr>
            <p:spPr>
              <a:xfrm>
                <a:off x="3977410" y="3422264"/>
                <a:ext cx="43447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sub>
                        <m:sup>
                          <m:r>
                            <a:rPr lang="en-US" sz="1600" b="0" i="1" smtClean="0">
                              <a:latin typeface="Cambria Math" panose="02040503050406030204" pitchFamily="18" charset="0"/>
                            </a:rPr>
                            <m:t>′</m:t>
                          </m:r>
                        </m:sup>
                      </m:sSubSup>
                    </m:oMath>
                  </m:oMathPara>
                </a14:m>
                <a:endParaRPr lang="en-US" sz="1600" b="0" dirty="0"/>
              </a:p>
            </p:txBody>
          </p:sp>
        </mc:Choice>
        <mc:Fallback xmlns="">
          <p:sp>
            <p:nvSpPr>
              <p:cNvPr id="40" name="TextBox 39">
                <a:extLst>
                  <a:ext uri="{FF2B5EF4-FFF2-40B4-BE49-F238E27FC236}">
                    <a16:creationId xmlns:a16="http://schemas.microsoft.com/office/drawing/2014/main" id="{F552D425-7C8E-DA45-B90C-F57E7AF88068}"/>
                  </a:ext>
                </a:extLst>
              </p:cNvPr>
              <p:cNvSpPr txBox="1">
                <a:spLocks noRot="1" noChangeAspect="1" noMove="1" noResize="1" noEditPoints="1" noAdjustHandles="1" noChangeArrowheads="1" noChangeShapeType="1" noTextEdit="1"/>
              </p:cNvSpPr>
              <p:nvPr/>
            </p:nvSpPr>
            <p:spPr>
              <a:xfrm>
                <a:off x="3977410" y="3422264"/>
                <a:ext cx="434478"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5B876D7-A014-134D-93DC-106D98152532}"/>
                  </a:ext>
                </a:extLst>
              </p:cNvPr>
              <p:cNvSpPr txBox="1"/>
              <p:nvPr/>
            </p:nvSpPr>
            <p:spPr>
              <a:xfrm>
                <a:off x="7232407" y="2819400"/>
                <a:ext cx="319369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𝑟</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𝑊</m:t>
                              </m:r>
                            </m:e>
                            <m:sub>
                              <m:r>
                                <a:rPr lang="en-US" i="1">
                                  <a:solidFill>
                                    <a:srgbClr val="9900CC"/>
                                  </a:solidFill>
                                  <a:latin typeface="Cambria Math" panose="02040503050406030204" pitchFamily="18" charset="0"/>
                                  <a:ea typeface="Cambria Math" panose="02040503050406030204" pitchFamily="18" charset="0"/>
                                </a:rPr>
                                <m:t>𝑟</m:t>
                              </m:r>
                            </m:sub>
                          </m:sSub>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𝑏</m:t>
                              </m:r>
                            </m:e>
                            <m:sub>
                              <m:r>
                                <a:rPr lang="en-US" i="1">
                                  <a:solidFill>
                                    <a:srgbClr val="9900CC"/>
                                  </a:solidFill>
                                  <a:latin typeface="Cambria Math" panose="02040503050406030204" pitchFamily="18" charset="0"/>
                                  <a:ea typeface="Cambria Math" panose="02040503050406030204" pitchFamily="18" charset="0"/>
                                </a:rPr>
                                <m:t>𝑡</m:t>
                              </m:r>
                            </m:sub>
                          </m:sSub>
                        </m:e>
                      </m:d>
                    </m:oMath>
                  </m:oMathPara>
                </a14:m>
                <a:endParaRPr lang="en-US" dirty="0">
                  <a:solidFill>
                    <a:srgbClr val="9900CC"/>
                  </a:solidFill>
                </a:endParaRPr>
              </a:p>
            </p:txBody>
          </p:sp>
        </mc:Choice>
        <mc:Fallback xmlns="">
          <p:sp>
            <p:nvSpPr>
              <p:cNvPr id="46" name="TextBox 45">
                <a:extLst>
                  <a:ext uri="{FF2B5EF4-FFF2-40B4-BE49-F238E27FC236}">
                    <a16:creationId xmlns:a16="http://schemas.microsoft.com/office/drawing/2014/main" id="{05B876D7-A014-134D-93DC-106D98152532}"/>
                  </a:ext>
                </a:extLst>
              </p:cNvPr>
              <p:cNvSpPr txBox="1">
                <a:spLocks noRot="1" noChangeAspect="1" noMove="1" noResize="1" noEditPoints="1" noAdjustHandles="1" noChangeArrowheads="1" noChangeShapeType="1" noTextEdit="1"/>
              </p:cNvSpPr>
              <p:nvPr/>
            </p:nvSpPr>
            <p:spPr>
              <a:xfrm>
                <a:off x="7232407" y="2819400"/>
                <a:ext cx="3193695" cy="633828"/>
              </a:xfrm>
              <a:prstGeom prst="rect">
                <a:avLst/>
              </a:prstGeom>
              <a:blipFill>
                <a:blip r:embed="rId12"/>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7A949C1-D148-0C44-A0FD-957CBE7EA04F}"/>
                  </a:ext>
                </a:extLst>
              </p:cNvPr>
              <p:cNvSpPr txBox="1"/>
              <p:nvPr/>
            </p:nvSpPr>
            <p:spPr>
              <a:xfrm>
                <a:off x="7232407" y="3700785"/>
                <a:ext cx="3291735"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9900CC"/>
                              </a:solidFill>
                              <a:latin typeface="Cambria Math" panose="02040503050406030204" pitchFamily="18" charset="0"/>
                            </a:rPr>
                          </m:ctrlPr>
                        </m:sSubSup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up>
                          <m:r>
                            <a:rPr lang="en-US" i="1">
                              <a:solidFill>
                                <a:srgbClr val="9900CC"/>
                              </a:solidFill>
                              <a:latin typeface="Cambria Math" panose="02040503050406030204" pitchFamily="18" charset="0"/>
                            </a:rPr>
                            <m:t>′</m:t>
                          </m:r>
                        </m:sup>
                      </m:sSubSup>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𝑟</m:t>
                                  </m:r>
                                </m:e>
                                <m:sub>
                                  <m:r>
                                    <a:rPr lang="en-US" i="1">
                                      <a:solidFill>
                                        <a:srgbClr val="9900CC"/>
                                      </a:solidFill>
                                      <a:latin typeface="Cambria Math" panose="02040503050406030204" pitchFamily="18" charset="0"/>
                                      <a:ea typeface="Cambria Math" panose="02040503050406030204" pitchFamily="18" charset="0"/>
                                    </a:rPr>
                                    <m:t>𝑡</m:t>
                                  </m:r>
                                </m:sub>
                              </m:sSub>
                              <m:r>
                                <a:rPr lang="en-US" i="1">
                                  <a:solidFill>
                                    <a:srgbClr val="9900CC"/>
                                  </a:solidFill>
                                  <a:latin typeface="Cambria Math" panose="02040503050406030204" pitchFamily="18" charset="0"/>
                                  <a:ea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 </m:t>
                                  </m:r>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oMath>
                  </m:oMathPara>
                </a14:m>
                <a:endParaRPr lang="en-US" dirty="0">
                  <a:solidFill>
                    <a:srgbClr val="9900CC"/>
                  </a:solidFill>
                </a:endParaRPr>
              </a:p>
            </p:txBody>
          </p:sp>
        </mc:Choice>
        <mc:Fallback xmlns="">
          <p:sp>
            <p:nvSpPr>
              <p:cNvPr id="47" name="TextBox 46">
                <a:extLst>
                  <a:ext uri="{FF2B5EF4-FFF2-40B4-BE49-F238E27FC236}">
                    <a16:creationId xmlns:a16="http://schemas.microsoft.com/office/drawing/2014/main" id="{47A949C1-D148-0C44-A0FD-957CBE7EA04F}"/>
                  </a:ext>
                </a:extLst>
              </p:cNvPr>
              <p:cNvSpPr txBox="1">
                <a:spLocks noRot="1" noChangeAspect="1" noMove="1" noResize="1" noEditPoints="1" noAdjustHandles="1" noChangeArrowheads="1" noChangeShapeType="1" noTextEdit="1"/>
              </p:cNvSpPr>
              <p:nvPr/>
            </p:nvSpPr>
            <p:spPr>
              <a:xfrm>
                <a:off x="7232407" y="3700785"/>
                <a:ext cx="3291735" cy="633828"/>
              </a:xfrm>
              <a:prstGeom prst="rect">
                <a:avLst/>
              </a:prstGeom>
              <a:blipFill>
                <a:blip r:embed="rId13"/>
                <a:stretch>
                  <a:fillRect l="-1149" b="-21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5DBB0F0-C833-2540-AC04-759E20EE9176}"/>
                  </a:ext>
                </a:extLst>
              </p:cNvPr>
              <p:cNvSpPr txBox="1"/>
              <p:nvPr/>
            </p:nvSpPr>
            <p:spPr>
              <a:xfrm>
                <a:off x="7232408" y="4576853"/>
                <a:ext cx="323915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𝑧</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𝑊</m:t>
                              </m:r>
                            </m:e>
                            <m:sub>
                              <m:r>
                                <a:rPr lang="en-US" i="1">
                                  <a:solidFill>
                                    <a:srgbClr val="9900CC"/>
                                  </a:solidFill>
                                  <a:latin typeface="Cambria Math" panose="02040503050406030204" pitchFamily="18" charset="0"/>
                                  <a:ea typeface="Cambria Math" panose="02040503050406030204" pitchFamily="18" charset="0"/>
                                </a:rPr>
                                <m:t>𝑧</m:t>
                              </m:r>
                            </m:sub>
                          </m:sSub>
                          <m:d>
                            <m:dPr>
                              <m:ctrlPr>
                                <a:rPr lang="en-US" i="1">
                                  <a:solidFill>
                                    <a:srgbClr val="9900CC"/>
                                  </a:solidFill>
                                  <a:latin typeface="Cambria Math" panose="02040503050406030204" pitchFamily="18" charset="0"/>
                                  <a:ea typeface="Cambria Math" panose="02040503050406030204" pitchFamily="18" charset="0"/>
                                </a:rPr>
                              </m:ctrlPr>
                            </m:dPr>
                            <m:e>
                              <m:eqArr>
                                <m:eqArrPr>
                                  <m:ctrlPr>
                                    <a:rPr lang="en-US" i="1">
                                      <a:solidFill>
                                        <a:srgbClr val="9900CC"/>
                                      </a:solidFill>
                                      <a:latin typeface="Cambria Math" panose="02040503050406030204" pitchFamily="18" charset="0"/>
                                      <a:ea typeface="Cambria Math" panose="02040503050406030204" pitchFamily="18" charset="0"/>
                                    </a:rPr>
                                  </m:ctrlPr>
                                </m:eqArrPr>
                                <m:e>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𝑥</m:t>
                                      </m:r>
                                    </m:e>
                                    <m:sub>
                                      <m:r>
                                        <a:rPr lang="en-US" i="1">
                                          <a:solidFill>
                                            <a:srgbClr val="9900CC"/>
                                          </a:solidFill>
                                          <a:latin typeface="Cambria Math" panose="02040503050406030204" pitchFamily="18" charset="0"/>
                                          <a:ea typeface="Cambria Math" panose="02040503050406030204" pitchFamily="18" charset="0"/>
                                        </a:rPr>
                                        <m:t>𝑡</m:t>
                                      </m:r>
                                    </m:sub>
                                  </m:sSub>
                                </m:e>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eqArr>
                            </m:e>
                          </m:d>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𝑏</m:t>
                              </m:r>
                            </m:e>
                            <m:sub>
                              <m:r>
                                <a:rPr lang="en-US" i="1">
                                  <a:solidFill>
                                    <a:srgbClr val="9900CC"/>
                                  </a:solidFill>
                                  <a:latin typeface="Cambria Math" panose="02040503050406030204" pitchFamily="18" charset="0"/>
                                  <a:ea typeface="Cambria Math" panose="02040503050406030204" pitchFamily="18" charset="0"/>
                                </a:rPr>
                                <m:t>𝑧</m:t>
                              </m:r>
                            </m:sub>
                          </m:sSub>
                        </m:e>
                      </m:d>
                    </m:oMath>
                  </m:oMathPara>
                </a14:m>
                <a:endParaRPr lang="en-US" dirty="0">
                  <a:solidFill>
                    <a:srgbClr val="9900CC"/>
                  </a:solidFill>
                </a:endParaRPr>
              </a:p>
            </p:txBody>
          </p:sp>
        </mc:Choice>
        <mc:Fallback xmlns="">
          <p:sp>
            <p:nvSpPr>
              <p:cNvPr id="49" name="TextBox 48">
                <a:extLst>
                  <a:ext uri="{FF2B5EF4-FFF2-40B4-BE49-F238E27FC236}">
                    <a16:creationId xmlns:a16="http://schemas.microsoft.com/office/drawing/2014/main" id="{D5DBB0F0-C833-2540-AC04-759E20EE9176}"/>
                  </a:ext>
                </a:extLst>
              </p:cNvPr>
              <p:cNvSpPr txBox="1">
                <a:spLocks noRot="1" noChangeAspect="1" noMove="1" noResize="1" noEditPoints="1" noAdjustHandles="1" noChangeArrowheads="1" noChangeShapeType="1" noTextEdit="1"/>
              </p:cNvSpPr>
              <p:nvPr/>
            </p:nvSpPr>
            <p:spPr>
              <a:xfrm>
                <a:off x="7232408" y="4576853"/>
                <a:ext cx="3239156" cy="633828"/>
              </a:xfrm>
              <a:prstGeom prst="rect">
                <a:avLst/>
              </a:prstGeom>
              <a:blipFill>
                <a:blip r:embed="rId1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54846DA-8707-DA4F-BB27-FB554013E098}"/>
                  </a:ext>
                </a:extLst>
              </p:cNvPr>
              <p:cNvSpPr txBox="1"/>
              <p:nvPr/>
            </p:nvSpPr>
            <p:spPr>
              <a:xfrm>
                <a:off x="7303660" y="5514752"/>
                <a:ext cx="3989810" cy="369332"/>
              </a:xfrm>
              <a:prstGeom prst="rect">
                <a:avLst/>
              </a:prstGeom>
              <a:noFill/>
            </p:spPr>
            <p:txBody>
              <a:bodyPr wrap="none" lIns="0" tIns="0" rIns="0" bIns="0" rtlCol="0">
                <a:spAutoFit/>
              </a:bodyPr>
              <a:lstStyle/>
              <a:p>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sub>
                    </m:sSub>
                    <m:r>
                      <a:rPr lang="en-US" i="1">
                        <a:solidFill>
                          <a:srgbClr val="C00000"/>
                        </a:solidFill>
                        <a:latin typeface="Cambria Math" panose="02040503050406030204" pitchFamily="18" charset="0"/>
                      </a:rPr>
                      <m:t>=</m:t>
                    </m:r>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1−</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𝑧</m:t>
                            </m:r>
                          </m:e>
                          <m:sub>
                            <m:r>
                              <a:rPr lang="en-US" i="1">
                                <a:solidFill>
                                  <a:srgbClr val="C00000"/>
                                </a:solidFill>
                                <a:latin typeface="Cambria Math" panose="02040503050406030204" pitchFamily="18" charset="0"/>
                                <a:ea typeface="Cambria Math" panose="02040503050406030204" pitchFamily="18" charset="0"/>
                              </a:rPr>
                              <m:t>𝑡</m:t>
                            </m:r>
                          </m:sub>
                        </m:sSub>
                      </m:e>
                    </m:d>
                    <m:r>
                      <a:rPr lang="en-US" i="1">
                        <a:solidFill>
                          <a:srgbClr val="C00000"/>
                        </a:solidFill>
                        <a:latin typeface="Cambria Math" panose="02040503050406030204" pitchFamily="18" charset="0"/>
                        <a:ea typeface="Cambria Math" panose="02040503050406030204" pitchFamily="18" charset="0"/>
                      </a:rPr>
                      <m:t> ⨀</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 </m:t>
                        </m:r>
                        <m:r>
                          <a:rPr lang="en-US" i="1">
                            <a:solidFill>
                              <a:srgbClr val="C00000"/>
                            </a:solidFill>
                            <a:latin typeface="Cambria Math" panose="02040503050406030204" pitchFamily="18" charset="0"/>
                            <a:ea typeface="Cambria Math" panose="02040503050406030204" pitchFamily="18" charset="0"/>
                          </a:rPr>
                          <m:t>h</m:t>
                        </m:r>
                      </m:e>
                      <m:sub>
                        <m:r>
                          <a:rPr lang="en-US" i="1">
                            <a:solidFill>
                              <a:srgbClr val="C00000"/>
                            </a:solidFill>
                            <a:latin typeface="Cambria Math" panose="02040503050406030204" pitchFamily="18" charset="0"/>
                            <a:ea typeface="Cambria Math" panose="02040503050406030204" pitchFamily="18" charset="0"/>
                          </a:rPr>
                          <m:t>𝑡</m:t>
                        </m:r>
                        <m:r>
                          <a:rPr lang="en-US" i="1">
                            <a:solidFill>
                              <a:srgbClr val="C00000"/>
                            </a:solidFill>
                            <a:latin typeface="Cambria Math" panose="02040503050406030204" pitchFamily="18" charset="0"/>
                            <a:ea typeface="Cambria Math" panose="02040503050406030204" pitchFamily="18" charset="0"/>
                          </a:rPr>
                          <m:t>−1</m:t>
                        </m:r>
                      </m:sub>
                    </m:sSub>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𝑧</m:t>
                        </m:r>
                      </m:e>
                      <m:sub>
                        <m:r>
                          <a:rPr lang="en-US" i="1">
                            <a:solidFill>
                              <a:srgbClr val="C00000"/>
                            </a:solidFill>
                            <a:latin typeface="Cambria Math" panose="02040503050406030204" pitchFamily="18" charset="0"/>
                            <a:ea typeface="Cambria Math" panose="02040503050406030204" pitchFamily="18" charset="0"/>
                          </a:rPr>
                          <m:t>𝑡</m:t>
                        </m:r>
                      </m:sub>
                    </m:sSub>
                    <m:r>
                      <a:rPr lang="en-US" i="1">
                        <a:solidFill>
                          <a:srgbClr val="C00000"/>
                        </a:solidFill>
                        <a:latin typeface="Cambria Math" panose="02040503050406030204" pitchFamily="18" charset="0"/>
                        <a:ea typeface="Cambria Math" panose="02040503050406030204" pitchFamily="18" charset="0"/>
                      </a:rPr>
                      <m:t>⨀</m:t>
                    </m:r>
                  </m:oMath>
                </a14:m>
                <a:r>
                  <a:rPr lang="en-US" dirty="0">
                    <a:solidFill>
                      <a:srgbClr val="C00000"/>
                    </a:solidFill>
                  </a:rPr>
                  <a:t> </a:t>
                </a:r>
                <a14:m>
                  <m:oMath xmlns:m="http://schemas.openxmlformats.org/officeDocument/2006/math">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rPr>
                          <m:t>h</m:t>
                        </m:r>
                      </m:e>
                      <m:sub>
                        <m:r>
                          <a:rPr lang="en-US" i="1">
                            <a:solidFill>
                              <a:srgbClr val="C00000"/>
                            </a:solidFill>
                            <a:latin typeface="Cambria Math" panose="02040503050406030204" pitchFamily="18" charset="0"/>
                          </a:rPr>
                          <m:t>𝑡</m:t>
                        </m:r>
                      </m:sub>
                      <m:sup>
                        <m:r>
                          <a:rPr lang="en-US" i="1">
                            <a:solidFill>
                              <a:srgbClr val="C00000"/>
                            </a:solidFill>
                            <a:latin typeface="Cambria Math" panose="02040503050406030204" pitchFamily="18" charset="0"/>
                          </a:rPr>
                          <m:t>′</m:t>
                        </m:r>
                      </m:sup>
                    </m:sSubSup>
                  </m:oMath>
                </a14:m>
                <a:endParaRPr lang="en-US" dirty="0">
                  <a:solidFill>
                    <a:srgbClr val="9900CC"/>
                  </a:solidFill>
                </a:endParaRPr>
              </a:p>
            </p:txBody>
          </p:sp>
        </mc:Choice>
        <mc:Fallback xmlns="">
          <p:sp>
            <p:nvSpPr>
              <p:cNvPr id="50" name="TextBox 49">
                <a:extLst>
                  <a:ext uri="{FF2B5EF4-FFF2-40B4-BE49-F238E27FC236}">
                    <a16:creationId xmlns:a16="http://schemas.microsoft.com/office/drawing/2014/main" id="{C54846DA-8707-DA4F-BB27-FB554013E098}"/>
                  </a:ext>
                </a:extLst>
              </p:cNvPr>
              <p:cNvSpPr txBox="1">
                <a:spLocks noRot="1" noChangeAspect="1" noMove="1" noResize="1" noEditPoints="1" noAdjustHandles="1" noChangeArrowheads="1" noChangeShapeType="1" noTextEdit="1"/>
              </p:cNvSpPr>
              <p:nvPr/>
            </p:nvSpPr>
            <p:spPr>
              <a:xfrm>
                <a:off x="7303660" y="5514752"/>
                <a:ext cx="3989810" cy="369332"/>
              </a:xfrm>
              <a:prstGeom prst="rect">
                <a:avLst/>
              </a:prstGeom>
              <a:blipFill>
                <a:blip r:embed="rId15"/>
                <a:stretch>
                  <a:fillRect l="-2540" t="-3333" r="-317" b="-36667"/>
                </a:stretch>
              </a:blipFill>
            </p:spPr>
            <p:txBody>
              <a:bodyPr/>
              <a:lstStyle/>
              <a:p>
                <a:r>
                  <a:rPr lang="en-US">
                    <a:noFill/>
                  </a:rPr>
                  <a:t> </a:t>
                </a:r>
              </a:p>
            </p:txBody>
          </p:sp>
        </mc:Fallback>
      </mc:AlternateContent>
      <p:sp>
        <p:nvSpPr>
          <p:cNvPr id="41" name="Content Placeholder 2">
            <a:extLst>
              <a:ext uri="{FF2B5EF4-FFF2-40B4-BE49-F238E27FC236}">
                <a16:creationId xmlns:a16="http://schemas.microsoft.com/office/drawing/2014/main" id="{3F5627D0-CCC2-9F42-88EB-9B52500116CD}"/>
              </a:ext>
            </a:extLst>
          </p:cNvPr>
          <p:cNvSpPr>
            <a:spLocks noGrp="1"/>
          </p:cNvSpPr>
          <p:nvPr>
            <p:ph idx="1"/>
          </p:nvPr>
        </p:nvSpPr>
        <p:spPr>
          <a:xfrm>
            <a:off x="6858000" y="1228611"/>
            <a:ext cx="4605795" cy="1444691"/>
          </a:xfrm>
        </p:spPr>
        <p:txBody>
          <a:bodyPr>
            <a:normAutofit/>
          </a:bodyPr>
          <a:lstStyle/>
          <a:p>
            <a:pPr>
              <a:buFont typeface="Arial" panose="020B0604020202020204" pitchFamily="34" charset="0"/>
              <a:buChar char="•"/>
            </a:pPr>
            <a:r>
              <a:rPr lang="en-US" sz="2400" dirty="0"/>
              <a:t>Get rid of separate cell state</a:t>
            </a:r>
          </a:p>
          <a:p>
            <a:pPr>
              <a:buFont typeface="Arial" panose="020B0604020202020204" pitchFamily="34" charset="0"/>
              <a:buChar char="•"/>
            </a:pPr>
            <a:r>
              <a:rPr lang="en-US" sz="2400" dirty="0"/>
              <a:t>Merge “forget” and “output” gates into “update” gate</a:t>
            </a:r>
          </a:p>
        </p:txBody>
      </p:sp>
      <p:sp>
        <p:nvSpPr>
          <p:cNvPr id="54" name="Rectangle 53">
            <a:extLst>
              <a:ext uri="{FF2B5EF4-FFF2-40B4-BE49-F238E27FC236}">
                <a16:creationId xmlns:a16="http://schemas.microsoft.com/office/drawing/2014/main" id="{232A52C4-8056-2B46-96F2-1626D8125AD1}"/>
              </a:ext>
            </a:extLst>
          </p:cNvPr>
          <p:cNvSpPr/>
          <p:nvPr/>
        </p:nvSpPr>
        <p:spPr>
          <a:xfrm>
            <a:off x="457200" y="6474023"/>
            <a:ext cx="11201400" cy="338554"/>
          </a:xfrm>
          <a:prstGeom prst="rect">
            <a:avLst/>
          </a:prstGeom>
        </p:spPr>
        <p:txBody>
          <a:bodyPr wrap="square">
            <a:spAutoFit/>
          </a:bodyPr>
          <a:lstStyle/>
          <a:p>
            <a:pPr algn="ctr"/>
            <a:r>
              <a:rPr lang="en-US" sz="1600" b="0" dirty="0">
                <a:latin typeface="+mn-lt"/>
                <a:cs typeface="CMU Bright Roman"/>
              </a:rPr>
              <a:t>K. Cho et al., </a:t>
            </a:r>
            <a:r>
              <a:rPr lang="en-US" sz="1600" b="0" dirty="0">
                <a:latin typeface="+mn-lt"/>
                <a:cs typeface="CMU Bright Roman"/>
                <a:hlinkClick r:id="rId16"/>
              </a:rPr>
              <a:t>Learning phrase representations using RNN encoder-decoder for statistical machine translation</a:t>
            </a:r>
            <a:r>
              <a:rPr lang="en-US" sz="1600" b="0" dirty="0">
                <a:latin typeface="+mn-lt"/>
                <a:cs typeface="CMU Bright Roman"/>
              </a:rPr>
              <a:t>, ACL 2014</a:t>
            </a:r>
          </a:p>
        </p:txBody>
      </p:sp>
    </p:spTree>
    <p:extLst>
      <p:ext uri="{BB962C8B-B14F-4D97-AF65-F5344CB8AC3E}">
        <p14:creationId xmlns:p14="http://schemas.microsoft.com/office/powerpoint/2010/main" val="4129237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Examples of sequential prediction tasks</a:t>
            </a:r>
          </a:p>
          <a:p>
            <a:pPr marL="457200" indent="-457200">
              <a:buFont typeface="Arial" panose="020B0604020202020204" pitchFamily="34" charset="0"/>
              <a:buChar char="•"/>
            </a:pPr>
            <a:r>
              <a:rPr lang="en-US" sz="2800" dirty="0">
                <a:solidFill>
                  <a:schemeClr val="bg1">
                    <a:lumMod val="50000"/>
                  </a:schemeClr>
                </a:solidFill>
                <a:cs typeface="CMU Bright Roman"/>
              </a:rPr>
              <a:t>Common recurrent units</a:t>
            </a:r>
          </a:p>
          <a:p>
            <a:pPr marL="857250" lvl="1" indent="-457200">
              <a:buFont typeface="Arial" panose="020B0604020202020204" pitchFamily="34" charset="0"/>
              <a:buChar char="•"/>
            </a:pPr>
            <a:r>
              <a:rPr lang="en-US" sz="2400" dirty="0">
                <a:solidFill>
                  <a:schemeClr val="bg1">
                    <a:lumMod val="50000"/>
                  </a:schemeClr>
                </a:solidFill>
                <a:cs typeface="CMU Bright Roman"/>
              </a:rPr>
              <a:t>Vanilla RNN unit (and how to train it)</a:t>
            </a:r>
          </a:p>
          <a:p>
            <a:pPr marL="857250" lvl="1" indent="-457200">
              <a:buFont typeface="Arial" panose="020B0604020202020204" pitchFamily="34" charset="0"/>
              <a:buChar char="•"/>
            </a:pPr>
            <a:r>
              <a:rPr lang="en-US" sz="2400" dirty="0">
                <a:solidFill>
                  <a:schemeClr val="bg1">
                    <a:lumMod val="50000"/>
                  </a:schemeClr>
                </a:solidFill>
                <a:cs typeface="CMU Bright Roman"/>
              </a:rPr>
              <a:t>Long Short-Term Memory (LSTM)</a:t>
            </a:r>
          </a:p>
          <a:p>
            <a:pPr marL="857250" lvl="1" indent="-457200">
              <a:buFont typeface="Arial" panose="020B0604020202020204" pitchFamily="34" charset="0"/>
              <a:buChar char="•"/>
            </a:pPr>
            <a:r>
              <a:rPr lang="en-US" sz="2400" dirty="0">
                <a:solidFill>
                  <a:schemeClr val="bg1">
                    <a:lumMod val="50000"/>
                  </a:schemeClr>
                </a:solidFill>
                <a:cs typeface="CMU Bright Roman"/>
              </a:rPr>
              <a:t>Gated Recurrent Unit (GRU)</a:t>
            </a:r>
          </a:p>
          <a:p>
            <a:pPr marL="457200" indent="-457200">
              <a:buFont typeface="Arial" panose="020B0604020202020204" pitchFamily="34" charset="0"/>
              <a:buChar char="•"/>
            </a:pPr>
            <a:r>
              <a:rPr lang="en-US" sz="2800" dirty="0">
                <a:cs typeface="CMU Bright Roman"/>
              </a:rPr>
              <a:t>Recurrent network architectures</a:t>
            </a:r>
          </a:p>
          <a:p>
            <a:pPr marL="457200" indent="-457200">
              <a:buFont typeface="Arial" panose="020B0604020202020204" pitchFamily="34" charset="0"/>
              <a:buChar char="•"/>
            </a:pPr>
            <a:endParaRPr lang="en-US" sz="2400" dirty="0">
              <a:cs typeface="CMU Bright Roman"/>
            </a:endParaRPr>
          </a:p>
        </p:txBody>
      </p:sp>
    </p:spTree>
    <p:extLst>
      <p:ext uri="{BB962C8B-B14F-4D97-AF65-F5344CB8AC3E}">
        <p14:creationId xmlns:p14="http://schemas.microsoft.com/office/powerpoint/2010/main" val="55860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34465" y="2807230"/>
            <a:ext cx="4379551" cy="1108675"/>
            <a:chOff x="210464" y="2860348"/>
            <a:chExt cx="4379551" cy="1108675"/>
          </a:xfrm>
          <a:solidFill>
            <a:srgbClr val="FFC9BA"/>
          </a:solidFill>
        </p:grpSpPr>
        <p:grpSp>
          <p:nvGrpSpPr>
            <p:cNvPr id="7" name="Group 6"/>
            <p:cNvGrpSpPr/>
            <p:nvPr/>
          </p:nvGrpSpPr>
          <p:grpSpPr>
            <a:xfrm>
              <a:off x="2370923" y="2860348"/>
              <a:ext cx="2219092" cy="946494"/>
              <a:chOff x="2370923" y="2860348"/>
              <a:chExt cx="2219092" cy="946494"/>
            </a:xfrm>
            <a:grpFill/>
          </p:grpSpPr>
          <p:sp>
            <p:nvSpPr>
              <p:cNvPr id="27" name="Rectangle 26"/>
              <p:cNvSpPr/>
              <p:nvPr/>
            </p:nvSpPr>
            <p:spPr>
              <a:xfrm>
                <a:off x="237092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37" name="Straight Arrow Connector 36"/>
              <p:cNvCxnSpPr>
                <a:endCxn id="27" idx="2"/>
              </p:cNvCxnSpPr>
              <p:nvPr/>
            </p:nvCxnSpPr>
            <p:spPr>
              <a:xfrm flipV="1">
                <a:off x="2536610" y="350735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3"/>
              </p:cNvCxnSpPr>
              <p:nvPr/>
            </p:nvCxnSpPr>
            <p:spPr>
              <a:xfrm>
                <a:off x="2702297"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04049"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0" name="Straight Arrow Connector 39"/>
              <p:cNvCxnSpPr/>
              <p:nvPr/>
            </p:nvCxnSpPr>
            <p:spPr>
              <a:xfrm flipV="1">
                <a:off x="3168223"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333911"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63566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3" name="Straight Arrow Connector 42"/>
              <p:cNvCxnSpPr/>
              <p:nvPr/>
            </p:nvCxnSpPr>
            <p:spPr>
              <a:xfrm flipV="1">
                <a:off x="3799837"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6889"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258641"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6" name="Straight Arrow Connector 45"/>
              <p:cNvCxnSpPr/>
              <p:nvPr/>
            </p:nvCxnSpPr>
            <p:spPr>
              <a:xfrm flipV="1">
                <a:off x="4422815"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10464" y="3138026"/>
              <a:ext cx="1825019" cy="830997"/>
            </a:xfrm>
            <a:prstGeom prst="rect">
              <a:avLst/>
            </a:prstGeom>
            <a:noFill/>
          </p:spPr>
          <p:txBody>
            <a:bodyPr wrap="square" rtlCol="0">
              <a:spAutoFit/>
            </a:bodyPr>
            <a:lstStyle/>
            <a:p>
              <a:r>
                <a:rPr lang="en-US" b="0" dirty="0">
                  <a:latin typeface="+mn-lt"/>
                  <a:cs typeface="CMU Bright Roman"/>
                </a:rPr>
                <a:t>Single - Multiple</a:t>
              </a:r>
            </a:p>
          </p:txBody>
        </p:sp>
      </p:grpSp>
      <p:grpSp>
        <p:nvGrpSpPr>
          <p:cNvPr id="14" name="Group 13"/>
          <p:cNvGrpSpPr/>
          <p:nvPr/>
        </p:nvGrpSpPr>
        <p:grpSpPr>
          <a:xfrm>
            <a:off x="1734464" y="1676400"/>
            <a:ext cx="4378038" cy="1119578"/>
            <a:chOff x="210464" y="3923354"/>
            <a:chExt cx="4378038" cy="1119578"/>
          </a:xfrm>
          <a:solidFill>
            <a:srgbClr val="FFC9BA"/>
          </a:solidFill>
        </p:grpSpPr>
        <p:grpSp>
          <p:nvGrpSpPr>
            <p:cNvPr id="10" name="Group 9"/>
            <p:cNvGrpSpPr/>
            <p:nvPr/>
          </p:nvGrpSpPr>
          <p:grpSpPr>
            <a:xfrm>
              <a:off x="2365637" y="3923354"/>
              <a:ext cx="2222865" cy="946494"/>
              <a:chOff x="2365637" y="3923354"/>
              <a:chExt cx="2222865" cy="946494"/>
            </a:xfrm>
            <a:grpFill/>
          </p:grpSpPr>
          <p:sp>
            <p:nvSpPr>
              <p:cNvPr id="47" name="Rectangle 46"/>
              <p:cNvSpPr/>
              <p:nvPr/>
            </p:nvSpPr>
            <p:spPr>
              <a:xfrm>
                <a:off x="2365637"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8" name="Straight Arrow Connector 47"/>
              <p:cNvCxnSpPr/>
              <p:nvPr/>
            </p:nvCxnSpPr>
            <p:spPr>
              <a:xfrm flipV="1">
                <a:off x="2536610"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695499"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997251"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1" name="Straight Arrow Connector 50"/>
              <p:cNvCxnSpPr/>
              <p:nvPr/>
            </p:nvCxnSpPr>
            <p:spPr>
              <a:xfrm flipV="1">
                <a:off x="3161425"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18477"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620229"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4" name="Straight Arrow Connector 53"/>
              <p:cNvCxnSpPr/>
              <p:nvPr/>
            </p:nvCxnSpPr>
            <p:spPr>
              <a:xfrm flipV="1">
                <a:off x="3784403"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257128"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6" name="Straight Arrow Connector 55"/>
              <p:cNvCxnSpPr/>
              <p:nvPr/>
            </p:nvCxnSpPr>
            <p:spPr>
              <a:xfrm>
                <a:off x="3951603" y="4407174"/>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422815" y="392335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10464" y="4211935"/>
              <a:ext cx="1825019" cy="830997"/>
            </a:xfrm>
            <a:prstGeom prst="rect">
              <a:avLst/>
            </a:prstGeom>
            <a:noFill/>
          </p:spPr>
          <p:txBody>
            <a:bodyPr wrap="square" rtlCol="0">
              <a:spAutoFit/>
            </a:bodyPr>
            <a:lstStyle/>
            <a:p>
              <a:r>
                <a:rPr lang="en-US" b="0" dirty="0">
                  <a:latin typeface="+mn-lt"/>
                  <a:cs typeface="CMU Bright Roman"/>
                </a:rPr>
                <a:t>Multiple - Single</a:t>
              </a:r>
            </a:p>
          </p:txBody>
        </p:sp>
      </p:grpSp>
      <p:grpSp>
        <p:nvGrpSpPr>
          <p:cNvPr id="8" name="Group 7"/>
          <p:cNvGrpSpPr/>
          <p:nvPr/>
        </p:nvGrpSpPr>
        <p:grpSpPr>
          <a:xfrm>
            <a:off x="3888126" y="4983075"/>
            <a:ext cx="3489437" cy="946494"/>
            <a:chOff x="2364125" y="5034286"/>
            <a:chExt cx="3489437" cy="946494"/>
          </a:xfrm>
          <a:solidFill>
            <a:srgbClr val="FFC9BA"/>
          </a:solidFill>
        </p:grpSpPr>
        <p:sp>
          <p:nvSpPr>
            <p:cNvPr id="58" name="Rectangle 57"/>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2" name="Straight Arrow Connector 61"/>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5" name="Straight Arrow Connector 64"/>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421303"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87230"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4581705"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5052917"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522188"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3" name="Straight Arrow Connector 72"/>
            <p:cNvCxnSpPr/>
            <p:nvPr/>
          </p:nvCxnSpPr>
          <p:spPr>
            <a:xfrm>
              <a:off x="5216663"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7875"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1734465" y="5184430"/>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80" name="TextBox 79"/>
          <p:cNvSpPr txBox="1"/>
          <p:nvPr/>
        </p:nvSpPr>
        <p:spPr>
          <a:xfrm>
            <a:off x="7686834" y="3084908"/>
            <a:ext cx="34383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1" name="TextBox 80"/>
          <p:cNvSpPr txBox="1"/>
          <p:nvPr/>
        </p:nvSpPr>
        <p:spPr>
          <a:xfrm>
            <a:off x="7686834" y="1930261"/>
            <a:ext cx="2981166" cy="830997"/>
          </a:xfrm>
          <a:prstGeom prst="rect">
            <a:avLst/>
          </a:prstGeom>
          <a:noFill/>
        </p:spPr>
        <p:txBody>
          <a:bodyPr wrap="square" rtlCol="0">
            <a:spAutoFit/>
          </a:bodyPr>
          <a:lstStyle/>
          <a:p>
            <a:r>
              <a:rPr lang="en-US" b="0" dirty="0">
                <a:latin typeface="+mn-lt"/>
                <a:cs typeface="CMU Bright Roman"/>
              </a:rPr>
              <a:t>Sequence Classification</a:t>
            </a:r>
          </a:p>
        </p:txBody>
      </p:sp>
      <p:sp>
        <p:nvSpPr>
          <p:cNvPr id="82" name="TextBox 81"/>
          <p:cNvSpPr txBox="1"/>
          <p:nvPr/>
        </p:nvSpPr>
        <p:spPr>
          <a:xfrm>
            <a:off x="7686834" y="5184430"/>
            <a:ext cx="2981166" cy="461665"/>
          </a:xfrm>
          <a:prstGeom prst="rect">
            <a:avLst/>
          </a:prstGeom>
          <a:noFill/>
        </p:spPr>
        <p:txBody>
          <a:bodyPr wrap="square" rtlCol="0">
            <a:spAutoFit/>
          </a:bodyPr>
          <a:lstStyle/>
          <a:p>
            <a:r>
              <a:rPr lang="en-US" b="0" dirty="0">
                <a:latin typeface="+mn-lt"/>
                <a:cs typeface="CMU Bright Roman"/>
              </a:rPr>
              <a:t>Translation</a:t>
            </a:r>
          </a:p>
        </p:txBody>
      </p:sp>
      <p:grpSp>
        <p:nvGrpSpPr>
          <p:cNvPr id="84" name="Group 83"/>
          <p:cNvGrpSpPr/>
          <p:nvPr/>
        </p:nvGrpSpPr>
        <p:grpSpPr>
          <a:xfrm>
            <a:off x="3881773" y="3825027"/>
            <a:ext cx="2222865" cy="946494"/>
            <a:chOff x="2364125" y="5034286"/>
            <a:chExt cx="2222865" cy="946494"/>
          </a:xfrm>
          <a:solidFill>
            <a:srgbClr val="FFC9BA"/>
          </a:solidFill>
        </p:grpSpPr>
        <p:sp>
          <p:nvSpPr>
            <p:cNvPr id="85" name="Rectangle 84"/>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6" name="Straight Arrow Connector 85"/>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9" name="Straight Arrow Connector 88"/>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2" name="Straight Arrow Connector 91"/>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4" name="Straight Arrow Connector 93"/>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316626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782891"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442765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7686834" y="4102705"/>
            <a:ext cx="32859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3" name="TextBox 82">
            <a:extLst>
              <a:ext uri="{FF2B5EF4-FFF2-40B4-BE49-F238E27FC236}">
                <a16:creationId xmlns:a16="http://schemas.microsoft.com/office/drawing/2014/main" id="{A0DCE2EB-5015-3F46-9458-3B3074721E96}"/>
              </a:ext>
            </a:extLst>
          </p:cNvPr>
          <p:cNvSpPr txBox="1"/>
          <p:nvPr/>
        </p:nvSpPr>
        <p:spPr>
          <a:xfrm>
            <a:off x="1739154" y="4113608"/>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3" name="Title 2">
            <a:extLst>
              <a:ext uri="{FF2B5EF4-FFF2-40B4-BE49-F238E27FC236}">
                <a16:creationId xmlns:a16="http://schemas.microsoft.com/office/drawing/2014/main" id="{76C66C3F-F79A-0C42-826B-44EC31BEE182}"/>
              </a:ext>
            </a:extLst>
          </p:cNvPr>
          <p:cNvSpPr>
            <a:spLocks noGrp="1"/>
          </p:cNvSpPr>
          <p:nvPr>
            <p:ph type="title"/>
          </p:nvPr>
        </p:nvSpPr>
        <p:spPr/>
        <p:txBody>
          <a:bodyPr/>
          <a:lstStyle/>
          <a:p>
            <a:r>
              <a:rPr lang="en-US" dirty="0"/>
              <a:t>Recall: Input-output scenarios</a:t>
            </a:r>
          </a:p>
        </p:txBody>
      </p:sp>
    </p:spTree>
    <p:extLst>
      <p:ext uri="{BB962C8B-B14F-4D97-AF65-F5344CB8AC3E}">
        <p14:creationId xmlns:p14="http://schemas.microsoft.com/office/powerpoint/2010/main" val="3424615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RNN architectures</a:t>
            </a:r>
            <a:endParaRPr lang="en-US" sz="4000" dirty="0">
              <a:latin typeface="CMU Bright SemiBold"/>
              <a:cs typeface="CMU Bright SemiBold"/>
            </a:endParaRP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Most general configuration:</a:t>
            </a:r>
          </a:p>
        </p:txBody>
      </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84308" y="289637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Tree>
    <p:extLst>
      <p:ext uri="{BB962C8B-B14F-4D97-AF65-F5344CB8AC3E}">
        <p14:creationId xmlns:p14="http://schemas.microsoft.com/office/powerpoint/2010/main" val="4125325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Tree>
    <p:extLst>
      <p:ext uri="{BB962C8B-B14F-4D97-AF65-F5344CB8AC3E}">
        <p14:creationId xmlns:p14="http://schemas.microsoft.com/office/powerpoint/2010/main" val="38448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
        <p:nvSpPr>
          <p:cNvPr id="4" name="Freeform 3">
            <a:extLst>
              <a:ext uri="{FF2B5EF4-FFF2-40B4-BE49-F238E27FC236}">
                <a16:creationId xmlns:a16="http://schemas.microsoft.com/office/drawing/2014/main" id="{27F1E311-A6F0-CC4E-87CA-62297705C0CB}"/>
              </a:ext>
            </a:extLst>
          </p:cNvPr>
          <p:cNvSpPr/>
          <p:nvPr/>
        </p:nvSpPr>
        <p:spPr bwMode="auto">
          <a:xfrm>
            <a:off x="4657344" y="3194304"/>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2" name="Freeform 91">
            <a:extLst>
              <a:ext uri="{FF2B5EF4-FFF2-40B4-BE49-F238E27FC236}">
                <a16:creationId xmlns:a16="http://schemas.microsoft.com/office/drawing/2014/main" id="{409317B9-CBB3-234A-99C4-4551C456DBE0}"/>
              </a:ext>
            </a:extLst>
          </p:cNvPr>
          <p:cNvSpPr/>
          <p:nvPr/>
        </p:nvSpPr>
        <p:spPr bwMode="auto">
          <a:xfrm>
            <a:off x="5287734" y="3191352"/>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3" name="Freeform 92">
            <a:extLst>
              <a:ext uri="{FF2B5EF4-FFF2-40B4-BE49-F238E27FC236}">
                <a16:creationId xmlns:a16="http://schemas.microsoft.com/office/drawing/2014/main" id="{FE9C3F5F-D073-684B-8276-CE324DE3BDB5}"/>
              </a:ext>
            </a:extLst>
          </p:cNvPr>
          <p:cNvSpPr/>
          <p:nvPr/>
        </p:nvSpPr>
        <p:spPr bwMode="auto">
          <a:xfrm>
            <a:off x="5919494"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4" name="Freeform 93">
            <a:extLst>
              <a:ext uri="{FF2B5EF4-FFF2-40B4-BE49-F238E27FC236}">
                <a16:creationId xmlns:a16="http://schemas.microsoft.com/office/drawing/2014/main" id="{4A904241-C7B5-9849-A612-0B24DE4BDDAD}"/>
              </a:ext>
            </a:extLst>
          </p:cNvPr>
          <p:cNvSpPr/>
          <p:nvPr/>
        </p:nvSpPr>
        <p:spPr bwMode="auto">
          <a:xfrm>
            <a:off x="6553173"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5" name="Freeform 94">
            <a:extLst>
              <a:ext uri="{FF2B5EF4-FFF2-40B4-BE49-F238E27FC236}">
                <a16:creationId xmlns:a16="http://schemas.microsoft.com/office/drawing/2014/main" id="{1AEA2821-00D5-8D47-804B-8612E8257170}"/>
              </a:ext>
            </a:extLst>
          </p:cNvPr>
          <p:cNvSpPr/>
          <p:nvPr/>
        </p:nvSpPr>
        <p:spPr bwMode="auto">
          <a:xfrm>
            <a:off x="7176878"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6" name="Freeform 95">
            <a:extLst>
              <a:ext uri="{FF2B5EF4-FFF2-40B4-BE49-F238E27FC236}">
                <a16:creationId xmlns:a16="http://schemas.microsoft.com/office/drawing/2014/main" id="{9D2C1E63-1B2B-0C47-AD88-E725AF795625}"/>
              </a:ext>
            </a:extLst>
          </p:cNvPr>
          <p:cNvSpPr/>
          <p:nvPr/>
        </p:nvSpPr>
        <p:spPr bwMode="auto">
          <a:xfrm>
            <a:off x="7821928" y="3227570"/>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7" name="Freeform 96">
            <a:extLst>
              <a:ext uri="{FF2B5EF4-FFF2-40B4-BE49-F238E27FC236}">
                <a16:creationId xmlns:a16="http://schemas.microsoft.com/office/drawing/2014/main" id="{4ADC3AA8-B392-994B-8387-3C9F944351E7}"/>
              </a:ext>
            </a:extLst>
          </p:cNvPr>
          <p:cNvSpPr/>
          <p:nvPr/>
        </p:nvSpPr>
        <p:spPr bwMode="auto">
          <a:xfrm>
            <a:off x="4648200" y="2572774"/>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9" name="Freeform 98">
            <a:extLst>
              <a:ext uri="{FF2B5EF4-FFF2-40B4-BE49-F238E27FC236}">
                <a16:creationId xmlns:a16="http://schemas.microsoft.com/office/drawing/2014/main" id="{4FB636FF-DCD4-0540-9FF5-FACC58EAD6AF}"/>
              </a:ext>
            </a:extLst>
          </p:cNvPr>
          <p:cNvSpPr/>
          <p:nvPr/>
        </p:nvSpPr>
        <p:spPr bwMode="auto">
          <a:xfrm>
            <a:off x="5278590" y="2569822"/>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1" name="Freeform 100">
            <a:extLst>
              <a:ext uri="{FF2B5EF4-FFF2-40B4-BE49-F238E27FC236}">
                <a16:creationId xmlns:a16="http://schemas.microsoft.com/office/drawing/2014/main" id="{A409E028-0DA4-0B4E-B333-F99D4F436ACB}"/>
              </a:ext>
            </a:extLst>
          </p:cNvPr>
          <p:cNvSpPr/>
          <p:nvPr/>
        </p:nvSpPr>
        <p:spPr bwMode="auto">
          <a:xfrm>
            <a:off x="5910350"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4" name="Freeform 103">
            <a:extLst>
              <a:ext uri="{FF2B5EF4-FFF2-40B4-BE49-F238E27FC236}">
                <a16:creationId xmlns:a16="http://schemas.microsoft.com/office/drawing/2014/main" id="{218DD754-C22A-0E4B-8750-DC7F475FCC31}"/>
              </a:ext>
            </a:extLst>
          </p:cNvPr>
          <p:cNvSpPr/>
          <p:nvPr/>
        </p:nvSpPr>
        <p:spPr bwMode="auto">
          <a:xfrm>
            <a:off x="6544029"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7" name="Freeform 106">
            <a:extLst>
              <a:ext uri="{FF2B5EF4-FFF2-40B4-BE49-F238E27FC236}">
                <a16:creationId xmlns:a16="http://schemas.microsoft.com/office/drawing/2014/main" id="{A78238C9-3E33-2245-A9A1-444A0AEC4410}"/>
              </a:ext>
            </a:extLst>
          </p:cNvPr>
          <p:cNvSpPr/>
          <p:nvPr/>
        </p:nvSpPr>
        <p:spPr bwMode="auto">
          <a:xfrm>
            <a:off x="7167734"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0" name="Freeform 109">
            <a:extLst>
              <a:ext uri="{FF2B5EF4-FFF2-40B4-BE49-F238E27FC236}">
                <a16:creationId xmlns:a16="http://schemas.microsoft.com/office/drawing/2014/main" id="{66BF03FC-E41A-B54A-943C-9A553B4E2037}"/>
              </a:ext>
            </a:extLst>
          </p:cNvPr>
          <p:cNvSpPr/>
          <p:nvPr/>
        </p:nvSpPr>
        <p:spPr bwMode="auto">
          <a:xfrm>
            <a:off x="7812784" y="2606040"/>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0783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Sequential prediction example 2: Text generation</a:t>
            </a:r>
          </a:p>
        </p:txBody>
      </p:sp>
      <p:sp>
        <p:nvSpPr>
          <p:cNvPr id="5" name="Content Placeholder 4">
            <a:extLst>
              <a:ext uri="{FF2B5EF4-FFF2-40B4-BE49-F238E27FC236}">
                <a16:creationId xmlns:a16="http://schemas.microsoft.com/office/drawing/2014/main" id="{E16DB0D9-271C-3146-9F93-D0AEEA92E469}"/>
              </a:ext>
            </a:extLst>
          </p:cNvPr>
          <p:cNvSpPr>
            <a:spLocks noGrp="1"/>
          </p:cNvSpPr>
          <p:nvPr>
            <p:ph idx="1"/>
          </p:nvPr>
        </p:nvSpPr>
        <p:spPr/>
        <p:txBody>
          <a:bodyPr/>
          <a:lstStyle/>
          <a:p>
            <a:pPr marL="457200" indent="-457200">
              <a:buFont typeface="Arial" panose="020B0604020202020204" pitchFamily="34" charset="0"/>
              <a:buChar char="•"/>
            </a:pPr>
            <a:r>
              <a:rPr lang="en-US" dirty="0"/>
              <a:t>Sample from the distribution of a given text corpus </a:t>
            </a:r>
            <a:br>
              <a:rPr lang="en-US" dirty="0"/>
            </a:br>
            <a:r>
              <a:rPr lang="en-US" dirty="0"/>
              <a:t>(also known as language modeling)</a:t>
            </a:r>
          </a:p>
        </p:txBody>
      </p:sp>
      <p:pic>
        <p:nvPicPr>
          <p:cNvPr id="6" name="Picture 5">
            <a:extLst>
              <a:ext uri="{FF2B5EF4-FFF2-40B4-BE49-F238E27FC236}">
                <a16:creationId xmlns:a16="http://schemas.microsoft.com/office/drawing/2014/main" id="{E33B5CF4-2E9D-E347-BCC0-B8FF7BE0E708}"/>
              </a:ext>
            </a:extLst>
          </p:cNvPr>
          <p:cNvPicPr>
            <a:picLocks noChangeAspect="1"/>
          </p:cNvPicPr>
          <p:nvPr/>
        </p:nvPicPr>
        <p:blipFill>
          <a:blip r:embed="rId2"/>
          <a:stretch>
            <a:fillRect/>
          </a:stretch>
        </p:blipFill>
        <p:spPr>
          <a:xfrm>
            <a:off x="762000" y="1981200"/>
            <a:ext cx="6077314" cy="4615511"/>
          </a:xfrm>
          <a:prstGeom prst="rect">
            <a:avLst/>
          </a:prstGeom>
        </p:spPr>
      </p:pic>
      <p:pic>
        <p:nvPicPr>
          <p:cNvPr id="4" name="Picture 3">
            <a:extLst>
              <a:ext uri="{FF2B5EF4-FFF2-40B4-BE49-F238E27FC236}">
                <a16:creationId xmlns:a16="http://schemas.microsoft.com/office/drawing/2014/main" id="{3EC3E4D6-F327-704E-B4C3-1D5584683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981200"/>
            <a:ext cx="4307528" cy="4822175"/>
          </a:xfrm>
          <a:prstGeom prst="rect">
            <a:avLst/>
          </a:prstGeom>
        </p:spPr>
      </p:pic>
    </p:spTree>
    <p:extLst>
      <p:ext uri="{BB962C8B-B14F-4D97-AF65-F5344CB8AC3E}">
        <p14:creationId xmlns:p14="http://schemas.microsoft.com/office/powerpoint/2010/main" val="3691197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
        <p:nvSpPr>
          <p:cNvPr id="4" name="Freeform 3">
            <a:extLst>
              <a:ext uri="{FF2B5EF4-FFF2-40B4-BE49-F238E27FC236}">
                <a16:creationId xmlns:a16="http://schemas.microsoft.com/office/drawing/2014/main" id="{27F1E311-A6F0-CC4E-87CA-62297705C0CB}"/>
              </a:ext>
            </a:extLst>
          </p:cNvPr>
          <p:cNvSpPr/>
          <p:nvPr/>
        </p:nvSpPr>
        <p:spPr bwMode="auto">
          <a:xfrm rot="5400000">
            <a:off x="5160149" y="399475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8" name="Freeform 127">
            <a:extLst>
              <a:ext uri="{FF2B5EF4-FFF2-40B4-BE49-F238E27FC236}">
                <a16:creationId xmlns:a16="http://schemas.microsoft.com/office/drawing/2014/main" id="{3CB04BD7-8C70-E349-BBAA-326B1B57D4B2}"/>
              </a:ext>
            </a:extLst>
          </p:cNvPr>
          <p:cNvSpPr/>
          <p:nvPr/>
        </p:nvSpPr>
        <p:spPr bwMode="auto">
          <a:xfrm rot="5400000">
            <a:off x="5768130" y="4001689"/>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9" name="Freeform 128">
            <a:extLst>
              <a:ext uri="{FF2B5EF4-FFF2-40B4-BE49-F238E27FC236}">
                <a16:creationId xmlns:a16="http://schemas.microsoft.com/office/drawing/2014/main" id="{E99262B8-859A-1D4F-AE7E-1BB82A182900}"/>
              </a:ext>
            </a:extLst>
          </p:cNvPr>
          <p:cNvSpPr/>
          <p:nvPr/>
        </p:nvSpPr>
        <p:spPr bwMode="auto">
          <a:xfrm rot="5400000">
            <a:off x="6433562" y="4001181"/>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0" name="Freeform 129">
            <a:extLst>
              <a:ext uri="{FF2B5EF4-FFF2-40B4-BE49-F238E27FC236}">
                <a16:creationId xmlns:a16="http://schemas.microsoft.com/office/drawing/2014/main" id="{32C49BE2-4008-B046-BAE8-4A742426005F}"/>
              </a:ext>
            </a:extLst>
          </p:cNvPr>
          <p:cNvSpPr/>
          <p:nvPr/>
        </p:nvSpPr>
        <p:spPr bwMode="auto">
          <a:xfrm rot="5400000">
            <a:off x="7053928" y="401295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1" name="Freeform 130">
            <a:extLst>
              <a:ext uri="{FF2B5EF4-FFF2-40B4-BE49-F238E27FC236}">
                <a16:creationId xmlns:a16="http://schemas.microsoft.com/office/drawing/2014/main" id="{BDC6909C-C88C-7C4D-AFF2-105250408668}"/>
              </a:ext>
            </a:extLst>
          </p:cNvPr>
          <p:cNvSpPr/>
          <p:nvPr/>
        </p:nvSpPr>
        <p:spPr bwMode="auto">
          <a:xfrm rot="5400000">
            <a:off x="5140713" y="3317488"/>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2" name="Freeform 131">
            <a:extLst>
              <a:ext uri="{FF2B5EF4-FFF2-40B4-BE49-F238E27FC236}">
                <a16:creationId xmlns:a16="http://schemas.microsoft.com/office/drawing/2014/main" id="{323C0EDF-0472-C149-B537-47D637A5B1DB}"/>
              </a:ext>
            </a:extLst>
          </p:cNvPr>
          <p:cNvSpPr/>
          <p:nvPr/>
        </p:nvSpPr>
        <p:spPr bwMode="auto">
          <a:xfrm rot="5400000">
            <a:off x="5748694" y="332442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3" name="Freeform 132">
            <a:extLst>
              <a:ext uri="{FF2B5EF4-FFF2-40B4-BE49-F238E27FC236}">
                <a16:creationId xmlns:a16="http://schemas.microsoft.com/office/drawing/2014/main" id="{147B0C66-FBFD-A745-83BA-B41A6A081233}"/>
              </a:ext>
            </a:extLst>
          </p:cNvPr>
          <p:cNvSpPr/>
          <p:nvPr/>
        </p:nvSpPr>
        <p:spPr bwMode="auto">
          <a:xfrm rot="5400000">
            <a:off x="6414126" y="3323914"/>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4" name="Freeform 133">
            <a:extLst>
              <a:ext uri="{FF2B5EF4-FFF2-40B4-BE49-F238E27FC236}">
                <a16:creationId xmlns:a16="http://schemas.microsoft.com/office/drawing/2014/main" id="{880EC5BA-00EC-3A43-9909-8EDEB0E8B373}"/>
              </a:ext>
            </a:extLst>
          </p:cNvPr>
          <p:cNvSpPr/>
          <p:nvPr/>
        </p:nvSpPr>
        <p:spPr bwMode="auto">
          <a:xfrm rot="5400000">
            <a:off x="7034492" y="333568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5" name="Freeform 134">
            <a:extLst>
              <a:ext uri="{FF2B5EF4-FFF2-40B4-BE49-F238E27FC236}">
                <a16:creationId xmlns:a16="http://schemas.microsoft.com/office/drawing/2014/main" id="{9194A21F-274E-DC4E-BE8F-BBBC0DF4A568}"/>
              </a:ext>
            </a:extLst>
          </p:cNvPr>
          <p:cNvSpPr/>
          <p:nvPr/>
        </p:nvSpPr>
        <p:spPr bwMode="auto">
          <a:xfrm rot="5400000">
            <a:off x="5140713" y="269935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6" name="Freeform 135">
            <a:extLst>
              <a:ext uri="{FF2B5EF4-FFF2-40B4-BE49-F238E27FC236}">
                <a16:creationId xmlns:a16="http://schemas.microsoft.com/office/drawing/2014/main" id="{E1C656BB-D3CB-194E-BF02-44D8079CADB1}"/>
              </a:ext>
            </a:extLst>
          </p:cNvPr>
          <p:cNvSpPr/>
          <p:nvPr/>
        </p:nvSpPr>
        <p:spPr bwMode="auto">
          <a:xfrm rot="5400000">
            <a:off x="5748694" y="2706289"/>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7" name="Freeform 136">
            <a:extLst>
              <a:ext uri="{FF2B5EF4-FFF2-40B4-BE49-F238E27FC236}">
                <a16:creationId xmlns:a16="http://schemas.microsoft.com/office/drawing/2014/main" id="{EF67E748-697D-0C48-9C77-1988D84B8502}"/>
              </a:ext>
            </a:extLst>
          </p:cNvPr>
          <p:cNvSpPr/>
          <p:nvPr/>
        </p:nvSpPr>
        <p:spPr bwMode="auto">
          <a:xfrm rot="5400000">
            <a:off x="6414126" y="2705781"/>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8" name="Freeform 137">
            <a:extLst>
              <a:ext uri="{FF2B5EF4-FFF2-40B4-BE49-F238E27FC236}">
                <a16:creationId xmlns:a16="http://schemas.microsoft.com/office/drawing/2014/main" id="{886C9485-50FB-5743-ABA9-4CCDD6F235AF}"/>
              </a:ext>
            </a:extLst>
          </p:cNvPr>
          <p:cNvSpPr/>
          <p:nvPr/>
        </p:nvSpPr>
        <p:spPr bwMode="auto">
          <a:xfrm rot="5400000">
            <a:off x="7034492" y="271755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39579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Bi-directional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RNNs can process the input sequence in forward and in the reverse direction (common in speech recognition)</a:t>
            </a:r>
          </a:p>
        </p:txBody>
      </p:sp>
      <p:sp>
        <p:nvSpPr>
          <p:cNvPr id="31" name="Rectangle 30"/>
          <p:cNvSpPr/>
          <p:nvPr/>
        </p:nvSpPr>
        <p:spPr>
          <a:xfrm>
            <a:off x="4587763"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3" name="Straight Arrow Connector 32"/>
          <p:cNvCxnSpPr>
            <a:stCxn id="52" idx="0"/>
            <a:endCxn id="31" idx="2"/>
          </p:cNvCxnSpPr>
          <p:nvPr/>
        </p:nvCxnSpPr>
        <p:spPr>
          <a:xfrm flipV="1">
            <a:off x="4531126" y="5037834"/>
            <a:ext cx="222324" cy="299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917625" y="486407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219377"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6" name="Straight Arrow Connector 35"/>
          <p:cNvCxnSpPr>
            <a:stCxn id="53" idx="0"/>
            <a:endCxn id="35" idx="2"/>
          </p:cNvCxnSpPr>
          <p:nvPr/>
        </p:nvCxnSpPr>
        <p:spPr>
          <a:xfrm flipV="1">
            <a:off x="5160781" y="5037834"/>
            <a:ext cx="224283" cy="299992"/>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540603" y="486407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842355"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9" name="Straight Arrow Connector 38"/>
          <p:cNvCxnSpPr>
            <a:stCxn id="54" idx="0"/>
            <a:endCxn id="38" idx="2"/>
          </p:cNvCxnSpPr>
          <p:nvPr/>
        </p:nvCxnSpPr>
        <p:spPr>
          <a:xfrm flipV="1">
            <a:off x="5777406" y="5037834"/>
            <a:ext cx="230636" cy="299992"/>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479254"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1" name="Straight Arrow Connector 40"/>
          <p:cNvCxnSpPr/>
          <p:nvPr/>
        </p:nvCxnSpPr>
        <p:spPr>
          <a:xfrm>
            <a:off x="6173729" y="487464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7110868" y="4700881"/>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4" name="Straight Arrow Connector 43"/>
          <p:cNvCxnSpPr/>
          <p:nvPr/>
        </p:nvCxnSpPr>
        <p:spPr>
          <a:xfrm>
            <a:off x="6805343" y="488521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7745826" y="4700881"/>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7" name="Straight Arrow Connector 46"/>
          <p:cNvCxnSpPr/>
          <p:nvPr/>
        </p:nvCxnSpPr>
        <p:spPr>
          <a:xfrm>
            <a:off x="7440301" y="488521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320170" y="533731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4949825"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5566450"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15" name="TextBox 114"/>
          <p:cNvSpPr txBox="1"/>
          <p:nvPr/>
        </p:nvSpPr>
        <p:spPr>
          <a:xfrm>
            <a:off x="6209814" y="533731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6839469"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7456094"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a:stCxn id="115" idx="0"/>
            <a:endCxn id="40" idx="2"/>
          </p:cNvCxnSpPr>
          <p:nvPr/>
        </p:nvCxnSpPr>
        <p:spPr>
          <a:xfrm flipV="1">
            <a:off x="6420770" y="5037834"/>
            <a:ext cx="224171" cy="299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16" idx="0"/>
            <a:endCxn id="43" idx="2"/>
          </p:cNvCxnSpPr>
          <p:nvPr/>
        </p:nvCxnSpPr>
        <p:spPr>
          <a:xfrm flipV="1">
            <a:off x="7050425" y="5048407"/>
            <a:ext cx="226130" cy="289419"/>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a:stCxn id="117" idx="0"/>
            <a:endCxn id="46" idx="2"/>
          </p:cNvCxnSpPr>
          <p:nvPr/>
        </p:nvCxnSpPr>
        <p:spPr>
          <a:xfrm flipV="1">
            <a:off x="7667050" y="5048407"/>
            <a:ext cx="244463" cy="289419"/>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4339527"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0" name="Rectangle 99"/>
          <p:cNvSpPr/>
          <p:nvPr/>
        </p:nvSpPr>
        <p:spPr>
          <a:xfrm>
            <a:off x="4971141"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2" name="Rectangle 101"/>
          <p:cNvSpPr/>
          <p:nvPr/>
        </p:nvSpPr>
        <p:spPr>
          <a:xfrm>
            <a:off x="5594119"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3" name="Rectangle 102"/>
          <p:cNvSpPr/>
          <p:nvPr/>
        </p:nvSpPr>
        <p:spPr>
          <a:xfrm>
            <a:off x="6231018"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5" name="Straight Arrow Connector 104"/>
          <p:cNvCxnSpPr/>
          <p:nvPr/>
        </p:nvCxnSpPr>
        <p:spPr>
          <a:xfrm flipV="1">
            <a:off x="6396705" y="243922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6862632" y="2749278"/>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8" name="Straight Arrow Connector 107"/>
          <p:cNvCxnSpPr/>
          <p:nvPr/>
        </p:nvCxnSpPr>
        <p:spPr>
          <a:xfrm flipV="1">
            <a:off x="7028319" y="24497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7497590" y="2749278"/>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11" name="Straight Arrow Connector 110"/>
          <p:cNvCxnSpPr/>
          <p:nvPr/>
        </p:nvCxnSpPr>
        <p:spPr>
          <a:xfrm flipV="1">
            <a:off x="7663277" y="24497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4503701" y="244187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5135315" y="24524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5770273" y="24524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4313191" y="19050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4942846"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5559471"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6202835" y="19050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6832490"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7449115"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sp>
        <p:nvSpPr>
          <p:cNvPr id="92" name="Rectangle 91"/>
          <p:cNvSpPr/>
          <p:nvPr/>
        </p:nvSpPr>
        <p:spPr>
          <a:xfrm>
            <a:off x="4225528"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3" name="Straight Arrow Connector 92"/>
          <p:cNvCxnSpPr/>
          <p:nvPr/>
        </p:nvCxnSpPr>
        <p:spPr>
          <a:xfrm>
            <a:off x="4555390" y="4102824"/>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4857142"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5" name="Straight Arrow Connector 94"/>
          <p:cNvCxnSpPr/>
          <p:nvPr/>
        </p:nvCxnSpPr>
        <p:spPr>
          <a:xfrm>
            <a:off x="5178368" y="4102824"/>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a:off x="5480120"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97" name="Rectangle 96"/>
          <p:cNvSpPr/>
          <p:nvPr/>
        </p:nvSpPr>
        <p:spPr>
          <a:xfrm>
            <a:off x="6117019"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9" name="Straight Arrow Connector 98"/>
          <p:cNvCxnSpPr/>
          <p:nvPr/>
        </p:nvCxnSpPr>
        <p:spPr>
          <a:xfrm>
            <a:off x="5811494" y="4113397"/>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6282707" y="3086231"/>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6748633" y="3939634"/>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7" name="Straight Arrow Connector 106"/>
          <p:cNvCxnSpPr/>
          <p:nvPr/>
        </p:nvCxnSpPr>
        <p:spPr>
          <a:xfrm>
            <a:off x="6443108" y="4123970"/>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6914321" y="3096804"/>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7383591" y="3939634"/>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29" name="Straight Arrow Connector 128"/>
          <p:cNvCxnSpPr/>
          <p:nvPr/>
        </p:nvCxnSpPr>
        <p:spPr>
          <a:xfrm>
            <a:off x="7078066" y="4123970"/>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7549279" y="3096804"/>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V="1">
            <a:off x="4389702" y="3086231"/>
            <a:ext cx="115512" cy="845488"/>
          </a:xfrm>
          <a:prstGeom prst="straightConnector1">
            <a:avLst/>
          </a:prstGeom>
          <a:ln w="19050" cmpd="sng">
            <a:solidFill>
              <a:srgbClr val="C0504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5021316" y="3086231"/>
            <a:ext cx="115512" cy="856062"/>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V="1">
            <a:off x="5656274" y="3086231"/>
            <a:ext cx="103532" cy="856062"/>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4327627" y="4276588"/>
            <a:ext cx="186830" cy="1040805"/>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4" name="Freeform 133"/>
          <p:cNvSpPr/>
          <p:nvPr/>
        </p:nvSpPr>
        <p:spPr>
          <a:xfrm>
            <a:off x="4974107"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5" name="Freeform 134"/>
          <p:cNvSpPr/>
          <p:nvPr/>
        </p:nvSpPr>
        <p:spPr>
          <a:xfrm>
            <a:off x="5585805"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6" name="Freeform 135"/>
          <p:cNvSpPr/>
          <p:nvPr/>
        </p:nvSpPr>
        <p:spPr>
          <a:xfrm>
            <a:off x="6237026"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Freeform 136"/>
          <p:cNvSpPr/>
          <p:nvPr/>
        </p:nvSpPr>
        <p:spPr>
          <a:xfrm>
            <a:off x="6856810"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8" name="Freeform 137"/>
          <p:cNvSpPr/>
          <p:nvPr/>
        </p:nvSpPr>
        <p:spPr>
          <a:xfrm>
            <a:off x="7479533" y="4280236"/>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9" name="Straight Arrow Connector 138"/>
          <p:cNvCxnSpPr>
            <a:stCxn id="46" idx="0"/>
            <a:endCxn id="109" idx="2"/>
          </p:cNvCxnSpPr>
          <p:nvPr/>
        </p:nvCxnSpPr>
        <p:spPr>
          <a:xfrm flipH="1" flipV="1">
            <a:off x="7663277" y="3096805"/>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43" idx="0"/>
            <a:endCxn id="106" idx="2"/>
          </p:cNvCxnSpPr>
          <p:nvPr/>
        </p:nvCxnSpPr>
        <p:spPr>
          <a:xfrm flipH="1" flipV="1">
            <a:off x="7028319" y="3096805"/>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40" idx="0"/>
            <a:endCxn id="103" idx="2"/>
          </p:cNvCxnSpPr>
          <p:nvPr/>
        </p:nvCxnSpPr>
        <p:spPr>
          <a:xfrm flipH="1" flipV="1">
            <a:off x="6396705"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38" idx="0"/>
            <a:endCxn id="102" idx="2"/>
          </p:cNvCxnSpPr>
          <p:nvPr/>
        </p:nvCxnSpPr>
        <p:spPr>
          <a:xfrm flipH="1" flipV="1">
            <a:off x="5759806"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35" idx="0"/>
            <a:endCxn id="100" idx="2"/>
          </p:cNvCxnSpPr>
          <p:nvPr/>
        </p:nvCxnSpPr>
        <p:spPr>
          <a:xfrm flipH="1" flipV="1">
            <a:off x="5136828"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31" idx="0"/>
            <a:endCxn id="98" idx="2"/>
          </p:cNvCxnSpPr>
          <p:nvPr/>
        </p:nvCxnSpPr>
        <p:spPr>
          <a:xfrm flipH="1" flipV="1">
            <a:off x="4505214" y="3086232"/>
            <a:ext cx="248236" cy="1604077"/>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71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6"/>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96"/>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1"/>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0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12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3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3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3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0" grpId="0" animBg="1"/>
      <p:bldP spid="102" grpId="0" animBg="1"/>
      <p:bldP spid="103" grpId="0" animBg="1"/>
      <p:bldP spid="106" grpId="0" animBg="1"/>
      <p:bldP spid="109" grpId="0" animBg="1"/>
      <p:bldP spid="121" grpId="0"/>
      <p:bldP spid="122" grpId="0"/>
      <p:bldP spid="123" grpId="0"/>
      <p:bldP spid="124" grpId="0"/>
      <p:bldP spid="125" grpId="0"/>
      <p:bldP spid="126" grpId="0"/>
      <p:bldP spid="92" grpId="0" animBg="1"/>
      <p:bldP spid="92" grpId="1" animBg="1"/>
      <p:bldP spid="94" grpId="0" animBg="1"/>
      <p:bldP spid="94" grpId="1" animBg="1"/>
      <p:bldP spid="96" grpId="0" animBg="1"/>
      <p:bldP spid="96" grpId="1" animBg="1"/>
      <p:bldP spid="97" grpId="0" animBg="1"/>
      <p:bldP spid="97" grpId="1" animBg="1"/>
      <p:bldP spid="104" grpId="0" animBg="1"/>
      <p:bldP spid="104" grpId="1" animBg="1"/>
      <p:bldP spid="128" grpId="0" animBg="1"/>
      <p:bldP spid="128" grpId="1" animBg="1"/>
      <p:bldP spid="17" grpId="0" animBg="1"/>
      <p:bldP spid="134" grpId="0" animBg="1"/>
      <p:bldP spid="135" grpId="0" animBg="1"/>
      <p:bldP spid="136" grpId="0" animBg="1"/>
      <p:bldP spid="137" grpId="0" animBg="1"/>
      <p:bldP spid="13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pic>
        <p:nvPicPr>
          <p:cNvPr id="6" name="Content Placeholder 5">
            <a:extLst>
              <a:ext uri="{FF2B5EF4-FFF2-40B4-BE49-F238E27FC236}">
                <a16:creationId xmlns:a16="http://schemas.microsoft.com/office/drawing/2014/main" id="{11CAD155-5F38-4044-8A54-06F5BCECA9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7064" y="914400"/>
            <a:ext cx="10337871" cy="5257800"/>
          </a:xfrm>
        </p:spPr>
      </p:pic>
      <p:sp>
        <p:nvSpPr>
          <p:cNvPr id="4" name="Rectangle 3">
            <a:extLst>
              <a:ext uri="{FF2B5EF4-FFF2-40B4-BE49-F238E27FC236}">
                <a16:creationId xmlns:a16="http://schemas.microsoft.com/office/drawing/2014/main" id="{05022439-9C02-3446-8CA5-225C240EE3BB}"/>
              </a:ext>
            </a:extLst>
          </p:cNvPr>
          <p:cNvSpPr/>
          <p:nvPr/>
        </p:nvSpPr>
        <p:spPr>
          <a:xfrm>
            <a:off x="1600200" y="6172201"/>
            <a:ext cx="8991600" cy="584775"/>
          </a:xfrm>
          <a:prstGeom prst="rect">
            <a:avLst/>
          </a:prstGeom>
        </p:spPr>
        <p:txBody>
          <a:bodyPr wrap="square">
            <a:spAutoFit/>
          </a:bodyPr>
          <a:lstStyle/>
          <a:p>
            <a:pPr algn="ctr"/>
            <a:r>
              <a:rPr lang="en-US" sz="1600" b="0" dirty="0"/>
              <a:t>Y. Wu et al., </a:t>
            </a:r>
            <a:r>
              <a:rPr lang="en-US" sz="1600" b="0" dirty="0">
                <a:hlinkClick r:id="rId4"/>
              </a:rPr>
              <a:t>Google's Neural Machine Translation System: Bridging the Gap between Human and Machine Translation</a:t>
            </a:r>
            <a:r>
              <a:rPr lang="en-US" sz="1600" b="0" dirty="0"/>
              <a:t>, </a:t>
            </a:r>
            <a:r>
              <a:rPr lang="en-US" sz="1600" b="0" dirty="0" err="1"/>
              <a:t>arXiv</a:t>
            </a:r>
            <a:r>
              <a:rPr lang="en-US" sz="1600" b="0" dirty="0"/>
              <a:t> 2016</a:t>
            </a:r>
          </a:p>
        </p:txBody>
      </p:sp>
    </p:spTree>
    <p:extLst>
      <p:ext uri="{BB962C8B-B14F-4D97-AF65-F5344CB8AC3E}">
        <p14:creationId xmlns:p14="http://schemas.microsoft.com/office/powerpoint/2010/main" val="4052362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Examples of sequential prediction tasks</a:t>
            </a:r>
          </a:p>
          <a:p>
            <a:pPr marL="457200" indent="-457200">
              <a:buFont typeface="Arial" panose="020B0604020202020204" pitchFamily="34" charset="0"/>
              <a:buChar char="•"/>
            </a:pPr>
            <a:r>
              <a:rPr lang="en-US" sz="2800" dirty="0">
                <a:solidFill>
                  <a:schemeClr val="bg1">
                    <a:lumMod val="50000"/>
                  </a:schemeClr>
                </a:solidFill>
                <a:cs typeface="CMU Bright Roman"/>
              </a:rPr>
              <a:t>Common recurrent units</a:t>
            </a:r>
          </a:p>
          <a:p>
            <a:pPr marL="857250" lvl="1" indent="-457200">
              <a:buFont typeface="Arial" panose="020B0604020202020204" pitchFamily="34" charset="0"/>
              <a:buChar char="•"/>
            </a:pPr>
            <a:r>
              <a:rPr lang="en-US" sz="2400" dirty="0">
                <a:solidFill>
                  <a:schemeClr val="bg1">
                    <a:lumMod val="50000"/>
                  </a:schemeClr>
                </a:solidFill>
                <a:cs typeface="CMU Bright Roman"/>
              </a:rPr>
              <a:t>Vanilla RNN unit</a:t>
            </a:r>
          </a:p>
          <a:p>
            <a:pPr marL="857250" lvl="1" indent="-457200">
              <a:buFont typeface="Arial" panose="020B0604020202020204" pitchFamily="34" charset="0"/>
              <a:buChar char="•"/>
            </a:pPr>
            <a:r>
              <a:rPr lang="en-US" sz="2400" dirty="0">
                <a:solidFill>
                  <a:schemeClr val="bg1">
                    <a:lumMod val="50000"/>
                  </a:schemeClr>
                </a:solidFill>
                <a:cs typeface="CMU Bright Roman"/>
              </a:rPr>
              <a:t>Long Short-Term Memory (LSTM)</a:t>
            </a:r>
          </a:p>
          <a:p>
            <a:pPr marL="857250" lvl="1" indent="-457200">
              <a:buFont typeface="Arial" panose="020B0604020202020204" pitchFamily="34" charset="0"/>
              <a:buChar char="•"/>
            </a:pPr>
            <a:r>
              <a:rPr lang="en-US" sz="2400" dirty="0">
                <a:solidFill>
                  <a:schemeClr val="bg1">
                    <a:lumMod val="50000"/>
                  </a:schemeClr>
                </a:solidFill>
                <a:cs typeface="CMU Bright Roman"/>
              </a:rPr>
              <a:t>Gated Recurrent Unit (GRU)</a:t>
            </a:r>
          </a:p>
          <a:p>
            <a:pPr marL="457200" indent="-457200">
              <a:buFont typeface="Arial" panose="020B0604020202020204" pitchFamily="34" charset="0"/>
              <a:buChar char="•"/>
            </a:pPr>
            <a:r>
              <a:rPr lang="en-US" sz="2800" dirty="0">
                <a:solidFill>
                  <a:schemeClr val="bg1">
                    <a:lumMod val="50000"/>
                  </a:schemeClr>
                </a:solidFill>
                <a:cs typeface="CMU Bright Roman"/>
              </a:rPr>
              <a:t>Recurrent network architectures</a:t>
            </a:r>
          </a:p>
          <a:p>
            <a:pPr marL="457200" indent="-457200">
              <a:buFont typeface="Arial" panose="020B0604020202020204" pitchFamily="34" charset="0"/>
              <a:buChar char="•"/>
            </a:pPr>
            <a:r>
              <a:rPr lang="en-US" sz="2800" dirty="0">
                <a:cs typeface="CMU Bright Roman"/>
              </a:rPr>
              <a:t>Applications in (a bit) more detail</a:t>
            </a:r>
          </a:p>
          <a:p>
            <a:pPr marL="857250" lvl="1" indent="-457200">
              <a:buFont typeface="Arial" panose="020B0604020202020204" pitchFamily="34" charset="0"/>
              <a:buChar char="•"/>
            </a:pPr>
            <a:r>
              <a:rPr lang="en-US" sz="2400" dirty="0">
                <a:cs typeface="CMU Bright Roman"/>
              </a:rPr>
              <a:t>Language modeling</a:t>
            </a:r>
          </a:p>
          <a:p>
            <a:pPr marL="857250" lvl="1" indent="-457200">
              <a:buFont typeface="Arial" panose="020B0604020202020204" pitchFamily="34" charset="0"/>
              <a:buChar char="•"/>
            </a:pPr>
            <a:r>
              <a:rPr lang="en-US" sz="2400" dirty="0">
                <a:cs typeface="CMU Bright Roman"/>
              </a:rPr>
              <a:t>Image captioning</a:t>
            </a:r>
          </a:p>
          <a:p>
            <a:pPr marL="857250" lvl="1" indent="-457200">
              <a:buFont typeface="Arial" panose="020B0604020202020204" pitchFamily="34" charset="0"/>
              <a:buChar char="•"/>
            </a:pPr>
            <a:r>
              <a:rPr lang="en-US" sz="2400" dirty="0">
                <a:cs typeface="CMU Bright Roman"/>
              </a:rPr>
              <a:t>Machine translation</a:t>
            </a:r>
          </a:p>
        </p:txBody>
      </p:sp>
    </p:spTree>
    <p:extLst>
      <p:ext uri="{BB962C8B-B14F-4D97-AF65-F5344CB8AC3E}">
        <p14:creationId xmlns:p14="http://schemas.microsoft.com/office/powerpoint/2010/main" val="34105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Language modeling: Character RNN</a:t>
            </a:r>
          </a:p>
        </p:txBody>
      </p:sp>
      <p:pic>
        <p:nvPicPr>
          <p:cNvPr id="4" name="Picture 3">
            <a:extLst>
              <a:ext uri="{FF2B5EF4-FFF2-40B4-BE49-F238E27FC236}">
                <a16:creationId xmlns:a16="http://schemas.microsoft.com/office/drawing/2014/main" id="{6E57F701-D91D-E34E-87CB-065E891A7A6B}"/>
              </a:ext>
            </a:extLst>
          </p:cNvPr>
          <p:cNvPicPr>
            <a:picLocks noChangeAspect="1"/>
          </p:cNvPicPr>
          <p:nvPr/>
        </p:nvPicPr>
        <p:blipFill rotWithShape="1">
          <a:blip r:embed="rId2"/>
          <a:srcRect l="28721" r="3126"/>
          <a:stretch/>
        </p:blipFill>
        <p:spPr>
          <a:xfrm>
            <a:off x="3726404" y="1162708"/>
            <a:ext cx="3327722" cy="5695292"/>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4A9E483-95AF-174E-A6CA-E260F400685E}"/>
                  </a:ext>
                </a:extLst>
              </p:cNvPr>
              <p:cNvSpPr txBox="1"/>
              <p:nvPr/>
            </p:nvSpPr>
            <p:spPr>
              <a:xfrm>
                <a:off x="1563541" y="4616447"/>
                <a:ext cx="1771832" cy="400110"/>
              </a:xfrm>
              <a:prstGeom prst="rect">
                <a:avLst/>
              </a:prstGeom>
              <a:noFill/>
            </p:spPr>
            <p:txBody>
              <a:bodyPr wrap="none" rtlCol="0">
                <a:spAutoFit/>
              </a:bodyPr>
              <a:lstStyle/>
              <a:p>
                <a:pPr algn="ctr"/>
                <a:r>
                  <a:rPr lang="en-US" sz="2000" b="0" dirty="0">
                    <a:latin typeface="CMU Bright Oblique"/>
                    <a:cs typeface="CMU Bright Oblique"/>
                  </a:rPr>
                  <a:t>Hidden state </a:t>
                </a:r>
                <a14:m>
                  <m:oMath xmlns:m="http://schemas.openxmlformats.org/officeDocument/2006/math">
                    <m:r>
                      <a:rPr lang="en-US" sz="2000" b="0" i="1" dirty="0" smtClean="0">
                        <a:solidFill>
                          <a:srgbClr val="9900CC"/>
                        </a:solidFill>
                        <a:latin typeface="Cambria Math" panose="02040503050406030204" pitchFamily="18" charset="0"/>
                        <a:cs typeface="CMU Bright Oblique"/>
                      </a:rPr>
                      <m:t>h</m:t>
                    </m:r>
                    <m:r>
                      <a:rPr lang="en-US" sz="2000" b="0" i="1" baseline="-25000" dirty="0">
                        <a:solidFill>
                          <a:srgbClr val="9900CC"/>
                        </a:solidFill>
                        <a:latin typeface="Cambria Math" panose="02040503050406030204" pitchFamily="18" charset="0"/>
                        <a:cs typeface="CMU Bright Oblique"/>
                      </a:rPr>
                      <m:t>𝑖</m:t>
                    </m:r>
                  </m:oMath>
                </a14:m>
                <a:endParaRPr lang="en-US" sz="2000" b="0" i="1" dirty="0">
                  <a:latin typeface="CMU Bright Oblique"/>
                  <a:cs typeface="CMU Bright Oblique"/>
                </a:endParaRPr>
              </a:p>
            </p:txBody>
          </p:sp>
        </mc:Choice>
        <mc:Fallback xmlns="">
          <p:sp>
            <p:nvSpPr>
              <p:cNvPr id="12" name="TextBox 11">
                <a:extLst>
                  <a:ext uri="{FF2B5EF4-FFF2-40B4-BE49-F238E27FC236}">
                    <a16:creationId xmlns:a16="http://schemas.microsoft.com/office/drawing/2014/main" id="{C4A9E483-95AF-174E-A6CA-E260F400685E}"/>
                  </a:ext>
                </a:extLst>
              </p:cNvPr>
              <p:cNvSpPr txBox="1">
                <a:spLocks noRot="1" noChangeAspect="1" noMove="1" noResize="1" noEditPoints="1" noAdjustHandles="1" noChangeArrowheads="1" noChangeShapeType="1" noTextEdit="1"/>
              </p:cNvSpPr>
              <p:nvPr/>
            </p:nvSpPr>
            <p:spPr>
              <a:xfrm>
                <a:off x="1563541" y="4616447"/>
                <a:ext cx="1771832" cy="400110"/>
              </a:xfrm>
              <a:prstGeom prst="rect">
                <a:avLst/>
              </a:prstGeom>
              <a:blipFill>
                <a:blip r:embed="rId3"/>
                <a:stretch>
                  <a:fillRect l="-2837" t="-606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549DB2A-6941-1843-B990-952F4243D6E4}"/>
                  </a:ext>
                </a:extLst>
              </p:cNvPr>
              <p:cNvSpPr txBox="1"/>
              <p:nvPr/>
            </p:nvSpPr>
            <p:spPr>
              <a:xfrm>
                <a:off x="1064559" y="5696047"/>
                <a:ext cx="2301849" cy="400110"/>
              </a:xfrm>
              <a:prstGeom prst="rect">
                <a:avLst/>
              </a:prstGeom>
              <a:noFill/>
            </p:spPr>
            <p:txBody>
              <a:bodyPr wrap="none" rtlCol="0">
                <a:spAutoFit/>
              </a:bodyPr>
              <a:lstStyle/>
              <a:p>
                <a:pPr algn="ctr"/>
                <a:r>
                  <a:rPr lang="en-US" sz="2000" b="0" i="1" dirty="0">
                    <a:latin typeface="CMU Bright Oblique"/>
                    <a:cs typeface="CMU Bright Oblique"/>
                  </a:rPr>
                  <a:t>One-hot </a:t>
                </a:r>
                <a:r>
                  <a:rPr lang="en-US" sz="2000" b="0" dirty="0">
                    <a:latin typeface="CMU Bright Oblique"/>
                    <a:cs typeface="CMU Bright Oblique"/>
                  </a:rPr>
                  <a:t>encoding</a:t>
                </a:r>
                <a:r>
                  <a:rPr lang="en-US" sz="2000" b="0" i="1" dirty="0">
                    <a:latin typeface="CMU Bright Oblique"/>
                    <a:cs typeface="CMU Bright Oblique"/>
                  </a:rPr>
                  <a:t> </a:t>
                </a:r>
                <a14:m>
                  <m:oMath xmlns:m="http://schemas.openxmlformats.org/officeDocument/2006/math">
                    <m:r>
                      <a:rPr lang="en-US" sz="2000" b="0" i="1" dirty="0" smtClean="0">
                        <a:solidFill>
                          <a:srgbClr val="9900CC"/>
                        </a:solidFill>
                        <a:latin typeface="Cambria Math" panose="02040503050406030204" pitchFamily="18" charset="0"/>
                        <a:cs typeface="CMU Bright Oblique"/>
                      </a:rPr>
                      <m:t>𝑥</m:t>
                    </m:r>
                    <m:r>
                      <a:rPr lang="en-US" sz="2000" b="0" i="1" baseline="-25000" dirty="0">
                        <a:solidFill>
                          <a:srgbClr val="9900CC"/>
                        </a:solidFill>
                        <a:latin typeface="Cambria Math" panose="02040503050406030204" pitchFamily="18" charset="0"/>
                        <a:cs typeface="CMU Bright Oblique"/>
                      </a:rPr>
                      <m:t>𝑖</m:t>
                    </m:r>
                  </m:oMath>
                </a14:m>
                <a:endParaRPr lang="en-US" sz="2000" b="0" i="1" dirty="0">
                  <a:latin typeface="CMU Bright Oblique"/>
                  <a:cs typeface="CMU Bright Oblique"/>
                </a:endParaRPr>
              </a:p>
            </p:txBody>
          </p:sp>
        </mc:Choice>
        <mc:Fallback xmlns="">
          <p:sp>
            <p:nvSpPr>
              <p:cNvPr id="13" name="TextBox 12">
                <a:extLst>
                  <a:ext uri="{FF2B5EF4-FFF2-40B4-BE49-F238E27FC236}">
                    <a16:creationId xmlns:a16="http://schemas.microsoft.com/office/drawing/2014/main" id="{8549DB2A-6941-1843-B990-952F4243D6E4}"/>
                  </a:ext>
                </a:extLst>
              </p:cNvPr>
              <p:cNvSpPr txBox="1">
                <a:spLocks noRot="1" noChangeAspect="1" noMove="1" noResize="1" noEditPoints="1" noAdjustHandles="1" noChangeArrowheads="1" noChangeShapeType="1" noTextEdit="1"/>
              </p:cNvSpPr>
              <p:nvPr/>
            </p:nvSpPr>
            <p:spPr>
              <a:xfrm>
                <a:off x="1064559" y="5696047"/>
                <a:ext cx="2301849" cy="400110"/>
              </a:xfrm>
              <a:prstGeom prst="rect">
                <a:avLst/>
              </a:prstGeom>
              <a:blipFill>
                <a:blip r:embed="rId4"/>
                <a:stretch>
                  <a:fillRect l="-2762" t="-937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0D2E13F-E2E7-8C4F-BEF6-646C062FB89C}"/>
                  </a:ext>
                </a:extLst>
              </p:cNvPr>
              <p:cNvSpPr txBox="1"/>
              <p:nvPr/>
            </p:nvSpPr>
            <p:spPr>
              <a:xfrm>
                <a:off x="1193088" y="1573243"/>
                <a:ext cx="1999586" cy="400110"/>
              </a:xfrm>
              <a:prstGeom prst="rect">
                <a:avLst/>
              </a:prstGeom>
              <a:noFill/>
            </p:spPr>
            <p:txBody>
              <a:bodyPr wrap="none" rtlCol="0">
                <a:spAutoFit/>
              </a:bodyPr>
              <a:lstStyle/>
              <a:p>
                <a:pPr algn="ctr"/>
                <a:r>
                  <a:rPr lang="en-US" sz="2000" b="0" dirty="0">
                    <a:latin typeface="CMU Bright Oblique"/>
                    <a:cs typeface="CMU Bright Oblique"/>
                  </a:rPr>
                  <a:t>Output symbol</a:t>
                </a:r>
                <a:r>
                  <a:rPr lang="en-US" sz="2000" b="0" i="1" dirty="0">
                    <a:latin typeface="CMU Bright Oblique"/>
                    <a:cs typeface="CMU Bright Oblique"/>
                  </a:rPr>
                  <a:t> </a:t>
                </a:r>
                <a14:m>
                  <m:oMath xmlns:m="http://schemas.openxmlformats.org/officeDocument/2006/math">
                    <m:r>
                      <a:rPr lang="en-US" sz="2000" b="0" i="1" dirty="0" smtClean="0">
                        <a:solidFill>
                          <a:srgbClr val="9900CC"/>
                        </a:solidFill>
                        <a:latin typeface="Cambria Math" panose="02040503050406030204" pitchFamily="18" charset="0"/>
                        <a:cs typeface="CMU Bright Oblique"/>
                      </a:rPr>
                      <m:t>𝑦</m:t>
                    </m:r>
                    <m:r>
                      <a:rPr lang="en-US" sz="2000" b="0" i="1" baseline="-25000" dirty="0" err="1">
                        <a:solidFill>
                          <a:srgbClr val="9900CC"/>
                        </a:solidFill>
                        <a:latin typeface="Cambria Math" panose="02040503050406030204" pitchFamily="18" charset="0"/>
                        <a:cs typeface="CMU Bright Oblique"/>
                      </a:rPr>
                      <m:t>𝑖</m:t>
                    </m:r>
                  </m:oMath>
                </a14:m>
                <a:endParaRPr lang="en-US" sz="2000" b="0" i="1" dirty="0">
                  <a:latin typeface="CMU Bright Oblique"/>
                  <a:cs typeface="CMU Bright Oblique"/>
                </a:endParaRPr>
              </a:p>
            </p:txBody>
          </p:sp>
        </mc:Choice>
        <mc:Fallback xmlns="">
          <p:sp>
            <p:nvSpPr>
              <p:cNvPr id="14" name="TextBox 13">
                <a:extLst>
                  <a:ext uri="{FF2B5EF4-FFF2-40B4-BE49-F238E27FC236}">
                    <a16:creationId xmlns:a16="http://schemas.microsoft.com/office/drawing/2014/main" id="{70D2E13F-E2E7-8C4F-BEF6-646C062FB89C}"/>
                  </a:ext>
                </a:extLst>
              </p:cNvPr>
              <p:cNvSpPr txBox="1">
                <a:spLocks noRot="1" noChangeAspect="1" noMove="1" noResize="1" noEditPoints="1" noAdjustHandles="1" noChangeArrowheads="1" noChangeShapeType="1" noTextEdit="1"/>
              </p:cNvSpPr>
              <p:nvPr/>
            </p:nvSpPr>
            <p:spPr>
              <a:xfrm>
                <a:off x="1193088" y="1573243"/>
                <a:ext cx="1999586" cy="400110"/>
              </a:xfrm>
              <a:prstGeom prst="rect">
                <a:avLst/>
              </a:prstGeom>
              <a:blipFill>
                <a:blip r:embed="rId5"/>
                <a:stretch>
                  <a:fillRect l="-2532" t="-6250" b="-25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6C3D0C7-0C18-EE4D-9E3C-AADDDEC1BC15}"/>
              </a:ext>
            </a:extLst>
          </p:cNvPr>
          <p:cNvSpPr txBox="1"/>
          <p:nvPr/>
        </p:nvSpPr>
        <p:spPr>
          <a:xfrm>
            <a:off x="1730670" y="6311628"/>
            <a:ext cx="1542602" cy="400110"/>
          </a:xfrm>
          <a:prstGeom prst="rect">
            <a:avLst/>
          </a:prstGeom>
          <a:noFill/>
        </p:spPr>
        <p:txBody>
          <a:bodyPr wrap="none" rtlCol="0">
            <a:spAutoFit/>
          </a:bodyPr>
          <a:lstStyle/>
          <a:p>
            <a:pPr algn="ctr"/>
            <a:r>
              <a:rPr lang="en-US" sz="2000" b="0" dirty="0">
                <a:latin typeface="CMU Bright Oblique"/>
                <a:cs typeface="CMU Bright Oblique"/>
              </a:rPr>
              <a:t>Input symbol</a:t>
            </a:r>
          </a:p>
        </p:txBody>
      </p:sp>
      <p:sp>
        <p:nvSpPr>
          <p:cNvPr id="10" name="Right Brace 9">
            <a:extLst>
              <a:ext uri="{FF2B5EF4-FFF2-40B4-BE49-F238E27FC236}">
                <a16:creationId xmlns:a16="http://schemas.microsoft.com/office/drawing/2014/main" id="{47C29A62-AC23-E94D-8C83-D69428DA8B28}"/>
              </a:ext>
            </a:extLst>
          </p:cNvPr>
          <p:cNvSpPr/>
          <p:nvPr/>
        </p:nvSpPr>
        <p:spPr>
          <a:xfrm flipH="1">
            <a:off x="3332862" y="2050959"/>
            <a:ext cx="277792" cy="195623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p>
        </p:txBody>
      </p:sp>
      <p:sp>
        <p:nvSpPr>
          <p:cNvPr id="16" name="TextBox 15">
            <a:extLst>
              <a:ext uri="{FF2B5EF4-FFF2-40B4-BE49-F238E27FC236}">
                <a16:creationId xmlns:a16="http://schemas.microsoft.com/office/drawing/2014/main" id="{5450D42F-C056-7448-8BB7-7A3A7580419A}"/>
              </a:ext>
            </a:extLst>
          </p:cNvPr>
          <p:cNvSpPr txBox="1"/>
          <p:nvPr/>
        </p:nvSpPr>
        <p:spPr>
          <a:xfrm>
            <a:off x="457200" y="2644914"/>
            <a:ext cx="2807180" cy="707886"/>
          </a:xfrm>
          <a:prstGeom prst="rect">
            <a:avLst/>
          </a:prstGeom>
          <a:noFill/>
        </p:spPr>
        <p:txBody>
          <a:bodyPr wrap="square" rtlCol="0">
            <a:spAutoFit/>
          </a:bodyPr>
          <a:lstStyle/>
          <a:p>
            <a:pPr algn="r"/>
            <a:r>
              <a:rPr lang="en-US" sz="2000" b="0" dirty="0">
                <a:latin typeface="CMU Bright Oblique"/>
                <a:cs typeface="CMU Bright Oblique"/>
              </a:rPr>
              <a:t>Output layer </a:t>
            </a:r>
            <a:br>
              <a:rPr lang="en-US" sz="2000" b="0" dirty="0">
                <a:latin typeface="CMU Bright Oblique"/>
                <a:cs typeface="CMU Bright Oblique"/>
              </a:rPr>
            </a:br>
            <a:r>
              <a:rPr lang="en-US" sz="2000" b="0" dirty="0">
                <a:latin typeface="CMU Bright Oblique"/>
                <a:cs typeface="CMU Bright Oblique"/>
              </a:rPr>
              <a:t>(linear + </a:t>
            </a:r>
            <a:r>
              <a:rPr lang="en-US" sz="2000" b="0" dirty="0" err="1">
                <a:latin typeface="CMU Bright Oblique"/>
                <a:cs typeface="CMU Bright Oblique"/>
              </a:rPr>
              <a:t>softmax</a:t>
            </a:r>
            <a:r>
              <a:rPr lang="en-US" sz="2000" b="0" dirty="0">
                <a:latin typeface="CMU Bright Oblique"/>
                <a:cs typeface="CMU Bright Oblique"/>
              </a:rPr>
              <a:t>)</a:t>
            </a:r>
            <a:endParaRPr lang="en-US" sz="2000" b="0" i="1" dirty="0">
              <a:latin typeface="CMU Bright Oblique"/>
              <a:cs typeface="CMU Bright Oblique"/>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1B901C8-0EC0-BD46-837C-B45F20C5E4C1}"/>
                  </a:ext>
                </a:extLst>
              </p:cNvPr>
              <p:cNvSpPr/>
              <p:nvPr/>
            </p:nvSpPr>
            <p:spPr>
              <a:xfrm>
                <a:off x="7640575" y="2823372"/>
                <a:ext cx="3015205" cy="20735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9900CC"/>
                          </a:solidFill>
                          <a:latin typeface="Cambria Math" panose="02040503050406030204" pitchFamily="18" charset="0"/>
                        </a:rPr>
                        <m:t>𝑝</m:t>
                      </m:r>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2</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𝑛</m:t>
                              </m:r>
                            </m:sub>
                          </m:sSub>
                        </m:e>
                      </m:d>
                      <m:r>
                        <a:rPr lang="en-US" sz="2000" i="1">
                          <a:solidFill>
                            <a:srgbClr val="9900CC"/>
                          </a:solidFill>
                          <a:latin typeface="Cambria Math" panose="02040503050406030204" pitchFamily="18" charset="0"/>
                        </a:rPr>
                        <m:t>=</m:t>
                      </m:r>
                      <m:nary>
                        <m:naryPr>
                          <m:chr m:val="∏"/>
                          <m:ctrlPr>
                            <a:rPr lang="en-US" sz="2000" i="1">
                              <a:solidFill>
                                <a:srgbClr val="9900CC"/>
                              </a:solidFill>
                              <a:latin typeface="Cambria Math" panose="02040503050406030204" pitchFamily="18" charset="0"/>
                            </a:rPr>
                          </m:ctrlPr>
                        </m:naryPr>
                        <m:sub>
                          <m:r>
                            <m:rPr>
                              <m:brk m:alnAt="23"/>
                            </m:rPr>
                            <a:rPr lang="en-US" sz="2000" i="1">
                              <a:solidFill>
                                <a:srgbClr val="9900CC"/>
                              </a:solidFill>
                              <a:latin typeface="Cambria Math" panose="02040503050406030204" pitchFamily="18" charset="0"/>
                            </a:rPr>
                            <m:t>𝑖</m:t>
                          </m:r>
                          <m:r>
                            <a:rPr lang="en-US" sz="2000" i="1">
                              <a:solidFill>
                                <a:srgbClr val="9900CC"/>
                              </a:solidFill>
                              <a:latin typeface="Cambria Math" panose="02040503050406030204" pitchFamily="18" charset="0"/>
                            </a:rPr>
                            <m:t>=1</m:t>
                          </m:r>
                        </m:sub>
                        <m:sup>
                          <m:r>
                            <a:rPr lang="en-US" sz="2000" i="1">
                              <a:solidFill>
                                <a:srgbClr val="9900CC"/>
                              </a:solidFill>
                              <a:latin typeface="Cambria Math" panose="02040503050406030204" pitchFamily="18" charset="0"/>
                            </a:rPr>
                            <m:t>𝑛</m:t>
                          </m:r>
                        </m:sup>
                        <m:e>
                          <m:r>
                            <a:rPr lang="en-US" sz="2000" i="1">
                              <a:solidFill>
                                <a:srgbClr val="9900CC"/>
                              </a:solidFill>
                              <a:latin typeface="Cambria Math" panose="02040503050406030204" pitchFamily="18" charset="0"/>
                            </a:rPr>
                            <m:t>𝑝</m:t>
                          </m:r>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𝑖</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𝑖</m:t>
                              </m:r>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e>
                      </m:nary>
                      <m:r>
                        <a:rPr lang="en-US" sz="2000" i="1">
                          <a:solidFill>
                            <a:srgbClr val="9900CC"/>
                          </a:solidFill>
                          <a:latin typeface="Cambria Math" panose="02040503050406030204" pitchFamily="18" charset="0"/>
                          <a:ea typeface="Cambria Math" panose="02040503050406030204" pitchFamily="18" charset="0"/>
                        </a:rPr>
                        <m:t>≈</m:t>
                      </m:r>
                      <m:nary>
                        <m:naryPr>
                          <m:chr m:val="∏"/>
                          <m:ctrlPr>
                            <a:rPr lang="en-US" sz="2000" i="1">
                              <a:solidFill>
                                <a:srgbClr val="9900CC"/>
                              </a:solidFill>
                              <a:latin typeface="Cambria Math" panose="02040503050406030204" pitchFamily="18" charset="0"/>
                            </a:rPr>
                          </m:ctrlPr>
                        </m:naryPr>
                        <m:sub>
                          <m:r>
                            <m:rPr>
                              <m:brk m:alnAt="23"/>
                            </m:rPr>
                            <a:rPr lang="en-US" sz="2000" i="1">
                              <a:solidFill>
                                <a:srgbClr val="9900CC"/>
                              </a:solidFill>
                              <a:latin typeface="Cambria Math" panose="02040503050406030204" pitchFamily="18" charset="0"/>
                            </a:rPr>
                            <m:t>𝑖</m:t>
                          </m:r>
                          <m:r>
                            <a:rPr lang="en-US" sz="2000" i="1">
                              <a:solidFill>
                                <a:srgbClr val="9900CC"/>
                              </a:solidFill>
                              <a:latin typeface="Cambria Math" panose="02040503050406030204" pitchFamily="18" charset="0"/>
                            </a:rPr>
                            <m:t>=1</m:t>
                          </m:r>
                        </m:sub>
                        <m:sup>
                          <m:r>
                            <a:rPr lang="en-US" sz="2000" i="1">
                              <a:solidFill>
                                <a:srgbClr val="9900CC"/>
                              </a:solidFill>
                              <a:latin typeface="Cambria Math" panose="02040503050406030204" pitchFamily="18" charset="0"/>
                            </a:rPr>
                            <m:t>𝑛</m:t>
                          </m:r>
                        </m:sup>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𝑃</m:t>
                              </m:r>
                            </m:e>
                            <m:sub>
                              <m:r>
                                <a:rPr lang="en-US" sz="2000" i="1">
                                  <a:solidFill>
                                    <a:srgbClr val="9900CC"/>
                                  </a:solidFill>
                                  <a:latin typeface="Cambria Math" panose="02040503050406030204" pitchFamily="18" charset="0"/>
                                </a:rPr>
                                <m:t>𝑊</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𝑖</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𝑖</m:t>
                              </m:r>
                            </m:sub>
                          </m:sSub>
                          <m:r>
                            <a:rPr lang="en-US" sz="2000" i="1">
                              <a:solidFill>
                                <a:srgbClr val="9900CC"/>
                              </a:solidFill>
                              <a:latin typeface="Cambria Math" panose="02040503050406030204" pitchFamily="18" charset="0"/>
                            </a:rPr>
                            <m:t>)</m:t>
                          </m:r>
                        </m:e>
                      </m:nary>
                    </m:oMath>
                  </m:oMathPara>
                </a14:m>
                <a:endParaRPr lang="en-US" sz="2000" dirty="0">
                  <a:solidFill>
                    <a:srgbClr val="9900CC"/>
                  </a:solidFill>
                </a:endParaRPr>
              </a:p>
            </p:txBody>
          </p:sp>
        </mc:Choice>
        <mc:Fallback xmlns="">
          <p:sp>
            <p:nvSpPr>
              <p:cNvPr id="17" name="Rectangle 16">
                <a:extLst>
                  <a:ext uri="{FF2B5EF4-FFF2-40B4-BE49-F238E27FC236}">
                    <a16:creationId xmlns:a16="http://schemas.microsoft.com/office/drawing/2014/main" id="{61B901C8-0EC0-BD46-837C-B45F20C5E4C1}"/>
                  </a:ext>
                </a:extLst>
              </p:cNvPr>
              <p:cNvSpPr>
                <a:spLocks noRot="1" noChangeAspect="1" noMove="1" noResize="1" noEditPoints="1" noAdjustHandles="1" noChangeArrowheads="1" noChangeShapeType="1" noTextEdit="1"/>
              </p:cNvSpPr>
              <p:nvPr/>
            </p:nvSpPr>
            <p:spPr>
              <a:xfrm>
                <a:off x="7640575" y="2823372"/>
                <a:ext cx="3015205" cy="2073581"/>
              </a:xfrm>
              <a:prstGeom prst="rect">
                <a:avLst/>
              </a:prstGeom>
              <a:blipFill>
                <a:blip r:embed="rId6"/>
                <a:stretch>
                  <a:fillRect l="-14286" t="-32121" b="-69697"/>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9ACAC662-D928-9C45-9AAF-1814D4A5F20B}"/>
              </a:ext>
            </a:extLst>
          </p:cNvPr>
          <p:cNvSpPr/>
          <p:nvPr/>
        </p:nvSpPr>
        <p:spPr>
          <a:xfrm>
            <a:off x="6016832" y="6443246"/>
            <a:ext cx="6175168" cy="338554"/>
          </a:xfrm>
          <a:prstGeom prst="rect">
            <a:avLst/>
          </a:prstGeom>
        </p:spPr>
        <p:txBody>
          <a:bodyPr wrap="square">
            <a:spAutoFit/>
          </a:bodyPr>
          <a:lstStyle/>
          <a:p>
            <a:pPr algn="r"/>
            <a:r>
              <a:rPr lang="en-US" sz="1600" b="0" dirty="0">
                <a:hlinkClick r:id="rId7"/>
              </a:rPr>
              <a:t>http://</a:t>
            </a:r>
            <a:r>
              <a:rPr lang="en-US" sz="1600" b="0" dirty="0" err="1">
                <a:hlinkClick r:id="rId7"/>
              </a:rPr>
              <a:t>karpathy.github.io</a:t>
            </a:r>
            <a:r>
              <a:rPr lang="en-US" sz="1600" b="0" dirty="0">
                <a:hlinkClick r:id="rId7"/>
              </a:rPr>
              <a:t>/2015/05/21/</a:t>
            </a:r>
            <a:r>
              <a:rPr lang="en-US" sz="1600" b="0" dirty="0" err="1">
                <a:hlinkClick r:id="rId7"/>
              </a:rPr>
              <a:t>rnn</a:t>
            </a:r>
            <a:r>
              <a:rPr lang="en-US" sz="1600" b="0" dirty="0">
                <a:hlinkClick r:id="rId7"/>
              </a:rPr>
              <a:t>-effectiveness/</a:t>
            </a:r>
            <a:endParaRPr lang="en-US" sz="1600" b="0" dirty="0"/>
          </a:p>
        </p:txBody>
      </p:sp>
    </p:spTree>
    <p:extLst>
      <p:ext uri="{BB962C8B-B14F-4D97-AF65-F5344CB8AC3E}">
        <p14:creationId xmlns:p14="http://schemas.microsoft.com/office/powerpoint/2010/main" val="353280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0" grpId="0" animBg="1"/>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09CB-3CF1-324F-A9F2-74CF6A492491}"/>
              </a:ext>
            </a:extLst>
          </p:cNvPr>
          <p:cNvSpPr>
            <a:spLocks noGrp="1"/>
          </p:cNvSpPr>
          <p:nvPr>
            <p:ph type="title"/>
          </p:nvPr>
        </p:nvSpPr>
        <p:spPr/>
        <p:txBody>
          <a:bodyPr/>
          <a:lstStyle/>
          <a:p>
            <a:r>
              <a:rPr lang="en-US" dirty="0"/>
              <a:t>Language modeling: Character RNN</a:t>
            </a:r>
          </a:p>
        </p:txBody>
      </p:sp>
      <p:sp>
        <p:nvSpPr>
          <p:cNvPr id="3" name="Content Placeholder 2">
            <a:extLst>
              <a:ext uri="{FF2B5EF4-FFF2-40B4-BE49-F238E27FC236}">
                <a16:creationId xmlns:a16="http://schemas.microsoft.com/office/drawing/2014/main" id="{53B75B1D-E064-F54C-B6BE-C871AAC7A8F2}"/>
              </a:ext>
            </a:extLst>
          </p:cNvPr>
          <p:cNvSpPr>
            <a:spLocks noGrp="1"/>
          </p:cNvSpPr>
          <p:nvPr>
            <p:ph idx="1"/>
          </p:nvPr>
        </p:nvSpPr>
        <p:spPr/>
        <p:txBody>
          <a:bodyPr/>
          <a:lstStyle/>
          <a:p>
            <a:endParaRPr lang="en-US"/>
          </a:p>
        </p:txBody>
      </p:sp>
      <p:pic>
        <p:nvPicPr>
          <p:cNvPr id="9" name="Shape 861">
            <a:extLst>
              <a:ext uri="{FF2B5EF4-FFF2-40B4-BE49-F238E27FC236}">
                <a16:creationId xmlns:a16="http://schemas.microsoft.com/office/drawing/2014/main" id="{12D45549-514F-C44C-8420-5F4E80AF8BE4}"/>
              </a:ext>
            </a:extLst>
          </p:cNvPr>
          <p:cNvPicPr preferRelativeResize="0"/>
          <p:nvPr/>
        </p:nvPicPr>
        <p:blipFill>
          <a:blip r:embed="rId2">
            <a:alphaModFix/>
          </a:blip>
          <a:stretch>
            <a:fillRect/>
          </a:stretch>
        </p:blipFill>
        <p:spPr>
          <a:xfrm>
            <a:off x="1723901" y="1417638"/>
            <a:ext cx="8763000" cy="4552950"/>
          </a:xfrm>
          <a:prstGeom prst="rect">
            <a:avLst/>
          </a:prstGeom>
          <a:noFill/>
          <a:ln>
            <a:noFill/>
          </a:ln>
        </p:spPr>
      </p:pic>
      <p:sp>
        <p:nvSpPr>
          <p:cNvPr id="10" name="Shape 862">
            <a:extLst>
              <a:ext uri="{FF2B5EF4-FFF2-40B4-BE49-F238E27FC236}">
                <a16:creationId xmlns:a16="http://schemas.microsoft.com/office/drawing/2014/main" id="{241BE9A1-5761-E04C-BBAB-A1928CD731ED}"/>
              </a:ext>
            </a:extLst>
          </p:cNvPr>
          <p:cNvSpPr/>
          <p:nvPr/>
        </p:nvSpPr>
        <p:spPr>
          <a:xfrm>
            <a:off x="1842772" y="1629213"/>
            <a:ext cx="1094509" cy="382500"/>
          </a:xfrm>
          <a:prstGeom prst="roundRect">
            <a:avLst>
              <a:gd name="adj" fmla="val 16667"/>
            </a:avLst>
          </a:prstGeom>
          <a:solidFill>
            <a:srgbClr val="FFFFFF"/>
          </a:solidFill>
          <a:ln>
            <a:noFill/>
          </a:ln>
        </p:spPr>
        <p:txBody>
          <a:bodyPr lIns="91425" tIns="91425" rIns="91425" bIns="91425" anchor="ctr" anchorCtr="0">
            <a:noAutofit/>
          </a:bodyPr>
          <a:lstStyle/>
          <a:p>
            <a:r>
              <a:rPr lang="en" sz="1800" b="0" dirty="0"/>
              <a:t>   </a:t>
            </a:r>
            <a:r>
              <a:rPr lang="en" sz="1800" b="0" dirty="0">
                <a:latin typeface="Open Sans"/>
                <a:ea typeface="Open Sans"/>
                <a:cs typeface="Open Sans"/>
                <a:sym typeface="Open Sans"/>
              </a:rPr>
              <a:t>100th</a:t>
            </a:r>
          </a:p>
          <a:p>
            <a:r>
              <a:rPr lang="en" sz="1800" b="0" dirty="0">
                <a:latin typeface="Open Sans"/>
                <a:ea typeface="Open Sans"/>
                <a:cs typeface="Open Sans"/>
                <a:sym typeface="Open Sans"/>
              </a:rPr>
              <a:t>iteration</a:t>
            </a:r>
          </a:p>
        </p:txBody>
      </p:sp>
      <p:sp>
        <p:nvSpPr>
          <p:cNvPr id="11" name="Shape 863">
            <a:extLst>
              <a:ext uri="{FF2B5EF4-FFF2-40B4-BE49-F238E27FC236}">
                <a16:creationId xmlns:a16="http://schemas.microsoft.com/office/drawing/2014/main" id="{3D28C123-9212-914F-8F9B-D235718C1758}"/>
              </a:ext>
            </a:extLst>
          </p:cNvPr>
          <p:cNvSpPr/>
          <p:nvPr/>
        </p:nvSpPr>
        <p:spPr>
          <a:xfrm>
            <a:off x="1826926" y="2774463"/>
            <a:ext cx="1229100" cy="382500"/>
          </a:xfrm>
          <a:prstGeom prst="roundRect">
            <a:avLst>
              <a:gd name="adj" fmla="val 16667"/>
            </a:avLst>
          </a:prstGeom>
          <a:solidFill>
            <a:srgbClr val="FFFFFF"/>
          </a:solidFill>
          <a:ln>
            <a:noFill/>
          </a:ln>
        </p:spPr>
        <p:txBody>
          <a:bodyPr lIns="91425" tIns="91425" rIns="91425" bIns="91425" anchor="ctr" anchorCtr="0">
            <a:noAutofit/>
          </a:bodyPr>
          <a:lstStyle/>
          <a:p>
            <a:r>
              <a:rPr lang="en" sz="1800" b="0" dirty="0"/>
              <a:t>   </a:t>
            </a:r>
            <a:r>
              <a:rPr lang="en" sz="1800" b="0" dirty="0">
                <a:latin typeface="Open Sans"/>
                <a:ea typeface="Open Sans"/>
                <a:cs typeface="Open Sans"/>
                <a:sym typeface="Open Sans"/>
              </a:rPr>
              <a:t>300th</a:t>
            </a:r>
          </a:p>
          <a:p>
            <a:r>
              <a:rPr lang="en" sz="1800" b="0" dirty="0">
                <a:latin typeface="Open Sans"/>
                <a:ea typeface="Open Sans"/>
                <a:cs typeface="Open Sans"/>
                <a:sym typeface="Open Sans"/>
              </a:rPr>
              <a:t>iteration</a:t>
            </a:r>
          </a:p>
        </p:txBody>
      </p:sp>
      <p:sp>
        <p:nvSpPr>
          <p:cNvPr id="12" name="Shape 864">
            <a:extLst>
              <a:ext uri="{FF2B5EF4-FFF2-40B4-BE49-F238E27FC236}">
                <a16:creationId xmlns:a16="http://schemas.microsoft.com/office/drawing/2014/main" id="{302D7557-DAF7-ED48-A0F7-631892C40135}"/>
              </a:ext>
            </a:extLst>
          </p:cNvPr>
          <p:cNvSpPr/>
          <p:nvPr/>
        </p:nvSpPr>
        <p:spPr>
          <a:xfrm>
            <a:off x="1826926" y="4110963"/>
            <a:ext cx="1229100" cy="382500"/>
          </a:xfrm>
          <a:prstGeom prst="roundRect">
            <a:avLst>
              <a:gd name="adj" fmla="val 16667"/>
            </a:avLst>
          </a:prstGeom>
          <a:solidFill>
            <a:srgbClr val="FFFFFF"/>
          </a:solidFill>
          <a:ln>
            <a:noFill/>
          </a:ln>
        </p:spPr>
        <p:txBody>
          <a:bodyPr lIns="91425" tIns="91425" rIns="91425" bIns="91425" anchor="ctr" anchorCtr="0">
            <a:noAutofit/>
          </a:bodyPr>
          <a:lstStyle/>
          <a:p>
            <a:r>
              <a:rPr lang="en" sz="1800" b="0" dirty="0"/>
              <a:t>   </a:t>
            </a:r>
            <a:r>
              <a:rPr lang="en" sz="1800" b="0" dirty="0">
                <a:latin typeface="Open Sans"/>
                <a:ea typeface="Open Sans"/>
                <a:cs typeface="Open Sans"/>
                <a:sym typeface="Open Sans"/>
              </a:rPr>
              <a:t>700th</a:t>
            </a:r>
          </a:p>
          <a:p>
            <a:r>
              <a:rPr lang="en" sz="1800" b="0" dirty="0">
                <a:latin typeface="Open Sans"/>
                <a:ea typeface="Open Sans"/>
                <a:cs typeface="Open Sans"/>
                <a:sym typeface="Open Sans"/>
              </a:rPr>
              <a:t>iteration</a:t>
            </a:r>
          </a:p>
        </p:txBody>
      </p:sp>
      <p:sp>
        <p:nvSpPr>
          <p:cNvPr id="13" name="Shape 865">
            <a:extLst>
              <a:ext uri="{FF2B5EF4-FFF2-40B4-BE49-F238E27FC236}">
                <a16:creationId xmlns:a16="http://schemas.microsoft.com/office/drawing/2014/main" id="{EF9DA05A-F012-4043-9314-13C9AE165E96}"/>
              </a:ext>
            </a:extLst>
          </p:cNvPr>
          <p:cNvSpPr/>
          <p:nvPr/>
        </p:nvSpPr>
        <p:spPr>
          <a:xfrm>
            <a:off x="1771401" y="5338338"/>
            <a:ext cx="1126200" cy="382500"/>
          </a:xfrm>
          <a:prstGeom prst="roundRect">
            <a:avLst>
              <a:gd name="adj" fmla="val 16667"/>
            </a:avLst>
          </a:prstGeom>
          <a:solidFill>
            <a:srgbClr val="FFFFFF"/>
          </a:solidFill>
          <a:ln>
            <a:noFill/>
          </a:ln>
        </p:spPr>
        <p:txBody>
          <a:bodyPr lIns="91425" tIns="91425" rIns="91425" bIns="91425" anchor="ctr" anchorCtr="0">
            <a:noAutofit/>
          </a:bodyPr>
          <a:lstStyle/>
          <a:p>
            <a:r>
              <a:rPr lang="en" sz="1800" b="0" dirty="0"/>
              <a:t>   </a:t>
            </a:r>
            <a:r>
              <a:rPr lang="en" sz="1800" b="0" dirty="0">
                <a:latin typeface="Open Sans"/>
                <a:ea typeface="Open Sans"/>
                <a:cs typeface="Open Sans"/>
                <a:sym typeface="Open Sans"/>
              </a:rPr>
              <a:t>2000th</a:t>
            </a:r>
          </a:p>
          <a:p>
            <a:r>
              <a:rPr lang="en" sz="1800" b="0" dirty="0">
                <a:latin typeface="Open Sans"/>
                <a:ea typeface="Open Sans"/>
                <a:cs typeface="Open Sans"/>
                <a:sym typeface="Open Sans"/>
              </a:rPr>
              <a:t> iteration</a:t>
            </a:r>
          </a:p>
        </p:txBody>
      </p:sp>
      <p:sp>
        <p:nvSpPr>
          <p:cNvPr id="15" name="Rectangle 14">
            <a:extLst>
              <a:ext uri="{FF2B5EF4-FFF2-40B4-BE49-F238E27FC236}">
                <a16:creationId xmlns:a16="http://schemas.microsoft.com/office/drawing/2014/main" id="{30D2CDF9-5D0F-394E-B9EC-C78312983311}"/>
              </a:ext>
            </a:extLst>
          </p:cNvPr>
          <p:cNvSpPr/>
          <p:nvPr/>
        </p:nvSpPr>
        <p:spPr>
          <a:xfrm>
            <a:off x="6016832" y="6443246"/>
            <a:ext cx="6175168" cy="338554"/>
          </a:xfrm>
          <a:prstGeom prst="rect">
            <a:avLst/>
          </a:prstGeom>
        </p:spPr>
        <p:txBody>
          <a:bodyPr wrap="square">
            <a:spAutoFit/>
          </a:bodyPr>
          <a:lstStyle/>
          <a:p>
            <a:pPr algn="r"/>
            <a:r>
              <a:rPr lang="en-US" sz="1600" b="0" dirty="0">
                <a:hlinkClick r:id="rId3"/>
              </a:rPr>
              <a:t>http://</a:t>
            </a:r>
            <a:r>
              <a:rPr lang="en-US" sz="1600" b="0" dirty="0" err="1">
                <a:hlinkClick r:id="rId3"/>
              </a:rPr>
              <a:t>karpathy.github.io</a:t>
            </a:r>
            <a:r>
              <a:rPr lang="en-US" sz="1600" b="0" dirty="0">
                <a:hlinkClick r:id="rId3"/>
              </a:rPr>
              <a:t>/2015/05/21/</a:t>
            </a:r>
            <a:r>
              <a:rPr lang="en-US" sz="1600" b="0" dirty="0" err="1">
                <a:hlinkClick r:id="rId3"/>
              </a:rPr>
              <a:t>rnn</a:t>
            </a:r>
            <a:r>
              <a:rPr lang="en-US" sz="1600" b="0" dirty="0">
                <a:hlinkClick r:id="rId3"/>
              </a:rPr>
              <a:t>-effectiveness/</a:t>
            </a:r>
            <a:endParaRPr lang="en-US" sz="1600" b="0" dirty="0"/>
          </a:p>
        </p:txBody>
      </p:sp>
    </p:spTree>
    <p:extLst>
      <p:ext uri="{BB962C8B-B14F-4D97-AF65-F5344CB8AC3E}">
        <p14:creationId xmlns:p14="http://schemas.microsoft.com/office/powerpoint/2010/main" val="3395444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Searching for interpretable hidden units</a:t>
            </a:r>
          </a:p>
        </p:txBody>
      </p:sp>
      <p:sp>
        <p:nvSpPr>
          <p:cNvPr id="4" name="Content Placeholder 3">
            <a:extLst>
              <a:ext uri="{FF2B5EF4-FFF2-40B4-BE49-F238E27FC236}">
                <a16:creationId xmlns:a16="http://schemas.microsoft.com/office/drawing/2014/main" id="{7811CAE3-C70D-9A49-A6C8-EA4EAFA4365B}"/>
              </a:ext>
            </a:extLst>
          </p:cNvPr>
          <p:cNvSpPr>
            <a:spLocks noGrp="1"/>
          </p:cNvSpPr>
          <p:nvPr>
            <p:ph idx="1"/>
          </p:nvPr>
        </p:nvSpPr>
        <p:spPr/>
        <p:txBody>
          <a:bodyPr/>
          <a:lstStyle/>
          <a:p>
            <a:pPr marL="0" indent="0"/>
            <a:endParaRPr lang="en-US" dirty="0"/>
          </a:p>
        </p:txBody>
      </p:sp>
      <p:sp>
        <p:nvSpPr>
          <p:cNvPr id="137" name="Google Shape;1559;p63"/>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2"/>
              </a:rPr>
              <a:t>Visualizing and Understanding Recurrent Networks</a:t>
            </a:r>
            <a:r>
              <a:rPr lang="en" sz="1600" b="0" dirty="0"/>
              <a:t>, ICLR Workshop 2016</a:t>
            </a:r>
            <a:endParaRPr lang="en-US" sz="1600" b="0" dirty="0"/>
          </a:p>
        </p:txBody>
      </p:sp>
      <p:pic>
        <p:nvPicPr>
          <p:cNvPr id="6" name="Google Shape;1575;p65"/>
          <p:cNvPicPr preferRelativeResize="0"/>
          <p:nvPr/>
        </p:nvPicPr>
        <p:blipFill>
          <a:blip r:embed="rId3">
            <a:alphaModFix/>
          </a:blip>
          <a:stretch>
            <a:fillRect/>
          </a:stretch>
        </p:blipFill>
        <p:spPr>
          <a:xfrm>
            <a:off x="141113" y="2413464"/>
            <a:ext cx="11906600" cy="1673098"/>
          </a:xfrm>
          <a:prstGeom prst="rect">
            <a:avLst/>
          </a:prstGeom>
          <a:noFill/>
          <a:ln>
            <a:noFill/>
          </a:ln>
        </p:spPr>
      </p:pic>
      <p:sp>
        <p:nvSpPr>
          <p:cNvPr id="7" name="Google Shape;1576;p65"/>
          <p:cNvSpPr txBox="1"/>
          <p:nvPr/>
        </p:nvSpPr>
        <p:spPr>
          <a:xfrm>
            <a:off x="3963467" y="4639884"/>
            <a:ext cx="7212921" cy="807790"/>
          </a:xfrm>
          <a:prstGeom prst="rect">
            <a:avLst/>
          </a:prstGeom>
          <a:noFill/>
          <a:ln>
            <a:noFill/>
          </a:ln>
        </p:spPr>
        <p:txBody>
          <a:bodyPr spcFirstLastPara="1" wrap="square" lIns="121868" tIns="121868" rIns="121868" bIns="121868" anchor="t" anchorCtr="0">
            <a:noAutofit/>
          </a:bodyPr>
          <a:lstStyle/>
          <a:p>
            <a:r>
              <a:rPr lang="en" sz="3199" b="0" dirty="0"/>
              <a:t>quote detection cell</a:t>
            </a:r>
            <a:endParaRPr sz="3199" b="0" dirty="0"/>
          </a:p>
        </p:txBody>
      </p:sp>
    </p:spTree>
    <p:extLst>
      <p:ext uri="{BB962C8B-B14F-4D97-AF65-F5344CB8AC3E}">
        <p14:creationId xmlns:p14="http://schemas.microsoft.com/office/powerpoint/2010/main" val="26821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Searching for interpretable hidden units</a:t>
            </a:r>
          </a:p>
        </p:txBody>
      </p:sp>
      <p:sp>
        <p:nvSpPr>
          <p:cNvPr id="4" name="Content Placeholder 3">
            <a:extLst>
              <a:ext uri="{FF2B5EF4-FFF2-40B4-BE49-F238E27FC236}">
                <a16:creationId xmlns:a16="http://schemas.microsoft.com/office/drawing/2014/main" id="{0967181E-9064-9A42-9B50-E4D278C19161}"/>
              </a:ext>
            </a:extLst>
          </p:cNvPr>
          <p:cNvSpPr>
            <a:spLocks noGrp="1"/>
          </p:cNvSpPr>
          <p:nvPr>
            <p:ph idx="1"/>
          </p:nvPr>
        </p:nvSpPr>
        <p:spPr/>
        <p:txBody>
          <a:bodyPr/>
          <a:lstStyle/>
          <a:p>
            <a:endParaRPr lang="en-US"/>
          </a:p>
        </p:txBody>
      </p:sp>
      <p:pic>
        <p:nvPicPr>
          <p:cNvPr id="8" name="Google Shape;1584;p66"/>
          <p:cNvPicPr preferRelativeResize="0"/>
          <p:nvPr/>
        </p:nvPicPr>
        <p:blipFill rotWithShape="1">
          <a:blip r:embed="rId2">
            <a:alphaModFix/>
          </a:blip>
          <a:srcRect t="12255"/>
          <a:stretch/>
        </p:blipFill>
        <p:spPr>
          <a:xfrm>
            <a:off x="0" y="2133600"/>
            <a:ext cx="12084173" cy="2503149"/>
          </a:xfrm>
          <a:prstGeom prst="rect">
            <a:avLst/>
          </a:prstGeom>
          <a:noFill/>
          <a:ln>
            <a:noFill/>
          </a:ln>
        </p:spPr>
      </p:pic>
      <p:sp>
        <p:nvSpPr>
          <p:cNvPr id="9" name="Google Shape;1585;p66"/>
          <p:cNvSpPr txBox="1"/>
          <p:nvPr/>
        </p:nvSpPr>
        <p:spPr>
          <a:xfrm>
            <a:off x="3810000" y="4843031"/>
            <a:ext cx="4648200" cy="717510"/>
          </a:xfrm>
          <a:prstGeom prst="rect">
            <a:avLst/>
          </a:prstGeom>
          <a:noFill/>
          <a:ln>
            <a:noFill/>
          </a:ln>
        </p:spPr>
        <p:txBody>
          <a:bodyPr spcFirstLastPara="1" wrap="square" lIns="121868" tIns="121868" rIns="121868" bIns="121868" anchor="t" anchorCtr="0">
            <a:noAutofit/>
          </a:bodyPr>
          <a:lstStyle/>
          <a:p>
            <a:r>
              <a:rPr lang="en" sz="3199" b="0" dirty="0"/>
              <a:t>line position tracking cell</a:t>
            </a:r>
            <a:endParaRPr sz="3199" b="0" dirty="0"/>
          </a:p>
        </p:txBody>
      </p:sp>
      <p:sp>
        <p:nvSpPr>
          <p:cNvPr id="10" name="Google Shape;1559;p63">
            <a:extLst>
              <a:ext uri="{FF2B5EF4-FFF2-40B4-BE49-F238E27FC236}">
                <a16:creationId xmlns:a16="http://schemas.microsoft.com/office/drawing/2014/main" id="{C61D59B1-E84F-6549-8E54-0369632D28A8}"/>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3"/>
              </a:rPr>
              <a:t>Visualizing and Understanding Recurrent Networks</a:t>
            </a:r>
            <a:r>
              <a:rPr lang="en" sz="1600" b="0" dirty="0"/>
              <a:t>, ICLR Workshop 2016</a:t>
            </a:r>
            <a:endParaRPr lang="en-US" sz="1600" b="0" dirty="0"/>
          </a:p>
        </p:txBody>
      </p:sp>
    </p:spTree>
    <p:extLst>
      <p:ext uri="{BB962C8B-B14F-4D97-AF65-F5344CB8AC3E}">
        <p14:creationId xmlns:p14="http://schemas.microsoft.com/office/powerpoint/2010/main" val="283738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00CA5D-EBB4-9D4F-8E1C-69113D37685F}"/>
              </a:ext>
            </a:extLst>
          </p:cNvPr>
          <p:cNvSpPr>
            <a:spLocks noGrp="1"/>
          </p:cNvSpPr>
          <p:nvPr>
            <p:ph type="title"/>
          </p:nvPr>
        </p:nvSpPr>
        <p:spPr/>
        <p:txBody>
          <a:bodyPr/>
          <a:lstStyle/>
          <a:p>
            <a:r>
              <a:rPr lang="en-US" dirty="0"/>
              <a:t>Searching for interpretable hidden units</a:t>
            </a:r>
          </a:p>
        </p:txBody>
      </p:sp>
      <p:sp>
        <p:nvSpPr>
          <p:cNvPr id="8" name="Content Placeholder 7">
            <a:extLst>
              <a:ext uri="{FF2B5EF4-FFF2-40B4-BE49-F238E27FC236}">
                <a16:creationId xmlns:a16="http://schemas.microsoft.com/office/drawing/2014/main" id="{FD004968-97CA-3048-B6A1-6BAB450B9D85}"/>
              </a:ext>
            </a:extLst>
          </p:cNvPr>
          <p:cNvSpPr>
            <a:spLocks noGrp="1"/>
          </p:cNvSpPr>
          <p:nvPr>
            <p:ph idx="1"/>
          </p:nvPr>
        </p:nvSpPr>
        <p:spPr/>
        <p:txBody>
          <a:bodyPr/>
          <a:lstStyle/>
          <a:p>
            <a:endParaRPr lang="en-US"/>
          </a:p>
        </p:txBody>
      </p:sp>
      <p:pic>
        <p:nvPicPr>
          <p:cNvPr id="3" name="Google Shape;1593;p67"/>
          <p:cNvPicPr preferRelativeResize="0"/>
          <p:nvPr/>
        </p:nvPicPr>
        <p:blipFill>
          <a:blip r:embed="rId2">
            <a:alphaModFix/>
          </a:blip>
          <a:stretch>
            <a:fillRect/>
          </a:stretch>
        </p:blipFill>
        <p:spPr>
          <a:xfrm>
            <a:off x="325881" y="1712048"/>
            <a:ext cx="11862942" cy="3297057"/>
          </a:xfrm>
          <a:prstGeom prst="rect">
            <a:avLst/>
          </a:prstGeom>
          <a:noFill/>
          <a:ln>
            <a:noFill/>
          </a:ln>
        </p:spPr>
      </p:pic>
      <p:sp>
        <p:nvSpPr>
          <p:cNvPr id="4" name="Google Shape;1594;p67"/>
          <p:cNvSpPr txBox="1"/>
          <p:nvPr/>
        </p:nvSpPr>
        <p:spPr>
          <a:xfrm>
            <a:off x="4369479" y="4865292"/>
            <a:ext cx="7212921" cy="807790"/>
          </a:xfrm>
          <a:prstGeom prst="rect">
            <a:avLst/>
          </a:prstGeom>
          <a:noFill/>
          <a:ln>
            <a:noFill/>
          </a:ln>
        </p:spPr>
        <p:txBody>
          <a:bodyPr spcFirstLastPara="1" wrap="square" lIns="121868" tIns="121868" rIns="121868" bIns="121868" anchor="t" anchorCtr="0">
            <a:noAutofit/>
          </a:bodyPr>
          <a:lstStyle/>
          <a:p>
            <a:r>
              <a:rPr lang="en" sz="3199" b="0" dirty="0"/>
              <a:t>if statement cell</a:t>
            </a:r>
            <a:endParaRPr sz="3199" b="0" dirty="0"/>
          </a:p>
        </p:txBody>
      </p:sp>
      <p:sp>
        <p:nvSpPr>
          <p:cNvPr id="9" name="Google Shape;1559;p63">
            <a:extLst>
              <a:ext uri="{FF2B5EF4-FFF2-40B4-BE49-F238E27FC236}">
                <a16:creationId xmlns:a16="http://schemas.microsoft.com/office/drawing/2014/main" id="{8E65189D-C174-0D47-B58D-3F356EB13315}"/>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3"/>
              </a:rPr>
              <a:t>Visualizing and Understanding Recurrent Networks</a:t>
            </a:r>
            <a:r>
              <a:rPr lang="en" sz="1600" b="0" dirty="0"/>
              <a:t>, ICLR Workshop 2016</a:t>
            </a:r>
            <a:endParaRPr lang="en-US" sz="1600" b="0" dirty="0"/>
          </a:p>
        </p:txBody>
      </p:sp>
    </p:spTree>
    <p:extLst>
      <p:ext uri="{BB962C8B-B14F-4D97-AF65-F5344CB8AC3E}">
        <p14:creationId xmlns:p14="http://schemas.microsoft.com/office/powerpoint/2010/main" val="68370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620CA1-99DF-CA45-9ABF-8927AB49E745}"/>
              </a:ext>
            </a:extLst>
          </p:cNvPr>
          <p:cNvSpPr>
            <a:spLocks noGrp="1"/>
          </p:cNvSpPr>
          <p:nvPr>
            <p:ph type="title"/>
          </p:nvPr>
        </p:nvSpPr>
        <p:spPr/>
        <p:txBody>
          <a:bodyPr/>
          <a:lstStyle/>
          <a:p>
            <a:r>
              <a:rPr lang="en-US" dirty="0"/>
              <a:t>Searching for interpretable hidden units</a:t>
            </a:r>
            <a:endParaRPr lang="en-US" b="1" dirty="0"/>
          </a:p>
        </p:txBody>
      </p:sp>
      <p:sp>
        <p:nvSpPr>
          <p:cNvPr id="4" name="Content Placeholder 3">
            <a:extLst>
              <a:ext uri="{FF2B5EF4-FFF2-40B4-BE49-F238E27FC236}">
                <a16:creationId xmlns:a16="http://schemas.microsoft.com/office/drawing/2014/main" id="{243D072F-E82E-F141-B2D0-6315FBF097F1}"/>
              </a:ext>
            </a:extLst>
          </p:cNvPr>
          <p:cNvSpPr>
            <a:spLocks noGrp="1"/>
          </p:cNvSpPr>
          <p:nvPr>
            <p:ph idx="1"/>
          </p:nvPr>
        </p:nvSpPr>
        <p:spPr/>
        <p:txBody>
          <a:bodyPr/>
          <a:lstStyle/>
          <a:p>
            <a:endParaRPr lang="en-US"/>
          </a:p>
        </p:txBody>
      </p:sp>
      <p:pic>
        <p:nvPicPr>
          <p:cNvPr id="7" name="Google Shape;1602;p68"/>
          <p:cNvPicPr preferRelativeResize="0"/>
          <p:nvPr/>
        </p:nvPicPr>
        <p:blipFill rotWithShape="1">
          <a:blip r:embed="rId2">
            <a:alphaModFix/>
          </a:blip>
          <a:srcRect t="7203"/>
          <a:stretch/>
        </p:blipFill>
        <p:spPr>
          <a:xfrm>
            <a:off x="959374" y="1524000"/>
            <a:ext cx="10001892" cy="4263418"/>
          </a:xfrm>
          <a:prstGeom prst="rect">
            <a:avLst/>
          </a:prstGeom>
          <a:noFill/>
          <a:ln>
            <a:noFill/>
          </a:ln>
        </p:spPr>
      </p:pic>
      <p:sp>
        <p:nvSpPr>
          <p:cNvPr id="8" name="Google Shape;1603;p68"/>
          <p:cNvSpPr txBox="1"/>
          <p:nvPr/>
        </p:nvSpPr>
        <p:spPr>
          <a:xfrm>
            <a:off x="4191000" y="5009055"/>
            <a:ext cx="4023752" cy="729810"/>
          </a:xfrm>
          <a:prstGeom prst="rect">
            <a:avLst/>
          </a:prstGeom>
          <a:noFill/>
          <a:ln>
            <a:noFill/>
          </a:ln>
        </p:spPr>
        <p:txBody>
          <a:bodyPr spcFirstLastPara="1" wrap="square" lIns="121868" tIns="121868" rIns="121868" bIns="121868" anchor="t" anchorCtr="0">
            <a:noAutofit/>
          </a:bodyPr>
          <a:lstStyle/>
          <a:p>
            <a:r>
              <a:rPr lang="en" sz="3199" b="0" dirty="0"/>
              <a:t>quote/comment cell</a:t>
            </a:r>
            <a:endParaRPr sz="3199" b="0" dirty="0"/>
          </a:p>
        </p:txBody>
      </p:sp>
      <p:sp>
        <p:nvSpPr>
          <p:cNvPr id="10" name="Google Shape;1559;p63">
            <a:extLst>
              <a:ext uri="{FF2B5EF4-FFF2-40B4-BE49-F238E27FC236}">
                <a16:creationId xmlns:a16="http://schemas.microsoft.com/office/drawing/2014/main" id="{9293EB9C-08FF-BD49-82BA-6C3DA8343F7B}"/>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3"/>
              </a:rPr>
              <a:t>Visualizing and Understanding Recurrent Networks</a:t>
            </a:r>
            <a:r>
              <a:rPr lang="en" sz="1600" b="0" dirty="0"/>
              <a:t>, ICLR Workshop 2016</a:t>
            </a:r>
            <a:endParaRPr lang="en-US" sz="1600" b="0" dirty="0"/>
          </a:p>
        </p:txBody>
      </p:sp>
    </p:spTree>
    <p:extLst>
      <p:ext uri="{BB962C8B-B14F-4D97-AF65-F5344CB8AC3E}">
        <p14:creationId xmlns:p14="http://schemas.microsoft.com/office/powerpoint/2010/main" val="24623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Sequential prediction example 2: Text generation</a:t>
            </a:r>
          </a:p>
        </p:txBody>
      </p:sp>
      <p:sp>
        <p:nvSpPr>
          <p:cNvPr id="9" name="TextBox 8"/>
          <p:cNvSpPr txBox="1"/>
          <p:nvPr/>
        </p:nvSpPr>
        <p:spPr>
          <a:xfrm>
            <a:off x="10995134" y="6550224"/>
            <a:ext cx="1196866" cy="307777"/>
          </a:xfrm>
          <a:prstGeom prst="rect">
            <a:avLst/>
          </a:prstGeom>
          <a:noFill/>
        </p:spPr>
        <p:txBody>
          <a:bodyPr wrap="none" rtlCol="0">
            <a:spAutoFit/>
          </a:bodyPr>
          <a:lstStyle/>
          <a:p>
            <a:r>
              <a:rPr lang="en-US" sz="1400" b="0" dirty="0">
                <a:latin typeface="CMU Bright Roman"/>
                <a:cs typeface="CMU Bright Roman"/>
                <a:hlinkClick r:id="rId2"/>
              </a:rPr>
              <a:t>Image source</a:t>
            </a:r>
            <a:r>
              <a:rPr lang="en-US" sz="1400" b="0" dirty="0">
                <a:latin typeface="CMU Bright Roman"/>
                <a:cs typeface="CMU Bright Roman"/>
              </a:rPr>
              <a:t> </a:t>
            </a:r>
          </a:p>
        </p:txBody>
      </p:sp>
      <p:sp>
        <p:nvSpPr>
          <p:cNvPr id="4" name="Content Placeholder 3">
            <a:extLst>
              <a:ext uri="{FF2B5EF4-FFF2-40B4-BE49-F238E27FC236}">
                <a16:creationId xmlns:a16="http://schemas.microsoft.com/office/drawing/2014/main" id="{DA9C008A-D87C-1341-A9B8-86F1327700D4}"/>
              </a:ext>
            </a:extLst>
          </p:cNvPr>
          <p:cNvSpPr>
            <a:spLocks noGrp="1"/>
          </p:cNvSpPr>
          <p:nvPr>
            <p:ph idx="1"/>
          </p:nvPr>
        </p:nvSpPr>
        <p:spPr/>
        <p:txBody>
          <a:bodyPr/>
          <a:lstStyle/>
          <a:p>
            <a:pPr marL="457200" indent="-457200">
              <a:buFont typeface="Arial" panose="020B0604020202020204" pitchFamily="34" charset="0"/>
              <a:buChar char="•"/>
            </a:pPr>
            <a:r>
              <a:rPr lang="en-US" dirty="0"/>
              <a:t>Sample from the distribution of a given text corpus – </a:t>
            </a:r>
            <a:br>
              <a:rPr lang="en-US" dirty="0"/>
            </a:br>
            <a:r>
              <a:rPr lang="en-US" dirty="0"/>
              <a:t>also known as </a:t>
            </a:r>
            <a:r>
              <a:rPr lang="en-US" i="1" dirty="0"/>
              <a:t>language modeling</a:t>
            </a:r>
          </a:p>
          <a:p>
            <a:pPr marL="457200" indent="-457200">
              <a:buFont typeface="Arial" panose="020B0604020202020204" pitchFamily="34" charset="0"/>
              <a:buChar char="•"/>
            </a:pPr>
            <a:r>
              <a:rPr lang="en-US" dirty="0"/>
              <a:t>Can be done one character or one word at a time:</a:t>
            </a:r>
          </a:p>
        </p:txBody>
      </p:sp>
      <p:sp>
        <p:nvSpPr>
          <p:cNvPr id="10" name="Rectangle 9">
            <a:extLst>
              <a:ext uri="{FF2B5EF4-FFF2-40B4-BE49-F238E27FC236}">
                <a16:creationId xmlns:a16="http://schemas.microsoft.com/office/drawing/2014/main" id="{736BE5FA-D7E9-3E44-B089-50A33064767C}"/>
              </a:ext>
            </a:extLst>
          </p:cNvPr>
          <p:cNvSpPr/>
          <p:nvPr/>
        </p:nvSpPr>
        <p:spPr>
          <a:xfrm>
            <a:off x="2438400" y="469693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11" name="Rectangle 10">
            <a:extLst>
              <a:ext uri="{FF2B5EF4-FFF2-40B4-BE49-F238E27FC236}">
                <a16:creationId xmlns:a16="http://schemas.microsoft.com/office/drawing/2014/main" id="{3A46AE62-E106-2E4C-82E5-CE641DC580E5}"/>
              </a:ext>
            </a:extLst>
          </p:cNvPr>
          <p:cNvSpPr/>
          <p:nvPr/>
        </p:nvSpPr>
        <p:spPr>
          <a:xfrm>
            <a:off x="3902480" y="469693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2" name="Straight Arrow Connector 11">
            <a:extLst>
              <a:ext uri="{FF2B5EF4-FFF2-40B4-BE49-F238E27FC236}">
                <a16:creationId xmlns:a16="http://schemas.microsoft.com/office/drawing/2014/main" id="{887D8ECC-B1B3-A142-A7AE-843791DAEC51}"/>
              </a:ext>
            </a:extLst>
          </p:cNvPr>
          <p:cNvCxnSpPr>
            <a:stCxn id="10" idx="3"/>
            <a:endCxn id="11" idx="1"/>
          </p:cNvCxnSpPr>
          <p:nvPr/>
        </p:nvCxnSpPr>
        <p:spPr>
          <a:xfrm>
            <a:off x="3414992" y="488747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5CDEEAB-8658-7547-8552-1B4FA5187E67}"/>
              </a:ext>
            </a:extLst>
          </p:cNvPr>
          <p:cNvSpPr txBox="1"/>
          <p:nvPr/>
        </p:nvSpPr>
        <p:spPr>
          <a:xfrm>
            <a:off x="3471926" y="492411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14" name="Straight Arrow Connector 13">
            <a:extLst>
              <a:ext uri="{FF2B5EF4-FFF2-40B4-BE49-F238E27FC236}">
                <a16:creationId xmlns:a16="http://schemas.microsoft.com/office/drawing/2014/main" id="{36E31764-38B2-2E40-BC99-41682CA62184}"/>
              </a:ext>
            </a:extLst>
          </p:cNvPr>
          <p:cNvCxnSpPr/>
          <p:nvPr/>
        </p:nvCxnSpPr>
        <p:spPr>
          <a:xfrm>
            <a:off x="4879071" y="488605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44E10A-D0C5-9244-A75A-A461F4BAEC30}"/>
              </a:ext>
            </a:extLst>
          </p:cNvPr>
          <p:cNvSpPr txBox="1"/>
          <p:nvPr/>
        </p:nvSpPr>
        <p:spPr>
          <a:xfrm>
            <a:off x="4931990" y="4933968"/>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cxnSp>
        <p:nvCxnSpPr>
          <p:cNvPr id="16" name="Straight Arrow Connector 15">
            <a:extLst>
              <a:ext uri="{FF2B5EF4-FFF2-40B4-BE49-F238E27FC236}">
                <a16:creationId xmlns:a16="http://schemas.microsoft.com/office/drawing/2014/main" id="{B4E0BAD5-36DC-8F46-81DD-0CB1F72097A9}"/>
              </a:ext>
            </a:extLst>
          </p:cNvPr>
          <p:cNvCxnSpPr/>
          <p:nvPr/>
        </p:nvCxnSpPr>
        <p:spPr>
          <a:xfrm flipV="1">
            <a:off x="2919910" y="43059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9D9B969-028D-944E-83CB-1AC4E892C141}"/>
              </a:ext>
            </a:extLst>
          </p:cNvPr>
          <p:cNvCxnSpPr/>
          <p:nvPr/>
        </p:nvCxnSpPr>
        <p:spPr>
          <a:xfrm flipV="1">
            <a:off x="4387473" y="43075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3B31B49-87F0-5945-9F52-EC231E2A7CD3}"/>
              </a:ext>
            </a:extLst>
          </p:cNvPr>
          <p:cNvSpPr txBox="1"/>
          <p:nvPr/>
        </p:nvSpPr>
        <p:spPr>
          <a:xfrm>
            <a:off x="2545771" y="3097986"/>
            <a:ext cx="761235" cy="338554"/>
          </a:xfrm>
          <a:prstGeom prst="rect">
            <a:avLst/>
          </a:prstGeom>
          <a:noFill/>
        </p:spPr>
        <p:txBody>
          <a:bodyPr wrap="none" rtlCol="0">
            <a:spAutoFit/>
          </a:bodyPr>
          <a:lstStyle/>
          <a:p>
            <a:pPr algn="ctr"/>
            <a:r>
              <a:rPr lang="en-US" sz="1600" b="0" dirty="0">
                <a:latin typeface="CMU Bright Oblique"/>
                <a:cs typeface="CMU Bright Oblique"/>
              </a:rPr>
              <a:t>“Thus”</a:t>
            </a:r>
          </a:p>
        </p:txBody>
      </p:sp>
      <p:sp>
        <p:nvSpPr>
          <p:cNvPr id="19" name="TextBox 18">
            <a:extLst>
              <a:ext uri="{FF2B5EF4-FFF2-40B4-BE49-F238E27FC236}">
                <a16:creationId xmlns:a16="http://schemas.microsoft.com/office/drawing/2014/main" id="{66CA6697-21C4-5445-835C-DC34C2072CE0}"/>
              </a:ext>
            </a:extLst>
          </p:cNvPr>
          <p:cNvSpPr txBox="1"/>
          <p:nvPr/>
        </p:nvSpPr>
        <p:spPr>
          <a:xfrm>
            <a:off x="4010544" y="3097986"/>
            <a:ext cx="753861" cy="338554"/>
          </a:xfrm>
          <a:prstGeom prst="rect">
            <a:avLst/>
          </a:prstGeom>
          <a:noFill/>
        </p:spPr>
        <p:txBody>
          <a:bodyPr wrap="none" rtlCol="0">
            <a:spAutoFit/>
          </a:bodyPr>
          <a:lstStyle/>
          <a:p>
            <a:pPr algn="ctr"/>
            <a:r>
              <a:rPr lang="en-US" sz="1600" b="0" dirty="0">
                <a:latin typeface="CMU Bright Oblique"/>
                <a:cs typeface="CMU Bright Oblique"/>
              </a:rPr>
              <a:t>“</a:t>
            </a:r>
            <a:r>
              <a:rPr lang="en-US" sz="1600" b="0" dirty="0" err="1">
                <a:latin typeface="CMU Bright Oblique"/>
                <a:cs typeface="CMU Bright Oblique"/>
              </a:rPr>
              <a:t>saith</a:t>
            </a:r>
            <a:r>
              <a:rPr lang="en-US" sz="1600" b="0" dirty="0">
                <a:latin typeface="CMU Bright Oblique"/>
                <a:cs typeface="CMU Bright Oblique"/>
              </a:rPr>
              <a:t>”</a:t>
            </a:r>
          </a:p>
        </p:txBody>
      </p:sp>
      <p:sp>
        <p:nvSpPr>
          <p:cNvPr id="20" name="TextBox 19">
            <a:extLst>
              <a:ext uri="{FF2B5EF4-FFF2-40B4-BE49-F238E27FC236}">
                <a16:creationId xmlns:a16="http://schemas.microsoft.com/office/drawing/2014/main" id="{282E106B-08D9-2447-91A5-1CD2494991A0}"/>
              </a:ext>
            </a:extLst>
          </p:cNvPr>
          <p:cNvSpPr txBox="1"/>
          <p:nvPr/>
        </p:nvSpPr>
        <p:spPr>
          <a:xfrm>
            <a:off x="2885730" y="435895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21" name="TextBox 20">
            <a:extLst>
              <a:ext uri="{FF2B5EF4-FFF2-40B4-BE49-F238E27FC236}">
                <a16:creationId xmlns:a16="http://schemas.microsoft.com/office/drawing/2014/main" id="{E060CCBE-9F4E-D24C-9148-7D182D2B1C65}"/>
              </a:ext>
            </a:extLst>
          </p:cNvPr>
          <p:cNvSpPr txBox="1"/>
          <p:nvPr/>
        </p:nvSpPr>
        <p:spPr>
          <a:xfrm>
            <a:off x="4353292" y="435895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2" name="Rectangle 21">
            <a:extLst>
              <a:ext uri="{FF2B5EF4-FFF2-40B4-BE49-F238E27FC236}">
                <a16:creationId xmlns:a16="http://schemas.microsoft.com/office/drawing/2014/main" id="{277B4118-F5D7-0B47-B99D-508D85779E88}"/>
              </a:ext>
            </a:extLst>
          </p:cNvPr>
          <p:cNvSpPr/>
          <p:nvPr/>
        </p:nvSpPr>
        <p:spPr>
          <a:xfrm>
            <a:off x="2438400" y="387662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3" name="Straight Arrow Connector 22">
            <a:extLst>
              <a:ext uri="{FF2B5EF4-FFF2-40B4-BE49-F238E27FC236}">
                <a16:creationId xmlns:a16="http://schemas.microsoft.com/office/drawing/2014/main" id="{CECCD3CE-09CF-924B-995F-B44E91603D09}"/>
              </a:ext>
            </a:extLst>
          </p:cNvPr>
          <p:cNvCxnSpPr>
            <a:cxnSpLocks/>
            <a:stCxn id="22" idx="0"/>
            <a:endCxn id="18" idx="2"/>
          </p:cNvCxnSpPr>
          <p:nvPr/>
        </p:nvCxnSpPr>
        <p:spPr>
          <a:xfrm flipH="1" flipV="1">
            <a:off x="2926389" y="3436540"/>
            <a:ext cx="308"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175D34E-E61D-F542-933A-4B8FDDF9FD9C}"/>
              </a:ext>
            </a:extLst>
          </p:cNvPr>
          <p:cNvSpPr/>
          <p:nvPr/>
        </p:nvSpPr>
        <p:spPr>
          <a:xfrm>
            <a:off x="3899177" y="387662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5" name="Straight Arrow Connector 24">
            <a:extLst>
              <a:ext uri="{FF2B5EF4-FFF2-40B4-BE49-F238E27FC236}">
                <a16:creationId xmlns:a16="http://schemas.microsoft.com/office/drawing/2014/main" id="{C3128890-7895-ED48-B986-115C81725493}"/>
              </a:ext>
            </a:extLst>
          </p:cNvPr>
          <p:cNvCxnSpPr>
            <a:cxnSpLocks/>
            <a:stCxn id="24" idx="0"/>
            <a:endCxn id="19" idx="2"/>
          </p:cNvCxnSpPr>
          <p:nvPr/>
        </p:nvCxnSpPr>
        <p:spPr>
          <a:xfrm flipV="1">
            <a:off x="4387474" y="3436540"/>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7603F019-8D11-E74B-9253-0653558648DA}"/>
              </a:ext>
            </a:extLst>
          </p:cNvPr>
          <p:cNvSpPr/>
          <p:nvPr/>
        </p:nvSpPr>
        <p:spPr>
          <a:xfrm>
            <a:off x="8320701" y="469394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27" name="TextBox 26">
            <a:extLst>
              <a:ext uri="{FF2B5EF4-FFF2-40B4-BE49-F238E27FC236}">
                <a16:creationId xmlns:a16="http://schemas.microsoft.com/office/drawing/2014/main" id="{DA9DBD16-33D7-294A-92FC-35E61ED5B1A3}"/>
              </a:ext>
            </a:extLst>
          </p:cNvPr>
          <p:cNvSpPr txBox="1"/>
          <p:nvPr/>
        </p:nvSpPr>
        <p:spPr>
          <a:xfrm>
            <a:off x="8539083" y="3094998"/>
            <a:ext cx="533224" cy="338554"/>
          </a:xfrm>
          <a:prstGeom prst="rect">
            <a:avLst/>
          </a:prstGeom>
          <a:noFill/>
        </p:spPr>
        <p:txBody>
          <a:bodyPr wrap="none" rtlCol="0">
            <a:spAutoFit/>
          </a:bodyPr>
          <a:lstStyle/>
          <a:p>
            <a:pPr algn="ctr"/>
            <a:r>
              <a:rPr lang="en-US" sz="1600" b="0" dirty="0">
                <a:latin typeface="CMU Bright Oblique"/>
                <a:cs typeface="CMU Bright Oblique"/>
              </a:rPr>
              <a:t>“of”</a:t>
            </a:r>
          </a:p>
        </p:txBody>
      </p:sp>
      <p:sp>
        <p:nvSpPr>
          <p:cNvPr id="28" name="TextBox 27">
            <a:extLst>
              <a:ext uri="{FF2B5EF4-FFF2-40B4-BE49-F238E27FC236}">
                <a16:creationId xmlns:a16="http://schemas.microsoft.com/office/drawing/2014/main" id="{70C41DAE-0A4C-764B-825C-0690D5C21ABB}"/>
              </a:ext>
            </a:extLst>
          </p:cNvPr>
          <p:cNvSpPr txBox="1"/>
          <p:nvPr/>
        </p:nvSpPr>
        <p:spPr>
          <a:xfrm>
            <a:off x="8771513" y="435596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29" name="Rectangle 28">
            <a:extLst>
              <a:ext uri="{FF2B5EF4-FFF2-40B4-BE49-F238E27FC236}">
                <a16:creationId xmlns:a16="http://schemas.microsoft.com/office/drawing/2014/main" id="{6FAEB400-3D6A-4B4B-918F-ABDF0E9CB73B}"/>
              </a:ext>
            </a:extLst>
          </p:cNvPr>
          <p:cNvSpPr/>
          <p:nvPr/>
        </p:nvSpPr>
        <p:spPr>
          <a:xfrm>
            <a:off x="8317399" y="387363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D05AF1FE-0CE2-ED42-AE20-8434FF940C0D}"/>
              </a:ext>
            </a:extLst>
          </p:cNvPr>
          <p:cNvCxnSpPr>
            <a:cxnSpLocks/>
            <a:stCxn id="29" idx="0"/>
            <a:endCxn id="27" idx="2"/>
          </p:cNvCxnSpPr>
          <p:nvPr/>
        </p:nvCxnSpPr>
        <p:spPr>
          <a:xfrm flipH="1" flipV="1">
            <a:off x="8805695" y="343355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02FF903E-966C-CC43-9893-B8F344AA3D84}"/>
              </a:ext>
            </a:extLst>
          </p:cNvPr>
          <p:cNvCxnSpPr/>
          <p:nvPr/>
        </p:nvCxnSpPr>
        <p:spPr>
          <a:xfrm>
            <a:off x="7829910" y="488128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4A2C4E8-0ACA-2D43-87B6-DA61984DF6F7}"/>
              </a:ext>
            </a:extLst>
          </p:cNvPr>
          <p:cNvCxnSpPr/>
          <p:nvPr/>
        </p:nvCxnSpPr>
        <p:spPr>
          <a:xfrm flipV="1">
            <a:off x="8805694" y="430294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3C50D24-B53B-5B40-8AB1-D05D53A4193C}"/>
              </a:ext>
            </a:extLst>
          </p:cNvPr>
          <p:cNvSpPr txBox="1"/>
          <p:nvPr/>
        </p:nvSpPr>
        <p:spPr>
          <a:xfrm>
            <a:off x="7908163" y="492411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34" name="Straight Arrow Connector 33">
            <a:extLst>
              <a:ext uri="{FF2B5EF4-FFF2-40B4-BE49-F238E27FC236}">
                <a16:creationId xmlns:a16="http://schemas.microsoft.com/office/drawing/2014/main" id="{C293B964-6286-F149-97A3-BDA98D03FB64}"/>
              </a:ext>
            </a:extLst>
          </p:cNvPr>
          <p:cNvCxnSpPr/>
          <p:nvPr/>
        </p:nvCxnSpPr>
        <p:spPr>
          <a:xfrm flipV="1">
            <a:off x="2926387" y="50699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5991DC6-D94E-FE42-B4CE-E32FED7B0EDC}"/>
              </a:ext>
            </a:extLst>
          </p:cNvPr>
          <p:cNvCxnSpPr/>
          <p:nvPr/>
        </p:nvCxnSpPr>
        <p:spPr>
          <a:xfrm flipV="1">
            <a:off x="4393949" y="50715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495A184-4B6D-D74A-AB3B-B58F07E5BD06}"/>
              </a:ext>
            </a:extLst>
          </p:cNvPr>
          <p:cNvCxnSpPr/>
          <p:nvPr/>
        </p:nvCxnSpPr>
        <p:spPr>
          <a:xfrm flipV="1">
            <a:off x="8812171" y="506698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96B4640-C4D8-4E49-BB60-6B934571B52E}"/>
              </a:ext>
            </a:extLst>
          </p:cNvPr>
          <p:cNvSpPr txBox="1"/>
          <p:nvPr/>
        </p:nvSpPr>
        <p:spPr>
          <a:xfrm>
            <a:off x="4013333" y="5452646"/>
            <a:ext cx="76123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“Thus”</a:t>
            </a:r>
          </a:p>
        </p:txBody>
      </p:sp>
      <p:sp>
        <p:nvSpPr>
          <p:cNvPr id="38" name="TextBox 37">
            <a:extLst>
              <a:ext uri="{FF2B5EF4-FFF2-40B4-BE49-F238E27FC236}">
                <a16:creationId xmlns:a16="http://schemas.microsoft.com/office/drawing/2014/main" id="{0A47F6EE-49C8-6447-AA44-DADDB5FE2839}"/>
              </a:ext>
            </a:extLst>
          </p:cNvPr>
          <p:cNvSpPr txBox="1"/>
          <p:nvPr/>
        </p:nvSpPr>
        <p:spPr>
          <a:xfrm>
            <a:off x="8440658" y="5408196"/>
            <a:ext cx="73007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“Lord”</a:t>
            </a:r>
          </a:p>
        </p:txBody>
      </p:sp>
      <p:sp>
        <p:nvSpPr>
          <p:cNvPr id="39" name="Rectangle 38">
            <a:extLst>
              <a:ext uri="{FF2B5EF4-FFF2-40B4-BE49-F238E27FC236}">
                <a16:creationId xmlns:a16="http://schemas.microsoft.com/office/drawing/2014/main" id="{46AEB3F1-1F74-B944-A23E-E97304B249C1}"/>
              </a:ext>
            </a:extLst>
          </p:cNvPr>
          <p:cNvSpPr/>
          <p:nvPr/>
        </p:nvSpPr>
        <p:spPr>
          <a:xfrm>
            <a:off x="5366519" y="4690747"/>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40" name="Straight Arrow Connector 39">
            <a:extLst>
              <a:ext uri="{FF2B5EF4-FFF2-40B4-BE49-F238E27FC236}">
                <a16:creationId xmlns:a16="http://schemas.microsoft.com/office/drawing/2014/main" id="{571C4290-4319-3245-96FC-CA2DA9F70971}"/>
              </a:ext>
            </a:extLst>
          </p:cNvPr>
          <p:cNvCxnSpPr/>
          <p:nvPr/>
        </p:nvCxnSpPr>
        <p:spPr>
          <a:xfrm>
            <a:off x="6343110" y="4879867"/>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1E1E02F-9D30-1E4A-A6B3-6D5466C8B01A}"/>
              </a:ext>
            </a:extLst>
          </p:cNvPr>
          <p:cNvSpPr txBox="1"/>
          <p:nvPr/>
        </p:nvSpPr>
        <p:spPr>
          <a:xfrm>
            <a:off x="6396029" y="49277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42" name="Straight Arrow Connector 41">
            <a:extLst>
              <a:ext uri="{FF2B5EF4-FFF2-40B4-BE49-F238E27FC236}">
                <a16:creationId xmlns:a16="http://schemas.microsoft.com/office/drawing/2014/main" id="{11ACB52B-48D9-AA40-8800-8EB7F3FBC3BD}"/>
              </a:ext>
            </a:extLst>
          </p:cNvPr>
          <p:cNvCxnSpPr/>
          <p:nvPr/>
        </p:nvCxnSpPr>
        <p:spPr>
          <a:xfrm flipV="1">
            <a:off x="5851512" y="430135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86C5685-5868-904D-BB22-1AB7984F360B}"/>
              </a:ext>
            </a:extLst>
          </p:cNvPr>
          <p:cNvSpPr txBox="1"/>
          <p:nvPr/>
        </p:nvSpPr>
        <p:spPr>
          <a:xfrm>
            <a:off x="5533155" y="3091799"/>
            <a:ext cx="636713" cy="338554"/>
          </a:xfrm>
          <a:prstGeom prst="rect">
            <a:avLst/>
          </a:prstGeom>
          <a:noFill/>
        </p:spPr>
        <p:txBody>
          <a:bodyPr wrap="none" rtlCol="0">
            <a:spAutoFit/>
          </a:bodyPr>
          <a:lstStyle/>
          <a:p>
            <a:pPr algn="ctr"/>
            <a:r>
              <a:rPr lang="en-US" sz="1600" b="0" dirty="0">
                <a:latin typeface="CMU Bright Oblique"/>
                <a:cs typeface="CMU Bright Oblique"/>
              </a:rPr>
              <a:t>“the”</a:t>
            </a:r>
          </a:p>
        </p:txBody>
      </p:sp>
      <p:sp>
        <p:nvSpPr>
          <p:cNvPr id="44" name="TextBox 43">
            <a:extLst>
              <a:ext uri="{FF2B5EF4-FFF2-40B4-BE49-F238E27FC236}">
                <a16:creationId xmlns:a16="http://schemas.microsoft.com/office/drawing/2014/main" id="{7A56CC79-C0FF-0B49-B9B4-091BB85008EA}"/>
              </a:ext>
            </a:extLst>
          </p:cNvPr>
          <p:cNvSpPr txBox="1"/>
          <p:nvPr/>
        </p:nvSpPr>
        <p:spPr>
          <a:xfrm>
            <a:off x="5817331" y="4352770"/>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45" name="Rectangle 44">
            <a:extLst>
              <a:ext uri="{FF2B5EF4-FFF2-40B4-BE49-F238E27FC236}">
                <a16:creationId xmlns:a16="http://schemas.microsoft.com/office/drawing/2014/main" id="{5F631165-B42F-BA43-A1EC-D6C9E3E874E3}"/>
              </a:ext>
            </a:extLst>
          </p:cNvPr>
          <p:cNvSpPr/>
          <p:nvPr/>
        </p:nvSpPr>
        <p:spPr>
          <a:xfrm>
            <a:off x="5363216" y="3870440"/>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6" name="Straight Arrow Connector 45">
            <a:extLst>
              <a:ext uri="{FF2B5EF4-FFF2-40B4-BE49-F238E27FC236}">
                <a16:creationId xmlns:a16="http://schemas.microsoft.com/office/drawing/2014/main" id="{BDEA20DC-4E03-5142-BF19-C75142F027A7}"/>
              </a:ext>
            </a:extLst>
          </p:cNvPr>
          <p:cNvCxnSpPr>
            <a:cxnSpLocks/>
            <a:stCxn id="45" idx="0"/>
            <a:endCxn id="43" idx="2"/>
          </p:cNvCxnSpPr>
          <p:nvPr/>
        </p:nvCxnSpPr>
        <p:spPr>
          <a:xfrm flipH="1" flipV="1">
            <a:off x="5851512" y="3430353"/>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C6513E22-436F-D942-B8F4-9B876FAA4EEE}"/>
              </a:ext>
            </a:extLst>
          </p:cNvPr>
          <p:cNvCxnSpPr/>
          <p:nvPr/>
        </p:nvCxnSpPr>
        <p:spPr>
          <a:xfrm flipV="1">
            <a:off x="5857988" y="50653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D40F8641-DEF6-4840-9001-897DCE1D995C}"/>
              </a:ext>
            </a:extLst>
          </p:cNvPr>
          <p:cNvSpPr txBox="1"/>
          <p:nvPr/>
        </p:nvSpPr>
        <p:spPr>
          <a:xfrm>
            <a:off x="5481060" y="5446459"/>
            <a:ext cx="753861"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b="0" dirty="0" err="1">
                <a:solidFill>
                  <a:srgbClr val="521B93"/>
                </a:solidFill>
                <a:latin typeface="CMU Bright Oblique"/>
                <a:cs typeface="CMU Bright Oblique"/>
              </a:rPr>
              <a:t>saith</a:t>
            </a:r>
            <a:r>
              <a:rPr lang="en-US" sz="1600" b="0" dirty="0">
                <a:solidFill>
                  <a:srgbClr val="521B93"/>
                </a:solidFill>
                <a:latin typeface="CMU Bright Oblique"/>
                <a:cs typeface="CMU Bright Oblique"/>
              </a:rPr>
              <a:t>”</a:t>
            </a:r>
          </a:p>
        </p:txBody>
      </p:sp>
      <p:sp>
        <p:nvSpPr>
          <p:cNvPr id="49" name="Rectangle 48">
            <a:extLst>
              <a:ext uri="{FF2B5EF4-FFF2-40B4-BE49-F238E27FC236}">
                <a16:creationId xmlns:a16="http://schemas.microsoft.com/office/drawing/2014/main" id="{BA532B74-F988-7549-9ED2-B3EC36848589}"/>
              </a:ext>
            </a:extLst>
          </p:cNvPr>
          <p:cNvSpPr/>
          <p:nvPr/>
        </p:nvSpPr>
        <p:spPr>
          <a:xfrm>
            <a:off x="6850403" y="468756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50" name="Straight Arrow Connector 49">
            <a:extLst>
              <a:ext uri="{FF2B5EF4-FFF2-40B4-BE49-F238E27FC236}">
                <a16:creationId xmlns:a16="http://schemas.microsoft.com/office/drawing/2014/main" id="{8E3949EC-DD11-4646-A1D0-1641D2E18EB6}"/>
              </a:ext>
            </a:extLst>
          </p:cNvPr>
          <p:cNvCxnSpPr/>
          <p:nvPr/>
        </p:nvCxnSpPr>
        <p:spPr>
          <a:xfrm flipV="1">
            <a:off x="7335396" y="429816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2D4C2CB-BABD-494E-9A89-D8EA7F93859A}"/>
              </a:ext>
            </a:extLst>
          </p:cNvPr>
          <p:cNvSpPr txBox="1"/>
          <p:nvPr/>
        </p:nvSpPr>
        <p:spPr>
          <a:xfrm>
            <a:off x="6970359" y="3088618"/>
            <a:ext cx="730073" cy="338554"/>
          </a:xfrm>
          <a:prstGeom prst="rect">
            <a:avLst/>
          </a:prstGeom>
          <a:noFill/>
        </p:spPr>
        <p:txBody>
          <a:bodyPr wrap="none" rtlCol="0">
            <a:spAutoFit/>
          </a:bodyPr>
          <a:lstStyle/>
          <a:p>
            <a:pPr algn="ctr"/>
            <a:r>
              <a:rPr lang="en-US" sz="1600" b="0" dirty="0">
                <a:latin typeface="CMU Bright Oblique"/>
                <a:cs typeface="CMU Bright Oblique"/>
              </a:rPr>
              <a:t>“Lord”</a:t>
            </a:r>
          </a:p>
        </p:txBody>
      </p:sp>
      <p:sp>
        <p:nvSpPr>
          <p:cNvPr id="52" name="TextBox 51">
            <a:extLst>
              <a:ext uri="{FF2B5EF4-FFF2-40B4-BE49-F238E27FC236}">
                <a16:creationId xmlns:a16="http://schemas.microsoft.com/office/drawing/2014/main" id="{4C04B42F-628E-9D47-A873-57FCD9F1C439}"/>
              </a:ext>
            </a:extLst>
          </p:cNvPr>
          <p:cNvSpPr txBox="1"/>
          <p:nvPr/>
        </p:nvSpPr>
        <p:spPr>
          <a:xfrm>
            <a:off x="7301215" y="434958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53" name="Rectangle 52">
            <a:extLst>
              <a:ext uri="{FF2B5EF4-FFF2-40B4-BE49-F238E27FC236}">
                <a16:creationId xmlns:a16="http://schemas.microsoft.com/office/drawing/2014/main" id="{5CED8D48-8F5D-A941-9761-099188FF1B2A}"/>
              </a:ext>
            </a:extLst>
          </p:cNvPr>
          <p:cNvSpPr/>
          <p:nvPr/>
        </p:nvSpPr>
        <p:spPr>
          <a:xfrm>
            <a:off x="6847100" y="386725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54" name="Straight Arrow Connector 53">
            <a:extLst>
              <a:ext uri="{FF2B5EF4-FFF2-40B4-BE49-F238E27FC236}">
                <a16:creationId xmlns:a16="http://schemas.microsoft.com/office/drawing/2014/main" id="{76B6589C-3DDD-394A-A790-10E64226354A}"/>
              </a:ext>
            </a:extLst>
          </p:cNvPr>
          <p:cNvCxnSpPr>
            <a:cxnSpLocks/>
            <a:stCxn id="53" idx="0"/>
            <a:endCxn id="51" idx="2"/>
          </p:cNvCxnSpPr>
          <p:nvPr/>
        </p:nvCxnSpPr>
        <p:spPr>
          <a:xfrm flipH="1" flipV="1">
            <a:off x="7335396" y="342717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DC82B06-89F2-624D-8511-93C74C961962}"/>
              </a:ext>
            </a:extLst>
          </p:cNvPr>
          <p:cNvCxnSpPr/>
          <p:nvPr/>
        </p:nvCxnSpPr>
        <p:spPr>
          <a:xfrm flipV="1">
            <a:off x="7341872" y="5062206"/>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8889EC5A-C1DE-9D49-8BFF-D793C6F24775}"/>
              </a:ext>
            </a:extLst>
          </p:cNvPr>
          <p:cNvSpPr txBox="1"/>
          <p:nvPr/>
        </p:nvSpPr>
        <p:spPr>
          <a:xfrm>
            <a:off x="7023516" y="5443278"/>
            <a:ext cx="63671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“the”</a:t>
            </a:r>
          </a:p>
        </p:txBody>
      </p:sp>
      <p:sp>
        <p:nvSpPr>
          <p:cNvPr id="57" name="TextBox 56">
            <a:extLst>
              <a:ext uri="{FF2B5EF4-FFF2-40B4-BE49-F238E27FC236}">
                <a16:creationId xmlns:a16="http://schemas.microsoft.com/office/drawing/2014/main" id="{6E887F7B-E079-0346-9A2A-B4ADF0D3F03A}"/>
              </a:ext>
            </a:extLst>
          </p:cNvPr>
          <p:cNvSpPr txBox="1"/>
          <p:nvPr/>
        </p:nvSpPr>
        <p:spPr>
          <a:xfrm>
            <a:off x="2490240" y="5431044"/>
            <a:ext cx="8673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“START”</a:t>
            </a:r>
          </a:p>
        </p:txBody>
      </p:sp>
      <p:cxnSp>
        <p:nvCxnSpPr>
          <p:cNvPr id="58" name="Straight Arrow Connector 57">
            <a:extLst>
              <a:ext uri="{FF2B5EF4-FFF2-40B4-BE49-F238E27FC236}">
                <a16:creationId xmlns:a16="http://schemas.microsoft.com/office/drawing/2014/main" id="{C13F8D7A-B0B6-ED41-BC8E-6EB4E4CA7247}"/>
              </a:ext>
            </a:extLst>
          </p:cNvPr>
          <p:cNvCxnSpPr/>
          <p:nvPr/>
        </p:nvCxnSpPr>
        <p:spPr>
          <a:xfrm>
            <a:off x="9296400" y="487641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B746F596-F630-CF4F-90A9-563BD7A16635}"/>
              </a:ext>
            </a:extLst>
          </p:cNvPr>
          <p:cNvSpPr txBox="1"/>
          <p:nvPr/>
        </p:nvSpPr>
        <p:spPr>
          <a:xfrm>
            <a:off x="9374653" y="4919246"/>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Tree>
    <p:extLst>
      <p:ext uri="{BB962C8B-B14F-4D97-AF65-F5344CB8AC3E}">
        <p14:creationId xmlns:p14="http://schemas.microsoft.com/office/powerpoint/2010/main" val="127966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5" grpId="0"/>
      <p:bldP spid="18" grpId="0"/>
      <p:bldP spid="19" grpId="0"/>
      <p:bldP spid="20" grpId="0"/>
      <p:bldP spid="21" grpId="0"/>
      <p:bldP spid="22" grpId="0" animBg="1"/>
      <p:bldP spid="24" grpId="0" animBg="1"/>
      <p:bldP spid="26" grpId="0" animBg="1"/>
      <p:bldP spid="27" grpId="0"/>
      <p:bldP spid="28" grpId="0"/>
      <p:bldP spid="29" grpId="0" animBg="1"/>
      <p:bldP spid="33" grpId="0"/>
      <p:bldP spid="37" grpId="0"/>
      <p:bldP spid="38" grpId="0"/>
      <p:bldP spid="39" grpId="0" animBg="1"/>
      <p:bldP spid="41" grpId="0"/>
      <p:bldP spid="43" grpId="0"/>
      <p:bldP spid="44" grpId="0"/>
      <p:bldP spid="45" grpId="0" animBg="1"/>
      <p:bldP spid="48" grpId="0"/>
      <p:bldP spid="49" grpId="0" animBg="1"/>
      <p:bldP spid="51" grpId="0"/>
      <p:bldP spid="52" grpId="0"/>
      <p:bldP spid="53" grpId="0" animBg="1"/>
      <p:bldP spid="56" grpId="0"/>
      <p:bldP spid="57" grpId="0"/>
      <p:bldP spid="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506FE-A6F1-0948-B071-26AEAC82AFD5}"/>
              </a:ext>
            </a:extLst>
          </p:cNvPr>
          <p:cNvSpPr>
            <a:spLocks noGrp="1"/>
          </p:cNvSpPr>
          <p:nvPr>
            <p:ph type="title"/>
          </p:nvPr>
        </p:nvSpPr>
        <p:spPr/>
        <p:txBody>
          <a:bodyPr/>
          <a:lstStyle/>
          <a:p>
            <a:r>
              <a:rPr lang="en-US" dirty="0"/>
              <a:t>Searching for interpretable hidden units</a:t>
            </a:r>
          </a:p>
        </p:txBody>
      </p:sp>
      <p:sp>
        <p:nvSpPr>
          <p:cNvPr id="4" name="Content Placeholder 3">
            <a:extLst>
              <a:ext uri="{FF2B5EF4-FFF2-40B4-BE49-F238E27FC236}">
                <a16:creationId xmlns:a16="http://schemas.microsoft.com/office/drawing/2014/main" id="{78CC2418-1D90-B94E-B538-CD27E4416113}"/>
              </a:ext>
            </a:extLst>
          </p:cNvPr>
          <p:cNvSpPr>
            <a:spLocks noGrp="1"/>
          </p:cNvSpPr>
          <p:nvPr>
            <p:ph idx="1"/>
          </p:nvPr>
        </p:nvSpPr>
        <p:spPr/>
        <p:txBody>
          <a:bodyPr/>
          <a:lstStyle/>
          <a:p>
            <a:endParaRPr lang="en-US" dirty="0"/>
          </a:p>
        </p:txBody>
      </p:sp>
      <p:pic>
        <p:nvPicPr>
          <p:cNvPr id="10" name="Google Shape;1611;p69"/>
          <p:cNvPicPr preferRelativeResize="0"/>
          <p:nvPr/>
        </p:nvPicPr>
        <p:blipFill>
          <a:blip r:embed="rId2">
            <a:alphaModFix/>
          </a:blip>
          <a:stretch>
            <a:fillRect/>
          </a:stretch>
        </p:blipFill>
        <p:spPr>
          <a:xfrm>
            <a:off x="168089" y="2097847"/>
            <a:ext cx="11737409" cy="2462159"/>
          </a:xfrm>
          <a:prstGeom prst="rect">
            <a:avLst/>
          </a:prstGeom>
          <a:noFill/>
          <a:ln>
            <a:noFill/>
          </a:ln>
        </p:spPr>
      </p:pic>
      <p:sp>
        <p:nvSpPr>
          <p:cNvPr id="11" name="Google Shape;1612;p69"/>
          <p:cNvSpPr txBox="1"/>
          <p:nvPr/>
        </p:nvSpPr>
        <p:spPr>
          <a:xfrm>
            <a:off x="4724400" y="4558313"/>
            <a:ext cx="3562559" cy="807790"/>
          </a:xfrm>
          <a:prstGeom prst="rect">
            <a:avLst/>
          </a:prstGeom>
          <a:noFill/>
          <a:ln>
            <a:noFill/>
          </a:ln>
        </p:spPr>
        <p:txBody>
          <a:bodyPr spcFirstLastPara="1" wrap="square" lIns="121868" tIns="121868" rIns="121868" bIns="121868" anchor="t" anchorCtr="0">
            <a:noAutofit/>
          </a:bodyPr>
          <a:lstStyle/>
          <a:p>
            <a:r>
              <a:rPr lang="en" sz="3199" b="0" dirty="0"/>
              <a:t>code depth cell</a:t>
            </a:r>
            <a:endParaRPr sz="3199" b="0" dirty="0"/>
          </a:p>
        </p:txBody>
      </p:sp>
      <p:sp>
        <p:nvSpPr>
          <p:cNvPr id="12" name="Google Shape;1559;p63">
            <a:extLst>
              <a:ext uri="{FF2B5EF4-FFF2-40B4-BE49-F238E27FC236}">
                <a16:creationId xmlns:a16="http://schemas.microsoft.com/office/drawing/2014/main" id="{FC1A48BB-9DBB-AC48-8771-1D2272CAFF6E}"/>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3"/>
              </a:rPr>
              <a:t>Visualizing and Understanding Recurrent Networks</a:t>
            </a:r>
            <a:r>
              <a:rPr lang="en" sz="1600" b="0" dirty="0"/>
              <a:t>, ICLR Workshop 2016</a:t>
            </a:r>
            <a:endParaRPr lang="en-US" sz="1600" b="0" dirty="0"/>
          </a:p>
        </p:txBody>
      </p:sp>
    </p:spTree>
    <p:extLst>
      <p:ext uri="{BB962C8B-B14F-4D97-AF65-F5344CB8AC3E}">
        <p14:creationId xmlns:p14="http://schemas.microsoft.com/office/powerpoint/2010/main" val="15843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506FE-A6F1-0948-B071-26AEAC82AFD5}"/>
              </a:ext>
            </a:extLst>
          </p:cNvPr>
          <p:cNvSpPr>
            <a:spLocks noGrp="1"/>
          </p:cNvSpPr>
          <p:nvPr>
            <p:ph type="title"/>
          </p:nvPr>
        </p:nvSpPr>
        <p:spPr/>
        <p:txBody>
          <a:bodyPr/>
          <a:lstStyle/>
          <a:p>
            <a:r>
              <a:rPr lang="en-US" dirty="0"/>
              <a:t>Searching for interpretable hidden units</a:t>
            </a:r>
          </a:p>
        </p:txBody>
      </p:sp>
      <p:sp>
        <p:nvSpPr>
          <p:cNvPr id="4" name="Content Placeholder 3">
            <a:extLst>
              <a:ext uri="{FF2B5EF4-FFF2-40B4-BE49-F238E27FC236}">
                <a16:creationId xmlns:a16="http://schemas.microsoft.com/office/drawing/2014/main" id="{78CC2418-1D90-B94E-B538-CD27E4416113}"/>
              </a:ext>
            </a:extLst>
          </p:cNvPr>
          <p:cNvSpPr>
            <a:spLocks noGrp="1"/>
          </p:cNvSpPr>
          <p:nvPr>
            <p:ph idx="1"/>
          </p:nvPr>
        </p:nvSpPr>
        <p:spPr/>
        <p:txBody>
          <a:bodyPr/>
          <a:lstStyle/>
          <a:p>
            <a:endParaRPr lang="en-US" dirty="0"/>
          </a:p>
        </p:txBody>
      </p:sp>
      <p:sp>
        <p:nvSpPr>
          <p:cNvPr id="11" name="Google Shape;1612;p69"/>
          <p:cNvSpPr txBox="1"/>
          <p:nvPr/>
        </p:nvSpPr>
        <p:spPr>
          <a:xfrm>
            <a:off x="4724400" y="4558313"/>
            <a:ext cx="3562559" cy="807790"/>
          </a:xfrm>
          <a:prstGeom prst="rect">
            <a:avLst/>
          </a:prstGeom>
          <a:noFill/>
          <a:ln>
            <a:noFill/>
          </a:ln>
        </p:spPr>
        <p:txBody>
          <a:bodyPr spcFirstLastPara="1" wrap="square" lIns="121868" tIns="121868" rIns="121868" bIns="121868" anchor="t" anchorCtr="0">
            <a:noAutofit/>
          </a:bodyPr>
          <a:lstStyle/>
          <a:p>
            <a:r>
              <a:rPr lang="ja-JP" altLang="en-US" sz="4000" b="0"/>
              <a:t> </a:t>
            </a:r>
            <a:r>
              <a:rPr lang="en-US" altLang="ja-JP" sz="4000" b="0" dirty="0"/>
              <a:t>¯\_(</a:t>
            </a:r>
            <a:r>
              <a:rPr lang="ja-JP" altLang="en-US" sz="4000" b="0"/>
              <a:t>ツ</a:t>
            </a:r>
            <a:r>
              <a:rPr lang="en-US" altLang="ja-JP" sz="4000" b="0" dirty="0"/>
              <a:t>)_/¯</a:t>
            </a:r>
            <a:endParaRPr sz="4000" b="0" dirty="0"/>
          </a:p>
        </p:txBody>
      </p:sp>
      <p:sp>
        <p:nvSpPr>
          <p:cNvPr id="12" name="Google Shape;1559;p63">
            <a:extLst>
              <a:ext uri="{FF2B5EF4-FFF2-40B4-BE49-F238E27FC236}">
                <a16:creationId xmlns:a16="http://schemas.microsoft.com/office/drawing/2014/main" id="{FC1A48BB-9DBB-AC48-8771-1D2272CAFF6E}"/>
              </a:ext>
            </a:extLst>
          </p:cNvPr>
          <p:cNvSpPr txBox="1"/>
          <p:nvPr/>
        </p:nvSpPr>
        <p:spPr>
          <a:xfrm>
            <a:off x="685800" y="6324600"/>
            <a:ext cx="10668000" cy="469555"/>
          </a:xfrm>
          <a:prstGeom prst="rect">
            <a:avLst/>
          </a:prstGeom>
          <a:noFill/>
          <a:ln>
            <a:noFill/>
          </a:ln>
        </p:spPr>
        <p:txBody>
          <a:bodyPr spcFirstLastPara="1" wrap="square" lIns="121868" tIns="121868" rIns="121868" bIns="121868" anchor="ctr" anchorCtr="0">
            <a:noAutofit/>
          </a:bodyPr>
          <a:lstStyle/>
          <a:p>
            <a:pPr algn="ctr">
              <a:buSzPts val="1100"/>
            </a:pPr>
            <a:r>
              <a:rPr lang="en" sz="1600" b="0" dirty="0"/>
              <a:t>A. </a:t>
            </a:r>
            <a:r>
              <a:rPr lang="en" sz="1600" b="0" dirty="0" err="1"/>
              <a:t>Karpathy</a:t>
            </a:r>
            <a:r>
              <a:rPr lang="en" sz="1600" b="0" dirty="0"/>
              <a:t>, J. Johnson, and L. Fei-Fei, </a:t>
            </a:r>
            <a:r>
              <a:rPr lang="en" sz="1600" b="0" dirty="0">
                <a:hlinkClick r:id="rId2"/>
              </a:rPr>
              <a:t>Visualizing and Understanding Recurrent Networks</a:t>
            </a:r>
            <a:r>
              <a:rPr lang="en" sz="1600" b="0" dirty="0"/>
              <a:t>, ICLR Workshop 2016</a:t>
            </a:r>
            <a:endParaRPr lang="en-US" sz="1600" b="0" dirty="0"/>
          </a:p>
        </p:txBody>
      </p:sp>
      <p:pic>
        <p:nvPicPr>
          <p:cNvPr id="7" name="Google Shape;1567;p64">
            <a:extLst>
              <a:ext uri="{FF2B5EF4-FFF2-40B4-BE49-F238E27FC236}">
                <a16:creationId xmlns:a16="http://schemas.microsoft.com/office/drawing/2014/main" id="{883FF586-27D2-F74A-B747-1FA8155E5067}"/>
              </a:ext>
            </a:extLst>
          </p:cNvPr>
          <p:cNvPicPr preferRelativeResize="0"/>
          <p:nvPr/>
        </p:nvPicPr>
        <p:blipFill>
          <a:blip r:embed="rId3">
            <a:alphaModFix/>
          </a:blip>
          <a:stretch>
            <a:fillRect/>
          </a:stretch>
        </p:blipFill>
        <p:spPr>
          <a:xfrm>
            <a:off x="126384" y="2355714"/>
            <a:ext cx="11936056" cy="2146541"/>
          </a:xfrm>
          <a:prstGeom prst="rect">
            <a:avLst/>
          </a:prstGeom>
          <a:noFill/>
          <a:ln>
            <a:noFill/>
          </a:ln>
        </p:spPr>
      </p:pic>
    </p:spTree>
    <p:extLst>
      <p:ext uri="{BB962C8B-B14F-4D97-AF65-F5344CB8AC3E}">
        <p14:creationId xmlns:p14="http://schemas.microsoft.com/office/powerpoint/2010/main" val="41474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2" name="Rectangle 1"/>
          <p:cNvSpPr/>
          <p:nvPr/>
        </p:nvSpPr>
        <p:spPr>
          <a:xfrm>
            <a:off x="2018112" y="533400"/>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BDB38B7-5819-9743-93C2-F6169B800C07}"/>
              </a:ext>
            </a:extLst>
          </p:cNvPr>
          <p:cNvSpPr>
            <a:spLocks noGrp="1"/>
          </p:cNvSpPr>
          <p:nvPr>
            <p:ph type="title"/>
          </p:nvPr>
        </p:nvSpPr>
        <p:spPr/>
        <p:txBody>
          <a:bodyPr/>
          <a:lstStyle/>
          <a:p>
            <a:r>
              <a:rPr lang="en-US" dirty="0"/>
              <a:t>Sequence classification</a:t>
            </a:r>
          </a:p>
        </p:txBody>
      </p:sp>
      <p:sp>
        <p:nvSpPr>
          <p:cNvPr id="37" name="Rectangle 36">
            <a:extLst>
              <a:ext uri="{FF2B5EF4-FFF2-40B4-BE49-F238E27FC236}">
                <a16:creationId xmlns:a16="http://schemas.microsoft.com/office/drawing/2014/main" id="{820748D9-069E-5E4C-ABD0-8E113DE2FBCB}"/>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38" name="Straight Arrow Connector 37">
            <a:extLst>
              <a:ext uri="{FF2B5EF4-FFF2-40B4-BE49-F238E27FC236}">
                <a16:creationId xmlns:a16="http://schemas.microsoft.com/office/drawing/2014/main" id="{5BD86167-198E-864D-BA57-CE833FB06AEB}"/>
              </a:ext>
            </a:extLst>
          </p:cNvPr>
          <p:cNvCxnSpPr>
            <a:endCxn id="37"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7BCFF75D-CD35-CC47-8CE5-D576C3457551}"/>
              </a:ext>
            </a:extLst>
          </p:cNvPr>
          <p:cNvSpPr txBox="1"/>
          <p:nvPr/>
        </p:nvSpPr>
        <p:spPr>
          <a:xfrm>
            <a:off x="152400" y="5334000"/>
            <a:ext cx="2045239" cy="400110"/>
          </a:xfrm>
          <a:prstGeom prst="rect">
            <a:avLst/>
          </a:prstGeom>
          <a:noFill/>
        </p:spPr>
        <p:txBody>
          <a:bodyPr wrap="none" rtlCol="0">
            <a:spAutoFit/>
          </a:bodyPr>
          <a:lstStyle/>
          <a:p>
            <a:pPr algn="ctr"/>
            <a:r>
              <a:rPr lang="en-US" sz="2000" b="0" i="1" dirty="0">
                <a:latin typeface="CMU Bright Oblique"/>
                <a:cs typeface="CMU Bright Oblique"/>
              </a:rPr>
              <a:t>One-hot </a:t>
            </a:r>
            <a:r>
              <a:rPr lang="en-US" sz="2000" b="0" dirty="0">
                <a:latin typeface="CMU Bright Oblique"/>
                <a:cs typeface="CMU Bright Oblique"/>
              </a:rPr>
              <a:t>encoding</a:t>
            </a:r>
            <a:endParaRPr lang="en-US" sz="2000" b="0" i="1" dirty="0">
              <a:latin typeface="CMU Bright Oblique"/>
              <a:cs typeface="CMU Bright Oblique"/>
            </a:endParaRPr>
          </a:p>
        </p:txBody>
      </p:sp>
      <p:sp>
        <p:nvSpPr>
          <p:cNvPr id="48" name="TextBox 47">
            <a:extLst>
              <a:ext uri="{FF2B5EF4-FFF2-40B4-BE49-F238E27FC236}">
                <a16:creationId xmlns:a16="http://schemas.microsoft.com/office/drawing/2014/main" id="{DDD0B4F1-DF20-B648-BCB5-013F7ECA0DE1}"/>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1" name="TextBox 50">
            <a:extLst>
              <a:ext uri="{FF2B5EF4-FFF2-40B4-BE49-F238E27FC236}">
                <a16:creationId xmlns:a16="http://schemas.microsoft.com/office/drawing/2014/main" id="{A770B7D9-2BC4-214E-A9CD-70EC49F18A2B}"/>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4" name="TextBox 53">
            <a:extLst>
              <a:ext uri="{FF2B5EF4-FFF2-40B4-BE49-F238E27FC236}">
                <a16:creationId xmlns:a16="http://schemas.microsoft.com/office/drawing/2014/main" id="{5ECF53A7-7829-2C44-A46E-B6D00197E057}"/>
              </a:ext>
            </a:extLst>
          </p:cNvPr>
          <p:cNvSpPr txBox="1"/>
          <p:nvPr/>
        </p:nvSpPr>
        <p:spPr>
          <a:xfrm>
            <a:off x="193349" y="4223894"/>
            <a:ext cx="1974195" cy="400110"/>
          </a:xfrm>
          <a:prstGeom prst="rect">
            <a:avLst/>
          </a:prstGeom>
          <a:noFill/>
        </p:spPr>
        <p:txBody>
          <a:bodyPr wrap="none" rtlCol="0">
            <a:spAutoFit/>
          </a:bodyPr>
          <a:lstStyle/>
          <a:p>
            <a:pPr algn="ctr"/>
            <a:r>
              <a:rPr lang="en-US" sz="2000" b="0" i="1" dirty="0">
                <a:latin typeface="CMU Bright Oblique"/>
                <a:cs typeface="CMU Bright Oblique"/>
              </a:rPr>
              <a:t>Word embedding</a:t>
            </a:r>
          </a:p>
        </p:txBody>
      </p:sp>
      <p:sp>
        <p:nvSpPr>
          <p:cNvPr id="13" name="TextBox 12">
            <a:extLst>
              <a:ext uri="{FF2B5EF4-FFF2-40B4-BE49-F238E27FC236}">
                <a16:creationId xmlns:a16="http://schemas.microsoft.com/office/drawing/2014/main" id="{E78013A0-AE4E-2849-9ADB-C4B3AEA0E3D7}"/>
              </a:ext>
            </a:extLst>
          </p:cNvPr>
          <p:cNvSpPr txBox="1"/>
          <p:nvPr/>
        </p:nvSpPr>
        <p:spPr>
          <a:xfrm>
            <a:off x="2590800" y="1223105"/>
            <a:ext cx="4307846"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 food is usually not so good”</a:t>
            </a:r>
          </a:p>
        </p:txBody>
      </p:sp>
      <p:grpSp>
        <p:nvGrpSpPr>
          <p:cNvPr id="14" name="Group 13">
            <a:extLst>
              <a:ext uri="{FF2B5EF4-FFF2-40B4-BE49-F238E27FC236}">
                <a16:creationId xmlns:a16="http://schemas.microsoft.com/office/drawing/2014/main" id="{90FC2FF3-6999-5A4C-A47B-C4E235BE32CF}"/>
              </a:ext>
            </a:extLst>
          </p:cNvPr>
          <p:cNvGrpSpPr/>
          <p:nvPr/>
        </p:nvGrpSpPr>
        <p:grpSpPr>
          <a:xfrm>
            <a:off x="8278457" y="1108926"/>
            <a:ext cx="894003" cy="535363"/>
            <a:chOff x="7179387" y="2004478"/>
            <a:chExt cx="1158706" cy="535363"/>
          </a:xfrm>
        </p:grpSpPr>
        <p:pic>
          <p:nvPicPr>
            <p:cNvPr id="16" name="Picture 15">
              <a:extLst>
                <a:ext uri="{FF2B5EF4-FFF2-40B4-BE49-F238E27FC236}">
                  <a16:creationId xmlns:a16="http://schemas.microsoft.com/office/drawing/2014/main" id="{587B4D6D-6BBB-264C-A392-553962A350B2}"/>
                </a:ext>
              </a:extLst>
            </p:cNvPr>
            <p:cNvPicPr>
              <a:picLocks noChangeAspect="1"/>
            </p:cNvPicPr>
            <p:nvPr/>
          </p:nvPicPr>
          <p:blipFill>
            <a:blip r:embed="rId2"/>
            <a:stretch>
              <a:fillRect/>
            </a:stretch>
          </p:blipFill>
          <p:spPr>
            <a:xfrm>
              <a:off x="7179387" y="2007218"/>
              <a:ext cx="532623" cy="532623"/>
            </a:xfrm>
            <a:prstGeom prst="rect">
              <a:avLst/>
            </a:prstGeom>
          </p:spPr>
        </p:pic>
        <p:pic>
          <p:nvPicPr>
            <p:cNvPr id="17" name="Picture 16">
              <a:extLst>
                <a:ext uri="{FF2B5EF4-FFF2-40B4-BE49-F238E27FC236}">
                  <a16:creationId xmlns:a16="http://schemas.microsoft.com/office/drawing/2014/main" id="{645AE418-2E66-464E-BDC9-3C6480E4406C}"/>
                </a:ext>
              </a:extLst>
            </p:cNvPr>
            <p:cNvPicPr>
              <a:picLocks noChangeAspect="1"/>
            </p:cNvPicPr>
            <p:nvPr/>
          </p:nvPicPr>
          <p:blipFill>
            <a:blip r:embed="rId3"/>
            <a:stretch>
              <a:fillRect/>
            </a:stretch>
          </p:blipFill>
          <p:spPr>
            <a:xfrm>
              <a:off x="7802730" y="2004478"/>
              <a:ext cx="535363" cy="535363"/>
            </a:xfrm>
            <a:prstGeom prst="rect">
              <a:avLst/>
            </a:prstGeom>
          </p:spPr>
        </p:pic>
      </p:grpSp>
      <p:sp>
        <p:nvSpPr>
          <p:cNvPr id="3" name="Right Arrow 2">
            <a:extLst>
              <a:ext uri="{FF2B5EF4-FFF2-40B4-BE49-F238E27FC236}">
                <a16:creationId xmlns:a16="http://schemas.microsoft.com/office/drawing/2014/main" id="{C9C7D73C-F531-5A43-B6C0-928B8E2E2E0C}"/>
              </a:ext>
            </a:extLst>
          </p:cNvPr>
          <p:cNvSpPr/>
          <p:nvPr/>
        </p:nvSpPr>
        <p:spPr bwMode="auto">
          <a:xfrm>
            <a:off x="7184007" y="1298977"/>
            <a:ext cx="720274" cy="30122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609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p:bldP spid="54"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Rectangle 97"/>
          <p:cNvSpPr/>
          <p:nvPr/>
        </p:nvSpPr>
        <p:spPr>
          <a:xfrm>
            <a:off x="2155188"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5" name="TextBox 14"/>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10" name="Rectangle 9"/>
          <p:cNvSpPr/>
          <p:nvPr/>
        </p:nvSpPr>
        <p:spPr>
          <a:xfrm>
            <a:off x="4402150"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2" name="TextBox 11"/>
          <p:cNvSpPr txBox="1"/>
          <p:nvPr/>
        </p:nvSpPr>
        <p:spPr>
          <a:xfrm>
            <a:off x="4646478" y="5786735"/>
            <a:ext cx="101014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“food”</a:t>
            </a:r>
          </a:p>
        </p:txBody>
      </p:sp>
      <p:cxnSp>
        <p:nvCxnSpPr>
          <p:cNvPr id="13" name="Straight Arrow Connector 12"/>
          <p:cNvCxnSpPr>
            <a:stCxn id="98" idx="3"/>
            <a:endCxn id="10" idx="1"/>
          </p:cNvCxnSpPr>
          <p:nvPr/>
        </p:nvCxnSpPr>
        <p:spPr>
          <a:xfrm>
            <a:off x="3653990" y="37964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5442" y="3840451"/>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cxnSp>
        <p:nvCxnSpPr>
          <p:cNvPr id="19" name="Straight Arrow Connector 18"/>
          <p:cNvCxnSpPr/>
          <p:nvPr/>
        </p:nvCxnSpPr>
        <p:spPr>
          <a:xfrm>
            <a:off x="5900952" y="37947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6240" y="3852272"/>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23" name="Rectangle 22"/>
          <p:cNvSpPr/>
          <p:nvPr/>
        </p:nvSpPr>
        <p:spPr>
          <a:xfrm>
            <a:off x="8531969"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25" name="TextBox 24"/>
          <p:cNvSpPr txBox="1"/>
          <p:nvPr/>
        </p:nvSpPr>
        <p:spPr>
          <a:xfrm>
            <a:off x="8755425" y="5786735"/>
            <a:ext cx="1051891"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“good”</a:t>
            </a:r>
          </a:p>
        </p:txBody>
      </p:sp>
      <p:cxnSp>
        <p:nvCxnSpPr>
          <p:cNvPr id="26" name="Straight Arrow Connector 25"/>
          <p:cNvCxnSpPr>
            <a:endCxn id="23" idx="1"/>
          </p:cNvCxnSpPr>
          <p:nvPr/>
        </p:nvCxnSpPr>
        <p:spPr>
          <a:xfrm>
            <a:off x="7783809" y="37964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73928" y="3840451"/>
            <a:ext cx="548548"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n-1</a:t>
            </a:r>
            <a:endParaRPr lang="en-US" sz="2000" b="0" dirty="0">
              <a:latin typeface="CMU Bright Oblique"/>
              <a:cs typeface="CMU Bright Oblique"/>
            </a:endParaRPr>
          </a:p>
        </p:txBody>
      </p:sp>
      <p:cxnSp>
        <p:nvCxnSpPr>
          <p:cNvPr id="28" name="Straight Arrow Connector 27"/>
          <p:cNvCxnSpPr/>
          <p:nvPr/>
        </p:nvCxnSpPr>
        <p:spPr>
          <a:xfrm>
            <a:off x="6801512" y="3790012"/>
            <a:ext cx="748160"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018112" y="533400"/>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BDB38B7-5819-9743-93C2-F6169B800C07}"/>
              </a:ext>
            </a:extLst>
          </p:cNvPr>
          <p:cNvSpPr>
            <a:spLocks noGrp="1"/>
          </p:cNvSpPr>
          <p:nvPr>
            <p:ph type="title"/>
          </p:nvPr>
        </p:nvSpPr>
        <p:spPr/>
        <p:txBody>
          <a:bodyPr/>
          <a:lstStyle/>
          <a:p>
            <a:r>
              <a:rPr lang="en-US" dirty="0"/>
              <a:t>Sequence classification</a:t>
            </a:r>
          </a:p>
        </p:txBody>
      </p:sp>
      <p:sp>
        <p:nvSpPr>
          <p:cNvPr id="37" name="Rectangle 36">
            <a:extLst>
              <a:ext uri="{FF2B5EF4-FFF2-40B4-BE49-F238E27FC236}">
                <a16:creationId xmlns:a16="http://schemas.microsoft.com/office/drawing/2014/main" id="{820748D9-069E-5E4C-ABD0-8E113DE2FBCB}"/>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38" name="Straight Arrow Connector 37">
            <a:extLst>
              <a:ext uri="{FF2B5EF4-FFF2-40B4-BE49-F238E27FC236}">
                <a16:creationId xmlns:a16="http://schemas.microsoft.com/office/drawing/2014/main" id="{5BD86167-198E-864D-BA57-CE833FB06AEB}"/>
              </a:ext>
            </a:extLst>
          </p:cNvPr>
          <p:cNvCxnSpPr>
            <a:endCxn id="37"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D1928D03-5B16-9444-A5AA-7D438CF8A56D}"/>
              </a:ext>
            </a:extLst>
          </p:cNvPr>
          <p:cNvSpPr/>
          <p:nvPr/>
        </p:nvSpPr>
        <p:spPr>
          <a:xfrm>
            <a:off x="4402150"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1" name="Straight Arrow Connector 40">
            <a:extLst>
              <a:ext uri="{FF2B5EF4-FFF2-40B4-BE49-F238E27FC236}">
                <a16:creationId xmlns:a16="http://schemas.microsoft.com/office/drawing/2014/main" id="{F7514224-181A-B144-8275-CF5022856EDA}"/>
              </a:ext>
            </a:extLst>
          </p:cNvPr>
          <p:cNvCxnSpPr>
            <a:endCxn id="40" idx="2"/>
          </p:cNvCxnSpPr>
          <p:nvPr/>
        </p:nvCxnSpPr>
        <p:spPr>
          <a:xfrm flipV="1">
            <a:off x="5151551"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4EAB3330-A759-654B-9229-5AC703BB931B}"/>
              </a:ext>
            </a:extLst>
          </p:cNvPr>
          <p:cNvSpPr/>
          <p:nvPr/>
        </p:nvSpPr>
        <p:spPr>
          <a:xfrm>
            <a:off x="8531969"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3" name="Straight Arrow Connector 42">
            <a:extLst>
              <a:ext uri="{FF2B5EF4-FFF2-40B4-BE49-F238E27FC236}">
                <a16:creationId xmlns:a16="http://schemas.microsoft.com/office/drawing/2014/main" id="{B956C114-FA8C-6643-95A7-B60006BBCF5D}"/>
              </a:ext>
            </a:extLst>
          </p:cNvPr>
          <p:cNvCxnSpPr>
            <a:endCxn id="42" idx="2"/>
          </p:cNvCxnSpPr>
          <p:nvPr/>
        </p:nvCxnSpPr>
        <p:spPr>
          <a:xfrm flipV="1">
            <a:off x="9281370"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E045B051-3445-D647-B054-A3D79A8DDD4A}"/>
              </a:ext>
            </a:extLst>
          </p:cNvPr>
          <p:cNvCxnSpPr>
            <a:stCxn id="42" idx="0"/>
          </p:cNvCxnSpPr>
          <p:nvPr/>
        </p:nvCxnSpPr>
        <p:spPr>
          <a:xfrm flipV="1">
            <a:off x="928137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B225776-8FA4-7346-B3B3-B02C71A7B932}"/>
              </a:ext>
            </a:extLst>
          </p:cNvPr>
          <p:cNvCxnSpPr/>
          <p:nvPr/>
        </p:nvCxnSpPr>
        <p:spPr>
          <a:xfrm flipV="1">
            <a:off x="515155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13801E1-EE22-B34A-8D87-1D59B7B085E6}"/>
              </a:ext>
            </a:extLst>
          </p:cNvPr>
          <p:cNvCxnSpPr/>
          <p:nvPr/>
        </p:nvCxnSpPr>
        <p:spPr>
          <a:xfrm flipV="1">
            <a:off x="2904589"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DDD0B4F1-DF20-B648-BCB5-013F7ECA0DE1}"/>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49" name="TextBox 48">
            <a:extLst>
              <a:ext uri="{FF2B5EF4-FFF2-40B4-BE49-F238E27FC236}">
                <a16:creationId xmlns:a16="http://schemas.microsoft.com/office/drawing/2014/main" id="{0A66CA39-5478-1246-AEFB-A8887C514666}"/>
              </a:ext>
            </a:extLst>
          </p:cNvPr>
          <p:cNvSpPr txBox="1"/>
          <p:nvPr/>
        </p:nvSpPr>
        <p:spPr>
          <a:xfrm>
            <a:off x="5264158" y="5308286"/>
            <a:ext cx="381836"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0" name="TextBox 49">
            <a:extLst>
              <a:ext uri="{FF2B5EF4-FFF2-40B4-BE49-F238E27FC236}">
                <a16:creationId xmlns:a16="http://schemas.microsoft.com/office/drawing/2014/main" id="{7731E4DA-CC88-9D46-ACAA-9869D1D59A5C}"/>
              </a:ext>
            </a:extLst>
          </p:cNvPr>
          <p:cNvSpPr txBox="1"/>
          <p:nvPr/>
        </p:nvSpPr>
        <p:spPr>
          <a:xfrm>
            <a:off x="9388430" y="5305066"/>
            <a:ext cx="385042" cy="400110"/>
          </a:xfrm>
          <a:prstGeom prst="rect">
            <a:avLst/>
          </a:prstGeom>
          <a:noFill/>
        </p:spPr>
        <p:txBody>
          <a:bodyPr wrap="none" rtlCol="0">
            <a:spAutoFit/>
          </a:bodyPr>
          <a:lstStyle/>
          <a:p>
            <a:pPr algn="ct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51" name="TextBox 50">
            <a:extLst>
              <a:ext uri="{FF2B5EF4-FFF2-40B4-BE49-F238E27FC236}">
                <a16:creationId xmlns:a16="http://schemas.microsoft.com/office/drawing/2014/main" id="{A770B7D9-2BC4-214E-A9CD-70EC49F18A2B}"/>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2" name="TextBox 51">
            <a:extLst>
              <a:ext uri="{FF2B5EF4-FFF2-40B4-BE49-F238E27FC236}">
                <a16:creationId xmlns:a16="http://schemas.microsoft.com/office/drawing/2014/main" id="{0BBA0F04-6DAF-494B-B98F-972E08774B6A}"/>
              </a:ext>
            </a:extLst>
          </p:cNvPr>
          <p:cNvSpPr txBox="1"/>
          <p:nvPr/>
        </p:nvSpPr>
        <p:spPr>
          <a:xfrm>
            <a:off x="5150194" y="4206206"/>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3" name="TextBox 52">
            <a:extLst>
              <a:ext uri="{FF2B5EF4-FFF2-40B4-BE49-F238E27FC236}">
                <a16:creationId xmlns:a16="http://schemas.microsoft.com/office/drawing/2014/main" id="{305DA97D-82B1-0644-89BD-E01CB04EB120}"/>
              </a:ext>
            </a:extLst>
          </p:cNvPr>
          <p:cNvSpPr txBox="1"/>
          <p:nvPr/>
        </p:nvSpPr>
        <p:spPr>
          <a:xfrm>
            <a:off x="9292703" y="4204666"/>
            <a:ext cx="726738"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Tree>
    <p:extLst>
      <p:ext uri="{BB962C8B-B14F-4D97-AF65-F5344CB8AC3E}">
        <p14:creationId xmlns:p14="http://schemas.microsoft.com/office/powerpoint/2010/main" val="431664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Rectangle 97"/>
          <p:cNvSpPr/>
          <p:nvPr/>
        </p:nvSpPr>
        <p:spPr>
          <a:xfrm>
            <a:off x="2155188"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5" name="TextBox 14"/>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10" name="Rectangle 9"/>
          <p:cNvSpPr/>
          <p:nvPr/>
        </p:nvSpPr>
        <p:spPr>
          <a:xfrm>
            <a:off x="4402150"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2" name="TextBox 11"/>
          <p:cNvSpPr txBox="1"/>
          <p:nvPr/>
        </p:nvSpPr>
        <p:spPr>
          <a:xfrm>
            <a:off x="4646478" y="5786735"/>
            <a:ext cx="101014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“food”</a:t>
            </a:r>
          </a:p>
        </p:txBody>
      </p:sp>
      <p:cxnSp>
        <p:nvCxnSpPr>
          <p:cNvPr id="13" name="Straight Arrow Connector 12"/>
          <p:cNvCxnSpPr>
            <a:stCxn id="98" idx="3"/>
            <a:endCxn id="10" idx="1"/>
          </p:cNvCxnSpPr>
          <p:nvPr/>
        </p:nvCxnSpPr>
        <p:spPr>
          <a:xfrm>
            <a:off x="3653990" y="37964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5442" y="3840451"/>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cxnSp>
        <p:nvCxnSpPr>
          <p:cNvPr id="19" name="Straight Arrow Connector 18"/>
          <p:cNvCxnSpPr/>
          <p:nvPr/>
        </p:nvCxnSpPr>
        <p:spPr>
          <a:xfrm>
            <a:off x="5900952" y="37947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6240" y="3852272"/>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23" name="Rectangle 22"/>
          <p:cNvSpPr/>
          <p:nvPr/>
        </p:nvSpPr>
        <p:spPr>
          <a:xfrm>
            <a:off x="8531969" y="3567837"/>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25" name="TextBox 24"/>
          <p:cNvSpPr txBox="1"/>
          <p:nvPr/>
        </p:nvSpPr>
        <p:spPr>
          <a:xfrm>
            <a:off x="8755425" y="5786735"/>
            <a:ext cx="1051891"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“good”</a:t>
            </a:r>
          </a:p>
        </p:txBody>
      </p:sp>
      <p:cxnSp>
        <p:nvCxnSpPr>
          <p:cNvPr id="26" name="Straight Arrow Connector 25"/>
          <p:cNvCxnSpPr>
            <a:endCxn id="23" idx="1"/>
          </p:cNvCxnSpPr>
          <p:nvPr/>
        </p:nvCxnSpPr>
        <p:spPr>
          <a:xfrm>
            <a:off x="7783809" y="3796477"/>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73928" y="3840451"/>
            <a:ext cx="548548"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n-1</a:t>
            </a:r>
            <a:endParaRPr lang="en-US" sz="2000" b="0" dirty="0">
              <a:latin typeface="CMU Bright Oblique"/>
              <a:cs typeface="CMU Bright Oblique"/>
            </a:endParaRPr>
          </a:p>
        </p:txBody>
      </p:sp>
      <p:cxnSp>
        <p:nvCxnSpPr>
          <p:cNvPr id="28" name="Straight Arrow Connector 27"/>
          <p:cNvCxnSpPr/>
          <p:nvPr/>
        </p:nvCxnSpPr>
        <p:spPr>
          <a:xfrm>
            <a:off x="6801512" y="3790012"/>
            <a:ext cx="748160"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9285129" y="2993618"/>
            <a:ext cx="409086" cy="400110"/>
          </a:xfrm>
          <a:prstGeom prst="rect">
            <a:avLst/>
          </a:prstGeom>
          <a:noFill/>
        </p:spPr>
        <p:txBody>
          <a:bodyPr wrap="none" rtlCol="0">
            <a:spAutoFit/>
          </a:bodyPr>
          <a:lstStyle/>
          <a:p>
            <a:pPr algn="ctr"/>
            <a:r>
              <a:rPr lang="en-US" sz="2000" b="0" dirty="0" err="1">
                <a:latin typeface="CMU Bright Oblique"/>
                <a:cs typeface="CMU Bright Oblique"/>
              </a:rPr>
              <a:t>h</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2" name="Rectangle 1"/>
          <p:cNvSpPr/>
          <p:nvPr/>
        </p:nvSpPr>
        <p:spPr>
          <a:xfrm>
            <a:off x="2018112" y="533400"/>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8531970" y="2201667"/>
            <a:ext cx="1498802" cy="59885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Linear Classifier</a:t>
            </a:r>
          </a:p>
        </p:txBody>
      </p:sp>
      <p:cxnSp>
        <p:nvCxnSpPr>
          <p:cNvPr id="33" name="Straight Arrow Connector 32"/>
          <p:cNvCxnSpPr>
            <a:stCxn id="23" idx="0"/>
            <a:endCxn id="32" idx="2"/>
          </p:cNvCxnSpPr>
          <p:nvPr/>
        </p:nvCxnSpPr>
        <p:spPr>
          <a:xfrm flipV="1">
            <a:off x="9281371" y="280052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151551" y="280052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904589" y="280052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401224" y="2185283"/>
            <a:ext cx="1498802" cy="598859"/>
          </a:xfrm>
          <a:prstGeom prst="rect">
            <a:avLst/>
          </a:prstGeom>
          <a:solidFill>
            <a:schemeClr val="accent4">
              <a:lumMod val="75000"/>
              <a:alpha val="33000"/>
            </a:schemeClr>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Ignore</a:t>
            </a:r>
          </a:p>
        </p:txBody>
      </p:sp>
      <p:sp>
        <p:nvSpPr>
          <p:cNvPr id="34" name="Rectangle 33"/>
          <p:cNvSpPr/>
          <p:nvPr/>
        </p:nvSpPr>
        <p:spPr>
          <a:xfrm>
            <a:off x="2155188" y="2201667"/>
            <a:ext cx="1498802" cy="598859"/>
          </a:xfrm>
          <a:prstGeom prst="rect">
            <a:avLst/>
          </a:prstGeom>
          <a:solidFill>
            <a:schemeClr val="accent4">
              <a:lumMod val="75000"/>
              <a:alpha val="33000"/>
            </a:schemeClr>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Ignore</a:t>
            </a:r>
          </a:p>
        </p:txBody>
      </p:sp>
      <p:sp>
        <p:nvSpPr>
          <p:cNvPr id="35" name="TextBox 34"/>
          <p:cNvSpPr txBox="1"/>
          <p:nvPr/>
        </p:nvSpPr>
        <p:spPr>
          <a:xfrm>
            <a:off x="2899251" y="3006668"/>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36" name="TextBox 35"/>
          <p:cNvSpPr txBox="1"/>
          <p:nvPr/>
        </p:nvSpPr>
        <p:spPr>
          <a:xfrm>
            <a:off x="5146828" y="2997038"/>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7" name="Title 6">
            <a:extLst>
              <a:ext uri="{FF2B5EF4-FFF2-40B4-BE49-F238E27FC236}">
                <a16:creationId xmlns:a16="http://schemas.microsoft.com/office/drawing/2014/main" id="{EBDB38B7-5819-9743-93C2-F6169B800C07}"/>
              </a:ext>
            </a:extLst>
          </p:cNvPr>
          <p:cNvSpPr>
            <a:spLocks noGrp="1"/>
          </p:cNvSpPr>
          <p:nvPr>
            <p:ph type="title"/>
          </p:nvPr>
        </p:nvSpPr>
        <p:spPr/>
        <p:txBody>
          <a:bodyPr/>
          <a:lstStyle/>
          <a:p>
            <a:r>
              <a:rPr lang="en-US" dirty="0"/>
              <a:t>Sequence classification</a:t>
            </a:r>
          </a:p>
        </p:txBody>
      </p:sp>
      <p:sp>
        <p:nvSpPr>
          <p:cNvPr id="37" name="Rectangle 36">
            <a:extLst>
              <a:ext uri="{FF2B5EF4-FFF2-40B4-BE49-F238E27FC236}">
                <a16:creationId xmlns:a16="http://schemas.microsoft.com/office/drawing/2014/main" id="{820748D9-069E-5E4C-ABD0-8E113DE2FBCB}"/>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38" name="Straight Arrow Connector 37">
            <a:extLst>
              <a:ext uri="{FF2B5EF4-FFF2-40B4-BE49-F238E27FC236}">
                <a16:creationId xmlns:a16="http://schemas.microsoft.com/office/drawing/2014/main" id="{5BD86167-198E-864D-BA57-CE833FB06AEB}"/>
              </a:ext>
            </a:extLst>
          </p:cNvPr>
          <p:cNvCxnSpPr>
            <a:endCxn id="37"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D1928D03-5B16-9444-A5AA-7D438CF8A56D}"/>
              </a:ext>
            </a:extLst>
          </p:cNvPr>
          <p:cNvSpPr/>
          <p:nvPr/>
        </p:nvSpPr>
        <p:spPr>
          <a:xfrm>
            <a:off x="4402150"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1" name="Straight Arrow Connector 40">
            <a:extLst>
              <a:ext uri="{FF2B5EF4-FFF2-40B4-BE49-F238E27FC236}">
                <a16:creationId xmlns:a16="http://schemas.microsoft.com/office/drawing/2014/main" id="{F7514224-181A-B144-8275-CF5022856EDA}"/>
              </a:ext>
            </a:extLst>
          </p:cNvPr>
          <p:cNvCxnSpPr>
            <a:endCxn id="40" idx="2"/>
          </p:cNvCxnSpPr>
          <p:nvPr/>
        </p:nvCxnSpPr>
        <p:spPr>
          <a:xfrm flipV="1">
            <a:off x="5151551"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4EAB3330-A759-654B-9229-5AC703BB931B}"/>
              </a:ext>
            </a:extLst>
          </p:cNvPr>
          <p:cNvSpPr/>
          <p:nvPr/>
        </p:nvSpPr>
        <p:spPr>
          <a:xfrm>
            <a:off x="8531969"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3" name="Straight Arrow Connector 42">
            <a:extLst>
              <a:ext uri="{FF2B5EF4-FFF2-40B4-BE49-F238E27FC236}">
                <a16:creationId xmlns:a16="http://schemas.microsoft.com/office/drawing/2014/main" id="{B956C114-FA8C-6643-95A7-B60006BBCF5D}"/>
              </a:ext>
            </a:extLst>
          </p:cNvPr>
          <p:cNvCxnSpPr>
            <a:endCxn id="42" idx="2"/>
          </p:cNvCxnSpPr>
          <p:nvPr/>
        </p:nvCxnSpPr>
        <p:spPr>
          <a:xfrm flipV="1">
            <a:off x="9281370"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E045B051-3445-D647-B054-A3D79A8DDD4A}"/>
              </a:ext>
            </a:extLst>
          </p:cNvPr>
          <p:cNvCxnSpPr>
            <a:stCxn id="42" idx="0"/>
          </p:cNvCxnSpPr>
          <p:nvPr/>
        </p:nvCxnSpPr>
        <p:spPr>
          <a:xfrm flipV="1">
            <a:off x="928137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B225776-8FA4-7346-B3B3-B02C71A7B932}"/>
              </a:ext>
            </a:extLst>
          </p:cNvPr>
          <p:cNvCxnSpPr/>
          <p:nvPr/>
        </p:nvCxnSpPr>
        <p:spPr>
          <a:xfrm flipV="1">
            <a:off x="515155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13801E1-EE22-B34A-8D87-1D59B7B085E6}"/>
              </a:ext>
            </a:extLst>
          </p:cNvPr>
          <p:cNvCxnSpPr/>
          <p:nvPr/>
        </p:nvCxnSpPr>
        <p:spPr>
          <a:xfrm flipV="1">
            <a:off x="2904589"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DDD0B4F1-DF20-B648-BCB5-013F7ECA0DE1}"/>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49" name="TextBox 48">
            <a:extLst>
              <a:ext uri="{FF2B5EF4-FFF2-40B4-BE49-F238E27FC236}">
                <a16:creationId xmlns:a16="http://schemas.microsoft.com/office/drawing/2014/main" id="{0A66CA39-5478-1246-AEFB-A8887C514666}"/>
              </a:ext>
            </a:extLst>
          </p:cNvPr>
          <p:cNvSpPr txBox="1"/>
          <p:nvPr/>
        </p:nvSpPr>
        <p:spPr>
          <a:xfrm>
            <a:off x="5264158" y="5308286"/>
            <a:ext cx="381836"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0" name="TextBox 49">
            <a:extLst>
              <a:ext uri="{FF2B5EF4-FFF2-40B4-BE49-F238E27FC236}">
                <a16:creationId xmlns:a16="http://schemas.microsoft.com/office/drawing/2014/main" id="{7731E4DA-CC88-9D46-ACAA-9869D1D59A5C}"/>
              </a:ext>
            </a:extLst>
          </p:cNvPr>
          <p:cNvSpPr txBox="1"/>
          <p:nvPr/>
        </p:nvSpPr>
        <p:spPr>
          <a:xfrm>
            <a:off x="9388430" y="5305066"/>
            <a:ext cx="385042" cy="400110"/>
          </a:xfrm>
          <a:prstGeom prst="rect">
            <a:avLst/>
          </a:prstGeom>
          <a:noFill/>
        </p:spPr>
        <p:txBody>
          <a:bodyPr wrap="none" rtlCol="0">
            <a:spAutoFit/>
          </a:bodyPr>
          <a:lstStyle/>
          <a:p>
            <a:pPr algn="ct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51" name="TextBox 50">
            <a:extLst>
              <a:ext uri="{FF2B5EF4-FFF2-40B4-BE49-F238E27FC236}">
                <a16:creationId xmlns:a16="http://schemas.microsoft.com/office/drawing/2014/main" id="{A770B7D9-2BC4-214E-A9CD-70EC49F18A2B}"/>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2" name="TextBox 51">
            <a:extLst>
              <a:ext uri="{FF2B5EF4-FFF2-40B4-BE49-F238E27FC236}">
                <a16:creationId xmlns:a16="http://schemas.microsoft.com/office/drawing/2014/main" id="{0BBA0F04-6DAF-494B-B98F-972E08774B6A}"/>
              </a:ext>
            </a:extLst>
          </p:cNvPr>
          <p:cNvSpPr txBox="1"/>
          <p:nvPr/>
        </p:nvSpPr>
        <p:spPr>
          <a:xfrm>
            <a:off x="5150194" y="4206206"/>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3" name="TextBox 52">
            <a:extLst>
              <a:ext uri="{FF2B5EF4-FFF2-40B4-BE49-F238E27FC236}">
                <a16:creationId xmlns:a16="http://schemas.microsoft.com/office/drawing/2014/main" id="{305DA97D-82B1-0644-89BD-E01CB04EB120}"/>
              </a:ext>
            </a:extLst>
          </p:cNvPr>
          <p:cNvSpPr txBox="1"/>
          <p:nvPr/>
        </p:nvSpPr>
        <p:spPr>
          <a:xfrm>
            <a:off x="9292703" y="4204666"/>
            <a:ext cx="726738"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Tree>
    <p:extLst>
      <p:ext uri="{BB962C8B-B14F-4D97-AF65-F5344CB8AC3E}">
        <p14:creationId xmlns:p14="http://schemas.microsoft.com/office/powerpoint/2010/main" val="2945823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Rectangle 97"/>
          <p:cNvSpPr/>
          <p:nvPr/>
        </p:nvSpPr>
        <p:spPr>
          <a:xfrm>
            <a:off x="2155188" y="3575762"/>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sp>
        <p:nvSpPr>
          <p:cNvPr id="10" name="Rectangle 9"/>
          <p:cNvSpPr/>
          <p:nvPr/>
        </p:nvSpPr>
        <p:spPr>
          <a:xfrm>
            <a:off x="4402150" y="3575762"/>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cxnSp>
        <p:nvCxnSpPr>
          <p:cNvPr id="13" name="Straight Arrow Connector 12"/>
          <p:cNvCxnSpPr>
            <a:stCxn id="98" idx="3"/>
            <a:endCxn id="10" idx="1"/>
          </p:cNvCxnSpPr>
          <p:nvPr/>
        </p:nvCxnSpPr>
        <p:spPr>
          <a:xfrm>
            <a:off x="3653990" y="3804402"/>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5442" y="3848376"/>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cxnSp>
        <p:nvCxnSpPr>
          <p:cNvPr id="19" name="Straight Arrow Connector 18"/>
          <p:cNvCxnSpPr/>
          <p:nvPr/>
        </p:nvCxnSpPr>
        <p:spPr>
          <a:xfrm>
            <a:off x="5900952" y="3802702"/>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6240" y="3860197"/>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23" name="Rectangle 22"/>
          <p:cNvSpPr/>
          <p:nvPr/>
        </p:nvSpPr>
        <p:spPr>
          <a:xfrm>
            <a:off x="8531969" y="3575762"/>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RNN</a:t>
            </a:r>
          </a:p>
        </p:txBody>
      </p:sp>
      <p:cxnSp>
        <p:nvCxnSpPr>
          <p:cNvPr id="26" name="Straight Arrow Connector 25"/>
          <p:cNvCxnSpPr>
            <a:endCxn id="23" idx="1"/>
          </p:cNvCxnSpPr>
          <p:nvPr/>
        </p:nvCxnSpPr>
        <p:spPr>
          <a:xfrm>
            <a:off x="7783809" y="3804402"/>
            <a:ext cx="74816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73928" y="3848376"/>
            <a:ext cx="548548"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n-1</a:t>
            </a:r>
            <a:endParaRPr lang="en-US" sz="2000" b="0" dirty="0">
              <a:latin typeface="CMU Bright Oblique"/>
              <a:cs typeface="CMU Bright Oblique"/>
            </a:endParaRPr>
          </a:p>
        </p:txBody>
      </p:sp>
      <p:cxnSp>
        <p:nvCxnSpPr>
          <p:cNvPr id="28" name="Straight Arrow Connector 27"/>
          <p:cNvCxnSpPr/>
          <p:nvPr/>
        </p:nvCxnSpPr>
        <p:spPr>
          <a:xfrm>
            <a:off x="6801512" y="3797937"/>
            <a:ext cx="748160"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288882" y="2238571"/>
            <a:ext cx="1498802" cy="457280"/>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h = Sum(…)</a:t>
            </a:r>
          </a:p>
        </p:txBody>
      </p:sp>
      <p:cxnSp>
        <p:nvCxnSpPr>
          <p:cNvPr id="30" name="Straight Arrow Connector 29"/>
          <p:cNvCxnSpPr>
            <a:stCxn id="98" idx="0"/>
            <a:endCxn id="29" idx="2"/>
          </p:cNvCxnSpPr>
          <p:nvPr/>
        </p:nvCxnSpPr>
        <p:spPr>
          <a:xfrm flipV="1">
            <a:off x="2904589" y="2695852"/>
            <a:ext cx="3133694"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0" idx="0"/>
            <a:endCxn id="29" idx="2"/>
          </p:cNvCxnSpPr>
          <p:nvPr/>
        </p:nvCxnSpPr>
        <p:spPr>
          <a:xfrm flipV="1">
            <a:off x="5151551" y="2695852"/>
            <a:ext cx="886732"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29" idx="2"/>
          </p:cNvCxnSpPr>
          <p:nvPr/>
        </p:nvCxnSpPr>
        <p:spPr>
          <a:xfrm flipH="1" flipV="1">
            <a:off x="6038283" y="2695852"/>
            <a:ext cx="3243088"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908553" y="2793423"/>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38" name="TextBox 37"/>
          <p:cNvSpPr txBox="1"/>
          <p:nvPr/>
        </p:nvSpPr>
        <p:spPr>
          <a:xfrm>
            <a:off x="5512058" y="3052995"/>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39" name="TextBox 38"/>
          <p:cNvSpPr txBox="1"/>
          <p:nvPr/>
        </p:nvSpPr>
        <p:spPr>
          <a:xfrm>
            <a:off x="7771807" y="2793423"/>
            <a:ext cx="409086" cy="400110"/>
          </a:xfrm>
          <a:prstGeom prst="rect">
            <a:avLst/>
          </a:prstGeom>
          <a:noFill/>
        </p:spPr>
        <p:txBody>
          <a:bodyPr wrap="none" rtlCol="0">
            <a:spAutoFit/>
          </a:bodyPr>
          <a:lstStyle/>
          <a:p>
            <a:pPr algn="ctr"/>
            <a:r>
              <a:rPr lang="en-US" sz="2000" b="0" dirty="0" err="1">
                <a:latin typeface="CMU Bright Oblique"/>
                <a:cs typeface="CMU Bright Oblique"/>
              </a:rPr>
              <a:t>h</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40" name="Rectangle 39"/>
          <p:cNvSpPr/>
          <p:nvPr/>
        </p:nvSpPr>
        <p:spPr>
          <a:xfrm>
            <a:off x="5288882" y="1167479"/>
            <a:ext cx="1498802" cy="59885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Linear Classifier</a:t>
            </a:r>
          </a:p>
        </p:txBody>
      </p:sp>
      <p:cxnSp>
        <p:nvCxnSpPr>
          <p:cNvPr id="41" name="Straight Arrow Connector 40"/>
          <p:cNvCxnSpPr>
            <a:stCxn id="29" idx="0"/>
            <a:endCxn id="40" idx="2"/>
          </p:cNvCxnSpPr>
          <p:nvPr/>
        </p:nvCxnSpPr>
        <p:spPr>
          <a:xfrm flipV="1">
            <a:off x="6038283" y="1766337"/>
            <a:ext cx="0" cy="47223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018112" y="838200"/>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010690" y="6324600"/>
            <a:ext cx="3837910" cy="338554"/>
          </a:xfrm>
          <a:prstGeom prst="rect">
            <a:avLst/>
          </a:prstGeom>
          <a:noFill/>
        </p:spPr>
        <p:txBody>
          <a:bodyPr wrap="none" rtlCol="0">
            <a:spAutoFit/>
          </a:bodyPr>
          <a:lstStyle/>
          <a:p>
            <a:r>
              <a:rPr lang="en-US" sz="1600" b="0" dirty="0">
                <a:latin typeface="+mn-lt"/>
                <a:cs typeface="CMU Bright Roman"/>
                <a:hlinkClick r:id="rId2"/>
              </a:rPr>
              <a:t>http://deeplearning.net/tutorial/lstm.html</a:t>
            </a:r>
            <a:r>
              <a:rPr lang="en-US" sz="1600" b="0" dirty="0">
                <a:latin typeface="+mn-lt"/>
                <a:cs typeface="CMU Bright Roman"/>
              </a:rPr>
              <a:t> </a:t>
            </a:r>
          </a:p>
        </p:txBody>
      </p:sp>
      <p:sp>
        <p:nvSpPr>
          <p:cNvPr id="5" name="Title 4">
            <a:extLst>
              <a:ext uri="{FF2B5EF4-FFF2-40B4-BE49-F238E27FC236}">
                <a16:creationId xmlns:a16="http://schemas.microsoft.com/office/drawing/2014/main" id="{DC58BFA7-8ECB-8C46-BF6B-F9C3C3E6459F}"/>
              </a:ext>
            </a:extLst>
          </p:cNvPr>
          <p:cNvSpPr>
            <a:spLocks noGrp="1"/>
          </p:cNvSpPr>
          <p:nvPr>
            <p:ph type="title"/>
          </p:nvPr>
        </p:nvSpPr>
        <p:spPr/>
        <p:txBody>
          <a:bodyPr/>
          <a:lstStyle/>
          <a:p>
            <a:r>
              <a:rPr lang="en-US" dirty="0"/>
              <a:t>Sequence classification</a:t>
            </a:r>
          </a:p>
        </p:txBody>
      </p:sp>
      <p:sp>
        <p:nvSpPr>
          <p:cNvPr id="42" name="TextBox 41">
            <a:extLst>
              <a:ext uri="{FF2B5EF4-FFF2-40B4-BE49-F238E27FC236}">
                <a16:creationId xmlns:a16="http://schemas.microsoft.com/office/drawing/2014/main" id="{2C597DF3-67DC-4042-A366-BA2FDEAFB721}"/>
              </a:ext>
            </a:extLst>
          </p:cNvPr>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43" name="TextBox 42">
            <a:extLst>
              <a:ext uri="{FF2B5EF4-FFF2-40B4-BE49-F238E27FC236}">
                <a16:creationId xmlns:a16="http://schemas.microsoft.com/office/drawing/2014/main" id="{AA913439-6123-C644-AD04-98B4B19F4229}"/>
              </a:ext>
            </a:extLst>
          </p:cNvPr>
          <p:cNvSpPr txBox="1"/>
          <p:nvPr/>
        </p:nvSpPr>
        <p:spPr>
          <a:xfrm>
            <a:off x="4646478" y="5786735"/>
            <a:ext cx="101014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“food”</a:t>
            </a:r>
          </a:p>
        </p:txBody>
      </p:sp>
      <p:sp>
        <p:nvSpPr>
          <p:cNvPr id="44" name="TextBox 43">
            <a:extLst>
              <a:ext uri="{FF2B5EF4-FFF2-40B4-BE49-F238E27FC236}">
                <a16:creationId xmlns:a16="http://schemas.microsoft.com/office/drawing/2014/main" id="{22C6E962-B073-BD48-A314-6B20C742694E}"/>
              </a:ext>
            </a:extLst>
          </p:cNvPr>
          <p:cNvSpPr txBox="1"/>
          <p:nvPr/>
        </p:nvSpPr>
        <p:spPr>
          <a:xfrm>
            <a:off x="8755425" y="5786735"/>
            <a:ext cx="1051891"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“good”</a:t>
            </a:r>
          </a:p>
        </p:txBody>
      </p:sp>
      <p:sp>
        <p:nvSpPr>
          <p:cNvPr id="45" name="Rectangle 44">
            <a:extLst>
              <a:ext uri="{FF2B5EF4-FFF2-40B4-BE49-F238E27FC236}">
                <a16:creationId xmlns:a16="http://schemas.microsoft.com/office/drawing/2014/main" id="{63535A0A-3094-0F4F-B434-0FBBB6C05528}"/>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6" name="Straight Arrow Connector 45">
            <a:extLst>
              <a:ext uri="{FF2B5EF4-FFF2-40B4-BE49-F238E27FC236}">
                <a16:creationId xmlns:a16="http://schemas.microsoft.com/office/drawing/2014/main" id="{1468367A-37F5-894A-92E0-4DFE748A5DD9}"/>
              </a:ext>
            </a:extLst>
          </p:cNvPr>
          <p:cNvCxnSpPr>
            <a:endCxn id="45"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A2F72768-2F60-8042-BD97-24EDC83582BE}"/>
              </a:ext>
            </a:extLst>
          </p:cNvPr>
          <p:cNvSpPr/>
          <p:nvPr/>
        </p:nvSpPr>
        <p:spPr>
          <a:xfrm>
            <a:off x="4402150"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8" name="Straight Arrow Connector 47">
            <a:extLst>
              <a:ext uri="{FF2B5EF4-FFF2-40B4-BE49-F238E27FC236}">
                <a16:creationId xmlns:a16="http://schemas.microsoft.com/office/drawing/2014/main" id="{C8499C95-EA8E-8847-814E-D0385EFCDBD3}"/>
              </a:ext>
            </a:extLst>
          </p:cNvPr>
          <p:cNvCxnSpPr>
            <a:endCxn id="47" idx="2"/>
          </p:cNvCxnSpPr>
          <p:nvPr/>
        </p:nvCxnSpPr>
        <p:spPr>
          <a:xfrm flipV="1">
            <a:off x="5151551"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BE046A57-D533-F04B-A56C-FE37DCF1C455}"/>
              </a:ext>
            </a:extLst>
          </p:cNvPr>
          <p:cNvSpPr/>
          <p:nvPr/>
        </p:nvSpPr>
        <p:spPr>
          <a:xfrm>
            <a:off x="8531969"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50" name="Straight Arrow Connector 49">
            <a:extLst>
              <a:ext uri="{FF2B5EF4-FFF2-40B4-BE49-F238E27FC236}">
                <a16:creationId xmlns:a16="http://schemas.microsoft.com/office/drawing/2014/main" id="{2F195EAB-BAB7-5246-A3B2-CAC01AA62A13}"/>
              </a:ext>
            </a:extLst>
          </p:cNvPr>
          <p:cNvCxnSpPr>
            <a:endCxn id="49" idx="2"/>
          </p:cNvCxnSpPr>
          <p:nvPr/>
        </p:nvCxnSpPr>
        <p:spPr>
          <a:xfrm flipV="1">
            <a:off x="9281370"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8B4CF3A1-BF42-4E46-826B-0CE6E9D04547}"/>
              </a:ext>
            </a:extLst>
          </p:cNvPr>
          <p:cNvCxnSpPr>
            <a:stCxn id="49" idx="0"/>
          </p:cNvCxnSpPr>
          <p:nvPr/>
        </p:nvCxnSpPr>
        <p:spPr>
          <a:xfrm flipV="1">
            <a:off x="928137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79C6EC98-E367-1E45-83E3-08D80D9A43F6}"/>
              </a:ext>
            </a:extLst>
          </p:cNvPr>
          <p:cNvCxnSpPr/>
          <p:nvPr/>
        </p:nvCxnSpPr>
        <p:spPr>
          <a:xfrm flipV="1">
            <a:off x="515155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6F5DA946-0ADC-F149-A79B-040516E7B9ED}"/>
              </a:ext>
            </a:extLst>
          </p:cNvPr>
          <p:cNvCxnSpPr/>
          <p:nvPr/>
        </p:nvCxnSpPr>
        <p:spPr>
          <a:xfrm flipV="1">
            <a:off x="2904589"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98FAE72F-80A8-E944-9E66-D183B5D8793C}"/>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6" name="TextBox 55">
            <a:extLst>
              <a:ext uri="{FF2B5EF4-FFF2-40B4-BE49-F238E27FC236}">
                <a16:creationId xmlns:a16="http://schemas.microsoft.com/office/drawing/2014/main" id="{D664B426-3011-F846-B210-528C2C0935D0}"/>
              </a:ext>
            </a:extLst>
          </p:cNvPr>
          <p:cNvSpPr txBox="1"/>
          <p:nvPr/>
        </p:nvSpPr>
        <p:spPr>
          <a:xfrm>
            <a:off x="5264158" y="5308286"/>
            <a:ext cx="381836"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7" name="TextBox 56">
            <a:extLst>
              <a:ext uri="{FF2B5EF4-FFF2-40B4-BE49-F238E27FC236}">
                <a16:creationId xmlns:a16="http://schemas.microsoft.com/office/drawing/2014/main" id="{C706E0A0-7316-464B-BB6C-FAF1573C8DD0}"/>
              </a:ext>
            </a:extLst>
          </p:cNvPr>
          <p:cNvSpPr txBox="1"/>
          <p:nvPr/>
        </p:nvSpPr>
        <p:spPr>
          <a:xfrm>
            <a:off x="9388430" y="5305066"/>
            <a:ext cx="385042" cy="400110"/>
          </a:xfrm>
          <a:prstGeom prst="rect">
            <a:avLst/>
          </a:prstGeom>
          <a:noFill/>
        </p:spPr>
        <p:txBody>
          <a:bodyPr wrap="none" rtlCol="0">
            <a:spAutoFit/>
          </a:bodyPr>
          <a:lstStyle/>
          <a:p>
            <a:pPr algn="ct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58" name="TextBox 57">
            <a:extLst>
              <a:ext uri="{FF2B5EF4-FFF2-40B4-BE49-F238E27FC236}">
                <a16:creationId xmlns:a16="http://schemas.microsoft.com/office/drawing/2014/main" id="{AF872122-E2D2-C94C-B6C3-1B17CCA98AEE}"/>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9" name="TextBox 58">
            <a:extLst>
              <a:ext uri="{FF2B5EF4-FFF2-40B4-BE49-F238E27FC236}">
                <a16:creationId xmlns:a16="http://schemas.microsoft.com/office/drawing/2014/main" id="{180E40EE-B129-AE44-874B-422715355F56}"/>
              </a:ext>
            </a:extLst>
          </p:cNvPr>
          <p:cNvSpPr txBox="1"/>
          <p:nvPr/>
        </p:nvSpPr>
        <p:spPr>
          <a:xfrm>
            <a:off x="5150194" y="4206206"/>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60" name="TextBox 59">
            <a:extLst>
              <a:ext uri="{FF2B5EF4-FFF2-40B4-BE49-F238E27FC236}">
                <a16:creationId xmlns:a16="http://schemas.microsoft.com/office/drawing/2014/main" id="{9E18099D-2FC5-8E4A-9277-AD560EE24616}"/>
              </a:ext>
            </a:extLst>
          </p:cNvPr>
          <p:cNvSpPr txBox="1"/>
          <p:nvPr/>
        </p:nvSpPr>
        <p:spPr>
          <a:xfrm>
            <a:off x="9292703" y="4204666"/>
            <a:ext cx="726738"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Tree>
    <p:extLst>
      <p:ext uri="{BB962C8B-B14F-4D97-AF65-F5344CB8AC3E}">
        <p14:creationId xmlns:p14="http://schemas.microsoft.com/office/powerpoint/2010/main" val="624838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Rectangle 97"/>
          <p:cNvSpPr/>
          <p:nvPr/>
        </p:nvSpPr>
        <p:spPr>
          <a:xfrm>
            <a:off x="2155188" y="3586616"/>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Bi-RNN</a:t>
            </a:r>
          </a:p>
        </p:txBody>
      </p:sp>
      <p:sp>
        <p:nvSpPr>
          <p:cNvPr id="10" name="Rectangle 9"/>
          <p:cNvSpPr/>
          <p:nvPr/>
        </p:nvSpPr>
        <p:spPr>
          <a:xfrm>
            <a:off x="4402150" y="3586616"/>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Bi-RNN</a:t>
            </a:r>
          </a:p>
        </p:txBody>
      </p:sp>
      <p:cxnSp>
        <p:nvCxnSpPr>
          <p:cNvPr id="13" name="Straight Arrow Connector 12"/>
          <p:cNvCxnSpPr>
            <a:stCxn id="98" idx="3"/>
            <a:endCxn id="10" idx="1"/>
          </p:cNvCxnSpPr>
          <p:nvPr/>
        </p:nvCxnSpPr>
        <p:spPr>
          <a:xfrm>
            <a:off x="3653990" y="3815256"/>
            <a:ext cx="748160"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5442" y="3859230"/>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cxnSp>
        <p:nvCxnSpPr>
          <p:cNvPr id="19" name="Straight Arrow Connector 18"/>
          <p:cNvCxnSpPr/>
          <p:nvPr/>
        </p:nvCxnSpPr>
        <p:spPr>
          <a:xfrm>
            <a:off x="5900952" y="3813556"/>
            <a:ext cx="748160"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6240" y="3871051"/>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23" name="Rectangle 22"/>
          <p:cNvSpPr/>
          <p:nvPr/>
        </p:nvSpPr>
        <p:spPr>
          <a:xfrm>
            <a:off x="8531969" y="3586616"/>
            <a:ext cx="1498802" cy="457280"/>
          </a:xfrm>
          <a:prstGeom prst="rect">
            <a:avLst/>
          </a:prstGeom>
          <a:solidFill>
            <a:srgbClr val="FFC9BA">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Bi-RNN</a:t>
            </a:r>
          </a:p>
        </p:txBody>
      </p:sp>
      <p:cxnSp>
        <p:nvCxnSpPr>
          <p:cNvPr id="26" name="Straight Arrow Connector 25"/>
          <p:cNvCxnSpPr>
            <a:endCxn id="23" idx="1"/>
          </p:cNvCxnSpPr>
          <p:nvPr/>
        </p:nvCxnSpPr>
        <p:spPr>
          <a:xfrm>
            <a:off x="7783809" y="3815256"/>
            <a:ext cx="748160"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73928" y="3859230"/>
            <a:ext cx="548548"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n-1</a:t>
            </a:r>
            <a:endParaRPr lang="en-US" sz="2000" b="0" dirty="0">
              <a:latin typeface="CMU Bright Oblique"/>
              <a:cs typeface="CMU Bright Oblique"/>
            </a:endParaRPr>
          </a:p>
        </p:txBody>
      </p:sp>
      <p:cxnSp>
        <p:nvCxnSpPr>
          <p:cNvPr id="28" name="Straight Arrow Connector 27"/>
          <p:cNvCxnSpPr/>
          <p:nvPr/>
        </p:nvCxnSpPr>
        <p:spPr>
          <a:xfrm>
            <a:off x="6801512" y="3808791"/>
            <a:ext cx="748160"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288882" y="2249425"/>
            <a:ext cx="1498802" cy="457280"/>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h = Sum(…)</a:t>
            </a:r>
          </a:p>
        </p:txBody>
      </p:sp>
      <p:cxnSp>
        <p:nvCxnSpPr>
          <p:cNvPr id="30" name="Straight Arrow Connector 29"/>
          <p:cNvCxnSpPr>
            <a:stCxn id="98" idx="0"/>
            <a:endCxn id="29" idx="2"/>
          </p:cNvCxnSpPr>
          <p:nvPr/>
        </p:nvCxnSpPr>
        <p:spPr>
          <a:xfrm flipV="1">
            <a:off x="2904589" y="2706706"/>
            <a:ext cx="3133694"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0" idx="0"/>
            <a:endCxn id="29" idx="2"/>
          </p:cNvCxnSpPr>
          <p:nvPr/>
        </p:nvCxnSpPr>
        <p:spPr>
          <a:xfrm flipV="1">
            <a:off x="5151551" y="2706706"/>
            <a:ext cx="886732"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29" idx="2"/>
          </p:cNvCxnSpPr>
          <p:nvPr/>
        </p:nvCxnSpPr>
        <p:spPr>
          <a:xfrm flipH="1" flipV="1">
            <a:off x="6038283" y="2706706"/>
            <a:ext cx="3243088" cy="87991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908553" y="2804277"/>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38" name="TextBox 37"/>
          <p:cNvSpPr txBox="1"/>
          <p:nvPr/>
        </p:nvSpPr>
        <p:spPr>
          <a:xfrm>
            <a:off x="5512058" y="3063849"/>
            <a:ext cx="405880" cy="400110"/>
          </a:xfrm>
          <a:prstGeom prst="rect">
            <a:avLst/>
          </a:prstGeom>
          <a:noFill/>
        </p:spPr>
        <p:txBody>
          <a:bodyPr wrap="none" rtlCol="0">
            <a:spAutoFit/>
          </a:bodyPr>
          <a:lstStyle/>
          <a:p>
            <a:pPr algn="ctr"/>
            <a:r>
              <a:rPr lang="en-US" sz="2000" b="0" dirty="0">
                <a:latin typeface="CMU Bright Oblique"/>
                <a:cs typeface="CMU Bright Oblique"/>
              </a:rPr>
              <a:t>h</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39" name="TextBox 38"/>
          <p:cNvSpPr txBox="1"/>
          <p:nvPr/>
        </p:nvSpPr>
        <p:spPr>
          <a:xfrm>
            <a:off x="7771807" y="2804277"/>
            <a:ext cx="409086" cy="400110"/>
          </a:xfrm>
          <a:prstGeom prst="rect">
            <a:avLst/>
          </a:prstGeom>
          <a:noFill/>
        </p:spPr>
        <p:txBody>
          <a:bodyPr wrap="none" rtlCol="0">
            <a:spAutoFit/>
          </a:bodyPr>
          <a:lstStyle/>
          <a:p>
            <a:pPr algn="ctr"/>
            <a:r>
              <a:rPr lang="en-US" sz="2000" b="0" dirty="0" err="1">
                <a:latin typeface="CMU Bright Oblique"/>
                <a:cs typeface="CMU Bright Oblique"/>
              </a:rPr>
              <a:t>h</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40" name="Rectangle 39"/>
          <p:cNvSpPr/>
          <p:nvPr/>
        </p:nvSpPr>
        <p:spPr>
          <a:xfrm>
            <a:off x="5288882" y="1178333"/>
            <a:ext cx="1498802" cy="59885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Linear Classifier</a:t>
            </a:r>
          </a:p>
        </p:txBody>
      </p:sp>
      <p:cxnSp>
        <p:nvCxnSpPr>
          <p:cNvPr id="41" name="Straight Arrow Connector 40"/>
          <p:cNvCxnSpPr>
            <a:stCxn id="29" idx="0"/>
            <a:endCxn id="40" idx="2"/>
          </p:cNvCxnSpPr>
          <p:nvPr/>
        </p:nvCxnSpPr>
        <p:spPr>
          <a:xfrm flipV="1">
            <a:off x="6038283" y="1777191"/>
            <a:ext cx="0" cy="47223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018112" y="1551026"/>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4" name="Title 3">
            <a:extLst>
              <a:ext uri="{FF2B5EF4-FFF2-40B4-BE49-F238E27FC236}">
                <a16:creationId xmlns:a16="http://schemas.microsoft.com/office/drawing/2014/main" id="{D45A0EF1-02C1-0B47-B4F9-89BB8B89E2EE}"/>
              </a:ext>
            </a:extLst>
          </p:cNvPr>
          <p:cNvSpPr>
            <a:spLocks noGrp="1"/>
          </p:cNvSpPr>
          <p:nvPr>
            <p:ph type="title"/>
          </p:nvPr>
        </p:nvSpPr>
        <p:spPr/>
        <p:txBody>
          <a:bodyPr/>
          <a:lstStyle/>
          <a:p>
            <a:r>
              <a:rPr lang="en-US" dirty="0"/>
              <a:t>Sequence classification</a:t>
            </a:r>
          </a:p>
        </p:txBody>
      </p:sp>
      <p:sp>
        <p:nvSpPr>
          <p:cNvPr id="32" name="TextBox 31">
            <a:extLst>
              <a:ext uri="{FF2B5EF4-FFF2-40B4-BE49-F238E27FC236}">
                <a16:creationId xmlns:a16="http://schemas.microsoft.com/office/drawing/2014/main" id="{A5AF6CEF-221D-AA44-9F36-926B3DC09EA9}"/>
              </a:ext>
            </a:extLst>
          </p:cNvPr>
          <p:cNvSpPr txBox="1"/>
          <p:nvPr/>
        </p:nvSpPr>
        <p:spPr>
          <a:xfrm>
            <a:off x="2446357" y="5786735"/>
            <a:ext cx="91646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“The”</a:t>
            </a:r>
          </a:p>
        </p:txBody>
      </p:sp>
      <p:sp>
        <p:nvSpPr>
          <p:cNvPr id="42" name="TextBox 41">
            <a:extLst>
              <a:ext uri="{FF2B5EF4-FFF2-40B4-BE49-F238E27FC236}">
                <a16:creationId xmlns:a16="http://schemas.microsoft.com/office/drawing/2014/main" id="{38F3FEE9-D6C7-124B-9A34-32C7B8890CD7}"/>
              </a:ext>
            </a:extLst>
          </p:cNvPr>
          <p:cNvSpPr txBox="1"/>
          <p:nvPr/>
        </p:nvSpPr>
        <p:spPr>
          <a:xfrm>
            <a:off x="4646478" y="5786735"/>
            <a:ext cx="1010149"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“food”</a:t>
            </a:r>
          </a:p>
        </p:txBody>
      </p:sp>
      <p:sp>
        <p:nvSpPr>
          <p:cNvPr id="43" name="TextBox 42">
            <a:extLst>
              <a:ext uri="{FF2B5EF4-FFF2-40B4-BE49-F238E27FC236}">
                <a16:creationId xmlns:a16="http://schemas.microsoft.com/office/drawing/2014/main" id="{0814B9C9-61E8-3940-8786-C35366C50637}"/>
              </a:ext>
            </a:extLst>
          </p:cNvPr>
          <p:cNvSpPr txBox="1"/>
          <p:nvPr/>
        </p:nvSpPr>
        <p:spPr>
          <a:xfrm>
            <a:off x="8755425" y="5786735"/>
            <a:ext cx="1051891" cy="461665"/>
          </a:xfrm>
          <a:prstGeom prst="rect">
            <a:avLst/>
          </a:prstGeom>
          <a:noFill/>
        </p:spPr>
        <p:txBody>
          <a:bodyPr wrap="none" rtlCol="0">
            <a:spAutoFit/>
          </a:bodyPr>
          <a:lstStyle/>
          <a:p>
            <a:pPr algn="ctr"/>
            <a:r>
              <a:rPr lang="en-US" b="0" dirty="0">
                <a:solidFill>
                  <a:srgbClr val="7030A0"/>
                </a:solidFill>
                <a:latin typeface="CMU Bright Oblique"/>
                <a:cs typeface="CMU Bright Oblique"/>
              </a:rPr>
              <a:t>“good”</a:t>
            </a:r>
          </a:p>
        </p:txBody>
      </p:sp>
      <p:sp>
        <p:nvSpPr>
          <p:cNvPr id="44" name="Rectangle 43">
            <a:extLst>
              <a:ext uri="{FF2B5EF4-FFF2-40B4-BE49-F238E27FC236}">
                <a16:creationId xmlns:a16="http://schemas.microsoft.com/office/drawing/2014/main" id="{D4EA4122-525C-D64B-AD0B-6EA509392C18}"/>
              </a:ext>
            </a:extLst>
          </p:cNvPr>
          <p:cNvSpPr/>
          <p:nvPr/>
        </p:nvSpPr>
        <p:spPr>
          <a:xfrm>
            <a:off x="2155188"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5" name="Straight Arrow Connector 44">
            <a:extLst>
              <a:ext uri="{FF2B5EF4-FFF2-40B4-BE49-F238E27FC236}">
                <a16:creationId xmlns:a16="http://schemas.microsoft.com/office/drawing/2014/main" id="{57C88B32-D505-8F45-A1AC-F83BF060A6DA}"/>
              </a:ext>
            </a:extLst>
          </p:cNvPr>
          <p:cNvCxnSpPr>
            <a:endCxn id="44" idx="2"/>
          </p:cNvCxnSpPr>
          <p:nvPr/>
        </p:nvCxnSpPr>
        <p:spPr>
          <a:xfrm flipV="1">
            <a:off x="2904589"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1AF63BE-8046-724D-96AA-6909AD63B154}"/>
              </a:ext>
            </a:extLst>
          </p:cNvPr>
          <p:cNvSpPr/>
          <p:nvPr/>
        </p:nvSpPr>
        <p:spPr>
          <a:xfrm>
            <a:off x="4402150"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7" name="Straight Arrow Connector 46">
            <a:extLst>
              <a:ext uri="{FF2B5EF4-FFF2-40B4-BE49-F238E27FC236}">
                <a16:creationId xmlns:a16="http://schemas.microsoft.com/office/drawing/2014/main" id="{F55A2FEE-76B9-1341-AE02-1773CE37617C}"/>
              </a:ext>
            </a:extLst>
          </p:cNvPr>
          <p:cNvCxnSpPr>
            <a:endCxn id="46" idx="2"/>
          </p:cNvCxnSpPr>
          <p:nvPr/>
        </p:nvCxnSpPr>
        <p:spPr>
          <a:xfrm flipV="1">
            <a:off x="5151551"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186D1B08-19CB-3B49-98DC-A468BFC55925}"/>
              </a:ext>
            </a:extLst>
          </p:cNvPr>
          <p:cNvSpPr/>
          <p:nvPr/>
        </p:nvSpPr>
        <p:spPr>
          <a:xfrm>
            <a:off x="8531969" y="4789917"/>
            <a:ext cx="1498802" cy="457280"/>
          </a:xfrm>
          <a:prstGeom prst="rect">
            <a:avLst/>
          </a:prstGeom>
          <a:solidFill>
            <a:srgbClr val="FFFF00">
              <a:alpha val="33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Embed</a:t>
            </a:r>
          </a:p>
        </p:txBody>
      </p:sp>
      <p:cxnSp>
        <p:nvCxnSpPr>
          <p:cNvPr id="49" name="Straight Arrow Connector 48">
            <a:extLst>
              <a:ext uri="{FF2B5EF4-FFF2-40B4-BE49-F238E27FC236}">
                <a16:creationId xmlns:a16="http://schemas.microsoft.com/office/drawing/2014/main" id="{19BB92B5-9CBD-0F4D-A981-7011830495A6}"/>
              </a:ext>
            </a:extLst>
          </p:cNvPr>
          <p:cNvCxnSpPr>
            <a:endCxn id="48" idx="2"/>
          </p:cNvCxnSpPr>
          <p:nvPr/>
        </p:nvCxnSpPr>
        <p:spPr>
          <a:xfrm flipV="1">
            <a:off x="9281370" y="5247198"/>
            <a:ext cx="0" cy="43796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60BE500-1A2B-0441-9A5F-014049698083}"/>
              </a:ext>
            </a:extLst>
          </p:cNvPr>
          <p:cNvCxnSpPr>
            <a:stCxn id="48" idx="0"/>
          </p:cNvCxnSpPr>
          <p:nvPr/>
        </p:nvCxnSpPr>
        <p:spPr>
          <a:xfrm flipV="1">
            <a:off x="928137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BFFCCA3-22E8-9A49-B327-2737051AD422}"/>
              </a:ext>
            </a:extLst>
          </p:cNvPr>
          <p:cNvCxnSpPr/>
          <p:nvPr/>
        </p:nvCxnSpPr>
        <p:spPr>
          <a:xfrm flipV="1">
            <a:off x="5151551"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F794A665-6F08-5F4A-A3DA-C640D68C9C9B}"/>
              </a:ext>
            </a:extLst>
          </p:cNvPr>
          <p:cNvCxnSpPr/>
          <p:nvPr/>
        </p:nvCxnSpPr>
        <p:spPr>
          <a:xfrm flipV="1">
            <a:off x="2904589" y="4022605"/>
            <a:ext cx="1"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64A3A620-FF90-FC41-B18B-BB33846A76C9}"/>
              </a:ext>
            </a:extLst>
          </p:cNvPr>
          <p:cNvSpPr txBox="1"/>
          <p:nvPr/>
        </p:nvSpPr>
        <p:spPr>
          <a:xfrm>
            <a:off x="3023044" y="5308678"/>
            <a:ext cx="381835"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5" name="TextBox 54">
            <a:extLst>
              <a:ext uri="{FF2B5EF4-FFF2-40B4-BE49-F238E27FC236}">
                <a16:creationId xmlns:a16="http://schemas.microsoft.com/office/drawing/2014/main" id="{22F83399-D9EA-1E47-8E39-A5E6E2B3262C}"/>
              </a:ext>
            </a:extLst>
          </p:cNvPr>
          <p:cNvSpPr txBox="1"/>
          <p:nvPr/>
        </p:nvSpPr>
        <p:spPr>
          <a:xfrm>
            <a:off x="5264158" y="5308286"/>
            <a:ext cx="381836" cy="400110"/>
          </a:xfrm>
          <a:prstGeom prst="rect">
            <a:avLst/>
          </a:prstGeom>
          <a:noFill/>
        </p:spPr>
        <p:txBody>
          <a:bodyPr wrap="none" rtlCol="0">
            <a:spAutoFit/>
          </a:bodyPr>
          <a:lstStyle/>
          <a:p>
            <a:pPr algn="ct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6" name="TextBox 55">
            <a:extLst>
              <a:ext uri="{FF2B5EF4-FFF2-40B4-BE49-F238E27FC236}">
                <a16:creationId xmlns:a16="http://schemas.microsoft.com/office/drawing/2014/main" id="{19BDE9D0-BCCF-CF40-9FBB-7929CE9B4D45}"/>
              </a:ext>
            </a:extLst>
          </p:cNvPr>
          <p:cNvSpPr txBox="1"/>
          <p:nvPr/>
        </p:nvSpPr>
        <p:spPr>
          <a:xfrm>
            <a:off x="9388430" y="5305066"/>
            <a:ext cx="385042" cy="400110"/>
          </a:xfrm>
          <a:prstGeom prst="rect">
            <a:avLst/>
          </a:prstGeom>
          <a:noFill/>
        </p:spPr>
        <p:txBody>
          <a:bodyPr wrap="none" rtlCol="0">
            <a:spAutoFit/>
          </a:bodyPr>
          <a:lstStyle/>
          <a:p>
            <a:pPr algn="ct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
        <p:nvSpPr>
          <p:cNvPr id="57" name="TextBox 56">
            <a:extLst>
              <a:ext uri="{FF2B5EF4-FFF2-40B4-BE49-F238E27FC236}">
                <a16:creationId xmlns:a16="http://schemas.microsoft.com/office/drawing/2014/main" id="{C2C93ACA-DC1E-DE47-BEA2-7E82CA0CCDA9}"/>
              </a:ext>
            </a:extLst>
          </p:cNvPr>
          <p:cNvSpPr txBox="1"/>
          <p:nvPr/>
        </p:nvSpPr>
        <p:spPr>
          <a:xfrm>
            <a:off x="2878387" y="4248090"/>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1</a:t>
            </a:r>
            <a:endParaRPr lang="en-US" sz="2000" b="0" dirty="0">
              <a:latin typeface="CMU Bright Oblique"/>
              <a:cs typeface="CMU Bright Oblique"/>
            </a:endParaRPr>
          </a:p>
        </p:txBody>
      </p:sp>
      <p:sp>
        <p:nvSpPr>
          <p:cNvPr id="58" name="TextBox 57">
            <a:extLst>
              <a:ext uri="{FF2B5EF4-FFF2-40B4-BE49-F238E27FC236}">
                <a16:creationId xmlns:a16="http://schemas.microsoft.com/office/drawing/2014/main" id="{4CF7117A-0C01-884C-A969-39B9EF55914B}"/>
              </a:ext>
            </a:extLst>
          </p:cNvPr>
          <p:cNvSpPr txBox="1"/>
          <p:nvPr/>
        </p:nvSpPr>
        <p:spPr>
          <a:xfrm>
            <a:off x="5150194" y="4206206"/>
            <a:ext cx="723532"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a:latin typeface="CMU Bright Oblique"/>
                <a:cs typeface="CMU Bright Oblique"/>
              </a:rPr>
              <a:t>x</a:t>
            </a:r>
            <a:r>
              <a:rPr lang="en-US" sz="2000" b="0" baseline="-25000" dirty="0">
                <a:latin typeface="CMU Bright Oblique"/>
                <a:cs typeface="CMU Bright Oblique"/>
              </a:rPr>
              <a:t>2</a:t>
            </a:r>
            <a:endParaRPr lang="en-US" sz="2000" b="0" dirty="0">
              <a:latin typeface="CMU Bright Oblique"/>
              <a:cs typeface="CMU Bright Oblique"/>
            </a:endParaRPr>
          </a:p>
        </p:txBody>
      </p:sp>
      <p:sp>
        <p:nvSpPr>
          <p:cNvPr id="59" name="TextBox 58">
            <a:extLst>
              <a:ext uri="{FF2B5EF4-FFF2-40B4-BE49-F238E27FC236}">
                <a16:creationId xmlns:a16="http://schemas.microsoft.com/office/drawing/2014/main" id="{4233E1F4-196A-8D44-9816-6E45B8F98748}"/>
              </a:ext>
            </a:extLst>
          </p:cNvPr>
          <p:cNvSpPr txBox="1"/>
          <p:nvPr/>
        </p:nvSpPr>
        <p:spPr>
          <a:xfrm>
            <a:off x="9292703" y="4204666"/>
            <a:ext cx="726738" cy="400110"/>
          </a:xfrm>
          <a:prstGeom prst="rect">
            <a:avLst/>
          </a:prstGeom>
          <a:noFill/>
        </p:spPr>
        <p:txBody>
          <a:bodyPr wrap="none" rtlCol="0">
            <a:spAutoFit/>
          </a:bodyPr>
          <a:lstStyle/>
          <a:p>
            <a:pPr algn="ctr"/>
            <a:r>
              <a:rPr lang="en-US" sz="2000" b="0" dirty="0">
                <a:latin typeface="CMU Bright Oblique"/>
                <a:cs typeface="CMU Bright Oblique"/>
              </a:rPr>
              <a:t>W</a:t>
            </a:r>
            <a:r>
              <a:rPr lang="en-US" sz="2000" b="0" baseline="-25000" dirty="0">
                <a:latin typeface="CMU Bright Oblique"/>
                <a:cs typeface="CMU Bright Oblique"/>
              </a:rPr>
              <a:t>e </a:t>
            </a:r>
            <a:r>
              <a:rPr lang="en-US" sz="2000" b="0" dirty="0" err="1">
                <a:latin typeface="CMU Bright Oblique"/>
                <a:cs typeface="CMU Bright Oblique"/>
              </a:rPr>
              <a:t>x</a:t>
            </a:r>
            <a:r>
              <a:rPr lang="en-US" sz="2000" b="0" baseline="-25000" dirty="0" err="1">
                <a:latin typeface="CMU Bright Oblique"/>
                <a:cs typeface="CMU Bright Oblique"/>
              </a:rPr>
              <a:t>n</a:t>
            </a:r>
            <a:endParaRPr lang="en-US" sz="2000" b="0" dirty="0">
              <a:latin typeface="CMU Bright Oblique"/>
              <a:cs typeface="CMU Bright Oblique"/>
            </a:endParaRPr>
          </a:p>
        </p:txBody>
      </p:sp>
    </p:spTree>
    <p:extLst>
      <p:ext uri="{BB962C8B-B14F-4D97-AF65-F5344CB8AC3E}">
        <p14:creationId xmlns:p14="http://schemas.microsoft.com/office/powerpoint/2010/main" val="1852891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Recurrent models: Outline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chemeClr val="bg1">
                    <a:lumMod val="50000"/>
                  </a:schemeClr>
                </a:solidFill>
                <a:cs typeface="CMU Bright Roman"/>
              </a:rPr>
              <a:t>Examples of sequential prediction tasks</a:t>
            </a:r>
          </a:p>
          <a:p>
            <a:pPr marL="457200" indent="-457200">
              <a:buFont typeface="Arial" panose="020B0604020202020204" pitchFamily="34" charset="0"/>
              <a:buChar char="•"/>
            </a:pPr>
            <a:r>
              <a:rPr lang="en-US" sz="2800" dirty="0">
                <a:solidFill>
                  <a:schemeClr val="bg1">
                    <a:lumMod val="50000"/>
                  </a:schemeClr>
                </a:solidFill>
                <a:cs typeface="CMU Bright Roman"/>
              </a:rPr>
              <a:t>Common recurrent units</a:t>
            </a:r>
          </a:p>
          <a:p>
            <a:pPr marL="857250" lvl="1" indent="-457200">
              <a:buFont typeface="Arial" panose="020B0604020202020204" pitchFamily="34" charset="0"/>
              <a:buChar char="•"/>
            </a:pPr>
            <a:r>
              <a:rPr lang="en-US" sz="2400" dirty="0">
                <a:solidFill>
                  <a:schemeClr val="bg1">
                    <a:lumMod val="50000"/>
                  </a:schemeClr>
                </a:solidFill>
                <a:cs typeface="CMU Bright Roman"/>
              </a:rPr>
              <a:t>Vanilla RNN unit</a:t>
            </a:r>
          </a:p>
          <a:p>
            <a:pPr marL="857250" lvl="1" indent="-457200">
              <a:buFont typeface="Arial" panose="020B0604020202020204" pitchFamily="34" charset="0"/>
              <a:buChar char="•"/>
            </a:pPr>
            <a:r>
              <a:rPr lang="en-US" sz="2400" dirty="0">
                <a:solidFill>
                  <a:schemeClr val="bg1">
                    <a:lumMod val="50000"/>
                  </a:schemeClr>
                </a:solidFill>
                <a:cs typeface="CMU Bright Roman"/>
              </a:rPr>
              <a:t>Long Short-Term Memory (LSTM)</a:t>
            </a:r>
          </a:p>
          <a:p>
            <a:pPr marL="857250" lvl="1" indent="-457200">
              <a:buFont typeface="Arial" panose="020B0604020202020204" pitchFamily="34" charset="0"/>
              <a:buChar char="•"/>
            </a:pPr>
            <a:r>
              <a:rPr lang="en-US" sz="2400" dirty="0">
                <a:solidFill>
                  <a:schemeClr val="bg1">
                    <a:lumMod val="50000"/>
                  </a:schemeClr>
                </a:solidFill>
                <a:cs typeface="CMU Bright Roman"/>
              </a:rPr>
              <a:t>Gated Recurrent Unit (GRU)</a:t>
            </a:r>
          </a:p>
          <a:p>
            <a:pPr marL="457200" indent="-457200">
              <a:buFont typeface="Arial" panose="020B0604020202020204" pitchFamily="34" charset="0"/>
              <a:buChar char="•"/>
            </a:pPr>
            <a:r>
              <a:rPr lang="en-US" sz="2800" dirty="0">
                <a:solidFill>
                  <a:schemeClr val="bg1">
                    <a:lumMod val="50000"/>
                  </a:schemeClr>
                </a:solidFill>
                <a:cs typeface="CMU Bright Roman"/>
              </a:rPr>
              <a:t>Recurrent network architectures</a:t>
            </a:r>
          </a:p>
          <a:p>
            <a:pPr marL="457200" indent="-457200">
              <a:buFont typeface="Arial" panose="020B0604020202020204" pitchFamily="34" charset="0"/>
              <a:buChar char="•"/>
            </a:pPr>
            <a:r>
              <a:rPr lang="en-US" sz="2800" dirty="0">
                <a:solidFill>
                  <a:schemeClr val="bg1">
                    <a:lumMod val="50000"/>
                  </a:schemeClr>
                </a:solidFill>
                <a:cs typeface="CMU Bright Roman"/>
              </a:rPr>
              <a:t>Applications in (a bit) more detail</a:t>
            </a:r>
          </a:p>
          <a:p>
            <a:pPr marL="857250" lvl="1" indent="-457200">
              <a:buFont typeface="Arial" panose="020B0604020202020204" pitchFamily="34" charset="0"/>
              <a:buChar char="•"/>
            </a:pPr>
            <a:r>
              <a:rPr lang="en-US" sz="2400" dirty="0">
                <a:solidFill>
                  <a:schemeClr val="bg1">
                    <a:lumMod val="50000"/>
                  </a:schemeClr>
                </a:solidFill>
                <a:cs typeface="CMU Bright Roman"/>
              </a:rPr>
              <a:t>Language modeling</a:t>
            </a:r>
          </a:p>
          <a:p>
            <a:pPr marL="857250" lvl="1" indent="-457200">
              <a:buFont typeface="Arial" panose="020B0604020202020204" pitchFamily="34" charset="0"/>
              <a:buChar char="•"/>
            </a:pPr>
            <a:r>
              <a:rPr lang="en-US" sz="2400" dirty="0">
                <a:cs typeface="CMU Bright Roman"/>
              </a:rPr>
              <a:t>Image captioning</a:t>
            </a:r>
          </a:p>
        </p:txBody>
      </p:sp>
    </p:spTree>
    <p:extLst>
      <p:ext uri="{BB962C8B-B14F-4D97-AF65-F5344CB8AC3E}">
        <p14:creationId xmlns:p14="http://schemas.microsoft.com/office/powerpoint/2010/main" val="230654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Shape 234"/>
          <p:cNvSpPr txBox="1"/>
          <p:nvPr/>
        </p:nvSpPr>
        <p:spPr>
          <a:xfrm>
            <a:off x="990600" y="6412000"/>
            <a:ext cx="10439400" cy="446000"/>
          </a:xfrm>
          <a:prstGeom prst="rect">
            <a:avLst/>
          </a:prstGeom>
          <a:noFill/>
          <a:ln>
            <a:noFill/>
          </a:ln>
        </p:spPr>
        <p:txBody>
          <a:bodyPr spcFirstLastPara="1" wrap="square" lIns="91425" tIns="91425" rIns="91425" bIns="91425" anchor="t" anchorCtr="0">
            <a:noAutofit/>
          </a:bodyPr>
          <a:lstStyle/>
          <a:p>
            <a:pPr algn="ctr">
              <a:lnSpc>
                <a:spcPct val="115000"/>
              </a:lnSpc>
              <a:buClr>
                <a:schemeClr val="dk1"/>
              </a:buClr>
              <a:buSzPts val="1000"/>
            </a:pPr>
            <a:r>
              <a:rPr lang="en" sz="1600" b="0" dirty="0">
                <a:solidFill>
                  <a:schemeClr val="dk1"/>
                </a:solidFill>
                <a:latin typeface="+mn-lt"/>
                <a:ea typeface="Proxima Nova"/>
                <a:cs typeface="Proxima Nova"/>
                <a:sym typeface="Proxima Nova"/>
              </a:rPr>
              <a:t>O. Vinyals</a:t>
            </a:r>
            <a:r>
              <a:rPr lang="en" sz="1600" b="0" dirty="0">
                <a:solidFill>
                  <a:srgbClr val="333333"/>
                </a:solidFill>
                <a:highlight>
                  <a:srgbClr val="FFFFFF"/>
                </a:highlight>
                <a:latin typeface="+mn-lt"/>
                <a:ea typeface="Proxima Nova"/>
                <a:cs typeface="Proxima Nova"/>
                <a:sym typeface="Proxima Nova"/>
              </a:rPr>
              <a:t>, A. </a:t>
            </a:r>
            <a:r>
              <a:rPr lang="en" sz="1600" b="0" dirty="0" err="1">
                <a:solidFill>
                  <a:srgbClr val="333333"/>
                </a:solidFill>
                <a:highlight>
                  <a:srgbClr val="FFFFFF"/>
                </a:highlight>
                <a:latin typeface="+mn-lt"/>
                <a:ea typeface="Proxima Nova"/>
                <a:cs typeface="Proxima Nova"/>
                <a:sym typeface="Proxima Nova"/>
              </a:rPr>
              <a:t>Toshev</a:t>
            </a:r>
            <a:r>
              <a:rPr lang="en" sz="1600" b="0" dirty="0">
                <a:solidFill>
                  <a:srgbClr val="333333"/>
                </a:solidFill>
                <a:highlight>
                  <a:srgbClr val="FFFFFF"/>
                </a:highlight>
                <a:latin typeface="+mn-lt"/>
                <a:ea typeface="Proxima Nova"/>
                <a:cs typeface="Proxima Nova"/>
                <a:sym typeface="Proxima Nova"/>
              </a:rPr>
              <a:t>, S. </a:t>
            </a:r>
            <a:r>
              <a:rPr lang="en" sz="1600" b="0" dirty="0" err="1">
                <a:solidFill>
                  <a:srgbClr val="333333"/>
                </a:solidFill>
                <a:highlight>
                  <a:srgbClr val="FFFFFF"/>
                </a:highlight>
                <a:latin typeface="+mn-lt"/>
                <a:ea typeface="Proxima Nova"/>
                <a:cs typeface="Proxima Nova"/>
                <a:sym typeface="Proxima Nova"/>
              </a:rPr>
              <a:t>Bengio</a:t>
            </a:r>
            <a:r>
              <a:rPr lang="en" sz="1600" b="0" dirty="0">
                <a:solidFill>
                  <a:srgbClr val="333333"/>
                </a:solidFill>
                <a:highlight>
                  <a:srgbClr val="FFFFFF"/>
                </a:highlight>
                <a:latin typeface="+mn-lt"/>
                <a:ea typeface="Proxima Nova"/>
                <a:cs typeface="Proxima Nova"/>
                <a:sym typeface="Proxima Nova"/>
              </a:rPr>
              <a:t>, D. Erhan, </a:t>
            </a:r>
            <a:r>
              <a:rPr lang="en" sz="1600" b="0" dirty="0">
                <a:solidFill>
                  <a:schemeClr val="dk1"/>
                </a:solidFill>
                <a:latin typeface="+mn-lt"/>
                <a:ea typeface="Proxima Nova"/>
                <a:cs typeface="Proxima Nova"/>
                <a:sym typeface="Proxima Nova"/>
                <a:hlinkClick r:id="rId3"/>
              </a:rPr>
              <a:t>Show and Tell: A Neural Image Caption Generator</a:t>
            </a:r>
            <a:r>
              <a:rPr lang="en" sz="1600" b="0" dirty="0">
                <a:solidFill>
                  <a:srgbClr val="000000"/>
                </a:solidFill>
                <a:highlight>
                  <a:srgbClr val="FFFFFF"/>
                </a:highlight>
                <a:latin typeface="+mn-lt"/>
                <a:ea typeface="Proxima Nova"/>
                <a:cs typeface="Proxima Nova"/>
                <a:sym typeface="Proxima Nova"/>
              </a:rPr>
              <a:t>, </a:t>
            </a:r>
            <a:r>
              <a:rPr lang="en" sz="1600" b="0" dirty="0">
                <a:solidFill>
                  <a:srgbClr val="333333"/>
                </a:solidFill>
                <a:highlight>
                  <a:srgbClr val="FFFFFF"/>
                </a:highlight>
                <a:latin typeface="+mn-lt"/>
                <a:ea typeface="Proxima Nova"/>
                <a:cs typeface="Proxima Nova"/>
                <a:sym typeface="Proxima Nova"/>
              </a:rPr>
              <a:t>CVPR 2015</a:t>
            </a:r>
            <a:endParaRPr sz="1600" b="0" dirty="0">
              <a:latin typeface="+mn-lt"/>
            </a:endParaRPr>
          </a:p>
        </p:txBody>
      </p:sp>
      <p:pic>
        <p:nvPicPr>
          <p:cNvPr id="4" name="Picture 3">
            <a:extLst>
              <a:ext uri="{FF2B5EF4-FFF2-40B4-BE49-F238E27FC236}">
                <a16:creationId xmlns:a16="http://schemas.microsoft.com/office/drawing/2014/main" id="{327573C4-F340-6242-887E-E66106670E3E}"/>
              </a:ext>
            </a:extLst>
          </p:cNvPr>
          <p:cNvPicPr>
            <a:picLocks noChangeAspect="1"/>
          </p:cNvPicPr>
          <p:nvPr/>
        </p:nvPicPr>
        <p:blipFill>
          <a:blip r:embed="rId4"/>
          <a:stretch>
            <a:fillRect/>
          </a:stretch>
        </p:blipFill>
        <p:spPr>
          <a:xfrm>
            <a:off x="4397827" y="3144336"/>
            <a:ext cx="3633849" cy="2925446"/>
          </a:xfrm>
          <a:prstGeom prst="rect">
            <a:avLst/>
          </a:prstGeom>
        </p:spPr>
      </p:pic>
      <p:pic>
        <p:nvPicPr>
          <p:cNvPr id="8" name="Picture 7" descr="Screen Shot 2015-10-23 at 2.54.20 PM.png">
            <a:extLst>
              <a:ext uri="{FF2B5EF4-FFF2-40B4-BE49-F238E27FC236}">
                <a16:creationId xmlns:a16="http://schemas.microsoft.com/office/drawing/2014/main" id="{909F062E-46D2-D14B-ADC4-4398493629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935" y="990600"/>
            <a:ext cx="4614584" cy="1857764"/>
          </a:xfrm>
          <a:prstGeom prst="rect">
            <a:avLst/>
          </a:prstGeom>
        </p:spPr>
      </p:pic>
      <p:sp>
        <p:nvSpPr>
          <p:cNvPr id="3" name="Title 2">
            <a:extLst>
              <a:ext uri="{FF2B5EF4-FFF2-40B4-BE49-F238E27FC236}">
                <a16:creationId xmlns:a16="http://schemas.microsoft.com/office/drawing/2014/main" id="{FE9C7C94-CF98-A743-B460-3CA2E5979D09}"/>
              </a:ext>
            </a:extLst>
          </p:cNvPr>
          <p:cNvSpPr>
            <a:spLocks noGrp="1"/>
          </p:cNvSpPr>
          <p:nvPr>
            <p:ph type="title"/>
          </p:nvPr>
        </p:nvSpPr>
        <p:spPr/>
        <p:txBody>
          <a:bodyPr/>
          <a:lstStyle/>
          <a:p>
            <a:r>
              <a:rPr lang="en-US" dirty="0"/>
              <a:t>Image caption generation</a:t>
            </a:r>
          </a:p>
        </p:txBody>
      </p:sp>
      <p:sp>
        <p:nvSpPr>
          <p:cNvPr id="2" name="TextBox 1">
            <a:extLst>
              <a:ext uri="{FF2B5EF4-FFF2-40B4-BE49-F238E27FC236}">
                <a16:creationId xmlns:a16="http://schemas.microsoft.com/office/drawing/2014/main" id="{375116F2-97A3-1243-BAB0-798ABD1AAEAF}"/>
              </a:ext>
            </a:extLst>
          </p:cNvPr>
          <p:cNvSpPr txBox="1"/>
          <p:nvPr/>
        </p:nvSpPr>
        <p:spPr>
          <a:xfrm>
            <a:off x="8335519" y="5638800"/>
            <a:ext cx="3353803" cy="276999"/>
          </a:xfrm>
          <a:prstGeom prst="rect">
            <a:avLst/>
          </a:prstGeom>
          <a:noFill/>
        </p:spPr>
        <p:txBody>
          <a:bodyPr wrap="none" rtlCol="0">
            <a:spAutoFit/>
          </a:bodyPr>
          <a:lstStyle/>
          <a:p>
            <a:r>
              <a:rPr lang="en-US" sz="1200" b="0" dirty="0"/>
              <a:t>Words of reference caption (one-hot encoding)</a:t>
            </a:r>
          </a:p>
        </p:txBody>
      </p:sp>
      <p:sp>
        <p:nvSpPr>
          <p:cNvPr id="7" name="TextBox 6">
            <a:extLst>
              <a:ext uri="{FF2B5EF4-FFF2-40B4-BE49-F238E27FC236}">
                <a16:creationId xmlns:a16="http://schemas.microsoft.com/office/drawing/2014/main" id="{7C9887FE-9537-DD4C-8E25-AFA3C2F96179}"/>
              </a:ext>
            </a:extLst>
          </p:cNvPr>
          <p:cNvSpPr txBox="1"/>
          <p:nvPr/>
        </p:nvSpPr>
        <p:spPr>
          <a:xfrm>
            <a:off x="8335519" y="5190692"/>
            <a:ext cx="1348895" cy="276999"/>
          </a:xfrm>
          <a:prstGeom prst="rect">
            <a:avLst/>
          </a:prstGeom>
          <a:noFill/>
        </p:spPr>
        <p:txBody>
          <a:bodyPr wrap="none" rtlCol="0">
            <a:spAutoFit/>
          </a:bodyPr>
          <a:lstStyle/>
          <a:p>
            <a:r>
              <a:rPr lang="en-US" sz="1200" b="0" dirty="0"/>
              <a:t>Word embedding</a:t>
            </a:r>
          </a:p>
        </p:txBody>
      </p:sp>
      <p:sp>
        <p:nvSpPr>
          <p:cNvPr id="9" name="TextBox 8">
            <a:extLst>
              <a:ext uri="{FF2B5EF4-FFF2-40B4-BE49-F238E27FC236}">
                <a16:creationId xmlns:a16="http://schemas.microsoft.com/office/drawing/2014/main" id="{20AF21C3-04C6-B44A-AA60-0101FCFB22EB}"/>
              </a:ext>
            </a:extLst>
          </p:cNvPr>
          <p:cNvSpPr txBox="1"/>
          <p:nvPr/>
        </p:nvSpPr>
        <p:spPr>
          <a:xfrm>
            <a:off x="8335519" y="3622641"/>
            <a:ext cx="2539478" cy="276999"/>
          </a:xfrm>
          <a:prstGeom prst="rect">
            <a:avLst/>
          </a:prstGeom>
          <a:noFill/>
        </p:spPr>
        <p:txBody>
          <a:bodyPr wrap="none" rtlCol="0">
            <a:spAutoFit/>
          </a:bodyPr>
          <a:lstStyle/>
          <a:p>
            <a:r>
              <a:rPr lang="en-US" sz="1200" b="0" dirty="0" err="1"/>
              <a:t>Softmax</a:t>
            </a:r>
            <a:r>
              <a:rPr lang="en-US" sz="1200" b="0" dirty="0"/>
              <a:t> probability over next word</a:t>
            </a:r>
          </a:p>
        </p:txBody>
      </p:sp>
      <p:sp>
        <p:nvSpPr>
          <p:cNvPr id="10" name="TextBox 9">
            <a:extLst>
              <a:ext uri="{FF2B5EF4-FFF2-40B4-BE49-F238E27FC236}">
                <a16:creationId xmlns:a16="http://schemas.microsoft.com/office/drawing/2014/main" id="{1869544B-D44C-C14E-AAAD-7DA34F9EC313}"/>
              </a:ext>
            </a:extLst>
          </p:cNvPr>
          <p:cNvSpPr txBox="1"/>
          <p:nvPr/>
        </p:nvSpPr>
        <p:spPr>
          <a:xfrm>
            <a:off x="8335519" y="3182568"/>
            <a:ext cx="2698175" cy="276999"/>
          </a:xfrm>
          <a:prstGeom prst="rect">
            <a:avLst/>
          </a:prstGeom>
          <a:noFill/>
        </p:spPr>
        <p:txBody>
          <a:bodyPr wrap="none" rtlCol="0">
            <a:spAutoFit/>
          </a:bodyPr>
          <a:lstStyle/>
          <a:p>
            <a:r>
              <a:rPr lang="en-US" sz="1200" b="0" dirty="0"/>
              <a:t>Log-likelihood of next reference word</a:t>
            </a:r>
          </a:p>
        </p:txBody>
      </p:sp>
      <p:sp>
        <p:nvSpPr>
          <p:cNvPr id="11" name="TextBox 10">
            <a:extLst>
              <a:ext uri="{FF2B5EF4-FFF2-40B4-BE49-F238E27FC236}">
                <a16:creationId xmlns:a16="http://schemas.microsoft.com/office/drawing/2014/main" id="{DC61383F-0E01-2540-A358-24655518532D}"/>
              </a:ext>
            </a:extLst>
          </p:cNvPr>
          <p:cNvSpPr txBox="1"/>
          <p:nvPr/>
        </p:nvSpPr>
        <p:spPr>
          <a:xfrm>
            <a:off x="1294443" y="4070749"/>
            <a:ext cx="3125157" cy="461665"/>
          </a:xfrm>
          <a:prstGeom prst="rect">
            <a:avLst/>
          </a:prstGeom>
          <a:noFill/>
        </p:spPr>
        <p:txBody>
          <a:bodyPr wrap="square" rtlCol="0">
            <a:spAutoFit/>
          </a:bodyPr>
          <a:lstStyle/>
          <a:p>
            <a:r>
              <a:rPr lang="en-US" b="0" dirty="0"/>
              <a:t>Training time</a:t>
            </a:r>
          </a:p>
        </p:txBody>
      </p:sp>
      <p:sp>
        <p:nvSpPr>
          <p:cNvPr id="5" name="Rectangle 4">
            <a:extLst>
              <a:ext uri="{FF2B5EF4-FFF2-40B4-BE49-F238E27FC236}">
                <a16:creationId xmlns:a16="http://schemas.microsoft.com/office/drawing/2014/main" id="{3510B786-58B1-2D45-A4C6-24005C0EB0A4}"/>
              </a:ext>
            </a:extLst>
          </p:cNvPr>
          <p:cNvSpPr/>
          <p:nvPr/>
        </p:nvSpPr>
        <p:spPr>
          <a:xfrm>
            <a:off x="1294443" y="4648200"/>
            <a:ext cx="3125157" cy="707886"/>
          </a:xfrm>
          <a:prstGeom prst="rect">
            <a:avLst/>
          </a:prstGeom>
        </p:spPr>
        <p:txBody>
          <a:bodyPr wrap="square">
            <a:spAutoFit/>
          </a:bodyPr>
          <a:lstStyle/>
          <a:p>
            <a:pPr marL="342900" indent="-342900">
              <a:buFont typeface="Arial" panose="020B0604020202020204" pitchFamily="34" charset="0"/>
              <a:buChar char="•"/>
            </a:pPr>
            <a:r>
              <a:rPr lang="en-US" sz="2000" b="0" dirty="0"/>
              <a:t>Maximize likelihood of reference captions</a:t>
            </a:r>
          </a:p>
        </p:txBody>
      </p:sp>
    </p:spTree>
    <p:extLst>
      <p:ext uri="{BB962C8B-B14F-4D97-AF65-F5344CB8AC3E}">
        <p14:creationId xmlns:p14="http://schemas.microsoft.com/office/powerpoint/2010/main" val="103451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P spid="2" grpId="0"/>
      <p:bldP spid="7" grpId="0"/>
      <p:bldP spid="9" grpId="0"/>
      <p:bldP spid="10" grpId="0"/>
      <p:bldP spid="11"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57012" y="2161567"/>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897038" y="5834163"/>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390651" y="5443164"/>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02355" y="5062089"/>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6671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3079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43308"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00242"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07387" y="448717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60306"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30501"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0</a:t>
            </a:r>
            <a:endParaRPr lang="en-US" sz="160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48226" y="39070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15789" y="39086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086C217-FEB0-2D4D-BF18-427082CAC0BD}"/>
              </a:ext>
            </a:extLst>
          </p:cNvPr>
          <p:cNvSpPr txBox="1"/>
          <p:nvPr/>
        </p:nvSpPr>
        <p:spPr>
          <a:xfrm>
            <a:off x="3511758" y="2699104"/>
            <a:ext cx="685893"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“The”</a:t>
            </a:r>
          </a:p>
        </p:txBody>
      </p:sp>
      <p:sp>
        <p:nvSpPr>
          <p:cNvPr id="25" name="TextBox 24">
            <a:extLst>
              <a:ext uri="{FF2B5EF4-FFF2-40B4-BE49-F238E27FC236}">
                <a16:creationId xmlns:a16="http://schemas.microsoft.com/office/drawing/2014/main" id="{07B20BD2-15F5-724F-952A-4D40772FF27D}"/>
              </a:ext>
            </a:extLst>
          </p:cNvPr>
          <p:cNvSpPr txBox="1"/>
          <p:nvPr/>
        </p:nvSpPr>
        <p:spPr>
          <a:xfrm>
            <a:off x="4981082" y="2699104"/>
            <a:ext cx="669414"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“dog”</a:t>
            </a:r>
          </a:p>
        </p:txBody>
      </p:sp>
      <p:sp>
        <p:nvSpPr>
          <p:cNvPr id="27" name="TextBox 26">
            <a:extLst>
              <a:ext uri="{FF2B5EF4-FFF2-40B4-BE49-F238E27FC236}">
                <a16:creationId xmlns:a16="http://schemas.microsoft.com/office/drawing/2014/main" id="{A95A72FB-5C24-B34F-B87C-5ADCFA22550F}"/>
              </a:ext>
            </a:extLst>
          </p:cNvPr>
          <p:cNvSpPr txBox="1"/>
          <p:nvPr/>
        </p:nvSpPr>
        <p:spPr>
          <a:xfrm>
            <a:off x="3814046"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281608"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66716"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a:endCxn id="24" idx="2"/>
          </p:cNvCxnSpPr>
          <p:nvPr/>
        </p:nvCxnSpPr>
        <p:spPr>
          <a:xfrm flipH="1" flipV="1">
            <a:off x="3854705" y="3037658"/>
            <a:ext cx="308"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27493"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a:endCxn id="25" idx="2"/>
          </p:cNvCxnSpPr>
          <p:nvPr/>
        </p:nvCxnSpPr>
        <p:spPr>
          <a:xfrm flipV="1">
            <a:off x="5315789" y="3037658"/>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49017" y="429506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40" name="TextBox 39">
            <a:extLst>
              <a:ext uri="{FF2B5EF4-FFF2-40B4-BE49-F238E27FC236}">
                <a16:creationId xmlns:a16="http://schemas.microsoft.com/office/drawing/2014/main" id="{BD174392-1E54-1B42-804C-13FF8071600B}"/>
              </a:ext>
            </a:extLst>
          </p:cNvPr>
          <p:cNvSpPr txBox="1"/>
          <p:nvPr/>
        </p:nvSpPr>
        <p:spPr>
          <a:xfrm>
            <a:off x="9338327" y="2696116"/>
            <a:ext cx="791371"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“STOP”</a:t>
            </a:r>
          </a:p>
        </p:txBody>
      </p:sp>
      <p:sp>
        <p:nvSpPr>
          <p:cNvPr id="41" name="TextBox 40">
            <a:extLst>
              <a:ext uri="{FF2B5EF4-FFF2-40B4-BE49-F238E27FC236}">
                <a16:creationId xmlns:a16="http://schemas.microsoft.com/office/drawing/2014/main" id="{80082AA5-BA3F-2D42-B09C-D763F92EC6B4}"/>
              </a:ext>
            </a:extLst>
          </p:cNvPr>
          <p:cNvSpPr txBox="1"/>
          <p:nvPr/>
        </p:nvSpPr>
        <p:spPr>
          <a:xfrm>
            <a:off x="9699829" y="395708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5</a:t>
            </a:r>
            <a:endParaRPr lang="en-US" sz="160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45715" y="347475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a:endCxn id="40" idx="2"/>
          </p:cNvCxnSpPr>
          <p:nvPr/>
        </p:nvCxnSpPr>
        <p:spPr>
          <a:xfrm flipV="1">
            <a:off x="9734012" y="303467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58226" y="448240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34010" y="3904066"/>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36479"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54703" y="46710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22265" y="46726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40487" y="4668103"/>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9A0059AB-CAAC-DD4D-B2A7-A37A86749DCC}"/>
              </a:ext>
            </a:extLst>
          </p:cNvPr>
          <p:cNvSpPr txBox="1"/>
          <p:nvPr/>
        </p:nvSpPr>
        <p:spPr>
          <a:xfrm>
            <a:off x="4984129" y="5053764"/>
            <a:ext cx="676275"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“The”</a:t>
            </a:r>
          </a:p>
        </p:txBody>
      </p:sp>
      <p:sp>
        <p:nvSpPr>
          <p:cNvPr id="52" name="TextBox 51">
            <a:extLst>
              <a:ext uri="{FF2B5EF4-FFF2-40B4-BE49-F238E27FC236}">
                <a16:creationId xmlns:a16="http://schemas.microsoft.com/office/drawing/2014/main" id="{4123D9F7-6C5A-C249-9F0A-9A39B263CA47}"/>
              </a:ext>
            </a:extLst>
          </p:cNvPr>
          <p:cNvSpPr txBox="1"/>
          <p:nvPr/>
        </p:nvSpPr>
        <p:spPr>
          <a:xfrm>
            <a:off x="9295269" y="5009314"/>
            <a:ext cx="877484"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“hiding”</a:t>
            </a:r>
          </a:p>
        </p:txBody>
      </p:sp>
      <p:sp>
        <p:nvSpPr>
          <p:cNvPr id="54" name="Rectangle 53">
            <a:extLst>
              <a:ext uri="{FF2B5EF4-FFF2-40B4-BE49-F238E27FC236}">
                <a16:creationId xmlns:a16="http://schemas.microsoft.com/office/drawing/2014/main" id="{8598B8DA-80B8-0142-95E7-6D34831F8F0C}"/>
              </a:ext>
            </a:extLst>
          </p:cNvPr>
          <p:cNvSpPr/>
          <p:nvPr/>
        </p:nvSpPr>
        <p:spPr>
          <a:xfrm>
            <a:off x="6294835" y="4291865"/>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71426" y="4480985"/>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24345" y="4528899"/>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779828" y="3902468"/>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CC4A7E1-C692-5B4A-B239-CC82AEF29D86}"/>
              </a:ext>
            </a:extLst>
          </p:cNvPr>
          <p:cNvSpPr txBox="1"/>
          <p:nvPr/>
        </p:nvSpPr>
        <p:spPr>
          <a:xfrm>
            <a:off x="6537614" y="2692917"/>
            <a:ext cx="484428"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“is”</a:t>
            </a:r>
          </a:p>
        </p:txBody>
      </p:sp>
      <p:sp>
        <p:nvSpPr>
          <p:cNvPr id="59" name="TextBox 58">
            <a:extLst>
              <a:ext uri="{FF2B5EF4-FFF2-40B4-BE49-F238E27FC236}">
                <a16:creationId xmlns:a16="http://schemas.microsoft.com/office/drawing/2014/main" id="{C013A14B-CCF4-6349-B234-D1570A87A320}"/>
              </a:ext>
            </a:extLst>
          </p:cNvPr>
          <p:cNvSpPr txBox="1"/>
          <p:nvPr/>
        </p:nvSpPr>
        <p:spPr>
          <a:xfrm>
            <a:off x="6745647" y="3953888"/>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291532" y="3471558"/>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a:endCxn id="58" idx="2"/>
          </p:cNvCxnSpPr>
          <p:nvPr/>
        </p:nvCxnSpPr>
        <p:spPr>
          <a:xfrm flipV="1">
            <a:off x="6779828" y="3031471"/>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786304" y="466650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89231EC-1E2D-8A4A-AB8F-4BE29AE6DCDE}"/>
              </a:ext>
            </a:extLst>
          </p:cNvPr>
          <p:cNvSpPr txBox="1"/>
          <p:nvPr/>
        </p:nvSpPr>
        <p:spPr>
          <a:xfrm>
            <a:off x="6451598" y="5047577"/>
            <a:ext cx="669414"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“dog”</a:t>
            </a:r>
          </a:p>
        </p:txBody>
      </p:sp>
      <p:sp>
        <p:nvSpPr>
          <p:cNvPr id="64" name="Rectangle 63">
            <a:extLst>
              <a:ext uri="{FF2B5EF4-FFF2-40B4-BE49-F238E27FC236}">
                <a16:creationId xmlns:a16="http://schemas.microsoft.com/office/drawing/2014/main" id="{EF034F6C-C697-C34E-8918-55316B391DA5}"/>
              </a:ext>
            </a:extLst>
          </p:cNvPr>
          <p:cNvSpPr/>
          <p:nvPr/>
        </p:nvSpPr>
        <p:spPr>
          <a:xfrm>
            <a:off x="7778719" y="428868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63712" y="3899287"/>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9F28585-CC4B-9644-9CAE-3AEE2F15ABB8}"/>
              </a:ext>
            </a:extLst>
          </p:cNvPr>
          <p:cNvSpPr txBox="1"/>
          <p:nvPr/>
        </p:nvSpPr>
        <p:spPr>
          <a:xfrm>
            <a:off x="7824971" y="2689736"/>
            <a:ext cx="877484"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“hiding”</a:t>
            </a:r>
          </a:p>
        </p:txBody>
      </p:sp>
      <p:sp>
        <p:nvSpPr>
          <p:cNvPr id="69" name="TextBox 68">
            <a:extLst>
              <a:ext uri="{FF2B5EF4-FFF2-40B4-BE49-F238E27FC236}">
                <a16:creationId xmlns:a16="http://schemas.microsoft.com/office/drawing/2014/main" id="{E4B320EE-1893-464C-B108-CA72F600C3EB}"/>
              </a:ext>
            </a:extLst>
          </p:cNvPr>
          <p:cNvSpPr txBox="1"/>
          <p:nvPr/>
        </p:nvSpPr>
        <p:spPr>
          <a:xfrm>
            <a:off x="8229531" y="395070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75416" y="34683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a:endCxn id="68" idx="2"/>
          </p:cNvCxnSpPr>
          <p:nvPr/>
        </p:nvCxnSpPr>
        <p:spPr>
          <a:xfrm flipV="1">
            <a:off x="8263713" y="302829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70188" y="4663324"/>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DD2068EF-5023-C14B-87FA-20FCEB3DC5B9}"/>
              </a:ext>
            </a:extLst>
          </p:cNvPr>
          <p:cNvSpPr txBox="1"/>
          <p:nvPr/>
        </p:nvSpPr>
        <p:spPr>
          <a:xfrm>
            <a:off x="8027975" y="5044396"/>
            <a:ext cx="484428"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“is”</a:t>
            </a:r>
          </a:p>
        </p:txBody>
      </p:sp>
      <p:sp>
        <p:nvSpPr>
          <p:cNvPr id="74" name="TextBox 73">
            <a:extLst>
              <a:ext uri="{FF2B5EF4-FFF2-40B4-BE49-F238E27FC236}">
                <a16:creationId xmlns:a16="http://schemas.microsoft.com/office/drawing/2014/main" id="{08EB1212-96AB-E841-B7DF-8AF748908BBC}"/>
              </a:ext>
            </a:extLst>
          </p:cNvPr>
          <p:cNvSpPr txBox="1"/>
          <p:nvPr/>
        </p:nvSpPr>
        <p:spPr>
          <a:xfrm>
            <a:off x="3418556" y="5032162"/>
            <a:ext cx="867353"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“START”</a:t>
            </a:r>
          </a:p>
        </p:txBody>
      </p:sp>
      <p:sp>
        <p:nvSpPr>
          <p:cNvPr id="65" name="Rectangle 64">
            <a:extLst>
              <a:ext uri="{FF2B5EF4-FFF2-40B4-BE49-F238E27FC236}">
                <a16:creationId xmlns:a16="http://schemas.microsoft.com/office/drawing/2014/main" id="{61BD1D2E-867C-0846-9FFE-C85E3E0C9937}"/>
              </a:ext>
            </a:extLst>
          </p:cNvPr>
          <p:cNvSpPr/>
          <p:nvPr/>
        </p:nvSpPr>
        <p:spPr>
          <a:xfrm>
            <a:off x="1905001" y="4298052"/>
            <a:ext cx="976593" cy="381074"/>
          </a:xfrm>
          <a:prstGeom prst="rect">
            <a:avLst/>
          </a:prstGeom>
          <a:solidFill>
            <a:schemeClr val="bg1">
              <a:lumMod val="85000"/>
              <a:alpha val="33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6" name="Straight Arrow Connector 65">
            <a:extLst>
              <a:ext uri="{FF2B5EF4-FFF2-40B4-BE49-F238E27FC236}">
                <a16:creationId xmlns:a16="http://schemas.microsoft.com/office/drawing/2014/main" id="{0C567D63-414C-9540-8430-4A8EFB1C8EE6}"/>
              </a:ext>
            </a:extLst>
          </p:cNvPr>
          <p:cNvCxnSpPr>
            <a:stCxn id="65" idx="3"/>
          </p:cNvCxnSpPr>
          <p:nvPr/>
        </p:nvCxnSpPr>
        <p:spPr>
          <a:xfrm>
            <a:off x="2881593"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FB72E6F-F059-6749-A520-DBA48EE458DE}"/>
              </a:ext>
            </a:extLst>
          </p:cNvPr>
          <p:cNvCxnSpPr/>
          <p:nvPr/>
        </p:nvCxnSpPr>
        <p:spPr>
          <a:xfrm flipV="1">
            <a:off x="2392988" y="467109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4583564-3D2D-494C-A900-B0BE743A0244}"/>
              </a:ext>
            </a:extLst>
          </p:cNvPr>
          <p:cNvSpPr>
            <a:spLocks noGrp="1"/>
          </p:cNvSpPr>
          <p:nvPr>
            <p:ph type="title"/>
          </p:nvPr>
        </p:nvSpPr>
        <p:spPr/>
        <p:txBody>
          <a:bodyPr/>
          <a:lstStyle/>
          <a:p>
            <a:r>
              <a:rPr lang="en-US" dirty="0"/>
              <a:t>Image caption generation: Training time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5FB03D6-C58C-E94C-B217-52347C21CDD1}"/>
                  </a:ext>
                </a:extLst>
              </p:cNvPr>
              <p:cNvSpPr>
                <a:spLocks noGrp="1"/>
              </p:cNvSpPr>
              <p:nvPr>
                <p:ph idx="1"/>
              </p:nvPr>
            </p:nvSpPr>
            <p:spPr/>
            <p:txBody>
              <a:bodyPr/>
              <a:lstStyle/>
              <a:p>
                <a:pPr marL="457200" indent="-457200">
                  <a:buFont typeface="Arial" panose="020B0604020202020204" pitchFamily="34" charset="0"/>
                  <a:buChar char="•"/>
                </a:pPr>
                <a:r>
                  <a:rPr lang="en-US" dirty="0"/>
                  <a:t>Minimize negative log-likelihood of the ground truth caption </a:t>
                </a:r>
                <a14:m>
                  <m:oMath xmlns:m="http://schemas.openxmlformats.org/officeDocument/2006/math">
                    <m:sSup>
                      <m:sSupPr>
                        <m:ctrlPr>
                          <a:rPr lang="en-US" b="0" i="1" dirty="0" smtClean="0">
                            <a:solidFill>
                              <a:srgbClr val="9900CC"/>
                            </a:solidFill>
                            <a:latin typeface="Cambria Math" panose="02040503050406030204" pitchFamily="18" charset="0"/>
                          </a:rPr>
                        </m:ctrlPr>
                      </m:sSupPr>
                      <m:e>
                        <m:r>
                          <a:rPr lang="en-US" b="0" i="1" dirty="0" smtClean="0">
                            <a:solidFill>
                              <a:srgbClr val="9900CC"/>
                            </a:solidFill>
                            <a:latin typeface="Cambria Math" panose="02040503050406030204" pitchFamily="18" charset="0"/>
                          </a:rPr>
                          <m:t>𝑌</m:t>
                        </m:r>
                      </m:e>
                      <m:sup>
                        <m:r>
                          <a:rPr lang="en-US" b="0" i="1" dirty="0" smtClean="0">
                            <a:solidFill>
                              <a:srgbClr val="9900CC"/>
                            </a:solidFill>
                            <a:latin typeface="Cambria Math" panose="02040503050406030204" pitchFamily="18" charset="0"/>
                          </a:rPr>
                          <m:t>∗</m:t>
                        </m:r>
                      </m:sup>
                    </m:sSup>
                    <m:r>
                      <a:rPr lang="en-US" b="0" i="1" dirty="0" smtClean="0">
                        <a:solidFill>
                          <a:srgbClr val="9900CC"/>
                        </a:solidFill>
                        <a:latin typeface="Cambria Math" panose="02040503050406030204" pitchFamily="18" charset="0"/>
                      </a:rPr>
                      <m:t>=(</m:t>
                    </m:r>
                    <m:sSubSup>
                      <m:sSubSupPr>
                        <m:ctrlPr>
                          <a:rPr lang="en-US" b="0" i="1" dirty="0" smtClean="0">
                            <a:solidFill>
                              <a:srgbClr val="9900CC"/>
                            </a:solidFill>
                            <a:latin typeface="Cambria Math" panose="02040503050406030204" pitchFamily="18" charset="0"/>
                          </a:rPr>
                        </m:ctrlPr>
                      </m:sSubSupPr>
                      <m:e>
                        <m:r>
                          <a:rPr lang="en-US" b="0" i="1" dirty="0" smtClean="0">
                            <a:solidFill>
                              <a:srgbClr val="9900CC"/>
                            </a:solidFill>
                            <a:latin typeface="Cambria Math" panose="02040503050406030204" pitchFamily="18" charset="0"/>
                          </a:rPr>
                          <m:t>𝑌</m:t>
                        </m:r>
                      </m:e>
                      <m:sub>
                        <m:r>
                          <a:rPr lang="en-US" b="0" i="1" dirty="0" smtClean="0">
                            <a:solidFill>
                              <a:srgbClr val="9900CC"/>
                            </a:solidFill>
                            <a:latin typeface="Cambria Math" panose="02040503050406030204" pitchFamily="18" charset="0"/>
                          </a:rPr>
                          <m:t>1</m:t>
                        </m:r>
                      </m:sub>
                      <m:sup>
                        <m:r>
                          <a:rPr lang="en-US" b="0" i="1" dirty="0" smtClean="0">
                            <a:solidFill>
                              <a:srgbClr val="9900CC"/>
                            </a:solidFill>
                            <a:latin typeface="Cambria Math" panose="02040503050406030204" pitchFamily="18" charset="0"/>
                          </a:rPr>
                          <m:t>∗</m:t>
                        </m:r>
                      </m:sup>
                    </m:sSubSup>
                    <m:r>
                      <a:rPr lang="en-US" b="0" i="1" dirty="0" smtClean="0">
                        <a:solidFill>
                          <a:srgbClr val="9900CC"/>
                        </a:solidFill>
                        <a:latin typeface="Cambria Math" panose="02040503050406030204" pitchFamily="18" charset="0"/>
                      </a:rPr>
                      <m:t>,…,</m:t>
                    </m:r>
                    <m:sSubSup>
                      <m:sSubSupPr>
                        <m:ctrlPr>
                          <a:rPr lang="en-US" i="1" dirty="0">
                            <a:solidFill>
                              <a:srgbClr val="9900CC"/>
                            </a:solidFill>
                            <a:latin typeface="Cambria Math" panose="02040503050406030204" pitchFamily="18" charset="0"/>
                          </a:rPr>
                        </m:ctrlPr>
                      </m:sSubSupPr>
                      <m:e>
                        <m:r>
                          <a:rPr lang="en-US" i="1" dirty="0">
                            <a:solidFill>
                              <a:srgbClr val="9900CC"/>
                            </a:solidFill>
                            <a:latin typeface="Cambria Math" panose="02040503050406030204" pitchFamily="18" charset="0"/>
                          </a:rPr>
                          <m:t>𝑌</m:t>
                        </m:r>
                      </m:e>
                      <m:sub>
                        <m:r>
                          <a:rPr lang="en-US" b="0" i="1" dirty="0" smtClean="0">
                            <a:solidFill>
                              <a:srgbClr val="9900CC"/>
                            </a:solidFill>
                            <a:latin typeface="Cambria Math" panose="02040503050406030204" pitchFamily="18" charset="0"/>
                          </a:rPr>
                          <m:t>𝑁</m:t>
                        </m:r>
                      </m:sub>
                      <m:sup>
                        <m:r>
                          <a:rPr lang="en-US" i="1" dirty="0">
                            <a:solidFill>
                              <a:srgbClr val="9900CC"/>
                            </a:solidFill>
                            <a:latin typeface="Cambria Math" panose="02040503050406030204" pitchFamily="18" charset="0"/>
                          </a:rPr>
                          <m:t>∗</m:t>
                        </m:r>
                      </m:sup>
                    </m:sSubSup>
                    <m:r>
                      <a:rPr lang="en-US" b="0" i="1" dirty="0" smtClean="0">
                        <a:solidFill>
                          <a:srgbClr val="9900CC"/>
                        </a:solidFill>
                        <a:latin typeface="Cambria Math" panose="02040503050406030204" pitchFamily="18" charset="0"/>
                      </a:rPr>
                      <m:t>)</m:t>
                    </m:r>
                  </m:oMath>
                </a14:m>
                <a:r>
                  <a:rPr lang="en-US" dirty="0"/>
                  <a:t> given image </a:t>
                </a:r>
                <a14:m>
                  <m:oMath xmlns:m="http://schemas.openxmlformats.org/officeDocument/2006/math">
                    <m:r>
                      <a:rPr lang="en-US" i="1" dirty="0" smtClean="0">
                        <a:solidFill>
                          <a:srgbClr val="9900CC"/>
                        </a:solidFill>
                        <a:latin typeface="Cambria Math" panose="02040503050406030204" pitchFamily="18" charset="0"/>
                      </a:rPr>
                      <m:t>𝐼</m:t>
                    </m:r>
                  </m:oMath>
                </a14:m>
                <a:r>
                  <a:rPr lang="en-US" dirty="0"/>
                  <a:t>:</a:t>
                </a:r>
              </a:p>
              <a:p>
                <a:pPr marL="0" indent="0"/>
                <a14:m>
                  <m:oMathPara xmlns:m="http://schemas.openxmlformats.org/officeDocument/2006/math">
                    <m:oMathParaPr>
                      <m:jc m:val="centerGroup"/>
                    </m:oMathParaPr>
                    <m:oMath xmlns:m="http://schemas.openxmlformats.org/officeDocument/2006/math">
                      <m:r>
                        <a:rPr lang="en-US" sz="2400" b="0" i="1" smtClean="0">
                          <a:solidFill>
                            <a:srgbClr val="9900CC"/>
                          </a:solidFill>
                          <a:latin typeface="Cambria Math" panose="02040503050406030204" pitchFamily="18" charset="0"/>
                        </a:rPr>
                        <m:t>𝐿</m:t>
                      </m:r>
                      <m:d>
                        <m:dPr>
                          <m:ctrlPr>
                            <a:rPr lang="en-US" sz="2400" b="0" i="1" smtClean="0">
                              <a:solidFill>
                                <a:srgbClr val="9900CC"/>
                              </a:solidFill>
                              <a:latin typeface="Cambria Math" panose="02040503050406030204" pitchFamily="18" charset="0"/>
                            </a:rPr>
                          </m:ctrlPr>
                        </m:dPr>
                        <m:e>
                          <m:r>
                            <a:rPr lang="en-US" sz="2400" b="0" i="1" smtClean="0">
                              <a:solidFill>
                                <a:srgbClr val="9900CC"/>
                              </a:solidFill>
                              <a:latin typeface="Cambria Math" panose="02040503050406030204" pitchFamily="18" charset="0"/>
                            </a:rPr>
                            <m:t>𝐼</m:t>
                          </m:r>
                          <m:r>
                            <a:rPr lang="en-US" sz="2400" b="0" i="1" smtClean="0">
                              <a:solidFill>
                                <a:srgbClr val="9900CC"/>
                              </a:solidFill>
                              <a:latin typeface="Cambria Math" panose="02040503050406030204" pitchFamily="18" charset="0"/>
                            </a:rPr>
                            <m:t>,</m:t>
                          </m:r>
                          <m:sSup>
                            <m:sSupPr>
                              <m:ctrlPr>
                                <a:rPr lang="en-US" sz="2400" i="1" dirty="0">
                                  <a:solidFill>
                                    <a:srgbClr val="9900CC"/>
                                  </a:solidFill>
                                  <a:latin typeface="Cambria Math" panose="02040503050406030204" pitchFamily="18" charset="0"/>
                                </a:rPr>
                              </m:ctrlPr>
                            </m:sSupPr>
                            <m:e>
                              <m:r>
                                <a:rPr lang="en-US" sz="2400" i="1" dirty="0">
                                  <a:solidFill>
                                    <a:srgbClr val="9900CC"/>
                                  </a:solidFill>
                                  <a:latin typeface="Cambria Math" panose="02040503050406030204" pitchFamily="18" charset="0"/>
                                </a:rPr>
                                <m:t>𝑌</m:t>
                              </m:r>
                            </m:e>
                            <m:sup>
                              <m:r>
                                <a:rPr lang="en-US" sz="2400" i="1" dirty="0">
                                  <a:solidFill>
                                    <a:srgbClr val="9900CC"/>
                                  </a:solidFill>
                                  <a:latin typeface="Cambria Math" panose="02040503050406030204" pitchFamily="18" charset="0"/>
                                </a:rPr>
                                <m:t>∗</m:t>
                              </m:r>
                            </m:sup>
                          </m:sSup>
                        </m:e>
                      </m:d>
                      <m:r>
                        <a:rPr lang="en-US" sz="2400" b="0" i="1" smtClean="0">
                          <a:solidFill>
                            <a:srgbClr val="9900CC"/>
                          </a:solidFill>
                          <a:latin typeface="Cambria Math" panose="02040503050406030204" pitchFamily="18" charset="0"/>
                        </a:rPr>
                        <m:t>=−</m:t>
                      </m:r>
                      <m:nary>
                        <m:naryPr>
                          <m:chr m:val="∑"/>
                          <m:limLoc m:val="subSup"/>
                          <m:ctrlPr>
                            <a:rPr lang="en-US" sz="2400" b="0" i="1" smtClean="0">
                              <a:solidFill>
                                <a:srgbClr val="9900CC"/>
                              </a:solidFill>
                              <a:latin typeface="Cambria Math" panose="02040503050406030204" pitchFamily="18" charset="0"/>
                            </a:rPr>
                          </m:ctrlPr>
                        </m:naryPr>
                        <m:sub>
                          <m:r>
                            <m:rPr>
                              <m:brk m:alnAt="25"/>
                            </m:rPr>
                            <a:rPr lang="en-US" sz="2400" b="0" i="1" smtClean="0">
                              <a:solidFill>
                                <a:srgbClr val="9900CC"/>
                              </a:solidFill>
                              <a:latin typeface="Cambria Math" panose="02040503050406030204" pitchFamily="18" charset="0"/>
                            </a:rPr>
                            <m:t>𝑡</m:t>
                          </m:r>
                          <m:r>
                            <a:rPr lang="en-US" sz="2400" b="0" i="1" smtClean="0">
                              <a:solidFill>
                                <a:srgbClr val="9900CC"/>
                              </a:solidFill>
                              <a:latin typeface="Cambria Math" panose="02040503050406030204" pitchFamily="18" charset="0"/>
                            </a:rPr>
                            <m:t>=1</m:t>
                          </m:r>
                        </m:sub>
                        <m:sup>
                          <m:r>
                            <a:rPr lang="en-US" sz="2400" b="0" i="1" smtClean="0">
                              <a:solidFill>
                                <a:srgbClr val="9900CC"/>
                              </a:solidFill>
                              <a:latin typeface="Cambria Math" panose="02040503050406030204" pitchFamily="18" charset="0"/>
                            </a:rPr>
                            <m:t>𝑁</m:t>
                          </m:r>
                        </m:sup>
                        <m:e>
                          <m:r>
                            <m:rPr>
                              <m:sty m:val="p"/>
                            </m:rPr>
                            <a:rPr lang="en-US" sz="2400">
                              <a:solidFill>
                                <a:srgbClr val="9900CC"/>
                              </a:solidFill>
                              <a:latin typeface="Cambria Math" panose="02040503050406030204" pitchFamily="18" charset="0"/>
                            </a:rPr>
                            <m:t>log</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 </m:t>
                              </m:r>
                              <m:r>
                                <a:rPr lang="en-US" sz="2400" i="1">
                                  <a:solidFill>
                                    <a:srgbClr val="9900CC"/>
                                  </a:solidFill>
                                  <a:latin typeface="Cambria Math" panose="02040503050406030204" pitchFamily="18" charset="0"/>
                                </a:rPr>
                                <m:t>𝑃</m:t>
                              </m:r>
                            </m:e>
                            <m:sub>
                              <m:r>
                                <a:rPr lang="en-US" sz="2400" b="0" i="1" smtClean="0">
                                  <a:solidFill>
                                    <a:srgbClr val="9900CC"/>
                                  </a:solidFill>
                                  <a:latin typeface="Cambria Math" panose="02040503050406030204" pitchFamily="18" charset="0"/>
                                  <a:ea typeface="Cambria Math" panose="02040503050406030204" pitchFamily="18" charset="0"/>
                                </a:rPr>
                                <m:t>𝑊</m:t>
                              </m:r>
                            </m:sub>
                          </m:sSub>
                          <m:r>
                            <a:rPr lang="en-US" sz="2400" i="1">
                              <a:solidFill>
                                <a:srgbClr val="9900CC"/>
                              </a:solidFill>
                              <a:latin typeface="Cambria Math" panose="02040503050406030204" pitchFamily="18" charset="0"/>
                            </a:rPr>
                            <m:t>(</m:t>
                          </m:r>
                          <m:sSubSup>
                            <m:sSubSupPr>
                              <m:ctrlPr>
                                <a:rPr lang="en-US" sz="2400" i="1" dirty="0">
                                  <a:solidFill>
                                    <a:srgbClr val="9900CC"/>
                                  </a:solidFill>
                                  <a:latin typeface="Cambria Math" panose="02040503050406030204" pitchFamily="18" charset="0"/>
                                </a:rPr>
                              </m:ctrlPr>
                            </m:sSubSupPr>
                            <m:e>
                              <m:r>
                                <a:rPr lang="en-US" sz="2400" i="1" dirty="0">
                                  <a:solidFill>
                                    <a:srgbClr val="9900CC"/>
                                  </a:solidFill>
                                  <a:latin typeface="Cambria Math" panose="02040503050406030204" pitchFamily="18" charset="0"/>
                                </a:rPr>
                                <m:t>𝑌</m:t>
                              </m:r>
                            </m:e>
                            <m:sub>
                              <m:r>
                                <a:rPr lang="en-US" sz="2400" b="0" i="1" dirty="0" smtClean="0">
                                  <a:solidFill>
                                    <a:srgbClr val="9900CC"/>
                                  </a:solidFill>
                                  <a:latin typeface="Cambria Math" panose="02040503050406030204" pitchFamily="18" charset="0"/>
                                </a:rPr>
                                <m:t>𝑖</m:t>
                              </m:r>
                            </m:sub>
                            <m:sup>
                              <m:r>
                                <a:rPr lang="en-US" sz="2400" i="1" dirty="0">
                                  <a:solidFill>
                                    <a:srgbClr val="9900CC"/>
                                  </a:solidFill>
                                  <a:latin typeface="Cambria Math" panose="02040503050406030204" pitchFamily="18" charset="0"/>
                                </a:rPr>
                                <m:t>∗</m:t>
                              </m:r>
                            </m:sup>
                          </m:sSubSup>
                          <m:r>
                            <a:rPr lang="en-US" sz="2400" i="1">
                              <a:solidFill>
                                <a:srgbClr val="9900CC"/>
                              </a:solidFill>
                              <a:latin typeface="Cambria Math" panose="02040503050406030204" pitchFamily="18" charset="0"/>
                            </a:rPr>
                            <m:t>|</m:t>
                          </m:r>
                          <m:sSubSup>
                            <m:sSubSupPr>
                              <m:ctrlPr>
                                <a:rPr lang="en-US" sz="2400" i="1" dirty="0">
                                  <a:solidFill>
                                    <a:srgbClr val="9900CC"/>
                                  </a:solidFill>
                                  <a:latin typeface="Cambria Math" panose="02040503050406030204" pitchFamily="18" charset="0"/>
                                </a:rPr>
                              </m:ctrlPr>
                            </m:sSubSupPr>
                            <m:e>
                              <m:r>
                                <a:rPr lang="en-US" sz="2400" i="1" dirty="0">
                                  <a:solidFill>
                                    <a:srgbClr val="9900CC"/>
                                  </a:solidFill>
                                  <a:latin typeface="Cambria Math" panose="02040503050406030204" pitchFamily="18" charset="0"/>
                                </a:rPr>
                                <m:t>𝑌</m:t>
                              </m:r>
                            </m:e>
                            <m:sub>
                              <m:r>
                                <a:rPr lang="en-US" sz="2400" i="1" dirty="0">
                                  <a:solidFill>
                                    <a:srgbClr val="9900CC"/>
                                  </a:solidFill>
                                  <a:latin typeface="Cambria Math" panose="02040503050406030204" pitchFamily="18" charset="0"/>
                                </a:rPr>
                                <m:t>1</m:t>
                              </m:r>
                            </m:sub>
                            <m:sup>
                              <m:r>
                                <a:rPr lang="en-US" sz="2400" i="1" dirty="0">
                                  <a:solidFill>
                                    <a:srgbClr val="9900CC"/>
                                  </a:solidFill>
                                  <a:latin typeface="Cambria Math" panose="02040503050406030204" pitchFamily="18" charset="0"/>
                                </a:rPr>
                                <m:t>∗</m:t>
                              </m:r>
                            </m:sup>
                          </m:sSubSup>
                          <m:r>
                            <a:rPr lang="en-US" sz="2400" b="0" i="1" dirty="0" smtClean="0">
                              <a:solidFill>
                                <a:srgbClr val="9900CC"/>
                              </a:solidFill>
                              <a:latin typeface="Cambria Math" panose="02040503050406030204" pitchFamily="18" charset="0"/>
                            </a:rPr>
                            <m:t>,…,</m:t>
                          </m:r>
                          <m:sSubSup>
                            <m:sSubSupPr>
                              <m:ctrlPr>
                                <a:rPr lang="en-US" sz="2400" i="1" dirty="0">
                                  <a:solidFill>
                                    <a:srgbClr val="9900CC"/>
                                  </a:solidFill>
                                  <a:latin typeface="Cambria Math" panose="02040503050406030204" pitchFamily="18" charset="0"/>
                                </a:rPr>
                              </m:ctrlPr>
                            </m:sSubSupPr>
                            <m:e>
                              <m:r>
                                <a:rPr lang="en-US" sz="2400" i="1" dirty="0">
                                  <a:solidFill>
                                    <a:srgbClr val="9900CC"/>
                                  </a:solidFill>
                                  <a:latin typeface="Cambria Math" panose="02040503050406030204" pitchFamily="18" charset="0"/>
                                </a:rPr>
                                <m:t>𝑌</m:t>
                              </m:r>
                            </m:e>
                            <m:sub>
                              <m:r>
                                <a:rPr lang="en-US" sz="2400" b="0" i="1" dirty="0" smtClean="0">
                                  <a:solidFill>
                                    <a:srgbClr val="9900CC"/>
                                  </a:solidFill>
                                  <a:latin typeface="Cambria Math" panose="02040503050406030204" pitchFamily="18" charset="0"/>
                                </a:rPr>
                                <m:t>𝑖</m:t>
                              </m:r>
                              <m:r>
                                <a:rPr lang="en-US" sz="2400" b="0" i="1" dirty="0" smtClean="0">
                                  <a:solidFill>
                                    <a:srgbClr val="9900CC"/>
                                  </a:solidFill>
                                  <a:latin typeface="Cambria Math" panose="02040503050406030204" pitchFamily="18" charset="0"/>
                                </a:rPr>
                                <m:t>−1</m:t>
                              </m:r>
                            </m:sub>
                            <m:sup>
                              <m:r>
                                <a:rPr lang="en-US" sz="2400" i="1" dirty="0">
                                  <a:solidFill>
                                    <a:srgbClr val="9900CC"/>
                                  </a:solidFill>
                                  <a:latin typeface="Cambria Math" panose="02040503050406030204" pitchFamily="18" charset="0"/>
                                </a:rPr>
                                <m:t>∗</m:t>
                              </m:r>
                            </m:sup>
                          </m:sSubSup>
                          <m:r>
                            <a:rPr lang="en-US" sz="2400" b="0" i="1" smtClean="0">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𝐼</m:t>
                          </m:r>
                          <m:r>
                            <a:rPr lang="en-US" sz="2400" i="1">
                              <a:solidFill>
                                <a:srgbClr val="9900CC"/>
                              </a:solidFill>
                              <a:latin typeface="Cambria Math" panose="02040503050406030204" pitchFamily="18" charset="0"/>
                            </a:rPr>
                            <m:t>)</m:t>
                          </m:r>
                        </m:e>
                      </m:nary>
                    </m:oMath>
                  </m:oMathPara>
                </a14:m>
                <a:endParaRPr lang="en-US" sz="2400" dirty="0"/>
              </a:p>
            </p:txBody>
          </p:sp>
        </mc:Choice>
        <mc:Fallback xmlns="">
          <p:sp>
            <p:nvSpPr>
              <p:cNvPr id="2" name="Content Placeholder 1">
                <a:extLst>
                  <a:ext uri="{FF2B5EF4-FFF2-40B4-BE49-F238E27FC236}">
                    <a16:creationId xmlns:a16="http://schemas.microsoft.com/office/drawing/2014/main" id="{D5FB03D6-C58C-E94C-B217-52347C21CDD1}"/>
                  </a:ext>
                </a:extLst>
              </p:cNvPr>
              <p:cNvSpPr>
                <a:spLocks noGrp="1" noRot="1" noChangeAspect="1" noMove="1" noResize="1" noEditPoints="1" noAdjustHandles="1" noChangeArrowheads="1" noChangeShapeType="1" noTextEdit="1"/>
              </p:cNvSpPr>
              <p:nvPr>
                <p:ph idx="1"/>
              </p:nvPr>
            </p:nvSpPr>
            <p:spPr>
              <a:blipFill>
                <a:blip r:embed="rId3"/>
                <a:stretch>
                  <a:fillRect l="-1103" t="-8696"/>
                </a:stretch>
              </a:blipFill>
            </p:spPr>
            <p:txBody>
              <a:bodyPr/>
              <a:lstStyle/>
              <a:p>
                <a:r>
                  <a:rPr lang="en-US">
                    <a:noFill/>
                  </a:rPr>
                  <a:t> </a:t>
                </a:r>
              </a:p>
            </p:txBody>
          </p:sp>
        </mc:Fallback>
      </mc:AlternateContent>
    </p:spTree>
    <p:extLst>
      <p:ext uri="{BB962C8B-B14F-4D97-AF65-F5344CB8AC3E}">
        <p14:creationId xmlns:p14="http://schemas.microsoft.com/office/powerpoint/2010/main" val="191442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Sequential prediction example 3: Image captioning</a:t>
            </a:r>
          </a:p>
        </p:txBody>
      </p:sp>
      <p:sp>
        <p:nvSpPr>
          <p:cNvPr id="21" name="Content Placeholder 20">
            <a:extLst>
              <a:ext uri="{FF2B5EF4-FFF2-40B4-BE49-F238E27FC236}">
                <a16:creationId xmlns:a16="http://schemas.microsoft.com/office/drawing/2014/main" id="{AB76B2F6-64F6-7447-9011-EBDDE510A1C1}"/>
              </a:ext>
            </a:extLst>
          </p:cNvPr>
          <p:cNvSpPr>
            <a:spLocks noGrp="1"/>
          </p:cNvSpPr>
          <p:nvPr>
            <p:ph idx="1"/>
          </p:nvPr>
        </p:nvSpPr>
        <p:spPr/>
        <p:txBody>
          <a:bodyPr/>
          <a:lstStyle/>
          <a:p>
            <a:endParaRPr lang="en-US"/>
          </a:p>
        </p:txBody>
      </p:sp>
      <p:pic>
        <p:nvPicPr>
          <p:cNvPr id="4" name="Google Shape;1823;p82"/>
          <p:cNvPicPr preferRelativeResize="0"/>
          <p:nvPr/>
        </p:nvPicPr>
        <p:blipFill>
          <a:blip r:embed="rId2">
            <a:alphaModFix/>
          </a:blip>
          <a:stretch>
            <a:fillRect/>
          </a:stretch>
        </p:blipFill>
        <p:spPr>
          <a:xfrm>
            <a:off x="358483" y="1180136"/>
            <a:ext cx="2481747" cy="1822559"/>
          </a:xfrm>
          <a:prstGeom prst="rect">
            <a:avLst/>
          </a:prstGeom>
          <a:noFill/>
          <a:ln>
            <a:noFill/>
          </a:ln>
        </p:spPr>
      </p:pic>
      <p:sp>
        <p:nvSpPr>
          <p:cNvPr id="5" name="Google Shape;1824;p82"/>
          <p:cNvSpPr txBox="1"/>
          <p:nvPr/>
        </p:nvSpPr>
        <p:spPr>
          <a:xfrm>
            <a:off x="358482" y="3002694"/>
            <a:ext cx="2481754" cy="699018"/>
          </a:xfrm>
          <a:prstGeom prst="rect">
            <a:avLst/>
          </a:prstGeom>
          <a:noFill/>
          <a:ln>
            <a:noFill/>
          </a:ln>
        </p:spPr>
        <p:txBody>
          <a:bodyPr spcFirstLastPara="1" wrap="square" lIns="121868" tIns="121868" rIns="121868" bIns="121868" anchor="t" anchorCtr="0">
            <a:noAutofit/>
          </a:bodyPr>
          <a:lstStyle/>
          <a:p>
            <a:r>
              <a:rPr lang="en" sz="1600" b="0" i="1"/>
              <a:t>A cat sitting on a suitcase on the floor</a:t>
            </a:r>
            <a:endParaRPr sz="1600" b="0" i="1"/>
          </a:p>
        </p:txBody>
      </p:sp>
      <p:pic>
        <p:nvPicPr>
          <p:cNvPr id="6" name="Google Shape;1825;p82"/>
          <p:cNvPicPr preferRelativeResize="0"/>
          <p:nvPr/>
        </p:nvPicPr>
        <p:blipFill>
          <a:blip r:embed="rId3">
            <a:alphaModFix/>
          </a:blip>
          <a:stretch>
            <a:fillRect/>
          </a:stretch>
        </p:blipFill>
        <p:spPr>
          <a:xfrm>
            <a:off x="3093370" y="1180135"/>
            <a:ext cx="2734912" cy="1822560"/>
          </a:xfrm>
          <a:prstGeom prst="rect">
            <a:avLst/>
          </a:prstGeom>
          <a:noFill/>
          <a:ln>
            <a:noFill/>
          </a:ln>
        </p:spPr>
      </p:pic>
      <p:sp>
        <p:nvSpPr>
          <p:cNvPr id="7" name="Google Shape;1826;p82"/>
          <p:cNvSpPr txBox="1"/>
          <p:nvPr/>
        </p:nvSpPr>
        <p:spPr>
          <a:xfrm>
            <a:off x="3093386" y="3002694"/>
            <a:ext cx="2734888" cy="834983"/>
          </a:xfrm>
          <a:prstGeom prst="rect">
            <a:avLst/>
          </a:prstGeom>
          <a:noFill/>
          <a:ln>
            <a:noFill/>
          </a:ln>
        </p:spPr>
        <p:txBody>
          <a:bodyPr spcFirstLastPara="1" wrap="square" lIns="121868" tIns="121868" rIns="121868" bIns="121868" anchor="t" anchorCtr="0">
            <a:noAutofit/>
          </a:bodyPr>
          <a:lstStyle/>
          <a:p>
            <a:r>
              <a:rPr lang="en" sz="1600" b="0" i="1"/>
              <a:t>A cat is sitting on a tree branch</a:t>
            </a:r>
            <a:endParaRPr sz="1600" b="0" i="1"/>
          </a:p>
        </p:txBody>
      </p:sp>
      <p:pic>
        <p:nvPicPr>
          <p:cNvPr id="8" name="Google Shape;1827;p82"/>
          <p:cNvPicPr preferRelativeResize="0"/>
          <p:nvPr/>
        </p:nvPicPr>
        <p:blipFill>
          <a:blip r:embed="rId4">
            <a:alphaModFix/>
          </a:blip>
          <a:stretch>
            <a:fillRect/>
          </a:stretch>
        </p:blipFill>
        <p:spPr>
          <a:xfrm>
            <a:off x="6150907" y="1180136"/>
            <a:ext cx="2734921" cy="1824705"/>
          </a:xfrm>
          <a:prstGeom prst="rect">
            <a:avLst/>
          </a:prstGeom>
          <a:noFill/>
          <a:ln>
            <a:noFill/>
          </a:ln>
        </p:spPr>
      </p:pic>
      <p:sp>
        <p:nvSpPr>
          <p:cNvPr id="9" name="Google Shape;1828;p82"/>
          <p:cNvSpPr txBox="1"/>
          <p:nvPr/>
        </p:nvSpPr>
        <p:spPr>
          <a:xfrm>
            <a:off x="6150922" y="3002694"/>
            <a:ext cx="2734888" cy="834983"/>
          </a:xfrm>
          <a:prstGeom prst="rect">
            <a:avLst/>
          </a:prstGeom>
          <a:noFill/>
          <a:ln>
            <a:noFill/>
          </a:ln>
        </p:spPr>
        <p:txBody>
          <a:bodyPr spcFirstLastPara="1" wrap="square" lIns="121868" tIns="121868" rIns="121868" bIns="121868" anchor="t" anchorCtr="0">
            <a:noAutofit/>
          </a:bodyPr>
          <a:lstStyle/>
          <a:p>
            <a:r>
              <a:rPr lang="en" sz="1600" b="0" i="1"/>
              <a:t>A dog is running in the grass with a frisbee</a:t>
            </a:r>
            <a:endParaRPr sz="1600" b="0" i="1"/>
          </a:p>
        </p:txBody>
      </p:sp>
      <p:pic>
        <p:nvPicPr>
          <p:cNvPr id="10" name="Google Shape;1829;p82"/>
          <p:cNvPicPr preferRelativeResize="0"/>
          <p:nvPr/>
        </p:nvPicPr>
        <p:blipFill>
          <a:blip r:embed="rId5">
            <a:alphaModFix/>
          </a:blip>
          <a:stretch>
            <a:fillRect/>
          </a:stretch>
        </p:blipFill>
        <p:spPr>
          <a:xfrm>
            <a:off x="9075446" y="1181197"/>
            <a:ext cx="2734886" cy="1822548"/>
          </a:xfrm>
          <a:prstGeom prst="rect">
            <a:avLst/>
          </a:prstGeom>
          <a:noFill/>
          <a:ln>
            <a:noFill/>
          </a:ln>
        </p:spPr>
      </p:pic>
      <p:sp>
        <p:nvSpPr>
          <p:cNvPr id="11" name="Google Shape;1830;p82"/>
          <p:cNvSpPr txBox="1"/>
          <p:nvPr/>
        </p:nvSpPr>
        <p:spPr>
          <a:xfrm>
            <a:off x="9075427" y="3002694"/>
            <a:ext cx="2734888" cy="834983"/>
          </a:xfrm>
          <a:prstGeom prst="rect">
            <a:avLst/>
          </a:prstGeom>
          <a:noFill/>
          <a:ln>
            <a:noFill/>
          </a:ln>
        </p:spPr>
        <p:txBody>
          <a:bodyPr spcFirstLastPara="1" wrap="square" lIns="121868" tIns="121868" rIns="121868" bIns="121868" anchor="t" anchorCtr="0">
            <a:noAutofit/>
          </a:bodyPr>
          <a:lstStyle/>
          <a:p>
            <a:r>
              <a:rPr lang="en" sz="1600" b="0" i="1"/>
              <a:t>A white teddy bear sitting in the grass</a:t>
            </a:r>
            <a:endParaRPr sz="1600" b="0" i="1"/>
          </a:p>
        </p:txBody>
      </p:sp>
      <p:pic>
        <p:nvPicPr>
          <p:cNvPr id="12" name="Google Shape;1831;p82"/>
          <p:cNvPicPr preferRelativeResize="0"/>
          <p:nvPr/>
        </p:nvPicPr>
        <p:blipFill>
          <a:blip r:embed="rId6">
            <a:alphaModFix/>
          </a:blip>
          <a:stretch>
            <a:fillRect/>
          </a:stretch>
        </p:blipFill>
        <p:spPr>
          <a:xfrm>
            <a:off x="358482" y="3837690"/>
            <a:ext cx="2481751" cy="1653857"/>
          </a:xfrm>
          <a:prstGeom prst="rect">
            <a:avLst/>
          </a:prstGeom>
          <a:noFill/>
          <a:ln>
            <a:noFill/>
          </a:ln>
        </p:spPr>
      </p:pic>
      <p:sp>
        <p:nvSpPr>
          <p:cNvPr id="13" name="Google Shape;1832;p82"/>
          <p:cNvSpPr txBox="1"/>
          <p:nvPr/>
        </p:nvSpPr>
        <p:spPr>
          <a:xfrm>
            <a:off x="291499" y="5491546"/>
            <a:ext cx="2615719" cy="699018"/>
          </a:xfrm>
          <a:prstGeom prst="rect">
            <a:avLst/>
          </a:prstGeom>
          <a:noFill/>
          <a:ln>
            <a:noFill/>
          </a:ln>
        </p:spPr>
        <p:txBody>
          <a:bodyPr spcFirstLastPara="1" wrap="square" lIns="121868" tIns="121868" rIns="121868" bIns="121868" anchor="t" anchorCtr="0">
            <a:noAutofit/>
          </a:bodyPr>
          <a:lstStyle/>
          <a:p>
            <a:r>
              <a:rPr lang="en" sz="1600" b="0" i="1"/>
              <a:t>Two people walking on the beach with surfboards</a:t>
            </a:r>
            <a:endParaRPr sz="1600" b="0" i="1"/>
          </a:p>
        </p:txBody>
      </p:sp>
      <p:sp>
        <p:nvSpPr>
          <p:cNvPr id="14" name="Google Shape;1833;p82"/>
          <p:cNvSpPr txBox="1"/>
          <p:nvPr/>
        </p:nvSpPr>
        <p:spPr>
          <a:xfrm>
            <a:off x="6372531" y="5491546"/>
            <a:ext cx="2615719" cy="699018"/>
          </a:xfrm>
          <a:prstGeom prst="rect">
            <a:avLst/>
          </a:prstGeom>
          <a:noFill/>
          <a:ln>
            <a:noFill/>
          </a:ln>
        </p:spPr>
        <p:txBody>
          <a:bodyPr spcFirstLastPara="1" wrap="square" lIns="121868" tIns="121868" rIns="121868" bIns="121868" anchor="t" anchorCtr="0">
            <a:noAutofit/>
          </a:bodyPr>
          <a:lstStyle/>
          <a:p>
            <a:r>
              <a:rPr lang="en" sz="1600" b="0" i="1"/>
              <a:t>Two giraffes standing in a grassy field</a:t>
            </a:r>
            <a:endParaRPr sz="1600" b="0" i="1"/>
          </a:p>
        </p:txBody>
      </p:sp>
      <p:pic>
        <p:nvPicPr>
          <p:cNvPr id="15" name="Google Shape;1834;p82"/>
          <p:cNvPicPr preferRelativeResize="0"/>
          <p:nvPr/>
        </p:nvPicPr>
        <p:blipFill>
          <a:blip r:embed="rId7">
            <a:alphaModFix/>
          </a:blip>
          <a:stretch>
            <a:fillRect/>
          </a:stretch>
        </p:blipFill>
        <p:spPr>
          <a:xfrm>
            <a:off x="6376516" y="3837680"/>
            <a:ext cx="2481756" cy="1653867"/>
          </a:xfrm>
          <a:prstGeom prst="rect">
            <a:avLst/>
          </a:prstGeom>
          <a:noFill/>
          <a:ln>
            <a:noFill/>
          </a:ln>
        </p:spPr>
      </p:pic>
      <p:pic>
        <p:nvPicPr>
          <p:cNvPr id="16" name="Google Shape;1835;p82"/>
          <p:cNvPicPr preferRelativeResize="0"/>
          <p:nvPr/>
        </p:nvPicPr>
        <p:blipFill>
          <a:blip r:embed="rId8">
            <a:alphaModFix/>
          </a:blip>
          <a:stretch>
            <a:fillRect/>
          </a:stretch>
        </p:blipFill>
        <p:spPr>
          <a:xfrm>
            <a:off x="9388964" y="3837678"/>
            <a:ext cx="2481751" cy="1653863"/>
          </a:xfrm>
          <a:prstGeom prst="rect">
            <a:avLst/>
          </a:prstGeom>
          <a:noFill/>
          <a:ln>
            <a:noFill/>
          </a:ln>
        </p:spPr>
      </p:pic>
      <p:sp>
        <p:nvSpPr>
          <p:cNvPr id="17" name="Google Shape;1836;p82"/>
          <p:cNvSpPr txBox="1"/>
          <p:nvPr/>
        </p:nvSpPr>
        <p:spPr>
          <a:xfrm>
            <a:off x="9321963" y="5491546"/>
            <a:ext cx="2615719" cy="699018"/>
          </a:xfrm>
          <a:prstGeom prst="rect">
            <a:avLst/>
          </a:prstGeom>
          <a:noFill/>
          <a:ln>
            <a:noFill/>
          </a:ln>
        </p:spPr>
        <p:txBody>
          <a:bodyPr spcFirstLastPara="1" wrap="square" lIns="121868" tIns="121868" rIns="121868" bIns="121868" anchor="t" anchorCtr="0">
            <a:noAutofit/>
          </a:bodyPr>
          <a:lstStyle/>
          <a:p>
            <a:r>
              <a:rPr lang="en" sz="1600" b="0" i="1"/>
              <a:t>A man riding a dirt bike on a dirt track</a:t>
            </a:r>
            <a:endParaRPr sz="1600" b="0" i="1"/>
          </a:p>
        </p:txBody>
      </p:sp>
      <p:pic>
        <p:nvPicPr>
          <p:cNvPr id="18" name="Google Shape;1838;p82"/>
          <p:cNvPicPr preferRelativeResize="0"/>
          <p:nvPr/>
        </p:nvPicPr>
        <p:blipFill>
          <a:blip r:embed="rId9">
            <a:alphaModFix/>
          </a:blip>
          <a:stretch>
            <a:fillRect/>
          </a:stretch>
        </p:blipFill>
        <p:spPr>
          <a:xfrm>
            <a:off x="3471926" y="3842745"/>
            <a:ext cx="2481756" cy="1649985"/>
          </a:xfrm>
          <a:prstGeom prst="rect">
            <a:avLst/>
          </a:prstGeom>
          <a:noFill/>
          <a:ln>
            <a:noFill/>
          </a:ln>
        </p:spPr>
      </p:pic>
      <p:sp>
        <p:nvSpPr>
          <p:cNvPr id="19" name="Google Shape;1839;p82"/>
          <p:cNvSpPr txBox="1"/>
          <p:nvPr/>
        </p:nvSpPr>
        <p:spPr>
          <a:xfrm>
            <a:off x="3457849" y="5537185"/>
            <a:ext cx="2481754" cy="699018"/>
          </a:xfrm>
          <a:prstGeom prst="rect">
            <a:avLst/>
          </a:prstGeom>
          <a:noFill/>
          <a:ln>
            <a:noFill/>
          </a:ln>
        </p:spPr>
        <p:txBody>
          <a:bodyPr spcFirstLastPara="1" wrap="square" lIns="121868" tIns="121868" rIns="121868" bIns="121868" anchor="t" anchorCtr="0">
            <a:noAutofit/>
          </a:bodyPr>
          <a:lstStyle/>
          <a:p>
            <a:r>
              <a:rPr lang="en" sz="1600" b="0" i="1" dirty="0"/>
              <a:t>A tennis player in action on the court</a:t>
            </a:r>
            <a:endParaRPr sz="1600" b="0" i="1" dirty="0"/>
          </a:p>
        </p:txBody>
      </p:sp>
      <p:sp>
        <p:nvSpPr>
          <p:cNvPr id="20" name="Google Shape;1840;p82"/>
          <p:cNvSpPr txBox="1"/>
          <p:nvPr/>
        </p:nvSpPr>
        <p:spPr>
          <a:xfrm>
            <a:off x="8779485" y="6172200"/>
            <a:ext cx="3336315" cy="680448"/>
          </a:xfrm>
          <a:prstGeom prst="rect">
            <a:avLst/>
          </a:prstGeom>
          <a:noFill/>
          <a:ln>
            <a:noFill/>
          </a:ln>
        </p:spPr>
        <p:txBody>
          <a:bodyPr spcFirstLastPara="1" wrap="square" lIns="121868" tIns="121868" rIns="121868" bIns="121868" anchor="t" anchorCtr="0">
            <a:noAutofit/>
          </a:bodyPr>
          <a:lstStyle/>
          <a:p>
            <a:pPr algn="r"/>
            <a:r>
              <a:rPr lang="en" sz="1400" b="0" dirty="0"/>
              <a:t>Source: </a:t>
            </a:r>
            <a:r>
              <a:rPr lang="en" sz="1400" b="0" dirty="0">
                <a:hlinkClick r:id="rId10"/>
              </a:rPr>
              <a:t>J. Johnson</a:t>
            </a:r>
            <a:endParaRPr lang="en" sz="1400" b="0" dirty="0"/>
          </a:p>
          <a:p>
            <a:pPr algn="r"/>
            <a:r>
              <a:rPr lang="en" sz="1400" b="0" dirty="0"/>
              <a:t>Captions generated using </a:t>
            </a:r>
            <a:r>
              <a:rPr lang="en" sz="1400" b="0" u="sng" dirty="0">
                <a:solidFill>
                  <a:srgbClr val="0000FF"/>
                </a:solidFill>
                <a:hlinkClick r:id="rId11">
                  <a:extLst>
                    <a:ext uri="{A12FA001-AC4F-418D-AE19-62706E023703}">
                      <ahyp:hlinkClr xmlns:ahyp="http://schemas.microsoft.com/office/drawing/2018/hyperlinkcolor" val="tx"/>
                    </a:ext>
                  </a:extLst>
                </a:hlinkClick>
              </a:rPr>
              <a:t>neuraltalk2</a:t>
            </a:r>
            <a:endParaRPr lang="en" sz="1400" b="0" u="sng" dirty="0">
              <a:solidFill>
                <a:srgbClr val="0000FF"/>
              </a:solidFill>
            </a:endParaRPr>
          </a:p>
          <a:p>
            <a:pPr algn="r"/>
            <a:endParaRPr sz="800" b="0" dirty="0">
              <a:solidFill>
                <a:srgbClr val="B7B7B7"/>
              </a:solidFill>
            </a:endParaRPr>
          </a:p>
        </p:txBody>
      </p:sp>
    </p:spTree>
    <p:extLst>
      <p:ext uri="{BB962C8B-B14F-4D97-AF65-F5344CB8AC3E}">
        <p14:creationId xmlns:p14="http://schemas.microsoft.com/office/powerpoint/2010/main" val="22519106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880B1-2AD6-5243-83E1-A5127A57D5C5}"/>
              </a:ext>
            </a:extLst>
          </p:cNvPr>
          <p:cNvSpPr>
            <a:spLocks noGrp="1"/>
          </p:cNvSpPr>
          <p:nvPr>
            <p:ph idx="1"/>
          </p:nvPr>
        </p:nvSpPr>
        <p:spPr>
          <a:xfrm>
            <a:off x="685800" y="914400"/>
            <a:ext cx="10972800" cy="1527585"/>
          </a:xfrm>
        </p:spPr>
        <p:txBody>
          <a:bodyPr/>
          <a:lstStyle/>
          <a:p>
            <a:pPr marL="457200" indent="-457200">
              <a:buFont typeface="Arial" panose="020B0604020202020204" pitchFamily="34" charset="0"/>
              <a:buChar char="•"/>
            </a:pPr>
            <a:r>
              <a:rPr lang="en-US" dirty="0"/>
              <a:t>How do we produce a caption given a test image?</a:t>
            </a:r>
          </a:p>
          <a:p>
            <a:pPr marL="857250" lvl="1" indent="-457200">
              <a:buFont typeface="Arial" panose="020B0604020202020204" pitchFamily="34" charset="0"/>
              <a:buChar char="•"/>
            </a:pPr>
            <a:r>
              <a:rPr lang="en-US" sz="2400" dirty="0"/>
              <a:t>How about always choosing the highest-likelihood word?</a:t>
            </a:r>
          </a:p>
          <a:p>
            <a:pPr marL="457200" indent="-457200">
              <a:buFont typeface="Arial" panose="020B0604020202020204" pitchFamily="34" charset="0"/>
              <a:buChar char="•"/>
            </a:pPr>
            <a:endParaRPr lang="en-US" sz="3200" dirty="0"/>
          </a:p>
          <a:p>
            <a:pPr marL="857250" lvl="1" indent="-457200">
              <a:buFont typeface="Arial" panose="020B0604020202020204" pitchFamily="34" charset="0"/>
              <a:buChar char="•"/>
            </a:pPr>
            <a:endParaRPr lang="en-US" b="1" dirty="0"/>
          </a:p>
        </p:txBody>
      </p:sp>
      <p:sp>
        <p:nvSpPr>
          <p:cNvPr id="10" name="Rectangle 9">
            <a:extLst>
              <a:ext uri="{FF2B5EF4-FFF2-40B4-BE49-F238E27FC236}">
                <a16:creationId xmlns:a16="http://schemas.microsoft.com/office/drawing/2014/main" id="{E0287CE1-093A-D24F-8E61-9A798024910F}"/>
              </a:ext>
            </a:extLst>
          </p:cNvPr>
          <p:cNvSpPr/>
          <p:nvPr/>
        </p:nvSpPr>
        <p:spPr>
          <a:xfrm>
            <a:off x="1657012" y="2161567"/>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897038" y="5834163"/>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390651" y="5443164"/>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02355" y="5062089"/>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6671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3079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43308"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00242"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07387" y="448717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60306"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30501"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0</a:t>
            </a:r>
            <a:endParaRPr lang="en-US" sz="160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48226" y="39070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15789" y="39086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95A72FB-5C24-B34F-B87C-5ADCFA22550F}"/>
              </a:ext>
            </a:extLst>
          </p:cNvPr>
          <p:cNvSpPr txBox="1"/>
          <p:nvPr/>
        </p:nvSpPr>
        <p:spPr>
          <a:xfrm>
            <a:off x="3814046"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281608"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66716"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p:cNvCxnSpPr>
          <p:nvPr/>
        </p:nvCxnSpPr>
        <p:spPr>
          <a:xfrm flipH="1" flipV="1">
            <a:off x="3854704" y="3037658"/>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27493"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p:cNvCxnSpPr>
          <p:nvPr/>
        </p:nvCxnSpPr>
        <p:spPr>
          <a:xfrm flipV="1">
            <a:off x="5315789" y="3037658"/>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49017" y="429506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41" name="TextBox 40">
            <a:extLst>
              <a:ext uri="{FF2B5EF4-FFF2-40B4-BE49-F238E27FC236}">
                <a16:creationId xmlns:a16="http://schemas.microsoft.com/office/drawing/2014/main" id="{80082AA5-BA3F-2D42-B09C-D763F92EC6B4}"/>
              </a:ext>
            </a:extLst>
          </p:cNvPr>
          <p:cNvSpPr txBox="1"/>
          <p:nvPr/>
        </p:nvSpPr>
        <p:spPr>
          <a:xfrm>
            <a:off x="9699829" y="395708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5</a:t>
            </a:r>
            <a:endParaRPr lang="en-US" sz="160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45715" y="347475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p:cNvCxnSpPr>
          <p:nvPr/>
        </p:nvCxnSpPr>
        <p:spPr>
          <a:xfrm flipV="1">
            <a:off x="9734012" y="303467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58226" y="448240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34010" y="3904066"/>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36479"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54703" y="46710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22265" y="46726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40487" y="4668103"/>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8598B8DA-80B8-0142-95E7-6D34831F8F0C}"/>
              </a:ext>
            </a:extLst>
          </p:cNvPr>
          <p:cNvSpPr/>
          <p:nvPr/>
        </p:nvSpPr>
        <p:spPr>
          <a:xfrm>
            <a:off x="6294835" y="4291865"/>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71426" y="4480985"/>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24345" y="4528899"/>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779828" y="3902468"/>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013A14B-CCF4-6349-B234-D1570A87A320}"/>
              </a:ext>
            </a:extLst>
          </p:cNvPr>
          <p:cNvSpPr txBox="1"/>
          <p:nvPr/>
        </p:nvSpPr>
        <p:spPr>
          <a:xfrm>
            <a:off x="6745647" y="3953888"/>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291532" y="3471558"/>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p:cNvCxnSpPr>
          <p:nvPr/>
        </p:nvCxnSpPr>
        <p:spPr>
          <a:xfrm flipV="1">
            <a:off x="6779828" y="3031471"/>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786304" y="466650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EF034F6C-C697-C34E-8918-55316B391DA5}"/>
              </a:ext>
            </a:extLst>
          </p:cNvPr>
          <p:cNvSpPr/>
          <p:nvPr/>
        </p:nvSpPr>
        <p:spPr>
          <a:xfrm>
            <a:off x="7778719" y="428868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63712" y="3899287"/>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E4B320EE-1893-464C-B108-CA72F600C3EB}"/>
              </a:ext>
            </a:extLst>
          </p:cNvPr>
          <p:cNvSpPr txBox="1"/>
          <p:nvPr/>
        </p:nvSpPr>
        <p:spPr>
          <a:xfrm>
            <a:off x="8229531" y="395070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75416" y="34683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p:cNvCxnSpPr>
          <p:nvPr/>
        </p:nvCxnSpPr>
        <p:spPr>
          <a:xfrm flipV="1">
            <a:off x="8263713" y="302829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70188" y="4663324"/>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08EB1212-96AB-E841-B7DF-8AF748908BBC}"/>
              </a:ext>
            </a:extLst>
          </p:cNvPr>
          <p:cNvSpPr txBox="1"/>
          <p:nvPr/>
        </p:nvSpPr>
        <p:spPr>
          <a:xfrm>
            <a:off x="3418556" y="5032162"/>
            <a:ext cx="867353"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“START”</a:t>
            </a:r>
          </a:p>
        </p:txBody>
      </p:sp>
      <p:sp>
        <p:nvSpPr>
          <p:cNvPr id="65" name="Rectangle 64">
            <a:extLst>
              <a:ext uri="{FF2B5EF4-FFF2-40B4-BE49-F238E27FC236}">
                <a16:creationId xmlns:a16="http://schemas.microsoft.com/office/drawing/2014/main" id="{61BD1D2E-867C-0846-9FFE-C85E3E0C9937}"/>
              </a:ext>
            </a:extLst>
          </p:cNvPr>
          <p:cNvSpPr/>
          <p:nvPr/>
        </p:nvSpPr>
        <p:spPr>
          <a:xfrm>
            <a:off x="1905001" y="4298052"/>
            <a:ext cx="976593" cy="381074"/>
          </a:xfrm>
          <a:prstGeom prst="rect">
            <a:avLst/>
          </a:prstGeom>
          <a:solidFill>
            <a:schemeClr val="bg1">
              <a:lumMod val="85000"/>
              <a:alpha val="33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6" name="Straight Arrow Connector 65">
            <a:extLst>
              <a:ext uri="{FF2B5EF4-FFF2-40B4-BE49-F238E27FC236}">
                <a16:creationId xmlns:a16="http://schemas.microsoft.com/office/drawing/2014/main" id="{0C567D63-414C-9540-8430-4A8EFB1C8EE6}"/>
              </a:ext>
            </a:extLst>
          </p:cNvPr>
          <p:cNvCxnSpPr>
            <a:stCxn id="65" idx="3"/>
          </p:cNvCxnSpPr>
          <p:nvPr/>
        </p:nvCxnSpPr>
        <p:spPr>
          <a:xfrm>
            <a:off x="2881593"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FB72E6F-F059-6749-A520-DBA48EE458DE}"/>
              </a:ext>
            </a:extLst>
          </p:cNvPr>
          <p:cNvCxnSpPr/>
          <p:nvPr/>
        </p:nvCxnSpPr>
        <p:spPr>
          <a:xfrm flipV="1">
            <a:off x="2392988" y="467109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4583564-3D2D-494C-A900-B0BE743A0244}"/>
              </a:ext>
            </a:extLst>
          </p:cNvPr>
          <p:cNvSpPr>
            <a:spLocks noGrp="1"/>
          </p:cNvSpPr>
          <p:nvPr>
            <p:ph type="title"/>
          </p:nvPr>
        </p:nvSpPr>
        <p:spPr/>
        <p:txBody>
          <a:bodyPr/>
          <a:lstStyle/>
          <a:p>
            <a:r>
              <a:rPr lang="en-US" dirty="0"/>
              <a:t>Image caption generation: Test time</a:t>
            </a:r>
          </a:p>
        </p:txBody>
      </p:sp>
      <p:sp>
        <p:nvSpPr>
          <p:cNvPr id="51" name="TextBox 50">
            <a:extLst>
              <a:ext uri="{FF2B5EF4-FFF2-40B4-BE49-F238E27FC236}">
                <a16:creationId xmlns:a16="http://schemas.microsoft.com/office/drawing/2014/main" id="{E169DE0E-F28D-BC46-ADA8-4A3A49DBF2A1}"/>
              </a:ext>
            </a:extLst>
          </p:cNvPr>
          <p:cNvSpPr txBox="1"/>
          <p:nvPr/>
        </p:nvSpPr>
        <p:spPr>
          <a:xfrm>
            <a:off x="3511758" y="2699104"/>
            <a:ext cx="685893"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“The”</a:t>
            </a:r>
          </a:p>
        </p:txBody>
      </p:sp>
      <p:sp>
        <p:nvSpPr>
          <p:cNvPr id="52" name="TextBox 51">
            <a:extLst>
              <a:ext uri="{FF2B5EF4-FFF2-40B4-BE49-F238E27FC236}">
                <a16:creationId xmlns:a16="http://schemas.microsoft.com/office/drawing/2014/main" id="{5D0816D2-7EB3-2E46-AF4C-67DD82C36C97}"/>
              </a:ext>
            </a:extLst>
          </p:cNvPr>
          <p:cNvSpPr txBox="1"/>
          <p:nvPr/>
        </p:nvSpPr>
        <p:spPr>
          <a:xfrm>
            <a:off x="4981082" y="2699104"/>
            <a:ext cx="669414"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“dog”</a:t>
            </a:r>
          </a:p>
        </p:txBody>
      </p:sp>
      <p:sp>
        <p:nvSpPr>
          <p:cNvPr id="53" name="TextBox 52">
            <a:extLst>
              <a:ext uri="{FF2B5EF4-FFF2-40B4-BE49-F238E27FC236}">
                <a16:creationId xmlns:a16="http://schemas.microsoft.com/office/drawing/2014/main" id="{7B99D114-4BD4-9345-9550-663B7A416C32}"/>
              </a:ext>
            </a:extLst>
          </p:cNvPr>
          <p:cNvSpPr txBox="1"/>
          <p:nvPr/>
        </p:nvSpPr>
        <p:spPr>
          <a:xfrm>
            <a:off x="4984129" y="5053764"/>
            <a:ext cx="676275"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“The”</a:t>
            </a:r>
          </a:p>
        </p:txBody>
      </p:sp>
      <p:sp>
        <p:nvSpPr>
          <p:cNvPr id="58" name="TextBox 57">
            <a:extLst>
              <a:ext uri="{FF2B5EF4-FFF2-40B4-BE49-F238E27FC236}">
                <a16:creationId xmlns:a16="http://schemas.microsoft.com/office/drawing/2014/main" id="{3EBBE866-8CDE-1E49-B380-4895A61E0AEE}"/>
              </a:ext>
            </a:extLst>
          </p:cNvPr>
          <p:cNvSpPr txBox="1"/>
          <p:nvPr/>
        </p:nvSpPr>
        <p:spPr>
          <a:xfrm>
            <a:off x="6451598" y="5047577"/>
            <a:ext cx="669414"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“dog”</a:t>
            </a:r>
          </a:p>
        </p:txBody>
      </p:sp>
      <p:sp>
        <p:nvSpPr>
          <p:cNvPr id="63" name="TextBox 62">
            <a:extLst>
              <a:ext uri="{FF2B5EF4-FFF2-40B4-BE49-F238E27FC236}">
                <a16:creationId xmlns:a16="http://schemas.microsoft.com/office/drawing/2014/main" id="{4D82DD9A-6E9B-6842-A019-8A7A7F99B923}"/>
              </a:ext>
            </a:extLst>
          </p:cNvPr>
          <p:cNvSpPr txBox="1"/>
          <p:nvPr/>
        </p:nvSpPr>
        <p:spPr>
          <a:xfrm>
            <a:off x="9338327" y="2696116"/>
            <a:ext cx="791371"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“STOP”</a:t>
            </a:r>
          </a:p>
        </p:txBody>
      </p:sp>
      <p:sp>
        <p:nvSpPr>
          <p:cNvPr id="68" name="TextBox 67">
            <a:extLst>
              <a:ext uri="{FF2B5EF4-FFF2-40B4-BE49-F238E27FC236}">
                <a16:creationId xmlns:a16="http://schemas.microsoft.com/office/drawing/2014/main" id="{36D33BEA-B713-9F48-B2CF-651E5BCA9B15}"/>
              </a:ext>
            </a:extLst>
          </p:cNvPr>
          <p:cNvSpPr txBox="1"/>
          <p:nvPr/>
        </p:nvSpPr>
        <p:spPr>
          <a:xfrm>
            <a:off x="9295269" y="5009314"/>
            <a:ext cx="877484"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“hiding”</a:t>
            </a:r>
          </a:p>
        </p:txBody>
      </p:sp>
      <p:sp>
        <p:nvSpPr>
          <p:cNvPr id="73" name="TextBox 72">
            <a:extLst>
              <a:ext uri="{FF2B5EF4-FFF2-40B4-BE49-F238E27FC236}">
                <a16:creationId xmlns:a16="http://schemas.microsoft.com/office/drawing/2014/main" id="{0BDEE363-41C9-5647-829E-194921A6B51D}"/>
              </a:ext>
            </a:extLst>
          </p:cNvPr>
          <p:cNvSpPr txBox="1"/>
          <p:nvPr/>
        </p:nvSpPr>
        <p:spPr>
          <a:xfrm>
            <a:off x="6537614" y="2692917"/>
            <a:ext cx="484428"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“is”</a:t>
            </a:r>
          </a:p>
        </p:txBody>
      </p:sp>
      <p:sp>
        <p:nvSpPr>
          <p:cNvPr id="75" name="TextBox 74">
            <a:extLst>
              <a:ext uri="{FF2B5EF4-FFF2-40B4-BE49-F238E27FC236}">
                <a16:creationId xmlns:a16="http://schemas.microsoft.com/office/drawing/2014/main" id="{ABBCAB22-2483-0943-AEDB-8ED4B5F441F6}"/>
              </a:ext>
            </a:extLst>
          </p:cNvPr>
          <p:cNvSpPr txBox="1"/>
          <p:nvPr/>
        </p:nvSpPr>
        <p:spPr>
          <a:xfrm>
            <a:off x="7824971" y="2689736"/>
            <a:ext cx="877484" cy="338554"/>
          </a:xfrm>
          <a:prstGeom prst="rect">
            <a:avLst/>
          </a:prstGeom>
          <a:noFill/>
        </p:spPr>
        <p:txBody>
          <a:bodyPr wrap="none" rtlCol="0">
            <a:spAutoFit/>
          </a:bodyPr>
          <a:lstStyle/>
          <a:p>
            <a:pPr algn="ctr"/>
            <a:r>
              <a:rPr lang="en-US" sz="1600" dirty="0">
                <a:solidFill>
                  <a:srgbClr val="7030A0"/>
                </a:solidFill>
                <a:latin typeface="CMU Bright Oblique"/>
                <a:cs typeface="CMU Bright Oblique"/>
              </a:rPr>
              <a:t>“hiding”</a:t>
            </a:r>
          </a:p>
        </p:txBody>
      </p:sp>
      <p:sp>
        <p:nvSpPr>
          <p:cNvPr id="77" name="TextBox 76">
            <a:extLst>
              <a:ext uri="{FF2B5EF4-FFF2-40B4-BE49-F238E27FC236}">
                <a16:creationId xmlns:a16="http://schemas.microsoft.com/office/drawing/2014/main" id="{CE912204-B3B3-AC41-ABB9-F46B9214481C}"/>
              </a:ext>
            </a:extLst>
          </p:cNvPr>
          <p:cNvSpPr txBox="1"/>
          <p:nvPr/>
        </p:nvSpPr>
        <p:spPr>
          <a:xfrm>
            <a:off x="8027975" y="5044396"/>
            <a:ext cx="484428"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“is”</a:t>
            </a:r>
          </a:p>
        </p:txBody>
      </p:sp>
    </p:spTree>
    <p:extLst>
      <p:ext uri="{BB962C8B-B14F-4D97-AF65-F5344CB8AC3E}">
        <p14:creationId xmlns:p14="http://schemas.microsoft.com/office/powerpoint/2010/main" val="17113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5" grpId="0" animBg="1"/>
      <p:bldP spid="17" grpId="0"/>
      <p:bldP spid="19" grpId="0"/>
      <p:bldP spid="27" grpId="0"/>
      <p:bldP spid="28" grpId="0"/>
      <p:bldP spid="29" grpId="0" animBg="1"/>
      <p:bldP spid="31" grpId="0" animBg="1"/>
      <p:bldP spid="38" grpId="0" animBg="1"/>
      <p:bldP spid="41" grpId="0"/>
      <p:bldP spid="42" grpId="0" animBg="1"/>
      <p:bldP spid="47" grpId="0"/>
      <p:bldP spid="54" grpId="0" animBg="1"/>
      <p:bldP spid="56" grpId="0"/>
      <p:bldP spid="59" grpId="0"/>
      <p:bldP spid="60" grpId="0" animBg="1"/>
      <p:bldP spid="64" grpId="0" animBg="1"/>
      <p:bldP spid="69" grpId="0"/>
      <p:bldP spid="70" grpId="0" animBg="1"/>
      <p:bldP spid="51" grpId="0"/>
      <p:bldP spid="52" grpId="0"/>
      <p:bldP spid="53" grpId="0"/>
      <p:bldP spid="58" grpId="0"/>
      <p:bldP spid="63" grpId="0"/>
      <p:bldP spid="68" grpId="0"/>
      <p:bldP spid="73" grpId="0"/>
      <p:bldP spid="75" grpId="0"/>
      <p:bldP spid="7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57012" y="2161567"/>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897038" y="5834163"/>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390651" y="5443164"/>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02355" y="5062089"/>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6671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3079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43308"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00242"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07387" y="448717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60306"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30501"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0</a:t>
            </a:r>
            <a:endParaRPr lang="en-US" sz="160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48226" y="39070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15789" y="39086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95A72FB-5C24-B34F-B87C-5ADCFA22550F}"/>
              </a:ext>
            </a:extLst>
          </p:cNvPr>
          <p:cNvSpPr txBox="1"/>
          <p:nvPr/>
        </p:nvSpPr>
        <p:spPr>
          <a:xfrm>
            <a:off x="3814046"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281608"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66716"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p:cNvCxnSpPr>
          <p:nvPr/>
        </p:nvCxnSpPr>
        <p:spPr>
          <a:xfrm flipH="1" flipV="1">
            <a:off x="3854704" y="3037658"/>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27493"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p:cNvCxnSpPr>
          <p:nvPr/>
        </p:nvCxnSpPr>
        <p:spPr>
          <a:xfrm flipV="1">
            <a:off x="5315789" y="3037658"/>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49017" y="429506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41" name="TextBox 40">
            <a:extLst>
              <a:ext uri="{FF2B5EF4-FFF2-40B4-BE49-F238E27FC236}">
                <a16:creationId xmlns:a16="http://schemas.microsoft.com/office/drawing/2014/main" id="{80082AA5-BA3F-2D42-B09C-D763F92EC6B4}"/>
              </a:ext>
            </a:extLst>
          </p:cNvPr>
          <p:cNvSpPr txBox="1"/>
          <p:nvPr/>
        </p:nvSpPr>
        <p:spPr>
          <a:xfrm>
            <a:off x="9699829" y="395708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5</a:t>
            </a:r>
            <a:endParaRPr lang="en-US" sz="160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45715" y="347475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p:cNvCxnSpPr>
          <p:nvPr/>
        </p:nvCxnSpPr>
        <p:spPr>
          <a:xfrm flipV="1">
            <a:off x="9734012" y="303467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58226" y="448240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34010" y="3904066"/>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36479"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54703" y="46710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22265" y="46726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40487" y="4668103"/>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8598B8DA-80B8-0142-95E7-6D34831F8F0C}"/>
              </a:ext>
            </a:extLst>
          </p:cNvPr>
          <p:cNvSpPr/>
          <p:nvPr/>
        </p:nvSpPr>
        <p:spPr>
          <a:xfrm>
            <a:off x="6294835" y="4291865"/>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71426" y="4480985"/>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24345" y="4528899"/>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779828" y="3902468"/>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013A14B-CCF4-6349-B234-D1570A87A320}"/>
              </a:ext>
            </a:extLst>
          </p:cNvPr>
          <p:cNvSpPr txBox="1"/>
          <p:nvPr/>
        </p:nvSpPr>
        <p:spPr>
          <a:xfrm>
            <a:off x="6745647" y="3953888"/>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291532" y="3471558"/>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p:cNvCxnSpPr>
          <p:nvPr/>
        </p:nvCxnSpPr>
        <p:spPr>
          <a:xfrm flipV="1">
            <a:off x="6779828" y="3031471"/>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786304" y="466650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EF034F6C-C697-C34E-8918-55316B391DA5}"/>
              </a:ext>
            </a:extLst>
          </p:cNvPr>
          <p:cNvSpPr/>
          <p:nvPr/>
        </p:nvSpPr>
        <p:spPr>
          <a:xfrm>
            <a:off x="7778719" y="428868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63712" y="3899287"/>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E4B320EE-1893-464C-B108-CA72F600C3EB}"/>
              </a:ext>
            </a:extLst>
          </p:cNvPr>
          <p:cNvSpPr txBox="1"/>
          <p:nvPr/>
        </p:nvSpPr>
        <p:spPr>
          <a:xfrm>
            <a:off x="8229531" y="395070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75416" y="34683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p:cNvCxnSpPr>
          <p:nvPr/>
        </p:nvCxnSpPr>
        <p:spPr>
          <a:xfrm flipV="1">
            <a:off x="8263713" y="302829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70188" y="4663324"/>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08EB1212-96AB-E841-B7DF-8AF748908BBC}"/>
              </a:ext>
            </a:extLst>
          </p:cNvPr>
          <p:cNvSpPr txBox="1"/>
          <p:nvPr/>
        </p:nvSpPr>
        <p:spPr>
          <a:xfrm>
            <a:off x="3418556" y="5032162"/>
            <a:ext cx="867353"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“START”</a:t>
            </a:r>
          </a:p>
        </p:txBody>
      </p:sp>
      <p:sp>
        <p:nvSpPr>
          <p:cNvPr id="65" name="Rectangle 64">
            <a:extLst>
              <a:ext uri="{FF2B5EF4-FFF2-40B4-BE49-F238E27FC236}">
                <a16:creationId xmlns:a16="http://schemas.microsoft.com/office/drawing/2014/main" id="{61BD1D2E-867C-0846-9FFE-C85E3E0C9937}"/>
              </a:ext>
            </a:extLst>
          </p:cNvPr>
          <p:cNvSpPr/>
          <p:nvPr/>
        </p:nvSpPr>
        <p:spPr>
          <a:xfrm>
            <a:off x="1905001" y="4298052"/>
            <a:ext cx="976593" cy="381074"/>
          </a:xfrm>
          <a:prstGeom prst="rect">
            <a:avLst/>
          </a:prstGeom>
          <a:solidFill>
            <a:schemeClr val="bg1">
              <a:lumMod val="85000"/>
              <a:alpha val="33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6" name="Straight Arrow Connector 65">
            <a:extLst>
              <a:ext uri="{FF2B5EF4-FFF2-40B4-BE49-F238E27FC236}">
                <a16:creationId xmlns:a16="http://schemas.microsoft.com/office/drawing/2014/main" id="{0C567D63-414C-9540-8430-4A8EFB1C8EE6}"/>
              </a:ext>
            </a:extLst>
          </p:cNvPr>
          <p:cNvCxnSpPr>
            <a:stCxn id="65" idx="3"/>
          </p:cNvCxnSpPr>
          <p:nvPr/>
        </p:nvCxnSpPr>
        <p:spPr>
          <a:xfrm>
            <a:off x="2881593"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FB72E6F-F059-6749-A520-DBA48EE458DE}"/>
              </a:ext>
            </a:extLst>
          </p:cNvPr>
          <p:cNvCxnSpPr/>
          <p:nvPr/>
        </p:nvCxnSpPr>
        <p:spPr>
          <a:xfrm flipV="1">
            <a:off x="2392988" y="467109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4583564-3D2D-494C-A900-B0BE743A0244}"/>
              </a:ext>
            </a:extLst>
          </p:cNvPr>
          <p:cNvSpPr>
            <a:spLocks noGrp="1"/>
          </p:cNvSpPr>
          <p:nvPr>
            <p:ph type="title"/>
          </p:nvPr>
        </p:nvSpPr>
        <p:spPr/>
        <p:txBody>
          <a:bodyPr/>
          <a:lstStyle/>
          <a:p>
            <a:r>
              <a:rPr lang="en-US" dirty="0"/>
              <a:t>Image caption generation: Beam search</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CD880B1-2AD6-5243-83E1-A5127A57D5C5}"/>
                  </a:ext>
                </a:extLst>
              </p:cNvPr>
              <p:cNvSpPr>
                <a:spLocks noGrp="1"/>
              </p:cNvSpPr>
              <p:nvPr>
                <p:ph idx="1"/>
              </p:nvPr>
            </p:nvSpPr>
            <p:spPr>
              <a:xfrm>
                <a:off x="685800" y="914400"/>
                <a:ext cx="10972800" cy="5257800"/>
              </a:xfrm>
            </p:spPr>
            <p:txBody>
              <a:bodyPr/>
              <a:lstStyle/>
              <a:p>
                <a:pPr marL="457200" indent="-457200">
                  <a:buFont typeface="Arial" panose="020B0604020202020204" pitchFamily="34" charset="0"/>
                  <a:buChar char="•"/>
                </a:pPr>
                <a:r>
                  <a:rPr lang="en-US" dirty="0"/>
                  <a:t>Maintain </a:t>
                </a:r>
                <a14:m>
                  <m:oMath xmlns:m="http://schemas.openxmlformats.org/officeDocument/2006/math">
                    <m:r>
                      <a:rPr lang="en-US" i="1" dirty="0" smtClean="0">
                        <a:latin typeface="Cambria Math" panose="02040503050406030204" pitchFamily="18" charset="0"/>
                      </a:rPr>
                      <m:t>𝑘</m:t>
                    </m:r>
                  </m:oMath>
                </a14:m>
                <a:r>
                  <a:rPr lang="en-US" dirty="0"/>
                  <a:t> (</a:t>
                </a:r>
                <a:r>
                  <a:rPr lang="en-US" i="1" dirty="0"/>
                  <a:t>beam width</a:t>
                </a:r>
                <a:r>
                  <a:rPr lang="en-US" dirty="0"/>
                  <a:t>) top-scoring candidate sentences according to sum of per-word log-likelihoods (or some other score)</a:t>
                </a:r>
              </a:p>
              <a:p>
                <a:pPr marL="457200" indent="-457200">
                  <a:buFont typeface="Arial" panose="020B0604020202020204" pitchFamily="34" charset="0"/>
                  <a:buChar char="•"/>
                </a:pPr>
                <a:r>
                  <a:rPr lang="en-US" dirty="0"/>
                  <a:t>At each step, generate all their successors and keep the best </a:t>
                </a:r>
                <a14:m>
                  <m:oMath xmlns:m="http://schemas.openxmlformats.org/officeDocument/2006/math">
                    <m:r>
                      <a:rPr lang="en-US" i="1" dirty="0" smtClean="0">
                        <a:latin typeface="Cambria Math" panose="02040503050406030204" pitchFamily="18" charset="0"/>
                      </a:rPr>
                      <m:t>𝑘</m:t>
                    </m:r>
                  </m:oMath>
                </a14:m>
                <a:endParaRPr lang="en-US" dirty="0"/>
              </a:p>
              <a:p>
                <a:pPr marL="857250" lvl="1" indent="-457200">
                  <a:buFont typeface="Arial" panose="020B0604020202020204" pitchFamily="34" charset="0"/>
                  <a:buChar char="•"/>
                </a:pPr>
                <a:endParaRPr lang="en-US" b="1" dirty="0"/>
              </a:p>
            </p:txBody>
          </p:sp>
        </mc:Choice>
        <mc:Fallback xmlns="">
          <p:sp>
            <p:nvSpPr>
              <p:cNvPr id="2" name="Content Placeholder 1">
                <a:extLst>
                  <a:ext uri="{FF2B5EF4-FFF2-40B4-BE49-F238E27FC236}">
                    <a16:creationId xmlns:a16="http://schemas.microsoft.com/office/drawing/2014/main" id="{9CD880B1-2AD6-5243-83E1-A5127A57D5C5}"/>
                  </a:ext>
                </a:extLst>
              </p:cNvPr>
              <p:cNvSpPr>
                <a:spLocks noGrp="1" noRot="1" noChangeAspect="1" noMove="1" noResize="1" noEditPoints="1" noAdjustHandles="1" noChangeArrowheads="1" noChangeShapeType="1" noTextEdit="1"/>
              </p:cNvSpPr>
              <p:nvPr>
                <p:ph idx="1"/>
              </p:nvPr>
            </p:nvSpPr>
            <p:spPr>
              <a:xfrm>
                <a:off x="685800" y="914400"/>
                <a:ext cx="10972800" cy="5257800"/>
              </a:xfrm>
              <a:blipFill>
                <a:blip r:embed="rId3"/>
                <a:stretch>
                  <a:fillRect l="-925" t="-1449"/>
                </a:stretch>
              </a:blipFill>
            </p:spPr>
            <p:txBody>
              <a:bodyPr/>
              <a:lstStyle/>
              <a:p>
                <a:r>
                  <a:rPr lang="en-US">
                    <a:noFill/>
                  </a:rPr>
                  <a:t> </a:t>
                </a:r>
              </a:p>
            </p:txBody>
          </p:sp>
        </mc:Fallback>
      </mc:AlternateContent>
    </p:spTree>
    <p:extLst>
      <p:ext uri="{BB962C8B-B14F-4D97-AF65-F5344CB8AC3E}">
        <p14:creationId xmlns:p14="http://schemas.microsoft.com/office/powerpoint/2010/main" val="1026075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57012" y="2161567"/>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897038" y="5834163"/>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390651" y="5443164"/>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02355" y="5062089"/>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6671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30796" y="4298052"/>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43308"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00242"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07387" y="448717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60306"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30501" y="4535086"/>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0</a:t>
            </a:r>
            <a:endParaRPr lang="en-US" sz="160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48226" y="39070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15789" y="390865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95A72FB-5C24-B34F-B87C-5ADCFA22550F}"/>
              </a:ext>
            </a:extLst>
          </p:cNvPr>
          <p:cNvSpPr txBox="1"/>
          <p:nvPr/>
        </p:nvSpPr>
        <p:spPr>
          <a:xfrm>
            <a:off x="3814046"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1</a:t>
            </a:r>
            <a:endParaRPr lang="en-US" sz="160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281608" y="396007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2</a:t>
            </a:r>
            <a:endParaRPr lang="en-US" sz="160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66716"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p:cNvCxnSpPr>
          <p:nvPr/>
        </p:nvCxnSpPr>
        <p:spPr>
          <a:xfrm flipH="1" flipV="1">
            <a:off x="3854704" y="3037658"/>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27493" y="3477745"/>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p:cNvCxnSpPr>
          <p:nvPr/>
        </p:nvCxnSpPr>
        <p:spPr>
          <a:xfrm flipV="1">
            <a:off x="5315789" y="3037658"/>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49017" y="429506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sp>
        <p:nvSpPr>
          <p:cNvPr id="41" name="TextBox 40">
            <a:extLst>
              <a:ext uri="{FF2B5EF4-FFF2-40B4-BE49-F238E27FC236}">
                <a16:creationId xmlns:a16="http://schemas.microsoft.com/office/drawing/2014/main" id="{80082AA5-BA3F-2D42-B09C-D763F92EC6B4}"/>
              </a:ext>
            </a:extLst>
          </p:cNvPr>
          <p:cNvSpPr txBox="1"/>
          <p:nvPr/>
        </p:nvSpPr>
        <p:spPr>
          <a:xfrm>
            <a:off x="9699829" y="395708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5</a:t>
            </a:r>
            <a:endParaRPr lang="en-US" sz="160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45715" y="347475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p:cNvCxnSpPr>
          <p:nvPr/>
        </p:nvCxnSpPr>
        <p:spPr>
          <a:xfrm flipV="1">
            <a:off x="9734012" y="303467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58226" y="4482402"/>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34010" y="3904066"/>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36479" y="4525235"/>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54703" y="46710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22265" y="4672692"/>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40487" y="4668103"/>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8598B8DA-80B8-0142-95E7-6D34831F8F0C}"/>
              </a:ext>
            </a:extLst>
          </p:cNvPr>
          <p:cNvSpPr/>
          <p:nvPr/>
        </p:nvSpPr>
        <p:spPr>
          <a:xfrm>
            <a:off x="6294835" y="4291865"/>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71426" y="4480985"/>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24345" y="4528899"/>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779828" y="3902468"/>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013A14B-CCF4-6349-B234-D1570A87A320}"/>
              </a:ext>
            </a:extLst>
          </p:cNvPr>
          <p:cNvSpPr txBox="1"/>
          <p:nvPr/>
        </p:nvSpPr>
        <p:spPr>
          <a:xfrm>
            <a:off x="6745647" y="3953888"/>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3</a:t>
            </a:r>
            <a:endParaRPr lang="en-US" sz="160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291532" y="3471558"/>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p:cNvCxnSpPr>
          <p:nvPr/>
        </p:nvCxnSpPr>
        <p:spPr>
          <a:xfrm flipV="1">
            <a:off x="6779828" y="3031471"/>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786304" y="4666505"/>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EF034F6C-C697-C34E-8918-55316B391DA5}"/>
              </a:ext>
            </a:extLst>
          </p:cNvPr>
          <p:cNvSpPr/>
          <p:nvPr/>
        </p:nvSpPr>
        <p:spPr>
          <a:xfrm>
            <a:off x="7778719" y="4288684"/>
            <a:ext cx="976593" cy="381074"/>
          </a:xfrm>
          <a:prstGeom prst="rect">
            <a:avLst/>
          </a:prstGeom>
          <a:solidFill>
            <a:schemeClr val="bg1">
              <a:lumMod val="9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63712" y="3899287"/>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E4B320EE-1893-464C-B108-CA72F600C3EB}"/>
              </a:ext>
            </a:extLst>
          </p:cNvPr>
          <p:cNvSpPr txBox="1"/>
          <p:nvPr/>
        </p:nvSpPr>
        <p:spPr>
          <a:xfrm>
            <a:off x="8229531" y="3950707"/>
            <a:ext cx="360997" cy="338554"/>
          </a:xfrm>
          <a:prstGeom prst="rect">
            <a:avLst/>
          </a:prstGeom>
          <a:noFill/>
          <a:ln>
            <a:noFill/>
          </a:ln>
        </p:spPr>
        <p:txBody>
          <a:bodyPr wrap="none" rtlCol="0">
            <a:spAutoFit/>
          </a:bodyPr>
          <a:lstStyle/>
          <a:p>
            <a:pPr algn="ctr"/>
            <a:r>
              <a:rPr lang="en-US" sz="1600" dirty="0">
                <a:latin typeface="CMU Bright Oblique"/>
                <a:cs typeface="CMU Bright Oblique"/>
              </a:rPr>
              <a:t>h</a:t>
            </a:r>
            <a:r>
              <a:rPr lang="en-US" sz="1600" baseline="-25000" dirty="0">
                <a:latin typeface="CMU Bright Oblique"/>
                <a:cs typeface="CMU Bright Oblique"/>
              </a:rPr>
              <a:t>4</a:t>
            </a:r>
            <a:endParaRPr lang="en-US" sz="160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75416" y="34683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p:cNvCxnSpPr>
          <p:nvPr/>
        </p:nvCxnSpPr>
        <p:spPr>
          <a:xfrm flipV="1">
            <a:off x="8263713" y="3028290"/>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70188" y="4663324"/>
            <a:ext cx="0" cy="390999"/>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08EB1212-96AB-E841-B7DF-8AF748908BBC}"/>
              </a:ext>
            </a:extLst>
          </p:cNvPr>
          <p:cNvSpPr txBox="1"/>
          <p:nvPr/>
        </p:nvSpPr>
        <p:spPr>
          <a:xfrm>
            <a:off x="3418556" y="5032162"/>
            <a:ext cx="867353" cy="338554"/>
          </a:xfrm>
          <a:prstGeom prst="rect">
            <a:avLst/>
          </a:prstGeom>
          <a:noFill/>
        </p:spPr>
        <p:txBody>
          <a:bodyPr wrap="none" rtlCol="0">
            <a:spAutoFit/>
          </a:bodyPr>
          <a:lstStyle/>
          <a:p>
            <a:pPr algn="ctr"/>
            <a:r>
              <a:rPr lang="en-US" sz="1600" dirty="0">
                <a:solidFill>
                  <a:srgbClr val="521B93"/>
                </a:solidFill>
                <a:latin typeface="CMU Bright Oblique"/>
                <a:cs typeface="CMU Bright Oblique"/>
              </a:rPr>
              <a:t>“START”</a:t>
            </a:r>
          </a:p>
        </p:txBody>
      </p:sp>
      <p:sp>
        <p:nvSpPr>
          <p:cNvPr id="65" name="Rectangle 64">
            <a:extLst>
              <a:ext uri="{FF2B5EF4-FFF2-40B4-BE49-F238E27FC236}">
                <a16:creationId xmlns:a16="http://schemas.microsoft.com/office/drawing/2014/main" id="{61BD1D2E-867C-0846-9FFE-C85E3E0C9937}"/>
              </a:ext>
            </a:extLst>
          </p:cNvPr>
          <p:cNvSpPr/>
          <p:nvPr/>
        </p:nvSpPr>
        <p:spPr>
          <a:xfrm>
            <a:off x="1905001" y="4298052"/>
            <a:ext cx="976593" cy="381074"/>
          </a:xfrm>
          <a:prstGeom prst="rect">
            <a:avLst/>
          </a:prstGeom>
          <a:solidFill>
            <a:schemeClr val="bg1">
              <a:lumMod val="85000"/>
              <a:alpha val="33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66" name="Straight Arrow Connector 65">
            <a:extLst>
              <a:ext uri="{FF2B5EF4-FFF2-40B4-BE49-F238E27FC236}">
                <a16:creationId xmlns:a16="http://schemas.microsoft.com/office/drawing/2014/main" id="{0C567D63-414C-9540-8430-4A8EFB1C8EE6}"/>
              </a:ext>
            </a:extLst>
          </p:cNvPr>
          <p:cNvCxnSpPr>
            <a:stCxn id="65" idx="3"/>
          </p:cNvCxnSpPr>
          <p:nvPr/>
        </p:nvCxnSpPr>
        <p:spPr>
          <a:xfrm>
            <a:off x="2881593" y="4488589"/>
            <a:ext cx="487488" cy="0"/>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FB72E6F-F059-6749-A520-DBA48EE458DE}"/>
              </a:ext>
            </a:extLst>
          </p:cNvPr>
          <p:cNvCxnSpPr/>
          <p:nvPr/>
        </p:nvCxnSpPr>
        <p:spPr>
          <a:xfrm flipV="1">
            <a:off x="2392988" y="467109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4583564-3D2D-494C-A900-B0BE743A0244}"/>
              </a:ext>
            </a:extLst>
          </p:cNvPr>
          <p:cNvSpPr>
            <a:spLocks noGrp="1"/>
          </p:cNvSpPr>
          <p:nvPr>
            <p:ph type="title"/>
          </p:nvPr>
        </p:nvSpPr>
        <p:spPr/>
        <p:txBody>
          <a:bodyPr/>
          <a:lstStyle/>
          <a:p>
            <a:r>
              <a:rPr lang="en-US" dirty="0"/>
              <a:t>Image caption generation: Beam search</a:t>
            </a:r>
          </a:p>
        </p:txBody>
      </p:sp>
      <p:sp>
        <p:nvSpPr>
          <p:cNvPr id="77" name="Rounded Rectangle 76">
            <a:extLst>
              <a:ext uri="{FF2B5EF4-FFF2-40B4-BE49-F238E27FC236}">
                <a16:creationId xmlns:a16="http://schemas.microsoft.com/office/drawing/2014/main" id="{9D317AA2-1D0F-4449-A195-5C5888097EA6}"/>
              </a:ext>
            </a:extLst>
          </p:cNvPr>
          <p:cNvSpPr/>
          <p:nvPr/>
        </p:nvSpPr>
        <p:spPr>
          <a:xfrm>
            <a:off x="3293361" y="1455270"/>
            <a:ext cx="1070256"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The</a:t>
            </a:r>
          </a:p>
        </p:txBody>
      </p:sp>
      <p:sp>
        <p:nvSpPr>
          <p:cNvPr id="78" name="Rounded Rectangle 77">
            <a:extLst>
              <a:ext uri="{FF2B5EF4-FFF2-40B4-BE49-F238E27FC236}">
                <a16:creationId xmlns:a16="http://schemas.microsoft.com/office/drawing/2014/main" id="{6835609A-FFF6-2C42-9134-EB4D487F73DC}"/>
              </a:ext>
            </a:extLst>
          </p:cNvPr>
          <p:cNvSpPr/>
          <p:nvPr/>
        </p:nvSpPr>
        <p:spPr>
          <a:xfrm>
            <a:off x="3293361" y="1998874"/>
            <a:ext cx="1070256"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A</a:t>
            </a:r>
          </a:p>
        </p:txBody>
      </p:sp>
      <p:sp>
        <p:nvSpPr>
          <p:cNvPr id="79" name="Rounded Rectangle 78">
            <a:extLst>
              <a:ext uri="{FF2B5EF4-FFF2-40B4-BE49-F238E27FC236}">
                <a16:creationId xmlns:a16="http://schemas.microsoft.com/office/drawing/2014/main" id="{A16845FF-33FA-914D-AC6C-AF4C1B04A8CA}"/>
              </a:ext>
            </a:extLst>
          </p:cNvPr>
          <p:cNvSpPr/>
          <p:nvPr/>
        </p:nvSpPr>
        <p:spPr>
          <a:xfrm>
            <a:off x="3293361" y="2566532"/>
            <a:ext cx="1070256"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One</a:t>
            </a:r>
          </a:p>
        </p:txBody>
      </p:sp>
      <p:sp>
        <p:nvSpPr>
          <p:cNvPr id="80" name="Rounded Rectangle 79">
            <a:extLst>
              <a:ext uri="{FF2B5EF4-FFF2-40B4-BE49-F238E27FC236}">
                <a16:creationId xmlns:a16="http://schemas.microsoft.com/office/drawing/2014/main" id="{0E72D97D-AA6A-5E4A-931D-4B07613C3EB1}"/>
              </a:ext>
            </a:extLst>
          </p:cNvPr>
          <p:cNvSpPr/>
          <p:nvPr/>
        </p:nvSpPr>
        <p:spPr>
          <a:xfrm>
            <a:off x="4800600" y="1455270"/>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dog</a:t>
            </a:r>
          </a:p>
        </p:txBody>
      </p:sp>
      <p:sp>
        <p:nvSpPr>
          <p:cNvPr id="81" name="Rounded Rectangle 80">
            <a:extLst>
              <a:ext uri="{FF2B5EF4-FFF2-40B4-BE49-F238E27FC236}">
                <a16:creationId xmlns:a16="http://schemas.microsoft.com/office/drawing/2014/main" id="{4FAFF1DB-17C0-4841-9759-F3FB0FEAFCB4}"/>
              </a:ext>
            </a:extLst>
          </p:cNvPr>
          <p:cNvSpPr/>
          <p:nvPr/>
        </p:nvSpPr>
        <p:spPr>
          <a:xfrm>
            <a:off x="4800600" y="1998874"/>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yellow</a:t>
            </a:r>
          </a:p>
        </p:txBody>
      </p:sp>
      <p:sp>
        <p:nvSpPr>
          <p:cNvPr id="82" name="Rounded Rectangle 81">
            <a:extLst>
              <a:ext uri="{FF2B5EF4-FFF2-40B4-BE49-F238E27FC236}">
                <a16:creationId xmlns:a16="http://schemas.microsoft.com/office/drawing/2014/main" id="{5E326519-5E27-A443-AE3B-7364EF239DA8}"/>
              </a:ext>
            </a:extLst>
          </p:cNvPr>
          <p:cNvSpPr/>
          <p:nvPr/>
        </p:nvSpPr>
        <p:spPr>
          <a:xfrm>
            <a:off x="4800600" y="2566532"/>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cat</a:t>
            </a:r>
          </a:p>
        </p:txBody>
      </p:sp>
      <p:cxnSp>
        <p:nvCxnSpPr>
          <p:cNvPr id="83" name="Straight Arrow Connector 82">
            <a:extLst>
              <a:ext uri="{FF2B5EF4-FFF2-40B4-BE49-F238E27FC236}">
                <a16:creationId xmlns:a16="http://schemas.microsoft.com/office/drawing/2014/main" id="{89F51EA7-5E7C-844E-B5FB-26C91190FBFB}"/>
              </a:ext>
            </a:extLst>
          </p:cNvPr>
          <p:cNvCxnSpPr>
            <a:cxnSpLocks/>
            <a:endCxn id="81" idx="1"/>
          </p:cNvCxnSpPr>
          <p:nvPr/>
        </p:nvCxnSpPr>
        <p:spPr>
          <a:xfrm flipV="1">
            <a:off x="4363617" y="2199547"/>
            <a:ext cx="436982" cy="567658"/>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0CFE66F-2CE1-D844-950D-077793F1AB4E}"/>
              </a:ext>
            </a:extLst>
          </p:cNvPr>
          <p:cNvCxnSpPr>
            <a:cxnSpLocks/>
            <a:stCxn id="77" idx="3"/>
            <a:endCxn id="80" idx="1"/>
          </p:cNvCxnSpPr>
          <p:nvPr/>
        </p:nvCxnSpPr>
        <p:spPr>
          <a:xfrm>
            <a:off x="4363617" y="1655943"/>
            <a:ext cx="436982" cy="0"/>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C2F3CFF-0748-7744-8689-FD12665FA14D}"/>
              </a:ext>
            </a:extLst>
          </p:cNvPr>
          <p:cNvCxnSpPr>
            <a:cxnSpLocks/>
            <a:stCxn id="78" idx="3"/>
            <a:endCxn id="82" idx="1"/>
          </p:cNvCxnSpPr>
          <p:nvPr/>
        </p:nvCxnSpPr>
        <p:spPr>
          <a:xfrm>
            <a:off x="4363617" y="2199547"/>
            <a:ext cx="436982" cy="567658"/>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8B9E8D78-BA6F-174C-9B75-BBFFFAA93CFF}"/>
              </a:ext>
            </a:extLst>
          </p:cNvPr>
          <p:cNvSpPr/>
          <p:nvPr/>
        </p:nvSpPr>
        <p:spPr>
          <a:xfrm>
            <a:off x="6321144" y="1455270"/>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is</a:t>
            </a:r>
          </a:p>
        </p:txBody>
      </p:sp>
      <p:sp>
        <p:nvSpPr>
          <p:cNvPr id="87" name="Rounded Rectangle 86">
            <a:extLst>
              <a:ext uri="{FF2B5EF4-FFF2-40B4-BE49-F238E27FC236}">
                <a16:creationId xmlns:a16="http://schemas.microsoft.com/office/drawing/2014/main" id="{FC870585-1022-054E-9101-AE58DF36105A}"/>
              </a:ext>
            </a:extLst>
          </p:cNvPr>
          <p:cNvSpPr/>
          <p:nvPr/>
        </p:nvSpPr>
        <p:spPr>
          <a:xfrm>
            <a:off x="6321144" y="1998874"/>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dog</a:t>
            </a:r>
          </a:p>
        </p:txBody>
      </p:sp>
      <p:sp>
        <p:nvSpPr>
          <p:cNvPr id="88" name="Rounded Rectangle 87">
            <a:extLst>
              <a:ext uri="{FF2B5EF4-FFF2-40B4-BE49-F238E27FC236}">
                <a16:creationId xmlns:a16="http://schemas.microsoft.com/office/drawing/2014/main" id="{DC38000E-FD9F-5449-9EF2-4AEED6D5C7E8}"/>
              </a:ext>
            </a:extLst>
          </p:cNvPr>
          <p:cNvSpPr/>
          <p:nvPr/>
        </p:nvSpPr>
        <p:spPr>
          <a:xfrm>
            <a:off x="6321144" y="2566532"/>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sitting</a:t>
            </a:r>
          </a:p>
        </p:txBody>
      </p:sp>
      <p:cxnSp>
        <p:nvCxnSpPr>
          <p:cNvPr id="89" name="Straight Arrow Connector 88">
            <a:extLst>
              <a:ext uri="{FF2B5EF4-FFF2-40B4-BE49-F238E27FC236}">
                <a16:creationId xmlns:a16="http://schemas.microsoft.com/office/drawing/2014/main" id="{C9ECD3B0-2B73-3241-B292-480AFF1C887C}"/>
              </a:ext>
            </a:extLst>
          </p:cNvPr>
          <p:cNvCxnSpPr>
            <a:cxnSpLocks/>
            <a:stCxn id="80" idx="3"/>
            <a:endCxn id="88" idx="1"/>
          </p:cNvCxnSpPr>
          <p:nvPr/>
        </p:nvCxnSpPr>
        <p:spPr>
          <a:xfrm>
            <a:off x="5870857" y="1655943"/>
            <a:ext cx="450287" cy="111126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EFAEED6-6ADA-1944-8610-D680AE5A48B7}"/>
              </a:ext>
            </a:extLst>
          </p:cNvPr>
          <p:cNvCxnSpPr>
            <a:cxnSpLocks/>
            <a:stCxn id="80" idx="3"/>
            <a:endCxn id="86" idx="1"/>
          </p:cNvCxnSpPr>
          <p:nvPr/>
        </p:nvCxnSpPr>
        <p:spPr>
          <a:xfrm>
            <a:off x="5870857" y="1655943"/>
            <a:ext cx="450287" cy="0"/>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75FB699-81FE-4846-AB5B-27AA2E8F85D5}"/>
              </a:ext>
            </a:extLst>
          </p:cNvPr>
          <p:cNvCxnSpPr>
            <a:cxnSpLocks/>
            <a:stCxn id="81" idx="3"/>
            <a:endCxn id="87" idx="1"/>
          </p:cNvCxnSpPr>
          <p:nvPr/>
        </p:nvCxnSpPr>
        <p:spPr>
          <a:xfrm>
            <a:off x="5870857" y="2199547"/>
            <a:ext cx="450287" cy="0"/>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Rounded Rectangle 91">
            <a:extLst>
              <a:ext uri="{FF2B5EF4-FFF2-40B4-BE49-F238E27FC236}">
                <a16:creationId xmlns:a16="http://schemas.microsoft.com/office/drawing/2014/main" id="{0837F970-1095-3F40-85D6-CC558632F0C8}"/>
              </a:ext>
            </a:extLst>
          </p:cNvPr>
          <p:cNvSpPr/>
          <p:nvPr/>
        </p:nvSpPr>
        <p:spPr>
          <a:xfrm>
            <a:off x="7768944" y="1455270"/>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hiding</a:t>
            </a:r>
          </a:p>
        </p:txBody>
      </p:sp>
      <p:sp>
        <p:nvSpPr>
          <p:cNvPr id="93" name="Rounded Rectangle 92">
            <a:extLst>
              <a:ext uri="{FF2B5EF4-FFF2-40B4-BE49-F238E27FC236}">
                <a16:creationId xmlns:a16="http://schemas.microsoft.com/office/drawing/2014/main" id="{4DABAED9-FFCE-FC4D-A1BB-C5B38D39E8CA}"/>
              </a:ext>
            </a:extLst>
          </p:cNvPr>
          <p:cNvSpPr/>
          <p:nvPr/>
        </p:nvSpPr>
        <p:spPr>
          <a:xfrm>
            <a:off x="7768944" y="1998874"/>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is</a:t>
            </a:r>
          </a:p>
        </p:txBody>
      </p:sp>
      <p:sp>
        <p:nvSpPr>
          <p:cNvPr id="94" name="Rounded Rectangle 93">
            <a:extLst>
              <a:ext uri="{FF2B5EF4-FFF2-40B4-BE49-F238E27FC236}">
                <a16:creationId xmlns:a16="http://schemas.microsoft.com/office/drawing/2014/main" id="{E0B7F0EB-F37C-E84D-A65F-1302113CB824}"/>
              </a:ext>
            </a:extLst>
          </p:cNvPr>
          <p:cNvSpPr/>
          <p:nvPr/>
        </p:nvSpPr>
        <p:spPr>
          <a:xfrm>
            <a:off x="7768944" y="2566532"/>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on</a:t>
            </a:r>
          </a:p>
        </p:txBody>
      </p:sp>
      <p:cxnSp>
        <p:nvCxnSpPr>
          <p:cNvPr id="95" name="Straight Arrow Connector 94">
            <a:extLst>
              <a:ext uri="{FF2B5EF4-FFF2-40B4-BE49-F238E27FC236}">
                <a16:creationId xmlns:a16="http://schemas.microsoft.com/office/drawing/2014/main" id="{C76FD020-E44C-6241-8F94-7D0D5EF4B798}"/>
              </a:ext>
            </a:extLst>
          </p:cNvPr>
          <p:cNvCxnSpPr>
            <a:cxnSpLocks/>
            <a:endCxn id="92" idx="1"/>
          </p:cNvCxnSpPr>
          <p:nvPr/>
        </p:nvCxnSpPr>
        <p:spPr>
          <a:xfrm>
            <a:off x="7401055" y="1653231"/>
            <a:ext cx="367889" cy="271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E2D4E88-BD1A-C143-99B7-D61E6544B3E7}"/>
              </a:ext>
            </a:extLst>
          </p:cNvPr>
          <p:cNvCxnSpPr>
            <a:cxnSpLocks/>
            <a:stCxn id="86" idx="3"/>
            <a:endCxn id="94" idx="1"/>
          </p:cNvCxnSpPr>
          <p:nvPr/>
        </p:nvCxnSpPr>
        <p:spPr>
          <a:xfrm>
            <a:off x="7391401" y="1655943"/>
            <a:ext cx="377543" cy="111126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2F2B28F-1251-D94F-AA5D-157A59DE7729}"/>
              </a:ext>
            </a:extLst>
          </p:cNvPr>
          <p:cNvCxnSpPr>
            <a:cxnSpLocks/>
            <a:endCxn id="93" idx="1"/>
          </p:cNvCxnSpPr>
          <p:nvPr/>
        </p:nvCxnSpPr>
        <p:spPr>
          <a:xfrm>
            <a:off x="7402255" y="2197831"/>
            <a:ext cx="366689" cy="1716"/>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Rounded Rectangle 97">
            <a:extLst>
              <a:ext uri="{FF2B5EF4-FFF2-40B4-BE49-F238E27FC236}">
                <a16:creationId xmlns:a16="http://schemas.microsoft.com/office/drawing/2014/main" id="{31BD2AD7-F272-A049-8DC8-9B478C1B8D12}"/>
              </a:ext>
            </a:extLst>
          </p:cNvPr>
          <p:cNvSpPr/>
          <p:nvPr/>
        </p:nvSpPr>
        <p:spPr>
          <a:xfrm>
            <a:off x="9205359" y="1459192"/>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STOP</a:t>
            </a:r>
          </a:p>
        </p:txBody>
      </p:sp>
      <p:sp>
        <p:nvSpPr>
          <p:cNvPr id="99" name="Rounded Rectangle 98">
            <a:extLst>
              <a:ext uri="{FF2B5EF4-FFF2-40B4-BE49-F238E27FC236}">
                <a16:creationId xmlns:a16="http://schemas.microsoft.com/office/drawing/2014/main" id="{6934A502-D9D0-934E-BA26-D8C03C0F9651}"/>
              </a:ext>
            </a:extLst>
          </p:cNvPr>
          <p:cNvSpPr/>
          <p:nvPr/>
        </p:nvSpPr>
        <p:spPr>
          <a:xfrm>
            <a:off x="9205359" y="2002796"/>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sitting</a:t>
            </a:r>
          </a:p>
        </p:txBody>
      </p:sp>
      <p:sp>
        <p:nvSpPr>
          <p:cNvPr id="100" name="Rounded Rectangle 99">
            <a:extLst>
              <a:ext uri="{FF2B5EF4-FFF2-40B4-BE49-F238E27FC236}">
                <a16:creationId xmlns:a16="http://schemas.microsoft.com/office/drawing/2014/main" id="{E1BB04C7-A24B-B04F-AF52-0F278737CC1A}"/>
              </a:ext>
            </a:extLst>
          </p:cNvPr>
          <p:cNvSpPr/>
          <p:nvPr/>
        </p:nvSpPr>
        <p:spPr>
          <a:xfrm>
            <a:off x="9205359" y="2570454"/>
            <a:ext cx="1070257" cy="401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the</a:t>
            </a:r>
          </a:p>
        </p:txBody>
      </p:sp>
      <p:cxnSp>
        <p:nvCxnSpPr>
          <p:cNvPr id="101" name="Straight Arrow Connector 100">
            <a:extLst>
              <a:ext uri="{FF2B5EF4-FFF2-40B4-BE49-F238E27FC236}">
                <a16:creationId xmlns:a16="http://schemas.microsoft.com/office/drawing/2014/main" id="{FDE70B27-F2CA-C149-8BC9-E31BF7B2C204}"/>
              </a:ext>
            </a:extLst>
          </p:cNvPr>
          <p:cNvCxnSpPr>
            <a:cxnSpLocks/>
          </p:cNvCxnSpPr>
          <p:nvPr/>
        </p:nvCxnSpPr>
        <p:spPr>
          <a:xfrm>
            <a:off x="8853278" y="1647448"/>
            <a:ext cx="367889" cy="271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85B3C79C-801F-BD45-859E-F82D1B2BA74A}"/>
              </a:ext>
            </a:extLst>
          </p:cNvPr>
          <p:cNvCxnSpPr>
            <a:cxnSpLocks/>
          </p:cNvCxnSpPr>
          <p:nvPr/>
        </p:nvCxnSpPr>
        <p:spPr>
          <a:xfrm>
            <a:off x="8845399" y="2217927"/>
            <a:ext cx="367889" cy="271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1A025BCE-B0EF-5B4E-BCE1-4177C2598D69}"/>
              </a:ext>
            </a:extLst>
          </p:cNvPr>
          <p:cNvCxnSpPr>
            <a:cxnSpLocks/>
          </p:cNvCxnSpPr>
          <p:nvPr/>
        </p:nvCxnSpPr>
        <p:spPr>
          <a:xfrm>
            <a:off x="8853277" y="2771498"/>
            <a:ext cx="367889" cy="2712"/>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6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82" grpId="0" animBg="1"/>
      <p:bldP spid="86" grpId="0" animBg="1"/>
      <p:bldP spid="87" grpId="0" animBg="1"/>
      <p:bldP spid="88" grpId="0" animBg="1"/>
      <p:bldP spid="92" grpId="0" animBg="1"/>
      <p:bldP spid="93" grpId="0" animBg="1"/>
      <p:bldP spid="94" grpId="0" animBg="1"/>
      <p:bldP spid="98" grpId="0" animBg="1"/>
      <p:bldP spid="99" grpId="0" animBg="1"/>
      <p:bldP spid="10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6" name="Picture 5" descr="Screen Shot 2015-10-23 at 2.55.50 PM.png">
            <a:extLst>
              <a:ext uri="{FF2B5EF4-FFF2-40B4-BE49-F238E27FC236}">
                <a16:creationId xmlns:a16="http://schemas.microsoft.com/office/drawing/2014/main" id="{06B910DE-1380-AA40-A93D-EC98A18B1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317" y="1156927"/>
            <a:ext cx="8823366" cy="5611309"/>
          </a:xfrm>
          <a:prstGeom prst="rect">
            <a:avLst/>
          </a:prstGeom>
        </p:spPr>
      </p:pic>
      <p:sp>
        <p:nvSpPr>
          <p:cNvPr id="3" name="Title 2">
            <a:extLst>
              <a:ext uri="{FF2B5EF4-FFF2-40B4-BE49-F238E27FC236}">
                <a16:creationId xmlns:a16="http://schemas.microsoft.com/office/drawing/2014/main" id="{21FB63B6-ACE2-CE4B-AFE7-33844ECFD00D}"/>
              </a:ext>
            </a:extLst>
          </p:cNvPr>
          <p:cNvSpPr>
            <a:spLocks noGrp="1"/>
          </p:cNvSpPr>
          <p:nvPr>
            <p:ph type="title"/>
          </p:nvPr>
        </p:nvSpPr>
        <p:spPr/>
        <p:txBody>
          <a:bodyPr/>
          <a:lstStyle/>
          <a:p>
            <a:r>
              <a:rPr lang="en-US" dirty="0"/>
              <a:t>Image caption generation: Example outputs</a:t>
            </a:r>
          </a:p>
        </p:txBody>
      </p:sp>
    </p:spTree>
    <p:extLst>
      <p:ext uri="{BB962C8B-B14F-4D97-AF65-F5344CB8AC3E}">
        <p14:creationId xmlns:p14="http://schemas.microsoft.com/office/powerpoint/2010/main" val="4176825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EAAB-260E-C746-83FE-D048C2DA2094}"/>
              </a:ext>
            </a:extLst>
          </p:cNvPr>
          <p:cNvSpPr>
            <a:spLocks noGrp="1"/>
          </p:cNvSpPr>
          <p:nvPr>
            <p:ph type="title"/>
          </p:nvPr>
        </p:nvSpPr>
        <p:spPr/>
        <p:txBody>
          <a:bodyPr/>
          <a:lstStyle/>
          <a:p>
            <a:r>
              <a:rPr lang="en-US" dirty="0"/>
              <a:t>How to evaluate image captioning?</a:t>
            </a:r>
          </a:p>
        </p:txBody>
      </p:sp>
      <p:sp>
        <p:nvSpPr>
          <p:cNvPr id="3" name="Content Placeholder 2">
            <a:extLst>
              <a:ext uri="{FF2B5EF4-FFF2-40B4-BE49-F238E27FC236}">
                <a16:creationId xmlns:a16="http://schemas.microsoft.com/office/drawing/2014/main" id="{1D7FD63C-ACDE-5E48-B18F-61AE2C7E7760}"/>
              </a:ext>
            </a:extLst>
          </p:cNvPr>
          <p:cNvSpPr>
            <a:spLocks noGrp="1"/>
          </p:cNvSpPr>
          <p:nvPr>
            <p:ph idx="1"/>
          </p:nvPr>
        </p:nvSpPr>
        <p:spPr>
          <a:xfrm>
            <a:off x="4419600" y="914400"/>
            <a:ext cx="6019800" cy="5257800"/>
          </a:xfrm>
        </p:spPr>
        <p:txBody>
          <a:bodyPr/>
          <a:lstStyle/>
          <a:p>
            <a:pPr marL="0" indent="0"/>
            <a:r>
              <a:rPr lang="en-US" dirty="0"/>
              <a:t>Reference sentences (written by human annotators):</a:t>
            </a:r>
          </a:p>
          <a:p>
            <a:pPr marL="457200" indent="-457200">
              <a:buFont typeface="Arial" panose="020B0604020202020204" pitchFamily="34" charset="0"/>
              <a:buChar char="•"/>
            </a:pPr>
            <a:r>
              <a:rPr lang="en-US" sz="2400" dirty="0">
                <a:solidFill>
                  <a:srgbClr val="7030A0"/>
                </a:solidFill>
              </a:rPr>
              <a:t>“A dog hides underneath a bed with its face peeking out of the bed skirt”</a:t>
            </a:r>
          </a:p>
          <a:p>
            <a:pPr marL="457200" indent="-457200">
              <a:buFont typeface="Arial" panose="020B0604020202020204" pitchFamily="34" charset="0"/>
              <a:buChar char="•"/>
            </a:pPr>
            <a:r>
              <a:rPr lang="en-US" sz="2400" dirty="0">
                <a:solidFill>
                  <a:srgbClr val="7030A0"/>
                </a:solidFill>
              </a:rPr>
              <a:t>“The small white dog is peeking out from under the bed”</a:t>
            </a:r>
          </a:p>
          <a:p>
            <a:pPr marL="457200" indent="-457200">
              <a:buFont typeface="Arial" panose="020B0604020202020204" pitchFamily="34" charset="0"/>
              <a:buChar char="•"/>
            </a:pPr>
            <a:r>
              <a:rPr lang="en-US" sz="2400" dirty="0">
                <a:solidFill>
                  <a:srgbClr val="7030A0"/>
                </a:solidFill>
              </a:rPr>
              <a:t>“A dog is peeking its head out from underneath a bed skirt”</a:t>
            </a:r>
          </a:p>
          <a:p>
            <a:pPr marL="457200" indent="-457200">
              <a:buFont typeface="Arial" panose="020B0604020202020204" pitchFamily="34" charset="0"/>
              <a:buChar char="•"/>
            </a:pPr>
            <a:r>
              <a:rPr lang="en-US" sz="2400" dirty="0">
                <a:solidFill>
                  <a:srgbClr val="7030A0"/>
                </a:solidFill>
              </a:rPr>
              <a:t>“A dog peeking out from under a bed”</a:t>
            </a:r>
          </a:p>
          <a:p>
            <a:pPr marL="457200" indent="-457200">
              <a:buFont typeface="Arial" panose="020B0604020202020204" pitchFamily="34" charset="0"/>
              <a:buChar char="•"/>
            </a:pPr>
            <a:r>
              <a:rPr lang="en-US" sz="2400" dirty="0">
                <a:solidFill>
                  <a:srgbClr val="7030A0"/>
                </a:solidFill>
              </a:rPr>
              <a:t>“A dog that is under a bed on the floor”</a:t>
            </a:r>
          </a:p>
          <a:p>
            <a:pPr marL="457200" indent="-457200">
              <a:buFont typeface="Arial" panose="020B0604020202020204" pitchFamily="34" charset="0"/>
              <a:buChar char="•"/>
            </a:pPr>
            <a:endParaRPr lang="en-US" sz="2400" dirty="0"/>
          </a:p>
          <a:p>
            <a:pPr marL="0" indent="0"/>
            <a:r>
              <a:rPr lang="en-US" dirty="0"/>
              <a:t>Generated sentence:</a:t>
            </a:r>
          </a:p>
          <a:p>
            <a:pPr>
              <a:buFont typeface="Arial" panose="020B0604020202020204" pitchFamily="34" charset="0"/>
              <a:buChar char="•"/>
            </a:pPr>
            <a:r>
              <a:rPr lang="en-US" sz="2400" dirty="0">
                <a:solidFill>
                  <a:srgbClr val="7030A0"/>
                </a:solidFill>
              </a:rPr>
              <a:t>“A dog is hiding”</a:t>
            </a:r>
          </a:p>
          <a:p>
            <a:pPr marL="0" indent="0"/>
            <a:endParaRPr lang="en-US" sz="2400" dirty="0"/>
          </a:p>
        </p:txBody>
      </p:sp>
      <p:pic>
        <p:nvPicPr>
          <p:cNvPr id="4" name="Picture 3">
            <a:extLst>
              <a:ext uri="{FF2B5EF4-FFF2-40B4-BE49-F238E27FC236}">
                <a16:creationId xmlns:a16="http://schemas.microsoft.com/office/drawing/2014/main" id="{ECB5A762-0F5A-D84C-BEC3-8F1F84349AB3}"/>
              </a:ext>
            </a:extLst>
          </p:cNvPr>
          <p:cNvPicPr>
            <a:picLocks noChangeAspect="1"/>
          </p:cNvPicPr>
          <p:nvPr/>
        </p:nvPicPr>
        <p:blipFill>
          <a:blip r:embed="rId2"/>
          <a:stretch>
            <a:fillRect/>
          </a:stretch>
        </p:blipFill>
        <p:spPr>
          <a:xfrm>
            <a:off x="1981200" y="1905000"/>
            <a:ext cx="2209800" cy="2209800"/>
          </a:xfrm>
          <a:prstGeom prst="rect">
            <a:avLst/>
          </a:prstGeom>
        </p:spPr>
      </p:pic>
    </p:spTree>
    <p:extLst>
      <p:ext uri="{BB962C8B-B14F-4D97-AF65-F5344CB8AC3E}">
        <p14:creationId xmlns:p14="http://schemas.microsoft.com/office/powerpoint/2010/main" val="649650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87E-5582-3C4A-9C18-578C390C86C0}"/>
              </a:ext>
            </a:extLst>
          </p:cNvPr>
          <p:cNvSpPr>
            <a:spLocks noGrp="1"/>
          </p:cNvSpPr>
          <p:nvPr>
            <p:ph type="title"/>
          </p:nvPr>
        </p:nvSpPr>
        <p:spPr/>
        <p:txBody>
          <a:bodyPr/>
          <a:lstStyle/>
          <a:p>
            <a:r>
              <a:rPr lang="en-US" dirty="0"/>
              <a:t>BLEU: Bilingual Evaluation Understudy</a:t>
            </a:r>
          </a:p>
        </p:txBody>
      </p:sp>
      <p:sp>
        <p:nvSpPr>
          <p:cNvPr id="3" name="Content Placeholder 2">
            <a:extLst>
              <a:ext uri="{FF2B5EF4-FFF2-40B4-BE49-F238E27FC236}">
                <a16:creationId xmlns:a16="http://schemas.microsoft.com/office/drawing/2014/main" id="{E81B6687-9EBA-A247-BA64-7F1A9DC842CF}"/>
              </a:ext>
            </a:extLst>
          </p:cNvPr>
          <p:cNvSpPr>
            <a:spLocks noGrp="1"/>
          </p:cNvSpPr>
          <p:nvPr>
            <p:ph idx="1"/>
          </p:nvPr>
        </p:nvSpPr>
        <p:spPr/>
        <p:txBody>
          <a:bodyPr/>
          <a:lstStyle/>
          <a:p>
            <a:pPr marL="457200" indent="-457200">
              <a:buFont typeface="Arial" panose="020B0604020202020204" pitchFamily="34" charset="0"/>
              <a:buChar char="•"/>
            </a:pPr>
            <a:r>
              <a:rPr lang="en-US" b="1" dirty="0"/>
              <a:t>N-gram precision</a:t>
            </a:r>
            <a:r>
              <a:rPr lang="en-US" dirty="0"/>
              <a:t>: count the number of n-gram matches between candidate and reference translation, divide by total number of n-grams in candidate translation</a:t>
            </a:r>
          </a:p>
          <a:p>
            <a:pPr marL="857250" lvl="1" indent="-457200">
              <a:buFont typeface="Arial" panose="020B0604020202020204" pitchFamily="34" charset="0"/>
              <a:buChar char="•"/>
            </a:pPr>
            <a:r>
              <a:rPr lang="en-US" sz="2400" dirty="0"/>
              <a:t>Clip counts by the maximum number of times an n-gram occurs in any reference translation</a:t>
            </a:r>
          </a:p>
          <a:p>
            <a:pPr marL="857250" lvl="1" indent="-457200">
              <a:buFont typeface="Arial" panose="020B0604020202020204" pitchFamily="34" charset="0"/>
              <a:buChar char="•"/>
            </a:pPr>
            <a:r>
              <a:rPr lang="en-US" sz="2400" dirty="0"/>
              <a:t>Multiply by </a:t>
            </a:r>
            <a:r>
              <a:rPr lang="en-US" sz="2400" i="1" dirty="0"/>
              <a:t>brevity penalty </a:t>
            </a:r>
            <a:r>
              <a:rPr lang="en-US" sz="2400" dirty="0"/>
              <a:t>to penalize short translations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Most commonly used measure for image captioning and machine translation despite multiple </a:t>
            </a:r>
            <a:r>
              <a:rPr lang="en-US" dirty="0">
                <a:hlinkClick r:id="rId3"/>
              </a:rPr>
              <a:t>shortcomings</a:t>
            </a:r>
            <a:r>
              <a:rPr lang="en-US" dirty="0"/>
              <a:t> </a:t>
            </a:r>
          </a:p>
        </p:txBody>
      </p:sp>
      <p:sp>
        <p:nvSpPr>
          <p:cNvPr id="4" name="Rectangle 3">
            <a:extLst>
              <a:ext uri="{FF2B5EF4-FFF2-40B4-BE49-F238E27FC236}">
                <a16:creationId xmlns:a16="http://schemas.microsoft.com/office/drawing/2014/main" id="{AEDBF26D-4CCB-DD45-BE50-8E341E1C7101}"/>
              </a:ext>
            </a:extLst>
          </p:cNvPr>
          <p:cNvSpPr/>
          <p:nvPr/>
        </p:nvSpPr>
        <p:spPr>
          <a:xfrm>
            <a:off x="304800" y="6367046"/>
            <a:ext cx="11658600" cy="338554"/>
          </a:xfrm>
          <a:prstGeom prst="rect">
            <a:avLst/>
          </a:prstGeom>
        </p:spPr>
        <p:txBody>
          <a:bodyPr wrap="square">
            <a:spAutoFit/>
          </a:bodyPr>
          <a:lstStyle/>
          <a:p>
            <a:pPr algn="ctr"/>
            <a:r>
              <a:rPr lang="en-US" sz="1600" b="0" dirty="0"/>
              <a:t>K. </a:t>
            </a:r>
            <a:r>
              <a:rPr lang="en-US" sz="1600" b="0" dirty="0" err="1"/>
              <a:t>Papineni</a:t>
            </a:r>
            <a:r>
              <a:rPr lang="en-US" sz="1600" b="0" dirty="0"/>
              <a:t>, S. </a:t>
            </a:r>
            <a:r>
              <a:rPr lang="en-US" sz="1600" b="0" dirty="0" err="1"/>
              <a:t>Roukos</a:t>
            </a:r>
            <a:r>
              <a:rPr lang="en-US" sz="1600" b="0" dirty="0"/>
              <a:t>, T. Ward, W.-J. Zhu, </a:t>
            </a:r>
            <a:r>
              <a:rPr lang="en-US" sz="1600" b="0" dirty="0">
                <a:hlinkClick r:id="rId4"/>
              </a:rPr>
              <a:t>BLEU: a Method for Automatic Evaluation of Machine Translation</a:t>
            </a:r>
            <a:r>
              <a:rPr lang="en-US" sz="1600" b="0" dirty="0"/>
              <a:t>, ACL 2002</a:t>
            </a:r>
          </a:p>
        </p:txBody>
      </p:sp>
    </p:spTree>
    <p:extLst>
      <p:ext uri="{BB962C8B-B14F-4D97-AF65-F5344CB8AC3E}">
        <p14:creationId xmlns:p14="http://schemas.microsoft.com/office/powerpoint/2010/main" val="211315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87E-5582-3C4A-9C18-578C390C86C0}"/>
              </a:ext>
            </a:extLst>
          </p:cNvPr>
          <p:cNvSpPr>
            <a:spLocks noGrp="1"/>
          </p:cNvSpPr>
          <p:nvPr>
            <p:ph type="title"/>
          </p:nvPr>
        </p:nvSpPr>
        <p:spPr/>
        <p:txBody>
          <a:bodyPr/>
          <a:lstStyle/>
          <a:p>
            <a:r>
              <a:rPr lang="en-US" dirty="0"/>
              <a:t>BLEU: Bilingual Evaluation Understudy</a:t>
            </a:r>
          </a:p>
        </p:txBody>
      </p:sp>
      <p:pic>
        <p:nvPicPr>
          <p:cNvPr id="8" name="Picture 7">
            <a:extLst>
              <a:ext uri="{FF2B5EF4-FFF2-40B4-BE49-F238E27FC236}">
                <a16:creationId xmlns:a16="http://schemas.microsoft.com/office/drawing/2014/main" id="{73BA2D06-2CAA-3E4B-8432-D9E05752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990600"/>
            <a:ext cx="6934200" cy="5294681"/>
          </a:xfrm>
          <a:prstGeom prst="rect">
            <a:avLst/>
          </a:prstGeom>
        </p:spPr>
      </p:pic>
      <p:sp>
        <p:nvSpPr>
          <p:cNvPr id="9" name="Rectangle 8">
            <a:extLst>
              <a:ext uri="{FF2B5EF4-FFF2-40B4-BE49-F238E27FC236}">
                <a16:creationId xmlns:a16="http://schemas.microsoft.com/office/drawing/2014/main" id="{4ADF23A8-2BF1-2745-B0AE-1D2EBCFDFF70}"/>
              </a:ext>
            </a:extLst>
          </p:cNvPr>
          <p:cNvSpPr/>
          <p:nvPr/>
        </p:nvSpPr>
        <p:spPr>
          <a:xfrm>
            <a:off x="914400" y="6305334"/>
            <a:ext cx="10515600" cy="369332"/>
          </a:xfrm>
          <a:prstGeom prst="rect">
            <a:avLst/>
          </a:prstGeom>
        </p:spPr>
        <p:txBody>
          <a:bodyPr wrap="square">
            <a:spAutoFit/>
          </a:bodyPr>
          <a:lstStyle/>
          <a:p>
            <a:pPr algn="ctr"/>
            <a:r>
              <a:rPr lang="en-US" sz="1800" b="0" dirty="0">
                <a:hlinkClick r:id="rId4"/>
              </a:rPr>
              <a:t>https://</a:t>
            </a:r>
            <a:r>
              <a:rPr lang="en-US" sz="1800" b="0" dirty="0" err="1">
                <a:hlinkClick r:id="rId4"/>
              </a:rPr>
              <a:t>towardsdatascience.com</a:t>
            </a:r>
            <a:r>
              <a:rPr lang="en-US" sz="1800" b="0" dirty="0">
                <a:hlinkClick r:id="rId4"/>
              </a:rPr>
              <a:t>/evaluating-text-output-in-nlp-bleu-at-your-own-risk-e8609665a213</a:t>
            </a:r>
            <a:endParaRPr lang="en-US" sz="1800" b="0" dirty="0"/>
          </a:p>
        </p:txBody>
      </p:sp>
    </p:spTree>
    <p:extLst>
      <p:ext uri="{BB962C8B-B14F-4D97-AF65-F5344CB8AC3E}">
        <p14:creationId xmlns:p14="http://schemas.microsoft.com/office/powerpoint/2010/main" val="2908561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B136FA-0DAB-A94B-9600-B0D4587D05AD}"/>
              </a:ext>
            </a:extLst>
          </p:cNvPr>
          <p:cNvSpPr/>
          <p:nvPr/>
        </p:nvSpPr>
        <p:spPr bwMode="auto">
          <a:xfrm>
            <a:off x="762000" y="685800"/>
            <a:ext cx="10820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pic>
        <p:nvPicPr>
          <p:cNvPr id="4" name="Picture 3" descr="Screen Shot 2015-10-23 at 2.2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345"/>
            <a:ext cx="9144000" cy="6531429"/>
          </a:xfrm>
          <a:prstGeom prst="rect">
            <a:avLst/>
          </a:prstGeom>
        </p:spPr>
      </p:pic>
      <p:pic>
        <p:nvPicPr>
          <p:cNvPr id="5" name="Picture 4" descr="Screen Shot 2015-10-23 at 2.27.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375" y="2857496"/>
            <a:ext cx="7169572" cy="1944577"/>
          </a:xfrm>
          <a:prstGeom prst="rect">
            <a:avLst/>
          </a:prstGeom>
          <a:ln>
            <a:solidFill>
              <a:schemeClr val="bg1">
                <a:lumMod val="50000"/>
              </a:schemeClr>
            </a:solidFill>
          </a:ln>
          <a:effectLst>
            <a:outerShdw blurRad="317500" dist="165100" dir="6420000" sx="109000" sy="109000" algn="tl" rotWithShape="0">
              <a:srgbClr val="000000">
                <a:alpha val="43000"/>
              </a:srgbClr>
            </a:outerShdw>
          </a:effectLst>
        </p:spPr>
      </p:pic>
      <p:sp>
        <p:nvSpPr>
          <p:cNvPr id="6" name="Rectangle 5"/>
          <p:cNvSpPr/>
          <p:nvPr/>
        </p:nvSpPr>
        <p:spPr>
          <a:xfrm>
            <a:off x="3810000" y="6581002"/>
            <a:ext cx="4572000" cy="276999"/>
          </a:xfrm>
          <a:prstGeom prst="rect">
            <a:avLst/>
          </a:prstGeom>
        </p:spPr>
        <p:txBody>
          <a:bodyPr>
            <a:spAutoFit/>
          </a:bodyPr>
          <a:lstStyle/>
          <a:p>
            <a:r>
              <a:rPr lang="en-US" sz="1200" dirty="0">
                <a:hlinkClick r:id="rId4"/>
              </a:rPr>
              <a:t>http://</a:t>
            </a:r>
            <a:r>
              <a:rPr lang="en-US" sz="1200" dirty="0" err="1">
                <a:hlinkClick r:id="rId4"/>
              </a:rPr>
              <a:t>mscoco.org</a:t>
            </a:r>
            <a:r>
              <a:rPr lang="en-US" sz="1200" dirty="0">
                <a:hlinkClick r:id="rId4"/>
              </a:rPr>
              <a:t>/dataset/#captions-leaderboard</a:t>
            </a:r>
            <a:endParaRPr lang="en-US" sz="1200" dirty="0"/>
          </a:p>
        </p:txBody>
      </p:sp>
      <p:sp>
        <p:nvSpPr>
          <p:cNvPr id="8" name="Rounded Rectangle 7"/>
          <p:cNvSpPr/>
          <p:nvPr/>
        </p:nvSpPr>
        <p:spPr>
          <a:xfrm>
            <a:off x="1524000" y="6155387"/>
            <a:ext cx="947872" cy="397980"/>
          </a:xfrm>
          <a:prstGeom prst="roundRect">
            <a:avLst/>
          </a:prstGeom>
          <a:noFill/>
          <a:ln w="38100" cap="flat">
            <a:solidFill>
              <a:srgbClr val="FF0000"/>
            </a:solidFill>
            <a:prstDash val="solid"/>
            <a:miter lim="400000"/>
          </a:ln>
          <a:effectLst>
            <a:outerShdw blurRad="50800" dist="38100" dir="2700000" algn="tl" rotWithShape="0">
              <a:srgbClr val="000000">
                <a:alpha val="43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hangingPunct="0">
              <a:spcBef>
                <a:spcPts val="0"/>
              </a:spcBef>
              <a:spcAft>
                <a:spcPts val="0"/>
              </a:spcAft>
            </a:pPr>
            <a:endParaRPr lang="en-US" sz="1400"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6755460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816B0A-896D-0C4F-9618-FBDE3D918414}"/>
              </a:ext>
            </a:extLst>
          </p:cNvPr>
          <p:cNvSpPr/>
          <p:nvPr/>
        </p:nvSpPr>
        <p:spPr bwMode="auto">
          <a:xfrm>
            <a:off x="762000" y="685800"/>
            <a:ext cx="10820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pic>
        <p:nvPicPr>
          <p:cNvPr id="4" name="Picture 3" descr="Screen Shot 2015-10-23 at 2.31.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466"/>
            <a:ext cx="9144000" cy="6820012"/>
          </a:xfrm>
          <a:prstGeom prst="rect">
            <a:avLst/>
          </a:prstGeom>
        </p:spPr>
      </p:pic>
      <p:pic>
        <p:nvPicPr>
          <p:cNvPr id="5" name="Picture 4" descr="Screen Shot 2015-10-23 at 2.32.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246" y="2858197"/>
            <a:ext cx="7655706" cy="1991211"/>
          </a:xfrm>
          <a:prstGeom prst="rect">
            <a:avLst/>
          </a:prstGeom>
          <a:ln>
            <a:solidFill>
              <a:schemeClr val="bg1">
                <a:lumMod val="50000"/>
              </a:schemeClr>
            </a:solidFill>
          </a:ln>
          <a:effectLst>
            <a:outerShdw blurRad="276225" dist="38100" dir="2700000" sx="109000" sy="109000" algn="tl" rotWithShape="0">
              <a:srgbClr val="000000">
                <a:alpha val="43000"/>
              </a:srgbClr>
            </a:outerShdw>
          </a:effectLst>
        </p:spPr>
      </p:pic>
      <p:sp>
        <p:nvSpPr>
          <p:cNvPr id="6" name="Rounded Rectangle 5"/>
          <p:cNvSpPr/>
          <p:nvPr/>
        </p:nvSpPr>
        <p:spPr>
          <a:xfrm>
            <a:off x="1524000" y="2313637"/>
            <a:ext cx="947872" cy="397980"/>
          </a:xfrm>
          <a:prstGeom prst="roundRect">
            <a:avLst/>
          </a:prstGeom>
          <a:noFill/>
          <a:ln w="38100" cap="flat">
            <a:solidFill>
              <a:srgbClr val="FF0000"/>
            </a:solidFill>
            <a:prstDash val="solid"/>
            <a:miter lim="400000"/>
          </a:ln>
          <a:effectLst>
            <a:outerShdw blurRad="50800" dist="38100" dir="2700000" algn="tl" rotWithShape="0">
              <a:srgbClr val="000000">
                <a:alpha val="43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fontAlgn="auto" latinLnBrk="1" hangingPunct="0">
              <a:spcBef>
                <a:spcPts val="0"/>
              </a:spcBef>
              <a:spcAft>
                <a:spcPts val="0"/>
              </a:spcAft>
            </a:pPr>
            <a:endParaRPr lang="en-US" sz="1400"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2873853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80186" y="1274373"/>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920212" y="4186989"/>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413825" y="3795990"/>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25529" y="3414915"/>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89890" y="3410858"/>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53970" y="3410858"/>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66482" y="3601395"/>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23416" y="363804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30561" y="3599978"/>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83480" y="3647892"/>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53675" y="3647892"/>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0</a:t>
            </a:r>
            <a:endParaRPr lang="en-US" sz="1600" b="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71400" y="301986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38963" y="302146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086C217-FEB0-2D4D-BF18-427082CAC0BD}"/>
              </a:ext>
            </a:extLst>
          </p:cNvPr>
          <p:cNvSpPr txBox="1"/>
          <p:nvPr/>
        </p:nvSpPr>
        <p:spPr>
          <a:xfrm>
            <a:off x="3539741" y="1811910"/>
            <a:ext cx="676275" cy="338554"/>
          </a:xfrm>
          <a:prstGeom prst="rect">
            <a:avLst/>
          </a:prstGeom>
          <a:noFill/>
        </p:spPr>
        <p:txBody>
          <a:bodyPr wrap="none" rtlCol="0">
            <a:spAutoFit/>
          </a:bodyPr>
          <a:lstStyle/>
          <a:p>
            <a:pPr algn="ctr"/>
            <a:r>
              <a:rPr lang="en-US" sz="1600" b="0" dirty="0">
                <a:latin typeface="CMU Bright Oblique"/>
                <a:cs typeface="CMU Bright Oblique"/>
              </a:rPr>
              <a:t>“The”</a:t>
            </a:r>
          </a:p>
        </p:txBody>
      </p:sp>
      <p:sp>
        <p:nvSpPr>
          <p:cNvPr id="25" name="TextBox 24">
            <a:extLst>
              <a:ext uri="{FF2B5EF4-FFF2-40B4-BE49-F238E27FC236}">
                <a16:creationId xmlns:a16="http://schemas.microsoft.com/office/drawing/2014/main" id="{07B20BD2-15F5-724F-952A-4D40772FF27D}"/>
              </a:ext>
            </a:extLst>
          </p:cNvPr>
          <p:cNvSpPr txBox="1"/>
          <p:nvPr/>
        </p:nvSpPr>
        <p:spPr>
          <a:xfrm>
            <a:off x="5004256" y="1811910"/>
            <a:ext cx="669414" cy="338554"/>
          </a:xfrm>
          <a:prstGeom prst="rect">
            <a:avLst/>
          </a:prstGeom>
          <a:noFill/>
        </p:spPr>
        <p:txBody>
          <a:bodyPr wrap="none" rtlCol="0">
            <a:spAutoFit/>
          </a:bodyPr>
          <a:lstStyle/>
          <a:p>
            <a:pPr algn="ctr"/>
            <a:r>
              <a:rPr lang="en-US" sz="1600" b="0" dirty="0">
                <a:latin typeface="CMU Bright Oblique"/>
                <a:cs typeface="CMU Bright Oblique"/>
              </a:rPr>
              <a:t>“dog”</a:t>
            </a:r>
          </a:p>
        </p:txBody>
      </p:sp>
      <p:sp>
        <p:nvSpPr>
          <p:cNvPr id="27" name="TextBox 26">
            <a:extLst>
              <a:ext uri="{FF2B5EF4-FFF2-40B4-BE49-F238E27FC236}">
                <a16:creationId xmlns:a16="http://schemas.microsoft.com/office/drawing/2014/main" id="{A95A72FB-5C24-B34F-B87C-5ADCFA22550F}"/>
              </a:ext>
            </a:extLst>
          </p:cNvPr>
          <p:cNvSpPr txBox="1"/>
          <p:nvPr/>
        </p:nvSpPr>
        <p:spPr>
          <a:xfrm>
            <a:off x="3837220" y="30728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304782" y="30728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89890" y="2590551"/>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a:endCxn id="24" idx="2"/>
          </p:cNvCxnSpPr>
          <p:nvPr/>
        </p:nvCxnSpPr>
        <p:spPr>
          <a:xfrm flipH="1" flipV="1">
            <a:off x="3877878" y="2150464"/>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50667" y="2590551"/>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a:endCxn id="25" idx="2"/>
          </p:cNvCxnSpPr>
          <p:nvPr/>
        </p:nvCxnSpPr>
        <p:spPr>
          <a:xfrm flipV="1">
            <a:off x="5338963" y="2150464"/>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72191" y="3407870"/>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40" name="TextBox 39">
            <a:extLst>
              <a:ext uri="{FF2B5EF4-FFF2-40B4-BE49-F238E27FC236}">
                <a16:creationId xmlns:a16="http://schemas.microsoft.com/office/drawing/2014/main" id="{BD174392-1E54-1B42-804C-13FF8071600B}"/>
              </a:ext>
            </a:extLst>
          </p:cNvPr>
          <p:cNvSpPr txBox="1"/>
          <p:nvPr/>
        </p:nvSpPr>
        <p:spPr>
          <a:xfrm>
            <a:off x="9361501" y="1808922"/>
            <a:ext cx="791371" cy="338554"/>
          </a:xfrm>
          <a:prstGeom prst="rect">
            <a:avLst/>
          </a:prstGeom>
          <a:noFill/>
        </p:spPr>
        <p:txBody>
          <a:bodyPr wrap="none" rtlCol="0">
            <a:spAutoFit/>
          </a:bodyPr>
          <a:lstStyle/>
          <a:p>
            <a:pPr algn="ctr"/>
            <a:r>
              <a:rPr lang="en-US" sz="1600" b="0" dirty="0">
                <a:latin typeface="CMU Bright Oblique"/>
                <a:cs typeface="CMU Bright Oblique"/>
              </a:rPr>
              <a:t>“STOP”</a:t>
            </a:r>
          </a:p>
        </p:txBody>
      </p:sp>
      <p:sp>
        <p:nvSpPr>
          <p:cNvPr id="41" name="TextBox 40">
            <a:extLst>
              <a:ext uri="{FF2B5EF4-FFF2-40B4-BE49-F238E27FC236}">
                <a16:creationId xmlns:a16="http://schemas.microsoft.com/office/drawing/2014/main" id="{80082AA5-BA3F-2D42-B09C-D763F92EC6B4}"/>
              </a:ext>
            </a:extLst>
          </p:cNvPr>
          <p:cNvSpPr txBox="1"/>
          <p:nvPr/>
        </p:nvSpPr>
        <p:spPr>
          <a:xfrm>
            <a:off x="9723003" y="3069893"/>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68889" y="2587563"/>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a:endCxn id="40" idx="2"/>
          </p:cNvCxnSpPr>
          <p:nvPr/>
        </p:nvCxnSpPr>
        <p:spPr>
          <a:xfrm flipV="1">
            <a:off x="9757186" y="2147476"/>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81400" y="3595208"/>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57184" y="301687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59653" y="363804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77877" y="37838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45439" y="37854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63661" y="378090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9A0059AB-CAAC-DD4D-B2A7-A37A86749DCC}"/>
              </a:ext>
            </a:extLst>
          </p:cNvPr>
          <p:cNvSpPr txBox="1"/>
          <p:nvPr/>
        </p:nvSpPr>
        <p:spPr>
          <a:xfrm>
            <a:off x="5007303" y="4166570"/>
            <a:ext cx="6762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“The”</a:t>
            </a:r>
          </a:p>
        </p:txBody>
      </p:sp>
      <p:sp>
        <p:nvSpPr>
          <p:cNvPr id="52" name="TextBox 51">
            <a:extLst>
              <a:ext uri="{FF2B5EF4-FFF2-40B4-BE49-F238E27FC236}">
                <a16:creationId xmlns:a16="http://schemas.microsoft.com/office/drawing/2014/main" id="{4123D9F7-6C5A-C249-9F0A-9A39B263CA47}"/>
              </a:ext>
            </a:extLst>
          </p:cNvPr>
          <p:cNvSpPr txBox="1"/>
          <p:nvPr/>
        </p:nvSpPr>
        <p:spPr>
          <a:xfrm>
            <a:off x="9318443" y="4122120"/>
            <a:ext cx="87748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“hiding”</a:t>
            </a:r>
          </a:p>
        </p:txBody>
      </p:sp>
      <p:sp>
        <p:nvSpPr>
          <p:cNvPr id="54" name="Rectangle 53">
            <a:extLst>
              <a:ext uri="{FF2B5EF4-FFF2-40B4-BE49-F238E27FC236}">
                <a16:creationId xmlns:a16="http://schemas.microsoft.com/office/drawing/2014/main" id="{8598B8DA-80B8-0142-95E7-6D34831F8F0C}"/>
              </a:ext>
            </a:extLst>
          </p:cNvPr>
          <p:cNvSpPr/>
          <p:nvPr/>
        </p:nvSpPr>
        <p:spPr>
          <a:xfrm>
            <a:off x="6318009" y="3404671"/>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94600" y="359379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47519" y="3641705"/>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803002" y="30152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CC4A7E1-C692-5B4A-B239-CC82AEF29D86}"/>
              </a:ext>
            </a:extLst>
          </p:cNvPr>
          <p:cNvSpPr txBox="1"/>
          <p:nvPr/>
        </p:nvSpPr>
        <p:spPr>
          <a:xfrm>
            <a:off x="6560788" y="1805723"/>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sp>
        <p:nvSpPr>
          <p:cNvPr id="59" name="TextBox 58">
            <a:extLst>
              <a:ext uri="{FF2B5EF4-FFF2-40B4-BE49-F238E27FC236}">
                <a16:creationId xmlns:a16="http://schemas.microsoft.com/office/drawing/2014/main" id="{C013A14B-CCF4-6349-B234-D1570A87A320}"/>
              </a:ext>
            </a:extLst>
          </p:cNvPr>
          <p:cNvSpPr txBox="1"/>
          <p:nvPr/>
        </p:nvSpPr>
        <p:spPr>
          <a:xfrm>
            <a:off x="6768821" y="3066694"/>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314706" y="2584364"/>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a:endCxn id="58" idx="2"/>
          </p:cNvCxnSpPr>
          <p:nvPr/>
        </p:nvCxnSpPr>
        <p:spPr>
          <a:xfrm flipV="1">
            <a:off x="6803002" y="2144277"/>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809478" y="377931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89231EC-1E2D-8A4A-AB8F-4BE29AE6DCDE}"/>
              </a:ext>
            </a:extLst>
          </p:cNvPr>
          <p:cNvSpPr txBox="1"/>
          <p:nvPr/>
        </p:nvSpPr>
        <p:spPr>
          <a:xfrm>
            <a:off x="6474772" y="4160383"/>
            <a:ext cx="66941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“dog”</a:t>
            </a:r>
          </a:p>
        </p:txBody>
      </p:sp>
      <p:sp>
        <p:nvSpPr>
          <p:cNvPr id="64" name="Rectangle 63">
            <a:extLst>
              <a:ext uri="{FF2B5EF4-FFF2-40B4-BE49-F238E27FC236}">
                <a16:creationId xmlns:a16="http://schemas.microsoft.com/office/drawing/2014/main" id="{EF034F6C-C697-C34E-8918-55316B391DA5}"/>
              </a:ext>
            </a:extLst>
          </p:cNvPr>
          <p:cNvSpPr/>
          <p:nvPr/>
        </p:nvSpPr>
        <p:spPr>
          <a:xfrm>
            <a:off x="7801893" y="3401490"/>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86886" y="3012093"/>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9F28585-CC4B-9644-9CAE-3AEE2F15ABB8}"/>
              </a:ext>
            </a:extLst>
          </p:cNvPr>
          <p:cNvSpPr txBox="1"/>
          <p:nvPr/>
        </p:nvSpPr>
        <p:spPr>
          <a:xfrm>
            <a:off x="7848145" y="1802542"/>
            <a:ext cx="877484" cy="338554"/>
          </a:xfrm>
          <a:prstGeom prst="rect">
            <a:avLst/>
          </a:prstGeom>
          <a:noFill/>
        </p:spPr>
        <p:txBody>
          <a:bodyPr wrap="none" rtlCol="0">
            <a:spAutoFit/>
          </a:bodyPr>
          <a:lstStyle/>
          <a:p>
            <a:pPr algn="ctr"/>
            <a:r>
              <a:rPr lang="en-US" sz="1600" b="0" dirty="0">
                <a:latin typeface="CMU Bright Oblique"/>
                <a:cs typeface="CMU Bright Oblique"/>
              </a:rPr>
              <a:t>“hiding”</a:t>
            </a:r>
          </a:p>
        </p:txBody>
      </p:sp>
      <p:sp>
        <p:nvSpPr>
          <p:cNvPr id="69" name="TextBox 68">
            <a:extLst>
              <a:ext uri="{FF2B5EF4-FFF2-40B4-BE49-F238E27FC236}">
                <a16:creationId xmlns:a16="http://schemas.microsoft.com/office/drawing/2014/main" id="{E4B320EE-1893-464C-B108-CA72F600C3EB}"/>
              </a:ext>
            </a:extLst>
          </p:cNvPr>
          <p:cNvSpPr txBox="1"/>
          <p:nvPr/>
        </p:nvSpPr>
        <p:spPr>
          <a:xfrm>
            <a:off x="8252705" y="3063513"/>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98590" y="2581183"/>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a:endCxn id="68" idx="2"/>
          </p:cNvCxnSpPr>
          <p:nvPr/>
        </p:nvCxnSpPr>
        <p:spPr>
          <a:xfrm flipV="1">
            <a:off x="8286887" y="2141096"/>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93362" y="377613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DD2068EF-5023-C14B-87FA-20FCEB3DC5B9}"/>
              </a:ext>
            </a:extLst>
          </p:cNvPr>
          <p:cNvSpPr txBox="1"/>
          <p:nvPr/>
        </p:nvSpPr>
        <p:spPr>
          <a:xfrm>
            <a:off x="8051149" y="4157202"/>
            <a:ext cx="484428"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“is”</a:t>
            </a:r>
          </a:p>
        </p:txBody>
      </p:sp>
      <p:sp>
        <p:nvSpPr>
          <p:cNvPr id="74" name="TextBox 73">
            <a:extLst>
              <a:ext uri="{FF2B5EF4-FFF2-40B4-BE49-F238E27FC236}">
                <a16:creationId xmlns:a16="http://schemas.microsoft.com/office/drawing/2014/main" id="{08EB1212-96AB-E841-B7DF-8AF748908BBC}"/>
              </a:ext>
            </a:extLst>
          </p:cNvPr>
          <p:cNvSpPr txBox="1"/>
          <p:nvPr/>
        </p:nvSpPr>
        <p:spPr>
          <a:xfrm>
            <a:off x="3441730" y="4144968"/>
            <a:ext cx="8673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“START”</a:t>
            </a:r>
          </a:p>
        </p:txBody>
      </p:sp>
      <p:cxnSp>
        <p:nvCxnSpPr>
          <p:cNvPr id="66" name="Straight Arrow Connector 65">
            <a:extLst>
              <a:ext uri="{FF2B5EF4-FFF2-40B4-BE49-F238E27FC236}">
                <a16:creationId xmlns:a16="http://schemas.microsoft.com/office/drawing/2014/main" id="{0C567D63-414C-9540-8430-4A8EFB1C8EE6}"/>
              </a:ext>
            </a:extLst>
          </p:cNvPr>
          <p:cNvCxnSpPr>
            <a:cxnSpLocks/>
          </p:cNvCxnSpPr>
          <p:nvPr/>
        </p:nvCxnSpPr>
        <p:spPr>
          <a:xfrm>
            <a:off x="2904767" y="3601395"/>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9CE39BC7-8685-CD4E-8F89-4D3B15BB11DE}"/>
              </a:ext>
            </a:extLst>
          </p:cNvPr>
          <p:cNvSpPr>
            <a:spLocks noGrp="1"/>
          </p:cNvSpPr>
          <p:nvPr>
            <p:ph type="title"/>
          </p:nvPr>
        </p:nvSpPr>
        <p:spPr/>
        <p:txBody>
          <a:bodyPr/>
          <a:lstStyle/>
          <a:p>
            <a:r>
              <a:rPr lang="en-US" dirty="0"/>
              <a:t>Sequential prediction example 3: Image captioning</a:t>
            </a:r>
          </a:p>
        </p:txBody>
      </p:sp>
    </p:spTree>
    <p:extLst>
      <p:ext uri="{BB962C8B-B14F-4D97-AF65-F5344CB8AC3E}">
        <p14:creationId xmlns:p14="http://schemas.microsoft.com/office/powerpoint/2010/main" val="421827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p:bldP spid="19" grpId="0"/>
      <p:bldP spid="21" grpId="0"/>
      <p:bldP spid="24" grpId="0"/>
      <p:bldP spid="25" grpId="0"/>
      <p:bldP spid="27" grpId="0"/>
      <p:bldP spid="28" grpId="0"/>
      <p:bldP spid="29" grpId="0" animBg="1"/>
      <p:bldP spid="31" grpId="0" animBg="1"/>
      <p:bldP spid="38" grpId="0" animBg="1"/>
      <p:bldP spid="40" grpId="0"/>
      <p:bldP spid="41" grpId="0"/>
      <p:bldP spid="42" grpId="0" animBg="1"/>
      <p:bldP spid="47" grpId="0"/>
      <p:bldP spid="51" grpId="0"/>
      <p:bldP spid="52" grpId="0"/>
      <p:bldP spid="54" grpId="0" animBg="1"/>
      <p:bldP spid="56" grpId="0"/>
      <p:bldP spid="58" grpId="0"/>
      <p:bldP spid="59" grpId="0"/>
      <p:bldP spid="60" grpId="0" animBg="1"/>
      <p:bldP spid="63" grpId="0"/>
      <p:bldP spid="64" grpId="0" animBg="1"/>
      <p:bldP spid="68" grpId="0"/>
      <p:bldP spid="69" grpId="0"/>
      <p:bldP spid="70" grpId="0" animBg="1"/>
      <p:bldP spid="73" grpId="0"/>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FA98-3482-014D-832E-5F11A7253D80}"/>
              </a:ext>
            </a:extLst>
          </p:cNvPr>
          <p:cNvSpPr>
            <a:spLocks noGrp="1"/>
          </p:cNvSpPr>
          <p:nvPr>
            <p:ph type="title"/>
          </p:nvPr>
        </p:nvSpPr>
        <p:spPr/>
        <p:txBody>
          <a:bodyPr/>
          <a:lstStyle/>
          <a:p>
            <a:r>
              <a:rPr lang="en-US" dirty="0"/>
              <a:t>Example 4: Machine translation</a:t>
            </a:r>
          </a:p>
        </p:txBody>
      </p:sp>
      <p:pic>
        <p:nvPicPr>
          <p:cNvPr id="6" name="Content Placeholder 5">
            <a:extLst>
              <a:ext uri="{FF2B5EF4-FFF2-40B4-BE49-F238E27FC236}">
                <a16:creationId xmlns:a16="http://schemas.microsoft.com/office/drawing/2014/main" id="{83E354C5-08C1-1E47-B42A-C0B3120BDD0A}"/>
              </a:ext>
            </a:extLst>
          </p:cNvPr>
          <p:cNvPicPr>
            <a:picLocks noGrp="1" noChangeAspect="1"/>
          </p:cNvPicPr>
          <p:nvPr>
            <p:ph idx="1"/>
          </p:nvPr>
        </p:nvPicPr>
        <p:blipFill>
          <a:blip r:embed="rId2"/>
          <a:stretch>
            <a:fillRect/>
          </a:stretch>
        </p:blipFill>
        <p:spPr>
          <a:xfrm>
            <a:off x="2368952" y="1941526"/>
            <a:ext cx="7493446" cy="4329358"/>
          </a:xfrm>
        </p:spPr>
      </p:pic>
      <p:pic>
        <p:nvPicPr>
          <p:cNvPr id="8" name="Picture 7">
            <a:extLst>
              <a:ext uri="{FF2B5EF4-FFF2-40B4-BE49-F238E27FC236}">
                <a16:creationId xmlns:a16="http://schemas.microsoft.com/office/drawing/2014/main" id="{8BBC7D8E-D3AF-5341-A68E-20BF28A4C588}"/>
              </a:ext>
            </a:extLst>
          </p:cNvPr>
          <p:cNvPicPr>
            <a:picLocks noChangeAspect="1"/>
          </p:cNvPicPr>
          <p:nvPr/>
        </p:nvPicPr>
        <p:blipFill rotWithShape="1">
          <a:blip r:embed="rId3"/>
          <a:srcRect r="16956"/>
          <a:stretch/>
        </p:blipFill>
        <p:spPr>
          <a:xfrm>
            <a:off x="2458760" y="1371338"/>
            <a:ext cx="7263639" cy="507520"/>
          </a:xfrm>
          <a:prstGeom prst="rect">
            <a:avLst/>
          </a:prstGeom>
        </p:spPr>
      </p:pic>
      <p:sp>
        <p:nvSpPr>
          <p:cNvPr id="3" name="Rectangle 2">
            <a:extLst>
              <a:ext uri="{FF2B5EF4-FFF2-40B4-BE49-F238E27FC236}">
                <a16:creationId xmlns:a16="http://schemas.microsoft.com/office/drawing/2014/main" id="{E13D39EF-6F83-B84C-9C14-F2602D6FC6AD}"/>
              </a:ext>
            </a:extLst>
          </p:cNvPr>
          <p:cNvSpPr/>
          <p:nvPr/>
        </p:nvSpPr>
        <p:spPr>
          <a:xfrm>
            <a:off x="4165043" y="6284214"/>
            <a:ext cx="4051109" cy="461665"/>
          </a:xfrm>
          <a:prstGeom prst="rect">
            <a:avLst/>
          </a:prstGeom>
        </p:spPr>
        <p:txBody>
          <a:bodyPr wrap="none">
            <a:spAutoFit/>
          </a:bodyPr>
          <a:lstStyle/>
          <a:p>
            <a:r>
              <a:rPr lang="en-US" sz="2400" b="0" dirty="0">
                <a:hlinkClick r:id="rId4"/>
              </a:rPr>
              <a:t>https://</a:t>
            </a:r>
            <a:r>
              <a:rPr lang="en-US" sz="2400" b="0" dirty="0" err="1">
                <a:hlinkClick r:id="rId4"/>
              </a:rPr>
              <a:t>translate.google.com</a:t>
            </a:r>
            <a:r>
              <a:rPr lang="en-US" sz="2400" b="0" dirty="0">
                <a:hlinkClick r:id="rId4"/>
              </a:rPr>
              <a:t>/</a:t>
            </a:r>
            <a:endParaRPr lang="en-US" sz="2400" b="0" dirty="0"/>
          </a:p>
        </p:txBody>
      </p:sp>
    </p:spTree>
    <p:extLst>
      <p:ext uri="{BB962C8B-B14F-4D97-AF65-F5344CB8AC3E}">
        <p14:creationId xmlns:p14="http://schemas.microsoft.com/office/powerpoint/2010/main" val="1144635882"/>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81886</TotalTime>
  <Words>3527</Words>
  <Application>Microsoft Macintosh PowerPoint</Application>
  <PresentationFormat>Widescreen</PresentationFormat>
  <Paragraphs>936</Paragraphs>
  <Slides>78</Slides>
  <Notes>12</Notes>
  <HiddenSlides>10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0" baseType="lpstr">
      <vt:lpstr>Arial</vt:lpstr>
      <vt:lpstr>Cambria Math</vt:lpstr>
      <vt:lpstr>CMU Bright Oblique</vt:lpstr>
      <vt:lpstr>CMU Bright Roman</vt:lpstr>
      <vt:lpstr>CMU Bright SemiBold</vt:lpstr>
      <vt:lpstr>CMU Bright SemiBold Oblique</vt:lpstr>
      <vt:lpstr>Helvetica Neue Light</vt:lpstr>
      <vt:lpstr>Open Sans</vt:lpstr>
      <vt:lpstr>Proxima Nova</vt:lpstr>
      <vt:lpstr>Times New Roman</vt:lpstr>
      <vt:lpstr>Blank Presentation</vt:lpstr>
      <vt:lpstr>Equation</vt:lpstr>
      <vt:lpstr>Recurrent networks</vt:lpstr>
      <vt:lpstr>Outline</vt:lpstr>
      <vt:lpstr>Sequential prediction example 1: Sentiment classification</vt:lpstr>
      <vt:lpstr>Sequential prediction example 1: Sentiment classification</vt:lpstr>
      <vt:lpstr>Sequential prediction example 2: Text generation</vt:lpstr>
      <vt:lpstr>Sequential prediction example 2: Text generation</vt:lpstr>
      <vt:lpstr>Sequential prediction example 3: Image captioning</vt:lpstr>
      <vt:lpstr>Sequential prediction example 3: Image captioning</vt:lpstr>
      <vt:lpstr>Example 4: Machine translation</vt:lpstr>
      <vt:lpstr>Example 4: Machine translation</vt:lpstr>
      <vt:lpstr>Summary: Input-output scenarios</vt:lpstr>
      <vt:lpstr>Outline</vt:lpstr>
      <vt:lpstr>Recurrent unit</vt:lpstr>
      <vt:lpstr>Recurrent unit</vt:lpstr>
      <vt:lpstr>Vanilla RNN cell</vt:lpstr>
      <vt:lpstr>Vanilla RNN cell</vt:lpstr>
      <vt:lpstr>Vanilla RNN cell</vt:lpstr>
      <vt:lpstr>Vanilla RNN cell</vt:lpstr>
      <vt:lpstr>RNN forward pass</vt:lpstr>
      <vt:lpstr>RNN forward pass: Computation graph</vt:lpstr>
      <vt:lpstr>Training: Backpropagation through time (BPTT)</vt:lpstr>
      <vt:lpstr>Backpropagation through time</vt:lpstr>
      <vt:lpstr>Backpropagation through time</vt:lpstr>
      <vt:lpstr>Training: Backpropagation through time (BPTT)</vt:lpstr>
      <vt:lpstr>Truncated backpropagation through time</vt:lpstr>
      <vt:lpstr>Truncated backpropagation through time</vt:lpstr>
      <vt:lpstr>Truncated backpropagation through time</vt:lpstr>
      <vt:lpstr>RNN backward pass</vt:lpstr>
      <vt:lpstr>Vanishing and exploding gradients</vt:lpstr>
      <vt:lpstr>Outline</vt:lpstr>
      <vt:lpstr>Long short-term memory (LSTM)</vt:lpstr>
      <vt:lpstr>The LSTM cell</vt:lpstr>
      <vt:lpstr>The LSTM cell</vt:lpstr>
      <vt:lpstr>The LSTM cell</vt:lpstr>
      <vt:lpstr>The LSTM cell</vt:lpstr>
      <vt:lpstr>The LSTM cell</vt:lpstr>
      <vt:lpstr>The LSTM cell</vt:lpstr>
      <vt:lpstr>LSTM forward pass summary</vt:lpstr>
      <vt:lpstr>LSTM backward pass</vt:lpstr>
      <vt:lpstr>LSTM variant: Gated recurrent unit (GRU)</vt:lpstr>
      <vt:lpstr>Gated recurrent unit (GRU)</vt:lpstr>
      <vt:lpstr>Gated recurrent unit (GRU)</vt:lpstr>
      <vt:lpstr>Gated recurrent unit (GRU)</vt:lpstr>
      <vt:lpstr>LSTM variant: Gated recurrent unit (GRU)</vt:lpstr>
      <vt:lpstr>Outline</vt:lpstr>
      <vt:lpstr>Recall: Input-output scenarios</vt:lpstr>
      <vt:lpstr>RNN architectures</vt:lpstr>
      <vt:lpstr>Multi-layer RNNs</vt:lpstr>
      <vt:lpstr>Multi-layer RNNs</vt:lpstr>
      <vt:lpstr>Multi-layer RNNs</vt:lpstr>
      <vt:lpstr>Bi-directional RNNs</vt:lpstr>
      <vt:lpstr>Google Neural Machine Translation (GNMT)</vt:lpstr>
      <vt:lpstr>Outline</vt:lpstr>
      <vt:lpstr>Language modeling: Character RNN</vt:lpstr>
      <vt:lpstr>Language modeling: Character RNN</vt:lpstr>
      <vt:lpstr>Searching for interpretable hidden units</vt:lpstr>
      <vt:lpstr>Searching for interpretable hidden units</vt:lpstr>
      <vt:lpstr>Searching for interpretable hidden units</vt:lpstr>
      <vt:lpstr>Searching for interpretable hidden units</vt:lpstr>
      <vt:lpstr>Searching for interpretable hidden units</vt:lpstr>
      <vt:lpstr>Searching for interpretable hidden units</vt:lpstr>
      <vt:lpstr>Sequence classification</vt:lpstr>
      <vt:lpstr>Sequence classification</vt:lpstr>
      <vt:lpstr>Sequence classification</vt:lpstr>
      <vt:lpstr>Sequence classification</vt:lpstr>
      <vt:lpstr>Sequence classification</vt:lpstr>
      <vt:lpstr>Recurrent models: Outline</vt:lpstr>
      <vt:lpstr>Image caption generation</vt:lpstr>
      <vt:lpstr>Image caption generation: Training time</vt:lpstr>
      <vt:lpstr>Image caption generation: Test time</vt:lpstr>
      <vt:lpstr>Image caption generation: Beam search</vt:lpstr>
      <vt:lpstr>Image caption generation: Beam search</vt:lpstr>
      <vt:lpstr>Image caption generation: Example outputs</vt:lpstr>
      <vt:lpstr>How to evaluate image captioning?</vt:lpstr>
      <vt:lpstr>BLEU: Bilingual Evaluation Understudy</vt:lpstr>
      <vt:lpstr>BLEU: Bilingual Evaluation Understudy</vt:lpstr>
      <vt:lpstr>PowerPoint Presentation</vt:lpstr>
      <vt:lpstr>PowerPoint Presentation</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2348</cp:revision>
  <cp:lastPrinted>2022-04-13T15:48:03Z</cp:lastPrinted>
  <dcterms:created xsi:type="dcterms:W3CDTF">2004-08-29T23:15:23Z</dcterms:created>
  <dcterms:modified xsi:type="dcterms:W3CDTF">2023-04-21T16:27:25Z</dcterms:modified>
</cp:coreProperties>
</file>