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8" r:id="rId2"/>
  </p:sldMasterIdLst>
  <p:notesMasterIdLst>
    <p:notesMasterId r:id="rId60"/>
  </p:notesMasterIdLst>
  <p:sldIdLst>
    <p:sldId id="303" r:id="rId3"/>
    <p:sldId id="1640" r:id="rId4"/>
    <p:sldId id="1391" r:id="rId5"/>
    <p:sldId id="922" r:id="rId6"/>
    <p:sldId id="1357" r:id="rId7"/>
    <p:sldId id="1461" r:id="rId8"/>
    <p:sldId id="1360" r:id="rId9"/>
    <p:sldId id="1413" r:id="rId10"/>
    <p:sldId id="1414" r:id="rId11"/>
    <p:sldId id="1447" r:id="rId12"/>
    <p:sldId id="1450" r:id="rId13"/>
    <p:sldId id="1459" r:id="rId14"/>
    <p:sldId id="1469" r:id="rId15"/>
    <p:sldId id="1470" r:id="rId16"/>
    <p:sldId id="1471" r:id="rId17"/>
    <p:sldId id="1658" r:id="rId18"/>
    <p:sldId id="1472" r:id="rId19"/>
    <p:sldId id="1463" r:id="rId20"/>
    <p:sldId id="1642" r:id="rId21"/>
    <p:sldId id="1643" r:id="rId22"/>
    <p:sldId id="1644" r:id="rId23"/>
    <p:sldId id="1639" r:id="rId24"/>
    <p:sldId id="1611" r:id="rId25"/>
    <p:sldId id="1641" r:id="rId26"/>
    <p:sldId id="1612" r:id="rId27"/>
    <p:sldId id="1464" r:id="rId28"/>
    <p:sldId id="1465" r:id="rId29"/>
    <p:sldId id="1466" r:id="rId30"/>
    <p:sldId id="1616" r:id="rId31"/>
    <p:sldId id="1645" r:id="rId32"/>
    <p:sldId id="1646" r:id="rId33"/>
    <p:sldId id="1647" r:id="rId34"/>
    <p:sldId id="1615" r:id="rId35"/>
    <p:sldId id="1231" r:id="rId36"/>
    <p:sldId id="1415" r:id="rId37"/>
    <p:sldId id="1416" r:id="rId38"/>
    <p:sldId id="1417" r:id="rId39"/>
    <p:sldId id="1618" r:id="rId40"/>
    <p:sldId id="1622" r:id="rId41"/>
    <p:sldId id="1619" r:id="rId42"/>
    <p:sldId id="1621" r:id="rId43"/>
    <p:sldId id="1620" r:id="rId44"/>
    <p:sldId id="1623" r:id="rId45"/>
    <p:sldId id="1659" r:id="rId46"/>
    <p:sldId id="1648" r:id="rId47"/>
    <p:sldId id="1617" r:id="rId48"/>
    <p:sldId id="1650" r:id="rId49"/>
    <p:sldId id="1649" r:id="rId50"/>
    <p:sldId id="1651" r:id="rId51"/>
    <p:sldId id="1652" r:id="rId52"/>
    <p:sldId id="1653" r:id="rId53"/>
    <p:sldId id="1654" r:id="rId54"/>
    <p:sldId id="1655" r:id="rId55"/>
    <p:sldId id="1656" r:id="rId56"/>
    <p:sldId id="1657" r:id="rId57"/>
    <p:sldId id="359" r:id="rId58"/>
    <p:sldId id="1660" r:id="rId5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FF"/>
    <a:srgbClr val="EEB2E9"/>
    <a:srgbClr val="FFD579"/>
    <a:srgbClr val="9900CC"/>
    <a:srgbClr val="0000FF"/>
    <a:srgbClr val="D60093"/>
    <a:srgbClr val="FF9300"/>
    <a:srgbClr val="73FB79"/>
    <a:srgbClr val="CC0066"/>
    <a:srgbClr val="F7E5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83469" autoAdjust="0"/>
  </p:normalViewPr>
  <p:slideViewPr>
    <p:cSldViewPr>
      <p:cViewPr varScale="1">
        <p:scale>
          <a:sx n="105" d="100"/>
          <a:sy n="105" d="100"/>
        </p:scale>
        <p:origin x="200" y="2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58165C-9B11-4AA3-A889-152AF13555D8}" type="slidenum">
              <a:rPr lang="en-US"/>
              <a:pPr>
                <a:defRPr/>
              </a:pPr>
              <a:t>‹#›</a:t>
            </a:fld>
            <a:endParaRPr lang="en-US"/>
          </a:p>
        </p:txBody>
      </p:sp>
    </p:spTree>
    <p:extLst>
      <p:ext uri="{BB962C8B-B14F-4D97-AF65-F5344CB8AC3E}">
        <p14:creationId xmlns:p14="http://schemas.microsoft.com/office/powerpoint/2010/main" val="2304224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 uses a conventional CNN backbone to learn a 2D representation of an input image. The model flattens it and supplements it with a positional encoding before passing it into a transformer encoder. A transformer decoder then takes as input a small fixed number of learned positional embeddings, which we call object queries, and additionally attends to the encoder output. We pass each output embedding of the decoder to a shared feed forward network (FFN) that predicts either a detection (class and bounding box) or a “no object” class.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a:t>
            </a:fld>
            <a:endParaRPr lang="en-US"/>
          </a:p>
        </p:txBody>
      </p:sp>
    </p:spTree>
    <p:extLst>
      <p:ext uri="{BB962C8B-B14F-4D97-AF65-F5344CB8AC3E}">
        <p14:creationId xmlns:p14="http://schemas.microsoft.com/office/powerpoint/2010/main" val="185214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In this work, we generalize a recently proposed model architecture based on self-attention, the Transformer, to a sequence modeling formulation of image generation with a tractable likelihood. By restricting the </a:t>
            </a:r>
            <a:r>
              <a:rPr lang="en-US" dirty="0" err="1"/>
              <a:t>selfattention</a:t>
            </a:r>
            <a:r>
              <a:rPr lang="en-US" dirty="0"/>
              <a:t> mechanism to attend to local neighborhoods we significantly increase the size of images the model can process in practice, despite maintaining significantly larger receptive fields per layer than typical convolutional neural networks. While conceptually simple, our generative models significantly outperform the current state of the art in image generation on ImageNet, improving the best published negative log-likelihood on ImageNet from 3.83 to 3.77. </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5</a:t>
            </a:fld>
            <a:endParaRPr lang="en-US"/>
          </a:p>
        </p:txBody>
      </p:sp>
    </p:spTree>
    <p:extLst>
      <p:ext uri="{BB962C8B-B14F-4D97-AF65-F5344CB8AC3E}">
        <p14:creationId xmlns:p14="http://schemas.microsoft.com/office/powerpoint/2010/main" val="245629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We train a sequence Transformer to auto-regressively predict pixels, without incorporating knowledge of the 2D input structure. Despite training on low-resolution ImageNet without labels, we find that a GPT-2 scale model learns strong image representations as measured by linear probing, fine-tuning, and low-data classification. On CIFAR-10, we achieve 96.3% accuracy with a linear probe, outperforming a supervised Wide </a:t>
            </a:r>
            <a:r>
              <a:rPr lang="en-US" dirty="0" err="1"/>
              <a:t>ResNet</a:t>
            </a:r>
            <a:r>
              <a:rPr lang="en-US" dirty="0"/>
              <a:t>, and 99.0% accuracy with full finetuning, matching the top supervised pre-trained models. An even larger model trained on a mixture of ImageNet and web images is competitive with self-supervised benchmarks on ImageNet, achieving 72.0% top-1 accuracy on a linear probe of our features.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7</a:t>
            </a:fld>
            <a:endParaRPr lang="en-US"/>
          </a:p>
        </p:txBody>
      </p:sp>
    </p:spTree>
    <p:extLst>
      <p:ext uri="{BB962C8B-B14F-4D97-AF65-F5344CB8AC3E}">
        <p14:creationId xmlns:p14="http://schemas.microsoft.com/office/powerpoint/2010/main" val="309113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While the Transformer architecture has become the de-facto standard for natural language processing tasks, its applications to computer vision remain limited. In vision, attention is either applied in conjunction with convolutional networks, or used to replace certain components of convolutional networks while keeping their overall structure in place. We show that this reliance on CNNs is not necessary and a pure transformer applied directly to sequences of image patches can perform very well on image classification tasks. When pre-trained on large amounts of data and transferred to multiple mid-sized or small image recognition benchmarks (ImageNet, CIFAR-100, VTAB, etc.), Vision Transformer (</a:t>
            </a:r>
            <a:r>
              <a:rPr lang="en-US" dirty="0" err="1"/>
              <a:t>ViT</a:t>
            </a:r>
            <a:r>
              <a:rPr lang="en-US" dirty="0"/>
              <a:t>) attains excellent results compared to state-of-the-art convolutional networks while requiring substantially fewer computational resources to train</a:t>
            </a:r>
          </a:p>
        </p:txBody>
      </p:sp>
      <p:sp>
        <p:nvSpPr>
          <p:cNvPr id="4" name="Slide Number Placeholder 3"/>
          <p:cNvSpPr>
            <a:spLocks noGrp="1"/>
          </p:cNvSpPr>
          <p:nvPr>
            <p:ph type="sldNum" sz="quarter" idx="5"/>
          </p:nvPr>
        </p:nvSpPr>
        <p:spPr/>
        <p:txBody>
          <a:bodyPr/>
          <a:lstStyle/>
          <a:p>
            <a:fld id="{B13A3096-56FA-D349-B50D-90F153F2B429}" type="slidenum">
              <a:rPr lang="en-US" smtClean="0"/>
              <a:t>10</a:t>
            </a:fld>
            <a:endParaRPr lang="en-US"/>
          </a:p>
        </p:txBody>
      </p:sp>
    </p:spTree>
    <p:extLst>
      <p:ext uri="{BB962C8B-B14F-4D97-AF65-F5344CB8AC3E}">
        <p14:creationId xmlns:p14="http://schemas.microsoft.com/office/powerpoint/2010/main" val="357217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Patches of size 14x14 = 16x16 patches to represent 224x224 images (sequence length = 256)</a:t>
            </a:r>
          </a:p>
        </p:txBody>
      </p:sp>
      <p:sp>
        <p:nvSpPr>
          <p:cNvPr id="4" name="Slide Number Placeholder 3"/>
          <p:cNvSpPr>
            <a:spLocks noGrp="1"/>
          </p:cNvSpPr>
          <p:nvPr>
            <p:ph type="sldNum" sz="quarter" idx="5"/>
          </p:nvPr>
        </p:nvSpPr>
        <p:spPr/>
        <p:txBody>
          <a:bodyPr/>
          <a:lstStyle/>
          <a:p>
            <a:fld id="{B13A3096-56FA-D349-B50D-90F153F2B429}" type="slidenum">
              <a:rPr lang="en-US" smtClean="0"/>
              <a:t>11</a:t>
            </a:fld>
            <a:endParaRPr lang="en-US"/>
          </a:p>
        </p:txBody>
      </p:sp>
    </p:spTree>
    <p:extLst>
      <p:ext uri="{BB962C8B-B14F-4D97-AF65-F5344CB8AC3E}">
        <p14:creationId xmlns:p14="http://schemas.microsoft.com/office/powerpoint/2010/main" val="940280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While the Transformer architecture has become the de-facto standard for natural language processing tasks, its applications to computer vision remain limited. In vision, attention is either applied in conjunction with convolutional networks, or used to replace certain components of convolutional networks while keeping their overall structure in place. We show that this reliance on CNNs is not necessary and a pure transformer applied directly to sequences of image patches can perform very well on image classification tasks. When pre-trained on large amounts of data and transferred to multiple mid-sized or small image recognition benchmarks (ImageNet, CIFAR-100, VTAB, etc.), Vision Transformer (</a:t>
            </a:r>
            <a:r>
              <a:rPr lang="en-US" dirty="0" err="1"/>
              <a:t>ViT</a:t>
            </a:r>
            <a:r>
              <a:rPr lang="en-US" dirty="0"/>
              <a:t>) attains excellent results compared to state-of-the-art convolutional networks while requiring substantially fewer computational resources to train</a:t>
            </a:r>
          </a:p>
        </p:txBody>
      </p:sp>
      <p:sp>
        <p:nvSpPr>
          <p:cNvPr id="4" name="Slide Number Placeholder 3"/>
          <p:cNvSpPr>
            <a:spLocks noGrp="1"/>
          </p:cNvSpPr>
          <p:nvPr>
            <p:ph type="sldNum" sz="quarter" idx="5"/>
          </p:nvPr>
        </p:nvSpPr>
        <p:spPr/>
        <p:txBody>
          <a:bodyPr/>
          <a:lstStyle/>
          <a:p>
            <a:fld id="{B13A3096-56FA-D349-B50D-90F153F2B429}" type="slidenum">
              <a:rPr lang="en-US" smtClean="0"/>
              <a:t>12</a:t>
            </a:fld>
            <a:endParaRPr lang="en-US"/>
          </a:p>
        </p:txBody>
      </p:sp>
    </p:spTree>
    <p:extLst>
      <p:ext uri="{BB962C8B-B14F-4D97-AF65-F5344CB8AC3E}">
        <p14:creationId xmlns:p14="http://schemas.microsoft.com/office/powerpoint/2010/main" val="17022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Vision transformer (</a:t>
            </a:r>
            <a:r>
              <a:rPr lang="en-US" dirty="0" err="1"/>
              <a:t>ViT</a:t>
            </a:r>
            <a:r>
              <a:rPr lang="en-US" dirty="0"/>
              <a:t>) models exhibit substandard </a:t>
            </a:r>
            <a:r>
              <a:rPr lang="en-US" dirty="0" err="1"/>
              <a:t>optimizability</a:t>
            </a:r>
            <a:r>
              <a:rPr lang="en-US" dirty="0"/>
              <a:t>. In particular, they are sensitive to the choice of optimizer (</a:t>
            </a:r>
            <a:r>
              <a:rPr lang="en-US" dirty="0" err="1"/>
              <a:t>AdamW</a:t>
            </a:r>
            <a:r>
              <a:rPr lang="en-US" dirty="0"/>
              <a:t> vs. SGD), optimizer hyperparameters, and training schedule length. In comparison, modern convolutional neural networks are easier to optimize. Why is this the case? In this work, we conjecture that the issue lies with the </a:t>
            </a:r>
            <a:r>
              <a:rPr lang="en-US" dirty="0" err="1"/>
              <a:t>patchify</a:t>
            </a:r>
            <a:r>
              <a:rPr lang="en-US" dirty="0"/>
              <a:t> stem of </a:t>
            </a:r>
            <a:r>
              <a:rPr lang="en-US" dirty="0" err="1"/>
              <a:t>ViT</a:t>
            </a:r>
            <a:r>
              <a:rPr lang="en-US" dirty="0"/>
              <a:t> models, which is implemented by a stride-p </a:t>
            </a:r>
            <a:r>
              <a:rPr lang="en-US" dirty="0" err="1"/>
              <a:t>p×p</a:t>
            </a:r>
            <a:r>
              <a:rPr lang="en-US" dirty="0"/>
              <a:t> convolution (p = 16 by default) applied to the input image. This large-kernel plus large-stride convolution runs counter to typical design choices of convolutional layers in neural networks. To test whether this atypical design choice causes an issue, we analyze the optimization behavior of </a:t>
            </a:r>
            <a:r>
              <a:rPr lang="en-US" dirty="0" err="1"/>
              <a:t>ViT</a:t>
            </a:r>
            <a:r>
              <a:rPr lang="en-US" dirty="0"/>
              <a:t> models with their original </a:t>
            </a:r>
            <a:r>
              <a:rPr lang="en-US" dirty="0" err="1"/>
              <a:t>patchify</a:t>
            </a:r>
            <a:r>
              <a:rPr lang="en-US" dirty="0"/>
              <a:t> stem versus a simple counterpart where we replace the </a:t>
            </a:r>
            <a:r>
              <a:rPr lang="en-US" dirty="0" err="1"/>
              <a:t>ViT</a:t>
            </a:r>
            <a:r>
              <a:rPr lang="en-US" dirty="0"/>
              <a:t> stem by a small number of stacked stride-two 3×3 convolutions. While the vast majority of computation in the two </a:t>
            </a:r>
            <a:r>
              <a:rPr lang="en-US" dirty="0" err="1"/>
              <a:t>ViT</a:t>
            </a:r>
            <a:r>
              <a:rPr lang="en-US" dirty="0"/>
              <a:t> designs is identical, we find that this small change in early visual processing results in markedly different training behavior in terms of the sensitivity to optimization settings as well as the final model accuracy. Using a convolutional stem in </a:t>
            </a:r>
            <a:r>
              <a:rPr lang="en-US" dirty="0" err="1"/>
              <a:t>ViT</a:t>
            </a:r>
            <a:r>
              <a:rPr lang="en-US" dirty="0"/>
              <a:t> dramatically increases optimization stability and also improves peak performance (by ∼1-2% top-1 accuracy on ImageNet-1k), while maintaining flops and runtime. The improvement can be observed across the wide spectrum of model complexities (from 1G to 36G flops) and dataset scales (from ImageNet-1k to ImageNet-21k). These findings lead us to recommend using a standard, lightweight convolutional stem for </a:t>
            </a:r>
            <a:r>
              <a:rPr lang="en-US" dirty="0" err="1"/>
              <a:t>ViT</a:t>
            </a:r>
            <a:r>
              <a:rPr lang="en-US" dirty="0"/>
              <a:t> models in this regime as a more robust architectural choice compared to the original </a:t>
            </a:r>
            <a:r>
              <a:rPr lang="en-US" dirty="0" err="1"/>
              <a:t>ViT</a:t>
            </a:r>
            <a:r>
              <a:rPr lang="en-US" dirty="0"/>
              <a:t> model design.</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18</a:t>
            </a:fld>
            <a:endParaRPr lang="en-US"/>
          </a:p>
        </p:txBody>
      </p:sp>
    </p:spTree>
    <p:extLst>
      <p:ext uri="{BB962C8B-B14F-4D97-AF65-F5344CB8AC3E}">
        <p14:creationId xmlns:p14="http://schemas.microsoft.com/office/powerpoint/2010/main" val="322627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B98E7-95E9-4DC5-AA12-47A3BCDE7A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931CC-CE3B-4775-AE74-94784714AA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1E78B-61F1-4CC5-8105-5F9CB4DE94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EAB4C72-6734-4858-BAEE-5CE2F207342C}" type="slidenum">
              <a:rPr lang="en-US"/>
              <a:pPr/>
              <a:t>‹#›</a:t>
            </a:fld>
            <a:endParaRPr lang="en-US"/>
          </a:p>
        </p:txBody>
      </p:sp>
    </p:spTree>
    <p:extLst>
      <p:ext uri="{BB962C8B-B14F-4D97-AF65-F5344CB8AC3E}">
        <p14:creationId xmlns:p14="http://schemas.microsoft.com/office/powerpoint/2010/main" val="42078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2134D1-49F0-4546-86A1-AC0501B90F81}" type="slidenum">
              <a:rPr lang="en-US"/>
              <a:pPr/>
              <a:t>‹#›</a:t>
            </a:fld>
            <a:endParaRPr lang="en-US"/>
          </a:p>
        </p:txBody>
      </p:sp>
    </p:spTree>
    <p:extLst>
      <p:ext uri="{BB962C8B-B14F-4D97-AF65-F5344CB8AC3E}">
        <p14:creationId xmlns:p14="http://schemas.microsoft.com/office/powerpoint/2010/main" val="152748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9FDF80-94A4-4D7C-B1A8-7E251E7DBBA7}" type="slidenum">
              <a:rPr lang="en-US"/>
              <a:pPr/>
              <a:t>‹#›</a:t>
            </a:fld>
            <a:endParaRPr lang="en-US"/>
          </a:p>
        </p:txBody>
      </p:sp>
    </p:spTree>
    <p:extLst>
      <p:ext uri="{BB962C8B-B14F-4D97-AF65-F5344CB8AC3E}">
        <p14:creationId xmlns:p14="http://schemas.microsoft.com/office/powerpoint/2010/main" val="20102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A40F0D-5C06-4731-A34C-109BF192A960}" type="slidenum">
              <a:rPr lang="en-US"/>
              <a:pPr/>
              <a:t>‹#›</a:t>
            </a:fld>
            <a:endParaRPr lang="en-US"/>
          </a:p>
        </p:txBody>
      </p:sp>
    </p:spTree>
    <p:extLst>
      <p:ext uri="{BB962C8B-B14F-4D97-AF65-F5344CB8AC3E}">
        <p14:creationId xmlns:p14="http://schemas.microsoft.com/office/powerpoint/2010/main" val="3242023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124B6E-7B2C-4DD0-B100-850733DB18F3}" type="slidenum">
              <a:rPr lang="en-US"/>
              <a:pPr/>
              <a:t>‹#›</a:t>
            </a:fld>
            <a:endParaRPr lang="en-US"/>
          </a:p>
        </p:txBody>
      </p:sp>
    </p:spTree>
    <p:extLst>
      <p:ext uri="{BB962C8B-B14F-4D97-AF65-F5344CB8AC3E}">
        <p14:creationId xmlns:p14="http://schemas.microsoft.com/office/powerpoint/2010/main" val="1702283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DE235E0-140F-4275-AF4F-B2ED2B4FE746}" type="slidenum">
              <a:rPr lang="en-US"/>
              <a:pPr/>
              <a:t>‹#›</a:t>
            </a:fld>
            <a:endParaRPr lang="en-US"/>
          </a:p>
        </p:txBody>
      </p:sp>
    </p:spTree>
    <p:extLst>
      <p:ext uri="{BB962C8B-B14F-4D97-AF65-F5344CB8AC3E}">
        <p14:creationId xmlns:p14="http://schemas.microsoft.com/office/powerpoint/2010/main" val="2041669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F59DEC-22BE-4F83-BAA8-9945FF969969}" type="slidenum">
              <a:rPr lang="en-US"/>
              <a:pPr/>
              <a:t>‹#›</a:t>
            </a:fld>
            <a:endParaRPr lang="en-US"/>
          </a:p>
        </p:txBody>
      </p:sp>
    </p:spTree>
    <p:extLst>
      <p:ext uri="{BB962C8B-B14F-4D97-AF65-F5344CB8AC3E}">
        <p14:creationId xmlns:p14="http://schemas.microsoft.com/office/powerpoint/2010/main" val="386212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59325E5-224D-42B9-8A24-02AC07E5BC7E}" type="slidenum">
              <a:rPr lang="en-US"/>
              <a:pPr/>
              <a:t>‹#›</a:t>
            </a:fld>
            <a:endParaRPr lang="en-US"/>
          </a:p>
        </p:txBody>
      </p:sp>
    </p:spTree>
    <p:extLst>
      <p:ext uri="{BB962C8B-B14F-4D97-AF65-F5344CB8AC3E}">
        <p14:creationId xmlns:p14="http://schemas.microsoft.com/office/powerpoint/2010/main" val="296588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B4661-3022-47E3-9732-5E7F64338D3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83EDF7-CE87-4276-8B7E-FD4597F8F227}" type="slidenum">
              <a:rPr lang="en-US"/>
              <a:pPr/>
              <a:t>‹#›</a:t>
            </a:fld>
            <a:endParaRPr lang="en-US"/>
          </a:p>
        </p:txBody>
      </p:sp>
    </p:spTree>
    <p:extLst>
      <p:ext uri="{BB962C8B-B14F-4D97-AF65-F5344CB8AC3E}">
        <p14:creationId xmlns:p14="http://schemas.microsoft.com/office/powerpoint/2010/main" val="2486954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6EB3C9-DDE7-4283-8861-FA4C83D84A97}" type="slidenum">
              <a:rPr lang="en-US"/>
              <a:pPr/>
              <a:t>‹#›</a:t>
            </a:fld>
            <a:endParaRPr lang="en-US"/>
          </a:p>
        </p:txBody>
      </p:sp>
    </p:spTree>
    <p:extLst>
      <p:ext uri="{BB962C8B-B14F-4D97-AF65-F5344CB8AC3E}">
        <p14:creationId xmlns:p14="http://schemas.microsoft.com/office/powerpoint/2010/main" val="43662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EDD31-9D7F-4A41-8637-222DAC39B97A}" type="slidenum">
              <a:rPr lang="en-US"/>
              <a:pPr/>
              <a:t>‹#›</a:t>
            </a:fld>
            <a:endParaRPr lang="en-US"/>
          </a:p>
        </p:txBody>
      </p:sp>
    </p:spTree>
    <p:extLst>
      <p:ext uri="{BB962C8B-B14F-4D97-AF65-F5344CB8AC3E}">
        <p14:creationId xmlns:p14="http://schemas.microsoft.com/office/powerpoint/2010/main" val="166275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26893A-60E9-48D9-9D9A-C2567195504F}" type="slidenum">
              <a:rPr lang="en-US"/>
              <a:pPr/>
              <a:t>‹#›</a:t>
            </a:fld>
            <a:endParaRPr lang="en-US"/>
          </a:p>
        </p:txBody>
      </p:sp>
    </p:spTree>
    <p:extLst>
      <p:ext uri="{BB962C8B-B14F-4D97-AF65-F5344CB8AC3E}">
        <p14:creationId xmlns:p14="http://schemas.microsoft.com/office/powerpoint/2010/main" val="232299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F29F1-2C13-4D38-B318-4108E141706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EAFFAE-9F2D-4666-8459-369C2D147A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BD50FC-51B8-4E27-A0DC-3216DD12B1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8CFCBF-BF11-4778-B040-46B9F196177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782973-8154-4954-AAE8-41DAFDB7BE5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997AD-11D1-4F57-AB6F-125755FF66E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86DFB-E1CA-4BE7-96AE-B434DDEF83C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850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6185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61850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Arial" charset="0"/>
              </a:defRPr>
            </a:lvl1pPr>
          </a:lstStyle>
          <a:p>
            <a:pPr>
              <a:defRPr/>
            </a:pPr>
            <a:fld id="{8D6AAD3B-7D9C-4E52-9BE2-E4C1F70FF6F5}" type="slidenum">
              <a:rPr lang="en-US"/>
              <a:pPr>
                <a:defRPr/>
              </a:pPr>
              <a:t>‹#›</a:t>
            </a:fld>
            <a:endParaRPr lang="en-US"/>
          </a:p>
        </p:txBody>
      </p:sp>
      <p:sp>
        <p:nvSpPr>
          <p:cNvPr id="61850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FD88B6D-6F3B-4364-94DC-2683F02AD070}" type="slidenum">
              <a:rPr lang="en-US"/>
              <a:pPr/>
              <a:t>‹#›</a:t>
            </a:fld>
            <a:endParaRPr lang="en-US"/>
          </a:p>
        </p:txBody>
      </p:sp>
    </p:spTree>
    <p:extLst>
      <p:ext uri="{BB962C8B-B14F-4D97-AF65-F5344CB8AC3E}">
        <p14:creationId xmlns:p14="http://schemas.microsoft.com/office/powerpoint/2010/main" val="26579847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rxiv.org/pdf/2010.11929.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arxiv.org/pdf/2010.11929.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ai.googleblog.com/2017/07/revisiting-unreasonable-effectiveness.html" TargetMode="External"/><Relationship Id="rId4" Type="http://schemas.openxmlformats.org/officeDocument/2006/relationships/hyperlink" Target="https://arxiv.org/pdf/1912.11370.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2010.11929.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openaccess.thecvf.com/content/ICCV2021/papers/Liu_Swin_Transformer_Hierarchical_Vision_Transformer_Using_Shifted_Windows_ICCV_2021_paper.pdf"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openaccess.thecvf.com/content/ICCV2021/papers/Liu_Swin_Transformer_Hierarchical_Vision_Transformer_Using_Shifted_Windows_ICCV_2021_paper.pdf"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openaccess.thecvf.com/content/ICCV2021/papers/Liu_Swin_Transformer_Hierarchical_Vision_Transformer_Using_Shifted_Windows_ICCV_2021_paper.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apers.nips.cc/paper/2021/file/cba0a4ee5ccd02fda0fe3f9a3e7b89fe-Paper.pdf"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papers.nips.cc/paper/2021/file/ff1418e8cc993fe8abcfe3ce2003e5c5-Paper.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penaccess.thecvf.com/content/CVPR2022/papers/Liu_A_ConvNet_for_the_2020s_CVPR_2022_paper.pdf"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openaccess.thecvf.com/content/CVPR2022/papers/Liu_A_ConvNet_for_the_2020s_CVPR_2022_paper.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openaccess.thecvf.com/content/CVPR2022/papers/Liu_A_ConvNet_for_the_2020s_CVPR_2022_paper.pdf"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penaccess.thecvf.com/content/ICCV2021/papers/Caron_Emerging_Properties_in_Self-Supervised_Vision_Transformers_ICCV_2021_paper.pdf"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openaccess.thecvf.com/content/ICCV2021/papers/Caron_Emerging_Properties_in_Self-Supervised_Vision_Transformers_ICCV_2021_paper.pdf"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openaccess.thecvf.com/content/ICCV2021/papers/Caron_Emerging_Properties_in_Self-Supervised_Vision_Transformers_ICCV_2021_paper.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2111.06377.pdf"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rxiv.org/pdf/2111.06377.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rxiv.org/pdf/2111.06377.pdf"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yossigandelsman.github.io/visual_prompt/index.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pdf/1908.02265.pdf"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openai.com/blog/dall-e/" TargetMode="External"/><Relationship Id="rId2" Type="http://schemas.openxmlformats.org/officeDocument/2006/relationships/hyperlink" Target="https://arxiv.org/pdf/2102.12092.pdf"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pdf/2206.10789.pdf"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arxiv.org/pdf/2005.12872.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rxiv.org/pdf/2304.07193.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pdf/2304.07193.pdf"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rxiv.org/pdf/2304.02643.pdf"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segment-anything.co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pdf/2211.11559.pdf"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arxiv.org/pdf/1802.05751.pd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arxiv.org/pdf/2303.08128.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6.xml"/><Relationship Id="rId4" Type="http://schemas.openxmlformats.org/officeDocument/2006/relationships/image" Target="../media/image70.tif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rxiv.org/pdf/1904.10509.pdf"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openai.com/blog/image-gpt/" TargetMode="External"/><Relationship Id="rId5" Type="http://schemas.openxmlformats.org/officeDocument/2006/relationships/image" Target="../media/image11.png"/><Relationship Id="rId4" Type="http://schemas.openxmlformats.org/officeDocument/2006/relationships/hyperlink" Target="https://cdn.openai.com/papers/Generative_Pretraining_from_Pixels_V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dn.openai.com/papers/Generative_Pretraining_from_Pixels_V2.pdf"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dn.openai.com/papers/Generative_Pretraining_from_Pixels_V2.pdf"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Transformers for image modeling</a:t>
            </a:r>
          </a:p>
        </p:txBody>
      </p:sp>
      <p:sp>
        <p:nvSpPr>
          <p:cNvPr id="4" name="AutoShape 2" descr="https://s3.amazonaws.com/coursera/topics/ml/large-icon.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endParaRPr>
          </a:p>
        </p:txBody>
      </p:sp>
      <p:sp>
        <p:nvSpPr>
          <p:cNvPr id="3" name="Rectangle 2">
            <a:extLst>
              <a:ext uri="{FF2B5EF4-FFF2-40B4-BE49-F238E27FC236}">
                <a16:creationId xmlns:a16="http://schemas.microsoft.com/office/drawing/2014/main" id="{373B2372-DE97-4B45-9D20-8628B85BF5DD}"/>
              </a:ext>
            </a:extLst>
          </p:cNvPr>
          <p:cNvSpPr/>
          <p:nvPr/>
        </p:nvSpPr>
        <p:spPr>
          <a:xfrm>
            <a:off x="806559" y="2403358"/>
            <a:ext cx="182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3E2BBC-B93C-7244-A051-EC0A4F171488}"/>
              </a:ext>
            </a:extLst>
          </p:cNvPr>
          <p:cNvSpPr/>
          <p:nvPr/>
        </p:nvSpPr>
        <p:spPr>
          <a:xfrm>
            <a:off x="4464159" y="4232158"/>
            <a:ext cx="2133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80CFB5F-A111-C142-BE99-3EF9A5FD4749}"/>
              </a:ext>
            </a:extLst>
          </p:cNvPr>
          <p:cNvPicPr>
            <a:picLocks noChangeAspect="1"/>
          </p:cNvPicPr>
          <p:nvPr/>
        </p:nvPicPr>
        <p:blipFill rotWithShape="1">
          <a:blip r:embed="rId2"/>
          <a:srcRect r="29538"/>
          <a:stretch/>
        </p:blipFill>
        <p:spPr>
          <a:xfrm>
            <a:off x="0" y="2133600"/>
            <a:ext cx="5086202" cy="3810000"/>
          </a:xfrm>
          <a:prstGeom prst="rect">
            <a:avLst/>
          </a:prstGeom>
        </p:spPr>
      </p:pic>
      <p:pic>
        <p:nvPicPr>
          <p:cNvPr id="15" name="Picture 14">
            <a:extLst>
              <a:ext uri="{FF2B5EF4-FFF2-40B4-BE49-F238E27FC236}">
                <a16:creationId xmlns:a16="http://schemas.microsoft.com/office/drawing/2014/main" id="{D4D3C956-5104-9648-911C-2971B3C76DD1}"/>
              </a:ext>
            </a:extLst>
          </p:cNvPr>
          <p:cNvPicPr>
            <a:picLocks noChangeAspect="1"/>
          </p:cNvPicPr>
          <p:nvPr/>
        </p:nvPicPr>
        <p:blipFill>
          <a:blip r:embed="rId3"/>
          <a:stretch>
            <a:fillRect/>
          </a:stretch>
        </p:blipFill>
        <p:spPr>
          <a:xfrm>
            <a:off x="6380233" y="3657600"/>
            <a:ext cx="5190559" cy="3099756"/>
          </a:xfrm>
          <a:prstGeom prst="rect">
            <a:avLst/>
          </a:prstGeom>
        </p:spPr>
      </p:pic>
      <p:pic>
        <p:nvPicPr>
          <p:cNvPr id="10" name="Content Placeholder 5">
            <a:extLst>
              <a:ext uri="{FF2B5EF4-FFF2-40B4-BE49-F238E27FC236}">
                <a16:creationId xmlns:a16="http://schemas.microsoft.com/office/drawing/2014/main" id="{9FEB0128-D9BF-4541-A97B-1C09813CEA2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52316" y="1162594"/>
            <a:ext cx="5257800" cy="3005105"/>
          </a:xfrm>
        </p:spPr>
      </p:pic>
    </p:spTree>
    <p:extLst>
      <p:ext uri="{BB962C8B-B14F-4D97-AF65-F5344CB8AC3E}">
        <p14:creationId xmlns:p14="http://schemas.microsoft.com/office/powerpoint/2010/main" val="419350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CF0F8F4-B94C-AD43-9C8C-9C9AEE78DD24}"/>
              </a:ext>
            </a:extLst>
          </p:cNvPr>
          <p:cNvSpPr>
            <a:spLocks noGrp="1"/>
          </p:cNvSpPr>
          <p:nvPr>
            <p:ph idx="1"/>
          </p:nvPr>
        </p:nvSpPr>
        <p:spPr>
          <a:xfrm>
            <a:off x="381000" y="914400"/>
            <a:ext cx="11277600" cy="5257800"/>
          </a:xfrm>
        </p:spPr>
        <p:txBody>
          <a:bodyPr/>
          <a:lstStyle/>
          <a:p>
            <a:pPr marL="457200" indent="-457200">
              <a:buFont typeface="Arial" panose="020B0604020202020204" pitchFamily="34" charset="0"/>
              <a:buChar char="•"/>
            </a:pPr>
            <a:r>
              <a:rPr lang="en-US" dirty="0"/>
              <a:t>Split an image into patches, feed linearly projected patches into standard transformer encoder</a:t>
            </a:r>
          </a:p>
          <a:p>
            <a:pPr marL="857250" lvl="1" indent="-457200">
              <a:buFont typeface="Arial" panose="020B0604020202020204" pitchFamily="34" charset="0"/>
              <a:buChar char="•"/>
            </a:pPr>
            <a:r>
              <a:rPr lang="en-US" dirty="0"/>
              <a:t>With patches of 14x14 pixels, you need 16x16=256 patches to represent 224x224 images</a:t>
            </a:r>
          </a:p>
        </p:txBody>
      </p:sp>
      <p:sp>
        <p:nvSpPr>
          <p:cNvPr id="2" name="Title 1">
            <a:extLst>
              <a:ext uri="{FF2B5EF4-FFF2-40B4-BE49-F238E27FC236}">
                <a16:creationId xmlns:a16="http://schemas.microsoft.com/office/drawing/2014/main" id="{4A22B8FB-392D-D84B-81F1-D72550E1CA2B}"/>
              </a:ext>
            </a:extLst>
          </p:cNvPr>
          <p:cNvSpPr>
            <a:spLocks noGrp="1"/>
          </p:cNvSpPr>
          <p:nvPr>
            <p:ph type="title"/>
          </p:nvPr>
        </p:nvSpPr>
        <p:spPr/>
        <p:txBody>
          <a:bodyPr/>
          <a:lstStyle/>
          <a:p>
            <a:r>
              <a:rPr lang="en-US" dirty="0"/>
              <a:t>Vision transformer (</a:t>
            </a:r>
            <a:r>
              <a:rPr lang="en-US" dirty="0" err="1"/>
              <a:t>ViT</a:t>
            </a:r>
            <a:r>
              <a:rPr lang="en-US" dirty="0"/>
              <a:t>) – Google</a:t>
            </a:r>
          </a:p>
        </p:txBody>
      </p:sp>
      <p:sp>
        <p:nvSpPr>
          <p:cNvPr id="5" name="Rectangle 4">
            <a:extLst>
              <a:ext uri="{FF2B5EF4-FFF2-40B4-BE49-F238E27FC236}">
                <a16:creationId xmlns:a16="http://schemas.microsoft.com/office/drawing/2014/main" id="{9EB2FAC4-DF80-8F41-BB7B-BCE5621A3774}"/>
              </a:ext>
            </a:extLst>
          </p:cNvPr>
          <p:cNvSpPr/>
          <p:nvPr/>
        </p:nvSpPr>
        <p:spPr bwMode="auto">
          <a:xfrm>
            <a:off x="4495800" y="2580190"/>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1">
              <a:solidFill>
                <a:srgbClr val="FFFF00"/>
              </a:solidFill>
              <a:latin typeface="Arial" charset="0"/>
            </a:endParaRPr>
          </a:p>
        </p:txBody>
      </p:sp>
      <p:pic>
        <p:nvPicPr>
          <p:cNvPr id="6" name="Picture 5">
            <a:extLst>
              <a:ext uri="{FF2B5EF4-FFF2-40B4-BE49-F238E27FC236}">
                <a16:creationId xmlns:a16="http://schemas.microsoft.com/office/drawing/2014/main" id="{FB09E7C7-65CB-A64B-80A2-71D87D81AE2D}"/>
              </a:ext>
            </a:extLst>
          </p:cNvPr>
          <p:cNvPicPr>
            <a:picLocks noChangeAspect="1"/>
          </p:cNvPicPr>
          <p:nvPr/>
        </p:nvPicPr>
        <p:blipFill>
          <a:blip r:embed="rId3"/>
          <a:stretch>
            <a:fillRect/>
          </a:stretch>
        </p:blipFill>
        <p:spPr>
          <a:xfrm>
            <a:off x="2438400" y="2280212"/>
            <a:ext cx="7518060" cy="3968188"/>
          </a:xfrm>
          <a:prstGeom prst="rect">
            <a:avLst/>
          </a:prstGeom>
        </p:spPr>
      </p:pic>
      <p:sp>
        <p:nvSpPr>
          <p:cNvPr id="8" name="TextBox 7">
            <a:extLst>
              <a:ext uri="{FF2B5EF4-FFF2-40B4-BE49-F238E27FC236}">
                <a16:creationId xmlns:a16="http://schemas.microsoft.com/office/drawing/2014/main" id="{56D0459B-0107-724C-8ECC-B64D0D28DA98}"/>
              </a:ext>
            </a:extLst>
          </p:cNvPr>
          <p:cNvSpPr txBox="1"/>
          <p:nvPr/>
        </p:nvSpPr>
        <p:spPr>
          <a:xfrm>
            <a:off x="559074" y="6334301"/>
            <a:ext cx="11251926" cy="369332"/>
          </a:xfrm>
          <a:prstGeom prst="rect">
            <a:avLst/>
          </a:prstGeom>
          <a:noFill/>
        </p:spPr>
        <p:txBody>
          <a:bodyPr wrap="none" rtlCol="0">
            <a:spAutoFit/>
          </a:bodyPr>
          <a:lstStyle/>
          <a:p>
            <a:r>
              <a:rPr lang="en-US" b="0" dirty="0">
                <a:solidFill>
                  <a:schemeClr val="tx1"/>
                </a:solidFill>
              </a:rPr>
              <a:t>A. </a:t>
            </a:r>
            <a:r>
              <a:rPr lang="en-US" b="0" dirty="0" err="1">
                <a:solidFill>
                  <a:schemeClr val="tx1"/>
                </a:solidFill>
              </a:rPr>
              <a:t>Dosovitskiy</a:t>
            </a:r>
            <a:r>
              <a:rPr lang="en-US" b="0" dirty="0">
                <a:solidFill>
                  <a:schemeClr val="tx1"/>
                </a:solidFill>
              </a:rPr>
              <a:t> et al. </a:t>
            </a:r>
            <a:r>
              <a:rPr lang="en-US" b="0" dirty="0">
                <a:solidFill>
                  <a:schemeClr val="tx1"/>
                </a:solidFill>
                <a:hlinkClick r:id="rId4"/>
              </a:rPr>
              <a:t>An image is worth 16x16 words: Transformers for image recognition at scale</a:t>
            </a:r>
            <a:r>
              <a:rPr lang="en-US" dirty="0"/>
              <a:t>.</a:t>
            </a:r>
            <a:r>
              <a:rPr lang="en-US" b="0" dirty="0">
                <a:solidFill>
                  <a:schemeClr val="tx1"/>
                </a:solidFill>
              </a:rPr>
              <a:t> ICLR 2021</a:t>
            </a:r>
          </a:p>
        </p:txBody>
      </p:sp>
    </p:spTree>
    <p:extLst>
      <p:ext uri="{BB962C8B-B14F-4D97-AF65-F5344CB8AC3E}">
        <p14:creationId xmlns:p14="http://schemas.microsoft.com/office/powerpoint/2010/main" val="90361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B8FB-392D-D84B-81F1-D72550E1CA2B}"/>
              </a:ext>
            </a:extLst>
          </p:cNvPr>
          <p:cNvSpPr>
            <a:spLocks noGrp="1"/>
          </p:cNvSpPr>
          <p:nvPr>
            <p:ph type="title"/>
          </p:nvPr>
        </p:nvSpPr>
        <p:spPr/>
        <p:txBody>
          <a:bodyPr/>
          <a:lstStyle/>
          <a:p>
            <a:r>
              <a:rPr lang="en-US" dirty="0"/>
              <a:t>Vision transformer (</a:t>
            </a:r>
            <a:r>
              <a:rPr lang="en-US" dirty="0" err="1"/>
              <a:t>ViT</a:t>
            </a:r>
            <a:r>
              <a:rPr lang="en-US" dirty="0"/>
              <a:t>)</a:t>
            </a:r>
          </a:p>
        </p:txBody>
      </p:sp>
      <p:sp>
        <p:nvSpPr>
          <p:cNvPr id="5" name="Rectangle 4">
            <a:extLst>
              <a:ext uri="{FF2B5EF4-FFF2-40B4-BE49-F238E27FC236}">
                <a16:creationId xmlns:a16="http://schemas.microsoft.com/office/drawing/2014/main" id="{9EB2FAC4-DF80-8F41-BB7B-BCE5621A3774}"/>
              </a:ext>
            </a:extLst>
          </p:cNvPr>
          <p:cNvSpPr/>
          <p:nvPr/>
        </p:nvSpPr>
        <p:spPr bwMode="auto">
          <a:xfrm>
            <a:off x="4495800" y="2580190"/>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1">
              <a:solidFill>
                <a:srgbClr val="FFFF00"/>
              </a:solidFill>
              <a:latin typeface="Arial" charset="0"/>
            </a:endParaRPr>
          </a:p>
        </p:txBody>
      </p:sp>
      <p:pic>
        <p:nvPicPr>
          <p:cNvPr id="7" name="Picture 6">
            <a:extLst>
              <a:ext uri="{FF2B5EF4-FFF2-40B4-BE49-F238E27FC236}">
                <a16:creationId xmlns:a16="http://schemas.microsoft.com/office/drawing/2014/main" id="{23C8C1DB-D812-0F43-A9A5-B8923B68D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8" y="1496316"/>
            <a:ext cx="6962580" cy="4828284"/>
          </a:xfrm>
          <a:prstGeom prst="rect">
            <a:avLst/>
          </a:prstGeom>
        </p:spPr>
      </p:pic>
      <p:sp>
        <p:nvSpPr>
          <p:cNvPr id="4" name="TextBox 3">
            <a:extLst>
              <a:ext uri="{FF2B5EF4-FFF2-40B4-BE49-F238E27FC236}">
                <a16:creationId xmlns:a16="http://schemas.microsoft.com/office/drawing/2014/main" id="{DBA28F88-4377-A04C-8C0D-687D4AF703C3}"/>
              </a:ext>
            </a:extLst>
          </p:cNvPr>
          <p:cNvSpPr txBox="1"/>
          <p:nvPr/>
        </p:nvSpPr>
        <p:spPr>
          <a:xfrm>
            <a:off x="6937652" y="4294751"/>
            <a:ext cx="4626395" cy="923330"/>
          </a:xfrm>
          <a:prstGeom prst="rect">
            <a:avLst/>
          </a:prstGeom>
          <a:noFill/>
        </p:spPr>
        <p:txBody>
          <a:bodyPr wrap="none" rtlCol="0">
            <a:spAutoFit/>
          </a:bodyPr>
          <a:lstStyle/>
          <a:p>
            <a:r>
              <a:rPr lang="en-US" dirty="0" err="1"/>
              <a:t>BiT</a:t>
            </a:r>
            <a:r>
              <a:rPr lang="en-US" dirty="0"/>
              <a:t>: </a:t>
            </a:r>
            <a:r>
              <a:rPr lang="en-US" dirty="0">
                <a:hlinkClick r:id="rId4"/>
              </a:rPr>
              <a:t>Big Transfer</a:t>
            </a:r>
            <a:r>
              <a:rPr lang="en-US" dirty="0"/>
              <a:t> (</a:t>
            </a:r>
            <a:r>
              <a:rPr lang="en-US" dirty="0" err="1"/>
              <a:t>ResNet</a:t>
            </a:r>
            <a:r>
              <a:rPr lang="en-US" dirty="0"/>
              <a:t>)</a:t>
            </a:r>
          </a:p>
          <a:p>
            <a:r>
              <a:rPr lang="en-US" dirty="0" err="1"/>
              <a:t>ViT</a:t>
            </a:r>
            <a:r>
              <a:rPr lang="en-US" dirty="0"/>
              <a:t>: Vision Transformer (Base/Large/Huge, </a:t>
            </a:r>
            <a:br>
              <a:rPr lang="en-US" dirty="0"/>
            </a:br>
            <a:r>
              <a:rPr lang="en-US" dirty="0"/>
              <a:t>patch size of 14x14, 16x16, or 32x32)</a:t>
            </a:r>
          </a:p>
        </p:txBody>
      </p:sp>
      <p:sp>
        <p:nvSpPr>
          <p:cNvPr id="8" name="TextBox 7">
            <a:extLst>
              <a:ext uri="{FF2B5EF4-FFF2-40B4-BE49-F238E27FC236}">
                <a16:creationId xmlns:a16="http://schemas.microsoft.com/office/drawing/2014/main" id="{89E1DFFD-00C4-6C42-8695-FCD3FA4AD6CF}"/>
              </a:ext>
            </a:extLst>
          </p:cNvPr>
          <p:cNvSpPr txBox="1"/>
          <p:nvPr/>
        </p:nvSpPr>
        <p:spPr>
          <a:xfrm>
            <a:off x="6937652" y="5459093"/>
            <a:ext cx="3788217" cy="369332"/>
          </a:xfrm>
          <a:prstGeom prst="rect">
            <a:avLst/>
          </a:prstGeom>
          <a:noFill/>
        </p:spPr>
        <p:txBody>
          <a:bodyPr wrap="none" rtlCol="0">
            <a:spAutoFit/>
          </a:bodyPr>
          <a:lstStyle/>
          <a:p>
            <a:r>
              <a:rPr lang="en-US" dirty="0">
                <a:hlinkClick r:id="rId5"/>
              </a:rPr>
              <a:t>Internal Google dataset</a:t>
            </a:r>
            <a:r>
              <a:rPr lang="en-US" dirty="0"/>
              <a:t> (not public)</a:t>
            </a:r>
          </a:p>
        </p:txBody>
      </p:sp>
      <p:pic>
        <p:nvPicPr>
          <p:cNvPr id="6" name="Picture 5">
            <a:extLst>
              <a:ext uri="{FF2B5EF4-FFF2-40B4-BE49-F238E27FC236}">
                <a16:creationId xmlns:a16="http://schemas.microsoft.com/office/drawing/2014/main" id="{0CC82470-E28F-BE4D-8AD6-60F38EEA2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187" y="1679947"/>
            <a:ext cx="4851869" cy="1739900"/>
          </a:xfrm>
          <a:prstGeom prst="rect">
            <a:avLst/>
          </a:prstGeom>
        </p:spPr>
      </p:pic>
      <p:sp>
        <p:nvSpPr>
          <p:cNvPr id="11" name="TextBox 10">
            <a:extLst>
              <a:ext uri="{FF2B5EF4-FFF2-40B4-BE49-F238E27FC236}">
                <a16:creationId xmlns:a16="http://schemas.microsoft.com/office/drawing/2014/main" id="{A9F32477-07E4-A549-AE0A-9EEC5B449C29}"/>
              </a:ext>
            </a:extLst>
          </p:cNvPr>
          <p:cNvSpPr txBox="1"/>
          <p:nvPr/>
        </p:nvSpPr>
        <p:spPr>
          <a:xfrm>
            <a:off x="559074" y="6334301"/>
            <a:ext cx="11251926" cy="369332"/>
          </a:xfrm>
          <a:prstGeom prst="rect">
            <a:avLst/>
          </a:prstGeom>
          <a:noFill/>
        </p:spPr>
        <p:txBody>
          <a:bodyPr wrap="none" rtlCol="0">
            <a:spAutoFit/>
          </a:bodyPr>
          <a:lstStyle/>
          <a:p>
            <a:r>
              <a:rPr lang="en-US" b="0" dirty="0">
                <a:solidFill>
                  <a:schemeClr val="tx1"/>
                </a:solidFill>
              </a:rPr>
              <a:t>A. </a:t>
            </a:r>
            <a:r>
              <a:rPr lang="en-US" b="0" dirty="0" err="1">
                <a:solidFill>
                  <a:schemeClr val="tx1"/>
                </a:solidFill>
              </a:rPr>
              <a:t>Dosovitskiy</a:t>
            </a:r>
            <a:r>
              <a:rPr lang="en-US" b="0" dirty="0">
                <a:solidFill>
                  <a:schemeClr val="tx1"/>
                </a:solidFill>
              </a:rPr>
              <a:t> et al. </a:t>
            </a:r>
            <a:r>
              <a:rPr lang="en-US" b="0" dirty="0">
                <a:solidFill>
                  <a:schemeClr val="tx1"/>
                </a:solidFill>
                <a:hlinkClick r:id="rId7"/>
              </a:rPr>
              <a:t>An image is worth 16x16 words: Transformers for image recognition at scale</a:t>
            </a:r>
            <a:r>
              <a:rPr lang="en-US" dirty="0"/>
              <a:t>.</a:t>
            </a:r>
            <a:r>
              <a:rPr lang="en-US" b="0" dirty="0">
                <a:solidFill>
                  <a:schemeClr val="tx1"/>
                </a:solidFill>
              </a:rPr>
              <a:t> ICLR 2021</a:t>
            </a:r>
          </a:p>
        </p:txBody>
      </p:sp>
      <p:sp>
        <p:nvSpPr>
          <p:cNvPr id="9" name="Content Placeholder 6">
            <a:extLst>
              <a:ext uri="{FF2B5EF4-FFF2-40B4-BE49-F238E27FC236}">
                <a16:creationId xmlns:a16="http://schemas.microsoft.com/office/drawing/2014/main" id="{E23F908F-7965-344D-AEC7-B20B5E55FAE3}"/>
              </a:ext>
            </a:extLst>
          </p:cNvPr>
          <p:cNvSpPr>
            <a:spLocks noGrp="1"/>
          </p:cNvSpPr>
          <p:nvPr>
            <p:ph idx="1"/>
          </p:nvPr>
        </p:nvSpPr>
        <p:spPr>
          <a:xfrm>
            <a:off x="914400" y="914400"/>
            <a:ext cx="10744200" cy="5257800"/>
          </a:xfrm>
        </p:spPr>
        <p:txBody>
          <a:bodyPr/>
          <a:lstStyle/>
          <a:p>
            <a:pPr marL="457200" indent="-457200">
              <a:buFont typeface="Arial" panose="020B0604020202020204" pitchFamily="34" charset="0"/>
              <a:buChar char="•"/>
            </a:pPr>
            <a:r>
              <a:rPr lang="en-US" dirty="0"/>
              <a:t>Trained in a supervised fashion, fine-tuned on ImageNet</a:t>
            </a:r>
          </a:p>
        </p:txBody>
      </p:sp>
    </p:spTree>
    <p:extLst>
      <p:ext uri="{BB962C8B-B14F-4D97-AF65-F5344CB8AC3E}">
        <p14:creationId xmlns:p14="http://schemas.microsoft.com/office/powerpoint/2010/main" val="164032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B8FB-392D-D84B-81F1-D72550E1CA2B}"/>
              </a:ext>
            </a:extLst>
          </p:cNvPr>
          <p:cNvSpPr>
            <a:spLocks noGrp="1"/>
          </p:cNvSpPr>
          <p:nvPr>
            <p:ph type="title"/>
          </p:nvPr>
        </p:nvSpPr>
        <p:spPr/>
        <p:txBody>
          <a:bodyPr/>
          <a:lstStyle/>
          <a:p>
            <a:r>
              <a:rPr lang="en-US" dirty="0"/>
              <a:t>Vision transformer (</a:t>
            </a:r>
            <a:r>
              <a:rPr lang="en-US" dirty="0" err="1"/>
              <a:t>ViT</a:t>
            </a:r>
            <a:r>
              <a:rPr lang="en-US" dirty="0"/>
              <a:t>)</a:t>
            </a:r>
          </a:p>
        </p:txBody>
      </p:sp>
      <p:sp>
        <p:nvSpPr>
          <p:cNvPr id="5" name="Rectangle 4">
            <a:extLst>
              <a:ext uri="{FF2B5EF4-FFF2-40B4-BE49-F238E27FC236}">
                <a16:creationId xmlns:a16="http://schemas.microsoft.com/office/drawing/2014/main" id="{9EB2FAC4-DF80-8F41-BB7B-BCE5621A3774}"/>
              </a:ext>
            </a:extLst>
          </p:cNvPr>
          <p:cNvSpPr/>
          <p:nvPr/>
        </p:nvSpPr>
        <p:spPr bwMode="auto">
          <a:xfrm>
            <a:off x="4495800" y="2580190"/>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1">
              <a:solidFill>
                <a:srgbClr val="FFFF00"/>
              </a:solidFill>
              <a:latin typeface="Arial" charset="0"/>
            </a:endParaRPr>
          </a:p>
        </p:txBody>
      </p:sp>
      <p:sp>
        <p:nvSpPr>
          <p:cNvPr id="9" name="TextBox 8">
            <a:extLst>
              <a:ext uri="{FF2B5EF4-FFF2-40B4-BE49-F238E27FC236}">
                <a16:creationId xmlns:a16="http://schemas.microsoft.com/office/drawing/2014/main" id="{D4D99AD8-FEBE-7B45-8F44-C07CFE5AA9DC}"/>
              </a:ext>
            </a:extLst>
          </p:cNvPr>
          <p:cNvSpPr txBox="1"/>
          <p:nvPr/>
        </p:nvSpPr>
        <p:spPr>
          <a:xfrm>
            <a:off x="559074" y="6334301"/>
            <a:ext cx="11251926" cy="369332"/>
          </a:xfrm>
          <a:prstGeom prst="rect">
            <a:avLst/>
          </a:prstGeom>
          <a:noFill/>
        </p:spPr>
        <p:txBody>
          <a:bodyPr wrap="none" rtlCol="0">
            <a:spAutoFit/>
          </a:bodyPr>
          <a:lstStyle/>
          <a:p>
            <a:r>
              <a:rPr lang="en-US" b="0" dirty="0">
                <a:solidFill>
                  <a:schemeClr val="tx1"/>
                </a:solidFill>
              </a:rPr>
              <a:t>A. </a:t>
            </a:r>
            <a:r>
              <a:rPr lang="en-US" b="0" dirty="0" err="1">
                <a:solidFill>
                  <a:schemeClr val="tx1"/>
                </a:solidFill>
              </a:rPr>
              <a:t>Dosovitskiy</a:t>
            </a:r>
            <a:r>
              <a:rPr lang="en-US" b="0" dirty="0">
                <a:solidFill>
                  <a:schemeClr val="tx1"/>
                </a:solidFill>
              </a:rPr>
              <a:t> et al. </a:t>
            </a:r>
            <a:r>
              <a:rPr lang="en-US" b="0" dirty="0">
                <a:solidFill>
                  <a:schemeClr val="tx1"/>
                </a:solidFill>
                <a:hlinkClick r:id="rId3"/>
              </a:rPr>
              <a:t>An image is worth 16x16 words: Transformers for image recognition at scale</a:t>
            </a:r>
            <a:r>
              <a:rPr lang="en-US" dirty="0"/>
              <a:t>.</a:t>
            </a:r>
            <a:r>
              <a:rPr lang="en-US" b="0" dirty="0">
                <a:solidFill>
                  <a:schemeClr val="tx1"/>
                </a:solidFill>
              </a:rPr>
              <a:t> ICLR 2021</a:t>
            </a:r>
          </a:p>
        </p:txBody>
      </p:sp>
      <p:pic>
        <p:nvPicPr>
          <p:cNvPr id="4" name="Picture 3">
            <a:extLst>
              <a:ext uri="{FF2B5EF4-FFF2-40B4-BE49-F238E27FC236}">
                <a16:creationId xmlns:a16="http://schemas.microsoft.com/office/drawing/2014/main" id="{91705BE1-D2DD-494E-AB06-4DF2056ED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543" y="1752600"/>
            <a:ext cx="8218914" cy="4537767"/>
          </a:xfrm>
          <a:prstGeom prst="rect">
            <a:avLst/>
          </a:prstGeom>
        </p:spPr>
      </p:pic>
      <p:sp>
        <p:nvSpPr>
          <p:cNvPr id="7" name="Content Placeholder 6">
            <a:extLst>
              <a:ext uri="{FF2B5EF4-FFF2-40B4-BE49-F238E27FC236}">
                <a16:creationId xmlns:a16="http://schemas.microsoft.com/office/drawing/2014/main" id="{1CF0F8F4-B94C-AD43-9C8C-9C9AEE78DD24}"/>
              </a:ext>
            </a:extLst>
          </p:cNvPr>
          <p:cNvSpPr>
            <a:spLocks noGrp="1"/>
          </p:cNvSpPr>
          <p:nvPr>
            <p:ph idx="1"/>
          </p:nvPr>
        </p:nvSpPr>
        <p:spPr>
          <a:xfrm>
            <a:off x="914400" y="914400"/>
            <a:ext cx="10363200" cy="5257800"/>
          </a:xfrm>
        </p:spPr>
        <p:txBody>
          <a:bodyPr/>
          <a:lstStyle/>
          <a:p>
            <a:pPr marL="457200" indent="-457200">
              <a:buFont typeface="Arial" panose="020B0604020202020204" pitchFamily="34" charset="0"/>
              <a:buChar char="•"/>
            </a:pPr>
            <a:r>
              <a:rPr lang="en-US" dirty="0"/>
              <a:t>Transformers are claimed to be more computationally efficient than CNNs or hybrid architectures</a:t>
            </a:r>
          </a:p>
        </p:txBody>
      </p:sp>
    </p:spTree>
    <p:extLst>
      <p:ext uri="{BB962C8B-B14F-4D97-AF65-F5344CB8AC3E}">
        <p14:creationId xmlns:p14="http://schemas.microsoft.com/office/powerpoint/2010/main" val="3918687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C026-FFAF-BD46-8244-0079A507C122}"/>
              </a:ext>
            </a:extLst>
          </p:cNvPr>
          <p:cNvSpPr>
            <a:spLocks noGrp="1"/>
          </p:cNvSpPr>
          <p:nvPr>
            <p:ph type="title"/>
          </p:nvPr>
        </p:nvSpPr>
        <p:spPr/>
        <p:txBody>
          <a:bodyPr/>
          <a:lstStyle/>
          <a:p>
            <a:r>
              <a:rPr lang="en-US" dirty="0"/>
              <a:t>Hierarchical transformer: </a:t>
            </a:r>
            <a:r>
              <a:rPr lang="en-US" dirty="0" err="1"/>
              <a:t>Swin</a:t>
            </a:r>
            <a:endParaRPr lang="en-US" dirty="0"/>
          </a:p>
        </p:txBody>
      </p:sp>
      <p:pic>
        <p:nvPicPr>
          <p:cNvPr id="7" name="Content Placeholder 6">
            <a:extLst>
              <a:ext uri="{FF2B5EF4-FFF2-40B4-BE49-F238E27FC236}">
                <a16:creationId xmlns:a16="http://schemas.microsoft.com/office/drawing/2014/main" id="{8DF1079C-0773-0549-A764-D7C09C5E5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7212311" cy="4114800"/>
          </a:xfrm>
        </p:spPr>
      </p:pic>
      <p:sp>
        <p:nvSpPr>
          <p:cNvPr id="5" name="Rectangle 4">
            <a:extLst>
              <a:ext uri="{FF2B5EF4-FFF2-40B4-BE49-F238E27FC236}">
                <a16:creationId xmlns:a16="http://schemas.microsoft.com/office/drawing/2014/main" id="{3B1CD99F-7676-D946-8C41-C71DAB36CEBB}"/>
              </a:ext>
            </a:extLst>
          </p:cNvPr>
          <p:cNvSpPr/>
          <p:nvPr/>
        </p:nvSpPr>
        <p:spPr>
          <a:xfrm>
            <a:off x="838200" y="6221608"/>
            <a:ext cx="10515600" cy="369332"/>
          </a:xfrm>
          <a:prstGeom prst="rect">
            <a:avLst/>
          </a:prstGeom>
        </p:spPr>
        <p:txBody>
          <a:bodyPr wrap="square">
            <a:spAutoFit/>
          </a:bodyPr>
          <a:lstStyle/>
          <a:p>
            <a:pPr algn="ctr"/>
            <a:r>
              <a:rPr lang="en-US" dirty="0"/>
              <a:t>Z. Liu et al. </a:t>
            </a:r>
            <a:r>
              <a:rPr lang="en-US" dirty="0">
                <a:hlinkClick r:id="rId3"/>
              </a:rPr>
              <a:t>Swin Transformer: Hierarchical Vision Transformer using Shifted Windows</a:t>
            </a:r>
            <a:r>
              <a:rPr lang="en-US" dirty="0"/>
              <a:t>. ICCV 2021</a:t>
            </a:r>
          </a:p>
        </p:txBody>
      </p:sp>
      <p:pic>
        <p:nvPicPr>
          <p:cNvPr id="9" name="Picture 8">
            <a:extLst>
              <a:ext uri="{FF2B5EF4-FFF2-40B4-BE49-F238E27FC236}">
                <a16:creationId xmlns:a16="http://schemas.microsoft.com/office/drawing/2014/main" id="{B3891B08-3C59-B446-8F8F-76956F0A2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059" y="2667000"/>
            <a:ext cx="4800600" cy="2241790"/>
          </a:xfrm>
          <a:prstGeom prst="rect">
            <a:avLst/>
          </a:prstGeom>
        </p:spPr>
      </p:pic>
    </p:spTree>
    <p:extLst>
      <p:ext uri="{BB962C8B-B14F-4D97-AF65-F5344CB8AC3E}">
        <p14:creationId xmlns:p14="http://schemas.microsoft.com/office/powerpoint/2010/main" val="323281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C026-FFAF-BD46-8244-0079A507C122}"/>
              </a:ext>
            </a:extLst>
          </p:cNvPr>
          <p:cNvSpPr>
            <a:spLocks noGrp="1"/>
          </p:cNvSpPr>
          <p:nvPr>
            <p:ph type="title"/>
          </p:nvPr>
        </p:nvSpPr>
        <p:spPr/>
        <p:txBody>
          <a:bodyPr/>
          <a:lstStyle/>
          <a:p>
            <a:r>
              <a:rPr lang="en-US" dirty="0"/>
              <a:t>Hierarchical transformer: </a:t>
            </a:r>
            <a:r>
              <a:rPr lang="en-US" dirty="0" err="1"/>
              <a:t>Swin</a:t>
            </a:r>
            <a:endParaRPr lang="en-US" dirty="0"/>
          </a:p>
        </p:txBody>
      </p:sp>
      <p:pic>
        <p:nvPicPr>
          <p:cNvPr id="7" name="Content Placeholder 6">
            <a:extLst>
              <a:ext uri="{FF2B5EF4-FFF2-40B4-BE49-F238E27FC236}">
                <a16:creationId xmlns:a16="http://schemas.microsoft.com/office/drawing/2014/main" id="{8DF1079C-0773-0549-A764-D7C09C5E5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7212311" cy="4114800"/>
          </a:xfrm>
        </p:spPr>
      </p:pic>
      <p:sp>
        <p:nvSpPr>
          <p:cNvPr id="5" name="Rectangle 4">
            <a:extLst>
              <a:ext uri="{FF2B5EF4-FFF2-40B4-BE49-F238E27FC236}">
                <a16:creationId xmlns:a16="http://schemas.microsoft.com/office/drawing/2014/main" id="{3B1CD99F-7676-D946-8C41-C71DAB36CEBB}"/>
              </a:ext>
            </a:extLst>
          </p:cNvPr>
          <p:cNvSpPr/>
          <p:nvPr/>
        </p:nvSpPr>
        <p:spPr>
          <a:xfrm>
            <a:off x="838200" y="6221608"/>
            <a:ext cx="10515600" cy="369332"/>
          </a:xfrm>
          <a:prstGeom prst="rect">
            <a:avLst/>
          </a:prstGeom>
        </p:spPr>
        <p:txBody>
          <a:bodyPr wrap="square">
            <a:spAutoFit/>
          </a:bodyPr>
          <a:lstStyle/>
          <a:p>
            <a:pPr algn="ctr"/>
            <a:r>
              <a:rPr lang="en-US" dirty="0"/>
              <a:t>Z. Liu et al. </a:t>
            </a:r>
            <a:r>
              <a:rPr lang="en-US" dirty="0">
                <a:hlinkClick r:id="rId3"/>
              </a:rPr>
              <a:t>Swin Transformer: Hierarchical Vision Transformer using Shifted Windows</a:t>
            </a:r>
            <a:r>
              <a:rPr lang="en-US" dirty="0"/>
              <a:t>. ICCV 2021</a:t>
            </a:r>
          </a:p>
        </p:txBody>
      </p:sp>
      <p:pic>
        <p:nvPicPr>
          <p:cNvPr id="11" name="Picture 10">
            <a:extLst>
              <a:ext uri="{FF2B5EF4-FFF2-40B4-BE49-F238E27FC236}">
                <a16:creationId xmlns:a16="http://schemas.microsoft.com/office/drawing/2014/main" id="{4CBA42E2-F700-B340-9360-589D09872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30" y="1905000"/>
            <a:ext cx="4794970" cy="3600662"/>
          </a:xfrm>
          <a:prstGeom prst="rect">
            <a:avLst/>
          </a:prstGeom>
        </p:spPr>
      </p:pic>
    </p:spTree>
    <p:extLst>
      <p:ext uri="{BB962C8B-B14F-4D97-AF65-F5344CB8AC3E}">
        <p14:creationId xmlns:p14="http://schemas.microsoft.com/office/powerpoint/2010/main" val="3323734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C026-FFAF-BD46-8244-0079A507C122}"/>
              </a:ext>
            </a:extLst>
          </p:cNvPr>
          <p:cNvSpPr>
            <a:spLocks noGrp="1"/>
          </p:cNvSpPr>
          <p:nvPr>
            <p:ph type="title"/>
          </p:nvPr>
        </p:nvSpPr>
        <p:spPr/>
        <p:txBody>
          <a:bodyPr/>
          <a:lstStyle/>
          <a:p>
            <a:r>
              <a:rPr lang="en-US" dirty="0"/>
              <a:t>Hierarchical transformer: </a:t>
            </a:r>
            <a:r>
              <a:rPr lang="en-US" dirty="0" err="1"/>
              <a:t>Swin</a:t>
            </a:r>
            <a:endParaRPr lang="en-US" dirty="0"/>
          </a:p>
        </p:txBody>
      </p:sp>
      <p:sp>
        <p:nvSpPr>
          <p:cNvPr id="5" name="Rectangle 4">
            <a:extLst>
              <a:ext uri="{FF2B5EF4-FFF2-40B4-BE49-F238E27FC236}">
                <a16:creationId xmlns:a16="http://schemas.microsoft.com/office/drawing/2014/main" id="{3B1CD99F-7676-D946-8C41-C71DAB36CEBB}"/>
              </a:ext>
            </a:extLst>
          </p:cNvPr>
          <p:cNvSpPr/>
          <p:nvPr/>
        </p:nvSpPr>
        <p:spPr>
          <a:xfrm>
            <a:off x="838200" y="6221608"/>
            <a:ext cx="10515600" cy="369332"/>
          </a:xfrm>
          <a:prstGeom prst="rect">
            <a:avLst/>
          </a:prstGeom>
        </p:spPr>
        <p:txBody>
          <a:bodyPr wrap="square">
            <a:spAutoFit/>
          </a:bodyPr>
          <a:lstStyle/>
          <a:p>
            <a:pPr algn="ctr"/>
            <a:r>
              <a:rPr lang="en-US" dirty="0"/>
              <a:t>Z. Liu et al. </a:t>
            </a:r>
            <a:r>
              <a:rPr lang="en-US" dirty="0">
                <a:hlinkClick r:id="rId2"/>
              </a:rPr>
              <a:t>Swin Transformer: Hierarchical Vision Transformer using Shifted Windows</a:t>
            </a:r>
            <a:r>
              <a:rPr lang="en-US" dirty="0"/>
              <a:t>. ICCV 2021</a:t>
            </a:r>
          </a:p>
        </p:txBody>
      </p:sp>
      <p:pic>
        <p:nvPicPr>
          <p:cNvPr id="8" name="Content Placeholder 7">
            <a:extLst>
              <a:ext uri="{FF2B5EF4-FFF2-40B4-BE49-F238E27FC236}">
                <a16:creationId xmlns:a16="http://schemas.microsoft.com/office/drawing/2014/main" id="{B4EF6BDA-C76B-AB47-B1F4-B745D46BB3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295400"/>
            <a:ext cx="11928006" cy="4343400"/>
          </a:xfrm>
        </p:spPr>
      </p:pic>
    </p:spTree>
    <p:extLst>
      <p:ext uri="{BB962C8B-B14F-4D97-AF65-F5344CB8AC3E}">
        <p14:creationId xmlns:p14="http://schemas.microsoft.com/office/powerpoint/2010/main" val="1313086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C026-FFAF-BD46-8244-0079A507C122}"/>
              </a:ext>
            </a:extLst>
          </p:cNvPr>
          <p:cNvSpPr>
            <a:spLocks noGrp="1"/>
          </p:cNvSpPr>
          <p:nvPr>
            <p:ph type="title"/>
          </p:nvPr>
        </p:nvSpPr>
        <p:spPr/>
        <p:txBody>
          <a:bodyPr/>
          <a:lstStyle/>
          <a:p>
            <a:r>
              <a:rPr lang="en-US" dirty="0" err="1"/>
              <a:t>Swin</a:t>
            </a:r>
            <a:r>
              <a:rPr lang="en-US" dirty="0"/>
              <a:t> results</a:t>
            </a:r>
          </a:p>
        </p:txBody>
      </p:sp>
      <p:pic>
        <p:nvPicPr>
          <p:cNvPr id="7" name="Content Placeholder 6">
            <a:extLst>
              <a:ext uri="{FF2B5EF4-FFF2-40B4-BE49-F238E27FC236}">
                <a16:creationId xmlns:a16="http://schemas.microsoft.com/office/drawing/2014/main" id="{2EDA2905-EAC5-314A-B5C6-625C8E1DF9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5620"/>
            <a:ext cx="4414214" cy="5686926"/>
          </a:xfrm>
        </p:spPr>
      </p:pic>
      <p:pic>
        <p:nvPicPr>
          <p:cNvPr id="10" name="Picture 9">
            <a:extLst>
              <a:ext uri="{FF2B5EF4-FFF2-40B4-BE49-F238E27FC236}">
                <a16:creationId xmlns:a16="http://schemas.microsoft.com/office/drawing/2014/main" id="{44DBE445-4BFE-A648-AC20-A6B8CB5D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827" y="1371600"/>
            <a:ext cx="5758815" cy="5227366"/>
          </a:xfrm>
          <a:prstGeom prst="rect">
            <a:avLst/>
          </a:prstGeom>
        </p:spPr>
      </p:pic>
      <p:sp>
        <p:nvSpPr>
          <p:cNvPr id="11" name="TextBox 10">
            <a:extLst>
              <a:ext uri="{FF2B5EF4-FFF2-40B4-BE49-F238E27FC236}">
                <a16:creationId xmlns:a16="http://schemas.microsoft.com/office/drawing/2014/main" id="{68EFFB97-2891-B14D-81F0-82B8FFCCF7AC}"/>
              </a:ext>
            </a:extLst>
          </p:cNvPr>
          <p:cNvSpPr txBox="1"/>
          <p:nvPr/>
        </p:nvSpPr>
        <p:spPr>
          <a:xfrm>
            <a:off x="6526537" y="1002268"/>
            <a:ext cx="3775393" cy="369332"/>
          </a:xfrm>
          <a:prstGeom prst="rect">
            <a:avLst/>
          </a:prstGeom>
          <a:noFill/>
        </p:spPr>
        <p:txBody>
          <a:bodyPr wrap="none" rtlCol="0">
            <a:spAutoFit/>
          </a:bodyPr>
          <a:lstStyle/>
          <a:p>
            <a:r>
              <a:rPr lang="en-US" dirty="0"/>
              <a:t>COCO detection and segmentation</a:t>
            </a:r>
          </a:p>
        </p:txBody>
      </p:sp>
    </p:spTree>
    <p:extLst>
      <p:ext uri="{BB962C8B-B14F-4D97-AF65-F5344CB8AC3E}">
        <p14:creationId xmlns:p14="http://schemas.microsoft.com/office/powerpoint/2010/main" val="224485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1879-CF7D-A242-95A1-1AC0CC735538}"/>
              </a:ext>
            </a:extLst>
          </p:cNvPr>
          <p:cNvSpPr>
            <a:spLocks noGrp="1"/>
          </p:cNvSpPr>
          <p:nvPr>
            <p:ph type="title"/>
          </p:nvPr>
        </p:nvSpPr>
        <p:spPr/>
        <p:txBody>
          <a:bodyPr/>
          <a:lstStyle/>
          <a:p>
            <a:r>
              <a:rPr lang="en-US" dirty="0"/>
              <a:t>Beyond transformers?</a:t>
            </a:r>
          </a:p>
        </p:txBody>
      </p:sp>
      <p:pic>
        <p:nvPicPr>
          <p:cNvPr id="6" name="Content Placeholder 5">
            <a:extLst>
              <a:ext uri="{FF2B5EF4-FFF2-40B4-BE49-F238E27FC236}">
                <a16:creationId xmlns:a16="http://schemas.microsoft.com/office/drawing/2014/main" id="{85FDE1FC-4C98-EA46-94A5-0DF22328B0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338" y="914400"/>
            <a:ext cx="9117324" cy="5257800"/>
          </a:xfrm>
        </p:spPr>
      </p:pic>
      <p:sp>
        <p:nvSpPr>
          <p:cNvPr id="4" name="Rectangle 3">
            <a:extLst>
              <a:ext uri="{FF2B5EF4-FFF2-40B4-BE49-F238E27FC236}">
                <a16:creationId xmlns:a16="http://schemas.microsoft.com/office/drawing/2014/main" id="{D14CB3AE-0A76-CF40-B2F6-04C07EB9A46E}"/>
              </a:ext>
            </a:extLst>
          </p:cNvPr>
          <p:cNvSpPr/>
          <p:nvPr/>
        </p:nvSpPr>
        <p:spPr>
          <a:xfrm>
            <a:off x="2002315" y="6324600"/>
            <a:ext cx="8187370" cy="369332"/>
          </a:xfrm>
          <a:prstGeom prst="rect">
            <a:avLst/>
          </a:prstGeom>
        </p:spPr>
        <p:txBody>
          <a:bodyPr wrap="none">
            <a:spAutoFit/>
          </a:bodyPr>
          <a:lstStyle/>
          <a:p>
            <a:r>
              <a:rPr lang="en-US" dirty="0"/>
              <a:t>I. </a:t>
            </a:r>
            <a:r>
              <a:rPr lang="en-US" dirty="0" err="1"/>
              <a:t>Tolstikhin</a:t>
            </a:r>
            <a:r>
              <a:rPr lang="en-US" dirty="0"/>
              <a:t> et al. </a:t>
            </a:r>
            <a:r>
              <a:rPr lang="en-US" dirty="0">
                <a:hlinkClick r:id="rId3"/>
              </a:rPr>
              <a:t>MLP-Mixer: An all-MLP Architecture for Vision</a:t>
            </a:r>
            <a:r>
              <a:rPr lang="en-US" dirty="0"/>
              <a:t>. </a:t>
            </a:r>
            <a:r>
              <a:rPr lang="en-US" dirty="0" err="1"/>
              <a:t>NeurIPS</a:t>
            </a:r>
            <a:r>
              <a:rPr lang="en-US" dirty="0"/>
              <a:t> 2021</a:t>
            </a:r>
          </a:p>
        </p:txBody>
      </p:sp>
    </p:spTree>
    <p:extLst>
      <p:ext uri="{BB962C8B-B14F-4D97-AF65-F5344CB8AC3E}">
        <p14:creationId xmlns:p14="http://schemas.microsoft.com/office/powerpoint/2010/main" val="960839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7831-901C-1D45-807A-6F4024A183D4}"/>
              </a:ext>
            </a:extLst>
          </p:cNvPr>
          <p:cNvSpPr>
            <a:spLocks noGrp="1"/>
          </p:cNvSpPr>
          <p:nvPr>
            <p:ph type="title"/>
          </p:nvPr>
        </p:nvSpPr>
        <p:spPr/>
        <p:txBody>
          <a:bodyPr/>
          <a:lstStyle/>
          <a:p>
            <a:r>
              <a:rPr lang="en-US" dirty="0"/>
              <a:t>Hybrid of CNNs and transformers?</a:t>
            </a:r>
          </a:p>
        </p:txBody>
      </p:sp>
      <p:pic>
        <p:nvPicPr>
          <p:cNvPr id="6" name="Content Placeholder 5">
            <a:extLst>
              <a:ext uri="{FF2B5EF4-FFF2-40B4-BE49-F238E27FC236}">
                <a16:creationId xmlns:a16="http://schemas.microsoft.com/office/drawing/2014/main" id="{C8171FD4-0EB1-B84E-9667-A52F1544B6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63" y="1371600"/>
            <a:ext cx="12167801" cy="4038600"/>
          </a:xfrm>
        </p:spPr>
      </p:pic>
      <p:sp>
        <p:nvSpPr>
          <p:cNvPr id="4" name="TextBox 3">
            <a:extLst>
              <a:ext uri="{FF2B5EF4-FFF2-40B4-BE49-F238E27FC236}">
                <a16:creationId xmlns:a16="http://schemas.microsoft.com/office/drawing/2014/main" id="{F0770716-AA0F-0C4C-AC3C-6ACE52D85EFE}"/>
              </a:ext>
            </a:extLst>
          </p:cNvPr>
          <p:cNvSpPr txBox="1"/>
          <p:nvPr/>
        </p:nvSpPr>
        <p:spPr>
          <a:xfrm>
            <a:off x="2143572" y="6324600"/>
            <a:ext cx="7904856" cy="369332"/>
          </a:xfrm>
          <a:prstGeom prst="rect">
            <a:avLst/>
          </a:prstGeom>
          <a:noFill/>
        </p:spPr>
        <p:txBody>
          <a:bodyPr wrap="none" rtlCol="0">
            <a:spAutoFit/>
          </a:bodyPr>
          <a:lstStyle/>
          <a:p>
            <a:r>
              <a:rPr lang="en-US" dirty="0"/>
              <a:t>T. Xiao et al. </a:t>
            </a:r>
            <a:r>
              <a:rPr lang="en-US" dirty="0">
                <a:hlinkClick r:id="rId4"/>
              </a:rPr>
              <a:t>Early convolutions help transformers see better</a:t>
            </a:r>
            <a:r>
              <a:rPr lang="en-US" dirty="0"/>
              <a:t>. </a:t>
            </a:r>
            <a:r>
              <a:rPr lang="en-US" dirty="0" err="1"/>
              <a:t>NeurIPS</a:t>
            </a:r>
            <a:r>
              <a:rPr lang="en-US" dirty="0"/>
              <a:t> 2021</a:t>
            </a:r>
          </a:p>
        </p:txBody>
      </p:sp>
    </p:spTree>
    <p:extLst>
      <p:ext uri="{BB962C8B-B14F-4D97-AF65-F5344CB8AC3E}">
        <p14:creationId xmlns:p14="http://schemas.microsoft.com/office/powerpoint/2010/main" val="352315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A889-9C1F-554E-B2B1-B25F6B41C36A}"/>
              </a:ext>
            </a:extLst>
          </p:cNvPr>
          <p:cNvSpPr>
            <a:spLocks noGrp="1"/>
          </p:cNvSpPr>
          <p:nvPr>
            <p:ph type="title"/>
          </p:nvPr>
        </p:nvSpPr>
        <p:spPr/>
        <p:txBody>
          <a:bodyPr/>
          <a:lstStyle/>
          <a:p>
            <a:r>
              <a:rPr lang="en-US" dirty="0"/>
              <a:t>Or completely back to CNNs?</a:t>
            </a:r>
          </a:p>
        </p:txBody>
      </p:sp>
      <p:pic>
        <p:nvPicPr>
          <p:cNvPr id="6" name="Content Placeholder 5">
            <a:extLst>
              <a:ext uri="{FF2B5EF4-FFF2-40B4-BE49-F238E27FC236}">
                <a16:creationId xmlns:a16="http://schemas.microsoft.com/office/drawing/2014/main" id="{ABFB4B75-58FC-D241-B4C2-D646352E32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9131"/>
          <a:stretch/>
        </p:blipFill>
        <p:spPr>
          <a:xfrm>
            <a:off x="609600" y="942474"/>
            <a:ext cx="6629400" cy="4052101"/>
          </a:xfrm>
        </p:spPr>
      </p:pic>
      <p:sp>
        <p:nvSpPr>
          <p:cNvPr id="4" name="Rectangle 3">
            <a:extLst>
              <a:ext uri="{FF2B5EF4-FFF2-40B4-BE49-F238E27FC236}">
                <a16:creationId xmlns:a16="http://schemas.microsoft.com/office/drawing/2014/main" id="{E0BD2BB2-9FDD-2F49-9AD7-9BAA04476837}"/>
              </a:ext>
            </a:extLst>
          </p:cNvPr>
          <p:cNvSpPr/>
          <p:nvPr/>
        </p:nvSpPr>
        <p:spPr>
          <a:xfrm>
            <a:off x="3477270" y="6400800"/>
            <a:ext cx="5237459" cy="369332"/>
          </a:xfrm>
          <a:prstGeom prst="rect">
            <a:avLst/>
          </a:prstGeom>
        </p:spPr>
        <p:txBody>
          <a:bodyPr wrap="none">
            <a:spAutoFit/>
          </a:bodyPr>
          <a:lstStyle/>
          <a:p>
            <a:r>
              <a:rPr lang="en-US" dirty="0"/>
              <a:t>Z. Liu et al. </a:t>
            </a:r>
            <a:r>
              <a:rPr lang="en-US" dirty="0">
                <a:hlinkClick r:id="rId3"/>
              </a:rPr>
              <a:t>A </a:t>
            </a:r>
            <a:r>
              <a:rPr lang="en-US" dirty="0" err="1">
                <a:hlinkClick r:id="rId3"/>
              </a:rPr>
              <a:t>ConvNet</a:t>
            </a:r>
            <a:r>
              <a:rPr lang="en-US" dirty="0">
                <a:hlinkClick r:id="rId3"/>
              </a:rPr>
              <a:t> for the 2020s</a:t>
            </a:r>
            <a:r>
              <a:rPr lang="en-US" dirty="0"/>
              <a:t>. CVPR 2022</a:t>
            </a:r>
          </a:p>
        </p:txBody>
      </p:sp>
      <p:pic>
        <p:nvPicPr>
          <p:cNvPr id="7" name="Content Placeholder 5">
            <a:extLst>
              <a:ext uri="{FF2B5EF4-FFF2-40B4-BE49-F238E27FC236}">
                <a16:creationId xmlns:a16="http://schemas.microsoft.com/office/drawing/2014/main" id="{8A05CCE0-9BEF-B142-B382-BBA58D3D84A0}"/>
              </a:ext>
            </a:extLst>
          </p:cNvPr>
          <p:cNvPicPr>
            <a:picLocks noChangeAspect="1"/>
          </p:cNvPicPr>
          <p:nvPr/>
        </p:nvPicPr>
        <p:blipFill rotWithShape="1">
          <a:blip r:embed="rId2">
            <a:extLst>
              <a:ext uri="{28A0092B-C50C-407E-A947-70E740481C1C}">
                <a14:useLocalDpi xmlns:a14="http://schemas.microsoft.com/office/drawing/2010/main" val="0"/>
              </a:ext>
            </a:extLst>
          </a:blip>
          <a:srcRect t="62433"/>
          <a:stretch/>
        </p:blipFill>
        <p:spPr bwMode="auto">
          <a:xfrm>
            <a:off x="6781800" y="4267200"/>
            <a:ext cx="5251931" cy="1981200"/>
          </a:xfrm>
          <a:prstGeom prst="rect">
            <a:avLst/>
          </a:prstGeom>
          <a:noFill/>
          <a:ln w="9525">
            <a:noFill/>
            <a:miter lim="800000"/>
            <a:headEnd/>
            <a:tailEnd/>
          </a:ln>
        </p:spPr>
      </p:pic>
    </p:spTree>
    <p:extLst>
      <p:ext uri="{BB962C8B-B14F-4D97-AF65-F5344CB8AC3E}">
        <p14:creationId xmlns:p14="http://schemas.microsoft.com/office/powerpoint/2010/main" val="379085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Transformers for image modeling: 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t>Architectures</a:t>
            </a:r>
          </a:p>
          <a:p>
            <a:pPr marL="457200" indent="-457200">
              <a:buFont typeface="Arial" panose="020B0604020202020204" pitchFamily="34" charset="0"/>
              <a:buChar char="•"/>
            </a:pPr>
            <a:r>
              <a:rPr lang="en-US" dirty="0"/>
              <a:t>Self-supervised learning</a:t>
            </a:r>
          </a:p>
          <a:p>
            <a:pPr marL="457200" indent="-457200">
              <a:buFont typeface="Arial" panose="020B0604020202020204" pitchFamily="34" charset="0"/>
              <a:buChar char="•"/>
            </a:pPr>
            <a:r>
              <a:rPr lang="en-US" dirty="0"/>
              <a:t>Autoregressive text-to-image generation</a:t>
            </a:r>
          </a:p>
          <a:p>
            <a:pPr marL="457200" indent="-457200">
              <a:buFont typeface="Arial" panose="020B0604020202020204" pitchFamily="34" charset="0"/>
              <a:buChar char="•"/>
            </a:pPr>
            <a:r>
              <a:rPr lang="en-US" dirty="0"/>
              <a:t>Trends</a:t>
            </a:r>
          </a:p>
        </p:txBody>
      </p:sp>
    </p:spTree>
    <p:extLst>
      <p:ext uri="{BB962C8B-B14F-4D97-AF65-F5344CB8AC3E}">
        <p14:creationId xmlns:p14="http://schemas.microsoft.com/office/powerpoint/2010/main" val="21731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A889-9C1F-554E-B2B1-B25F6B41C36A}"/>
              </a:ext>
            </a:extLst>
          </p:cNvPr>
          <p:cNvSpPr>
            <a:spLocks noGrp="1"/>
          </p:cNvSpPr>
          <p:nvPr>
            <p:ph type="title"/>
          </p:nvPr>
        </p:nvSpPr>
        <p:spPr/>
        <p:txBody>
          <a:bodyPr/>
          <a:lstStyle/>
          <a:p>
            <a:r>
              <a:rPr lang="en-US" dirty="0"/>
              <a:t>Back to CNNs?</a:t>
            </a:r>
          </a:p>
        </p:txBody>
      </p:sp>
      <p:sp>
        <p:nvSpPr>
          <p:cNvPr id="4" name="Rectangle 3">
            <a:extLst>
              <a:ext uri="{FF2B5EF4-FFF2-40B4-BE49-F238E27FC236}">
                <a16:creationId xmlns:a16="http://schemas.microsoft.com/office/drawing/2014/main" id="{E0BD2BB2-9FDD-2F49-9AD7-9BAA04476837}"/>
              </a:ext>
            </a:extLst>
          </p:cNvPr>
          <p:cNvSpPr/>
          <p:nvPr/>
        </p:nvSpPr>
        <p:spPr>
          <a:xfrm>
            <a:off x="3477270" y="6400800"/>
            <a:ext cx="5237459" cy="369332"/>
          </a:xfrm>
          <a:prstGeom prst="rect">
            <a:avLst/>
          </a:prstGeom>
        </p:spPr>
        <p:txBody>
          <a:bodyPr wrap="none">
            <a:spAutoFit/>
          </a:bodyPr>
          <a:lstStyle/>
          <a:p>
            <a:r>
              <a:rPr lang="en-US" dirty="0"/>
              <a:t>Z. Liu et al. </a:t>
            </a:r>
            <a:r>
              <a:rPr lang="en-US" dirty="0">
                <a:hlinkClick r:id="rId2"/>
              </a:rPr>
              <a:t>A </a:t>
            </a:r>
            <a:r>
              <a:rPr lang="en-US" dirty="0" err="1">
                <a:hlinkClick r:id="rId2"/>
              </a:rPr>
              <a:t>ConvNet</a:t>
            </a:r>
            <a:r>
              <a:rPr lang="en-US" dirty="0">
                <a:hlinkClick r:id="rId2"/>
              </a:rPr>
              <a:t> for the 2020s</a:t>
            </a:r>
            <a:r>
              <a:rPr lang="en-US" dirty="0"/>
              <a:t>. CVPR 2022</a:t>
            </a:r>
          </a:p>
        </p:txBody>
      </p:sp>
      <p:pic>
        <p:nvPicPr>
          <p:cNvPr id="8" name="Content Placeholder 7">
            <a:extLst>
              <a:ext uri="{FF2B5EF4-FFF2-40B4-BE49-F238E27FC236}">
                <a16:creationId xmlns:a16="http://schemas.microsoft.com/office/drawing/2014/main" id="{41AE5D9A-D81C-EA46-8CA5-4EDECA1D09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964684"/>
            <a:ext cx="6625974" cy="5257800"/>
          </a:xfrm>
        </p:spPr>
      </p:pic>
      <p:pic>
        <p:nvPicPr>
          <p:cNvPr id="10" name="Picture 9">
            <a:extLst>
              <a:ext uri="{FF2B5EF4-FFF2-40B4-BE49-F238E27FC236}">
                <a16:creationId xmlns:a16="http://schemas.microsoft.com/office/drawing/2014/main" id="{E1ADE901-9362-9946-8341-9ACF2879A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3810000"/>
            <a:ext cx="4768353" cy="2234168"/>
          </a:xfrm>
          <a:prstGeom prst="rect">
            <a:avLst/>
          </a:prstGeom>
        </p:spPr>
      </p:pic>
    </p:spTree>
    <p:extLst>
      <p:ext uri="{BB962C8B-B14F-4D97-AF65-F5344CB8AC3E}">
        <p14:creationId xmlns:p14="http://schemas.microsoft.com/office/powerpoint/2010/main" val="2003579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A889-9C1F-554E-B2B1-B25F6B41C36A}"/>
              </a:ext>
            </a:extLst>
          </p:cNvPr>
          <p:cNvSpPr>
            <a:spLocks noGrp="1"/>
          </p:cNvSpPr>
          <p:nvPr>
            <p:ph type="title"/>
          </p:nvPr>
        </p:nvSpPr>
        <p:spPr/>
        <p:txBody>
          <a:bodyPr/>
          <a:lstStyle/>
          <a:p>
            <a:r>
              <a:rPr lang="en-US" dirty="0"/>
              <a:t>Back to CNNs?</a:t>
            </a:r>
          </a:p>
        </p:txBody>
      </p:sp>
      <p:sp>
        <p:nvSpPr>
          <p:cNvPr id="4" name="Rectangle 3">
            <a:extLst>
              <a:ext uri="{FF2B5EF4-FFF2-40B4-BE49-F238E27FC236}">
                <a16:creationId xmlns:a16="http://schemas.microsoft.com/office/drawing/2014/main" id="{E0BD2BB2-9FDD-2F49-9AD7-9BAA04476837}"/>
              </a:ext>
            </a:extLst>
          </p:cNvPr>
          <p:cNvSpPr/>
          <p:nvPr/>
        </p:nvSpPr>
        <p:spPr>
          <a:xfrm>
            <a:off x="3477270" y="6400800"/>
            <a:ext cx="5237459" cy="369332"/>
          </a:xfrm>
          <a:prstGeom prst="rect">
            <a:avLst/>
          </a:prstGeom>
        </p:spPr>
        <p:txBody>
          <a:bodyPr wrap="none">
            <a:spAutoFit/>
          </a:bodyPr>
          <a:lstStyle/>
          <a:p>
            <a:r>
              <a:rPr lang="en-US" dirty="0"/>
              <a:t>Z. Liu et al. </a:t>
            </a:r>
            <a:r>
              <a:rPr lang="en-US" dirty="0">
                <a:hlinkClick r:id="rId2"/>
              </a:rPr>
              <a:t>A </a:t>
            </a:r>
            <a:r>
              <a:rPr lang="en-US" dirty="0" err="1">
                <a:hlinkClick r:id="rId2"/>
              </a:rPr>
              <a:t>ConvNet</a:t>
            </a:r>
            <a:r>
              <a:rPr lang="en-US" dirty="0">
                <a:hlinkClick r:id="rId2"/>
              </a:rPr>
              <a:t> for the 2020s</a:t>
            </a:r>
            <a:r>
              <a:rPr lang="en-US" dirty="0"/>
              <a:t>. CVPR 2022</a:t>
            </a:r>
          </a:p>
        </p:txBody>
      </p:sp>
      <p:pic>
        <p:nvPicPr>
          <p:cNvPr id="8" name="Content Placeholder 7">
            <a:extLst>
              <a:ext uri="{FF2B5EF4-FFF2-40B4-BE49-F238E27FC236}">
                <a16:creationId xmlns:a16="http://schemas.microsoft.com/office/drawing/2014/main" id="{41AE5D9A-D81C-EA46-8CA5-4EDECA1D09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964684"/>
            <a:ext cx="6625974" cy="5257800"/>
          </a:xfrm>
        </p:spPr>
      </p:pic>
      <p:pic>
        <p:nvPicPr>
          <p:cNvPr id="5" name="Picture 4">
            <a:extLst>
              <a:ext uri="{FF2B5EF4-FFF2-40B4-BE49-F238E27FC236}">
                <a16:creationId xmlns:a16="http://schemas.microsoft.com/office/drawing/2014/main" id="{8511F2C2-9368-AC46-85BF-A9EC727ED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1130042"/>
            <a:ext cx="4832048" cy="5181600"/>
          </a:xfrm>
          <a:prstGeom prst="rect">
            <a:avLst/>
          </a:prstGeom>
        </p:spPr>
      </p:pic>
    </p:spTree>
    <p:extLst>
      <p:ext uri="{BB962C8B-B14F-4D97-AF65-F5344CB8AC3E}">
        <p14:creationId xmlns:p14="http://schemas.microsoft.com/office/powerpoint/2010/main" val="3087032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Architectures</a:t>
            </a:r>
          </a:p>
          <a:p>
            <a:pPr marL="457200" indent="-457200">
              <a:buFont typeface="Arial" panose="020B0604020202020204" pitchFamily="34" charset="0"/>
              <a:buChar char="•"/>
            </a:pPr>
            <a:r>
              <a:rPr lang="en-US" dirty="0"/>
              <a:t>Self-supervised learning</a:t>
            </a:r>
          </a:p>
        </p:txBody>
      </p:sp>
    </p:spTree>
    <p:extLst>
      <p:ext uri="{BB962C8B-B14F-4D97-AF65-F5344CB8AC3E}">
        <p14:creationId xmlns:p14="http://schemas.microsoft.com/office/powerpoint/2010/main" val="1973238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D39C-09A9-D143-A71E-274C827577EC}"/>
              </a:ext>
            </a:extLst>
          </p:cNvPr>
          <p:cNvSpPr>
            <a:spLocks noGrp="1"/>
          </p:cNvSpPr>
          <p:nvPr>
            <p:ph type="title"/>
          </p:nvPr>
        </p:nvSpPr>
        <p:spPr/>
        <p:txBody>
          <a:bodyPr/>
          <a:lstStyle/>
          <a:p>
            <a:r>
              <a:rPr lang="en-US" dirty="0"/>
              <a:t>DINO: Self-distillation with no labels</a:t>
            </a:r>
          </a:p>
        </p:txBody>
      </p:sp>
      <p:pic>
        <p:nvPicPr>
          <p:cNvPr id="6" name="Content Placeholder 5">
            <a:extLst>
              <a:ext uri="{FF2B5EF4-FFF2-40B4-BE49-F238E27FC236}">
                <a16:creationId xmlns:a16="http://schemas.microsoft.com/office/drawing/2014/main" id="{F462EF5D-FA3E-3D46-B3F8-0DC6A58C6F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18258"/>
            <a:ext cx="4531239" cy="5257800"/>
          </a:xfrm>
        </p:spPr>
      </p:pic>
      <p:sp>
        <p:nvSpPr>
          <p:cNvPr id="4" name="Rectangle 3">
            <a:extLst>
              <a:ext uri="{FF2B5EF4-FFF2-40B4-BE49-F238E27FC236}">
                <a16:creationId xmlns:a16="http://schemas.microsoft.com/office/drawing/2014/main" id="{11B7237A-2120-8A40-BFAF-086EBAA0476C}"/>
              </a:ext>
            </a:extLst>
          </p:cNvPr>
          <p:cNvSpPr/>
          <p:nvPr/>
        </p:nvSpPr>
        <p:spPr>
          <a:xfrm>
            <a:off x="1181100" y="6260068"/>
            <a:ext cx="9829800" cy="369332"/>
          </a:xfrm>
          <a:prstGeom prst="rect">
            <a:avLst/>
          </a:prstGeom>
        </p:spPr>
        <p:txBody>
          <a:bodyPr wrap="square">
            <a:spAutoFit/>
          </a:bodyPr>
          <a:lstStyle/>
          <a:p>
            <a:pPr algn="ctr"/>
            <a:r>
              <a:rPr lang="en-US" sz="1800" b="0" dirty="0"/>
              <a:t>M. Caron et al. </a:t>
            </a:r>
            <a:r>
              <a:rPr lang="en-US" sz="1800" b="0" dirty="0">
                <a:hlinkClick r:id="rId3"/>
              </a:rPr>
              <a:t>Emerging Properties in Self-Supervised Vision Transformers</a:t>
            </a:r>
            <a:r>
              <a:rPr lang="en-US" sz="1800" b="0" dirty="0"/>
              <a:t>. ICCV 2021</a:t>
            </a:r>
          </a:p>
        </p:txBody>
      </p:sp>
      <p:pic>
        <p:nvPicPr>
          <p:cNvPr id="8" name="Picture 7">
            <a:extLst>
              <a:ext uri="{FF2B5EF4-FFF2-40B4-BE49-F238E27FC236}">
                <a16:creationId xmlns:a16="http://schemas.microsoft.com/office/drawing/2014/main" id="{6C322426-8F6B-984D-88A1-7FAF5D5D3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889" y="1295400"/>
            <a:ext cx="5836311" cy="4880658"/>
          </a:xfrm>
          <a:prstGeom prst="rect">
            <a:avLst/>
          </a:prstGeom>
        </p:spPr>
      </p:pic>
    </p:spTree>
    <p:extLst>
      <p:ext uri="{BB962C8B-B14F-4D97-AF65-F5344CB8AC3E}">
        <p14:creationId xmlns:p14="http://schemas.microsoft.com/office/powerpoint/2010/main" val="157564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D39C-09A9-D143-A71E-274C827577EC}"/>
              </a:ext>
            </a:extLst>
          </p:cNvPr>
          <p:cNvSpPr>
            <a:spLocks noGrp="1"/>
          </p:cNvSpPr>
          <p:nvPr>
            <p:ph type="title"/>
          </p:nvPr>
        </p:nvSpPr>
        <p:spPr/>
        <p:txBody>
          <a:bodyPr/>
          <a:lstStyle/>
          <a:p>
            <a:r>
              <a:rPr lang="en-US" dirty="0"/>
              <a:t>DINO</a:t>
            </a:r>
          </a:p>
        </p:txBody>
      </p:sp>
      <p:sp>
        <p:nvSpPr>
          <p:cNvPr id="4" name="Rectangle 3">
            <a:extLst>
              <a:ext uri="{FF2B5EF4-FFF2-40B4-BE49-F238E27FC236}">
                <a16:creationId xmlns:a16="http://schemas.microsoft.com/office/drawing/2014/main" id="{11B7237A-2120-8A40-BFAF-086EBAA0476C}"/>
              </a:ext>
            </a:extLst>
          </p:cNvPr>
          <p:cNvSpPr/>
          <p:nvPr/>
        </p:nvSpPr>
        <p:spPr>
          <a:xfrm>
            <a:off x="1181100" y="6260068"/>
            <a:ext cx="9829800" cy="369332"/>
          </a:xfrm>
          <a:prstGeom prst="rect">
            <a:avLst/>
          </a:prstGeom>
        </p:spPr>
        <p:txBody>
          <a:bodyPr wrap="square">
            <a:spAutoFit/>
          </a:bodyPr>
          <a:lstStyle/>
          <a:p>
            <a:pPr algn="ctr"/>
            <a:r>
              <a:rPr lang="en-US" sz="1800" b="0" dirty="0"/>
              <a:t>M. Caron et al. </a:t>
            </a:r>
            <a:r>
              <a:rPr lang="en-US" sz="1800" b="0" dirty="0">
                <a:hlinkClick r:id="rId2"/>
              </a:rPr>
              <a:t>Emerging Properties in Self-Supervised Vision Transformers</a:t>
            </a:r>
            <a:r>
              <a:rPr lang="en-US" sz="1800" b="0" dirty="0"/>
              <a:t>. ICCV 2021</a:t>
            </a:r>
          </a:p>
        </p:txBody>
      </p:sp>
      <p:pic>
        <p:nvPicPr>
          <p:cNvPr id="9" name="Content Placeholder 8">
            <a:extLst>
              <a:ext uri="{FF2B5EF4-FFF2-40B4-BE49-F238E27FC236}">
                <a16:creationId xmlns:a16="http://schemas.microsoft.com/office/drawing/2014/main" id="{A0B6A16B-555C-E84F-8EC4-CF55924B61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990600"/>
            <a:ext cx="5867400" cy="4729678"/>
          </a:xfrm>
        </p:spPr>
      </p:pic>
      <p:pic>
        <p:nvPicPr>
          <p:cNvPr id="11" name="Picture 10">
            <a:extLst>
              <a:ext uri="{FF2B5EF4-FFF2-40B4-BE49-F238E27FC236}">
                <a16:creationId xmlns:a16="http://schemas.microsoft.com/office/drawing/2014/main" id="{15E6A96E-4867-3345-99C0-6C03ED2D6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758" y="3739078"/>
            <a:ext cx="5189883" cy="1981200"/>
          </a:xfrm>
          <a:prstGeom prst="rect">
            <a:avLst/>
          </a:prstGeom>
        </p:spPr>
      </p:pic>
    </p:spTree>
    <p:extLst>
      <p:ext uri="{BB962C8B-B14F-4D97-AF65-F5344CB8AC3E}">
        <p14:creationId xmlns:p14="http://schemas.microsoft.com/office/powerpoint/2010/main" val="353110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D39C-09A9-D143-A71E-274C827577EC}"/>
              </a:ext>
            </a:extLst>
          </p:cNvPr>
          <p:cNvSpPr>
            <a:spLocks noGrp="1"/>
          </p:cNvSpPr>
          <p:nvPr>
            <p:ph type="title"/>
          </p:nvPr>
        </p:nvSpPr>
        <p:spPr/>
        <p:txBody>
          <a:bodyPr/>
          <a:lstStyle/>
          <a:p>
            <a:r>
              <a:rPr lang="en-US" dirty="0"/>
              <a:t>DINO</a:t>
            </a:r>
          </a:p>
        </p:txBody>
      </p:sp>
      <p:sp>
        <p:nvSpPr>
          <p:cNvPr id="4" name="Rectangle 3">
            <a:extLst>
              <a:ext uri="{FF2B5EF4-FFF2-40B4-BE49-F238E27FC236}">
                <a16:creationId xmlns:a16="http://schemas.microsoft.com/office/drawing/2014/main" id="{11B7237A-2120-8A40-BFAF-086EBAA0476C}"/>
              </a:ext>
            </a:extLst>
          </p:cNvPr>
          <p:cNvSpPr/>
          <p:nvPr/>
        </p:nvSpPr>
        <p:spPr>
          <a:xfrm>
            <a:off x="1181100" y="6260068"/>
            <a:ext cx="9829800" cy="369332"/>
          </a:xfrm>
          <a:prstGeom prst="rect">
            <a:avLst/>
          </a:prstGeom>
        </p:spPr>
        <p:txBody>
          <a:bodyPr wrap="square">
            <a:spAutoFit/>
          </a:bodyPr>
          <a:lstStyle/>
          <a:p>
            <a:pPr algn="ctr"/>
            <a:r>
              <a:rPr lang="en-US" sz="1800" b="0" dirty="0"/>
              <a:t>M. Caron et al. </a:t>
            </a:r>
            <a:r>
              <a:rPr lang="en-US" sz="1800" b="0" dirty="0">
                <a:hlinkClick r:id="rId2"/>
              </a:rPr>
              <a:t>Emerging Properties in Self-Supervised Vision Transformers</a:t>
            </a:r>
            <a:r>
              <a:rPr lang="en-US" sz="1800" b="0" dirty="0"/>
              <a:t>. ICCV 2021</a:t>
            </a:r>
          </a:p>
        </p:txBody>
      </p:sp>
      <p:pic>
        <p:nvPicPr>
          <p:cNvPr id="9" name="Content Placeholder 8">
            <a:extLst>
              <a:ext uri="{FF2B5EF4-FFF2-40B4-BE49-F238E27FC236}">
                <a16:creationId xmlns:a16="http://schemas.microsoft.com/office/drawing/2014/main" id="{2D132992-360C-F040-BB5C-0C8C88EAF2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599" y="1295400"/>
            <a:ext cx="11786293" cy="4038600"/>
          </a:xfrm>
        </p:spPr>
      </p:pic>
    </p:spTree>
    <p:extLst>
      <p:ext uri="{BB962C8B-B14F-4D97-AF65-F5344CB8AC3E}">
        <p14:creationId xmlns:p14="http://schemas.microsoft.com/office/powerpoint/2010/main" val="1765806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Masked autoencoders</a:t>
            </a:r>
          </a:p>
        </p:txBody>
      </p:sp>
      <p:pic>
        <p:nvPicPr>
          <p:cNvPr id="6" name="Content Placeholder 5">
            <a:extLst>
              <a:ext uri="{FF2B5EF4-FFF2-40B4-BE49-F238E27FC236}">
                <a16:creationId xmlns:a16="http://schemas.microsoft.com/office/drawing/2014/main" id="{9D82BD63-C528-7D4C-BABE-FEB405BE2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903" y="914400"/>
            <a:ext cx="7178297" cy="4102768"/>
          </a:xfrm>
        </p:spPr>
      </p:pic>
      <p:sp>
        <p:nvSpPr>
          <p:cNvPr id="4" name="TextBox 3">
            <a:extLst>
              <a:ext uri="{FF2B5EF4-FFF2-40B4-BE49-F238E27FC236}">
                <a16:creationId xmlns:a16="http://schemas.microsoft.com/office/drawing/2014/main" id="{90FF8140-0165-E144-9DBA-3A6F4DE34517}"/>
              </a:ext>
            </a:extLst>
          </p:cNvPr>
          <p:cNvSpPr txBox="1"/>
          <p:nvPr/>
        </p:nvSpPr>
        <p:spPr>
          <a:xfrm>
            <a:off x="2220580" y="6400800"/>
            <a:ext cx="7866256" cy="369332"/>
          </a:xfrm>
          <a:prstGeom prst="rect">
            <a:avLst/>
          </a:prstGeom>
          <a:noFill/>
        </p:spPr>
        <p:txBody>
          <a:bodyPr wrap="none" rtlCol="0">
            <a:spAutoFit/>
          </a:bodyPr>
          <a:lstStyle/>
          <a:p>
            <a:r>
              <a:rPr lang="en-US" dirty="0"/>
              <a:t>K. He et al. </a:t>
            </a:r>
            <a:r>
              <a:rPr lang="en-US" dirty="0">
                <a:hlinkClick r:id="rId3"/>
              </a:rPr>
              <a:t>Masked autoencoders are scalable vision learners</a:t>
            </a:r>
            <a:r>
              <a:rPr lang="en-US" dirty="0"/>
              <a:t>. CVPR 2022</a:t>
            </a:r>
          </a:p>
        </p:txBody>
      </p:sp>
      <p:pic>
        <p:nvPicPr>
          <p:cNvPr id="8" name="Picture 7">
            <a:extLst>
              <a:ext uri="{FF2B5EF4-FFF2-40B4-BE49-F238E27FC236}">
                <a16:creationId xmlns:a16="http://schemas.microsoft.com/office/drawing/2014/main" id="{9AAAEC5C-E32A-9047-B0E0-61A93BCF5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165898"/>
            <a:ext cx="5509874" cy="2158702"/>
          </a:xfrm>
          <a:prstGeom prst="rect">
            <a:avLst/>
          </a:prstGeom>
        </p:spPr>
      </p:pic>
    </p:spTree>
    <p:extLst>
      <p:ext uri="{BB962C8B-B14F-4D97-AF65-F5344CB8AC3E}">
        <p14:creationId xmlns:p14="http://schemas.microsoft.com/office/powerpoint/2010/main" val="1512048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Masked autoencoders</a:t>
            </a:r>
          </a:p>
        </p:txBody>
      </p:sp>
      <p:sp>
        <p:nvSpPr>
          <p:cNvPr id="4" name="TextBox 3">
            <a:extLst>
              <a:ext uri="{FF2B5EF4-FFF2-40B4-BE49-F238E27FC236}">
                <a16:creationId xmlns:a16="http://schemas.microsoft.com/office/drawing/2014/main" id="{90FF8140-0165-E144-9DBA-3A6F4DE34517}"/>
              </a:ext>
            </a:extLst>
          </p:cNvPr>
          <p:cNvSpPr txBox="1"/>
          <p:nvPr/>
        </p:nvSpPr>
        <p:spPr>
          <a:xfrm>
            <a:off x="2220580" y="6400800"/>
            <a:ext cx="7866256" cy="369332"/>
          </a:xfrm>
          <a:prstGeom prst="rect">
            <a:avLst/>
          </a:prstGeom>
          <a:noFill/>
        </p:spPr>
        <p:txBody>
          <a:bodyPr wrap="none" rtlCol="0">
            <a:spAutoFit/>
          </a:bodyPr>
          <a:lstStyle/>
          <a:p>
            <a:r>
              <a:rPr lang="en-US" dirty="0"/>
              <a:t>K. He et al. </a:t>
            </a:r>
            <a:r>
              <a:rPr lang="en-US" dirty="0">
                <a:hlinkClick r:id="rId2"/>
              </a:rPr>
              <a:t>Masked autoencoders are scalable vision learners</a:t>
            </a:r>
            <a:r>
              <a:rPr lang="en-US" dirty="0"/>
              <a:t>. CVPR 2022</a:t>
            </a:r>
          </a:p>
        </p:txBody>
      </p:sp>
      <p:pic>
        <p:nvPicPr>
          <p:cNvPr id="9" name="Picture 8">
            <a:extLst>
              <a:ext uri="{FF2B5EF4-FFF2-40B4-BE49-F238E27FC236}">
                <a16:creationId xmlns:a16="http://schemas.microsoft.com/office/drawing/2014/main" id="{7E40A381-5D86-4C4B-B8C3-EB29C1310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12192000" cy="5398318"/>
          </a:xfrm>
          <a:prstGeom prst="rect">
            <a:avLst/>
          </a:prstGeom>
        </p:spPr>
      </p:pic>
    </p:spTree>
    <p:extLst>
      <p:ext uri="{BB962C8B-B14F-4D97-AF65-F5344CB8AC3E}">
        <p14:creationId xmlns:p14="http://schemas.microsoft.com/office/powerpoint/2010/main" val="1313441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Masked autoencoders: Results</a:t>
            </a:r>
          </a:p>
        </p:txBody>
      </p:sp>
      <p:sp>
        <p:nvSpPr>
          <p:cNvPr id="4" name="TextBox 3">
            <a:extLst>
              <a:ext uri="{FF2B5EF4-FFF2-40B4-BE49-F238E27FC236}">
                <a16:creationId xmlns:a16="http://schemas.microsoft.com/office/drawing/2014/main" id="{90FF8140-0165-E144-9DBA-3A6F4DE34517}"/>
              </a:ext>
            </a:extLst>
          </p:cNvPr>
          <p:cNvSpPr txBox="1"/>
          <p:nvPr/>
        </p:nvSpPr>
        <p:spPr>
          <a:xfrm>
            <a:off x="2220580" y="6400800"/>
            <a:ext cx="7866256" cy="369332"/>
          </a:xfrm>
          <a:prstGeom prst="rect">
            <a:avLst/>
          </a:prstGeom>
          <a:noFill/>
        </p:spPr>
        <p:txBody>
          <a:bodyPr wrap="none" rtlCol="0">
            <a:spAutoFit/>
          </a:bodyPr>
          <a:lstStyle/>
          <a:p>
            <a:r>
              <a:rPr lang="en-US" dirty="0"/>
              <a:t>K. He et al. </a:t>
            </a:r>
            <a:r>
              <a:rPr lang="en-US" dirty="0">
                <a:hlinkClick r:id="rId2"/>
              </a:rPr>
              <a:t>Masked autoencoders are scalable vision learners</a:t>
            </a:r>
            <a:r>
              <a:rPr lang="en-US" dirty="0"/>
              <a:t>. CVPR 2022</a:t>
            </a:r>
          </a:p>
        </p:txBody>
      </p:sp>
      <p:pic>
        <p:nvPicPr>
          <p:cNvPr id="5" name="Picture 4">
            <a:extLst>
              <a:ext uri="{FF2B5EF4-FFF2-40B4-BE49-F238E27FC236}">
                <a16:creationId xmlns:a16="http://schemas.microsoft.com/office/drawing/2014/main" id="{671D2166-D0B3-5946-9501-EC02848B9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01629"/>
            <a:ext cx="5494607" cy="3666624"/>
          </a:xfrm>
          <a:prstGeom prst="rect">
            <a:avLst/>
          </a:prstGeom>
        </p:spPr>
      </p:pic>
      <p:pic>
        <p:nvPicPr>
          <p:cNvPr id="7" name="Picture 6">
            <a:extLst>
              <a:ext uri="{FF2B5EF4-FFF2-40B4-BE49-F238E27FC236}">
                <a16:creationId xmlns:a16="http://schemas.microsoft.com/office/drawing/2014/main" id="{E2B48B3C-FC78-E549-A317-BE4CC8D86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2039353"/>
            <a:ext cx="5327507" cy="2628900"/>
          </a:xfrm>
          <a:prstGeom prst="rect">
            <a:avLst/>
          </a:prstGeom>
        </p:spPr>
      </p:pic>
      <p:pic>
        <p:nvPicPr>
          <p:cNvPr id="6" name="Picture 5">
            <a:extLst>
              <a:ext uri="{FF2B5EF4-FFF2-40B4-BE49-F238E27FC236}">
                <a16:creationId xmlns:a16="http://schemas.microsoft.com/office/drawing/2014/main" id="{1CE22C1F-7B9E-2647-A40C-02F287EB7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18" y="4696327"/>
            <a:ext cx="5209189" cy="1524000"/>
          </a:xfrm>
          <a:prstGeom prst="rect">
            <a:avLst/>
          </a:prstGeom>
        </p:spPr>
      </p:pic>
    </p:spTree>
    <p:extLst>
      <p:ext uri="{BB962C8B-B14F-4D97-AF65-F5344CB8AC3E}">
        <p14:creationId xmlns:p14="http://schemas.microsoft.com/office/powerpoint/2010/main" val="1148448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F6CF-47D6-FB46-81AA-F497D38BB853}"/>
              </a:ext>
            </a:extLst>
          </p:cNvPr>
          <p:cNvSpPr>
            <a:spLocks noGrp="1"/>
          </p:cNvSpPr>
          <p:nvPr>
            <p:ph type="title"/>
          </p:nvPr>
        </p:nvSpPr>
        <p:spPr/>
        <p:txBody>
          <a:bodyPr/>
          <a:lstStyle/>
          <a:p>
            <a:r>
              <a:rPr lang="en-US" dirty="0"/>
              <a:t>Application: Visual prompting</a:t>
            </a:r>
          </a:p>
        </p:txBody>
      </p:sp>
      <p:sp>
        <p:nvSpPr>
          <p:cNvPr id="3" name="Content Placeholder 2">
            <a:extLst>
              <a:ext uri="{FF2B5EF4-FFF2-40B4-BE49-F238E27FC236}">
                <a16:creationId xmlns:a16="http://schemas.microsoft.com/office/drawing/2014/main" id="{1E2B9713-48D4-DE4B-B02E-A0016F4E8980}"/>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65D6A2DE-7ADE-D244-BC65-92DD845E3590}"/>
              </a:ext>
            </a:extLst>
          </p:cNvPr>
          <p:cNvSpPr txBox="1"/>
          <p:nvPr/>
        </p:nvSpPr>
        <p:spPr>
          <a:xfrm>
            <a:off x="2816329" y="6324600"/>
            <a:ext cx="6784871" cy="369332"/>
          </a:xfrm>
          <a:prstGeom prst="rect">
            <a:avLst/>
          </a:prstGeom>
          <a:noFill/>
        </p:spPr>
        <p:txBody>
          <a:bodyPr wrap="none" rtlCol="0">
            <a:spAutoFit/>
          </a:bodyPr>
          <a:lstStyle/>
          <a:p>
            <a:r>
              <a:rPr lang="en-US" dirty="0"/>
              <a:t>A. Bar et al. </a:t>
            </a:r>
            <a:r>
              <a:rPr lang="en-US" dirty="0">
                <a:hlinkClick r:id="rId2"/>
              </a:rPr>
              <a:t>Visual prompting via image inpainting</a:t>
            </a:r>
            <a:r>
              <a:rPr lang="en-US" dirty="0"/>
              <a:t>. </a:t>
            </a:r>
            <a:r>
              <a:rPr lang="en-US" dirty="0" err="1"/>
              <a:t>NeurIPS</a:t>
            </a:r>
            <a:r>
              <a:rPr lang="en-US" dirty="0"/>
              <a:t> 2022</a:t>
            </a:r>
          </a:p>
        </p:txBody>
      </p:sp>
      <p:pic>
        <p:nvPicPr>
          <p:cNvPr id="6" name="Picture 5">
            <a:extLst>
              <a:ext uri="{FF2B5EF4-FFF2-40B4-BE49-F238E27FC236}">
                <a16:creationId xmlns:a16="http://schemas.microsoft.com/office/drawing/2014/main" id="{27461134-77B4-B64E-B37B-E2D5ABCA997D}"/>
              </a:ext>
            </a:extLst>
          </p:cNvPr>
          <p:cNvPicPr>
            <a:picLocks noChangeAspect="1"/>
          </p:cNvPicPr>
          <p:nvPr/>
        </p:nvPicPr>
        <p:blipFill>
          <a:blip r:embed="rId3"/>
          <a:stretch>
            <a:fillRect/>
          </a:stretch>
        </p:blipFill>
        <p:spPr>
          <a:xfrm>
            <a:off x="685800" y="1066800"/>
            <a:ext cx="10744200" cy="5173133"/>
          </a:xfrm>
          <a:prstGeom prst="rect">
            <a:avLst/>
          </a:prstGeom>
        </p:spPr>
      </p:pic>
    </p:spTree>
    <p:extLst>
      <p:ext uri="{BB962C8B-B14F-4D97-AF65-F5344CB8AC3E}">
        <p14:creationId xmlns:p14="http://schemas.microsoft.com/office/powerpoint/2010/main" val="13057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4D2E-0BAE-1C46-A33E-C2221709D877}"/>
              </a:ext>
            </a:extLst>
          </p:cNvPr>
          <p:cNvSpPr>
            <a:spLocks noGrp="1"/>
          </p:cNvSpPr>
          <p:nvPr>
            <p:ph type="title"/>
          </p:nvPr>
        </p:nvSpPr>
        <p:spPr/>
        <p:txBody>
          <a:bodyPr/>
          <a:lstStyle/>
          <a:p>
            <a:r>
              <a:rPr lang="en-US" dirty="0"/>
              <a:t>Vision-and-language BERT</a:t>
            </a:r>
          </a:p>
        </p:txBody>
      </p:sp>
      <p:pic>
        <p:nvPicPr>
          <p:cNvPr id="6" name="Content Placeholder 5">
            <a:extLst>
              <a:ext uri="{FF2B5EF4-FFF2-40B4-BE49-F238E27FC236}">
                <a16:creationId xmlns:a16="http://schemas.microsoft.com/office/drawing/2014/main" id="{E0FA774D-4398-7845-8D59-9D03CEFCA3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7713" y="1425438"/>
            <a:ext cx="10363200" cy="2117861"/>
          </a:xfrm>
        </p:spPr>
      </p:pic>
      <p:sp>
        <p:nvSpPr>
          <p:cNvPr id="4" name="Rectangle 3">
            <a:extLst>
              <a:ext uri="{FF2B5EF4-FFF2-40B4-BE49-F238E27FC236}">
                <a16:creationId xmlns:a16="http://schemas.microsoft.com/office/drawing/2014/main" id="{A3D4BF6D-C658-E144-8846-47858EAFF2F6}"/>
              </a:ext>
            </a:extLst>
          </p:cNvPr>
          <p:cNvSpPr/>
          <p:nvPr/>
        </p:nvSpPr>
        <p:spPr>
          <a:xfrm>
            <a:off x="304800" y="6172200"/>
            <a:ext cx="11506200" cy="584775"/>
          </a:xfrm>
          <a:prstGeom prst="rect">
            <a:avLst/>
          </a:prstGeom>
        </p:spPr>
        <p:txBody>
          <a:bodyPr wrap="square">
            <a:spAutoFit/>
          </a:bodyPr>
          <a:lstStyle/>
          <a:p>
            <a:pPr algn="ctr"/>
            <a:r>
              <a:rPr lang="en-US" sz="1600" dirty="0"/>
              <a:t>J. Lu, D. Batra, D. Parikh, S. Lee, </a:t>
            </a:r>
            <a:r>
              <a:rPr lang="en-US" sz="1600" dirty="0">
                <a:hlinkClick r:id="rId3"/>
              </a:rPr>
              <a:t>ViLBERT: Pretraining Task-Agnostic Visiolinguistic Representations for Vision-and-Language Tasks</a:t>
            </a:r>
            <a:r>
              <a:rPr lang="en-US" sz="1600" dirty="0"/>
              <a:t>, </a:t>
            </a:r>
            <a:r>
              <a:rPr lang="en-US" sz="1600" dirty="0" err="1"/>
              <a:t>NeurIPS</a:t>
            </a:r>
            <a:r>
              <a:rPr lang="en-US" sz="1600" dirty="0"/>
              <a:t> 2019</a:t>
            </a:r>
          </a:p>
        </p:txBody>
      </p:sp>
      <p:pic>
        <p:nvPicPr>
          <p:cNvPr id="8" name="Picture 7">
            <a:extLst>
              <a:ext uri="{FF2B5EF4-FFF2-40B4-BE49-F238E27FC236}">
                <a16:creationId xmlns:a16="http://schemas.microsoft.com/office/drawing/2014/main" id="{04368660-7C5B-DC40-B73B-EA19A4777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034149"/>
            <a:ext cx="9982200" cy="2061851"/>
          </a:xfrm>
          <a:prstGeom prst="rect">
            <a:avLst/>
          </a:prstGeom>
        </p:spPr>
      </p:pic>
      <p:sp>
        <p:nvSpPr>
          <p:cNvPr id="9" name="TextBox 8">
            <a:extLst>
              <a:ext uri="{FF2B5EF4-FFF2-40B4-BE49-F238E27FC236}">
                <a16:creationId xmlns:a16="http://schemas.microsoft.com/office/drawing/2014/main" id="{2A3D19DA-AE4F-5147-B681-783D17074088}"/>
              </a:ext>
            </a:extLst>
          </p:cNvPr>
          <p:cNvSpPr txBox="1"/>
          <p:nvPr/>
        </p:nvSpPr>
        <p:spPr>
          <a:xfrm>
            <a:off x="1447800" y="1259478"/>
            <a:ext cx="4568879" cy="338554"/>
          </a:xfrm>
          <a:prstGeom prst="rect">
            <a:avLst/>
          </a:prstGeom>
          <a:noFill/>
        </p:spPr>
        <p:txBody>
          <a:bodyPr wrap="none" rtlCol="0">
            <a:spAutoFit/>
          </a:bodyPr>
          <a:lstStyle/>
          <a:p>
            <a:r>
              <a:rPr lang="en-US" sz="1600" dirty="0"/>
              <a:t>image regions and features from detector output</a:t>
            </a:r>
          </a:p>
        </p:txBody>
      </p:sp>
      <p:sp>
        <p:nvSpPr>
          <p:cNvPr id="10" name="TextBox 9">
            <a:extLst>
              <a:ext uri="{FF2B5EF4-FFF2-40B4-BE49-F238E27FC236}">
                <a16:creationId xmlns:a16="http://schemas.microsoft.com/office/drawing/2014/main" id="{CDDF85E4-41DC-4643-83D1-DEB1344F20C2}"/>
              </a:ext>
            </a:extLst>
          </p:cNvPr>
          <p:cNvSpPr txBox="1"/>
          <p:nvPr/>
        </p:nvSpPr>
        <p:spPr>
          <a:xfrm>
            <a:off x="7162800" y="1425438"/>
            <a:ext cx="2747868" cy="338554"/>
          </a:xfrm>
          <a:prstGeom prst="rect">
            <a:avLst/>
          </a:prstGeom>
          <a:noFill/>
        </p:spPr>
        <p:txBody>
          <a:bodyPr wrap="none" rtlCol="0">
            <a:spAutoFit/>
          </a:bodyPr>
          <a:lstStyle/>
          <a:p>
            <a:r>
              <a:rPr lang="en-US" sz="1600" dirty="0"/>
              <a:t>vision-language co-attention</a:t>
            </a:r>
          </a:p>
        </p:txBody>
      </p:sp>
      <p:sp>
        <p:nvSpPr>
          <p:cNvPr id="11" name="TextBox 10">
            <a:extLst>
              <a:ext uri="{FF2B5EF4-FFF2-40B4-BE49-F238E27FC236}">
                <a16:creationId xmlns:a16="http://schemas.microsoft.com/office/drawing/2014/main" id="{58FA26B1-312F-F341-B87A-35FB103B2DDE}"/>
              </a:ext>
            </a:extLst>
          </p:cNvPr>
          <p:cNvSpPr txBox="1"/>
          <p:nvPr/>
        </p:nvSpPr>
        <p:spPr>
          <a:xfrm>
            <a:off x="1219200" y="3740504"/>
            <a:ext cx="3926075" cy="338554"/>
          </a:xfrm>
          <a:prstGeom prst="rect">
            <a:avLst/>
          </a:prstGeom>
          <a:noFill/>
        </p:spPr>
        <p:txBody>
          <a:bodyPr wrap="none" rtlCol="0">
            <a:spAutoFit/>
          </a:bodyPr>
          <a:lstStyle/>
          <a:p>
            <a:r>
              <a:rPr lang="en-US" sz="1600" dirty="0"/>
              <a:t>predict object class of masked out region</a:t>
            </a:r>
          </a:p>
        </p:txBody>
      </p:sp>
      <p:sp>
        <p:nvSpPr>
          <p:cNvPr id="12" name="TextBox 11">
            <a:extLst>
              <a:ext uri="{FF2B5EF4-FFF2-40B4-BE49-F238E27FC236}">
                <a16:creationId xmlns:a16="http://schemas.microsoft.com/office/drawing/2014/main" id="{302E4EFA-6587-CB4E-B491-FAA006B46BBD}"/>
              </a:ext>
            </a:extLst>
          </p:cNvPr>
          <p:cNvSpPr txBox="1"/>
          <p:nvPr/>
        </p:nvSpPr>
        <p:spPr>
          <a:xfrm>
            <a:off x="6324600" y="3740504"/>
            <a:ext cx="4588115" cy="338554"/>
          </a:xfrm>
          <a:prstGeom prst="rect">
            <a:avLst/>
          </a:prstGeom>
          <a:noFill/>
        </p:spPr>
        <p:txBody>
          <a:bodyPr wrap="none" rtlCol="0">
            <a:spAutoFit/>
          </a:bodyPr>
          <a:lstStyle/>
          <a:p>
            <a:r>
              <a:rPr lang="en-US" sz="1600" dirty="0"/>
              <a:t>predict whether image and sentence go together</a:t>
            </a:r>
          </a:p>
        </p:txBody>
      </p:sp>
    </p:spTree>
    <p:extLst>
      <p:ext uri="{BB962C8B-B14F-4D97-AF65-F5344CB8AC3E}">
        <p14:creationId xmlns:p14="http://schemas.microsoft.com/office/powerpoint/2010/main" val="1957951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F6CF-47D6-FB46-81AA-F497D38BB853}"/>
              </a:ext>
            </a:extLst>
          </p:cNvPr>
          <p:cNvSpPr>
            <a:spLocks noGrp="1"/>
          </p:cNvSpPr>
          <p:nvPr>
            <p:ph type="title"/>
          </p:nvPr>
        </p:nvSpPr>
        <p:spPr/>
        <p:txBody>
          <a:bodyPr/>
          <a:lstStyle/>
          <a:p>
            <a:r>
              <a:rPr lang="en-US" dirty="0"/>
              <a:t>Application: Visual prompting</a:t>
            </a:r>
          </a:p>
        </p:txBody>
      </p:sp>
      <p:pic>
        <p:nvPicPr>
          <p:cNvPr id="7" name="Content Placeholder 6">
            <a:extLst>
              <a:ext uri="{FF2B5EF4-FFF2-40B4-BE49-F238E27FC236}">
                <a16:creationId xmlns:a16="http://schemas.microsoft.com/office/drawing/2014/main" id="{EF7150EE-FA4F-C04F-AB2A-718F82DE60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214" y="990600"/>
            <a:ext cx="10613571" cy="5715000"/>
          </a:xfrm>
        </p:spPr>
      </p:pic>
    </p:spTree>
    <p:extLst>
      <p:ext uri="{BB962C8B-B14F-4D97-AF65-F5344CB8AC3E}">
        <p14:creationId xmlns:p14="http://schemas.microsoft.com/office/powerpoint/2010/main" val="2416902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F6CF-47D6-FB46-81AA-F497D38BB853}"/>
              </a:ext>
            </a:extLst>
          </p:cNvPr>
          <p:cNvSpPr>
            <a:spLocks noGrp="1"/>
          </p:cNvSpPr>
          <p:nvPr>
            <p:ph type="title"/>
          </p:nvPr>
        </p:nvSpPr>
        <p:spPr/>
        <p:txBody>
          <a:bodyPr/>
          <a:lstStyle/>
          <a:p>
            <a:r>
              <a:rPr lang="en-US" dirty="0"/>
              <a:t>Application: Visual prompting</a:t>
            </a:r>
          </a:p>
        </p:txBody>
      </p:sp>
      <p:pic>
        <p:nvPicPr>
          <p:cNvPr id="8" name="Content Placeholder 7">
            <a:extLst>
              <a:ext uri="{FF2B5EF4-FFF2-40B4-BE49-F238E27FC236}">
                <a16:creationId xmlns:a16="http://schemas.microsoft.com/office/drawing/2014/main" id="{96273786-F79D-8940-8DE7-EE632ACFBA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066800"/>
            <a:ext cx="10978317" cy="5267463"/>
          </a:xfrm>
        </p:spPr>
      </p:pic>
    </p:spTree>
    <p:extLst>
      <p:ext uri="{BB962C8B-B14F-4D97-AF65-F5344CB8AC3E}">
        <p14:creationId xmlns:p14="http://schemas.microsoft.com/office/powerpoint/2010/main" val="3416384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F6CF-47D6-FB46-81AA-F497D38BB853}"/>
              </a:ext>
            </a:extLst>
          </p:cNvPr>
          <p:cNvSpPr>
            <a:spLocks noGrp="1"/>
          </p:cNvSpPr>
          <p:nvPr>
            <p:ph type="title"/>
          </p:nvPr>
        </p:nvSpPr>
        <p:spPr/>
        <p:txBody>
          <a:bodyPr/>
          <a:lstStyle/>
          <a:p>
            <a:r>
              <a:rPr lang="en-US" dirty="0"/>
              <a:t>Application: Visual prompting</a:t>
            </a:r>
          </a:p>
        </p:txBody>
      </p:sp>
      <p:pic>
        <p:nvPicPr>
          <p:cNvPr id="7" name="Content Placeholder 6">
            <a:extLst>
              <a:ext uri="{FF2B5EF4-FFF2-40B4-BE49-F238E27FC236}">
                <a16:creationId xmlns:a16="http://schemas.microsoft.com/office/drawing/2014/main" id="{59757AEF-0A33-8C45-97E3-9A09BD940A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930442"/>
            <a:ext cx="8839200" cy="2730282"/>
          </a:xfrm>
        </p:spPr>
      </p:pic>
      <p:pic>
        <p:nvPicPr>
          <p:cNvPr id="10" name="Picture 9">
            <a:extLst>
              <a:ext uri="{FF2B5EF4-FFF2-40B4-BE49-F238E27FC236}">
                <a16:creationId xmlns:a16="http://schemas.microsoft.com/office/drawing/2014/main" id="{8096F18C-36FE-954A-B685-FECDD2B42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810000"/>
            <a:ext cx="8991600" cy="2802102"/>
          </a:xfrm>
          <a:prstGeom prst="rect">
            <a:avLst/>
          </a:prstGeom>
        </p:spPr>
      </p:pic>
    </p:spTree>
    <p:extLst>
      <p:ext uri="{BB962C8B-B14F-4D97-AF65-F5344CB8AC3E}">
        <p14:creationId xmlns:p14="http://schemas.microsoft.com/office/powerpoint/2010/main" val="2802112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Architectures</a:t>
            </a:r>
          </a:p>
          <a:p>
            <a:pPr marL="457200" indent="-457200">
              <a:buFont typeface="Arial" panose="020B0604020202020204" pitchFamily="34" charset="0"/>
              <a:buChar char="•"/>
            </a:pPr>
            <a:r>
              <a:rPr lang="en-US" dirty="0">
                <a:solidFill>
                  <a:schemeClr val="bg1">
                    <a:lumMod val="50000"/>
                  </a:schemeClr>
                </a:solidFill>
              </a:rPr>
              <a:t>Self-supervised learning</a:t>
            </a:r>
          </a:p>
          <a:p>
            <a:pPr marL="457200" indent="-457200">
              <a:buFont typeface="Arial" panose="020B0604020202020204" pitchFamily="34" charset="0"/>
              <a:buChar char="•"/>
            </a:pPr>
            <a:r>
              <a:rPr lang="en-US" dirty="0"/>
              <a:t>Autoregressive text-to-image generation</a:t>
            </a:r>
          </a:p>
        </p:txBody>
      </p:sp>
    </p:spTree>
    <p:extLst>
      <p:ext uri="{BB962C8B-B14F-4D97-AF65-F5344CB8AC3E}">
        <p14:creationId xmlns:p14="http://schemas.microsoft.com/office/powerpoint/2010/main" val="2129863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034E-7B09-1C4C-B3DB-0F719B8E13D1}"/>
              </a:ext>
            </a:extLst>
          </p:cNvPr>
          <p:cNvSpPr>
            <a:spLocks noGrp="1"/>
          </p:cNvSpPr>
          <p:nvPr>
            <p:ph type="title"/>
          </p:nvPr>
        </p:nvSpPr>
        <p:spPr/>
        <p:txBody>
          <a:bodyPr/>
          <a:lstStyle/>
          <a:p>
            <a:r>
              <a:rPr lang="en-US" dirty="0"/>
              <a:t>DALL-E</a:t>
            </a:r>
          </a:p>
        </p:txBody>
      </p:sp>
      <p:sp>
        <p:nvSpPr>
          <p:cNvPr id="3" name="Content Placeholder 2">
            <a:extLst>
              <a:ext uri="{FF2B5EF4-FFF2-40B4-BE49-F238E27FC236}">
                <a16:creationId xmlns:a16="http://schemas.microsoft.com/office/drawing/2014/main" id="{D3FEDB98-D911-204A-92B0-A717CB3051D3}"/>
              </a:ext>
            </a:extLst>
          </p:cNvPr>
          <p:cNvSpPr>
            <a:spLocks noGrp="1"/>
          </p:cNvSpPr>
          <p:nvPr>
            <p:ph idx="1"/>
          </p:nvPr>
        </p:nvSpPr>
        <p:spPr/>
        <p:txBody>
          <a:bodyPr/>
          <a:lstStyle/>
          <a:p>
            <a:pPr marL="457200" indent="-457200">
              <a:buFont typeface="Arial" panose="020B0604020202020204" pitchFamily="34" charset="0"/>
              <a:buChar char="•"/>
            </a:pPr>
            <a:r>
              <a:rPr lang="en-US" sz="2400" dirty="0"/>
              <a:t>Learn a joint sequential transformer model that can be used to generate image based on text prompt</a:t>
            </a:r>
          </a:p>
        </p:txBody>
      </p:sp>
      <p:sp>
        <p:nvSpPr>
          <p:cNvPr id="4" name="Rectangle 3">
            <a:extLst>
              <a:ext uri="{FF2B5EF4-FFF2-40B4-BE49-F238E27FC236}">
                <a16:creationId xmlns:a16="http://schemas.microsoft.com/office/drawing/2014/main" id="{26D99B2D-2984-7149-B370-8A711D3D4F37}"/>
              </a:ext>
            </a:extLst>
          </p:cNvPr>
          <p:cNvSpPr/>
          <p:nvPr/>
        </p:nvSpPr>
        <p:spPr>
          <a:xfrm>
            <a:off x="3200400" y="6273225"/>
            <a:ext cx="6207918" cy="584775"/>
          </a:xfrm>
          <a:prstGeom prst="rect">
            <a:avLst/>
          </a:prstGeom>
        </p:spPr>
        <p:txBody>
          <a:bodyPr wrap="none">
            <a:spAutoFit/>
          </a:bodyPr>
          <a:lstStyle/>
          <a:p>
            <a:r>
              <a:rPr lang="en-US" sz="1600" b="0" dirty="0"/>
              <a:t>A. Ramesh et al., </a:t>
            </a:r>
            <a:r>
              <a:rPr lang="en-US" sz="1600" b="0" dirty="0">
                <a:hlinkClick r:id="rId2"/>
              </a:rPr>
              <a:t>Zero-Shot Text-to-Image Generation</a:t>
            </a:r>
            <a:r>
              <a:rPr lang="en-US" sz="1600" b="0" dirty="0"/>
              <a:t>, </a:t>
            </a:r>
            <a:r>
              <a:rPr lang="en-US" sz="1600" b="0" dirty="0" err="1"/>
              <a:t>arXiv</a:t>
            </a:r>
            <a:r>
              <a:rPr lang="en-US" sz="1600" b="0" dirty="0"/>
              <a:t> 2021</a:t>
            </a:r>
          </a:p>
          <a:p>
            <a:pPr algn="ctr"/>
            <a:r>
              <a:rPr lang="en-US" sz="1600" b="0" dirty="0">
                <a:hlinkClick r:id="rId3"/>
              </a:rPr>
              <a:t>https://</a:t>
            </a:r>
            <a:r>
              <a:rPr lang="en-US" sz="1600" b="0" dirty="0" err="1">
                <a:hlinkClick r:id="rId3"/>
              </a:rPr>
              <a:t>openai.com</a:t>
            </a:r>
            <a:r>
              <a:rPr lang="en-US" sz="1600" b="0" dirty="0">
                <a:hlinkClick r:id="rId3"/>
              </a:rPr>
              <a:t>/blog/</a:t>
            </a:r>
            <a:r>
              <a:rPr lang="en-US" sz="1600" b="0" dirty="0" err="1">
                <a:hlinkClick r:id="rId3"/>
              </a:rPr>
              <a:t>dall</a:t>
            </a:r>
            <a:r>
              <a:rPr lang="en-US" sz="1600" b="0" dirty="0">
                <a:hlinkClick r:id="rId3"/>
              </a:rPr>
              <a:t>-e/</a:t>
            </a:r>
            <a:endParaRPr lang="en-US" sz="1600" b="0" dirty="0"/>
          </a:p>
        </p:txBody>
      </p:sp>
      <p:pic>
        <p:nvPicPr>
          <p:cNvPr id="6" name="Picture 5">
            <a:extLst>
              <a:ext uri="{FF2B5EF4-FFF2-40B4-BE49-F238E27FC236}">
                <a16:creationId xmlns:a16="http://schemas.microsoft.com/office/drawing/2014/main" id="{67AB3827-5376-7544-B6CA-1A4E8088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226" y="1752600"/>
            <a:ext cx="9302266" cy="4315326"/>
          </a:xfrm>
          <a:prstGeom prst="rect">
            <a:avLst/>
          </a:prstGeom>
        </p:spPr>
      </p:pic>
    </p:spTree>
    <p:extLst>
      <p:ext uri="{BB962C8B-B14F-4D97-AF65-F5344CB8AC3E}">
        <p14:creationId xmlns:p14="http://schemas.microsoft.com/office/powerpoint/2010/main" val="684387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034E-7B09-1C4C-B3DB-0F719B8E13D1}"/>
              </a:ext>
            </a:extLst>
          </p:cNvPr>
          <p:cNvSpPr>
            <a:spLocks noGrp="1"/>
          </p:cNvSpPr>
          <p:nvPr>
            <p:ph type="title"/>
          </p:nvPr>
        </p:nvSpPr>
        <p:spPr/>
        <p:txBody>
          <a:bodyPr/>
          <a:lstStyle/>
          <a:p>
            <a:r>
              <a:rPr lang="en-US" dirty="0"/>
              <a:t>DALL-E: Image encoding</a:t>
            </a:r>
          </a:p>
        </p:txBody>
      </p:sp>
      <p:sp>
        <p:nvSpPr>
          <p:cNvPr id="3" name="Content Placeholder 2">
            <a:extLst>
              <a:ext uri="{FF2B5EF4-FFF2-40B4-BE49-F238E27FC236}">
                <a16:creationId xmlns:a16="http://schemas.microsoft.com/office/drawing/2014/main" id="{D3FEDB98-D911-204A-92B0-A717CB3051D3}"/>
              </a:ext>
            </a:extLst>
          </p:cNvPr>
          <p:cNvSpPr>
            <a:spLocks noGrp="1"/>
          </p:cNvSpPr>
          <p:nvPr>
            <p:ph idx="1"/>
          </p:nvPr>
        </p:nvSpPr>
        <p:spPr/>
        <p:txBody>
          <a:bodyPr/>
          <a:lstStyle/>
          <a:p>
            <a:pPr marL="457200" indent="-457200">
              <a:buFont typeface="Arial" panose="020B0604020202020204" pitchFamily="34" charset="0"/>
              <a:buChar char="•"/>
            </a:pPr>
            <a:r>
              <a:rPr lang="en-US" sz="2400" dirty="0"/>
              <a:t>Train convolutional encoder and decoder to compress images to 32x32 grids of discrete tokens (each assuming 8192 values)</a:t>
            </a:r>
          </a:p>
        </p:txBody>
      </p:sp>
      <p:pic>
        <p:nvPicPr>
          <p:cNvPr id="7" name="Picture 6">
            <a:extLst>
              <a:ext uri="{FF2B5EF4-FFF2-40B4-BE49-F238E27FC236}">
                <a16:creationId xmlns:a16="http://schemas.microsoft.com/office/drawing/2014/main" id="{D6E8AB2F-A748-BB44-9245-9EFFCDA92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212647"/>
            <a:ext cx="6781801" cy="4569153"/>
          </a:xfrm>
          <a:prstGeom prst="rect">
            <a:avLst/>
          </a:prstGeom>
        </p:spPr>
      </p:pic>
      <p:pic>
        <p:nvPicPr>
          <p:cNvPr id="9" name="Picture 8">
            <a:extLst>
              <a:ext uri="{FF2B5EF4-FFF2-40B4-BE49-F238E27FC236}">
                <a16:creationId xmlns:a16="http://schemas.microsoft.com/office/drawing/2014/main" id="{F3EA8B1F-3E25-0C49-A302-E942D318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4495800"/>
            <a:ext cx="4744752" cy="1605403"/>
          </a:xfrm>
          <a:prstGeom prst="rect">
            <a:avLst/>
          </a:prstGeom>
        </p:spPr>
      </p:pic>
    </p:spTree>
    <p:extLst>
      <p:ext uri="{BB962C8B-B14F-4D97-AF65-F5344CB8AC3E}">
        <p14:creationId xmlns:p14="http://schemas.microsoft.com/office/powerpoint/2010/main" val="3254441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034E-7B09-1C4C-B3DB-0F719B8E13D1}"/>
              </a:ext>
            </a:extLst>
          </p:cNvPr>
          <p:cNvSpPr>
            <a:spLocks noGrp="1"/>
          </p:cNvSpPr>
          <p:nvPr>
            <p:ph type="title"/>
          </p:nvPr>
        </p:nvSpPr>
        <p:spPr/>
        <p:txBody>
          <a:bodyPr/>
          <a:lstStyle/>
          <a:p>
            <a:r>
              <a:rPr lang="en-US" dirty="0"/>
              <a:t>DALL-E: Transformer architecture and training</a:t>
            </a:r>
          </a:p>
        </p:txBody>
      </p:sp>
      <p:sp>
        <p:nvSpPr>
          <p:cNvPr id="3" name="Content Placeholder 2">
            <a:extLst>
              <a:ext uri="{FF2B5EF4-FFF2-40B4-BE49-F238E27FC236}">
                <a16:creationId xmlns:a16="http://schemas.microsoft.com/office/drawing/2014/main" id="{D3FEDB98-D911-204A-92B0-A717CB3051D3}"/>
              </a:ext>
            </a:extLst>
          </p:cNvPr>
          <p:cNvSpPr>
            <a:spLocks noGrp="1"/>
          </p:cNvSpPr>
          <p:nvPr>
            <p:ph idx="1"/>
          </p:nvPr>
        </p:nvSpPr>
        <p:spPr/>
        <p:txBody>
          <a:bodyPr/>
          <a:lstStyle/>
          <a:p>
            <a:pPr marL="457200" indent="-457200">
              <a:buFont typeface="Arial" panose="020B0604020202020204" pitchFamily="34" charset="0"/>
              <a:buChar char="•"/>
            </a:pPr>
            <a:r>
              <a:rPr lang="en-US" sz="2400" dirty="0"/>
              <a:t>Concatenate up to 256 text tokens with 32x32=1024 image tokens, learn a transformer model with 64 layers and 12B parameters</a:t>
            </a:r>
          </a:p>
          <a:p>
            <a:pPr marL="457200" indent="-457200">
              <a:buFont typeface="Arial" panose="020B0604020202020204" pitchFamily="34" charset="0"/>
              <a:buChar char="•"/>
            </a:pPr>
            <a:r>
              <a:rPr lang="en-US" sz="2400" dirty="0"/>
              <a:t>Dataset: 250M image-text pairs from the Internet </a:t>
            </a:r>
          </a:p>
          <a:p>
            <a:pPr marL="457200" indent="-457200">
              <a:buFont typeface="Arial" panose="020B0604020202020204" pitchFamily="34" charset="0"/>
              <a:buChar char="•"/>
            </a:pPr>
            <a:r>
              <a:rPr lang="en-US" sz="2400" dirty="0"/>
              <a:t>Transformer model details</a:t>
            </a:r>
          </a:p>
          <a:p>
            <a:pPr marL="857250" lvl="1" indent="-457200">
              <a:buFont typeface="Arial" panose="020B0604020202020204" pitchFamily="34" charset="0"/>
              <a:buChar char="•"/>
            </a:pPr>
            <a:r>
              <a:rPr lang="en-US" dirty="0"/>
              <a:t>Decoder-only architecture</a:t>
            </a:r>
          </a:p>
          <a:p>
            <a:pPr marL="857250" lvl="1" indent="-457200">
              <a:buFont typeface="Arial" panose="020B0604020202020204" pitchFamily="34" charset="0"/>
              <a:buChar char="•"/>
            </a:pPr>
            <a:r>
              <a:rPr lang="en-US" dirty="0"/>
              <a:t>64 self-attention layers, </a:t>
            </a:r>
          </a:p>
          <a:p>
            <a:pPr marL="857250" lvl="1" indent="-457200">
              <a:buFont typeface="Arial" panose="020B0604020202020204" pitchFamily="34" charset="0"/>
              <a:buChar char="•"/>
            </a:pPr>
            <a:r>
              <a:rPr lang="en-US" dirty="0"/>
              <a:t>62 attention heads, </a:t>
            </a:r>
            <a:br>
              <a:rPr lang="en-US" dirty="0"/>
            </a:br>
            <a:r>
              <a:rPr lang="en-US" dirty="0"/>
              <a:t>sparse attention patterns</a:t>
            </a:r>
          </a:p>
          <a:p>
            <a:pPr marL="857250" lvl="1" indent="-457200">
              <a:buFont typeface="Arial" panose="020B0604020202020204" pitchFamily="34" charset="0"/>
              <a:buChar char="•"/>
            </a:pPr>
            <a:r>
              <a:rPr lang="en-US" dirty="0"/>
              <a:t>Mixed-precision training, </a:t>
            </a:r>
            <a:br>
              <a:rPr lang="en-US" dirty="0"/>
            </a:br>
            <a:r>
              <a:rPr lang="en-US" dirty="0"/>
              <a:t>distributed optimization</a:t>
            </a:r>
          </a:p>
        </p:txBody>
      </p:sp>
      <p:pic>
        <p:nvPicPr>
          <p:cNvPr id="7" name="Picture 6">
            <a:extLst>
              <a:ext uri="{FF2B5EF4-FFF2-40B4-BE49-F238E27FC236}">
                <a16:creationId xmlns:a16="http://schemas.microsoft.com/office/drawing/2014/main" id="{4751E286-9A9A-D74E-A341-1ACADD5B9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971800"/>
            <a:ext cx="6858000" cy="3188998"/>
          </a:xfrm>
          <a:prstGeom prst="rect">
            <a:avLst/>
          </a:prstGeom>
        </p:spPr>
      </p:pic>
    </p:spTree>
    <p:extLst>
      <p:ext uri="{BB962C8B-B14F-4D97-AF65-F5344CB8AC3E}">
        <p14:creationId xmlns:p14="http://schemas.microsoft.com/office/powerpoint/2010/main" val="97293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DED3-C639-1447-B47B-059C31468DEF}"/>
              </a:ext>
            </a:extLst>
          </p:cNvPr>
          <p:cNvSpPr>
            <a:spLocks noGrp="1"/>
          </p:cNvSpPr>
          <p:nvPr>
            <p:ph type="title"/>
          </p:nvPr>
        </p:nvSpPr>
        <p:spPr/>
        <p:txBody>
          <a:bodyPr/>
          <a:lstStyle/>
          <a:p>
            <a:r>
              <a:rPr lang="en-US" dirty="0"/>
              <a:t>DALL-E: Generating images given text</a:t>
            </a:r>
          </a:p>
        </p:txBody>
      </p:sp>
      <p:sp>
        <p:nvSpPr>
          <p:cNvPr id="3" name="Content Placeholder 2">
            <a:extLst>
              <a:ext uri="{FF2B5EF4-FFF2-40B4-BE49-F238E27FC236}">
                <a16:creationId xmlns:a16="http://schemas.microsoft.com/office/drawing/2014/main" id="{2595BE92-C3AE-334C-96D6-58FBCCDFCFBD}"/>
              </a:ext>
            </a:extLst>
          </p:cNvPr>
          <p:cNvSpPr>
            <a:spLocks noGrp="1"/>
          </p:cNvSpPr>
          <p:nvPr>
            <p:ph idx="1"/>
          </p:nvPr>
        </p:nvSpPr>
        <p:spPr/>
        <p:txBody>
          <a:bodyPr/>
          <a:lstStyle/>
          <a:p>
            <a:pPr marL="457200" indent="-457200">
              <a:buFont typeface="Arial" panose="020B0604020202020204" pitchFamily="34" charset="0"/>
              <a:buChar char="•"/>
            </a:pPr>
            <a:r>
              <a:rPr lang="en-US" dirty="0"/>
              <a:t>Output samples reranked using CLIP</a:t>
            </a:r>
          </a:p>
        </p:txBody>
      </p:sp>
      <p:pic>
        <p:nvPicPr>
          <p:cNvPr id="5" name="Picture 4">
            <a:extLst>
              <a:ext uri="{FF2B5EF4-FFF2-40B4-BE49-F238E27FC236}">
                <a16:creationId xmlns:a16="http://schemas.microsoft.com/office/drawing/2014/main" id="{6DAB94F2-0D9E-0C4C-B4C5-DBCEC8287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964" y="1447800"/>
            <a:ext cx="9620713" cy="5410200"/>
          </a:xfrm>
          <a:prstGeom prst="rect">
            <a:avLst/>
          </a:prstGeom>
        </p:spPr>
      </p:pic>
    </p:spTree>
    <p:extLst>
      <p:ext uri="{BB962C8B-B14F-4D97-AF65-F5344CB8AC3E}">
        <p14:creationId xmlns:p14="http://schemas.microsoft.com/office/powerpoint/2010/main" val="252082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936-2D3B-6741-B6C9-71182C7D70E9}"/>
              </a:ext>
            </a:extLst>
          </p:cNvPr>
          <p:cNvSpPr>
            <a:spLocks noGrp="1"/>
          </p:cNvSpPr>
          <p:nvPr>
            <p:ph type="title"/>
          </p:nvPr>
        </p:nvSpPr>
        <p:spPr/>
        <p:txBody>
          <a:bodyPr/>
          <a:lstStyle/>
          <a:p>
            <a:r>
              <a:rPr lang="en-US" dirty="0"/>
              <a:t>PARTI: Pathways auto-regressive text-to-image</a:t>
            </a:r>
          </a:p>
        </p:txBody>
      </p:sp>
      <p:sp>
        <p:nvSpPr>
          <p:cNvPr id="3" name="Content Placeholder 2">
            <a:extLst>
              <a:ext uri="{FF2B5EF4-FFF2-40B4-BE49-F238E27FC236}">
                <a16:creationId xmlns:a16="http://schemas.microsoft.com/office/drawing/2014/main" id="{AB537EFE-7131-6646-87D7-2BA928618A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DA12FB5-9588-554A-B3DD-B7BA0EA1C270}"/>
              </a:ext>
            </a:extLst>
          </p:cNvPr>
          <p:cNvPicPr>
            <a:picLocks noChangeAspect="1"/>
          </p:cNvPicPr>
          <p:nvPr/>
        </p:nvPicPr>
        <p:blipFill>
          <a:blip r:embed="rId2"/>
          <a:stretch>
            <a:fillRect/>
          </a:stretch>
        </p:blipFill>
        <p:spPr>
          <a:xfrm>
            <a:off x="2209799" y="1143000"/>
            <a:ext cx="8038633" cy="4800600"/>
          </a:xfrm>
          <a:prstGeom prst="rect">
            <a:avLst/>
          </a:prstGeom>
        </p:spPr>
      </p:pic>
      <p:sp>
        <p:nvSpPr>
          <p:cNvPr id="6" name="Rectangle 5">
            <a:extLst>
              <a:ext uri="{FF2B5EF4-FFF2-40B4-BE49-F238E27FC236}">
                <a16:creationId xmlns:a16="http://schemas.microsoft.com/office/drawing/2014/main" id="{40B504FC-5B21-0349-8765-613F6AF34CB0}"/>
              </a:ext>
            </a:extLst>
          </p:cNvPr>
          <p:cNvSpPr/>
          <p:nvPr/>
        </p:nvSpPr>
        <p:spPr>
          <a:xfrm>
            <a:off x="914400" y="6226267"/>
            <a:ext cx="10363200" cy="369332"/>
          </a:xfrm>
          <a:prstGeom prst="rect">
            <a:avLst/>
          </a:prstGeom>
        </p:spPr>
        <p:txBody>
          <a:bodyPr wrap="square">
            <a:spAutoFit/>
          </a:bodyPr>
          <a:lstStyle/>
          <a:p>
            <a:pPr algn="ctr"/>
            <a:r>
              <a:rPr lang="en-US" dirty="0"/>
              <a:t>J. Yu et al. </a:t>
            </a:r>
            <a:r>
              <a:rPr lang="en-US" dirty="0">
                <a:hlinkClick r:id="rId3"/>
              </a:rPr>
              <a:t>Scaling Autoregressive Models for Content-Rich Text-to-Image Generation</a:t>
            </a:r>
            <a:r>
              <a:rPr lang="en-US" dirty="0"/>
              <a:t>. </a:t>
            </a:r>
            <a:r>
              <a:rPr lang="en-US" dirty="0" err="1"/>
              <a:t>arXiv</a:t>
            </a:r>
            <a:r>
              <a:rPr lang="en-US" dirty="0"/>
              <a:t> 2022</a:t>
            </a:r>
          </a:p>
        </p:txBody>
      </p:sp>
    </p:spTree>
    <p:extLst>
      <p:ext uri="{BB962C8B-B14F-4D97-AF65-F5344CB8AC3E}">
        <p14:creationId xmlns:p14="http://schemas.microsoft.com/office/powerpoint/2010/main" val="3482764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936-2D3B-6741-B6C9-71182C7D70E9}"/>
              </a:ext>
            </a:extLst>
          </p:cNvPr>
          <p:cNvSpPr>
            <a:spLocks noGrp="1"/>
          </p:cNvSpPr>
          <p:nvPr>
            <p:ph type="title"/>
          </p:nvPr>
        </p:nvSpPr>
        <p:spPr/>
        <p:txBody>
          <a:bodyPr/>
          <a:lstStyle/>
          <a:p>
            <a:r>
              <a:rPr lang="en-US" dirty="0"/>
              <a:t>PARTI</a:t>
            </a:r>
          </a:p>
        </p:txBody>
      </p:sp>
      <p:pic>
        <p:nvPicPr>
          <p:cNvPr id="7" name="Content Placeholder 6">
            <a:extLst>
              <a:ext uri="{FF2B5EF4-FFF2-40B4-BE49-F238E27FC236}">
                <a16:creationId xmlns:a16="http://schemas.microsoft.com/office/drawing/2014/main" id="{19C58644-31B5-2D46-BDE9-FFA8D7B446E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6522" b="17391"/>
          <a:stretch/>
        </p:blipFill>
        <p:spPr>
          <a:xfrm>
            <a:off x="1676400" y="914400"/>
            <a:ext cx="8461905" cy="1371600"/>
          </a:xfrm>
        </p:spPr>
      </p:pic>
      <p:pic>
        <p:nvPicPr>
          <p:cNvPr id="9" name="Picture 8">
            <a:extLst>
              <a:ext uri="{FF2B5EF4-FFF2-40B4-BE49-F238E27FC236}">
                <a16:creationId xmlns:a16="http://schemas.microsoft.com/office/drawing/2014/main" id="{00BDFEFD-8186-8D40-ACB1-EFACD0DF1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395972"/>
            <a:ext cx="6582717" cy="4462028"/>
          </a:xfrm>
          <a:prstGeom prst="rect">
            <a:avLst/>
          </a:prstGeom>
        </p:spPr>
      </p:pic>
    </p:spTree>
    <p:extLst>
      <p:ext uri="{BB962C8B-B14F-4D97-AF65-F5344CB8AC3E}">
        <p14:creationId xmlns:p14="http://schemas.microsoft.com/office/powerpoint/2010/main" val="183891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F5CED7-BE32-124E-8CAF-DFD175E3CEC5}"/>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kern="0" dirty="0"/>
              <a:t>Hybrid of CNN and transformer, aimed at standard recognition task</a:t>
            </a:r>
          </a:p>
        </p:txBody>
      </p:sp>
      <p:sp>
        <p:nvSpPr>
          <p:cNvPr id="2" name="Title 1">
            <a:extLst>
              <a:ext uri="{FF2B5EF4-FFF2-40B4-BE49-F238E27FC236}">
                <a16:creationId xmlns:a16="http://schemas.microsoft.com/office/drawing/2014/main" id="{AF478392-2F65-3C41-B0A5-008A92129D06}"/>
              </a:ext>
            </a:extLst>
          </p:cNvPr>
          <p:cNvSpPr>
            <a:spLocks noGrp="1"/>
          </p:cNvSpPr>
          <p:nvPr>
            <p:ph type="title"/>
          </p:nvPr>
        </p:nvSpPr>
        <p:spPr/>
        <p:txBody>
          <a:bodyPr/>
          <a:lstStyle/>
          <a:p>
            <a:r>
              <a:rPr lang="en-US" dirty="0"/>
              <a:t>Detection Transformer (DETR) – Facebook AI </a:t>
            </a:r>
          </a:p>
        </p:txBody>
      </p:sp>
      <p:pic>
        <p:nvPicPr>
          <p:cNvPr id="6" name="Content Placeholder 5">
            <a:extLst>
              <a:ext uri="{FF2B5EF4-FFF2-40B4-BE49-F238E27FC236}">
                <a16:creationId xmlns:a16="http://schemas.microsoft.com/office/drawing/2014/main" id="{14C5462C-1A7F-7A44-9FA9-97AD8E234F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9684" y="1905580"/>
            <a:ext cx="9072632" cy="1828220"/>
          </a:xfrm>
        </p:spPr>
      </p:pic>
      <p:sp>
        <p:nvSpPr>
          <p:cNvPr id="4" name="TextBox 3">
            <a:extLst>
              <a:ext uri="{FF2B5EF4-FFF2-40B4-BE49-F238E27FC236}">
                <a16:creationId xmlns:a16="http://schemas.microsoft.com/office/drawing/2014/main" id="{EDEA8E27-84E4-3D41-AC32-5CC22B5B7C6C}"/>
              </a:ext>
            </a:extLst>
          </p:cNvPr>
          <p:cNvSpPr txBox="1"/>
          <p:nvPr/>
        </p:nvSpPr>
        <p:spPr>
          <a:xfrm>
            <a:off x="2133600" y="6324600"/>
            <a:ext cx="7853432" cy="369332"/>
          </a:xfrm>
          <a:prstGeom prst="rect">
            <a:avLst/>
          </a:prstGeom>
          <a:noFill/>
        </p:spPr>
        <p:txBody>
          <a:bodyPr wrap="none" rtlCol="0">
            <a:spAutoFit/>
          </a:bodyPr>
          <a:lstStyle/>
          <a:p>
            <a:r>
              <a:rPr lang="en-US" sz="1800" b="0" dirty="0"/>
              <a:t>N. </a:t>
            </a:r>
            <a:r>
              <a:rPr lang="en-US" sz="1800" b="0" dirty="0" err="1"/>
              <a:t>Carion</a:t>
            </a:r>
            <a:r>
              <a:rPr lang="en-US" sz="1800" b="0" dirty="0"/>
              <a:t> et al., </a:t>
            </a:r>
            <a:r>
              <a:rPr lang="en-US" sz="1800" b="0" dirty="0">
                <a:hlinkClick r:id="rId4"/>
              </a:rPr>
              <a:t>End-to-end object detection with transformers</a:t>
            </a:r>
            <a:r>
              <a:rPr lang="en-US" sz="1800" b="0" dirty="0"/>
              <a:t>, ECCV 2020</a:t>
            </a:r>
          </a:p>
        </p:txBody>
      </p:sp>
      <p:pic>
        <p:nvPicPr>
          <p:cNvPr id="5" name="Picture 4">
            <a:extLst>
              <a:ext uri="{FF2B5EF4-FFF2-40B4-BE49-F238E27FC236}">
                <a16:creationId xmlns:a16="http://schemas.microsoft.com/office/drawing/2014/main" id="{1B46199C-F14D-3D40-BDCA-BD42423E0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346" y="3887644"/>
            <a:ext cx="8993307" cy="2335837"/>
          </a:xfrm>
          <a:prstGeom prst="rect">
            <a:avLst/>
          </a:prstGeom>
        </p:spPr>
      </p:pic>
    </p:spTree>
    <p:extLst>
      <p:ext uri="{BB962C8B-B14F-4D97-AF65-F5344CB8AC3E}">
        <p14:creationId xmlns:p14="http://schemas.microsoft.com/office/powerpoint/2010/main" val="4069410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936-2D3B-6741-B6C9-71182C7D70E9}"/>
              </a:ext>
            </a:extLst>
          </p:cNvPr>
          <p:cNvSpPr>
            <a:spLocks noGrp="1"/>
          </p:cNvSpPr>
          <p:nvPr>
            <p:ph type="title"/>
          </p:nvPr>
        </p:nvSpPr>
        <p:spPr/>
        <p:txBody>
          <a:bodyPr/>
          <a:lstStyle/>
          <a:p>
            <a:r>
              <a:rPr lang="en-US" dirty="0"/>
              <a:t>PARTI</a:t>
            </a:r>
          </a:p>
        </p:txBody>
      </p:sp>
      <p:pic>
        <p:nvPicPr>
          <p:cNvPr id="11" name="Content Placeholder 10">
            <a:extLst>
              <a:ext uri="{FF2B5EF4-FFF2-40B4-BE49-F238E27FC236}">
                <a16:creationId xmlns:a16="http://schemas.microsoft.com/office/drawing/2014/main" id="{70AC9719-528F-8542-86BE-D3C8CF5E6C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25575"/>
            <a:ext cx="10363200" cy="4435449"/>
          </a:xfrm>
        </p:spPr>
      </p:pic>
    </p:spTree>
    <p:extLst>
      <p:ext uri="{BB962C8B-B14F-4D97-AF65-F5344CB8AC3E}">
        <p14:creationId xmlns:p14="http://schemas.microsoft.com/office/powerpoint/2010/main" val="2735082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936-2D3B-6741-B6C9-71182C7D70E9}"/>
              </a:ext>
            </a:extLst>
          </p:cNvPr>
          <p:cNvSpPr>
            <a:spLocks noGrp="1"/>
          </p:cNvSpPr>
          <p:nvPr>
            <p:ph type="title"/>
          </p:nvPr>
        </p:nvSpPr>
        <p:spPr/>
        <p:txBody>
          <a:bodyPr/>
          <a:lstStyle/>
          <a:p>
            <a:r>
              <a:rPr lang="en-US" dirty="0"/>
              <a:t>PARTI</a:t>
            </a:r>
          </a:p>
        </p:txBody>
      </p:sp>
      <p:pic>
        <p:nvPicPr>
          <p:cNvPr id="7" name="Content Placeholder 6">
            <a:extLst>
              <a:ext uri="{FF2B5EF4-FFF2-40B4-BE49-F238E27FC236}">
                <a16:creationId xmlns:a16="http://schemas.microsoft.com/office/drawing/2014/main" id="{12BD6CBC-0E00-5A42-97CA-DBEA36E15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406303"/>
            <a:ext cx="10363200" cy="4273994"/>
          </a:xfrm>
        </p:spPr>
      </p:pic>
    </p:spTree>
    <p:extLst>
      <p:ext uri="{BB962C8B-B14F-4D97-AF65-F5344CB8AC3E}">
        <p14:creationId xmlns:p14="http://schemas.microsoft.com/office/powerpoint/2010/main" val="3356919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936-2D3B-6741-B6C9-71182C7D70E9}"/>
              </a:ext>
            </a:extLst>
          </p:cNvPr>
          <p:cNvSpPr>
            <a:spLocks noGrp="1"/>
          </p:cNvSpPr>
          <p:nvPr>
            <p:ph type="title"/>
          </p:nvPr>
        </p:nvSpPr>
        <p:spPr/>
        <p:txBody>
          <a:bodyPr/>
          <a:lstStyle/>
          <a:p>
            <a:r>
              <a:rPr lang="en-US" dirty="0"/>
              <a:t>PARTI</a:t>
            </a:r>
          </a:p>
        </p:txBody>
      </p:sp>
      <p:pic>
        <p:nvPicPr>
          <p:cNvPr id="8" name="Content Placeholder 7">
            <a:extLst>
              <a:ext uri="{FF2B5EF4-FFF2-40B4-BE49-F238E27FC236}">
                <a16:creationId xmlns:a16="http://schemas.microsoft.com/office/drawing/2014/main" id="{FCDD2960-3D58-8646-8E77-7841BAF10F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40060"/>
            <a:ext cx="10363200" cy="4806480"/>
          </a:xfrm>
        </p:spPr>
      </p:pic>
    </p:spTree>
    <p:extLst>
      <p:ext uri="{BB962C8B-B14F-4D97-AF65-F5344CB8AC3E}">
        <p14:creationId xmlns:p14="http://schemas.microsoft.com/office/powerpoint/2010/main" val="1288142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8C72-7232-8041-9CDB-2DA2238358F1}"/>
              </a:ext>
            </a:extLst>
          </p:cNvPr>
          <p:cNvSpPr>
            <a:spLocks noGrp="1"/>
          </p:cNvSpPr>
          <p:nvPr>
            <p:ph type="title"/>
          </p:nvPr>
        </p:nvSpPr>
        <p:spPr/>
        <p:txBody>
          <a:bodyPr/>
          <a:lstStyle/>
          <a:p>
            <a:r>
              <a:rPr lang="en-US" dirty="0"/>
              <a:t>PARTI</a:t>
            </a:r>
          </a:p>
        </p:txBody>
      </p:sp>
      <p:pic>
        <p:nvPicPr>
          <p:cNvPr id="5" name="Content Placeholder 4">
            <a:extLst>
              <a:ext uri="{FF2B5EF4-FFF2-40B4-BE49-F238E27FC236}">
                <a16:creationId xmlns:a16="http://schemas.microsoft.com/office/drawing/2014/main" id="{5687972D-4C67-6C43-8DDA-EDF03B40B2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7215" y="1066800"/>
            <a:ext cx="7857570" cy="5257800"/>
          </a:xfrm>
        </p:spPr>
      </p:pic>
    </p:spTree>
    <p:extLst>
      <p:ext uri="{BB962C8B-B14F-4D97-AF65-F5344CB8AC3E}">
        <p14:creationId xmlns:p14="http://schemas.microsoft.com/office/powerpoint/2010/main" val="299943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Architectures</a:t>
            </a:r>
          </a:p>
          <a:p>
            <a:pPr marL="457200" indent="-457200">
              <a:buFont typeface="Arial" panose="020B0604020202020204" pitchFamily="34" charset="0"/>
              <a:buChar char="•"/>
            </a:pPr>
            <a:r>
              <a:rPr lang="en-US" dirty="0">
                <a:solidFill>
                  <a:schemeClr val="bg1">
                    <a:lumMod val="50000"/>
                  </a:schemeClr>
                </a:solidFill>
              </a:rPr>
              <a:t>Self-supervised learning</a:t>
            </a:r>
          </a:p>
          <a:p>
            <a:pPr marL="457200" indent="-457200">
              <a:buFont typeface="Arial" panose="020B0604020202020204" pitchFamily="34" charset="0"/>
              <a:buChar char="•"/>
            </a:pPr>
            <a:r>
              <a:rPr lang="en-US" dirty="0">
                <a:solidFill>
                  <a:schemeClr val="bg1">
                    <a:lumMod val="50000"/>
                  </a:schemeClr>
                </a:solidFill>
              </a:rPr>
              <a:t>Autoregressive text-to-image generation</a:t>
            </a:r>
          </a:p>
          <a:p>
            <a:pPr marL="457200" indent="-457200">
              <a:buFont typeface="Arial" panose="020B0604020202020204" pitchFamily="34" charset="0"/>
              <a:buChar char="•"/>
            </a:pPr>
            <a:r>
              <a:rPr lang="en-US" dirty="0"/>
              <a:t>Trends</a:t>
            </a:r>
          </a:p>
        </p:txBody>
      </p:sp>
    </p:spTree>
    <p:extLst>
      <p:ext uri="{BB962C8B-B14F-4D97-AF65-F5344CB8AC3E}">
        <p14:creationId xmlns:p14="http://schemas.microsoft.com/office/powerpoint/2010/main" val="536213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66C6-F862-4F4F-862C-6EDF4C952194}"/>
              </a:ext>
            </a:extLst>
          </p:cNvPr>
          <p:cNvSpPr>
            <a:spLocks noGrp="1"/>
          </p:cNvSpPr>
          <p:nvPr>
            <p:ph type="title"/>
          </p:nvPr>
        </p:nvSpPr>
        <p:spPr/>
        <p:txBody>
          <a:bodyPr/>
          <a:lstStyle/>
          <a:p>
            <a:r>
              <a:rPr lang="en-US" dirty="0"/>
              <a:t>Trends</a:t>
            </a:r>
          </a:p>
        </p:txBody>
      </p:sp>
      <p:sp>
        <p:nvSpPr>
          <p:cNvPr id="3" name="Content Placeholder 2">
            <a:extLst>
              <a:ext uri="{FF2B5EF4-FFF2-40B4-BE49-F238E27FC236}">
                <a16:creationId xmlns:a16="http://schemas.microsoft.com/office/drawing/2014/main" id="{C9394B14-DD71-4F43-8C89-E2B4A937A90D}"/>
              </a:ext>
            </a:extLst>
          </p:cNvPr>
          <p:cNvSpPr>
            <a:spLocks noGrp="1"/>
          </p:cNvSpPr>
          <p:nvPr>
            <p:ph idx="1"/>
          </p:nvPr>
        </p:nvSpPr>
        <p:spPr/>
        <p:txBody>
          <a:bodyPr/>
          <a:lstStyle/>
          <a:p>
            <a:pPr marL="457200" indent="-457200">
              <a:buFont typeface="Arial" panose="020B0604020202020204" pitchFamily="34" charset="0"/>
              <a:buChar char="•"/>
            </a:pPr>
            <a:r>
              <a:rPr lang="en-US" dirty="0"/>
              <a:t>Unification of tasks, datasets, modalities: “foundation models”</a:t>
            </a:r>
          </a:p>
          <a:p>
            <a:pPr marL="457200" indent="-457200">
              <a:buFont typeface="Arial" panose="020B0604020202020204" pitchFamily="34" charset="0"/>
              <a:buChar char="•"/>
            </a:pPr>
            <a:r>
              <a:rPr lang="en-US" dirty="0"/>
              <a:t>Availability of increasingly powerful and reliable high-level primitives</a:t>
            </a:r>
          </a:p>
        </p:txBody>
      </p:sp>
    </p:spTree>
    <p:extLst>
      <p:ext uri="{BB962C8B-B14F-4D97-AF65-F5344CB8AC3E}">
        <p14:creationId xmlns:p14="http://schemas.microsoft.com/office/powerpoint/2010/main" val="4212044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E996-9FF8-1244-A7AE-1D933120C8AB}"/>
              </a:ext>
            </a:extLst>
          </p:cNvPr>
          <p:cNvSpPr>
            <a:spLocks noGrp="1"/>
          </p:cNvSpPr>
          <p:nvPr>
            <p:ph type="title"/>
          </p:nvPr>
        </p:nvSpPr>
        <p:spPr/>
        <p:txBody>
          <a:bodyPr/>
          <a:lstStyle/>
          <a:p>
            <a:r>
              <a:rPr lang="en-US" dirty="0"/>
              <a:t>DINOv2</a:t>
            </a:r>
          </a:p>
        </p:txBody>
      </p:sp>
      <p:sp>
        <p:nvSpPr>
          <p:cNvPr id="4" name="TextBox 3">
            <a:extLst>
              <a:ext uri="{FF2B5EF4-FFF2-40B4-BE49-F238E27FC236}">
                <a16:creationId xmlns:a16="http://schemas.microsoft.com/office/drawing/2014/main" id="{24CCE3F3-DAB0-714B-ACE3-3F9CF4738934}"/>
              </a:ext>
            </a:extLst>
          </p:cNvPr>
          <p:cNvSpPr txBox="1"/>
          <p:nvPr/>
        </p:nvSpPr>
        <p:spPr>
          <a:xfrm>
            <a:off x="1382690" y="6324600"/>
            <a:ext cx="9490740" cy="369332"/>
          </a:xfrm>
          <a:prstGeom prst="rect">
            <a:avLst/>
          </a:prstGeom>
          <a:noFill/>
        </p:spPr>
        <p:txBody>
          <a:bodyPr wrap="none" rtlCol="0">
            <a:spAutoFit/>
          </a:bodyPr>
          <a:lstStyle/>
          <a:p>
            <a:r>
              <a:rPr lang="en-US" dirty="0"/>
              <a:t>M. </a:t>
            </a:r>
            <a:r>
              <a:rPr lang="en-US" dirty="0" err="1"/>
              <a:t>Oquab</a:t>
            </a:r>
            <a:r>
              <a:rPr lang="en-US" dirty="0"/>
              <a:t> et al. </a:t>
            </a:r>
            <a:r>
              <a:rPr lang="en-US" dirty="0">
                <a:hlinkClick r:id="rId2"/>
              </a:rPr>
              <a:t>DINOv2: Learning Robust Visual Features without Supervision</a:t>
            </a:r>
            <a:r>
              <a:rPr lang="en-US" dirty="0"/>
              <a:t>. </a:t>
            </a:r>
            <a:r>
              <a:rPr lang="en-US" dirty="0" err="1"/>
              <a:t>arXiv</a:t>
            </a:r>
            <a:r>
              <a:rPr lang="en-US" dirty="0"/>
              <a:t> 2023</a:t>
            </a:r>
          </a:p>
        </p:txBody>
      </p:sp>
      <p:pic>
        <p:nvPicPr>
          <p:cNvPr id="8" name="Content Placeholder 7">
            <a:extLst>
              <a:ext uri="{FF2B5EF4-FFF2-40B4-BE49-F238E27FC236}">
                <a16:creationId xmlns:a16="http://schemas.microsoft.com/office/drawing/2014/main" id="{295F4E0D-1D09-B647-AFE8-C0B89E5EAF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436009"/>
            <a:ext cx="10363200" cy="4214582"/>
          </a:xfrm>
        </p:spPr>
      </p:pic>
    </p:spTree>
    <p:extLst>
      <p:ext uri="{BB962C8B-B14F-4D97-AF65-F5344CB8AC3E}">
        <p14:creationId xmlns:p14="http://schemas.microsoft.com/office/powerpoint/2010/main" val="862661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E996-9FF8-1244-A7AE-1D933120C8AB}"/>
              </a:ext>
            </a:extLst>
          </p:cNvPr>
          <p:cNvSpPr>
            <a:spLocks noGrp="1"/>
          </p:cNvSpPr>
          <p:nvPr>
            <p:ph type="title"/>
          </p:nvPr>
        </p:nvSpPr>
        <p:spPr/>
        <p:txBody>
          <a:bodyPr/>
          <a:lstStyle/>
          <a:p>
            <a:r>
              <a:rPr lang="en-US" dirty="0"/>
              <a:t>DINOv2</a:t>
            </a:r>
          </a:p>
        </p:txBody>
      </p:sp>
      <p:pic>
        <p:nvPicPr>
          <p:cNvPr id="6" name="Content Placeholder 5">
            <a:extLst>
              <a:ext uri="{FF2B5EF4-FFF2-40B4-BE49-F238E27FC236}">
                <a16:creationId xmlns:a16="http://schemas.microsoft.com/office/drawing/2014/main" id="{FD40A40A-BC1D-F446-8CBE-7B477B45B6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8842" y="914400"/>
            <a:ext cx="7994315" cy="5257800"/>
          </a:xfrm>
        </p:spPr>
      </p:pic>
      <p:sp>
        <p:nvSpPr>
          <p:cNvPr id="4" name="TextBox 3">
            <a:extLst>
              <a:ext uri="{FF2B5EF4-FFF2-40B4-BE49-F238E27FC236}">
                <a16:creationId xmlns:a16="http://schemas.microsoft.com/office/drawing/2014/main" id="{24CCE3F3-DAB0-714B-ACE3-3F9CF4738934}"/>
              </a:ext>
            </a:extLst>
          </p:cNvPr>
          <p:cNvSpPr txBox="1"/>
          <p:nvPr/>
        </p:nvSpPr>
        <p:spPr>
          <a:xfrm>
            <a:off x="1382690" y="6324600"/>
            <a:ext cx="9490740" cy="369332"/>
          </a:xfrm>
          <a:prstGeom prst="rect">
            <a:avLst/>
          </a:prstGeom>
          <a:noFill/>
        </p:spPr>
        <p:txBody>
          <a:bodyPr wrap="none" rtlCol="0">
            <a:spAutoFit/>
          </a:bodyPr>
          <a:lstStyle/>
          <a:p>
            <a:r>
              <a:rPr lang="en-US" dirty="0"/>
              <a:t>M. </a:t>
            </a:r>
            <a:r>
              <a:rPr lang="en-US" dirty="0" err="1"/>
              <a:t>Oquab</a:t>
            </a:r>
            <a:r>
              <a:rPr lang="en-US" dirty="0"/>
              <a:t> et al. </a:t>
            </a:r>
            <a:r>
              <a:rPr lang="en-US" dirty="0">
                <a:hlinkClick r:id="rId3"/>
              </a:rPr>
              <a:t>DINOv2: Learning Robust Visual Features without Supervision</a:t>
            </a:r>
            <a:r>
              <a:rPr lang="en-US" dirty="0"/>
              <a:t>. </a:t>
            </a:r>
            <a:r>
              <a:rPr lang="en-US" dirty="0" err="1"/>
              <a:t>arXiv</a:t>
            </a:r>
            <a:r>
              <a:rPr lang="en-US" dirty="0"/>
              <a:t> 2023</a:t>
            </a:r>
          </a:p>
        </p:txBody>
      </p:sp>
    </p:spTree>
    <p:extLst>
      <p:ext uri="{BB962C8B-B14F-4D97-AF65-F5344CB8AC3E}">
        <p14:creationId xmlns:p14="http://schemas.microsoft.com/office/powerpoint/2010/main" val="492698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8A38-CF00-9948-ADA1-9908F75204AE}"/>
              </a:ext>
            </a:extLst>
          </p:cNvPr>
          <p:cNvSpPr>
            <a:spLocks noGrp="1"/>
          </p:cNvSpPr>
          <p:nvPr>
            <p:ph type="title"/>
          </p:nvPr>
        </p:nvSpPr>
        <p:spPr/>
        <p:txBody>
          <a:bodyPr/>
          <a:lstStyle/>
          <a:p>
            <a:r>
              <a:rPr lang="en-US" dirty="0"/>
              <a:t>Segment Anything Model</a:t>
            </a:r>
          </a:p>
        </p:txBody>
      </p:sp>
      <p:pic>
        <p:nvPicPr>
          <p:cNvPr id="6" name="Content Placeholder 5">
            <a:extLst>
              <a:ext uri="{FF2B5EF4-FFF2-40B4-BE49-F238E27FC236}">
                <a16:creationId xmlns:a16="http://schemas.microsoft.com/office/drawing/2014/main" id="{460CA923-B351-4349-B7C4-E77C10CE0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22" y="1752600"/>
            <a:ext cx="12032278" cy="3962400"/>
          </a:xfrm>
        </p:spPr>
      </p:pic>
      <p:sp>
        <p:nvSpPr>
          <p:cNvPr id="4" name="TextBox 3">
            <a:extLst>
              <a:ext uri="{FF2B5EF4-FFF2-40B4-BE49-F238E27FC236}">
                <a16:creationId xmlns:a16="http://schemas.microsoft.com/office/drawing/2014/main" id="{B1BA4656-87CC-DB4C-B848-873D73B6A041}"/>
              </a:ext>
            </a:extLst>
          </p:cNvPr>
          <p:cNvSpPr txBox="1"/>
          <p:nvPr/>
        </p:nvSpPr>
        <p:spPr>
          <a:xfrm>
            <a:off x="4191000" y="6096000"/>
            <a:ext cx="4942443" cy="646331"/>
          </a:xfrm>
          <a:prstGeom prst="rect">
            <a:avLst/>
          </a:prstGeom>
          <a:noFill/>
        </p:spPr>
        <p:txBody>
          <a:bodyPr wrap="none" rtlCol="0">
            <a:spAutoFit/>
          </a:bodyPr>
          <a:lstStyle/>
          <a:p>
            <a:pPr marL="342900" indent="-342900">
              <a:buAutoNum type="alphaUcPeriod"/>
            </a:pPr>
            <a:r>
              <a:rPr lang="en-US" dirty="0" err="1"/>
              <a:t>Kirillov</a:t>
            </a:r>
            <a:r>
              <a:rPr lang="en-US" dirty="0"/>
              <a:t> et al. </a:t>
            </a:r>
            <a:r>
              <a:rPr lang="en-US" dirty="0">
                <a:hlinkClick r:id="rId3"/>
              </a:rPr>
              <a:t>Segment Anything</a:t>
            </a:r>
            <a:r>
              <a:rPr lang="en-US" dirty="0"/>
              <a:t>. </a:t>
            </a:r>
            <a:r>
              <a:rPr lang="en-US" dirty="0" err="1"/>
              <a:t>arXiv</a:t>
            </a:r>
            <a:r>
              <a:rPr lang="en-US" dirty="0"/>
              <a:t> 2023</a:t>
            </a:r>
          </a:p>
          <a:p>
            <a:pPr algn="ctr"/>
            <a:r>
              <a:rPr lang="en-US" dirty="0">
                <a:hlinkClick r:id="rId4"/>
              </a:rPr>
              <a:t>https://segment-</a:t>
            </a:r>
            <a:r>
              <a:rPr lang="en-US" dirty="0" err="1">
                <a:hlinkClick r:id="rId4"/>
              </a:rPr>
              <a:t>anything.com</a:t>
            </a:r>
            <a:r>
              <a:rPr lang="en-US" dirty="0">
                <a:hlinkClick r:id="rId4"/>
              </a:rPr>
              <a:t>/</a:t>
            </a:r>
            <a:endParaRPr lang="en-US" dirty="0"/>
          </a:p>
        </p:txBody>
      </p:sp>
    </p:spTree>
    <p:extLst>
      <p:ext uri="{BB962C8B-B14F-4D97-AF65-F5344CB8AC3E}">
        <p14:creationId xmlns:p14="http://schemas.microsoft.com/office/powerpoint/2010/main" val="826951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E377-A082-E043-89E8-2B7FA61BDD0D}"/>
              </a:ext>
            </a:extLst>
          </p:cNvPr>
          <p:cNvSpPr>
            <a:spLocks noGrp="1"/>
          </p:cNvSpPr>
          <p:nvPr>
            <p:ph type="title"/>
          </p:nvPr>
        </p:nvSpPr>
        <p:spPr/>
        <p:txBody>
          <a:bodyPr/>
          <a:lstStyle/>
          <a:p>
            <a:r>
              <a:rPr lang="en-US" dirty="0"/>
              <a:t>Visual Programming</a:t>
            </a:r>
          </a:p>
        </p:txBody>
      </p:sp>
      <p:pic>
        <p:nvPicPr>
          <p:cNvPr id="6" name="Content Placeholder 5">
            <a:extLst>
              <a:ext uri="{FF2B5EF4-FFF2-40B4-BE49-F238E27FC236}">
                <a16:creationId xmlns:a16="http://schemas.microsoft.com/office/drawing/2014/main" id="{35831BB4-F68A-7C47-A37C-87EDDC36B1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5806" y="914400"/>
            <a:ext cx="7340387" cy="5257800"/>
          </a:xfrm>
        </p:spPr>
      </p:pic>
      <p:sp>
        <p:nvSpPr>
          <p:cNvPr id="4" name="Rectangle 3">
            <a:extLst>
              <a:ext uri="{FF2B5EF4-FFF2-40B4-BE49-F238E27FC236}">
                <a16:creationId xmlns:a16="http://schemas.microsoft.com/office/drawing/2014/main" id="{E22A12EA-8742-EC41-B306-9A14581A79BF}"/>
              </a:ext>
            </a:extLst>
          </p:cNvPr>
          <p:cNvSpPr/>
          <p:nvPr/>
        </p:nvSpPr>
        <p:spPr>
          <a:xfrm>
            <a:off x="533400" y="6336268"/>
            <a:ext cx="11277600" cy="369332"/>
          </a:xfrm>
          <a:prstGeom prst="rect">
            <a:avLst/>
          </a:prstGeom>
        </p:spPr>
        <p:txBody>
          <a:bodyPr wrap="square">
            <a:spAutoFit/>
          </a:bodyPr>
          <a:lstStyle/>
          <a:p>
            <a:r>
              <a:rPr lang="en-US" dirty="0"/>
              <a:t>T. Gupta and A. </a:t>
            </a:r>
            <a:r>
              <a:rPr lang="en-US" dirty="0" err="1"/>
              <a:t>Kembhavi</a:t>
            </a:r>
            <a:r>
              <a:rPr lang="en-US" dirty="0"/>
              <a:t>. </a:t>
            </a:r>
            <a:r>
              <a:rPr lang="en-US" dirty="0">
                <a:hlinkClick r:id="rId3"/>
              </a:rPr>
              <a:t>Visual Programming: Compositional visual reasoning without training</a:t>
            </a:r>
            <a:r>
              <a:rPr lang="en-US" dirty="0"/>
              <a:t>. CVPR 2023</a:t>
            </a:r>
          </a:p>
        </p:txBody>
      </p:sp>
    </p:spTree>
    <p:extLst>
      <p:ext uri="{BB962C8B-B14F-4D97-AF65-F5344CB8AC3E}">
        <p14:creationId xmlns:p14="http://schemas.microsoft.com/office/powerpoint/2010/main" val="109770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871698-B969-EF4F-935B-F9F64D5EB4E5}"/>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kern="0" dirty="0"/>
              <a:t>Image generation and super-resolution with 32x32 output, attention restricted to local neighborhoods</a:t>
            </a:r>
          </a:p>
        </p:txBody>
      </p:sp>
      <p:sp>
        <p:nvSpPr>
          <p:cNvPr id="2" name="Title 1">
            <a:extLst>
              <a:ext uri="{FF2B5EF4-FFF2-40B4-BE49-F238E27FC236}">
                <a16:creationId xmlns:a16="http://schemas.microsoft.com/office/drawing/2014/main" id="{F204922C-7E1E-0446-A19C-D1AE9EFED2FD}"/>
              </a:ext>
            </a:extLst>
          </p:cNvPr>
          <p:cNvSpPr>
            <a:spLocks noGrp="1"/>
          </p:cNvSpPr>
          <p:nvPr>
            <p:ph type="title"/>
          </p:nvPr>
        </p:nvSpPr>
        <p:spPr/>
        <p:txBody>
          <a:bodyPr/>
          <a:lstStyle/>
          <a:p>
            <a:r>
              <a:rPr lang="en-US" dirty="0"/>
              <a:t>Image transformer – Google </a:t>
            </a:r>
          </a:p>
        </p:txBody>
      </p:sp>
      <p:pic>
        <p:nvPicPr>
          <p:cNvPr id="6" name="Content Placeholder 5">
            <a:extLst>
              <a:ext uri="{FF2B5EF4-FFF2-40B4-BE49-F238E27FC236}">
                <a16:creationId xmlns:a16="http://schemas.microsoft.com/office/drawing/2014/main" id="{F1B15233-C68C-AD4F-B2B3-B10C28B258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1894527"/>
            <a:ext cx="8222107" cy="4582473"/>
          </a:xfrm>
        </p:spPr>
      </p:pic>
      <p:sp>
        <p:nvSpPr>
          <p:cNvPr id="4" name="TextBox 3">
            <a:extLst>
              <a:ext uri="{FF2B5EF4-FFF2-40B4-BE49-F238E27FC236}">
                <a16:creationId xmlns:a16="http://schemas.microsoft.com/office/drawing/2014/main" id="{4F29F107-EF34-F941-AE98-06F9D64191C3}"/>
              </a:ext>
            </a:extLst>
          </p:cNvPr>
          <p:cNvSpPr txBox="1"/>
          <p:nvPr/>
        </p:nvSpPr>
        <p:spPr>
          <a:xfrm>
            <a:off x="3657600" y="6402535"/>
            <a:ext cx="5049267" cy="369332"/>
          </a:xfrm>
          <a:prstGeom prst="rect">
            <a:avLst/>
          </a:prstGeom>
          <a:noFill/>
        </p:spPr>
        <p:txBody>
          <a:bodyPr wrap="none" rtlCol="0">
            <a:spAutoFit/>
          </a:bodyPr>
          <a:lstStyle/>
          <a:p>
            <a:r>
              <a:rPr lang="en-US" dirty="0"/>
              <a:t>N. Parmar et al., </a:t>
            </a:r>
            <a:r>
              <a:rPr lang="en-US" dirty="0">
                <a:hlinkClick r:id="rId4"/>
              </a:rPr>
              <a:t>Image transformer</a:t>
            </a:r>
            <a:r>
              <a:rPr lang="en-US" dirty="0"/>
              <a:t>, ICML 2018</a:t>
            </a:r>
          </a:p>
        </p:txBody>
      </p:sp>
    </p:spTree>
    <p:extLst>
      <p:ext uri="{BB962C8B-B14F-4D97-AF65-F5344CB8AC3E}">
        <p14:creationId xmlns:p14="http://schemas.microsoft.com/office/powerpoint/2010/main" val="901803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E377-A082-E043-89E8-2B7FA61BDD0D}"/>
              </a:ext>
            </a:extLst>
          </p:cNvPr>
          <p:cNvSpPr>
            <a:spLocks noGrp="1"/>
          </p:cNvSpPr>
          <p:nvPr>
            <p:ph type="title"/>
          </p:nvPr>
        </p:nvSpPr>
        <p:spPr/>
        <p:txBody>
          <a:bodyPr/>
          <a:lstStyle/>
          <a:p>
            <a:r>
              <a:rPr lang="en-US" dirty="0"/>
              <a:t>Visual Programming</a:t>
            </a:r>
          </a:p>
        </p:txBody>
      </p:sp>
      <p:sp>
        <p:nvSpPr>
          <p:cNvPr id="5" name="Content Placeholder 4">
            <a:extLst>
              <a:ext uri="{FF2B5EF4-FFF2-40B4-BE49-F238E27FC236}">
                <a16:creationId xmlns:a16="http://schemas.microsoft.com/office/drawing/2014/main" id="{89DA6EAB-7152-5C46-9F88-BE03D6F8A289}"/>
              </a:ext>
            </a:extLst>
          </p:cNvPr>
          <p:cNvSpPr>
            <a:spLocks noGrp="1"/>
          </p:cNvSpPr>
          <p:nvPr>
            <p:ph idx="1"/>
          </p:nvPr>
        </p:nvSpPr>
        <p:spPr/>
        <p:txBody>
          <a:bodyPr/>
          <a:lstStyle/>
          <a:p>
            <a:pPr marL="457200" indent="-457200">
              <a:buFont typeface="Arial" panose="020B0604020202020204" pitchFamily="34" charset="0"/>
              <a:buChar char="•"/>
            </a:pPr>
            <a:r>
              <a:rPr lang="en-US" dirty="0"/>
              <a:t>Modules supported in </a:t>
            </a:r>
            <a:r>
              <a:rPr lang="en-US" dirty="0" err="1"/>
              <a:t>VisProg</a:t>
            </a:r>
            <a:endParaRPr lang="en-US" dirty="0"/>
          </a:p>
        </p:txBody>
      </p:sp>
      <p:pic>
        <p:nvPicPr>
          <p:cNvPr id="8" name="Picture 7">
            <a:extLst>
              <a:ext uri="{FF2B5EF4-FFF2-40B4-BE49-F238E27FC236}">
                <a16:creationId xmlns:a16="http://schemas.microsoft.com/office/drawing/2014/main" id="{F6A2ABB1-CB69-484C-AB72-1A269FBB80B3}"/>
              </a:ext>
            </a:extLst>
          </p:cNvPr>
          <p:cNvPicPr>
            <a:picLocks noChangeAspect="1"/>
          </p:cNvPicPr>
          <p:nvPr/>
        </p:nvPicPr>
        <p:blipFill>
          <a:blip r:embed="rId2"/>
          <a:stretch>
            <a:fillRect/>
          </a:stretch>
        </p:blipFill>
        <p:spPr>
          <a:xfrm>
            <a:off x="1219200" y="1752600"/>
            <a:ext cx="9525000" cy="4383795"/>
          </a:xfrm>
          <a:prstGeom prst="rect">
            <a:avLst/>
          </a:prstGeom>
        </p:spPr>
      </p:pic>
    </p:spTree>
    <p:extLst>
      <p:ext uri="{BB962C8B-B14F-4D97-AF65-F5344CB8AC3E}">
        <p14:creationId xmlns:p14="http://schemas.microsoft.com/office/powerpoint/2010/main" val="3996469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E377-A082-E043-89E8-2B7FA61BDD0D}"/>
              </a:ext>
            </a:extLst>
          </p:cNvPr>
          <p:cNvSpPr>
            <a:spLocks noGrp="1"/>
          </p:cNvSpPr>
          <p:nvPr>
            <p:ph type="title"/>
          </p:nvPr>
        </p:nvSpPr>
        <p:spPr/>
        <p:txBody>
          <a:bodyPr/>
          <a:lstStyle/>
          <a:p>
            <a:r>
              <a:rPr lang="en-US" dirty="0"/>
              <a:t>Visual Programming</a:t>
            </a:r>
          </a:p>
        </p:txBody>
      </p:sp>
      <p:sp>
        <p:nvSpPr>
          <p:cNvPr id="5" name="Content Placeholder 4">
            <a:extLst>
              <a:ext uri="{FF2B5EF4-FFF2-40B4-BE49-F238E27FC236}">
                <a16:creationId xmlns:a16="http://schemas.microsoft.com/office/drawing/2014/main" id="{89DA6EAB-7152-5C46-9F88-BE03D6F8A289}"/>
              </a:ext>
            </a:extLst>
          </p:cNvPr>
          <p:cNvSpPr>
            <a:spLocks noGrp="1"/>
          </p:cNvSpPr>
          <p:nvPr>
            <p:ph idx="1"/>
          </p:nvPr>
        </p:nvSpPr>
        <p:spPr/>
        <p:txBody>
          <a:bodyPr/>
          <a:lstStyle/>
          <a:p>
            <a:pPr marL="457200" indent="-457200">
              <a:buFont typeface="Arial" panose="020B0604020202020204" pitchFamily="34" charset="0"/>
              <a:buChar char="•"/>
            </a:pPr>
            <a:r>
              <a:rPr lang="en-US" dirty="0"/>
              <a:t>Image editing with natural language</a:t>
            </a:r>
          </a:p>
        </p:txBody>
      </p:sp>
      <p:pic>
        <p:nvPicPr>
          <p:cNvPr id="3" name="Picture 2">
            <a:extLst>
              <a:ext uri="{FF2B5EF4-FFF2-40B4-BE49-F238E27FC236}">
                <a16:creationId xmlns:a16="http://schemas.microsoft.com/office/drawing/2014/main" id="{6CFAC3C3-FFBC-7C48-8ED4-8C24E04D12F7}"/>
              </a:ext>
            </a:extLst>
          </p:cNvPr>
          <p:cNvPicPr>
            <a:picLocks noChangeAspect="1"/>
          </p:cNvPicPr>
          <p:nvPr/>
        </p:nvPicPr>
        <p:blipFill>
          <a:blip r:embed="rId2"/>
          <a:stretch>
            <a:fillRect/>
          </a:stretch>
        </p:blipFill>
        <p:spPr>
          <a:xfrm>
            <a:off x="2417813" y="1600200"/>
            <a:ext cx="7356374" cy="5105400"/>
          </a:xfrm>
          <a:prstGeom prst="rect">
            <a:avLst/>
          </a:prstGeom>
        </p:spPr>
      </p:pic>
    </p:spTree>
    <p:extLst>
      <p:ext uri="{BB962C8B-B14F-4D97-AF65-F5344CB8AC3E}">
        <p14:creationId xmlns:p14="http://schemas.microsoft.com/office/powerpoint/2010/main" val="298656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E377-A082-E043-89E8-2B7FA61BDD0D}"/>
              </a:ext>
            </a:extLst>
          </p:cNvPr>
          <p:cNvSpPr>
            <a:spLocks noGrp="1"/>
          </p:cNvSpPr>
          <p:nvPr>
            <p:ph type="title"/>
          </p:nvPr>
        </p:nvSpPr>
        <p:spPr/>
        <p:txBody>
          <a:bodyPr/>
          <a:lstStyle/>
          <a:p>
            <a:r>
              <a:rPr lang="en-US" dirty="0"/>
              <a:t>Visual Programming</a:t>
            </a:r>
          </a:p>
        </p:txBody>
      </p:sp>
      <p:sp>
        <p:nvSpPr>
          <p:cNvPr id="5" name="Content Placeholder 4">
            <a:extLst>
              <a:ext uri="{FF2B5EF4-FFF2-40B4-BE49-F238E27FC236}">
                <a16:creationId xmlns:a16="http://schemas.microsoft.com/office/drawing/2014/main" id="{89DA6EAB-7152-5C46-9F88-BE03D6F8A289}"/>
              </a:ext>
            </a:extLst>
          </p:cNvPr>
          <p:cNvSpPr>
            <a:spLocks noGrp="1"/>
          </p:cNvSpPr>
          <p:nvPr>
            <p:ph idx="1"/>
          </p:nvPr>
        </p:nvSpPr>
        <p:spPr/>
        <p:txBody>
          <a:bodyPr/>
          <a:lstStyle/>
          <a:p>
            <a:pPr marL="457200" indent="-457200">
              <a:buFont typeface="Arial" panose="020B0604020202020204" pitchFamily="34" charset="0"/>
              <a:buChar char="•"/>
            </a:pPr>
            <a:r>
              <a:rPr lang="en-US" dirty="0"/>
              <a:t>Reasoning about image pairs</a:t>
            </a:r>
          </a:p>
        </p:txBody>
      </p:sp>
      <p:pic>
        <p:nvPicPr>
          <p:cNvPr id="4" name="Picture 3">
            <a:extLst>
              <a:ext uri="{FF2B5EF4-FFF2-40B4-BE49-F238E27FC236}">
                <a16:creationId xmlns:a16="http://schemas.microsoft.com/office/drawing/2014/main" id="{727ECFF9-7930-544F-9BC2-4712BF45407E}"/>
              </a:ext>
            </a:extLst>
          </p:cNvPr>
          <p:cNvPicPr>
            <a:picLocks noChangeAspect="1"/>
          </p:cNvPicPr>
          <p:nvPr/>
        </p:nvPicPr>
        <p:blipFill>
          <a:blip r:embed="rId2"/>
          <a:stretch>
            <a:fillRect/>
          </a:stretch>
        </p:blipFill>
        <p:spPr>
          <a:xfrm>
            <a:off x="838200" y="1600200"/>
            <a:ext cx="10439400" cy="5003339"/>
          </a:xfrm>
          <a:prstGeom prst="rect">
            <a:avLst/>
          </a:prstGeom>
        </p:spPr>
      </p:pic>
    </p:spTree>
    <p:extLst>
      <p:ext uri="{BB962C8B-B14F-4D97-AF65-F5344CB8AC3E}">
        <p14:creationId xmlns:p14="http://schemas.microsoft.com/office/powerpoint/2010/main" val="4244760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E377-A082-E043-89E8-2B7FA61BDD0D}"/>
              </a:ext>
            </a:extLst>
          </p:cNvPr>
          <p:cNvSpPr>
            <a:spLocks noGrp="1"/>
          </p:cNvSpPr>
          <p:nvPr>
            <p:ph type="title"/>
          </p:nvPr>
        </p:nvSpPr>
        <p:spPr/>
        <p:txBody>
          <a:bodyPr/>
          <a:lstStyle/>
          <a:p>
            <a:r>
              <a:rPr lang="en-US" dirty="0"/>
              <a:t>Visual Programming</a:t>
            </a:r>
          </a:p>
        </p:txBody>
      </p:sp>
      <p:sp>
        <p:nvSpPr>
          <p:cNvPr id="5" name="Content Placeholder 4">
            <a:extLst>
              <a:ext uri="{FF2B5EF4-FFF2-40B4-BE49-F238E27FC236}">
                <a16:creationId xmlns:a16="http://schemas.microsoft.com/office/drawing/2014/main" id="{89DA6EAB-7152-5C46-9F88-BE03D6F8A289}"/>
              </a:ext>
            </a:extLst>
          </p:cNvPr>
          <p:cNvSpPr>
            <a:spLocks noGrp="1"/>
          </p:cNvSpPr>
          <p:nvPr>
            <p:ph idx="1"/>
          </p:nvPr>
        </p:nvSpPr>
        <p:spPr/>
        <p:txBody>
          <a:bodyPr/>
          <a:lstStyle/>
          <a:p>
            <a:pPr marL="457200" indent="-457200">
              <a:buFont typeface="Arial" panose="020B0604020202020204" pitchFamily="34" charset="0"/>
              <a:buChar char="•"/>
            </a:pPr>
            <a:r>
              <a:rPr lang="en-US" dirty="0"/>
              <a:t>Example results</a:t>
            </a:r>
          </a:p>
        </p:txBody>
      </p:sp>
      <p:pic>
        <p:nvPicPr>
          <p:cNvPr id="3" name="Picture 2">
            <a:extLst>
              <a:ext uri="{FF2B5EF4-FFF2-40B4-BE49-F238E27FC236}">
                <a16:creationId xmlns:a16="http://schemas.microsoft.com/office/drawing/2014/main" id="{AC853693-4010-E240-88C7-229BDE5A29D8}"/>
              </a:ext>
            </a:extLst>
          </p:cNvPr>
          <p:cNvPicPr>
            <a:picLocks noChangeAspect="1"/>
          </p:cNvPicPr>
          <p:nvPr/>
        </p:nvPicPr>
        <p:blipFill>
          <a:blip r:embed="rId2"/>
          <a:stretch>
            <a:fillRect/>
          </a:stretch>
        </p:blipFill>
        <p:spPr>
          <a:xfrm>
            <a:off x="914400" y="1600200"/>
            <a:ext cx="10744200" cy="5094382"/>
          </a:xfrm>
          <a:prstGeom prst="rect">
            <a:avLst/>
          </a:prstGeom>
        </p:spPr>
      </p:pic>
    </p:spTree>
    <p:extLst>
      <p:ext uri="{BB962C8B-B14F-4D97-AF65-F5344CB8AC3E}">
        <p14:creationId xmlns:p14="http://schemas.microsoft.com/office/powerpoint/2010/main" val="1654343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E2A0-7D46-DF43-B5E4-9D6402EA711B}"/>
              </a:ext>
            </a:extLst>
          </p:cNvPr>
          <p:cNvSpPr>
            <a:spLocks noGrp="1"/>
          </p:cNvSpPr>
          <p:nvPr>
            <p:ph type="title"/>
          </p:nvPr>
        </p:nvSpPr>
        <p:spPr/>
        <p:txBody>
          <a:bodyPr/>
          <a:lstStyle/>
          <a:p>
            <a:r>
              <a:rPr lang="en-US" dirty="0"/>
              <a:t>ViperGPT</a:t>
            </a:r>
          </a:p>
        </p:txBody>
      </p:sp>
      <p:sp>
        <p:nvSpPr>
          <p:cNvPr id="4" name="Rectangle 3">
            <a:extLst>
              <a:ext uri="{FF2B5EF4-FFF2-40B4-BE49-F238E27FC236}">
                <a16:creationId xmlns:a16="http://schemas.microsoft.com/office/drawing/2014/main" id="{444B361C-9129-C54F-B493-81E7FFDC86C8}"/>
              </a:ext>
            </a:extLst>
          </p:cNvPr>
          <p:cNvSpPr/>
          <p:nvPr/>
        </p:nvSpPr>
        <p:spPr>
          <a:xfrm>
            <a:off x="1028700" y="6324600"/>
            <a:ext cx="10134600" cy="369332"/>
          </a:xfrm>
          <a:prstGeom prst="rect">
            <a:avLst/>
          </a:prstGeom>
        </p:spPr>
        <p:txBody>
          <a:bodyPr wrap="square">
            <a:spAutoFit/>
          </a:bodyPr>
          <a:lstStyle/>
          <a:p>
            <a:pPr algn="ctr"/>
            <a:r>
              <a:rPr lang="en-US" dirty="0"/>
              <a:t>S. Menon et al. </a:t>
            </a:r>
            <a:r>
              <a:rPr lang="en-US" dirty="0">
                <a:hlinkClick r:id="rId2"/>
              </a:rPr>
              <a:t>ViperGPT: Visual Inference via Python Execution for Reasoning</a:t>
            </a:r>
            <a:r>
              <a:rPr lang="en-US" dirty="0"/>
              <a:t>. </a:t>
            </a:r>
            <a:r>
              <a:rPr lang="en-US" dirty="0" err="1"/>
              <a:t>arXiv</a:t>
            </a:r>
            <a:r>
              <a:rPr lang="en-US" dirty="0"/>
              <a:t> 2023</a:t>
            </a:r>
          </a:p>
        </p:txBody>
      </p:sp>
      <p:pic>
        <p:nvPicPr>
          <p:cNvPr id="10" name="Content Placeholder 9">
            <a:extLst>
              <a:ext uri="{FF2B5EF4-FFF2-40B4-BE49-F238E27FC236}">
                <a16:creationId xmlns:a16="http://schemas.microsoft.com/office/drawing/2014/main" id="{2C93895E-D671-6A4F-9944-103DA59510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4210" y="914400"/>
            <a:ext cx="5783580" cy="5257800"/>
          </a:xfrm>
        </p:spPr>
      </p:pic>
    </p:spTree>
    <p:extLst>
      <p:ext uri="{BB962C8B-B14F-4D97-AF65-F5344CB8AC3E}">
        <p14:creationId xmlns:p14="http://schemas.microsoft.com/office/powerpoint/2010/main" val="2511018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E2A0-7D46-DF43-B5E4-9D6402EA711B}"/>
              </a:ext>
            </a:extLst>
          </p:cNvPr>
          <p:cNvSpPr>
            <a:spLocks noGrp="1"/>
          </p:cNvSpPr>
          <p:nvPr>
            <p:ph type="title"/>
          </p:nvPr>
        </p:nvSpPr>
        <p:spPr/>
        <p:txBody>
          <a:bodyPr/>
          <a:lstStyle/>
          <a:p>
            <a:r>
              <a:rPr lang="en-US" dirty="0"/>
              <a:t>ViperGPT</a:t>
            </a:r>
          </a:p>
        </p:txBody>
      </p:sp>
      <p:pic>
        <p:nvPicPr>
          <p:cNvPr id="6" name="Content Placeholder 5">
            <a:extLst>
              <a:ext uri="{FF2B5EF4-FFF2-40B4-BE49-F238E27FC236}">
                <a16:creationId xmlns:a16="http://schemas.microsoft.com/office/drawing/2014/main" id="{8063EFB8-4247-1F4F-A4A1-F4078A84E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33"/>
          <a:stretch/>
        </p:blipFill>
        <p:spPr>
          <a:xfrm>
            <a:off x="1143000" y="914400"/>
            <a:ext cx="9985566" cy="5867400"/>
          </a:xfrm>
        </p:spPr>
      </p:pic>
    </p:spTree>
    <p:extLst>
      <p:ext uri="{BB962C8B-B14F-4D97-AF65-F5344CB8AC3E}">
        <p14:creationId xmlns:p14="http://schemas.microsoft.com/office/powerpoint/2010/main" val="2192251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C623-B369-3C47-922A-1CC15AF0C113}"/>
              </a:ext>
            </a:extLst>
          </p:cNvPr>
          <p:cNvSpPr>
            <a:spLocks noGrp="1"/>
          </p:cNvSpPr>
          <p:nvPr>
            <p:ph type="title"/>
          </p:nvPr>
        </p:nvSpPr>
        <p:spPr/>
        <p:txBody>
          <a:bodyPr/>
          <a:lstStyle/>
          <a:p>
            <a:r>
              <a:rPr lang="en-US" dirty="0"/>
              <a:t>So, where does this leave us?</a:t>
            </a:r>
          </a:p>
        </p:txBody>
      </p:sp>
      <p:pic>
        <p:nvPicPr>
          <p:cNvPr id="5" name="Picture 4">
            <a:extLst>
              <a:ext uri="{FF2B5EF4-FFF2-40B4-BE49-F238E27FC236}">
                <a16:creationId xmlns:a16="http://schemas.microsoft.com/office/drawing/2014/main" id="{2F501E8D-6602-6C41-BA25-718AD1A1F5C7}"/>
              </a:ext>
            </a:extLst>
          </p:cNvPr>
          <p:cNvPicPr>
            <a:picLocks noChangeAspect="1"/>
          </p:cNvPicPr>
          <p:nvPr/>
        </p:nvPicPr>
        <p:blipFill>
          <a:blip r:embed="rId2"/>
          <a:stretch>
            <a:fillRect/>
          </a:stretch>
        </p:blipFill>
        <p:spPr>
          <a:xfrm rot="20470907">
            <a:off x="2895847" y="1832519"/>
            <a:ext cx="6400305" cy="5525263"/>
          </a:xfrm>
          <a:prstGeom prst="rect">
            <a:avLst/>
          </a:prstGeom>
        </p:spPr>
      </p:pic>
    </p:spTree>
    <p:extLst>
      <p:ext uri="{BB962C8B-B14F-4D97-AF65-F5344CB8AC3E}">
        <p14:creationId xmlns:p14="http://schemas.microsoft.com/office/powerpoint/2010/main" val="2003849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F2B2E-2AC4-9B44-8D8C-6C8FACE82F84}"/>
              </a:ext>
            </a:extLst>
          </p:cNvPr>
          <p:cNvSpPr/>
          <p:nvPr/>
        </p:nvSpPr>
        <p:spPr>
          <a:xfrm>
            <a:off x="762000" y="762000"/>
            <a:ext cx="10896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4458CE-762D-434E-811A-C0AE607DF10B}"/>
              </a:ext>
            </a:extLst>
          </p:cNvPr>
          <p:cNvPicPr>
            <a:picLocks noChangeAspect="1"/>
          </p:cNvPicPr>
          <p:nvPr/>
        </p:nvPicPr>
        <p:blipFill>
          <a:blip r:embed="rId2"/>
          <a:stretch>
            <a:fillRect/>
          </a:stretch>
        </p:blipFill>
        <p:spPr>
          <a:xfrm>
            <a:off x="999744" y="459296"/>
            <a:ext cx="4986528" cy="2804922"/>
          </a:xfrm>
          <a:prstGeom prst="rect">
            <a:avLst/>
          </a:prstGeom>
        </p:spPr>
      </p:pic>
      <p:sp>
        <p:nvSpPr>
          <p:cNvPr id="4" name="TextBox 3">
            <a:extLst>
              <a:ext uri="{FF2B5EF4-FFF2-40B4-BE49-F238E27FC236}">
                <a16:creationId xmlns:a16="http://schemas.microsoft.com/office/drawing/2014/main" id="{21A41BFC-3D4C-D944-99C2-57EB4BE8EB1A}"/>
              </a:ext>
            </a:extLst>
          </p:cNvPr>
          <p:cNvSpPr txBox="1"/>
          <p:nvPr/>
        </p:nvSpPr>
        <p:spPr>
          <a:xfrm>
            <a:off x="1524000" y="89964"/>
            <a:ext cx="4031873" cy="369332"/>
          </a:xfrm>
          <a:prstGeom prst="rect">
            <a:avLst/>
          </a:prstGeom>
          <a:noFill/>
        </p:spPr>
        <p:txBody>
          <a:bodyPr wrap="none" rtlCol="0">
            <a:spAutoFit/>
          </a:bodyPr>
          <a:lstStyle/>
          <a:p>
            <a:r>
              <a:rPr lang="en-US" dirty="0"/>
              <a:t>Computer vision before deep learning</a:t>
            </a:r>
          </a:p>
        </p:txBody>
      </p:sp>
      <p:pic>
        <p:nvPicPr>
          <p:cNvPr id="5" name="Picture 4">
            <a:extLst>
              <a:ext uri="{FF2B5EF4-FFF2-40B4-BE49-F238E27FC236}">
                <a16:creationId xmlns:a16="http://schemas.microsoft.com/office/drawing/2014/main" id="{CB372156-5629-DE4F-80EC-81D4ECCE2FD6}"/>
              </a:ext>
            </a:extLst>
          </p:cNvPr>
          <p:cNvPicPr>
            <a:picLocks noChangeAspect="1"/>
          </p:cNvPicPr>
          <p:nvPr/>
        </p:nvPicPr>
        <p:blipFill>
          <a:blip r:embed="rId3"/>
          <a:stretch>
            <a:fillRect/>
          </a:stretch>
        </p:blipFill>
        <p:spPr>
          <a:xfrm>
            <a:off x="6576134" y="459296"/>
            <a:ext cx="4986528" cy="2804922"/>
          </a:xfrm>
          <a:prstGeom prst="rect">
            <a:avLst/>
          </a:prstGeom>
        </p:spPr>
      </p:pic>
      <p:sp>
        <p:nvSpPr>
          <p:cNvPr id="6" name="TextBox 5">
            <a:extLst>
              <a:ext uri="{FF2B5EF4-FFF2-40B4-BE49-F238E27FC236}">
                <a16:creationId xmlns:a16="http://schemas.microsoft.com/office/drawing/2014/main" id="{6A5C7917-302A-954F-B8B3-01568D120323}"/>
              </a:ext>
            </a:extLst>
          </p:cNvPr>
          <p:cNvSpPr txBox="1"/>
          <p:nvPr/>
        </p:nvSpPr>
        <p:spPr>
          <a:xfrm>
            <a:off x="8022484" y="89964"/>
            <a:ext cx="2185022" cy="369332"/>
          </a:xfrm>
          <a:prstGeom prst="rect">
            <a:avLst/>
          </a:prstGeom>
          <a:noFill/>
        </p:spPr>
        <p:txBody>
          <a:bodyPr wrap="none" rtlCol="0">
            <a:spAutoFit/>
          </a:bodyPr>
          <a:lstStyle/>
          <a:p>
            <a:r>
              <a:rPr lang="en-US" dirty="0"/>
              <a:t>Computer vision now</a:t>
            </a:r>
          </a:p>
        </p:txBody>
      </p:sp>
      <p:pic>
        <p:nvPicPr>
          <p:cNvPr id="7" name="Picture 6">
            <a:extLst>
              <a:ext uri="{FF2B5EF4-FFF2-40B4-BE49-F238E27FC236}">
                <a16:creationId xmlns:a16="http://schemas.microsoft.com/office/drawing/2014/main" id="{A64734A8-7F3C-2043-B7BF-DF5B3F3FE9CC}"/>
              </a:ext>
            </a:extLst>
          </p:cNvPr>
          <p:cNvPicPr>
            <a:picLocks noChangeAspect="1"/>
          </p:cNvPicPr>
          <p:nvPr/>
        </p:nvPicPr>
        <p:blipFill>
          <a:blip r:embed="rId4"/>
          <a:stretch>
            <a:fillRect/>
          </a:stretch>
        </p:blipFill>
        <p:spPr>
          <a:xfrm>
            <a:off x="3718560" y="3865198"/>
            <a:ext cx="4984580" cy="2803826"/>
          </a:xfrm>
          <a:prstGeom prst="rect">
            <a:avLst/>
          </a:prstGeom>
        </p:spPr>
      </p:pic>
      <p:sp>
        <p:nvSpPr>
          <p:cNvPr id="10" name="TextBox 9">
            <a:extLst>
              <a:ext uri="{FF2B5EF4-FFF2-40B4-BE49-F238E27FC236}">
                <a16:creationId xmlns:a16="http://schemas.microsoft.com/office/drawing/2014/main" id="{CEB299EE-BC86-1244-AEDF-5D62E387A953}"/>
              </a:ext>
            </a:extLst>
          </p:cNvPr>
          <p:cNvSpPr txBox="1"/>
          <p:nvPr/>
        </p:nvSpPr>
        <p:spPr>
          <a:xfrm>
            <a:off x="4801347" y="3437002"/>
            <a:ext cx="2863669" cy="369332"/>
          </a:xfrm>
          <a:prstGeom prst="rect">
            <a:avLst/>
          </a:prstGeom>
          <a:noFill/>
        </p:spPr>
        <p:txBody>
          <a:bodyPr wrap="none" rtlCol="0">
            <a:spAutoFit/>
          </a:bodyPr>
          <a:lstStyle/>
          <a:p>
            <a:r>
              <a:rPr lang="en-US" dirty="0"/>
              <a:t>Computer vision academics?</a:t>
            </a:r>
          </a:p>
        </p:txBody>
      </p:sp>
    </p:spTree>
    <p:extLst>
      <p:ext uri="{BB962C8B-B14F-4D97-AF65-F5344CB8AC3E}">
        <p14:creationId xmlns:p14="http://schemas.microsoft.com/office/powerpoint/2010/main" val="87220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51F0-CFB8-4543-B59F-63FBEBB66B0D}"/>
              </a:ext>
            </a:extLst>
          </p:cNvPr>
          <p:cNvSpPr>
            <a:spLocks noGrp="1"/>
          </p:cNvSpPr>
          <p:nvPr>
            <p:ph type="title"/>
          </p:nvPr>
        </p:nvSpPr>
        <p:spPr/>
        <p:txBody>
          <a:bodyPr/>
          <a:lstStyle/>
          <a:p>
            <a:r>
              <a:rPr lang="en-US" dirty="0"/>
              <a:t>Sparse transformers – </a:t>
            </a:r>
            <a:r>
              <a:rPr lang="en-US" dirty="0" err="1"/>
              <a:t>OpenAI</a:t>
            </a:r>
            <a:r>
              <a:rPr lang="en-US" dirty="0"/>
              <a:t> </a:t>
            </a:r>
          </a:p>
        </p:txBody>
      </p:sp>
      <p:sp>
        <p:nvSpPr>
          <p:cNvPr id="5" name="Rectangle 4">
            <a:extLst>
              <a:ext uri="{FF2B5EF4-FFF2-40B4-BE49-F238E27FC236}">
                <a16:creationId xmlns:a16="http://schemas.microsoft.com/office/drawing/2014/main" id="{B6F2B9EE-DAD6-984D-A406-43B2AB3FA547}"/>
              </a:ext>
            </a:extLst>
          </p:cNvPr>
          <p:cNvSpPr/>
          <p:nvPr/>
        </p:nvSpPr>
        <p:spPr>
          <a:xfrm>
            <a:off x="1752600" y="6405006"/>
            <a:ext cx="8558818" cy="369332"/>
          </a:xfrm>
          <a:prstGeom prst="rect">
            <a:avLst/>
          </a:prstGeom>
        </p:spPr>
        <p:txBody>
          <a:bodyPr wrap="none">
            <a:spAutoFit/>
          </a:bodyPr>
          <a:lstStyle/>
          <a:p>
            <a:r>
              <a:rPr lang="en-US" dirty="0"/>
              <a:t>R. Child et al., </a:t>
            </a:r>
            <a:r>
              <a:rPr lang="en-US" dirty="0">
                <a:hlinkClick r:id="rId2"/>
              </a:rPr>
              <a:t>Generating Long Sequences with Sparse Transformers</a:t>
            </a:r>
            <a:r>
              <a:rPr lang="en-US" dirty="0"/>
              <a:t>, </a:t>
            </a:r>
            <a:r>
              <a:rPr lang="en-US" dirty="0" err="1"/>
              <a:t>arXiv</a:t>
            </a:r>
            <a:r>
              <a:rPr lang="en-US" dirty="0"/>
              <a:t> 2019</a:t>
            </a:r>
          </a:p>
        </p:txBody>
      </p:sp>
      <p:pic>
        <p:nvPicPr>
          <p:cNvPr id="6" name="Picture 5">
            <a:extLst>
              <a:ext uri="{FF2B5EF4-FFF2-40B4-BE49-F238E27FC236}">
                <a16:creationId xmlns:a16="http://schemas.microsoft.com/office/drawing/2014/main" id="{6BD7D9CD-5572-0A45-954B-968EC64E9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990600"/>
            <a:ext cx="8022127" cy="5257800"/>
          </a:xfrm>
          <a:prstGeom prst="rect">
            <a:avLst/>
          </a:prstGeom>
        </p:spPr>
      </p:pic>
    </p:spTree>
    <p:extLst>
      <p:ext uri="{BB962C8B-B14F-4D97-AF65-F5344CB8AC3E}">
        <p14:creationId xmlns:p14="http://schemas.microsoft.com/office/powerpoint/2010/main" val="309447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6390-07AD-AC4F-9F1E-34B45B1D3EFA}"/>
              </a:ext>
            </a:extLst>
          </p:cNvPr>
          <p:cNvSpPr>
            <a:spLocks noGrp="1"/>
          </p:cNvSpPr>
          <p:nvPr>
            <p:ph type="title"/>
          </p:nvPr>
        </p:nvSpPr>
        <p:spPr/>
        <p:txBody>
          <a:bodyPr/>
          <a:lstStyle/>
          <a:p>
            <a:r>
              <a:rPr lang="en-US" dirty="0"/>
              <a:t>Image GPT – </a:t>
            </a:r>
            <a:r>
              <a:rPr lang="en-US" dirty="0" err="1"/>
              <a:t>OpenAI</a:t>
            </a:r>
            <a:endParaRPr lang="en-US" dirty="0"/>
          </a:p>
        </p:txBody>
      </p:sp>
      <p:pic>
        <p:nvPicPr>
          <p:cNvPr id="6" name="Content Placeholder 5">
            <a:extLst>
              <a:ext uri="{FF2B5EF4-FFF2-40B4-BE49-F238E27FC236}">
                <a16:creationId xmlns:a16="http://schemas.microsoft.com/office/drawing/2014/main" id="{AC069834-D84F-9340-BDB6-1E0E51E686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388" y="936171"/>
            <a:ext cx="5227755" cy="5257800"/>
          </a:xfrm>
        </p:spPr>
      </p:pic>
      <p:sp>
        <p:nvSpPr>
          <p:cNvPr id="4" name="Rectangle 3">
            <a:extLst>
              <a:ext uri="{FF2B5EF4-FFF2-40B4-BE49-F238E27FC236}">
                <a16:creationId xmlns:a16="http://schemas.microsoft.com/office/drawing/2014/main" id="{088F61CA-A59D-7C4E-B62F-50DA7DDD3624}"/>
              </a:ext>
            </a:extLst>
          </p:cNvPr>
          <p:cNvSpPr/>
          <p:nvPr/>
        </p:nvSpPr>
        <p:spPr>
          <a:xfrm>
            <a:off x="2819400" y="6324600"/>
            <a:ext cx="6858000" cy="369332"/>
          </a:xfrm>
          <a:prstGeom prst="rect">
            <a:avLst/>
          </a:prstGeom>
        </p:spPr>
        <p:txBody>
          <a:bodyPr wrap="square">
            <a:spAutoFit/>
          </a:bodyPr>
          <a:lstStyle/>
          <a:p>
            <a:pPr algn="ctr"/>
            <a:r>
              <a:rPr lang="en-US" dirty="0"/>
              <a:t>M. Chen et al., </a:t>
            </a:r>
            <a:r>
              <a:rPr lang="en-US" dirty="0">
                <a:hlinkClick r:id="rId4"/>
              </a:rPr>
              <a:t>Generative pretraining from pixels</a:t>
            </a:r>
            <a:r>
              <a:rPr lang="en-US" dirty="0"/>
              <a:t>, ICML 2020</a:t>
            </a:r>
          </a:p>
        </p:txBody>
      </p:sp>
      <p:pic>
        <p:nvPicPr>
          <p:cNvPr id="8" name="Picture 7">
            <a:extLst>
              <a:ext uri="{FF2B5EF4-FFF2-40B4-BE49-F238E27FC236}">
                <a16:creationId xmlns:a16="http://schemas.microsoft.com/office/drawing/2014/main" id="{196584D9-BBCA-A549-81B7-98BAAFB4F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1828800"/>
            <a:ext cx="5271034" cy="3906145"/>
          </a:xfrm>
          <a:prstGeom prst="rect">
            <a:avLst/>
          </a:prstGeom>
        </p:spPr>
      </p:pic>
      <p:sp>
        <p:nvSpPr>
          <p:cNvPr id="9" name="Rectangle 8">
            <a:extLst>
              <a:ext uri="{FF2B5EF4-FFF2-40B4-BE49-F238E27FC236}">
                <a16:creationId xmlns:a16="http://schemas.microsoft.com/office/drawing/2014/main" id="{01DB7D89-A6FA-FD45-8E09-752A23B70764}"/>
              </a:ext>
            </a:extLst>
          </p:cNvPr>
          <p:cNvSpPr/>
          <p:nvPr/>
        </p:nvSpPr>
        <p:spPr>
          <a:xfrm>
            <a:off x="6629400" y="5865574"/>
            <a:ext cx="3724096" cy="369332"/>
          </a:xfrm>
          <a:prstGeom prst="rect">
            <a:avLst/>
          </a:prstGeom>
        </p:spPr>
        <p:txBody>
          <a:bodyPr wrap="none">
            <a:spAutoFit/>
          </a:bodyPr>
          <a:lstStyle/>
          <a:p>
            <a:r>
              <a:rPr lang="en-US" dirty="0">
                <a:hlinkClick r:id="rId6"/>
              </a:rPr>
              <a:t>https://</a:t>
            </a:r>
            <a:r>
              <a:rPr lang="en-US" dirty="0" err="1">
                <a:hlinkClick r:id="rId6"/>
              </a:rPr>
              <a:t>openai.com</a:t>
            </a:r>
            <a:r>
              <a:rPr lang="en-US" dirty="0">
                <a:hlinkClick r:id="rId6"/>
              </a:rPr>
              <a:t>/blog/image-</a:t>
            </a:r>
            <a:r>
              <a:rPr lang="en-US" dirty="0" err="1">
                <a:hlinkClick r:id="rId6"/>
              </a:rPr>
              <a:t>gpt</a:t>
            </a:r>
            <a:r>
              <a:rPr lang="en-US" dirty="0">
                <a:hlinkClick r:id="rId6"/>
              </a:rPr>
              <a:t>/</a:t>
            </a:r>
            <a:endParaRPr lang="en-US" dirty="0"/>
          </a:p>
        </p:txBody>
      </p:sp>
    </p:spTree>
    <p:extLst>
      <p:ext uri="{BB962C8B-B14F-4D97-AF65-F5344CB8AC3E}">
        <p14:creationId xmlns:p14="http://schemas.microsoft.com/office/powerpoint/2010/main" val="3650452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6390-07AD-AC4F-9F1E-34B45B1D3EFA}"/>
              </a:ext>
            </a:extLst>
          </p:cNvPr>
          <p:cNvSpPr>
            <a:spLocks noGrp="1"/>
          </p:cNvSpPr>
          <p:nvPr>
            <p:ph type="title"/>
          </p:nvPr>
        </p:nvSpPr>
        <p:spPr/>
        <p:txBody>
          <a:bodyPr/>
          <a:lstStyle/>
          <a:p>
            <a:r>
              <a:rPr lang="en-US" dirty="0"/>
              <a:t>Image GPT</a:t>
            </a:r>
          </a:p>
        </p:txBody>
      </p:sp>
      <p:sp>
        <p:nvSpPr>
          <p:cNvPr id="4" name="Rectangle 3">
            <a:extLst>
              <a:ext uri="{FF2B5EF4-FFF2-40B4-BE49-F238E27FC236}">
                <a16:creationId xmlns:a16="http://schemas.microsoft.com/office/drawing/2014/main" id="{088F61CA-A59D-7C4E-B62F-50DA7DDD3624}"/>
              </a:ext>
            </a:extLst>
          </p:cNvPr>
          <p:cNvSpPr/>
          <p:nvPr/>
        </p:nvSpPr>
        <p:spPr>
          <a:xfrm>
            <a:off x="2819400" y="6324600"/>
            <a:ext cx="6858000" cy="369332"/>
          </a:xfrm>
          <a:prstGeom prst="rect">
            <a:avLst/>
          </a:prstGeom>
        </p:spPr>
        <p:txBody>
          <a:bodyPr wrap="square">
            <a:spAutoFit/>
          </a:bodyPr>
          <a:lstStyle/>
          <a:p>
            <a:pPr algn="ctr"/>
            <a:r>
              <a:rPr lang="en-US" dirty="0"/>
              <a:t>M. Chen et al., </a:t>
            </a:r>
            <a:r>
              <a:rPr lang="en-US" dirty="0">
                <a:hlinkClick r:id="rId2"/>
              </a:rPr>
              <a:t>Generative pretraining from pixels</a:t>
            </a:r>
            <a:r>
              <a:rPr lang="en-US" dirty="0"/>
              <a:t>, ICML 2020</a:t>
            </a:r>
          </a:p>
        </p:txBody>
      </p:sp>
      <p:pic>
        <p:nvPicPr>
          <p:cNvPr id="10" name="Content Placeholder 9">
            <a:extLst>
              <a:ext uri="{FF2B5EF4-FFF2-40B4-BE49-F238E27FC236}">
                <a16:creationId xmlns:a16="http://schemas.microsoft.com/office/drawing/2014/main" id="{AD7EF762-D6B2-694D-B61F-ED21B64E94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3333" b="24996"/>
          <a:stretch/>
        </p:blipFill>
        <p:spPr>
          <a:xfrm>
            <a:off x="76200" y="2971800"/>
            <a:ext cx="7620000" cy="2743850"/>
          </a:xfrm>
        </p:spPr>
      </p:pic>
      <p:sp>
        <p:nvSpPr>
          <p:cNvPr id="5" name="Content Placeholder 2">
            <a:extLst>
              <a:ext uri="{FF2B5EF4-FFF2-40B4-BE49-F238E27FC236}">
                <a16:creationId xmlns:a16="http://schemas.microsoft.com/office/drawing/2014/main" id="{A4B2B9E9-2A10-DC4B-91A4-D6AB682249C1}"/>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kern="0" dirty="0"/>
              <a:t>Image resolution up to 64x64, color values quantized to 512 levels (9 bits), dense attention</a:t>
            </a:r>
          </a:p>
          <a:p>
            <a:pPr marL="457200" indent="-457200">
              <a:buFont typeface="Arial" panose="020B0604020202020204" pitchFamily="34" charset="0"/>
              <a:buChar char="•"/>
            </a:pPr>
            <a:r>
              <a:rPr lang="en-US" kern="0" dirty="0"/>
              <a:t>For transfer learning, average-pool encoded features across all positions </a:t>
            </a:r>
          </a:p>
        </p:txBody>
      </p:sp>
      <p:pic>
        <p:nvPicPr>
          <p:cNvPr id="6" name="Picture 5">
            <a:extLst>
              <a:ext uri="{FF2B5EF4-FFF2-40B4-BE49-F238E27FC236}">
                <a16:creationId xmlns:a16="http://schemas.microsoft.com/office/drawing/2014/main" id="{666D5915-1EA1-2E40-976D-6D8951245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573" y="2328939"/>
            <a:ext cx="4261676" cy="3995661"/>
          </a:xfrm>
          <a:prstGeom prst="rect">
            <a:avLst/>
          </a:prstGeom>
        </p:spPr>
      </p:pic>
    </p:spTree>
    <p:extLst>
      <p:ext uri="{BB962C8B-B14F-4D97-AF65-F5344CB8AC3E}">
        <p14:creationId xmlns:p14="http://schemas.microsoft.com/office/powerpoint/2010/main" val="30275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6390-07AD-AC4F-9F1E-34B45B1D3EFA}"/>
              </a:ext>
            </a:extLst>
          </p:cNvPr>
          <p:cNvSpPr>
            <a:spLocks noGrp="1"/>
          </p:cNvSpPr>
          <p:nvPr>
            <p:ph type="title"/>
          </p:nvPr>
        </p:nvSpPr>
        <p:spPr/>
        <p:txBody>
          <a:bodyPr/>
          <a:lstStyle/>
          <a:p>
            <a:r>
              <a:rPr lang="en-US" dirty="0"/>
              <a:t>Image GPT</a:t>
            </a:r>
          </a:p>
        </p:txBody>
      </p:sp>
      <p:sp>
        <p:nvSpPr>
          <p:cNvPr id="4" name="Rectangle 3">
            <a:extLst>
              <a:ext uri="{FF2B5EF4-FFF2-40B4-BE49-F238E27FC236}">
                <a16:creationId xmlns:a16="http://schemas.microsoft.com/office/drawing/2014/main" id="{088F61CA-A59D-7C4E-B62F-50DA7DDD3624}"/>
              </a:ext>
            </a:extLst>
          </p:cNvPr>
          <p:cNvSpPr/>
          <p:nvPr/>
        </p:nvSpPr>
        <p:spPr>
          <a:xfrm>
            <a:off x="2819400" y="6324600"/>
            <a:ext cx="6858000" cy="369332"/>
          </a:xfrm>
          <a:prstGeom prst="rect">
            <a:avLst/>
          </a:prstGeom>
        </p:spPr>
        <p:txBody>
          <a:bodyPr wrap="square">
            <a:spAutoFit/>
          </a:bodyPr>
          <a:lstStyle/>
          <a:p>
            <a:pPr algn="ctr"/>
            <a:r>
              <a:rPr lang="en-US" dirty="0"/>
              <a:t>M. Chen et al., </a:t>
            </a:r>
            <a:r>
              <a:rPr lang="en-US" dirty="0">
                <a:hlinkClick r:id="rId2"/>
              </a:rPr>
              <a:t>Generative pretraining from pixels</a:t>
            </a:r>
            <a:r>
              <a:rPr lang="en-US" dirty="0"/>
              <a:t>, ICML 2020</a:t>
            </a:r>
          </a:p>
        </p:txBody>
      </p:sp>
      <p:pic>
        <p:nvPicPr>
          <p:cNvPr id="7" name="Content Placeholder 6">
            <a:extLst>
              <a:ext uri="{FF2B5EF4-FFF2-40B4-BE49-F238E27FC236}">
                <a16:creationId xmlns:a16="http://schemas.microsoft.com/office/drawing/2014/main" id="{5C4330C8-200A-2848-BBC7-2968A5C340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819" y="1371600"/>
            <a:ext cx="5620781" cy="4191000"/>
          </a:xfrm>
        </p:spPr>
      </p:pic>
      <p:pic>
        <p:nvPicPr>
          <p:cNvPr id="11" name="Picture 10">
            <a:extLst>
              <a:ext uri="{FF2B5EF4-FFF2-40B4-BE49-F238E27FC236}">
                <a16:creationId xmlns:a16="http://schemas.microsoft.com/office/drawing/2014/main" id="{3DF2109F-7DC1-E34F-B7EC-C663DE8A9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756" y="1066800"/>
            <a:ext cx="5563644" cy="4953000"/>
          </a:xfrm>
          <a:prstGeom prst="rect">
            <a:avLst/>
          </a:prstGeom>
        </p:spPr>
      </p:pic>
    </p:spTree>
    <p:extLst>
      <p:ext uri="{BB962C8B-B14F-4D97-AF65-F5344CB8AC3E}">
        <p14:creationId xmlns:p14="http://schemas.microsoft.com/office/powerpoint/2010/main" val="3488890475"/>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71196</TotalTime>
  <Words>1955</Words>
  <Application>Microsoft Macintosh PowerPoint</Application>
  <PresentationFormat>Widescreen</PresentationFormat>
  <Paragraphs>153</Paragraphs>
  <Slides>57</Slides>
  <Notes>7</Notes>
  <HiddenSlides>8</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57</vt:i4>
      </vt:variant>
    </vt:vector>
  </HeadingPairs>
  <TitlesOfParts>
    <vt:vector size="61" baseType="lpstr">
      <vt:lpstr>Arial</vt:lpstr>
      <vt:lpstr>Times New Roman</vt:lpstr>
      <vt:lpstr>Blank Presentation</vt:lpstr>
      <vt:lpstr>Default Design</vt:lpstr>
      <vt:lpstr>Transformers for image modeling</vt:lpstr>
      <vt:lpstr>Transformers for image modeling: Outline</vt:lpstr>
      <vt:lpstr>Vision-and-language BERT</vt:lpstr>
      <vt:lpstr>Detection Transformer (DETR) – Facebook AI </vt:lpstr>
      <vt:lpstr>Image transformer – Google </vt:lpstr>
      <vt:lpstr>Sparse transformers – OpenAI </vt:lpstr>
      <vt:lpstr>Image GPT – OpenAI</vt:lpstr>
      <vt:lpstr>Image GPT</vt:lpstr>
      <vt:lpstr>Image GPT</vt:lpstr>
      <vt:lpstr>Vision transformer (ViT) – Google</vt:lpstr>
      <vt:lpstr>Vision transformer (ViT)</vt:lpstr>
      <vt:lpstr>Vision transformer (ViT)</vt:lpstr>
      <vt:lpstr>Hierarchical transformer: Swin</vt:lpstr>
      <vt:lpstr>Hierarchical transformer: Swin</vt:lpstr>
      <vt:lpstr>Hierarchical transformer: Swin</vt:lpstr>
      <vt:lpstr>Swin results</vt:lpstr>
      <vt:lpstr>Beyond transformers?</vt:lpstr>
      <vt:lpstr>Hybrid of CNNs and transformers?</vt:lpstr>
      <vt:lpstr>Or completely back to CNNs?</vt:lpstr>
      <vt:lpstr>Back to CNNs?</vt:lpstr>
      <vt:lpstr>Back to CNNs?</vt:lpstr>
      <vt:lpstr>Outline</vt:lpstr>
      <vt:lpstr>DINO: Self-distillation with no labels</vt:lpstr>
      <vt:lpstr>DINO</vt:lpstr>
      <vt:lpstr>DINO</vt:lpstr>
      <vt:lpstr>Masked autoencoders</vt:lpstr>
      <vt:lpstr>Masked autoencoders</vt:lpstr>
      <vt:lpstr>Masked autoencoders: Results</vt:lpstr>
      <vt:lpstr>Application: Visual prompting</vt:lpstr>
      <vt:lpstr>Application: Visual prompting</vt:lpstr>
      <vt:lpstr>Application: Visual prompting</vt:lpstr>
      <vt:lpstr>Application: Visual prompting</vt:lpstr>
      <vt:lpstr>Outline</vt:lpstr>
      <vt:lpstr>DALL-E</vt:lpstr>
      <vt:lpstr>DALL-E: Image encoding</vt:lpstr>
      <vt:lpstr>DALL-E: Transformer architecture and training</vt:lpstr>
      <vt:lpstr>DALL-E: Generating images given text</vt:lpstr>
      <vt:lpstr>PARTI: Pathways auto-regressive text-to-image</vt:lpstr>
      <vt:lpstr>PARTI</vt:lpstr>
      <vt:lpstr>PARTI</vt:lpstr>
      <vt:lpstr>PARTI</vt:lpstr>
      <vt:lpstr>PARTI</vt:lpstr>
      <vt:lpstr>PARTI</vt:lpstr>
      <vt:lpstr>Outline</vt:lpstr>
      <vt:lpstr>Trends</vt:lpstr>
      <vt:lpstr>DINOv2</vt:lpstr>
      <vt:lpstr>DINOv2</vt:lpstr>
      <vt:lpstr>Segment Anything Model</vt:lpstr>
      <vt:lpstr>Visual Programming</vt:lpstr>
      <vt:lpstr>Visual Programming</vt:lpstr>
      <vt:lpstr>Visual Programming</vt:lpstr>
      <vt:lpstr>Visual Programming</vt:lpstr>
      <vt:lpstr>Visual Programming</vt:lpstr>
      <vt:lpstr>ViperGPT</vt:lpstr>
      <vt:lpstr>ViperGPT</vt:lpstr>
      <vt:lpstr>So, where does this leave us?</vt:lpstr>
      <vt:lpstr>PowerPoint Presentation</vt:lpstr>
    </vt:vector>
  </TitlesOfParts>
  <Company>New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Microsoft Office User</cp:lastModifiedBy>
  <cp:revision>1053</cp:revision>
  <cp:lastPrinted>2023-04-30T21:07:38Z</cp:lastPrinted>
  <dcterms:created xsi:type="dcterms:W3CDTF">2005-10-15T04:03:13Z</dcterms:created>
  <dcterms:modified xsi:type="dcterms:W3CDTF">2023-05-02T22:08:17Z</dcterms:modified>
</cp:coreProperties>
</file>