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476" r:id="rId2"/>
    <p:sldId id="1279" r:id="rId3"/>
    <p:sldId id="472" r:id="rId4"/>
    <p:sldId id="1252" r:id="rId5"/>
    <p:sldId id="1276" r:id="rId6"/>
    <p:sldId id="1277" r:id="rId7"/>
    <p:sldId id="474" r:id="rId8"/>
    <p:sldId id="1256" r:id="rId9"/>
    <p:sldId id="446" r:id="rId10"/>
    <p:sldId id="322" r:id="rId11"/>
    <p:sldId id="504" r:id="rId12"/>
    <p:sldId id="334" r:id="rId13"/>
    <p:sldId id="369" r:id="rId14"/>
    <p:sldId id="1580" r:id="rId15"/>
    <p:sldId id="353" r:id="rId16"/>
    <p:sldId id="358" r:id="rId17"/>
    <p:sldId id="359" r:id="rId18"/>
    <p:sldId id="371" r:id="rId19"/>
    <p:sldId id="372" r:id="rId20"/>
    <p:sldId id="356" r:id="rId21"/>
    <p:sldId id="374" r:id="rId22"/>
    <p:sldId id="357" r:id="rId23"/>
    <p:sldId id="360" r:id="rId24"/>
    <p:sldId id="1579" r:id="rId25"/>
    <p:sldId id="1265" r:id="rId26"/>
    <p:sldId id="1000" r:id="rId27"/>
    <p:sldId id="1583" r:id="rId28"/>
    <p:sldId id="1016" r:id="rId29"/>
    <p:sldId id="1582" r:id="rId30"/>
    <p:sldId id="513" r:id="rId31"/>
    <p:sldId id="1578" r:id="rId32"/>
    <p:sldId id="470" r:id="rId33"/>
    <p:sldId id="487" r:id="rId34"/>
    <p:sldId id="1280" r:id="rId35"/>
    <p:sldId id="488" r:id="rId36"/>
    <p:sldId id="489" r:id="rId37"/>
    <p:sldId id="490" r:id="rId38"/>
    <p:sldId id="1281" r:id="rId39"/>
    <p:sldId id="1282" r:id="rId40"/>
    <p:sldId id="1590" r:id="rId41"/>
    <p:sldId id="347" r:id="rId42"/>
    <p:sldId id="1591" r:id="rId43"/>
    <p:sldId id="1586" r:id="rId44"/>
    <p:sldId id="495" r:id="rId45"/>
    <p:sldId id="497" r:id="rId46"/>
    <p:sldId id="1283" r:id="rId47"/>
    <p:sldId id="500" r:id="rId48"/>
    <p:sldId id="498" r:id="rId49"/>
    <p:sldId id="502" r:id="rId50"/>
    <p:sldId id="499" r:id="rId51"/>
    <p:sldId id="1020" r:id="rId52"/>
    <p:sldId id="1577" r:id="rId53"/>
    <p:sldId id="1584" r:id="rId54"/>
    <p:sldId id="1585" r:id="rId55"/>
    <p:sldId id="1019" r:id="rId5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CC"/>
    <a:srgbClr val="FF0000"/>
    <a:srgbClr val="0000FF"/>
    <a:srgbClr val="CC00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82791" autoAdjust="0"/>
  </p:normalViewPr>
  <p:slideViewPr>
    <p:cSldViewPr>
      <p:cViewPr varScale="1">
        <p:scale>
          <a:sx n="105" d="100"/>
          <a:sy n="105" d="100"/>
        </p:scale>
        <p:origin x="20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C413E5-DD2B-4428-AB3E-0AB19FEDDB05}" type="datetimeFigureOut">
              <a:rPr lang="en-US" smtClean="0"/>
              <a:pPr/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3B36A2-D391-4BB6-B1CB-0A6BDE1DF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09CF-311C-42D5-A10E-DC4B7A434FF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2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50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update always drives the weights to zero by a constant amount (not a multiple of the weight)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58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6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6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09CF-311C-42D5-A10E-DC4B7A434FF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09CF-311C-42D5-A10E-DC4B7A434FF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1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2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9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4D7E-BEBC-42AE-898A-833CA355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C954-0E08-4931-9B9F-65D161DB6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A901-3E8C-46A2-A4CE-2FF3CB37F0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1291-E706-4EA2-B8E2-7CCD68EFA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867B-075C-405B-A5F4-A7861F649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5F6C-18E1-4D51-9490-7EAE0B76E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C2DA-3D16-4EAF-9BCA-D7385C3E1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07A7-3C96-4138-81CA-29485337B8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30CF-606D-4394-BFAE-D4D0AA30B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B67D-8557-483A-A9A0-A2091739F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8A7-479D-4C6E-8DBF-0D77767F5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E7947DD-565D-4D42-A7FF-B85813E9677E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stackexchange.com/questions/1210545/distance-from-a-point-to-a-hyperpla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bots.ox.ac.uk/~az/lectures/ml/lect2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bots.ox.ac.uk/~az/lectures/ml/lect2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6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6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30.png"/><Relationship Id="rId4" Type="http://schemas.openxmlformats.org/officeDocument/2006/relationships/hyperlink" Target="http://www.cs.toronto.edu/~rgrosse/courses/csc321_2017/slides/lec4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tic.uchicago.edu/~nati/Publications/PegasosMPB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4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31n.github.io/linear-classify/" TargetMode="Externa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31n.github.io/linear-classify/#svm" TargetMode="Externa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98/WI2022/598_WI2022_lecture03.pdf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30.png"/><Relationship Id="rId4" Type="http://schemas.openxmlformats.org/officeDocument/2006/relationships/image" Target="../media/image4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1.png"/><Relationship Id="rId4" Type="http://schemas.openxmlformats.org/officeDocument/2006/relationships/image" Target="../media/image2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linear-classify/#svmvssoftmax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thway.com/Algebr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An-example-of-categorical-probability-distributions-of-high-temperature-softmax-output_fig1_325016605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0.png"/><Relationship Id="rId4" Type="http://schemas.openxmlformats.org/officeDocument/2006/relationships/image" Target="../media/image2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5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3AFE-8FE0-AF4F-B0F5-7C2ED691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F63A-5020-F14B-8F2D-46261E61E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Examples of classification models: nearest neighbor, linear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Empirical loss minimization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classification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Linear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Logistic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Perceptron loss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SVM loss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/>
              <a:t>General recipe: Data loss, regularization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/>
              <a:t>Multi-class classification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Multi-class perceptron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Multi-class SVM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/>
              <a:t>Softmax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65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perceptron update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112014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Perceptron update rule: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then update weights:</a:t>
                </a:r>
                <a:br>
                  <a:rPr lang="en-US" dirty="0"/>
                </a:br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+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raw response of the classifier changes to</a:t>
                </a:r>
                <a:br>
                  <a:rPr lang="en-US" dirty="0"/>
                </a:br>
                <a:endParaRPr lang="en-US" sz="1400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How does the response change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response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initially </a:t>
                </a:r>
                <a:r>
                  <a:rPr lang="en-US" sz="2400" i="1" dirty="0"/>
                  <a:t>negative</a:t>
                </a:r>
                <a:r>
                  <a:rPr lang="en-US" sz="2400" dirty="0"/>
                  <a:t> and will be </a:t>
                </a:r>
                <a:r>
                  <a:rPr lang="en-US" sz="2400" i="1" dirty="0"/>
                  <a:t>increased</a:t>
                </a:r>
                <a:br>
                  <a:rPr lang="en-US" sz="2400" i="1" dirty="0"/>
                </a:br>
                <a:endParaRPr lang="en-US" sz="2400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How does the response change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response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initially </a:t>
                </a:r>
                <a:r>
                  <a:rPr lang="en-US" sz="2400" i="1" dirty="0"/>
                  <a:t>positive</a:t>
                </a:r>
                <a:r>
                  <a:rPr lang="en-US" sz="2400" dirty="0"/>
                  <a:t> and will be </a:t>
                </a:r>
                <a:r>
                  <a:rPr lang="en-US" sz="2400" i="1" dirty="0"/>
                  <a:t>decreased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11201400" cy="5257800"/>
              </a:xfrm>
              <a:blipFill>
                <a:blip r:embed="rId2"/>
                <a:stretch>
                  <a:fillRect l="-1020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8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3AFE-8FE0-AF4F-B0F5-7C2ED691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F63A-5020-F14B-8F2D-46261E61E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classification models: nearest neighbor, linear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Empirical loss minimization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Linear classification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Linear regression (least squares)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Logistic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Perceptron loss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Support vector machine (SVM) loss</a:t>
            </a:r>
          </a:p>
        </p:txBody>
      </p:sp>
    </p:spTree>
    <p:extLst>
      <p:ext uri="{BB962C8B-B14F-4D97-AF65-F5344CB8AC3E}">
        <p14:creationId xmlns:p14="http://schemas.microsoft.com/office/powerpoint/2010/main" val="255876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When the data is linearly separable, which of the many possible solutions should we prefer?</a:t>
            </a:r>
          </a:p>
          <a:p>
            <a:pPr>
              <a:buFontTx/>
              <a:buChar char="•"/>
            </a:pPr>
            <a:endParaRPr lang="en-US" dirty="0"/>
          </a:p>
          <a:p>
            <a:pPr lvl="1"/>
            <a:r>
              <a:rPr lang="en-US" sz="2400" b="1" dirty="0"/>
              <a:t>Perceptron training algorithm: </a:t>
            </a:r>
            <a:br>
              <a:rPr lang="en-US" sz="2400" dirty="0"/>
            </a:br>
            <a:r>
              <a:rPr lang="en-US" sz="2400" dirty="0"/>
              <a:t>no special criterion, solution depends </a:t>
            </a:r>
            <a:br>
              <a:rPr lang="en-US" sz="2400" dirty="0"/>
            </a:br>
            <a:r>
              <a:rPr lang="en-US" sz="2400" dirty="0"/>
              <a:t>on initialization</a:t>
            </a:r>
          </a:p>
          <a:p>
            <a:pPr lvl="1"/>
            <a:endParaRPr lang="en-US" sz="2400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id="{C6ADCE8A-9FE0-F648-BEEA-4AE570A79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6" y="2673351"/>
            <a:ext cx="3033713" cy="258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" name="Line 19">
            <a:extLst>
              <a:ext uri="{FF2B5EF4-FFF2-40B4-BE49-F238E27FC236}">
                <a16:creationId xmlns:a16="http://schemas.microsoft.com/office/drawing/2014/main" id="{F17421A0-1655-7444-89E8-7F52246CF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6964" y="2489200"/>
            <a:ext cx="2027237" cy="314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" name="Line 19">
            <a:extLst>
              <a:ext uri="{FF2B5EF4-FFF2-40B4-BE49-F238E27FC236}">
                <a16:creationId xmlns:a16="http://schemas.microsoft.com/office/drawing/2014/main" id="{7E16209B-69E5-6247-B241-A22162B74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1" y="3228976"/>
            <a:ext cx="3886199" cy="191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EAE5DDC3-E7BE-6D43-8CDE-EAFD8BAF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78" y="3767138"/>
            <a:ext cx="125412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5B9C7D6D-881D-9840-BDFF-31536A6C4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903" y="3829049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DD761034-0B9F-654A-AB75-0FAA2CB9D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903" y="4384674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860E2E9A-9341-3B41-ABCA-BA9BBF7E2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78" y="4013200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1A26A5BD-2687-DB49-B070-D0851CA5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41" y="30257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" name="Oval 11">
            <a:extLst>
              <a:ext uri="{FF2B5EF4-FFF2-40B4-BE49-F238E27FC236}">
                <a16:creationId xmlns:a16="http://schemas.microsoft.com/office/drawing/2014/main" id="{26BD2669-4071-8D49-BE9C-6E9B25E03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1465" y="3273425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141BF6A0-A509-344D-A9BA-895DBEF3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966" y="3829049"/>
            <a:ext cx="12541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" name="Oval 13">
            <a:extLst>
              <a:ext uri="{FF2B5EF4-FFF2-40B4-BE49-F238E27FC236}">
                <a16:creationId xmlns:a16="http://schemas.microsoft.com/office/drawing/2014/main" id="{5A47DD3B-F6FF-9345-A9EC-00A6994FC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28" y="2779713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" name="Oval 14">
            <a:extLst>
              <a:ext uri="{FF2B5EF4-FFF2-40B4-BE49-F238E27FC236}">
                <a16:creationId xmlns:a16="http://schemas.microsoft.com/office/drawing/2014/main" id="{DC58B42E-ACDC-0645-B58C-37DF99D6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6790" y="44450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" name="Oval 15">
            <a:extLst>
              <a:ext uri="{FF2B5EF4-FFF2-40B4-BE49-F238E27FC236}">
                <a16:creationId xmlns:a16="http://schemas.microsoft.com/office/drawing/2014/main" id="{AF9B58F8-2818-6A44-8F04-9C3314ABC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7291" y="35194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Oval 16">
            <a:extLst>
              <a:ext uri="{FF2B5EF4-FFF2-40B4-BE49-F238E27FC236}">
                <a16:creationId xmlns:a16="http://schemas.microsoft.com/office/drawing/2014/main" id="{26A208A2-25A2-A140-BBFC-F7826A09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316" y="5186363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" name="Oval 17">
            <a:extLst>
              <a:ext uri="{FF2B5EF4-FFF2-40B4-BE49-F238E27FC236}">
                <a16:creationId xmlns:a16="http://schemas.microsoft.com/office/drawing/2014/main" id="{5B796D39-E8D1-D446-B0D6-9F5B114D4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966" y="25939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" name="Oval 18">
            <a:extLst>
              <a:ext uri="{FF2B5EF4-FFF2-40B4-BE49-F238E27FC236}">
                <a16:creationId xmlns:a16="http://schemas.microsoft.com/office/drawing/2014/main" id="{4AE6E5A2-EAFF-954C-BA35-CCB3FEE1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703" y="4260850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" name="Oval 20">
            <a:extLst>
              <a:ext uri="{FF2B5EF4-FFF2-40B4-BE49-F238E27FC236}">
                <a16:creationId xmlns:a16="http://schemas.microsoft.com/office/drawing/2014/main" id="{9E752E8A-C06D-9840-A1AF-7687C0A3E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640" y="22860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C0AEC605-62A9-3E46-A917-62E9F3095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41" y="5556250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" name="Oval 24">
            <a:extLst>
              <a:ext uri="{FF2B5EF4-FFF2-40B4-BE49-F238E27FC236}">
                <a16:creationId xmlns:a16="http://schemas.microsoft.com/office/drawing/2014/main" id="{9B30FBD8-3767-B545-A4C5-7A67A88D8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316" y="38909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" name="Oval 25">
            <a:extLst>
              <a:ext uri="{FF2B5EF4-FFF2-40B4-BE49-F238E27FC236}">
                <a16:creationId xmlns:a16="http://schemas.microsoft.com/office/drawing/2014/main" id="{B6187740-FE85-6640-A785-940D93F20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140" y="4568825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" name="Oval 26">
            <a:extLst>
              <a:ext uri="{FF2B5EF4-FFF2-40B4-BE49-F238E27FC236}">
                <a16:creationId xmlns:a16="http://schemas.microsoft.com/office/drawing/2014/main" id="{17904462-AB63-BE41-BC73-30D5FDB90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2053" y="3829049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  <p:bldP spid="58" grpId="0" animBg="1"/>
      <p:bldP spid="60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When the data is linearly separable, which of the many possible solutions should we prefer?</a:t>
            </a:r>
          </a:p>
          <a:p>
            <a:pPr>
              <a:buFontTx/>
              <a:buChar char="•"/>
            </a:pPr>
            <a:endParaRPr lang="en-US" dirty="0"/>
          </a:p>
          <a:p>
            <a:pPr lvl="1"/>
            <a:r>
              <a:rPr lang="en-US" sz="2400" b="1" dirty="0"/>
              <a:t>Perceptron training algorithm: </a:t>
            </a:r>
            <a:br>
              <a:rPr lang="en-US" sz="2400" dirty="0"/>
            </a:br>
            <a:r>
              <a:rPr lang="en-US" sz="2400" dirty="0"/>
              <a:t>no special criterion, solution depends </a:t>
            </a:r>
            <a:br>
              <a:rPr lang="en-US" sz="2400" dirty="0"/>
            </a:br>
            <a:r>
              <a:rPr lang="en-US" sz="2400" dirty="0"/>
              <a:t>on initialization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SVM criterion: </a:t>
            </a:r>
            <a:r>
              <a:rPr lang="en-US" sz="2400" dirty="0"/>
              <a:t>maximize the </a:t>
            </a:r>
            <a:r>
              <a:rPr lang="en-US" sz="2400" i="1" dirty="0"/>
              <a:t>margin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or distance between the hyperplane </a:t>
            </a:r>
            <a:br>
              <a:rPr lang="en-US" sz="2400" dirty="0"/>
            </a:br>
            <a:r>
              <a:rPr lang="en-US" sz="2400" dirty="0"/>
              <a:t>and the closest training example</a:t>
            </a:r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BE7C55B4-D170-074A-BBCF-8CF0C1512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8741" y="2397124"/>
            <a:ext cx="2212975" cy="2838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63B39923-8692-B34F-9329-F6F90CC7F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916" y="282892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8CC98F24-13DE-AC4B-BE05-9F840E249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78" y="3767138"/>
            <a:ext cx="125412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14CC1261-FEF5-884F-9F45-DE837C366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903" y="3829049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3E145411-91EF-F448-9783-E9DA9B2CA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903" y="4384674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B883A8D2-56FB-B343-8893-40EBA9F2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78" y="4013200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2164FE52-5668-054E-82B0-B1DC6E03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41" y="30257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B63163F4-4BC5-A943-8728-A4A9424CE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1465" y="3273425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Oval 12">
            <a:extLst>
              <a:ext uri="{FF2B5EF4-FFF2-40B4-BE49-F238E27FC236}">
                <a16:creationId xmlns:a16="http://schemas.microsoft.com/office/drawing/2014/main" id="{81C77600-8FAD-7D4A-90F1-1677003D9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966" y="3829049"/>
            <a:ext cx="12541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832EDE72-686D-2B42-9FA9-BD2DDD2B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28" y="2779713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536DA112-2188-8A4F-B5F1-E7F571E5C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6790" y="44450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A440AFDE-3E38-5648-99A6-4B6471F77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7291" y="35194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Oval 16">
            <a:extLst>
              <a:ext uri="{FF2B5EF4-FFF2-40B4-BE49-F238E27FC236}">
                <a16:creationId xmlns:a16="http://schemas.microsoft.com/office/drawing/2014/main" id="{FAC02023-0D3E-F142-98B1-ACEFA3058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316" y="5186363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Oval 17">
            <a:extLst>
              <a:ext uri="{FF2B5EF4-FFF2-40B4-BE49-F238E27FC236}">
                <a16:creationId xmlns:a16="http://schemas.microsoft.com/office/drawing/2014/main" id="{63398521-B519-AB42-9C20-4A115AEC2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966" y="25939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D94AF932-6EC5-1E41-9231-F25A751CE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703" y="4260850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9DFF5505-2850-074F-9FBF-76515CEF0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640" y="22860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189DC99A-1CEC-A447-BE8C-5F8A9F5F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41" y="5556250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Oval 24">
            <a:extLst>
              <a:ext uri="{FF2B5EF4-FFF2-40B4-BE49-F238E27FC236}">
                <a16:creationId xmlns:a16="http://schemas.microsoft.com/office/drawing/2014/main" id="{83BBCBED-FA01-2D4E-B778-0CFBD16F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316" y="38909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Oval 25">
            <a:extLst>
              <a:ext uri="{FF2B5EF4-FFF2-40B4-BE49-F238E27FC236}">
                <a16:creationId xmlns:a16="http://schemas.microsoft.com/office/drawing/2014/main" id="{B9160574-F528-444C-AE2C-E1635267A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140" y="4568825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" name="Oval 26">
            <a:extLst>
              <a:ext uri="{FF2B5EF4-FFF2-40B4-BE49-F238E27FC236}">
                <a16:creationId xmlns:a16="http://schemas.microsoft.com/office/drawing/2014/main" id="{EB748352-76F2-874D-B6A3-D5766AAC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2053" y="3829049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92EC0A09-E844-FB40-9692-570A1785E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2829" y="258127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870D87F-840B-5E49-A072-0C1507102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315" y="2410619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cs typeface="Arial" charset="0"/>
              </a:rPr>
              <a:t>Margin</a:t>
            </a:r>
          </a:p>
        </p:txBody>
      </p:sp>
      <p:sp>
        <p:nvSpPr>
          <p:cNvPr id="41" name="Line 27">
            <a:extLst>
              <a:ext uri="{FF2B5EF4-FFF2-40B4-BE49-F238E27FC236}">
                <a16:creationId xmlns:a16="http://schemas.microsoft.com/office/drawing/2014/main" id="{FF1487B8-1E29-A54A-81D7-B44F29C934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2593974"/>
            <a:ext cx="271517" cy="21272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" name="Freeform 28">
            <a:extLst>
              <a:ext uri="{FF2B5EF4-FFF2-40B4-BE49-F238E27FC236}">
                <a16:creationId xmlns:a16="http://schemas.microsoft.com/office/drawing/2014/main" id="{EE034CB0-A0BE-D645-96B7-DEDB60558036}"/>
              </a:ext>
            </a:extLst>
          </p:cNvPr>
          <p:cNvSpPr>
            <a:spLocks/>
          </p:cNvSpPr>
          <p:nvPr/>
        </p:nvSpPr>
        <p:spPr bwMode="auto">
          <a:xfrm>
            <a:off x="7866091" y="4137025"/>
            <a:ext cx="1044575" cy="1036638"/>
          </a:xfrm>
          <a:custGeom>
            <a:avLst/>
            <a:gdLst>
              <a:gd name="T0" fmla="*/ 2147483647 w 792"/>
              <a:gd name="T1" fmla="*/ 0 h 1094"/>
              <a:gd name="T2" fmla="*/ 2147483647 w 792"/>
              <a:gd name="T3" fmla="*/ 2147483647 h 1094"/>
              <a:gd name="T4" fmla="*/ 0 w 792"/>
              <a:gd name="T5" fmla="*/ 2147483647 h 1094"/>
              <a:gd name="T6" fmla="*/ 0 60000 65536"/>
              <a:gd name="T7" fmla="*/ 0 60000 65536"/>
              <a:gd name="T8" fmla="*/ 0 60000 65536"/>
              <a:gd name="T9" fmla="*/ 0 w 792"/>
              <a:gd name="T10" fmla="*/ 0 h 1094"/>
              <a:gd name="T11" fmla="*/ 792 w 792"/>
              <a:gd name="T12" fmla="*/ 1094 h 1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2" h="1094">
                <a:moveTo>
                  <a:pt x="792" y="0"/>
                </a:moveTo>
                <a:cubicBezTo>
                  <a:pt x="668" y="268"/>
                  <a:pt x="540" y="538"/>
                  <a:pt x="408" y="720"/>
                </a:cubicBezTo>
                <a:cubicBezTo>
                  <a:pt x="276" y="902"/>
                  <a:pt x="85" y="1016"/>
                  <a:pt x="0" y="109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" name="Freeform 29">
            <a:extLst>
              <a:ext uri="{FF2B5EF4-FFF2-40B4-BE49-F238E27FC236}">
                <a16:creationId xmlns:a16="http://schemas.microsoft.com/office/drawing/2014/main" id="{5DC9030E-FE4B-C149-B7A5-9377C75740DD}"/>
              </a:ext>
            </a:extLst>
          </p:cNvPr>
          <p:cNvSpPr>
            <a:spLocks/>
          </p:cNvSpPr>
          <p:nvPr/>
        </p:nvSpPr>
        <p:spPr bwMode="auto">
          <a:xfrm>
            <a:off x="7834340" y="4816475"/>
            <a:ext cx="1517650" cy="357188"/>
          </a:xfrm>
          <a:custGeom>
            <a:avLst/>
            <a:gdLst>
              <a:gd name="T0" fmla="*/ 2147483647 w 1152"/>
              <a:gd name="T1" fmla="*/ 0 h 576"/>
              <a:gd name="T2" fmla="*/ 2147483647 w 1152"/>
              <a:gd name="T3" fmla="*/ 2147483647 h 576"/>
              <a:gd name="T4" fmla="*/ 0 w 1152"/>
              <a:gd name="T5" fmla="*/ 2147483647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1152" y="0"/>
                </a:moveTo>
                <a:cubicBezTo>
                  <a:pt x="1053" y="55"/>
                  <a:pt x="751" y="233"/>
                  <a:pt x="559" y="329"/>
                </a:cubicBezTo>
                <a:cubicBezTo>
                  <a:pt x="367" y="425"/>
                  <a:pt x="117" y="525"/>
                  <a:pt x="0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" name="Freeform 30">
            <a:extLst>
              <a:ext uri="{FF2B5EF4-FFF2-40B4-BE49-F238E27FC236}">
                <a16:creationId xmlns:a16="http://schemas.microsoft.com/office/drawing/2014/main" id="{DADEC3E7-D65F-7D42-BC00-54C748531A52}"/>
              </a:ext>
            </a:extLst>
          </p:cNvPr>
          <p:cNvSpPr>
            <a:spLocks/>
          </p:cNvSpPr>
          <p:nvPr/>
        </p:nvSpPr>
        <p:spPr bwMode="auto">
          <a:xfrm>
            <a:off x="7897840" y="4032235"/>
            <a:ext cx="1885979" cy="1128727"/>
          </a:xfrm>
          <a:custGeom>
            <a:avLst/>
            <a:gdLst>
              <a:gd name="T0" fmla="*/ 2147483647 w 1416"/>
              <a:gd name="T1" fmla="*/ 0 h 1142"/>
              <a:gd name="T2" fmla="*/ 2147483647 w 1416"/>
              <a:gd name="T3" fmla="*/ 2147483647 h 1142"/>
              <a:gd name="T4" fmla="*/ 0 w 1416"/>
              <a:gd name="T5" fmla="*/ 2147483647 h 1142"/>
              <a:gd name="T6" fmla="*/ 0 60000 65536"/>
              <a:gd name="T7" fmla="*/ 0 60000 65536"/>
              <a:gd name="T8" fmla="*/ 0 60000 65536"/>
              <a:gd name="T9" fmla="*/ 0 w 1416"/>
              <a:gd name="T10" fmla="*/ 0 h 1142"/>
              <a:gd name="T11" fmla="*/ 1416 w 1416"/>
              <a:gd name="T12" fmla="*/ 1142 h 1142"/>
              <a:gd name="connsiteX0" fmla="*/ 10281 w 10281"/>
              <a:gd name="connsiteY0" fmla="*/ 0 h 10292"/>
              <a:gd name="connsiteX1" fmla="*/ 4936 w 10281"/>
              <a:gd name="connsiteY1" fmla="*/ 6150 h 10292"/>
              <a:gd name="connsiteX2" fmla="*/ 0 w 10281"/>
              <a:gd name="connsiteY2" fmla="*/ 10292 h 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1" h="10292">
                <a:moveTo>
                  <a:pt x="10281" y="0"/>
                </a:moveTo>
                <a:cubicBezTo>
                  <a:pt x="9441" y="972"/>
                  <a:pt x="6603" y="4486"/>
                  <a:pt x="4936" y="6150"/>
                </a:cubicBezTo>
                <a:cubicBezTo>
                  <a:pt x="3270" y="7814"/>
                  <a:pt x="1031" y="9434"/>
                  <a:pt x="0" y="1029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4D7B7194-B9D0-BD46-91D0-8704E79E2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800723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cs typeface="Arial" charset="0"/>
              </a:rPr>
              <a:t>Support vectors</a:t>
            </a:r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57DD6EE6-18C2-BC40-B8EC-58897C98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666" y="3767138"/>
            <a:ext cx="379413" cy="369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" name="Oval 33">
            <a:extLst>
              <a:ext uri="{FF2B5EF4-FFF2-40B4-BE49-F238E27FC236}">
                <a16:creationId xmlns:a16="http://schemas.microsoft.com/office/drawing/2014/main" id="{B9F223A9-E3A7-7C49-BCF2-055915A9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403" y="3705224"/>
            <a:ext cx="379412" cy="369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Oval 34">
            <a:extLst>
              <a:ext uri="{FF2B5EF4-FFF2-40B4-BE49-F238E27FC236}">
                <a16:creationId xmlns:a16="http://schemas.microsoft.com/office/drawing/2014/main" id="{5193E0F8-EB3B-8B4B-A7CF-F3AE2F8C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078" y="4445000"/>
            <a:ext cx="379412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" name="Line 27">
            <a:extLst>
              <a:ext uri="{FF2B5EF4-FFF2-40B4-BE49-F238E27FC236}">
                <a16:creationId xmlns:a16="http://schemas.microsoft.com/office/drawing/2014/main" id="{D4F1EEAF-6E90-E143-A521-E1EC0797D3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5026" y="2366243"/>
            <a:ext cx="271517" cy="21272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7760733B-90F1-F046-863A-7D0A6041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2317" y="5531971"/>
            <a:ext cx="15096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cs typeface="Arial" charset="0"/>
              </a:rPr>
              <a:t>Separating hyperplane</a:t>
            </a:r>
          </a:p>
        </p:txBody>
      </p:sp>
    </p:spTree>
    <p:extLst>
      <p:ext uri="{BB962C8B-B14F-4D97-AF65-F5344CB8AC3E}">
        <p14:creationId xmlns:p14="http://schemas.microsoft.com/office/powerpoint/2010/main" val="18444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9" grpId="0" animBg="1"/>
      <p:bldP spid="50" grpId="0"/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914400"/>
                <a:ext cx="10582303" cy="52578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We want to maximize the margin, or distance between the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the closest training example</a:t>
                </a:r>
                <a:r>
                  <a:rPr lang="en-US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distance is given by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(for derivation see, e.g., </a:t>
                </a:r>
                <a:r>
                  <a:rPr lang="en-US" dirty="0">
                    <a:hlinkClick r:id="rId3"/>
                  </a:rPr>
                  <a:t>here</a:t>
                </a:r>
                <a:r>
                  <a:rPr lang="en-US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Assuming the data is linearly </a:t>
                </a:r>
                <a:br>
                  <a:rPr lang="en-US" dirty="0"/>
                </a:br>
                <a:r>
                  <a:rPr lang="en-US" dirty="0"/>
                  <a:t>separable, we can fix the scale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for support vectors 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C48C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other points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Then the margin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582303" cy="5257800"/>
              </a:xfrm>
              <a:blipFill>
                <a:blip r:embed="rId4"/>
                <a:stretch>
                  <a:fillRect l="-1080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3">
            <a:extLst>
              <a:ext uri="{FF2B5EF4-FFF2-40B4-BE49-F238E27FC236}">
                <a16:creationId xmlns:a16="http://schemas.microsoft.com/office/drawing/2014/main" id="{BE7C55B4-D170-074A-BBCF-8CF0C1512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8741" y="2397124"/>
            <a:ext cx="2212975" cy="2838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63B39923-8692-B34F-9329-F6F90CC7F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916" y="282892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maximum margin hyperplane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8CC98F24-13DE-AC4B-BE05-9F840E249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78" y="3767138"/>
            <a:ext cx="125412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14CC1261-FEF5-884F-9F45-DE837C366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903" y="3829049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3E145411-91EF-F448-9783-E9DA9B2CA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903" y="4384674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B883A8D2-56FB-B343-8893-40EBA9F2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78" y="4013200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2164FE52-5668-054E-82B0-B1DC6E03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41" y="30257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B63163F4-4BC5-A943-8728-A4A9424CE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1465" y="3273425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Oval 12">
            <a:extLst>
              <a:ext uri="{FF2B5EF4-FFF2-40B4-BE49-F238E27FC236}">
                <a16:creationId xmlns:a16="http://schemas.microsoft.com/office/drawing/2014/main" id="{81C77600-8FAD-7D4A-90F1-1677003D9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966" y="3829049"/>
            <a:ext cx="12541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832EDE72-686D-2B42-9FA9-BD2DDD2B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28" y="2779713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536DA112-2188-8A4F-B5F1-E7F571E5C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6790" y="44450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A440AFDE-3E38-5648-99A6-4B6471F77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7291" y="35194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Oval 16">
            <a:extLst>
              <a:ext uri="{FF2B5EF4-FFF2-40B4-BE49-F238E27FC236}">
                <a16:creationId xmlns:a16="http://schemas.microsoft.com/office/drawing/2014/main" id="{FAC02023-0D3E-F142-98B1-ACEFA3058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316" y="5186363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Oval 17">
            <a:extLst>
              <a:ext uri="{FF2B5EF4-FFF2-40B4-BE49-F238E27FC236}">
                <a16:creationId xmlns:a16="http://schemas.microsoft.com/office/drawing/2014/main" id="{63398521-B519-AB42-9C20-4A115AEC2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966" y="25939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D94AF932-6EC5-1E41-9231-F25A751CE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703" y="4260850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9DFF5505-2850-074F-9FBF-76515CEF0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640" y="22860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189DC99A-1CEC-A447-BE8C-5F8A9F5F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41" y="5556250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Oval 24">
            <a:extLst>
              <a:ext uri="{FF2B5EF4-FFF2-40B4-BE49-F238E27FC236}">
                <a16:creationId xmlns:a16="http://schemas.microsoft.com/office/drawing/2014/main" id="{83BBCBED-FA01-2D4E-B778-0CFBD16F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316" y="38909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Oval 25">
            <a:extLst>
              <a:ext uri="{FF2B5EF4-FFF2-40B4-BE49-F238E27FC236}">
                <a16:creationId xmlns:a16="http://schemas.microsoft.com/office/drawing/2014/main" id="{B9160574-F528-444C-AE2C-E1635267A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140" y="4568825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" name="Oval 26">
            <a:extLst>
              <a:ext uri="{FF2B5EF4-FFF2-40B4-BE49-F238E27FC236}">
                <a16:creationId xmlns:a16="http://schemas.microsoft.com/office/drawing/2014/main" id="{EB748352-76F2-874D-B6A3-D5766AAC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2053" y="3829049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92EC0A09-E844-FB40-9692-570A1785E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2829" y="258127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Line 27">
            <a:extLst>
              <a:ext uri="{FF2B5EF4-FFF2-40B4-BE49-F238E27FC236}">
                <a16:creationId xmlns:a16="http://schemas.microsoft.com/office/drawing/2014/main" id="{FF1487B8-1E29-A54A-81D7-B44F29C934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2593974"/>
            <a:ext cx="271517" cy="21272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57DD6EE6-18C2-BC40-B8EC-58897C98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666" y="3767138"/>
            <a:ext cx="379413" cy="369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" name="Oval 33">
            <a:extLst>
              <a:ext uri="{FF2B5EF4-FFF2-40B4-BE49-F238E27FC236}">
                <a16:creationId xmlns:a16="http://schemas.microsoft.com/office/drawing/2014/main" id="{B9F223A9-E3A7-7C49-BCF2-055915A9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403" y="3705224"/>
            <a:ext cx="379412" cy="369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Oval 34">
            <a:extLst>
              <a:ext uri="{FF2B5EF4-FFF2-40B4-BE49-F238E27FC236}">
                <a16:creationId xmlns:a16="http://schemas.microsoft.com/office/drawing/2014/main" id="{5193E0F8-EB3B-8B4B-A7CF-F3AE2F8C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078" y="4445000"/>
            <a:ext cx="379412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" name="Line 27">
            <a:extLst>
              <a:ext uri="{FF2B5EF4-FFF2-40B4-BE49-F238E27FC236}">
                <a16:creationId xmlns:a16="http://schemas.microsoft.com/office/drawing/2014/main" id="{D4F1EEAF-6E90-E143-A521-E1EC0797D3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5026" y="2366243"/>
            <a:ext cx="271517" cy="21272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4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6F2F-B30C-C44B-B857-61C5564D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maximum margin hyperplane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58B7B-44B6-D244-9FA3-A344B02DC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want to maximize margin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solidFill>
                      <a:srgbClr val="9C48CD"/>
                    </a:solidFill>
                  </a:rPr>
                  <a:t> </a:t>
                </a:r>
                <a:r>
                  <a:rPr lang="en-US" dirty="0"/>
                  <a:t>while correctly classifying all training data: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 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Equivalent problem: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9C48CD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 quadratic objective with linear constraints: convex optimization problem, global optimum can be found using </a:t>
                </a:r>
                <a:br>
                  <a:rPr lang="en-US" dirty="0"/>
                </a:br>
                <a:r>
                  <a:rPr lang="en-US" dirty="0"/>
                  <a:t>well-studied methods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58B7B-44B6-D244-9FA3-A344B02DC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6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9D69-DF39-E549-A63F-0A31699F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“Soft margin”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6960-FAF0-DA42-A4BC-C7A8813A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about non-separable data?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And even for separable data, we may prefer a larger margin with a few constraints violated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5C234-816F-D84B-BED8-7082946D1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18" y="2737338"/>
            <a:ext cx="2733232" cy="3681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60341-B702-5D46-AF2B-0D2AF7DCA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1"/>
            <a:ext cx="3526750" cy="407780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83ACAC-4D8F-3B4D-9BB3-B5C460F8F531}"/>
              </a:ext>
            </a:extLst>
          </p:cNvPr>
          <p:cNvCxnSpPr>
            <a:cxnSpLocks/>
          </p:cNvCxnSpPr>
          <p:nvPr/>
        </p:nvCxnSpPr>
        <p:spPr bwMode="auto">
          <a:xfrm>
            <a:off x="4419600" y="2737338"/>
            <a:ext cx="3886200" cy="39682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9908CE-3B6E-BF49-ADB3-3CE7BC8CDE03}"/>
              </a:ext>
            </a:extLst>
          </p:cNvPr>
          <p:cNvCxnSpPr>
            <a:cxnSpLocks/>
          </p:cNvCxnSpPr>
          <p:nvPr/>
        </p:nvCxnSpPr>
        <p:spPr bwMode="auto">
          <a:xfrm>
            <a:off x="4495800" y="2667000"/>
            <a:ext cx="3962400" cy="403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E69174-47E4-194E-9D6A-D3A7F8EB4536}"/>
              </a:ext>
            </a:extLst>
          </p:cNvPr>
          <p:cNvSpPr txBox="1"/>
          <p:nvPr/>
        </p:nvSpPr>
        <p:spPr>
          <a:xfrm>
            <a:off x="9879418" y="647402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94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9D69-DF39-E549-A63F-0A31699F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“Soft margin”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6960-FAF0-DA42-A4BC-C7A8813A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about non-separable data?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And even for separable data, we may prefer a larger margin with a few constraints violated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5C234-816F-D84B-BED8-7082946D1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18" y="2737338"/>
            <a:ext cx="2733232" cy="3681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60341-B702-5D46-AF2B-0D2AF7DCA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1"/>
            <a:ext cx="3526750" cy="407780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83ACAC-4D8F-3B4D-9BB3-B5C460F8F531}"/>
              </a:ext>
            </a:extLst>
          </p:cNvPr>
          <p:cNvCxnSpPr>
            <a:cxnSpLocks/>
          </p:cNvCxnSpPr>
          <p:nvPr/>
        </p:nvCxnSpPr>
        <p:spPr bwMode="auto">
          <a:xfrm>
            <a:off x="5181600" y="2432538"/>
            <a:ext cx="228600" cy="4425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719B8-CB86-5F4F-A7DF-6F98E8EBD68B}"/>
              </a:ext>
            </a:extLst>
          </p:cNvPr>
          <p:cNvCxnSpPr>
            <a:cxnSpLocks/>
          </p:cNvCxnSpPr>
          <p:nvPr/>
        </p:nvCxnSpPr>
        <p:spPr bwMode="auto">
          <a:xfrm>
            <a:off x="7162800" y="2362200"/>
            <a:ext cx="228600" cy="4425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3BC82F-E376-554F-9E6E-C29BCE4E335C}"/>
              </a:ext>
            </a:extLst>
          </p:cNvPr>
          <p:cNvSpPr txBox="1"/>
          <p:nvPr/>
        </p:nvSpPr>
        <p:spPr>
          <a:xfrm>
            <a:off x="9879418" y="647402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242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“Soft margin”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6">
                <a:extLst>
                  <a:ext uri="{FF2B5EF4-FFF2-40B4-BE49-F238E27FC236}">
                    <a16:creationId xmlns:a16="http://schemas.microsoft.com/office/drawing/2014/main" id="{3A560051-D971-AA49-8D87-4BB4F0AB8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Penalize margin violations using SVM hinge loss: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⁡[0,1−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6">
                <a:extLst>
                  <a:ext uri="{FF2B5EF4-FFF2-40B4-BE49-F238E27FC236}">
                    <a16:creationId xmlns:a16="http://schemas.microsoft.com/office/drawing/2014/main" id="{3A560051-D971-AA49-8D87-4BB4F0AB8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4D911DF-151D-0649-8642-8A7805FC36ED}"/>
              </a:ext>
            </a:extLst>
          </p:cNvPr>
          <p:cNvGrpSpPr/>
          <p:nvPr/>
        </p:nvGrpSpPr>
        <p:grpSpPr>
          <a:xfrm>
            <a:off x="1874928" y="3124200"/>
            <a:ext cx="3306672" cy="3338863"/>
            <a:chOff x="4252913" y="2438400"/>
            <a:chExt cx="3983037" cy="4021812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316413" y="3919538"/>
              <a:ext cx="125412" cy="1238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4884738" y="3981450"/>
              <a:ext cx="127000" cy="1222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4884738" y="4537075"/>
              <a:ext cx="127000" cy="1222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4252913" y="4165600"/>
              <a:ext cx="127000" cy="1238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6213475" y="3178175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6845300" y="3425825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035800" y="3981450"/>
              <a:ext cx="125413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834063" y="2932113"/>
              <a:ext cx="125412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540625" y="4597400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7731125" y="3671888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5518150" y="5338763"/>
              <a:ext cx="125413" cy="1238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7035800" y="2746375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8110538" y="4413250"/>
              <a:ext cx="125412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5075238" y="2746375"/>
              <a:ext cx="2276475" cy="2962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6086475" y="2438400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6213475" y="5708650"/>
              <a:ext cx="125413" cy="1238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4759325" y="2994025"/>
              <a:ext cx="2276475" cy="2962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5391150" y="2562225"/>
              <a:ext cx="2212975" cy="2838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518150" y="4043363"/>
              <a:ext cx="125413" cy="1222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022975" y="4721225"/>
              <a:ext cx="127000" cy="1238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6465888" y="3981450"/>
              <a:ext cx="127000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6492081" y="4396349"/>
              <a:ext cx="379413" cy="3698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7264400" y="4071937"/>
              <a:ext cx="379412" cy="3698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6497637" y="5010943"/>
              <a:ext cx="379412" cy="371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6"/>
            <p:cNvSpPr>
              <a:spLocks noChangeArrowheads="1"/>
            </p:cNvSpPr>
            <p:nvPr/>
          </p:nvSpPr>
          <p:spPr bwMode="auto">
            <a:xfrm>
              <a:off x="6618288" y="4525962"/>
              <a:ext cx="127000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auto">
            <a:xfrm>
              <a:off x="6618288" y="5135562"/>
              <a:ext cx="127000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7391400" y="4195763"/>
              <a:ext cx="125413" cy="1222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0" y="5334000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03275" y="6015335"/>
              <a:ext cx="469592" cy="444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2633" y="5753845"/>
              <a:ext cx="376910" cy="444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519266-598B-BB48-9DBA-26CBC4F723EC}"/>
              </a:ext>
            </a:extLst>
          </p:cNvPr>
          <p:cNvGrpSpPr/>
          <p:nvPr/>
        </p:nvGrpSpPr>
        <p:grpSpPr>
          <a:xfrm>
            <a:off x="5562600" y="3432471"/>
            <a:ext cx="4953000" cy="2077949"/>
            <a:chOff x="1825051" y="4112008"/>
            <a:chExt cx="6649973" cy="278988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42748A1-2D25-7A4B-B7DE-4F95CDE246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0" y="6398008"/>
              <a:ext cx="380771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859EEC9-4193-4D4F-81F5-BA0EDC65BD80}"/>
                </a:ext>
              </a:extLst>
            </p:cNvPr>
            <p:cNvCxnSpPr/>
            <p:nvPr/>
          </p:nvCxnSpPr>
          <p:spPr bwMode="auto">
            <a:xfrm flipV="1">
              <a:off x="4419600" y="4112008"/>
              <a:ext cx="0" cy="2286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6A804A9-63B9-AC4B-9A51-CC06163E80F4}"/>
                    </a:ext>
                  </a:extLst>
                </p:cNvPr>
                <p:cNvSpPr/>
                <p:nvPr/>
              </p:nvSpPr>
              <p:spPr>
                <a:xfrm>
                  <a:off x="5465063" y="6488668"/>
                  <a:ext cx="1042878" cy="4132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6A804A9-63B9-AC4B-9A51-CC06163E80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5063" y="6488668"/>
                  <a:ext cx="1042878" cy="413226"/>
                </a:xfrm>
                <a:prstGeom prst="rect">
                  <a:avLst/>
                </a:prstGeom>
                <a:blipFill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34D203-D226-4F45-A3DD-8039A0221FFE}"/>
                </a:ext>
              </a:extLst>
            </p:cNvPr>
            <p:cNvSpPr txBox="1"/>
            <p:nvPr/>
          </p:nvSpPr>
          <p:spPr>
            <a:xfrm>
              <a:off x="1825051" y="6017009"/>
              <a:ext cx="1487424" cy="70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Incorrectly classified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F4E554-23AC-C748-9815-B1EB9B250BF2}"/>
                </a:ext>
              </a:extLst>
            </p:cNvPr>
            <p:cNvSpPr txBox="1"/>
            <p:nvPr/>
          </p:nvSpPr>
          <p:spPr>
            <a:xfrm>
              <a:off x="6987600" y="6017009"/>
              <a:ext cx="1487424" cy="70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Correctly classified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31AC306-F443-EA49-B8F7-9249345D8D38}"/>
                </a:ext>
              </a:extLst>
            </p:cNvPr>
            <p:cNvSpPr/>
            <p:nvPr/>
          </p:nvSpPr>
          <p:spPr bwMode="auto">
            <a:xfrm flipH="1">
              <a:off x="3316224" y="4242816"/>
              <a:ext cx="3694176" cy="2157984"/>
            </a:xfrm>
            <a:custGeom>
              <a:avLst/>
              <a:gdLst>
                <a:gd name="connsiteX0" fmla="*/ 0 w 4181856"/>
                <a:gd name="connsiteY0" fmla="*/ 2157984 h 2157984"/>
                <a:gd name="connsiteX1" fmla="*/ 2023872 w 4181856"/>
                <a:gd name="connsiteY1" fmla="*/ 2157984 h 2157984"/>
                <a:gd name="connsiteX2" fmla="*/ 4181856 w 4181856"/>
                <a:gd name="connsiteY2" fmla="*/ 0 h 2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1856" h="2157984">
                  <a:moveTo>
                    <a:pt x="0" y="2157984"/>
                  </a:moveTo>
                  <a:lnTo>
                    <a:pt x="2023872" y="2157984"/>
                  </a:lnTo>
                  <a:lnTo>
                    <a:pt x="4181856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02297DD-8CC4-D741-8F62-7A4B5DF500D5}"/>
                    </a:ext>
                  </a:extLst>
                </p:cNvPr>
                <p:cNvSpPr/>
                <p:nvPr/>
              </p:nvSpPr>
              <p:spPr>
                <a:xfrm>
                  <a:off x="5139161" y="5963272"/>
                  <a:ext cx="829034" cy="4132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(1,0)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02297DD-8CC4-D741-8F62-7A4B5DF50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161" y="5963272"/>
                  <a:ext cx="829034" cy="413226"/>
                </a:xfrm>
                <a:prstGeom prst="rect">
                  <a:avLst/>
                </a:prstGeom>
                <a:blipFill>
                  <a:blip r:embed="rId5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DBD66E1-420D-A94E-AAD7-6C03266E5A9C}"/>
                    </a:ext>
                  </a:extLst>
                </p:cNvPr>
                <p:cNvSpPr/>
                <p:nvPr/>
              </p:nvSpPr>
              <p:spPr>
                <a:xfrm>
                  <a:off x="4359683" y="5181600"/>
                  <a:ext cx="829034" cy="4132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DBD66E1-420D-A94E-AAD7-6C03266E5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9683" y="5181600"/>
                  <a:ext cx="829034" cy="413226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3CF1D16-FC2A-B142-953B-636287602D04}"/>
              </a:ext>
            </a:extLst>
          </p:cNvPr>
          <p:cNvSpPr txBox="1"/>
          <p:nvPr/>
        </p:nvSpPr>
        <p:spPr>
          <a:xfrm>
            <a:off x="6705601" y="2892623"/>
            <a:ext cx="164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Hinge loss</a:t>
            </a:r>
          </a:p>
        </p:txBody>
      </p:sp>
    </p:spTree>
    <p:extLst>
      <p:ext uri="{BB962C8B-B14F-4D97-AF65-F5344CB8AC3E}">
        <p14:creationId xmlns:p14="http://schemas.microsoft.com/office/powerpoint/2010/main" val="246082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“Soft margin”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6">
                <a:extLst>
                  <a:ext uri="{FF2B5EF4-FFF2-40B4-BE49-F238E27FC236}">
                    <a16:creationId xmlns:a16="http://schemas.microsoft.com/office/drawing/2014/main" id="{3A560051-D971-AA49-8D87-4BB4F0AB8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Penalize margin violations using SVM hinge loss: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⁡[0,1−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6">
                <a:extLst>
                  <a:ext uri="{FF2B5EF4-FFF2-40B4-BE49-F238E27FC236}">
                    <a16:creationId xmlns:a16="http://schemas.microsoft.com/office/drawing/2014/main" id="{3A560051-D971-AA49-8D87-4BB4F0AB8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4D911DF-151D-0649-8642-8A7805FC36ED}"/>
              </a:ext>
            </a:extLst>
          </p:cNvPr>
          <p:cNvGrpSpPr/>
          <p:nvPr/>
        </p:nvGrpSpPr>
        <p:grpSpPr>
          <a:xfrm>
            <a:off x="1874928" y="3124200"/>
            <a:ext cx="3306672" cy="3338863"/>
            <a:chOff x="4252913" y="2438400"/>
            <a:chExt cx="3983037" cy="4021812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316413" y="3919538"/>
              <a:ext cx="125412" cy="1238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4884738" y="3981450"/>
              <a:ext cx="127000" cy="1222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4884738" y="4537075"/>
              <a:ext cx="127000" cy="1222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4252913" y="4165600"/>
              <a:ext cx="127000" cy="1238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6213475" y="3178175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6845300" y="3425825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035800" y="3981450"/>
              <a:ext cx="125413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834063" y="2932113"/>
              <a:ext cx="125412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540625" y="4597400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7731125" y="3671888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5518150" y="5338763"/>
              <a:ext cx="125413" cy="1238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7035800" y="2746375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8110538" y="4413250"/>
              <a:ext cx="125412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5075238" y="2746375"/>
              <a:ext cx="2276475" cy="2962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6086475" y="2438400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6213475" y="5708650"/>
              <a:ext cx="125413" cy="1238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4759325" y="2994025"/>
              <a:ext cx="2276475" cy="2962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5391150" y="2562225"/>
              <a:ext cx="2212975" cy="2838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518150" y="4043363"/>
              <a:ext cx="125413" cy="1222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022975" y="4721225"/>
              <a:ext cx="127000" cy="1238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6465888" y="3981450"/>
              <a:ext cx="127000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6492081" y="4396349"/>
              <a:ext cx="379413" cy="3698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7264400" y="4071937"/>
              <a:ext cx="379412" cy="3698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6497637" y="5010943"/>
              <a:ext cx="379412" cy="371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6"/>
            <p:cNvSpPr>
              <a:spLocks noChangeArrowheads="1"/>
            </p:cNvSpPr>
            <p:nvPr/>
          </p:nvSpPr>
          <p:spPr bwMode="auto">
            <a:xfrm>
              <a:off x="6618288" y="4525962"/>
              <a:ext cx="127000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auto">
            <a:xfrm>
              <a:off x="6618288" y="5135562"/>
              <a:ext cx="127000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7391400" y="4195763"/>
              <a:ext cx="125413" cy="1222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0" y="5334000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03275" y="6015335"/>
              <a:ext cx="469592" cy="444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2633" y="5753845"/>
              <a:ext cx="376910" cy="444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519266-598B-BB48-9DBA-26CBC4F723EC}"/>
              </a:ext>
            </a:extLst>
          </p:cNvPr>
          <p:cNvGrpSpPr/>
          <p:nvPr/>
        </p:nvGrpSpPr>
        <p:grpSpPr>
          <a:xfrm>
            <a:off x="5562600" y="3432471"/>
            <a:ext cx="4953000" cy="2077949"/>
            <a:chOff x="1825051" y="4112008"/>
            <a:chExt cx="6649973" cy="278988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42748A1-2D25-7A4B-B7DE-4F95CDE246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0" y="6398008"/>
              <a:ext cx="380771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859EEC9-4193-4D4F-81F5-BA0EDC65BD80}"/>
                </a:ext>
              </a:extLst>
            </p:cNvPr>
            <p:cNvCxnSpPr/>
            <p:nvPr/>
          </p:nvCxnSpPr>
          <p:spPr bwMode="auto">
            <a:xfrm flipV="1">
              <a:off x="4419600" y="4112008"/>
              <a:ext cx="0" cy="2286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6A804A9-63B9-AC4B-9A51-CC06163E80F4}"/>
                    </a:ext>
                  </a:extLst>
                </p:cNvPr>
                <p:cNvSpPr/>
                <p:nvPr/>
              </p:nvSpPr>
              <p:spPr>
                <a:xfrm>
                  <a:off x="5465063" y="6488668"/>
                  <a:ext cx="1042878" cy="4132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6A804A9-63B9-AC4B-9A51-CC06163E80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5063" y="6488668"/>
                  <a:ext cx="1042878" cy="413226"/>
                </a:xfrm>
                <a:prstGeom prst="rect">
                  <a:avLst/>
                </a:prstGeom>
                <a:blipFill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34D203-D226-4F45-A3DD-8039A0221FFE}"/>
                </a:ext>
              </a:extLst>
            </p:cNvPr>
            <p:cNvSpPr txBox="1"/>
            <p:nvPr/>
          </p:nvSpPr>
          <p:spPr>
            <a:xfrm>
              <a:off x="1825051" y="6017009"/>
              <a:ext cx="1487424" cy="70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Incorrectly classified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F4E554-23AC-C748-9815-B1EB9B250BF2}"/>
                </a:ext>
              </a:extLst>
            </p:cNvPr>
            <p:cNvSpPr txBox="1"/>
            <p:nvPr/>
          </p:nvSpPr>
          <p:spPr>
            <a:xfrm>
              <a:off x="6987600" y="6017009"/>
              <a:ext cx="1487424" cy="70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Correctly classified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31AC306-F443-EA49-B8F7-9249345D8D38}"/>
                </a:ext>
              </a:extLst>
            </p:cNvPr>
            <p:cNvSpPr/>
            <p:nvPr/>
          </p:nvSpPr>
          <p:spPr bwMode="auto">
            <a:xfrm flipH="1">
              <a:off x="3316224" y="4242816"/>
              <a:ext cx="3694176" cy="2157984"/>
            </a:xfrm>
            <a:custGeom>
              <a:avLst/>
              <a:gdLst>
                <a:gd name="connsiteX0" fmla="*/ 0 w 4181856"/>
                <a:gd name="connsiteY0" fmla="*/ 2157984 h 2157984"/>
                <a:gd name="connsiteX1" fmla="*/ 2023872 w 4181856"/>
                <a:gd name="connsiteY1" fmla="*/ 2157984 h 2157984"/>
                <a:gd name="connsiteX2" fmla="*/ 4181856 w 4181856"/>
                <a:gd name="connsiteY2" fmla="*/ 0 h 2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1856" h="2157984">
                  <a:moveTo>
                    <a:pt x="0" y="2157984"/>
                  </a:moveTo>
                  <a:lnTo>
                    <a:pt x="2023872" y="2157984"/>
                  </a:lnTo>
                  <a:lnTo>
                    <a:pt x="4181856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02297DD-8CC4-D741-8F62-7A4B5DF500D5}"/>
                    </a:ext>
                  </a:extLst>
                </p:cNvPr>
                <p:cNvSpPr/>
                <p:nvPr/>
              </p:nvSpPr>
              <p:spPr>
                <a:xfrm>
                  <a:off x="5139161" y="5963272"/>
                  <a:ext cx="829034" cy="4132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(1,0)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02297DD-8CC4-D741-8F62-7A4B5DF50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161" y="5963272"/>
                  <a:ext cx="829034" cy="413226"/>
                </a:xfrm>
                <a:prstGeom prst="rect">
                  <a:avLst/>
                </a:prstGeom>
                <a:blipFill>
                  <a:blip r:embed="rId5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DBD66E1-420D-A94E-AAD7-6C03266E5A9C}"/>
                    </a:ext>
                  </a:extLst>
                </p:cNvPr>
                <p:cNvSpPr/>
                <p:nvPr/>
              </p:nvSpPr>
              <p:spPr>
                <a:xfrm>
                  <a:off x="4359683" y="5181600"/>
                  <a:ext cx="829034" cy="4132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DBD66E1-420D-A94E-AAD7-6C03266E5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9683" y="5181600"/>
                  <a:ext cx="829034" cy="413226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3CF1D16-FC2A-B142-953B-636287602D04}"/>
              </a:ext>
            </a:extLst>
          </p:cNvPr>
          <p:cNvSpPr txBox="1"/>
          <p:nvPr/>
        </p:nvSpPr>
        <p:spPr>
          <a:xfrm>
            <a:off x="6705601" y="2892623"/>
            <a:ext cx="164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Hinge loss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8F9C28-ED9A-7643-B53E-53AA886BA063}"/>
              </a:ext>
            </a:extLst>
          </p:cNvPr>
          <p:cNvSpPr txBox="1"/>
          <p:nvPr/>
        </p:nvSpPr>
        <p:spPr>
          <a:xfrm>
            <a:off x="5914292" y="5753015"/>
            <a:ext cx="429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Recall hinge loss used by the perceptron update algorithm!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D507693B-D11B-9345-98A7-586C375DE748}"/>
              </a:ext>
            </a:extLst>
          </p:cNvPr>
          <p:cNvSpPr/>
          <p:nvPr/>
        </p:nvSpPr>
        <p:spPr bwMode="auto">
          <a:xfrm flipH="1">
            <a:off x="6087134" y="3527819"/>
            <a:ext cx="2751478" cy="1607299"/>
          </a:xfrm>
          <a:custGeom>
            <a:avLst/>
            <a:gdLst>
              <a:gd name="connsiteX0" fmla="*/ 0 w 4181856"/>
              <a:gd name="connsiteY0" fmla="*/ 2157984 h 2157984"/>
              <a:gd name="connsiteX1" fmla="*/ 2023872 w 4181856"/>
              <a:gd name="connsiteY1" fmla="*/ 2157984 h 2157984"/>
              <a:gd name="connsiteX2" fmla="*/ 4181856 w 4181856"/>
              <a:gd name="connsiteY2" fmla="*/ 0 h 2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2157984">
                <a:moveTo>
                  <a:pt x="0" y="2157984"/>
                </a:moveTo>
                <a:lnTo>
                  <a:pt x="2023872" y="2157984"/>
                </a:lnTo>
                <a:lnTo>
                  <a:pt x="41818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9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4B25-8F72-F54A-B57C-57A778F8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/>
              <a:t>The shape of logistic </a:t>
            </a:r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/>
                <a:endParaRPr lang="en-US" b="0" dirty="0">
                  <a:solidFill>
                    <a:srgbClr val="C00000"/>
                  </a:solidFill>
                </a:endParaRPr>
              </a:p>
              <a:p>
                <a:pPr marL="0" indent="0"/>
                <a:endParaRPr lang="en-US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58980B8-AC24-1E4D-81C4-F34EE06F6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7478617" cy="508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1E2423-8E01-A540-8A98-AAE1517A939E}"/>
              </a:ext>
            </a:extLst>
          </p:cNvPr>
          <p:cNvSpPr txBox="1"/>
          <p:nvPr/>
        </p:nvSpPr>
        <p:spPr>
          <a:xfrm>
            <a:off x="10479945" y="642724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Figure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0A947B-F89D-E64A-9C33-030589E7EC06}"/>
                  </a:ext>
                </a:extLst>
              </p:cNvPr>
              <p:cNvSpPr/>
              <p:nvPr/>
            </p:nvSpPr>
            <p:spPr>
              <a:xfrm>
                <a:off x="8229600" y="6480323"/>
                <a:ext cx="944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0A947B-F89D-E64A-9C33-030589E7E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6480323"/>
                <a:ext cx="944874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1F49ACB-4B3B-F141-86A8-16A578F9EA64}"/>
              </a:ext>
            </a:extLst>
          </p:cNvPr>
          <p:cNvSpPr txBox="1"/>
          <p:nvPr/>
        </p:nvSpPr>
        <p:spPr>
          <a:xfrm>
            <a:off x="9174474" y="584556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Approaches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557C12-D313-4C43-9D8B-897FA2F7A470}"/>
                  </a:ext>
                </a:extLst>
              </p:cNvPr>
              <p:cNvSpPr txBox="1"/>
              <p:nvPr/>
            </p:nvSpPr>
            <p:spPr>
              <a:xfrm>
                <a:off x="3124200" y="1752600"/>
                <a:ext cx="1587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Approaches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557C12-D313-4C43-9D8B-897FA2F7A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752600"/>
                <a:ext cx="1587105" cy="646331"/>
              </a:xfrm>
              <a:prstGeom prst="rect">
                <a:avLst/>
              </a:prstGeom>
              <a:blipFill>
                <a:blip r:embed="rId6"/>
                <a:stretch>
                  <a:fillRect t="-3846" r="-79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16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“Soft margin”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Penalize margin violations using SVM hinge loss: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⁡[0,1−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9C48CD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C9CA6AFD-8DE1-7D43-806B-077B5DD28826}"/>
              </a:ext>
            </a:extLst>
          </p:cNvPr>
          <p:cNvSpPr/>
          <p:nvPr/>
        </p:nvSpPr>
        <p:spPr bwMode="auto">
          <a:xfrm rot="5400000">
            <a:off x="3924300" y="2209800"/>
            <a:ext cx="152400" cy="9144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C850FD2-C6EE-6841-8646-03062B685CC1}"/>
              </a:ext>
            </a:extLst>
          </p:cNvPr>
          <p:cNvSpPr/>
          <p:nvPr/>
        </p:nvSpPr>
        <p:spPr bwMode="auto">
          <a:xfrm rot="5400000">
            <a:off x="7429500" y="952500"/>
            <a:ext cx="152400" cy="3429000"/>
          </a:xfrm>
          <a:prstGeom prst="rightBrace">
            <a:avLst>
              <a:gd name="adj1" fmla="val 8333"/>
              <a:gd name="adj2" fmla="val 50256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CC3A439F-1066-AB4C-BA1E-4473393D4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791599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Maximize margin –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a.k.a. </a:t>
            </a:r>
            <a:r>
              <a:rPr lang="en-US" sz="2000" i="1" dirty="0">
                <a:solidFill>
                  <a:srgbClr val="FF0000"/>
                </a:solidFill>
              </a:rPr>
              <a:t>regularization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31588C2-FCDC-7D4F-A41A-3E75E4C0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91599"/>
            <a:ext cx="4491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Minimize misclassification loss</a:t>
            </a:r>
          </a:p>
        </p:txBody>
      </p:sp>
    </p:spTree>
    <p:extLst>
      <p:ext uri="{BB962C8B-B14F-4D97-AF65-F5344CB8AC3E}">
        <p14:creationId xmlns:p14="http://schemas.microsoft.com/office/powerpoint/2010/main" val="2079880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update for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⁡[0, 1−</m:t>
                    </m:r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9C48CD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/>
                  <a:t>Recall:</a:t>
                </a:r>
                <a:r>
                  <a:rPr lang="en-US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𝕀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&gt;0]</m:t>
                    </m:r>
                  </m:oMath>
                </a14:m>
                <a:r>
                  <a:rPr lang="en-US" dirty="0">
                    <a:solidFill>
                      <a:srgbClr val="9C48CD"/>
                    </a:solidFill>
                    <a:ea typeface="Cambria Math" panose="02040503050406030204" pitchFamily="18" charset="0"/>
                    <a:sym typeface="Symbol"/>
                  </a:rPr>
                  <a:t> </a:t>
                </a:r>
                <a:endParaRPr lang="en-US" i="1" dirty="0">
                  <a:solidFill>
                    <a:srgbClr val="9C48CD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endParaRPr>
              </a:p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9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update for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⁡[0, 1−</m:t>
                    </m:r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9C48CD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SGD update: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DE69E8B-9E4A-F84F-9E04-A4614DEC30B3}"/>
              </a:ext>
            </a:extLst>
          </p:cNvPr>
          <p:cNvSpPr txBox="1"/>
          <p:nvPr/>
        </p:nvSpPr>
        <p:spPr>
          <a:xfrm>
            <a:off x="2514600" y="607763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S. Shalev-Schwartz et al., </a:t>
            </a:r>
            <a:r>
              <a:rPr lang="en-US" dirty="0">
                <a:hlinkClick r:id="rId4"/>
              </a:rPr>
              <a:t>Pegasos: Primal Estimated sub-</a:t>
            </a:r>
            <a:r>
              <a:rPr lang="en-US" dirty="0" err="1">
                <a:hlinkClick r:id="rId4"/>
              </a:rPr>
              <a:t>GrAdient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SOlver</a:t>
            </a:r>
            <a:r>
              <a:rPr lang="en-US" dirty="0">
                <a:hlinkClick r:id="rId4"/>
              </a:rPr>
              <a:t> for SVM</a:t>
            </a:r>
            <a:r>
              <a:rPr lang="en-US" dirty="0"/>
              <a:t>, </a:t>
            </a:r>
            <a:r>
              <a:rPr lang="en-US" i="1" dirty="0"/>
              <a:t>Mathematical Programming</a:t>
            </a:r>
            <a:r>
              <a:rPr lang="en-US" dirty="0"/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7311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vs.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SVM loss: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⁡[0, 1−</m:t>
                    </m:r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SVM update: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Perceptron loss: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⁡[0, −</m:t>
                    </m:r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Perceptron update: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Otherwise: do nothing</a:t>
                </a:r>
              </a:p>
              <a:p>
                <a:pPr marL="0" indent="0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are the differences?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b="-15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4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3AFE-8FE0-AF4F-B0F5-7C2ED691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F63A-5020-F14B-8F2D-46261E61E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Examples of classification models: nearest neighbor, linear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Empirical loss minimization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classification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Linear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Logistic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Perceptron training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Support vector machines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/>
              <a:t>General recipe: data loss,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3316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2250246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Find parameters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 the sum of a </a:t>
                </a:r>
                <a:r>
                  <a:rPr lang="en-US" i="1" dirty="0"/>
                  <a:t>regularization loss</a:t>
                </a:r>
                <a:r>
                  <a:rPr lang="en-US" dirty="0"/>
                  <a:t> and a </a:t>
                </a:r>
                <a:r>
                  <a:rPr lang="en-US" i="1" dirty="0"/>
                  <a:t>data loss</a:t>
                </a:r>
                <a:r>
                  <a:rPr lang="en-US" dirty="0"/>
                  <a:t>: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   =          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2250246"/>
              </a:xfrm>
              <a:blipFill>
                <a:blip r:embed="rId3"/>
                <a:stretch>
                  <a:fillRect l="-1103" t="-23164" b="-8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5">
            <a:extLst>
              <a:ext uri="{FF2B5EF4-FFF2-40B4-BE49-F238E27FC236}">
                <a16:creationId xmlns:a16="http://schemas.microsoft.com/office/drawing/2014/main" id="{CC3A439F-1066-AB4C-BA1E-4473393D4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64536"/>
            <a:ext cx="2746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empirical loss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31588C2-FCDC-7D4F-A41A-3E75E4C0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764536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data loss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BE02ED6D-286F-F348-BAC2-72823F0D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071" y="2743200"/>
            <a:ext cx="1709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regularization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F92EC-D61D-EB46-ADC7-86A1D205A8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2"/>
          <a:stretch/>
        </p:blipFill>
        <p:spPr>
          <a:xfrm>
            <a:off x="7086716" y="3693153"/>
            <a:ext cx="3886084" cy="2599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00EE3F-E8A3-0047-B6E0-186683381746}"/>
                  </a:ext>
                </a:extLst>
              </p:cNvPr>
              <p:cNvSpPr/>
              <p:nvPr/>
            </p:nvSpPr>
            <p:spPr>
              <a:xfrm>
                <a:off x="3946589" y="3818974"/>
                <a:ext cx="2668523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L2 regularization: </a:t>
                </a:r>
                <a:br>
                  <a:rPr lang="en-US" sz="2400" b="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00EE3F-E8A3-0047-B6E0-186683381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89" y="3818974"/>
                <a:ext cx="2668523" cy="1153136"/>
              </a:xfrm>
              <a:prstGeom prst="rect">
                <a:avLst/>
              </a:prstGeom>
              <a:blipFill>
                <a:blip r:embed="rId5"/>
                <a:stretch>
                  <a:fillRect l="-474" t="-4348" r="-3791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7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A5E0-B31B-884D-9791-56186185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 at L2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BBC80-8E08-3149-BADF-4317CEC9C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Regularized objective: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of objective: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SGD update: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𝜂𝜆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Interpretation: weight decay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BBC80-8E08-3149-BADF-4317CEC9C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0870" b="-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2250246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Find parameters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 the sum of a </a:t>
                </a:r>
                <a:r>
                  <a:rPr lang="en-US" i="1" dirty="0"/>
                  <a:t>regularization loss</a:t>
                </a:r>
                <a:r>
                  <a:rPr lang="en-US" dirty="0"/>
                  <a:t> and a </a:t>
                </a:r>
                <a:r>
                  <a:rPr lang="en-US" i="1" dirty="0"/>
                  <a:t>data loss</a:t>
                </a:r>
                <a:r>
                  <a:rPr lang="en-US" dirty="0"/>
                  <a:t>: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   =          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2250246"/>
              </a:xfrm>
              <a:blipFill>
                <a:blip r:embed="rId3"/>
                <a:stretch>
                  <a:fillRect l="-1103" t="-23164" b="-8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5">
            <a:extLst>
              <a:ext uri="{FF2B5EF4-FFF2-40B4-BE49-F238E27FC236}">
                <a16:creationId xmlns:a16="http://schemas.microsoft.com/office/drawing/2014/main" id="{CC3A439F-1066-AB4C-BA1E-4473393D4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64536"/>
            <a:ext cx="2746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empirical loss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31588C2-FCDC-7D4F-A41A-3E75E4C0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764536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data loss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BE02ED6D-286F-F348-BAC2-72823F0D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071" y="2743200"/>
            <a:ext cx="1709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regularization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F92EC-D61D-EB46-ADC7-86A1D205A8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2"/>
          <a:stretch/>
        </p:blipFill>
        <p:spPr>
          <a:xfrm>
            <a:off x="7086716" y="3693153"/>
            <a:ext cx="3886084" cy="2599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00EE3F-E8A3-0047-B6E0-186683381746}"/>
                  </a:ext>
                </a:extLst>
              </p:cNvPr>
              <p:cNvSpPr/>
              <p:nvPr/>
            </p:nvSpPr>
            <p:spPr>
              <a:xfrm>
                <a:off x="3946589" y="3818974"/>
                <a:ext cx="2668523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L2 regularization: </a:t>
                </a:r>
                <a:br>
                  <a:rPr lang="en-US" sz="2400" b="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00EE3F-E8A3-0047-B6E0-186683381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89" y="3818974"/>
                <a:ext cx="2668523" cy="1153136"/>
              </a:xfrm>
              <a:prstGeom prst="rect">
                <a:avLst/>
              </a:prstGeom>
              <a:blipFill>
                <a:blip r:embed="rId5"/>
                <a:stretch>
                  <a:fillRect l="-474" t="-4348" r="-3791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2659B4F-C508-0842-A577-F936FB02E144}"/>
                  </a:ext>
                </a:extLst>
              </p:cNvPr>
              <p:cNvSpPr/>
              <p:nvPr/>
            </p:nvSpPr>
            <p:spPr>
              <a:xfrm>
                <a:off x="3960877" y="5194599"/>
                <a:ext cx="2668523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L1 regularization: </a:t>
                </a:r>
                <a:br>
                  <a:rPr lang="en-US" sz="2400" b="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2659B4F-C508-0842-A577-F936FB02E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77" y="5194599"/>
                <a:ext cx="2668523" cy="901401"/>
              </a:xfrm>
              <a:prstGeom prst="rect">
                <a:avLst/>
              </a:prstGeom>
              <a:blipFill>
                <a:blip r:embed="rId6"/>
                <a:stretch>
                  <a:fillRect l="-952" t="-4167" r="-381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1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A5E0-B31B-884D-9791-56186185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 at L1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BBC80-8E08-3149-BADF-4317CEC9C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Regularized objective: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sgn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/>
                <a:r>
                  <a:rPr lang="en-US" dirty="0"/>
                  <a:t>		(here </a:t>
                </a:r>
                <a:r>
                  <a:rPr lang="en-US" dirty="0" err="1"/>
                  <a:t>sgn</a:t>
                </a:r>
                <a:r>
                  <a:rPr lang="en-US" dirty="0"/>
                  <a:t> is an elementwise function)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SGD update: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Interpretation: encouraging sparsity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BBC80-8E08-3149-BADF-4317CEC9C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7874" b="-1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5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Find parameters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 the sum of a </a:t>
                </a:r>
                <a:r>
                  <a:rPr lang="en-US" i="1" dirty="0"/>
                  <a:t>regularization loss</a:t>
                </a:r>
                <a:r>
                  <a:rPr lang="en-US" dirty="0"/>
                  <a:t> and a </a:t>
                </a:r>
                <a:r>
                  <a:rPr lang="en-US" i="1" dirty="0"/>
                  <a:t>data loss</a:t>
                </a:r>
                <a:r>
                  <a:rPr lang="en-US" dirty="0"/>
                  <a:t>: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   =          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Optimize by </a:t>
                </a:r>
                <a:r>
                  <a:rPr lang="en-US" i="1" dirty="0"/>
                  <a:t>stochastic gradient descent </a:t>
                </a:r>
                <a:r>
                  <a:rPr lang="en-US" dirty="0"/>
                  <a:t>(SGD): At each iteration, sample a single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take a step in the direction </a:t>
                </a:r>
                <a:r>
                  <a:rPr lang="en-US" i="1" dirty="0"/>
                  <a:t>opposite</a:t>
                </a:r>
                <a:r>
                  <a:rPr lang="en-US" dirty="0"/>
                  <a:t> the gradient of the loss for that point: </a:t>
                </a:r>
                <a:endParaRPr lang="en-US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𝜂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9903" r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5">
            <a:extLst>
              <a:ext uri="{FF2B5EF4-FFF2-40B4-BE49-F238E27FC236}">
                <a16:creationId xmlns:a16="http://schemas.microsoft.com/office/drawing/2014/main" id="{CC3A439F-1066-AB4C-BA1E-4473393D4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64536"/>
            <a:ext cx="2746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empirical loss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31588C2-FCDC-7D4F-A41A-3E75E4C0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764536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data loss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BE02ED6D-286F-F348-BAC2-72823F0D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071" y="2743200"/>
            <a:ext cx="1709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regularization</a:t>
            </a:r>
          </a:p>
        </p:txBody>
      </p:sp>
    </p:spTree>
    <p:extLst>
      <p:ext uri="{BB962C8B-B14F-4D97-AF65-F5344CB8AC3E}">
        <p14:creationId xmlns:p14="http://schemas.microsoft.com/office/powerpoint/2010/main" val="6686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35B637-08DD-3C47-B81C-645B3058A6E2}"/>
              </a:ext>
            </a:extLst>
          </p:cNvPr>
          <p:cNvCxnSpPr/>
          <p:nvPr/>
        </p:nvCxnSpPr>
        <p:spPr bwMode="auto">
          <a:xfrm flipV="1">
            <a:off x="5943600" y="3886200"/>
            <a:ext cx="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DDF4B25-8F72-F54A-B57C-57A778F8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Let’s define the </a:t>
                </a:r>
                <a:r>
                  <a:rPr lang="en-US" i="1" dirty="0"/>
                  <a:t>perceptron hinge loss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i="1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ax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C0D8F5-5EBB-0E47-93CB-BBC131618F2F}"/>
              </a:ext>
            </a:extLst>
          </p:cNvPr>
          <p:cNvCxnSpPr/>
          <p:nvPr/>
        </p:nvCxnSpPr>
        <p:spPr bwMode="auto">
          <a:xfrm>
            <a:off x="3581400" y="6172200"/>
            <a:ext cx="480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3D8ECD97-88E8-6A41-B170-FD41B4CB4F6B}"/>
              </a:ext>
            </a:extLst>
          </p:cNvPr>
          <p:cNvSpPr/>
          <p:nvPr/>
        </p:nvSpPr>
        <p:spPr bwMode="auto">
          <a:xfrm flipH="1">
            <a:off x="4038600" y="4014215"/>
            <a:ext cx="3733800" cy="2157984"/>
          </a:xfrm>
          <a:custGeom>
            <a:avLst/>
            <a:gdLst>
              <a:gd name="connsiteX0" fmla="*/ 0 w 4181856"/>
              <a:gd name="connsiteY0" fmla="*/ 2157984 h 2157984"/>
              <a:gd name="connsiteX1" fmla="*/ 2023872 w 4181856"/>
              <a:gd name="connsiteY1" fmla="*/ 2157984 h 2157984"/>
              <a:gd name="connsiteX2" fmla="*/ 4181856 w 4181856"/>
              <a:gd name="connsiteY2" fmla="*/ 0 h 2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2157984">
                <a:moveTo>
                  <a:pt x="0" y="2157984"/>
                </a:moveTo>
                <a:lnTo>
                  <a:pt x="2023872" y="2157984"/>
                </a:lnTo>
                <a:lnTo>
                  <a:pt x="41818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06CCDD5-FA07-D045-9CA4-56F34BED36F8}"/>
                  </a:ext>
                </a:extLst>
              </p:cNvPr>
              <p:cNvSpPr/>
              <p:nvPr/>
            </p:nvSpPr>
            <p:spPr>
              <a:xfrm>
                <a:off x="7437126" y="6262860"/>
                <a:ext cx="944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06CCDD5-FA07-D045-9CA4-56F34BED3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26" y="6262860"/>
                <a:ext cx="94487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D5095EE-C7DA-7C45-A4A3-5D2F62A46CA2}"/>
              </a:ext>
            </a:extLst>
          </p:cNvPr>
          <p:cNvSpPr txBox="1"/>
          <p:nvPr/>
        </p:nvSpPr>
        <p:spPr>
          <a:xfrm>
            <a:off x="2170176" y="5791201"/>
            <a:ext cx="148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Incorrectly classified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15ADC7-9FFC-3D40-B1FF-70B6BF61C4CA}"/>
              </a:ext>
            </a:extLst>
          </p:cNvPr>
          <p:cNvSpPr txBox="1"/>
          <p:nvPr/>
        </p:nvSpPr>
        <p:spPr>
          <a:xfrm>
            <a:off x="8342376" y="5791201"/>
            <a:ext cx="148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Correctly classified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CED43-220D-0E4D-AE6D-ACFBC47EC46B}"/>
              </a:ext>
            </a:extLst>
          </p:cNvPr>
          <p:cNvSpPr txBox="1"/>
          <p:nvPr/>
        </p:nvSpPr>
        <p:spPr>
          <a:xfrm>
            <a:off x="2813459" y="3658819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Perceptron hinge loss</a:t>
            </a:r>
          </a:p>
        </p:txBody>
      </p:sp>
    </p:spTree>
    <p:extLst>
      <p:ext uri="{BB962C8B-B14F-4D97-AF65-F5344CB8AC3E}">
        <p14:creationId xmlns:p14="http://schemas.microsoft.com/office/powerpoint/2010/main" val="2525835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4B25-8F72-F54A-B57C-57A778F8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SGD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Linear regression: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𝜂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Logistic regression: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/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Perceptron: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←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+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𝜂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𝕀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SVM: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𝜂𝜆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𝕀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800" y="914400"/>
                <a:ext cx="7772400" cy="5791200"/>
              </a:xfrm>
              <a:blipFill>
                <a:blip r:embed="rId2"/>
                <a:stretch>
                  <a:fillRect l="-1305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733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3AFE-8FE0-AF4F-B0F5-7C2ED691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F63A-5020-F14B-8F2D-46261E61E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Examples of classification models: nearest neighbor, linear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Empirical loss minimization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classification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Linear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Logistic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Perceptron training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Support vector machines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 recipe: data loss, regularization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/>
              <a:t>Multi-class classification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Multi-class perceptron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Multi-class SVM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/>
              <a:t>Softmax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0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8FEF-1BDA-B541-B2DC-3E1AAF9C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One-vs-all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∈{1,…,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Learn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scoring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Classify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Let’s start with multi-class </a:t>
                </a:r>
                <a:r>
                  <a:rPr lang="en-US" dirty="0" err="1"/>
                  <a:t>perceptrons</a:t>
                </a:r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5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98F7C10-F5A2-C946-8F55-34FC4629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984" y="3632200"/>
            <a:ext cx="3285417" cy="238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6E0EE-2645-CB45-A403-36072E59D01A}"/>
              </a:ext>
            </a:extLst>
          </p:cNvPr>
          <p:cNvSpPr txBox="1"/>
          <p:nvPr/>
        </p:nvSpPr>
        <p:spPr>
          <a:xfrm>
            <a:off x="4283103" y="6172200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F23D50-D8C1-2249-8546-204053BFD2CD}"/>
                  </a:ext>
                </a:extLst>
              </p:cNvPr>
              <p:cNvSpPr txBox="1"/>
              <p:nvPr/>
            </p:nvSpPr>
            <p:spPr>
              <a:xfrm>
                <a:off x="5401383" y="5867401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Perceptrons w/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b="1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F23D50-D8C1-2249-8546-204053BFD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83" y="5867401"/>
                <a:ext cx="1676400" cy="646331"/>
              </a:xfrm>
              <a:prstGeom prst="rect">
                <a:avLst/>
              </a:prstGeom>
              <a:blipFill>
                <a:blip r:embed="rId4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6650FD9-1B75-824F-955B-138328EAF169}"/>
              </a:ext>
            </a:extLst>
          </p:cNvPr>
          <p:cNvSpPr txBox="1"/>
          <p:nvPr/>
        </p:nvSpPr>
        <p:spPr>
          <a:xfrm>
            <a:off x="6838039" y="5257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Argmax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20BF7B0-7134-E746-B954-962837121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2953" y="947928"/>
            <a:ext cx="277464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5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8FEF-1BDA-B541-B2DC-3E1AAF9C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</a:t>
            </a:r>
            <a:r>
              <a:rPr lang="en-US" dirty="0" err="1"/>
              <a:t>perceptrons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Multi-class </a:t>
                </a:r>
                <a:r>
                  <a:rPr lang="en-US" dirty="0" err="1"/>
                  <a:t>perceptrons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:r>
                  <a:rPr lang="en-US" dirty="0"/>
                  <a:t>be the matrix with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loss should we use for multi-class classification?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Shot 2015-11-17 at 12.10.24 PM.png">
            <a:extLst>
              <a:ext uri="{FF2B5EF4-FFF2-40B4-BE49-F238E27FC236}">
                <a16:creationId xmlns:a16="http://schemas.microsoft.com/office/drawing/2014/main" id="{754D46F8-7598-DE45-9403-E0EE7246EE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6" b="25041"/>
          <a:stretch/>
        </p:blipFill>
        <p:spPr>
          <a:xfrm>
            <a:off x="1524000" y="3307080"/>
            <a:ext cx="9144000" cy="30175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767FB2C-1BA3-0945-A5C5-77B887B86A93}"/>
              </a:ext>
            </a:extLst>
          </p:cNvPr>
          <p:cNvSpPr/>
          <p:nvPr/>
        </p:nvSpPr>
        <p:spPr bwMode="auto">
          <a:xfrm>
            <a:off x="9448800" y="4297680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C568E-E486-7540-B941-D7D77F17481D}"/>
              </a:ext>
            </a:extLst>
          </p:cNvPr>
          <p:cNvSpPr txBox="1"/>
          <p:nvPr/>
        </p:nvSpPr>
        <p:spPr>
          <a:xfrm>
            <a:off x="8153400" y="6488669"/>
            <a:ext cx="250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 source: </a:t>
            </a:r>
            <a:r>
              <a:rPr lang="en-US" sz="1400" dirty="0">
                <a:hlinkClick r:id="rId5"/>
              </a:rPr>
              <a:t>Stanford 231n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75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8FEF-1BDA-B541-B2DC-3E1AAF9C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</a:t>
            </a:r>
            <a:r>
              <a:rPr lang="en-US" dirty="0" err="1"/>
              <a:t>perceptrons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Multi-class </a:t>
                </a:r>
                <a:r>
                  <a:rPr lang="en-US" dirty="0" err="1"/>
                  <a:t>perceptrons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:r>
                  <a:rPr lang="en-US" dirty="0"/>
                  <a:t>be the matrix with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loss should we use for multi-class classification?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let the loss be the </a:t>
                </a:r>
                <a:r>
                  <a:rPr lang="en-US" i="1" dirty="0"/>
                  <a:t>sum of hinge losses </a:t>
                </a:r>
                <a:r>
                  <a:rPr lang="en-US" dirty="0"/>
                  <a:t>associated with predictions for all </a:t>
                </a:r>
                <a:r>
                  <a:rPr lang="en-US" i="1" dirty="0"/>
                  <a:t>incorrect</a:t>
                </a:r>
                <a:r>
                  <a:rPr lang="en-US" dirty="0"/>
                  <a:t> classes: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183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1E3ADD-D948-5E46-88E9-7F8D9BC3D9FC}"/>
                  </a:ext>
                </a:extLst>
              </p:cNvPr>
              <p:cNvSpPr txBox="1"/>
              <p:nvPr/>
            </p:nvSpPr>
            <p:spPr>
              <a:xfrm>
                <a:off x="5699760" y="4267200"/>
                <a:ext cx="33680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Score for correct class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br>
                  <a:rPr lang="en-US" dirty="0"/>
                </a:br>
                <a:r>
                  <a:rPr lang="en-US" dirty="0"/>
                  <a:t>has to be greater than the score for the incorrect class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1E3ADD-D948-5E46-88E9-7F8D9BC3D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60" y="4267200"/>
                <a:ext cx="3368040" cy="923330"/>
              </a:xfrm>
              <a:prstGeom prst="rect">
                <a:avLst/>
              </a:prstGeom>
              <a:blipFill>
                <a:blip r:embed="rId3"/>
                <a:stretch>
                  <a:fillRect l="-376" t="-2740" r="-376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8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8FEF-1BDA-B541-B2DC-3E1AAF9C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</a:t>
            </a:r>
            <a:r>
              <a:rPr lang="en-US" dirty="0" err="1"/>
              <a:t>perceptrons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[0,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</m:nary>
                      <m: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/>
                <a:r>
                  <a:rPr lang="en-US" dirty="0"/>
                  <a:t>Recall: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𝕀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&gt;0]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2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8FEF-1BDA-B541-B2DC-3E1AAF9C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</a:t>
            </a:r>
            <a:r>
              <a:rPr lang="en-US" dirty="0" err="1"/>
              <a:t>perceptrons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[0,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</m:nary>
                      <m: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𝕀</m:t>
                      </m:r>
                      <m:r>
                        <a:rPr lang="en-US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/>
                <a:endParaRPr lang="en-US" sz="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Update rule: for 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826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8FEF-1BDA-B541-B2DC-3E1AAF9C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</a:t>
            </a:r>
            <a:r>
              <a:rPr lang="en-US" dirty="0" err="1"/>
              <a:t>perceptrons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Update rule: for 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Is this equivalent to training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:r>
                  <a:rPr lang="en-US" dirty="0"/>
                  <a:t>independent one-vs-all classifiers?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5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E3FD6DA-C6E5-AC4D-82A3-B179D7AC1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26772"/>
            <a:ext cx="1600200" cy="2202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9DB97B-D05A-784A-AF6D-C01DFCB729C6}"/>
              </a:ext>
            </a:extLst>
          </p:cNvPr>
          <p:cNvSpPr txBox="1"/>
          <p:nvPr/>
        </p:nvSpPr>
        <p:spPr>
          <a:xfrm>
            <a:off x="3886200" y="4493526"/>
            <a:ext cx="2614818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8AD8"/>
                </a:solidFill>
              </a:rPr>
              <a:t>Cat score:   65.1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92D050"/>
                </a:solidFill>
              </a:rPr>
              <a:t>Dog score:  101.4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F0"/>
                </a:solidFill>
              </a:rPr>
              <a:t>Ship score:  24.9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F8C76-9324-CB40-A41D-8489369044B2}"/>
              </a:ext>
            </a:extLst>
          </p:cNvPr>
          <p:cNvSpPr txBox="1"/>
          <p:nvPr/>
        </p:nvSpPr>
        <p:spPr>
          <a:xfrm>
            <a:off x="6705601" y="3939528"/>
            <a:ext cx="1898277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Independent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8AD8"/>
                </a:solidFill>
              </a:rPr>
              <a:t>Do nothing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92D050"/>
                </a:solidFill>
              </a:rPr>
              <a:t>Decrease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F0"/>
                </a:solidFill>
              </a:rPr>
              <a:t>Decrease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101F8-8568-0B4F-8BE0-C7BFECE2649D}"/>
              </a:ext>
            </a:extLst>
          </p:cNvPr>
          <p:cNvSpPr txBox="1"/>
          <p:nvPr/>
        </p:nvSpPr>
        <p:spPr>
          <a:xfrm>
            <a:off x="8693524" y="3939528"/>
            <a:ext cx="1675459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Multi-class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8AD8"/>
                </a:solidFill>
              </a:rPr>
              <a:t>Increase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92D050"/>
                </a:solidFill>
              </a:rPr>
              <a:t>Decrease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F0"/>
                </a:solidFill>
              </a:rPr>
              <a:t>Do nothing</a:t>
            </a:r>
          </a:p>
        </p:txBody>
      </p:sp>
    </p:spTree>
    <p:extLst>
      <p:ext uri="{BB962C8B-B14F-4D97-AF65-F5344CB8AC3E}">
        <p14:creationId xmlns:p14="http://schemas.microsoft.com/office/powerpoint/2010/main" val="12570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 build="p"/>
      <p:bldP spid="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DB6E-D442-DB42-90AD-27A99F4F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3925A-01AA-2246-AFAB-91F9C4E62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0200" y="990600"/>
                <a:ext cx="90678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 single-class SVM loss: </a:t>
                </a:r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⁡[0, 1−</m:t>
                    </m:r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9C48CD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Generalization to multi-class:</a:t>
                </a:r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[0,</m:t>
                        </m:r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3925A-01AA-2246-AFAB-91F9C4E62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990600"/>
                <a:ext cx="9067800" cy="5257800"/>
              </a:xfrm>
              <a:blipFill>
                <a:blip r:embed="rId2"/>
                <a:stretch>
                  <a:fillRect l="-1119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CC043A5-DE78-AE42-BB2A-865CD7B60031}"/>
              </a:ext>
            </a:extLst>
          </p:cNvPr>
          <p:cNvGrpSpPr/>
          <p:nvPr/>
        </p:nvGrpSpPr>
        <p:grpSpPr>
          <a:xfrm>
            <a:off x="1790950" y="3733800"/>
            <a:ext cx="6514851" cy="3105758"/>
            <a:chOff x="2273734" y="4112008"/>
            <a:chExt cx="5624732" cy="268141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B59138D-EB0C-FB42-8490-B592D65F5C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0" y="6398008"/>
              <a:ext cx="380771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C35E730-DEFF-3448-BB75-7C835BC705C3}"/>
                </a:ext>
              </a:extLst>
            </p:cNvPr>
            <p:cNvCxnSpPr/>
            <p:nvPr/>
          </p:nvCxnSpPr>
          <p:spPr bwMode="auto">
            <a:xfrm flipV="1">
              <a:off x="4419600" y="4112008"/>
              <a:ext cx="0" cy="2286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AB7041-221E-3B4A-BA67-F2A95D3FD0A3}"/>
                </a:ext>
              </a:extLst>
            </p:cNvPr>
            <p:cNvSpPr txBox="1"/>
            <p:nvPr/>
          </p:nvSpPr>
          <p:spPr>
            <a:xfrm>
              <a:off x="2273734" y="6527701"/>
              <a:ext cx="5624732" cy="265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Score for correct class – score for incorrect class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4E595FE-393B-2444-B963-FCC8240D0F59}"/>
                </a:ext>
              </a:extLst>
            </p:cNvPr>
            <p:cNvSpPr/>
            <p:nvPr/>
          </p:nvSpPr>
          <p:spPr bwMode="auto">
            <a:xfrm flipH="1">
              <a:off x="3316224" y="4242816"/>
              <a:ext cx="3694176" cy="2157984"/>
            </a:xfrm>
            <a:custGeom>
              <a:avLst/>
              <a:gdLst>
                <a:gd name="connsiteX0" fmla="*/ 0 w 4181856"/>
                <a:gd name="connsiteY0" fmla="*/ 2157984 h 2157984"/>
                <a:gd name="connsiteX1" fmla="*/ 2023872 w 4181856"/>
                <a:gd name="connsiteY1" fmla="*/ 2157984 h 2157984"/>
                <a:gd name="connsiteX2" fmla="*/ 4181856 w 4181856"/>
                <a:gd name="connsiteY2" fmla="*/ 0 h 2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1856" h="2157984">
                  <a:moveTo>
                    <a:pt x="0" y="2157984"/>
                  </a:moveTo>
                  <a:lnTo>
                    <a:pt x="2023872" y="2157984"/>
                  </a:lnTo>
                  <a:lnTo>
                    <a:pt x="4181856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40FC865-67B2-424D-99CE-8CC62A89A8E8}"/>
                    </a:ext>
                  </a:extLst>
                </p:cNvPr>
                <p:cNvSpPr/>
                <p:nvPr/>
              </p:nvSpPr>
              <p:spPr>
                <a:xfrm>
                  <a:off x="5128533" y="6067179"/>
                  <a:ext cx="533112" cy="265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(1,0)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40FC865-67B2-424D-99CE-8CC62A89A8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533" y="6067179"/>
                  <a:ext cx="533112" cy="265725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C15F44B-6A92-6347-A153-A325F8003E47}"/>
                    </a:ext>
                  </a:extLst>
                </p:cNvPr>
                <p:cNvSpPr/>
                <p:nvPr/>
              </p:nvSpPr>
              <p:spPr>
                <a:xfrm>
                  <a:off x="4365289" y="5277713"/>
                  <a:ext cx="533112" cy="265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C15F44B-6A92-6347-A153-A325F8003E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289" y="5277713"/>
                  <a:ext cx="533112" cy="265725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29557F8-E166-DD49-9040-EBA10552484B}"/>
              </a:ext>
            </a:extLst>
          </p:cNvPr>
          <p:cNvSpPr txBox="1"/>
          <p:nvPr/>
        </p:nvSpPr>
        <p:spPr>
          <a:xfrm>
            <a:off x="6400800" y="3505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 for correct class has to be greater than the score for the incorrect class </a:t>
            </a:r>
            <a:r>
              <a:rPr lang="en-US" i="1" dirty="0"/>
              <a:t>by at least a margin of </a:t>
            </a:r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70550-D8D0-1B4A-8AC2-DCFF2A900E58}"/>
              </a:ext>
            </a:extLst>
          </p:cNvPr>
          <p:cNvSpPr txBox="1"/>
          <p:nvPr/>
        </p:nvSpPr>
        <p:spPr>
          <a:xfrm>
            <a:off x="8692780" y="6488669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5"/>
              </a:rPr>
              <a:t>Stanford 231n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05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DB6E-D442-DB42-90AD-27A99F4F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3925A-01AA-2246-AFAB-91F9C4E62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12268200" cy="5257800"/>
              </a:xfrm>
            </p:spPr>
            <p:txBody>
              <a:bodyPr/>
              <a:lstStyle/>
              <a:p>
                <a:pPr marL="0" indent="0"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[0,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𝕀</m:t>
                      </m:r>
                      <m:r>
                        <a:rPr lang="en-US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&lt;1]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Update rule (almost* equivalent to above):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8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=1, …, </m:t>
                        </m:r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3925A-01AA-2246-AFAB-91F9C4E62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12268200" cy="5257800"/>
              </a:xfrm>
              <a:blipFill>
                <a:blip r:embed="rId2"/>
                <a:stretch>
                  <a:fillRect l="-724" t="-10870" b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5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4B25-8F72-F54A-B57C-57A778F8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Let’s define the </a:t>
                </a:r>
                <a:r>
                  <a:rPr lang="en-US" i="1" dirty="0"/>
                  <a:t>perceptron</a:t>
                </a:r>
                <a:r>
                  <a:rPr lang="en-US" dirty="0"/>
                  <a:t> </a:t>
                </a:r>
                <a:r>
                  <a:rPr lang="en-US" i="1" dirty="0"/>
                  <a:t>hinge loss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ax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Training: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that minimizes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max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Once again, there is no closed-form solution, so let’s go straight to SGD</a:t>
                </a:r>
                <a:endParaRPr lang="en-US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1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A76D1-4AAD-0046-B59C-EC9B5BC3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9D82B-9FB6-8447-B750-396569BD1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Assignment 1 is out, due Tuesday, February 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Quiz 1 will be available 9AM this Thursday, February 9, through 9AM Monday, February 13</a:t>
            </a:r>
          </a:p>
        </p:txBody>
      </p:sp>
    </p:spTree>
    <p:extLst>
      <p:ext uri="{BB962C8B-B14F-4D97-AF65-F5344CB8AC3E}">
        <p14:creationId xmlns:p14="http://schemas.microsoft.com/office/powerpoint/2010/main" val="117958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Three ways to think about linear classifiers</a:t>
            </a:r>
          </a:p>
        </p:txBody>
      </p:sp>
      <p:pic>
        <p:nvPicPr>
          <p:cNvPr id="5" name="Google Shape;923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556" y="3616408"/>
            <a:ext cx="3883287" cy="1570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924;p77"/>
          <p:cNvGrpSpPr/>
          <p:nvPr/>
        </p:nvGrpSpPr>
        <p:grpSpPr>
          <a:xfrm>
            <a:off x="4597594" y="3670003"/>
            <a:ext cx="3455777" cy="1463071"/>
            <a:chOff x="2181723" y="3651475"/>
            <a:chExt cx="2705603" cy="1145350"/>
          </a:xfrm>
        </p:grpSpPr>
        <p:pic>
          <p:nvPicPr>
            <p:cNvPr id="7" name="Google Shape;925;p77"/>
            <p:cNvPicPr preferRelativeResize="0"/>
            <p:nvPr/>
          </p:nvPicPr>
          <p:blipFill rotWithShape="1">
            <a:blip r:embed="rId3">
              <a:alphaModFix/>
            </a:blip>
            <a:srcRect r="50027"/>
            <a:stretch/>
          </p:blipFill>
          <p:spPr>
            <a:xfrm>
              <a:off x="2181723" y="3651475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26;p77"/>
            <p:cNvPicPr preferRelativeResize="0"/>
            <p:nvPr/>
          </p:nvPicPr>
          <p:blipFill rotWithShape="1">
            <a:blip r:embed="rId3">
              <a:alphaModFix/>
            </a:blip>
            <a:srcRect l="50027"/>
            <a:stretch/>
          </p:blipFill>
          <p:spPr>
            <a:xfrm>
              <a:off x="2181726" y="4224150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927;p77"/>
              <p:cNvSpPr txBox="1"/>
              <p:nvPr/>
            </p:nvSpPr>
            <p:spPr>
              <a:xfrm>
                <a:off x="787351" y="2562049"/>
                <a:ext cx="2863616" cy="6890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399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99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ar-AE" sz="2399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ar-AE" sz="2399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399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ar-AE" sz="2399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ar-AE" sz="2399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399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99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ar-AE" sz="2399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Google Shape;927;p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51" y="2562049"/>
                <a:ext cx="2863616" cy="689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928;p77"/>
          <p:cNvSpPr txBox="1"/>
          <p:nvPr/>
        </p:nvSpPr>
        <p:spPr>
          <a:xfrm>
            <a:off x="609600" y="1455700"/>
            <a:ext cx="3219118" cy="59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r>
              <a:rPr lang="en" sz="2399" b="1" dirty="0"/>
              <a:t>Algebraic Viewpoint</a:t>
            </a:r>
            <a:endParaRPr sz="2399" b="1" dirty="0"/>
          </a:p>
        </p:txBody>
      </p:sp>
      <p:sp>
        <p:nvSpPr>
          <p:cNvPr id="11" name="Google Shape;929;p77"/>
          <p:cNvSpPr txBox="1"/>
          <p:nvPr/>
        </p:nvSpPr>
        <p:spPr>
          <a:xfrm>
            <a:off x="4961246" y="1409512"/>
            <a:ext cx="2760534" cy="59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r>
              <a:rPr lang="en" sz="2399" b="1"/>
              <a:t>Visual Viewpoint</a:t>
            </a:r>
            <a:endParaRPr sz="2399" b="1"/>
          </a:p>
        </p:txBody>
      </p:sp>
      <p:sp>
        <p:nvSpPr>
          <p:cNvPr id="12" name="Google Shape;930;p77"/>
          <p:cNvSpPr txBox="1"/>
          <p:nvPr/>
        </p:nvSpPr>
        <p:spPr>
          <a:xfrm>
            <a:off x="8625893" y="1455700"/>
            <a:ext cx="3409945" cy="59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r>
              <a:rPr lang="en" sz="2399" b="1"/>
              <a:t>Geometric Viewpoint</a:t>
            </a:r>
            <a:endParaRPr sz="2399" b="1"/>
          </a:p>
        </p:txBody>
      </p:sp>
      <p:pic>
        <p:nvPicPr>
          <p:cNvPr id="13" name="Google Shape;931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5509" y="3575285"/>
            <a:ext cx="3073434" cy="221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32;p77"/>
          <p:cNvSpPr txBox="1"/>
          <p:nvPr/>
        </p:nvSpPr>
        <p:spPr>
          <a:xfrm>
            <a:off x="5227361" y="2408052"/>
            <a:ext cx="2196228" cy="85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en" sz="2399"/>
              <a:t>One template per class</a:t>
            </a:r>
            <a:endParaRPr sz="2399"/>
          </a:p>
        </p:txBody>
      </p:sp>
      <p:sp>
        <p:nvSpPr>
          <p:cNvPr id="17" name="Google Shape;935;p77"/>
          <p:cNvSpPr txBox="1"/>
          <p:nvPr/>
        </p:nvSpPr>
        <p:spPr>
          <a:xfrm>
            <a:off x="8949992" y="2408036"/>
            <a:ext cx="2684501" cy="85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en" sz="2399"/>
              <a:t>Hyperplanes cutting up space</a:t>
            </a:r>
            <a:endParaRPr sz="2399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30CAF-1A46-D341-820D-E608D1C7381F}"/>
              </a:ext>
            </a:extLst>
          </p:cNvPr>
          <p:cNvSpPr txBox="1"/>
          <p:nvPr/>
        </p:nvSpPr>
        <p:spPr>
          <a:xfrm>
            <a:off x="10246263" y="64581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6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6116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General recipe for training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2250246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Find parameters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 the sum of a </a:t>
                </a:r>
                <a:r>
                  <a:rPr lang="en-US" i="1" dirty="0"/>
                  <a:t>regularization loss</a:t>
                </a:r>
                <a:r>
                  <a:rPr lang="en-US" dirty="0"/>
                  <a:t> and a </a:t>
                </a:r>
                <a:r>
                  <a:rPr lang="en-US" i="1" dirty="0"/>
                  <a:t>data loss</a:t>
                </a:r>
                <a:r>
                  <a:rPr lang="en-US" dirty="0"/>
                  <a:t>: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   =          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674F3F-802D-AE42-B9FD-D53440A5E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2250246"/>
              </a:xfrm>
              <a:blipFill>
                <a:blip r:embed="rId3"/>
                <a:stretch>
                  <a:fillRect l="-1103" t="-23164" b="-8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5">
            <a:extLst>
              <a:ext uri="{FF2B5EF4-FFF2-40B4-BE49-F238E27FC236}">
                <a16:creationId xmlns:a16="http://schemas.microsoft.com/office/drawing/2014/main" id="{CC3A439F-1066-AB4C-BA1E-4473393D4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64536"/>
            <a:ext cx="2746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empirical loss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31588C2-FCDC-7D4F-A41A-3E75E4C0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764536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data loss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BE02ED6D-286F-F348-BAC2-72823F0D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071" y="2743200"/>
            <a:ext cx="1709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regularization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F92EC-D61D-EB46-ADC7-86A1D205A8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2"/>
          <a:stretch/>
        </p:blipFill>
        <p:spPr>
          <a:xfrm>
            <a:off x="7086716" y="3693153"/>
            <a:ext cx="3886084" cy="2599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00EE3F-E8A3-0047-B6E0-186683381746}"/>
                  </a:ext>
                </a:extLst>
              </p:cNvPr>
              <p:cNvSpPr/>
              <p:nvPr/>
            </p:nvSpPr>
            <p:spPr>
              <a:xfrm>
                <a:off x="3946589" y="3818974"/>
                <a:ext cx="2668523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L2 regularization: </a:t>
                </a:r>
                <a:br>
                  <a:rPr lang="en-US" sz="2400" b="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00EE3F-E8A3-0047-B6E0-186683381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89" y="3818974"/>
                <a:ext cx="2668523" cy="1153136"/>
              </a:xfrm>
              <a:prstGeom prst="rect">
                <a:avLst/>
              </a:prstGeom>
              <a:blipFill>
                <a:blip r:embed="rId5"/>
                <a:stretch>
                  <a:fillRect l="-474" t="-4348" r="-3791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E301E4-3094-4542-9251-932F554364A1}"/>
                  </a:ext>
                </a:extLst>
              </p:cNvPr>
              <p:cNvSpPr/>
              <p:nvPr/>
            </p:nvSpPr>
            <p:spPr>
              <a:xfrm>
                <a:off x="3960877" y="5194599"/>
                <a:ext cx="2668523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L1 regularization: </a:t>
                </a:r>
                <a:br>
                  <a:rPr lang="en-US" sz="2400" b="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E301E4-3094-4542-9251-932F55436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77" y="5194599"/>
                <a:ext cx="2668523" cy="901401"/>
              </a:xfrm>
              <a:prstGeom prst="rect">
                <a:avLst/>
              </a:prstGeom>
              <a:blipFill>
                <a:blip r:embed="rId6"/>
                <a:stretch>
                  <a:fillRect l="-952" t="-4167" r="-381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3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3AFE-8FE0-AF4F-B0F5-7C2ED691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week: 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F63A-5020-F14B-8F2D-46261E61E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Examples of classification models: nearest neighbor, linear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Empirical loss minimization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classification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Linear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Logistic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Perceptron training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Support vector machines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 recipe: data loss, regularization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Multi-class classification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Multi-class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perceptrons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Multi-class SVM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Softmax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39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A1B3-7977-9648-B5ED-7C9ACF67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AFF38-DA2D-7447-B76B-F1468B0B5C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want to squash the vector of responses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into a vector of “probabilities”: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outputs are between 0 and 1 and sum to 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one of the inputs (</a:t>
                </a:r>
                <a:r>
                  <a:rPr lang="en-US" i="1" dirty="0"/>
                  <a:t>logits</a:t>
                </a:r>
                <a:r>
                  <a:rPr lang="en-US" dirty="0"/>
                  <a:t>) is much larger than the others, then the corresponding </a:t>
                </a:r>
                <a:r>
                  <a:rPr lang="en-US" dirty="0" err="1"/>
                  <a:t>softmax</a:t>
                </a:r>
                <a:r>
                  <a:rPr lang="en-US" dirty="0"/>
                  <a:t> value will be close to 1 and others will be close to 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AFF38-DA2D-7447-B76B-F1468B0B5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5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A1B3-7977-9648-B5ED-7C9ACF67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and sigmoid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AFF38-DA2D-7447-B76B-F1468B0B5C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For two classes: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⁡(−</m:t>
                              </m:r>
                              <m: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99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/>
                <a:r>
                  <a:rPr lang="en-US" b="0" dirty="0">
                    <a:solidFill>
                      <a:srgbClr val="9900CC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⁡(−2</m:t>
                            </m:r>
                            <m: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en-US" b="0" i="1" dirty="0">
                  <a:solidFill>
                    <a:srgbClr val="99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/>
                <a:r>
                  <a:rPr lang="en-US" b="0" dirty="0">
                    <a:solidFill>
                      <a:srgbClr val="9900CC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(−2</m:t>
                        </m:r>
                        <m: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Thus, </a:t>
                </a:r>
                <a:r>
                  <a:rPr lang="en-US" dirty="0" err="1"/>
                  <a:t>softmax</a:t>
                </a:r>
                <a:r>
                  <a:rPr lang="en-US" dirty="0"/>
                  <a:t> is the generalization of sigmoid for more than two classes</a:t>
                </a:r>
              </a:p>
              <a:p>
                <a:pPr marL="0" indent="0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AFF38-DA2D-7447-B76B-F1468B0B5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8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060C-49C4-F74C-BBC3-29CCB148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6CE17-1D28-1249-B70A-C50AF5897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110490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It is natural to use negative log likelihood loss with </a:t>
                </a:r>
                <a:r>
                  <a:rPr lang="en-US" dirty="0" err="1"/>
                  <a:t>softmax</a:t>
                </a:r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also the </a:t>
                </a:r>
                <a:r>
                  <a:rPr lang="en-US" i="1" dirty="0"/>
                  <a:t>cross-entropy</a:t>
                </a:r>
                <a:r>
                  <a:rPr lang="en-US" dirty="0"/>
                  <a:t> between the “empirical” distribution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“estimated”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6CE17-1D28-1249-B70A-C50AF5897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11049000" cy="5257800"/>
              </a:xfrm>
              <a:blipFill>
                <a:blip r:embed="rId3"/>
                <a:stretch>
                  <a:fillRect l="-918" t="-1449" r="-574" b="-8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8C14679-2803-4540-A475-23AEB8CDAE6B}"/>
              </a:ext>
            </a:extLst>
          </p:cNvPr>
          <p:cNvGrpSpPr/>
          <p:nvPr/>
        </p:nvGrpSpPr>
        <p:grpSpPr>
          <a:xfrm>
            <a:off x="1740408" y="4191000"/>
            <a:ext cx="8976326" cy="2554304"/>
            <a:chOff x="1740408" y="4191000"/>
            <a:chExt cx="8976326" cy="2554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77977A-AC99-8844-895A-79E20B7DCDE7}"/>
                </a:ext>
              </a:extLst>
            </p:cNvPr>
            <p:cNvSpPr/>
            <p:nvPr/>
          </p:nvSpPr>
          <p:spPr bwMode="auto">
            <a:xfrm>
              <a:off x="7507224" y="5715000"/>
              <a:ext cx="304800" cy="609600"/>
            </a:xfrm>
            <a:prstGeom prst="rect">
              <a:avLst/>
            </a:prstGeom>
            <a:solidFill>
              <a:srgbClr val="CC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0FB808-FEE1-D645-AAAD-6AAFF8C9039F}"/>
                </a:ext>
              </a:extLst>
            </p:cNvPr>
            <p:cNvSpPr/>
            <p:nvPr/>
          </p:nvSpPr>
          <p:spPr bwMode="auto">
            <a:xfrm>
              <a:off x="7964424" y="5943600"/>
              <a:ext cx="304800" cy="381000"/>
            </a:xfrm>
            <a:prstGeom prst="rect">
              <a:avLst/>
            </a:prstGeom>
            <a:solidFill>
              <a:srgbClr val="CC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5D9DDA-76C9-C047-BD7E-581970B2D3C6}"/>
                </a:ext>
              </a:extLst>
            </p:cNvPr>
            <p:cNvSpPr/>
            <p:nvPr/>
          </p:nvSpPr>
          <p:spPr bwMode="auto">
            <a:xfrm>
              <a:off x="8421624" y="5257800"/>
              <a:ext cx="304800" cy="1066800"/>
            </a:xfrm>
            <a:prstGeom prst="rect">
              <a:avLst/>
            </a:prstGeom>
            <a:solidFill>
              <a:srgbClr val="CC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3D26F9-A627-EF47-B3B6-422C3C981857}"/>
                </a:ext>
              </a:extLst>
            </p:cNvPr>
            <p:cNvSpPr/>
            <p:nvPr/>
          </p:nvSpPr>
          <p:spPr bwMode="auto">
            <a:xfrm>
              <a:off x="8878824" y="5562600"/>
              <a:ext cx="304800" cy="762000"/>
            </a:xfrm>
            <a:prstGeom prst="rect">
              <a:avLst/>
            </a:prstGeom>
            <a:solidFill>
              <a:srgbClr val="CC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9B5421-6A78-4440-AF21-A93815BE8CD5}"/>
                </a:ext>
              </a:extLst>
            </p:cNvPr>
            <p:cNvSpPr/>
            <p:nvPr/>
          </p:nvSpPr>
          <p:spPr bwMode="auto">
            <a:xfrm>
              <a:off x="9336024" y="6096000"/>
              <a:ext cx="304800" cy="228600"/>
            </a:xfrm>
            <a:prstGeom prst="rect">
              <a:avLst/>
            </a:prstGeom>
            <a:solidFill>
              <a:srgbClr val="CC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621C92-002B-9D4C-AF9B-82F26DC81481}"/>
                </a:ext>
              </a:extLst>
            </p:cNvPr>
            <p:cNvSpPr/>
            <p:nvPr/>
          </p:nvSpPr>
          <p:spPr bwMode="auto">
            <a:xfrm>
              <a:off x="9793224" y="6019800"/>
              <a:ext cx="304800" cy="304800"/>
            </a:xfrm>
            <a:prstGeom prst="rect">
              <a:avLst/>
            </a:prstGeom>
            <a:solidFill>
              <a:srgbClr val="CC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C5D404-C65E-DC45-9690-541B5DC35D30}"/>
                </a:ext>
              </a:extLst>
            </p:cNvPr>
            <p:cNvSpPr/>
            <p:nvPr/>
          </p:nvSpPr>
          <p:spPr bwMode="auto">
            <a:xfrm>
              <a:off x="10287000" y="6172200"/>
              <a:ext cx="304800" cy="152400"/>
            </a:xfrm>
            <a:prstGeom prst="rect">
              <a:avLst/>
            </a:prstGeom>
            <a:solidFill>
              <a:srgbClr val="CC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F9995E-BFFB-174E-BAE6-B1D1C128A036}"/>
                </a:ext>
              </a:extLst>
            </p:cNvPr>
            <p:cNvSpPr/>
            <p:nvPr/>
          </p:nvSpPr>
          <p:spPr bwMode="auto">
            <a:xfrm>
              <a:off x="1740408" y="6248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2DBF89-9754-724B-B0CF-316CE2D3DF78}"/>
                </a:ext>
              </a:extLst>
            </p:cNvPr>
            <p:cNvSpPr/>
            <p:nvPr/>
          </p:nvSpPr>
          <p:spPr bwMode="auto">
            <a:xfrm>
              <a:off x="2197608" y="6248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220D5C-076F-944A-BDDA-0424DB036C6A}"/>
                </a:ext>
              </a:extLst>
            </p:cNvPr>
            <p:cNvSpPr/>
            <p:nvPr/>
          </p:nvSpPr>
          <p:spPr bwMode="auto">
            <a:xfrm>
              <a:off x="2654808" y="4191000"/>
              <a:ext cx="304800" cy="2133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9E155F-C353-764C-AA08-610EEAD54E17}"/>
                </a:ext>
              </a:extLst>
            </p:cNvPr>
            <p:cNvSpPr/>
            <p:nvPr/>
          </p:nvSpPr>
          <p:spPr bwMode="auto">
            <a:xfrm>
              <a:off x="3112008" y="6248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247FF0B-48DD-174A-B8B7-6CE62105B4C7}"/>
                </a:ext>
              </a:extLst>
            </p:cNvPr>
            <p:cNvSpPr/>
            <p:nvPr/>
          </p:nvSpPr>
          <p:spPr bwMode="auto">
            <a:xfrm>
              <a:off x="3569208" y="6248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CD966A-6AC5-5248-8D5B-472D5734C971}"/>
                </a:ext>
              </a:extLst>
            </p:cNvPr>
            <p:cNvSpPr/>
            <p:nvPr/>
          </p:nvSpPr>
          <p:spPr bwMode="auto">
            <a:xfrm>
              <a:off x="4026408" y="6248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AA6521-EBF3-6445-9683-6EEC27D3B718}"/>
                </a:ext>
              </a:extLst>
            </p:cNvPr>
            <p:cNvSpPr/>
            <p:nvPr/>
          </p:nvSpPr>
          <p:spPr bwMode="auto">
            <a:xfrm>
              <a:off x="4520184" y="6248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DEC23D7-B401-4546-BC4C-3247E1D48B10}"/>
                    </a:ext>
                  </a:extLst>
                </p:cNvPr>
                <p:cNvSpPr txBox="1"/>
                <p:nvPr/>
              </p:nvSpPr>
              <p:spPr>
                <a:xfrm>
                  <a:off x="1777362" y="6368534"/>
                  <a:ext cx="3099438" cy="376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Empirical distribution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DEC23D7-B401-4546-BC4C-3247E1D48B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7362" y="6368534"/>
                  <a:ext cx="3099438" cy="376770"/>
                </a:xfrm>
                <a:prstGeom prst="rect">
                  <a:avLst/>
                </a:prstGeom>
                <a:blipFill>
                  <a:blip r:embed="rId4"/>
                  <a:stretch>
                    <a:fillRect l="-1633" t="-3226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5226E35-DA87-5549-B5A2-9FA4D5C8BAB1}"/>
                    </a:ext>
                  </a:extLst>
                </p:cNvPr>
                <p:cNvSpPr txBox="1"/>
                <p:nvPr/>
              </p:nvSpPr>
              <p:spPr>
                <a:xfrm>
                  <a:off x="7391400" y="6368534"/>
                  <a:ext cx="33253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Estimated distribution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5226E35-DA87-5549-B5A2-9FA4D5C8BA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6368534"/>
                  <a:ext cx="332533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521" t="-3226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B3F103A-AA4A-404F-87B4-0A751F602E99}"/>
                    </a:ext>
                  </a:extLst>
                </p:cNvPr>
                <p:cNvSpPr txBox="1"/>
                <p:nvPr/>
              </p:nvSpPr>
              <p:spPr>
                <a:xfrm>
                  <a:off x="3293796" y="5073134"/>
                  <a:ext cx="26463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rgbClr val="9900CC"/>
                      </a:solidFill>
                    </a:rPr>
                    <a:t>(correct class |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9900CC"/>
                      </a:solidFill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 1</m:t>
                      </m:r>
                    </m:oMath>
                  </a14:m>
                  <a:endParaRPr lang="en-US" dirty="0">
                    <a:solidFill>
                      <a:srgbClr val="9900CC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B3F103A-AA4A-404F-87B4-0A751F602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3796" y="5073134"/>
                  <a:ext cx="264636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3226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5EF4566-24B1-474D-82DB-EE282F153D79}"/>
                </a:ext>
              </a:extLst>
            </p:cNvPr>
            <p:cNvCxnSpPr>
              <a:cxnSpLocks/>
              <a:stCxn id="23" idx="1"/>
            </p:cNvCxnSpPr>
            <p:nvPr/>
          </p:nvCxnSpPr>
          <p:spPr bwMode="auto">
            <a:xfrm flipH="1">
              <a:off x="2959608" y="5257800"/>
              <a:ext cx="334188" cy="266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172FA3E-11AF-C342-BBE8-3586079652CD}"/>
                    </a:ext>
                  </a:extLst>
                </p:cNvPr>
                <p:cNvSpPr txBox="1"/>
                <p:nvPr/>
              </p:nvSpPr>
              <p:spPr>
                <a:xfrm>
                  <a:off x="3627193" y="5758934"/>
                  <a:ext cx="28259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rgbClr val="9900CC"/>
                      </a:solidFill>
                    </a:rPr>
                    <a:t>(incorrect class |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9900CC"/>
                      </a:solidFill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 0</m:t>
                      </m:r>
                    </m:oMath>
                  </a14:m>
                  <a:endParaRPr lang="en-US" dirty="0">
                    <a:solidFill>
                      <a:srgbClr val="9900CC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172FA3E-11AF-C342-BBE8-358607965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93" y="5758934"/>
                  <a:ext cx="2825902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3226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FF7714-034A-A346-A8E3-D529CD4A34D8}"/>
                </a:ext>
              </a:extLst>
            </p:cNvPr>
            <p:cNvCxnSpPr>
              <a:cxnSpLocks/>
              <a:stCxn id="25" idx="1"/>
            </p:cNvCxnSpPr>
            <p:nvPr/>
          </p:nvCxnSpPr>
          <p:spPr bwMode="auto">
            <a:xfrm flipH="1">
              <a:off x="3256429" y="5943600"/>
              <a:ext cx="370764" cy="266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864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94DB-5655-B34E-84D8-6496E602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loss vs. cross-entropy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397B8-E50A-E741-B594-CDB674296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08964"/>
            <a:ext cx="9144000" cy="4440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1DF22-2EE3-2E48-8622-AD455A735FB0}"/>
              </a:ext>
            </a:extLst>
          </p:cNvPr>
          <p:cNvSpPr txBox="1"/>
          <p:nvPr/>
        </p:nvSpPr>
        <p:spPr>
          <a:xfrm>
            <a:off x="8616580" y="6474024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Stanford 231n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FFAD3-6A04-B34C-9129-007B3C97569C}"/>
              </a:ext>
            </a:extLst>
          </p:cNvPr>
          <p:cNvSpPr/>
          <p:nvPr/>
        </p:nvSpPr>
        <p:spPr bwMode="auto">
          <a:xfrm>
            <a:off x="1828800" y="4876800"/>
            <a:ext cx="4114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cs typeface="Arial" charset="0"/>
              </a:rPr>
              <a:t>Correct class is the third one (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charset="0"/>
              </a:rPr>
              <a:t>blue</a:t>
            </a:r>
            <a:r>
              <a:rPr lang="en-US" sz="2400" dirty="0">
                <a:cs typeface="Arial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A37EE7-4EF8-5644-AA18-E4832DF1222B}"/>
              </a:ext>
            </a:extLst>
          </p:cNvPr>
          <p:cNvSpPr/>
          <p:nvPr/>
        </p:nvSpPr>
        <p:spPr bwMode="auto">
          <a:xfrm>
            <a:off x="7543800" y="1676400"/>
            <a:ext cx="25146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ACC77-42AA-B54C-8F91-54F8155EFB29}"/>
              </a:ext>
            </a:extLst>
          </p:cNvPr>
          <p:cNvSpPr/>
          <p:nvPr/>
        </p:nvSpPr>
        <p:spPr bwMode="auto">
          <a:xfrm>
            <a:off x="7162800" y="3741924"/>
            <a:ext cx="1219200" cy="17444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970161-1DFE-064F-9046-5D463E31D2FE}"/>
              </a:ext>
            </a:extLst>
          </p:cNvPr>
          <p:cNvSpPr/>
          <p:nvPr/>
        </p:nvSpPr>
        <p:spPr bwMode="auto">
          <a:xfrm>
            <a:off x="8229600" y="3684084"/>
            <a:ext cx="1600200" cy="17444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541CE-B1F6-724E-83BC-CD0B4C9644C2}"/>
              </a:ext>
            </a:extLst>
          </p:cNvPr>
          <p:cNvSpPr/>
          <p:nvPr/>
        </p:nvSpPr>
        <p:spPr bwMode="auto">
          <a:xfrm>
            <a:off x="9829800" y="3684084"/>
            <a:ext cx="762001" cy="17444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31B8-9484-5445-B688-A12BF571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with cross-entropy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44254-139C-CE41-B448-9E7EF7C64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99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99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99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99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99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99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99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99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99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99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/>
              </a:p>
              <a:p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44254-139C-CE41-B448-9E7EF7C64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7488" b="-19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3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31B8-9484-5445-B688-A12BF571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with cross-entropy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44254-139C-CE41-B448-9E7EF7C64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: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−1)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i="1" dirty="0">
                    <a:solidFill>
                      <a:srgbClr val="9900CC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Update rule: 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</a:t>
                </a:r>
                <a:r>
                  <a:rPr lang="en-US" sz="28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44254-139C-CE41-B448-9E7EF7C64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800" y="1295400"/>
                <a:ext cx="7772400" cy="4876800"/>
              </a:xfrm>
              <a:blipFill>
                <a:blip r:embed="rId2"/>
                <a:stretch>
                  <a:fillRect l="-1305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2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4B25-8F72-F54A-B57C-57A778F8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perceptron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Let’s differentiate the perceptron hinge loss:</a:t>
                </a:r>
                <a:br>
                  <a:rPr lang="en-US" dirty="0"/>
                </a:br>
                <a:endParaRPr lang="en-US" sz="800" i="1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ax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sz="800" dirty="0"/>
              </a:p>
              <a:p>
                <a:pPr marL="0" indent="0"/>
                <a:r>
                  <a:rPr lang="en-US" dirty="0"/>
                  <a:t>(Strictly speaking, this loss is not differentiable, so we need to find a </a:t>
                </a:r>
                <a:r>
                  <a:rPr lang="en-US" i="1" dirty="0"/>
                  <a:t>sub-gradient</a:t>
                </a:r>
                <a:r>
                  <a:rPr lang="en-US" dirty="0"/>
                  <a:t>)</a:t>
                </a: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8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11D735-79D0-674A-B095-F2D5AC581FA0}"/>
              </a:ext>
            </a:extLst>
          </p:cNvPr>
          <p:cNvCxnSpPr/>
          <p:nvPr/>
        </p:nvCxnSpPr>
        <p:spPr bwMode="auto">
          <a:xfrm>
            <a:off x="3581400" y="6172200"/>
            <a:ext cx="480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D8D008-A4FF-CF44-96A2-2E6D34CB54C1}"/>
              </a:ext>
            </a:extLst>
          </p:cNvPr>
          <p:cNvCxnSpPr/>
          <p:nvPr/>
        </p:nvCxnSpPr>
        <p:spPr bwMode="auto">
          <a:xfrm flipV="1">
            <a:off x="5943600" y="3886200"/>
            <a:ext cx="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742C4D21-87C8-3840-B299-F8C5D978C129}"/>
              </a:ext>
            </a:extLst>
          </p:cNvPr>
          <p:cNvSpPr/>
          <p:nvPr/>
        </p:nvSpPr>
        <p:spPr bwMode="auto">
          <a:xfrm flipH="1">
            <a:off x="4038600" y="4014215"/>
            <a:ext cx="3733800" cy="2157984"/>
          </a:xfrm>
          <a:custGeom>
            <a:avLst/>
            <a:gdLst>
              <a:gd name="connsiteX0" fmla="*/ 0 w 4181856"/>
              <a:gd name="connsiteY0" fmla="*/ 2157984 h 2157984"/>
              <a:gd name="connsiteX1" fmla="*/ 2023872 w 4181856"/>
              <a:gd name="connsiteY1" fmla="*/ 2157984 h 2157984"/>
              <a:gd name="connsiteX2" fmla="*/ 4181856 w 4181856"/>
              <a:gd name="connsiteY2" fmla="*/ 0 h 2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2157984">
                <a:moveTo>
                  <a:pt x="0" y="2157984"/>
                </a:moveTo>
                <a:lnTo>
                  <a:pt x="2023872" y="2157984"/>
                </a:lnTo>
                <a:lnTo>
                  <a:pt x="41818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BAEB80-D8CD-B648-AAF6-05830DFED5F5}"/>
                  </a:ext>
                </a:extLst>
              </p:cNvPr>
              <p:cNvSpPr/>
              <p:nvPr/>
            </p:nvSpPr>
            <p:spPr>
              <a:xfrm>
                <a:off x="7437126" y="6262860"/>
                <a:ext cx="944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BAEB80-D8CD-B648-AAF6-05830DFED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26" y="6262860"/>
                <a:ext cx="94487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A52ADA0-93EC-B246-8BF3-B31068E80F5F}"/>
              </a:ext>
            </a:extLst>
          </p:cNvPr>
          <p:cNvSpPr txBox="1"/>
          <p:nvPr/>
        </p:nvSpPr>
        <p:spPr>
          <a:xfrm>
            <a:off x="2170176" y="5791201"/>
            <a:ext cx="148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Incorrectly classified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01FE3-920A-6243-9702-ACE44D7E3FCB}"/>
              </a:ext>
            </a:extLst>
          </p:cNvPr>
          <p:cNvSpPr txBox="1"/>
          <p:nvPr/>
        </p:nvSpPr>
        <p:spPr>
          <a:xfrm>
            <a:off x="8342376" y="5791201"/>
            <a:ext cx="148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Correctly classified</a:t>
            </a:r>
          </a:p>
        </p:txBody>
      </p:sp>
    </p:spTree>
    <p:extLst>
      <p:ext uri="{BB962C8B-B14F-4D97-AF65-F5344CB8AC3E}">
        <p14:creationId xmlns:p14="http://schemas.microsoft.com/office/powerpoint/2010/main" val="63062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273C-A95E-B243-87AD-9664620A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trick: Avoiding overflow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EFC73-07C1-1D4D-957B-EACBEC059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Exponentiated values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become very large and cause overflow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Note that adding the same constant to all </a:t>
                </a:r>
                <a:r>
                  <a:rPr lang="en-US" dirty="0" err="1"/>
                  <a:t>softmax</a:t>
                </a:r>
                <a:r>
                  <a:rPr lang="en-US" dirty="0"/>
                  <a:t> inputs (</a:t>
                </a:r>
                <a:r>
                  <a:rPr lang="en-US" i="1" dirty="0"/>
                  <a:t>logits</a:t>
                </a:r>
                <a:r>
                  <a:rPr lang="en-US" dirty="0"/>
                  <a:t>) does not change the output of the </a:t>
                </a:r>
                <a:r>
                  <a:rPr lang="en-US" dirty="0" err="1"/>
                  <a:t>softmax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b="0" i="0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9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Then we can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(i.e., make largest input to </a:t>
                </a:r>
                <a:r>
                  <a:rPr lang="en-US" dirty="0" err="1"/>
                  <a:t>softmax</a:t>
                </a:r>
                <a:r>
                  <a:rPr lang="en-US" dirty="0"/>
                  <a:t> be 0)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EFC73-07C1-1D4D-957B-EACBEC059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7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A9B1-495E-1041-A797-21A18B7E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trick: Temperature scaling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22CB0-9FF0-4848-8C06-201B458A7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Suppose we divide every input to the </a:t>
                </a:r>
                <a:r>
                  <a:rPr lang="en-US" dirty="0" err="1"/>
                  <a:t>softmax</a:t>
                </a:r>
                <a:r>
                  <a:rPr lang="en-US" dirty="0"/>
                  <a:t> by the same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Prior to normalization, each entry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raised to the power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close to 0, the largest entry will </a:t>
                </a:r>
                <a:br>
                  <a:rPr lang="en-US" sz="2400" dirty="0"/>
                </a:br>
                <a:r>
                  <a:rPr lang="en-US" sz="2400" dirty="0"/>
                  <a:t>dominate and output distribution will </a:t>
                </a:r>
                <a:br>
                  <a:rPr lang="en-US" sz="2400" dirty="0"/>
                </a:br>
                <a:r>
                  <a:rPr lang="en-US" sz="2400" dirty="0"/>
                  <a:t>approach </a:t>
                </a:r>
                <a:r>
                  <a:rPr lang="en-US" sz="2400" i="1" dirty="0"/>
                  <a:t>one-hot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high, output distribution will </a:t>
                </a:r>
                <a:br>
                  <a:rPr lang="en-US" sz="2400" dirty="0"/>
                </a:br>
                <a:r>
                  <a:rPr lang="en-US" sz="2400" dirty="0"/>
                  <a:t>approach uniform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22CB0-9FF0-4848-8C06-201B458A7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3295793-A580-1E43-AA64-50E4408F3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960802"/>
            <a:ext cx="2438400" cy="2419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72B585-FB15-7D49-BA5B-37C8800CBBB7}"/>
                  </a:ext>
                </a:extLst>
              </p:cNvPr>
              <p:cNvSpPr txBox="1"/>
              <p:nvPr/>
            </p:nvSpPr>
            <p:spPr>
              <a:xfrm>
                <a:off x="10361755" y="4122003"/>
                <a:ext cx="764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72B585-FB15-7D49-BA5B-37C8800C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755" y="4122003"/>
                <a:ext cx="764889" cy="276999"/>
              </a:xfrm>
              <a:prstGeom prst="rect">
                <a:avLst/>
              </a:prstGeom>
              <a:blipFill>
                <a:blip r:embed="rId4"/>
                <a:stretch>
                  <a:fillRect l="-6667" r="-50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0B4267-ADE7-824D-9099-C506826B0683}"/>
                  </a:ext>
                </a:extLst>
              </p:cNvPr>
              <p:cNvSpPr txBox="1"/>
              <p:nvPr/>
            </p:nvSpPr>
            <p:spPr>
              <a:xfrm>
                <a:off x="9880510" y="3637002"/>
                <a:ext cx="812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0B4267-ADE7-824D-9099-C506826B0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10" y="3637002"/>
                <a:ext cx="812979" cy="276999"/>
              </a:xfrm>
              <a:prstGeom prst="rect">
                <a:avLst/>
              </a:prstGeom>
              <a:blipFill>
                <a:blip r:embed="rId5"/>
                <a:stretch>
                  <a:fillRect l="-4615" r="-461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33F351C-99FA-8347-A61E-1BAAF0C8E5E1}"/>
              </a:ext>
            </a:extLst>
          </p:cNvPr>
          <p:cNvSpPr txBox="1"/>
          <p:nvPr/>
        </p:nvSpPr>
        <p:spPr>
          <a:xfrm>
            <a:off x="11049000" y="638020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6"/>
              </a:rPr>
              <a:t>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269F-5003-2240-A42B-E4BA9E3B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trick: Temperature scaling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6D023-1373-144A-9AD7-4717DF9E6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057400"/>
            <a:ext cx="10795000" cy="431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5A194-9BE5-5049-8277-32CC6D42FAA4}"/>
              </a:ext>
            </a:extLst>
          </p:cNvPr>
          <p:cNvSpPr txBox="1"/>
          <p:nvPr/>
        </p:nvSpPr>
        <p:spPr>
          <a:xfrm>
            <a:off x="1524000" y="945715"/>
            <a:ext cx="2487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/>
              <a:t>Low temperature:</a:t>
            </a:r>
          </a:p>
          <a:p>
            <a:pPr algn="ctr"/>
            <a:r>
              <a:rPr lang="en-US" sz="1800" b="0" dirty="0"/>
              <a:t>More concentrated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A74A1-394A-544C-A077-BD560F373D49}"/>
              </a:ext>
            </a:extLst>
          </p:cNvPr>
          <p:cNvSpPr txBox="1"/>
          <p:nvPr/>
        </p:nvSpPr>
        <p:spPr>
          <a:xfrm>
            <a:off x="9005635" y="945715"/>
            <a:ext cx="2487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/>
              <a:t>Higher temperature:</a:t>
            </a:r>
          </a:p>
          <a:p>
            <a:pPr algn="ctr"/>
            <a:r>
              <a:rPr lang="en-US" sz="1800" b="0" dirty="0"/>
              <a:t>More uniform distribution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55C459-AEC2-5E46-BE1D-338E080FEEF0}"/>
              </a:ext>
            </a:extLst>
          </p:cNvPr>
          <p:cNvCxnSpPr>
            <a:cxnSpLocks/>
          </p:cNvCxnSpPr>
          <p:nvPr/>
        </p:nvCxnSpPr>
        <p:spPr bwMode="auto">
          <a:xfrm>
            <a:off x="4114800" y="1411845"/>
            <a:ext cx="4751135" cy="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38E932-0F11-CB4D-BFA8-254C0FCFE382}"/>
              </a:ext>
            </a:extLst>
          </p:cNvPr>
          <p:cNvSpPr txBox="1"/>
          <p:nvPr/>
        </p:nvSpPr>
        <p:spPr>
          <a:xfrm>
            <a:off x="10479945" y="63754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hlinkClick r:id="rId3"/>
              </a:rPr>
              <a:t>Figure source</a:t>
            </a:r>
            <a:endParaRPr lang="en-US" sz="1800" b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2D88E1-A92C-8C44-AF03-798E2BC39DA7}"/>
              </a:ext>
            </a:extLst>
          </p:cNvPr>
          <p:cNvCxnSpPr/>
          <p:nvPr/>
        </p:nvCxnSpPr>
        <p:spPr bwMode="auto">
          <a:xfrm>
            <a:off x="3810000" y="1869045"/>
            <a:ext cx="0" cy="39221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5F390B-E902-C54D-AE4F-EC3A7C998309}"/>
              </a:ext>
            </a:extLst>
          </p:cNvPr>
          <p:cNvCxnSpPr/>
          <p:nvPr/>
        </p:nvCxnSpPr>
        <p:spPr bwMode="auto">
          <a:xfrm>
            <a:off x="6324600" y="1869045"/>
            <a:ext cx="0" cy="39221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567A86-F888-B74C-9DE5-9DA4690ADE49}"/>
              </a:ext>
            </a:extLst>
          </p:cNvPr>
          <p:cNvCxnSpPr/>
          <p:nvPr/>
        </p:nvCxnSpPr>
        <p:spPr bwMode="auto">
          <a:xfrm>
            <a:off x="8763000" y="1869045"/>
            <a:ext cx="0" cy="39221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25858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060C-49C4-F74C-BBC3-29CCB148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trick: Label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6CE17-1D28-1249-B70A-C50AF5897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11049000" cy="30861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cross-entropy loss measures the difference between the “observed” label distribution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“estimated”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6CE17-1D28-1249-B70A-C50AF5897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11049000" cy="3086100"/>
              </a:xfrm>
              <a:blipFill>
                <a:blip r:embed="rId2"/>
                <a:stretch>
                  <a:fillRect l="-918" t="-4938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277977A-AC99-8844-895A-79E20B7DCDE7}"/>
              </a:ext>
            </a:extLst>
          </p:cNvPr>
          <p:cNvSpPr/>
          <p:nvPr/>
        </p:nvSpPr>
        <p:spPr bwMode="auto">
          <a:xfrm>
            <a:off x="7507224" y="5715000"/>
            <a:ext cx="304800" cy="6096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FB808-FEE1-D645-AAAD-6AAFF8C9039F}"/>
              </a:ext>
            </a:extLst>
          </p:cNvPr>
          <p:cNvSpPr/>
          <p:nvPr/>
        </p:nvSpPr>
        <p:spPr bwMode="auto">
          <a:xfrm>
            <a:off x="7964424" y="5943600"/>
            <a:ext cx="304800" cy="3810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5D9DDA-76C9-C047-BD7E-581970B2D3C6}"/>
              </a:ext>
            </a:extLst>
          </p:cNvPr>
          <p:cNvSpPr/>
          <p:nvPr/>
        </p:nvSpPr>
        <p:spPr bwMode="auto">
          <a:xfrm>
            <a:off x="8421624" y="5257800"/>
            <a:ext cx="304800" cy="10668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D26F9-A627-EF47-B3B6-422C3C981857}"/>
              </a:ext>
            </a:extLst>
          </p:cNvPr>
          <p:cNvSpPr/>
          <p:nvPr/>
        </p:nvSpPr>
        <p:spPr bwMode="auto">
          <a:xfrm>
            <a:off x="8878824" y="5562600"/>
            <a:ext cx="304800" cy="7620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9B5421-6A78-4440-AF21-A93815BE8CD5}"/>
              </a:ext>
            </a:extLst>
          </p:cNvPr>
          <p:cNvSpPr/>
          <p:nvPr/>
        </p:nvSpPr>
        <p:spPr bwMode="auto">
          <a:xfrm>
            <a:off x="9336024" y="6096000"/>
            <a:ext cx="304800" cy="2286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621C92-002B-9D4C-AF9B-82F26DC81481}"/>
              </a:ext>
            </a:extLst>
          </p:cNvPr>
          <p:cNvSpPr/>
          <p:nvPr/>
        </p:nvSpPr>
        <p:spPr bwMode="auto">
          <a:xfrm>
            <a:off x="9793224" y="6019800"/>
            <a:ext cx="304800" cy="3048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C5D404-C65E-DC45-9690-541B5DC35D30}"/>
              </a:ext>
            </a:extLst>
          </p:cNvPr>
          <p:cNvSpPr/>
          <p:nvPr/>
        </p:nvSpPr>
        <p:spPr bwMode="auto">
          <a:xfrm>
            <a:off x="10287000" y="6172200"/>
            <a:ext cx="304800" cy="1524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F9995E-BFFB-174E-BAE6-B1D1C128A036}"/>
              </a:ext>
            </a:extLst>
          </p:cNvPr>
          <p:cNvSpPr/>
          <p:nvPr/>
        </p:nvSpPr>
        <p:spPr bwMode="auto">
          <a:xfrm>
            <a:off x="1740408" y="62484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DBF89-9754-724B-B0CF-316CE2D3DF78}"/>
              </a:ext>
            </a:extLst>
          </p:cNvPr>
          <p:cNvSpPr/>
          <p:nvPr/>
        </p:nvSpPr>
        <p:spPr bwMode="auto">
          <a:xfrm>
            <a:off x="2197608" y="62484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220D5C-076F-944A-BDDA-0424DB036C6A}"/>
              </a:ext>
            </a:extLst>
          </p:cNvPr>
          <p:cNvSpPr/>
          <p:nvPr/>
        </p:nvSpPr>
        <p:spPr bwMode="auto">
          <a:xfrm>
            <a:off x="2654808" y="4724400"/>
            <a:ext cx="304800" cy="1600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9E155F-C353-764C-AA08-610EEAD54E17}"/>
              </a:ext>
            </a:extLst>
          </p:cNvPr>
          <p:cNvSpPr/>
          <p:nvPr/>
        </p:nvSpPr>
        <p:spPr bwMode="auto">
          <a:xfrm>
            <a:off x="3112008" y="62484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47FF0B-48DD-174A-B8B7-6CE62105B4C7}"/>
              </a:ext>
            </a:extLst>
          </p:cNvPr>
          <p:cNvSpPr/>
          <p:nvPr/>
        </p:nvSpPr>
        <p:spPr bwMode="auto">
          <a:xfrm>
            <a:off x="3569208" y="62484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CD966A-6AC5-5248-8D5B-472D5734C971}"/>
              </a:ext>
            </a:extLst>
          </p:cNvPr>
          <p:cNvSpPr/>
          <p:nvPr/>
        </p:nvSpPr>
        <p:spPr bwMode="auto">
          <a:xfrm>
            <a:off x="4026408" y="62484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AA6521-EBF3-6445-9683-6EEC27D3B718}"/>
              </a:ext>
            </a:extLst>
          </p:cNvPr>
          <p:cNvSpPr/>
          <p:nvPr/>
        </p:nvSpPr>
        <p:spPr bwMode="auto">
          <a:xfrm>
            <a:off x="4520184" y="62484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EC23D7-B401-4546-BC4C-3247E1D48B10}"/>
                  </a:ext>
                </a:extLst>
              </p:cNvPr>
              <p:cNvSpPr txBox="1"/>
              <p:nvPr/>
            </p:nvSpPr>
            <p:spPr>
              <a:xfrm>
                <a:off x="1777362" y="6368534"/>
                <a:ext cx="3099438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Empirical distribution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EC23D7-B401-4546-BC4C-3247E1D48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2" y="6368534"/>
                <a:ext cx="3099438" cy="376770"/>
              </a:xfrm>
              <a:prstGeom prst="rect">
                <a:avLst/>
              </a:prstGeom>
              <a:blipFill>
                <a:blip r:embed="rId3"/>
                <a:stretch>
                  <a:fillRect l="-1633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226E35-DA87-5549-B5A2-9FA4D5C8BAB1}"/>
                  </a:ext>
                </a:extLst>
              </p:cNvPr>
              <p:cNvSpPr txBox="1"/>
              <p:nvPr/>
            </p:nvSpPr>
            <p:spPr>
              <a:xfrm>
                <a:off x="7391400" y="6368534"/>
                <a:ext cx="3325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Estimated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226E35-DA87-5549-B5A2-9FA4D5C8B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6368534"/>
                <a:ext cx="3325334" cy="369332"/>
              </a:xfrm>
              <a:prstGeom prst="rect">
                <a:avLst/>
              </a:prstGeom>
              <a:blipFill>
                <a:blip r:embed="rId4"/>
                <a:stretch>
                  <a:fillRect l="-1521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FC4A1-1560-8B46-856F-62E7E6D20880}"/>
                  </a:ext>
                </a:extLst>
              </p:cNvPr>
              <p:cNvSpPr txBox="1"/>
              <p:nvPr/>
            </p:nvSpPr>
            <p:spPr>
              <a:xfrm>
                <a:off x="3293796" y="5073134"/>
                <a:ext cx="2646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(correct class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FC4A1-1560-8B46-856F-62E7E6D20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796" y="5073134"/>
                <a:ext cx="2646365" cy="369332"/>
              </a:xfrm>
              <a:prstGeom prst="rect">
                <a:avLst/>
              </a:prstGeom>
              <a:blipFill>
                <a:blip r:embed="rId5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8D6096-86CE-5B49-8723-68D9ABDEBF96}"/>
              </a:ext>
            </a:extLst>
          </p:cNvPr>
          <p:cNvCxnSpPr>
            <a:cxnSpLocks/>
            <a:stCxn id="20" idx="1"/>
            <a:endCxn id="13" idx="3"/>
          </p:cNvCxnSpPr>
          <p:nvPr/>
        </p:nvCxnSpPr>
        <p:spPr bwMode="auto">
          <a:xfrm flipH="1">
            <a:off x="2959608" y="5257800"/>
            <a:ext cx="334188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06712-22EA-8840-A317-8E3BEEDD6166}"/>
                  </a:ext>
                </a:extLst>
              </p:cNvPr>
              <p:cNvSpPr txBox="1"/>
              <p:nvPr/>
            </p:nvSpPr>
            <p:spPr>
              <a:xfrm>
                <a:off x="3627193" y="5758934"/>
                <a:ext cx="2825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(incorrect class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06712-22EA-8840-A317-8E3BEEDD6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93" y="5758934"/>
                <a:ext cx="2825902" cy="369332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5FAADA-283E-BC4D-869E-1D14847C2B7E}"/>
              </a:ext>
            </a:extLst>
          </p:cNvPr>
          <p:cNvCxnSpPr>
            <a:cxnSpLocks/>
            <a:stCxn id="24" idx="1"/>
          </p:cNvCxnSpPr>
          <p:nvPr/>
        </p:nvCxnSpPr>
        <p:spPr bwMode="auto">
          <a:xfrm flipH="1">
            <a:off x="3256429" y="5943600"/>
            <a:ext cx="370764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AB401B1-EE08-E54D-9EE8-2588B4DB88B2}"/>
              </a:ext>
            </a:extLst>
          </p:cNvPr>
          <p:cNvSpPr txBox="1"/>
          <p:nvPr/>
        </p:nvSpPr>
        <p:spPr>
          <a:xfrm>
            <a:off x="1751712" y="3851800"/>
            <a:ext cx="350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“Hard” prediction targets</a:t>
            </a:r>
          </a:p>
        </p:txBody>
      </p:sp>
    </p:spTree>
    <p:extLst>
      <p:ext uri="{BB962C8B-B14F-4D97-AF65-F5344CB8AC3E}">
        <p14:creationId xmlns:p14="http://schemas.microsoft.com/office/powerpoint/2010/main" val="2011528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060C-49C4-F74C-BBC3-29CCB148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trick: Label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6CE17-1D28-1249-B70A-C50AF5897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11049000" cy="30861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cross-entropy loss measures the difference between the “observed” label distribution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“estimated”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6CE17-1D28-1249-B70A-C50AF5897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11049000" cy="3086100"/>
              </a:xfrm>
              <a:blipFill>
                <a:blip r:embed="rId2"/>
                <a:stretch>
                  <a:fillRect l="-918" t="-4938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277977A-AC99-8844-895A-79E20B7DCDE7}"/>
              </a:ext>
            </a:extLst>
          </p:cNvPr>
          <p:cNvSpPr/>
          <p:nvPr/>
        </p:nvSpPr>
        <p:spPr bwMode="auto">
          <a:xfrm>
            <a:off x="7507224" y="5715000"/>
            <a:ext cx="304800" cy="6096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FB808-FEE1-D645-AAAD-6AAFF8C9039F}"/>
              </a:ext>
            </a:extLst>
          </p:cNvPr>
          <p:cNvSpPr/>
          <p:nvPr/>
        </p:nvSpPr>
        <p:spPr bwMode="auto">
          <a:xfrm>
            <a:off x="7964424" y="5943600"/>
            <a:ext cx="304800" cy="3810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5D9DDA-76C9-C047-BD7E-581970B2D3C6}"/>
              </a:ext>
            </a:extLst>
          </p:cNvPr>
          <p:cNvSpPr/>
          <p:nvPr/>
        </p:nvSpPr>
        <p:spPr bwMode="auto">
          <a:xfrm>
            <a:off x="8421624" y="5257800"/>
            <a:ext cx="304800" cy="10668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D26F9-A627-EF47-B3B6-422C3C981857}"/>
              </a:ext>
            </a:extLst>
          </p:cNvPr>
          <p:cNvSpPr/>
          <p:nvPr/>
        </p:nvSpPr>
        <p:spPr bwMode="auto">
          <a:xfrm>
            <a:off x="8878824" y="5562600"/>
            <a:ext cx="304800" cy="7620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9B5421-6A78-4440-AF21-A93815BE8CD5}"/>
              </a:ext>
            </a:extLst>
          </p:cNvPr>
          <p:cNvSpPr/>
          <p:nvPr/>
        </p:nvSpPr>
        <p:spPr bwMode="auto">
          <a:xfrm>
            <a:off x="9336024" y="6096000"/>
            <a:ext cx="304800" cy="2286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621C92-002B-9D4C-AF9B-82F26DC81481}"/>
              </a:ext>
            </a:extLst>
          </p:cNvPr>
          <p:cNvSpPr/>
          <p:nvPr/>
        </p:nvSpPr>
        <p:spPr bwMode="auto">
          <a:xfrm>
            <a:off x="9793224" y="6019800"/>
            <a:ext cx="304800" cy="3048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C5D404-C65E-DC45-9690-541B5DC35D30}"/>
              </a:ext>
            </a:extLst>
          </p:cNvPr>
          <p:cNvSpPr/>
          <p:nvPr/>
        </p:nvSpPr>
        <p:spPr bwMode="auto">
          <a:xfrm>
            <a:off x="10287000" y="6172200"/>
            <a:ext cx="304800" cy="152400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F9995E-BFFB-174E-BAE6-B1D1C128A036}"/>
              </a:ext>
            </a:extLst>
          </p:cNvPr>
          <p:cNvSpPr/>
          <p:nvPr/>
        </p:nvSpPr>
        <p:spPr bwMode="auto">
          <a:xfrm>
            <a:off x="1740408" y="6128266"/>
            <a:ext cx="325734" cy="1963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DBF89-9754-724B-B0CF-316CE2D3DF78}"/>
              </a:ext>
            </a:extLst>
          </p:cNvPr>
          <p:cNvSpPr/>
          <p:nvPr/>
        </p:nvSpPr>
        <p:spPr bwMode="auto">
          <a:xfrm>
            <a:off x="2197608" y="6128266"/>
            <a:ext cx="325734" cy="1963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220D5C-076F-944A-BDDA-0424DB036C6A}"/>
              </a:ext>
            </a:extLst>
          </p:cNvPr>
          <p:cNvSpPr/>
          <p:nvPr/>
        </p:nvSpPr>
        <p:spPr bwMode="auto">
          <a:xfrm>
            <a:off x="2654808" y="5073134"/>
            <a:ext cx="333872" cy="125146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9E155F-C353-764C-AA08-610EEAD54E17}"/>
              </a:ext>
            </a:extLst>
          </p:cNvPr>
          <p:cNvSpPr/>
          <p:nvPr/>
        </p:nvSpPr>
        <p:spPr bwMode="auto">
          <a:xfrm>
            <a:off x="3112008" y="6128266"/>
            <a:ext cx="325734" cy="1963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47FF0B-48DD-174A-B8B7-6CE62105B4C7}"/>
              </a:ext>
            </a:extLst>
          </p:cNvPr>
          <p:cNvSpPr/>
          <p:nvPr/>
        </p:nvSpPr>
        <p:spPr bwMode="auto">
          <a:xfrm>
            <a:off x="3569208" y="6128266"/>
            <a:ext cx="325734" cy="1963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CD966A-6AC5-5248-8D5B-472D5734C971}"/>
              </a:ext>
            </a:extLst>
          </p:cNvPr>
          <p:cNvSpPr/>
          <p:nvPr/>
        </p:nvSpPr>
        <p:spPr bwMode="auto">
          <a:xfrm>
            <a:off x="4026408" y="6128266"/>
            <a:ext cx="325734" cy="1963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AA6521-EBF3-6445-9683-6EEC27D3B718}"/>
              </a:ext>
            </a:extLst>
          </p:cNvPr>
          <p:cNvSpPr/>
          <p:nvPr/>
        </p:nvSpPr>
        <p:spPr bwMode="auto">
          <a:xfrm>
            <a:off x="4520184" y="6128266"/>
            <a:ext cx="325734" cy="1963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EC23D7-B401-4546-BC4C-3247E1D48B10}"/>
                  </a:ext>
                </a:extLst>
              </p:cNvPr>
              <p:cNvSpPr txBox="1"/>
              <p:nvPr/>
            </p:nvSpPr>
            <p:spPr>
              <a:xfrm>
                <a:off x="1777362" y="6368534"/>
                <a:ext cx="3099438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Empirical distribution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EC23D7-B401-4546-BC4C-3247E1D48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2" y="6368534"/>
                <a:ext cx="3099438" cy="376770"/>
              </a:xfrm>
              <a:prstGeom prst="rect">
                <a:avLst/>
              </a:prstGeom>
              <a:blipFill>
                <a:blip r:embed="rId3"/>
                <a:stretch>
                  <a:fillRect l="-1633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226E35-DA87-5549-B5A2-9FA4D5C8BAB1}"/>
                  </a:ext>
                </a:extLst>
              </p:cNvPr>
              <p:cNvSpPr txBox="1"/>
              <p:nvPr/>
            </p:nvSpPr>
            <p:spPr>
              <a:xfrm>
                <a:off x="7391400" y="6368534"/>
                <a:ext cx="3325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Estimated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226E35-DA87-5549-B5A2-9FA4D5C8B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6368534"/>
                <a:ext cx="3325334" cy="369332"/>
              </a:xfrm>
              <a:prstGeom prst="rect">
                <a:avLst/>
              </a:prstGeom>
              <a:blipFill>
                <a:blip r:embed="rId4"/>
                <a:stretch>
                  <a:fillRect l="-1521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FC4A1-1560-8B46-856F-62E7E6D20880}"/>
                  </a:ext>
                </a:extLst>
              </p:cNvPr>
              <p:cNvSpPr txBox="1"/>
              <p:nvPr/>
            </p:nvSpPr>
            <p:spPr>
              <a:xfrm>
                <a:off x="3293796" y="5073134"/>
                <a:ext cx="3100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(correct class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FC4A1-1560-8B46-856F-62E7E6D20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796" y="5073134"/>
                <a:ext cx="3100913" cy="369332"/>
              </a:xfrm>
              <a:prstGeom prst="rect">
                <a:avLst/>
              </a:prstGeom>
              <a:blipFill>
                <a:blip r:embed="rId5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8D6096-86CE-5B49-8723-68D9ABDEBF96}"/>
              </a:ext>
            </a:extLst>
          </p:cNvPr>
          <p:cNvCxnSpPr>
            <a:cxnSpLocks/>
            <a:stCxn id="20" idx="1"/>
            <a:endCxn id="13" idx="3"/>
          </p:cNvCxnSpPr>
          <p:nvPr/>
        </p:nvCxnSpPr>
        <p:spPr bwMode="auto">
          <a:xfrm flipH="1">
            <a:off x="2988680" y="5257800"/>
            <a:ext cx="305116" cy="4410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06712-22EA-8840-A317-8E3BEEDD6166}"/>
                  </a:ext>
                </a:extLst>
              </p:cNvPr>
              <p:cNvSpPr txBox="1"/>
              <p:nvPr/>
            </p:nvSpPr>
            <p:spPr>
              <a:xfrm>
                <a:off x="3627193" y="5758934"/>
                <a:ext cx="3091359" cy="463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(incorrect class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CC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06712-22EA-8840-A317-8E3BEEDD6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93" y="5758934"/>
                <a:ext cx="3091359" cy="463268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5FAADA-283E-BC4D-869E-1D14847C2B7E}"/>
              </a:ext>
            </a:extLst>
          </p:cNvPr>
          <p:cNvCxnSpPr>
            <a:cxnSpLocks/>
            <a:stCxn id="24" idx="1"/>
          </p:cNvCxnSpPr>
          <p:nvPr/>
        </p:nvCxnSpPr>
        <p:spPr bwMode="auto">
          <a:xfrm flipH="1">
            <a:off x="3256429" y="5990568"/>
            <a:ext cx="370764" cy="219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AB401B1-EE08-E54D-9EE8-2588B4DB88B2}"/>
              </a:ext>
            </a:extLst>
          </p:cNvPr>
          <p:cNvSpPr txBox="1"/>
          <p:nvPr/>
        </p:nvSpPr>
        <p:spPr>
          <a:xfrm>
            <a:off x="1751712" y="3851800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“Soft” prediction targets</a:t>
            </a:r>
          </a:p>
        </p:txBody>
      </p:sp>
    </p:spTree>
    <p:extLst>
      <p:ext uri="{BB962C8B-B14F-4D97-AF65-F5344CB8AC3E}">
        <p14:creationId xmlns:p14="http://schemas.microsoft.com/office/powerpoint/2010/main" val="2732352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3121-2E91-AE40-A105-C14C80FA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trick: Label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EAB60-FFA0-E647-AB6F-69DB3E6ABA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When using </a:t>
                </a:r>
                <a:r>
                  <a:rPr lang="en-US" dirty="0" err="1"/>
                  <a:t>softmax</a:t>
                </a:r>
                <a:r>
                  <a:rPr lang="en-US" dirty="0"/>
                  <a:t> loss, replace hard 1 and 0 prediction targets with “soft” targets of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is this a good idea? 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form of regularization to avoid overly confident predictions, account for label noise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EAB60-FFA0-E647-AB6F-69DB3E6ABA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8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4B25-8F72-F54A-B57C-57A778F8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perceptron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Let’s differentiate the perceptron hinge loss: </a:t>
                </a:r>
                <a:br>
                  <a:rPr lang="en-US" dirty="0"/>
                </a:br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ax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:endParaRPr lang="en-US" sz="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∇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𝕀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/>
                <a:endParaRPr lang="en-US" sz="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𝕀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&gt;0]</m:t>
                    </m:r>
                  </m:oMath>
                </a14:m>
                <a:r>
                  <a:rPr lang="en-US" dirty="0">
                    <a:solidFill>
                      <a:srgbClr val="9900CC"/>
                    </a:solidFill>
                    <a:ea typeface="Cambria Math" panose="02040503050406030204" pitchFamily="18" charset="0"/>
                    <a:sym typeface="Symbol"/>
                  </a:rPr>
                  <a:t> </a:t>
                </a:r>
                <a:endParaRPr lang="en-US" i="1" dirty="0">
                  <a:solidFill>
                    <a:srgbClr val="9900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11D735-79D0-674A-B095-F2D5AC581FA0}"/>
              </a:ext>
            </a:extLst>
          </p:cNvPr>
          <p:cNvCxnSpPr/>
          <p:nvPr/>
        </p:nvCxnSpPr>
        <p:spPr bwMode="auto">
          <a:xfrm>
            <a:off x="3581400" y="6172200"/>
            <a:ext cx="480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D8D008-A4FF-CF44-96A2-2E6D34CB54C1}"/>
              </a:ext>
            </a:extLst>
          </p:cNvPr>
          <p:cNvCxnSpPr/>
          <p:nvPr/>
        </p:nvCxnSpPr>
        <p:spPr bwMode="auto">
          <a:xfrm flipV="1">
            <a:off x="5943600" y="3886200"/>
            <a:ext cx="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742C4D21-87C8-3840-B299-F8C5D978C129}"/>
              </a:ext>
            </a:extLst>
          </p:cNvPr>
          <p:cNvSpPr/>
          <p:nvPr/>
        </p:nvSpPr>
        <p:spPr bwMode="auto">
          <a:xfrm flipH="1">
            <a:off x="4038600" y="4014215"/>
            <a:ext cx="3733800" cy="2157984"/>
          </a:xfrm>
          <a:custGeom>
            <a:avLst/>
            <a:gdLst>
              <a:gd name="connsiteX0" fmla="*/ 0 w 4181856"/>
              <a:gd name="connsiteY0" fmla="*/ 2157984 h 2157984"/>
              <a:gd name="connsiteX1" fmla="*/ 2023872 w 4181856"/>
              <a:gd name="connsiteY1" fmla="*/ 2157984 h 2157984"/>
              <a:gd name="connsiteX2" fmla="*/ 4181856 w 4181856"/>
              <a:gd name="connsiteY2" fmla="*/ 0 h 2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2157984">
                <a:moveTo>
                  <a:pt x="0" y="2157984"/>
                </a:moveTo>
                <a:lnTo>
                  <a:pt x="2023872" y="2157984"/>
                </a:lnTo>
                <a:lnTo>
                  <a:pt x="41818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BAEB80-D8CD-B648-AAF6-05830DFED5F5}"/>
                  </a:ext>
                </a:extLst>
              </p:cNvPr>
              <p:cNvSpPr/>
              <p:nvPr/>
            </p:nvSpPr>
            <p:spPr>
              <a:xfrm>
                <a:off x="7437126" y="6262860"/>
                <a:ext cx="944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BAEB80-D8CD-B648-AAF6-05830DFED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26" y="6262860"/>
                <a:ext cx="94487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A52ADA0-93EC-B246-8BF3-B31068E80F5F}"/>
              </a:ext>
            </a:extLst>
          </p:cNvPr>
          <p:cNvSpPr txBox="1"/>
          <p:nvPr/>
        </p:nvSpPr>
        <p:spPr>
          <a:xfrm>
            <a:off x="2170176" y="5791201"/>
            <a:ext cx="148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Incorrectly classified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01FE3-920A-6243-9702-ACE44D7E3FCB}"/>
              </a:ext>
            </a:extLst>
          </p:cNvPr>
          <p:cNvSpPr txBox="1"/>
          <p:nvPr/>
        </p:nvSpPr>
        <p:spPr>
          <a:xfrm>
            <a:off x="8342376" y="5791201"/>
            <a:ext cx="148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Correctly classified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647A4B-2662-0F48-9938-1DCE1371639E}"/>
              </a:ext>
            </a:extLst>
          </p:cNvPr>
          <p:cNvSpPr/>
          <p:nvPr/>
        </p:nvSpPr>
        <p:spPr bwMode="auto">
          <a:xfrm>
            <a:off x="6553200" y="2743200"/>
            <a:ext cx="15240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4B25-8F72-F54A-B57C-57A778F8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perceptron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Let’s differentiate the perceptron hinge loss: </a:t>
                </a:r>
                <a:br>
                  <a:rPr lang="en-US" dirty="0"/>
                </a:br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ax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sz="800" i="1" dirty="0">
                  <a:solidFill>
                    <a:srgbClr val="9900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∇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𝕀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/>
                <a:endParaRPr lang="en-US" sz="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also used the chain rule: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7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4B25-8F72-F54A-B57C-57A778F8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perceptron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Let’s differentiate the perceptron hinge loss: </a:t>
                </a:r>
                <a:br>
                  <a:rPr lang="en-US" dirty="0"/>
                </a:br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ax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sz="800" i="1" dirty="0">
                  <a:solidFill>
                    <a:srgbClr val="9900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∇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𝕀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Corresponding SGD update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):</a:t>
                </a:r>
                <a:br>
                  <a:rPr lang="en-US" dirty="0"/>
                </a:br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𝕀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endParaRPr lang="en-US" sz="800" dirty="0">
                  <a:sym typeface="Symbol"/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/>
                  </a:rPr>
                  <a:t>is correctly classified: do nothing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/>
                  </a:rPr>
                  <a:t>If</a:t>
                </a:r>
                <a:r>
                  <a:rPr lang="en-US" sz="2400" dirty="0">
                    <a:solidFill>
                      <a:srgbClr val="C0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is incorrectly classified:</a:t>
                </a:r>
                <a:r>
                  <a:rPr lang="en-US" sz="2400" dirty="0">
                    <a:solidFill>
                      <a:srgbClr val="C0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/>
                      </a:rPr>
                      <m:t>𝑤</m:t>
                    </m:r>
                    <m:r>
                      <a:rPr lang="en-US" sz="24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←</m:t>
                    </m:r>
                    <m:r>
                      <a:rPr lang="en-US" sz="24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𝑤</m:t>
                    </m:r>
                    <m:r>
                      <a:rPr lang="en-US" sz="24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sz="24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A9D7-CBDA-B649-B696-B5FE7FCA1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8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training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Initialize weights randomly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Symbol"/>
                  </a:rPr>
                  <a:t>Cycle through training examples in multiple passes (</a:t>
                </a:r>
                <a:r>
                  <a:rPr lang="en-US" i="1" dirty="0">
                    <a:sym typeface="Symbol"/>
                  </a:rPr>
                  <a:t>epochs</a:t>
                </a:r>
                <a:r>
                  <a:rPr lang="en-US" dirty="0">
                    <a:sym typeface="Symbol"/>
                  </a:rPr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Symbol"/>
                  </a:rPr>
                  <a:t>For each training example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current prediction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does not match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/>
                  <a:t>then update weights:</a:t>
                </a:r>
                <a:br>
                  <a:rPr lang="en-US" dirty="0"/>
                </a:b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←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+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  <a:sym typeface="Symbol"/>
                </a:endParaRPr>
              </a:p>
              <a:p>
                <a:endParaRPr lang="en-US" b="1" dirty="0">
                  <a:solidFill>
                    <a:srgbClr val="0000FF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800" dirty="0">
                    <a:ea typeface="Cambria Math" panose="02040503050406030204" pitchFamily="18" charset="0"/>
                    <a:sym typeface="Symbol"/>
                  </a:rPr>
                  <a:t>where</a:t>
                </a:r>
                <a:r>
                  <a:rPr lang="en-US" sz="2800" dirty="0">
                    <a:solidFill>
                      <a:srgbClr val="9900CC"/>
                    </a:solidFill>
                    <a:ea typeface="Cambria Math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𝜂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i="1" dirty="0"/>
                  <a:t>learning rate </a:t>
                </a:r>
                <a:r>
                  <a:rPr lang="en-US" sz="2800" dirty="0"/>
                  <a:t>that should decay slowly* over time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5" t="-1449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1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76867</TotalTime>
  <Words>2957</Words>
  <Application>Microsoft Macintosh PowerPoint</Application>
  <PresentationFormat>Widescreen</PresentationFormat>
  <Paragraphs>477</Paragraphs>
  <Slides>55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Cambria Math</vt:lpstr>
      <vt:lpstr>Symbol</vt:lpstr>
      <vt:lpstr>Times New Roman</vt:lpstr>
      <vt:lpstr>Blank Presentation</vt:lpstr>
      <vt:lpstr>Linear classifiers: Outline</vt:lpstr>
      <vt:lpstr>Recall: The shape of logistic loss</vt:lpstr>
      <vt:lpstr>Perceptron</vt:lpstr>
      <vt:lpstr>Perceptron</vt:lpstr>
      <vt:lpstr>Deriving the perceptron update</vt:lpstr>
      <vt:lpstr>Deriving the perceptron update</vt:lpstr>
      <vt:lpstr>Deriving the perceptron update</vt:lpstr>
      <vt:lpstr>Deriving the perceptron update</vt:lpstr>
      <vt:lpstr>Perceptron training algorithm</vt:lpstr>
      <vt:lpstr>Understanding the perceptron update rule</vt:lpstr>
      <vt:lpstr>Linear classifiers: Outline</vt:lpstr>
      <vt:lpstr>Support vector machines</vt:lpstr>
      <vt:lpstr>Support vector machines</vt:lpstr>
      <vt:lpstr>Finding the maximum margin hyperplane</vt:lpstr>
      <vt:lpstr>Finding the maximum margin hyperplane</vt:lpstr>
      <vt:lpstr>“Soft margin” formulation</vt:lpstr>
      <vt:lpstr>“Soft margin” formulation</vt:lpstr>
      <vt:lpstr>“Soft margin” formulation</vt:lpstr>
      <vt:lpstr>“Soft margin” formulation</vt:lpstr>
      <vt:lpstr>“Soft margin” formulation</vt:lpstr>
      <vt:lpstr>SGD update for SVM</vt:lpstr>
      <vt:lpstr>SGD update for SVM</vt:lpstr>
      <vt:lpstr>SVM vs. perceptron</vt:lpstr>
      <vt:lpstr>Linear classifiers: Outline</vt:lpstr>
      <vt:lpstr>General recipe</vt:lpstr>
      <vt:lpstr>Closer look at L2 regularization</vt:lpstr>
      <vt:lpstr>General recipe</vt:lpstr>
      <vt:lpstr>Closer look at L1 regularization</vt:lpstr>
      <vt:lpstr>General recipe</vt:lpstr>
      <vt:lpstr>Summary of SGD updates</vt:lpstr>
      <vt:lpstr>Linear classifiers: Outline</vt:lpstr>
      <vt:lpstr>One-vs-all classification</vt:lpstr>
      <vt:lpstr>Multi-class perceptrons</vt:lpstr>
      <vt:lpstr>Multi-class perceptrons</vt:lpstr>
      <vt:lpstr>Multi-class perceptrons</vt:lpstr>
      <vt:lpstr>Multi-class perceptrons</vt:lpstr>
      <vt:lpstr>Multi-class perceptrons</vt:lpstr>
      <vt:lpstr>Multi-class SVM</vt:lpstr>
      <vt:lpstr>Multi-class SVM</vt:lpstr>
      <vt:lpstr>Announcements</vt:lpstr>
      <vt:lpstr>Review: Three ways to think about linear classifiers</vt:lpstr>
      <vt:lpstr>Review: General recipe for training classifiers</vt:lpstr>
      <vt:lpstr>Last week: Linear classifiers</vt:lpstr>
      <vt:lpstr>Softmax</vt:lpstr>
      <vt:lpstr>Softmax and sigmoid</vt:lpstr>
      <vt:lpstr>Cross-entropy loss</vt:lpstr>
      <vt:lpstr>SVM loss vs. cross-entropy loss</vt:lpstr>
      <vt:lpstr>SGD with cross-entropy loss</vt:lpstr>
      <vt:lpstr>SGD with cross-entropy loss</vt:lpstr>
      <vt:lpstr>Softmax trick: Avoiding overflow</vt:lpstr>
      <vt:lpstr>Softmax trick: Temperature scaling</vt:lpstr>
      <vt:lpstr>Softmax trick: Temperature scaling</vt:lpstr>
      <vt:lpstr>Softmax trick: Label smoothing</vt:lpstr>
      <vt:lpstr>Softmax trick: Label smoothing</vt:lpstr>
      <vt:lpstr>Softmax trick: Label smoothing</vt:lpstr>
    </vt:vector>
  </TitlesOfParts>
  <Company>NUS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Observations </dc:title>
  <dc:creator>Min-Yen Kan</dc:creator>
  <cp:lastModifiedBy>Microsoft Office User</cp:lastModifiedBy>
  <cp:revision>753</cp:revision>
  <cp:lastPrinted>2023-01-31T21:11:28Z</cp:lastPrinted>
  <dcterms:created xsi:type="dcterms:W3CDTF">2003-12-24T06:34:20Z</dcterms:created>
  <dcterms:modified xsi:type="dcterms:W3CDTF">2024-02-01T20:55:27Z</dcterms:modified>
</cp:coreProperties>
</file>