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1017" r:id="rId2"/>
    <p:sldId id="334" r:id="rId3"/>
    <p:sldId id="1268" r:id="rId4"/>
    <p:sldId id="1269" r:id="rId5"/>
    <p:sldId id="1281" r:id="rId6"/>
    <p:sldId id="1270" r:id="rId7"/>
    <p:sldId id="1282" r:id="rId8"/>
    <p:sldId id="1280" r:id="rId9"/>
    <p:sldId id="1033" r:id="rId10"/>
    <p:sldId id="1035" r:id="rId11"/>
    <p:sldId id="1285" r:id="rId12"/>
    <p:sldId id="1286" r:id="rId13"/>
    <p:sldId id="1287" r:id="rId14"/>
    <p:sldId id="325" r:id="rId15"/>
    <p:sldId id="329" r:id="rId16"/>
    <p:sldId id="330" r:id="rId17"/>
    <p:sldId id="326" r:id="rId18"/>
    <p:sldId id="327" r:id="rId19"/>
    <p:sldId id="1032" r:id="rId20"/>
    <p:sldId id="331" r:id="rId21"/>
    <p:sldId id="333" r:id="rId22"/>
    <p:sldId id="336" r:id="rId23"/>
    <p:sldId id="1266" r:id="rId24"/>
    <p:sldId id="1006" r:id="rId25"/>
    <p:sldId id="1025" r:id="rId26"/>
    <p:sldId id="1026" r:id="rId27"/>
    <p:sldId id="1029" r:id="rId28"/>
    <p:sldId id="1030" r:id="rId29"/>
    <p:sldId id="1009" r:id="rId30"/>
    <p:sldId id="1002" r:id="rId31"/>
    <p:sldId id="948" r:id="rId32"/>
    <p:sldId id="966" r:id="rId33"/>
    <p:sldId id="1038" r:id="rId34"/>
    <p:sldId id="465" r:id="rId35"/>
    <p:sldId id="662" r:id="rId36"/>
    <p:sldId id="663" r:id="rId37"/>
    <p:sldId id="664" r:id="rId38"/>
    <p:sldId id="665" r:id="rId39"/>
    <p:sldId id="1283" r:id="rId40"/>
    <p:sldId id="668" r:id="rId41"/>
    <p:sldId id="669" r:id="rId42"/>
    <p:sldId id="670" r:id="rId43"/>
    <p:sldId id="672" r:id="rId44"/>
    <p:sldId id="1021" r:id="rId45"/>
    <p:sldId id="657" r:id="rId46"/>
    <p:sldId id="1023" r:id="rId47"/>
    <p:sldId id="533" r:id="rId48"/>
    <p:sldId id="1289" r:id="rId49"/>
    <p:sldId id="1290" r:id="rId50"/>
    <p:sldId id="532" r:id="rId51"/>
    <p:sldId id="534" r:id="rId52"/>
    <p:sldId id="1043" r:id="rId53"/>
    <p:sldId id="654" r:id="rId54"/>
    <p:sldId id="671" r:id="rId55"/>
    <p:sldId id="1291" r:id="rId56"/>
    <p:sldId id="1019" r:id="rId57"/>
    <p:sldId id="655" r:id="rId58"/>
    <p:sldId id="656" r:id="rId5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00"/>
    <a:srgbClr val="0000FF"/>
    <a:srgbClr val="CC0099"/>
    <a:srgbClr val="9C48CD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 autoAdjust="0"/>
    <p:restoredTop sz="85648" autoAdjust="0"/>
  </p:normalViewPr>
  <p:slideViewPr>
    <p:cSldViewPr>
      <p:cViewPr varScale="1">
        <p:scale>
          <a:sx n="95" d="100"/>
          <a:sy n="95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2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BE5DD-9F2B-4ABC-A8C8-5244B51D02D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hyperlink" Target="https://web.eecs.umich.edu/~justincj/slides/eecs498/FA2020/598_FA2020_lecture05.pdf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4" Type="http://schemas.openxmlformats.org/officeDocument/2006/relationships/hyperlink" Target="https://web.eecs.umich.edu/~justincj/slides/eecs498/FA2020/598_FA2020_lecture05.pdf" TargetMode="Externa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4.png"/><Relationship Id="rId12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hyperlink" Target="https://web.eecs.umich.edu/~justincj/slides/eecs498/FA2020/598_FA2020_lecture05.pdf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9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s://ljvmiranda921.github.io/notebook/2017/02/17/artificial-neural-networks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5.tiff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hyperlink" Target="https://ljvmiranda921.github.io/notebook/2017/02/17/artificial-neural-network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neural-networks-1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hyperlink" Target="https://learnai1.home.blog/2019/11/20/multi-layer-neural-networks-back-propagatio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s.ox.ac.uk/~az/lectures/ml/lect2.pdf" TargetMode="Externa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s.ox.ac.uk/~az/lectures/ml/lect2.pdf" TargetMode="Externa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hyperlink" Target="https://web.eecs.umich.edu/~justincj/slides/eecs498/WI2022/598_WI2022_lecture0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1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231n.github.io/neural-networks-1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1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ehouse.org/mlclass/07_Regularizatio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ehouse.org/mlclass/07_Regularizatio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ehouse.org/mlclass/07_Regularizatio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ngr.illinois.edu/cs543/sp2017/lectures/Lecture%2021%20-%20Image%20Categorization%20-%20%20Vision_Spring2017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2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gmin.net/p/i-dont-know-what-ive-been-trying" TargetMode="External"/><Relationship Id="rId5" Type="http://schemas.openxmlformats.org/officeDocument/2006/relationships/hyperlink" Target="https://dl.acm.org/doi/pdf/10.1145/3446776" TargetMode="External"/><Relationship Id="rId4" Type="http://schemas.openxmlformats.org/officeDocument/2006/relationships/hyperlink" Target="https://proceedings.mlr.press/v97/recht19a/recht19a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announcement-June-2-2015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stanford.edu/slides/2018/cs231n_2018_lecture06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0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9C1-6F9A-674C-BE24-700E7AA4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896600" cy="838200"/>
          </a:xfrm>
        </p:spPr>
        <p:txBody>
          <a:bodyPr/>
          <a:lstStyle/>
          <a:p>
            <a:r>
              <a:rPr lang="en-US" dirty="0"/>
              <a:t>Multi-layer networks, hyperparameter search,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F42D-5FAE-1540-AAF4-4EE8E21B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2F279-D4E3-5941-AB05-801D3C48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6716"/>
            <a:ext cx="7696200" cy="42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5665936" y="5506904"/>
            <a:ext cx="26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Still not linearly separable!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/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Consider a linear transform: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9900CC"/>
                  </a:solidFill>
                </a:endParaRP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2-dimensional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blipFill>
                <a:blip r:embed="rId3"/>
                <a:stretch>
                  <a:fillRect l="-207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/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blipFill>
                <a:blip r:embed="rId4"/>
                <a:stretch>
                  <a:fillRect l="-3213" t="-5195" r="-321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7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7DD7EF7-15F5-3B4B-BEEB-E1BED41F58FF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Google Shape;1742;p100">
            <a:extLst>
              <a:ext uri="{FF2B5EF4-FFF2-40B4-BE49-F238E27FC236}">
                <a16:creationId xmlns:a16="http://schemas.microsoft.com/office/drawing/2014/main" id="{744F9D08-9683-7B4F-8AE8-FF7083A451F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Google Shape;523;p65">
            <a:extLst>
              <a:ext uri="{FF2B5EF4-FFF2-40B4-BE49-F238E27FC236}">
                <a16:creationId xmlns:a16="http://schemas.microsoft.com/office/drawing/2014/main" id="{A916CBE7-E768-9C48-9AC7-9D2B61F8DA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EFB463F0-9AF2-9C4D-9BEB-158E9129CDFB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4A45D92-AF03-8D47-B110-BB5D4442FA5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361022A-1551-254E-B0F8-C66B3D140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ABEFAC-C93D-6945-8F72-5F2DA4BF2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7ED137-7811-3448-9304-308E9629C296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7975C6-01D1-414D-B231-670D21810CC5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01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3DA293-033F-5E4B-B0E5-97BB92821231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C24508-6695-9349-896F-B400F26B71E2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F1E193-FBD2-1640-9111-25317354DD64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1F8049-BD54-C444-80F5-F914FB461543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1734;p100">
            <a:extLst>
              <a:ext uri="{FF2B5EF4-FFF2-40B4-BE49-F238E27FC236}">
                <a16:creationId xmlns:a16="http://schemas.microsoft.com/office/drawing/2014/main" id="{80799102-B0BE-CA4E-9066-B14B810534C5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2" name="Google Shape;1742;p100">
            <a:extLst>
              <a:ext uri="{FF2B5EF4-FFF2-40B4-BE49-F238E27FC236}">
                <a16:creationId xmlns:a16="http://schemas.microsoft.com/office/drawing/2014/main" id="{C18EA61C-3A21-854E-8C00-E21C9C390CD5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29A1A860-E44F-7E43-B45C-58C181E08A2D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73A11B3B-541E-DD4C-8378-072556C2F26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6DC8BDBE-0492-5048-9119-611C6CDD8A3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5A373F4E-FE23-FD45-AD50-04B78E89A5FA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34;p100">
            <a:extLst>
              <a:ext uri="{FF2B5EF4-FFF2-40B4-BE49-F238E27FC236}">
                <a16:creationId xmlns:a16="http://schemas.microsoft.com/office/drawing/2014/main" id="{4163CBC3-CE07-DE4F-9073-A3AB7A5A6B9C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60AD2C6B-32D7-F443-953B-F3BBED970F26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A27F37EB-FCB3-294F-8409-71A388109C7B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37AD86B9-0094-E34B-88DC-C0C933F0461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C2D30396-4685-D74D-A10F-4C46215D3555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358AFE8-E941-F74D-9B2E-AD4579F7EC2A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375EAB78-9805-AE40-9E26-7556A1EAA27A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21480BB4-4693-3946-9313-F06F46EE0F58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FCCB5FF8-B559-1F46-8D17-315CD5932ACB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E079414-4D41-1E48-9403-F45DA0B53CE9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744B3D75-3EBE-AB47-8F53-5B08131CADAF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2380EDA5-DE81-D54F-A916-065586038D97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00698DB8-8620-164C-A8F4-BE82FD2E77BD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0D7A12B4-2BFD-2F4A-A0E5-01DD79D6BD33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9D8D48CE-99C8-094B-9C7E-3CDF3DF4E5B5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74BDF55D-C750-2942-A9EF-A821B53E5C81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E2B3402E-6F74-7548-A29C-90079B6D2CF3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767DB544-C67F-7C4D-B0D6-69F3197A4079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9F7628CF-A267-9842-AC4F-EF957BBFC9E6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A150F7C-C922-354B-BA3A-DEB8B7B0E08C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30EAD9FA-AB7B-564B-92FD-B60E52882825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DE45FBCE-95FF-6042-B38C-F64218780F34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6956CF2-84AF-6445-863C-EDEA8A0C4C18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52D6A826-9498-3740-9D49-E80B76F4ED9A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3DEA1-C3BE-8C4B-A3D5-656FA50C016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Google Shape;523;p65">
            <a:extLst>
              <a:ext uri="{FF2B5EF4-FFF2-40B4-BE49-F238E27FC236}">
                <a16:creationId xmlns:a16="http://schemas.microsoft.com/office/drawing/2014/main" id="{2CBCD8DB-6AAF-9743-9BEE-9C6C204EB64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742;p100">
            <a:extLst>
              <a:ext uri="{FF2B5EF4-FFF2-40B4-BE49-F238E27FC236}">
                <a16:creationId xmlns:a16="http://schemas.microsoft.com/office/drawing/2014/main" id="{B2AF78DC-68F2-F34D-8DF2-C06E2136EE0D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0112EB-14B2-DC43-9C63-5BDCE210004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729F15-FA07-424A-ABD0-A2F5389C0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8DED61-800F-6943-83C4-8B561FC26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AE289AC-A51C-6B43-B9B7-AD356057A1A5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0D7F9A-7F82-CB4D-A578-BDA12EF5882F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98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43B4DCC-5F3B-804E-9027-915AB5EFC6A3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C8EDB46-9A76-9241-9D75-FB040FF0F5F1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69B9801-0DB5-AF46-8136-9918C96D2D99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0C84BE0-65CA-D944-9678-C84EC11FD7E9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809B30DB-9A97-374F-95C5-76156B5811B4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565BE3E9-9A7F-2346-A439-8E74C71043E3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CB1C3B5C-1BBC-6D45-97A3-04BF6E129587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29BA5FF2-9FC8-4943-9745-910F1EF3A1C3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22BB98CA-D34F-CF4C-BC0F-451D3F18594F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D7B58DCA-D1D7-0047-9AA4-4E0E6A2BED91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4AD7F834-BF27-3647-B104-1D5D0966756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3C1282CE-F1D0-FD4C-9152-AA26C2F95537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4FD6E828-4EB5-C445-8428-89DDE37B9C70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B6F4C5B2-2099-C240-89FE-0D2782ACE68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E5F329BE-89D7-E145-959B-D8AF82C291FE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41296D65-3216-F94A-9491-D3EC5703E8CC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A5D0F0C4-1057-DA4C-9008-FCA0B478FEE5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2E228AB8-09CE-C344-917D-0AFC6D92C4A5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78308A3-EAFC-E447-A03D-26DD20B7A031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EB4DF101-6BF6-E24A-B43D-CB6041C64383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8F995C58-5C7F-8243-A83C-4036B34A7B8D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F882B89C-E516-534F-852A-96D548173F1A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D1D05898-E29A-E047-B1D9-C98A0DD6E355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AA5D149F-9C95-F649-883C-62416CF33E5D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E665A70-B0C5-5346-B1B4-D9434AB3F1E3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C131CD2A-839B-DE45-AE4D-B758C8BD86CD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88C516F4-8FBC-6E43-A83E-61F8E37C4E9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C4E9EFBE-6555-124D-9444-7A8E5C55BE18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46F3138-9D4D-3A43-BDF9-50E785585FB4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22F3F5C3-776C-364C-BAD7-790E2CD60B1B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F5C3B7AE-B7CF-D442-84E1-207428288C8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87DF28C6-AD97-1243-AB51-60A3DE482025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D7F1AE80-2C86-C74B-B732-E24644D9AAC4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C4928FCC-F090-CB45-A5F7-33C769F0720E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E9EC370-3339-4247-AAE1-40B11F72A192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67A83D61-C426-9642-8EA9-A0009A65E52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E89AA6-F0F5-354C-AB26-B5149A2A2548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67D668-AD65-C24E-A2EA-A4402E504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5F93EDC-5AAE-F444-B9DB-C34D830D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3489844-F3F1-DD4E-A997-7E25B2E49F64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F8A9C84-84DB-0347-B89F-A396917ACCE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E990C5A4-901E-F741-8DA2-B399E074137F}"/>
              </a:ext>
            </a:extLst>
          </p:cNvPr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</p:spTree>
    <p:extLst>
      <p:ext uri="{BB962C8B-B14F-4D97-AF65-F5344CB8AC3E}">
        <p14:creationId xmlns:p14="http://schemas.microsoft.com/office/powerpoint/2010/main" val="77291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oogle Shape;52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CC8B00-F557-014D-BFEC-40CAF1540919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5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8FA67A-55D5-8542-B17B-2411A7C097CB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F8DAB3-DD99-E042-9539-8ECAD2689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008319-2AA7-554F-9804-50B21E5576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5946DB-5049-BA48-A157-7D3E8D9EDA3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23861D-8C08-E543-9012-D546CD2006CD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8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48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8D76A5-02E4-9944-8938-381035DC92C2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31C60F-9019-8744-8798-568CB3744CAA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FF329A-4812-7048-97CC-79BF7431E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BE068B6-3BD5-344F-82AE-8FC454095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4F7378-CC4F-0547-B4B2-A5118B3E9B91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D63FF7-0855-784B-9C90-9E71D010164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9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2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545EF5-B7BA-C446-B9EE-4DC6F710B4DA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1D119C-4E8C-2445-8E6E-F387515663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15154D9-368E-4A41-9517-968AFE7AA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69EFA7-ED54-0E47-A3A2-E2A5C2A274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631CBB-1968-DA4A-B7FD-B1278743C94A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AF2332-B2EA-9F47-A64A-558A9ADF1D83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2"/>
                <a:stretch>
                  <a:fillRect l="-256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57D2C52-B3E9-2D47-914A-9F41EC1329D5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8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1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904729-B9C8-8242-A4EE-1103C79171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CAF9E2F-80F4-B14E-B69A-DCF3C365F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49856E2-4107-954F-AC19-F9E9B45BAE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8382938-F644-5541-9BBF-296187EDD8D3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3E34B7-6670-8D47-9B37-10561B19D3CB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14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97CEF1-7FCF-F64A-8C6E-1BDA11E53786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52B1C3-3FEA-814C-9BE4-A951BAE996C6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19080CB-FE89-2249-B35D-BC55D43C2B00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91C45E6-6130-824A-978D-CAF5A0754472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49713" y="475273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96922" y="4489866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642151" y="4222941"/>
            <a:ext cx="441518" cy="23176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987308" y="4347631"/>
            <a:ext cx="151660" cy="41537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60190" y="5196322"/>
            <a:ext cx="162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“collapsed” </a:t>
            </a:r>
            <a:r>
              <a:rPr lang="en-US" sz="2000"/>
              <a:t>onto origin</a:t>
            </a:r>
            <a:endParaRPr lang="en-US" sz="2000" dirty="0"/>
          </a:p>
        </p:txBody>
      </p:sp>
      <p:pic>
        <p:nvPicPr>
          <p:cNvPr id="54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EEC84F8-33B6-064D-9D76-FE7E1E00EB6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8"/>
                <a:stretch>
                  <a:fillRect l="-256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E1E8C2-646E-E946-AB99-5DD4E5ACD603}"/>
              </a:ext>
            </a:extLst>
          </p:cNvPr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D68A50-ECD9-4443-AB24-1EB3A5030693}"/>
              </a:ext>
            </a:extLst>
          </p:cNvPr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EAD429-48F4-5A45-B0D4-7BFC1DCB6579}"/>
              </a:ext>
            </a:extLst>
          </p:cNvPr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4C3FB90-81DC-8547-97E5-9C41361724F6}"/>
              </a:ext>
            </a:extLst>
          </p:cNvPr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920A3B-74F3-484A-9E57-B20CC88BF5C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C7EB3EE-95B0-3649-A47E-D814CED37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1AC0F02-D2D6-AD4D-9610-6C3FD9304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505556-AB85-854D-B9E3-75027F6F820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B18AB18-5A46-E64F-BB2B-CF80DE6AED00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13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1878D13-2A9B-C248-A2C6-69523844B3B1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CF25BFA-8451-7643-AD0B-6EA103F3A8CD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60160F-B9FC-9E4A-9B58-893D22A10DFF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C3BF94-9ED6-1E41-9D3F-DEDB90E35090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Google Shape;523;p65">
            <a:extLst>
              <a:ext uri="{FF2B5EF4-FFF2-40B4-BE49-F238E27FC236}">
                <a16:creationId xmlns:a16="http://schemas.microsoft.com/office/drawing/2014/main" id="{A916CBE7-E768-9C48-9AC7-9D2B61F8DA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EFB463F0-9AF2-9C4D-9BEB-158E9129CDFB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4A45D92-AF03-8D47-B110-BB5D4442FA5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361022A-1551-254E-B0F8-C66B3D140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ABEFAC-C93D-6945-8F72-5F2DA4BF2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7ED137-7811-3448-9304-308E9629C296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7975C6-01D1-414D-B231-670D21810CC5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to nonlinear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To achieve good accuracy on challenging problems, we need to be able to train </a:t>
            </a:r>
            <a:r>
              <a:rPr lang="en-US" sz="2400" i="1" dirty="0"/>
              <a:t>nonlinear</a:t>
            </a:r>
            <a:r>
              <a:rPr lang="en-US" sz="2400" dirty="0"/>
              <a:t> models</a:t>
            </a:r>
          </a:p>
          <a:p>
            <a:pPr>
              <a:buFontTx/>
              <a:buChar char="•"/>
            </a:pPr>
            <a:r>
              <a:rPr lang="en-US" sz="2400" dirty="0"/>
              <a:t>Two strategies for making nonlinear predictors out of linear ones:</a:t>
            </a:r>
          </a:p>
          <a:p>
            <a:pPr lvl="1"/>
            <a:r>
              <a:rPr lang="en-US" b="1" dirty="0"/>
              <a:t>“Shallow” approach: </a:t>
            </a:r>
            <a:r>
              <a:rPr lang="en-US" dirty="0"/>
              <a:t>hand-crafted feature transformation (typically nonlinear, non-trainable) followed by trainable classifier (typically linear)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1400" dirty="0"/>
          </a:p>
          <a:p>
            <a:pPr lvl="1"/>
            <a:r>
              <a:rPr lang="en-US" b="1" dirty="0"/>
              <a:t>“Deep” approach: </a:t>
            </a:r>
            <a:r>
              <a:rPr lang="en-US" dirty="0"/>
              <a:t>stack multiple layers of linear predictors (interspersed with nonlinearities)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040DE9-9761-DE42-857D-55D3491B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622" y="3043546"/>
            <a:ext cx="2731779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Hand-crafted feature transformation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AE2F8E-BE74-D342-9313-3E926A8D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3043546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Trainable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2592D878-0258-124E-82E7-1E70C293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35191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BAE849B2-491E-FD43-A5AB-C3B46670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3343892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DCF362D-C6AA-044C-81C7-7448370B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CB975CC-1519-784B-8EAB-57478ED5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7C83054-EF2E-3647-B630-75338147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E105EE-F234-0147-82CB-711FEDEC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6700880D-62C0-7F46-89B2-BB1B05A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5580186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089860C2-DC6C-494C-BFAC-A6B670D4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25140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A6EA8FF7-0B29-D447-AAAD-AD4904B4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44ECE5D-1F0E-2244-9266-B677B72B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AD52032C-383F-6543-A15D-4AFFA5462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341E37C5-CCDE-0141-89A7-6EEB66BA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604" y="34105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5F52D903-AA25-B74F-A423-55D17C92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34105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FF876E40-D49F-FE40-B972-638226B4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34105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699C350E-E6DF-D24B-9BEF-9BF43CFA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5A4C1-FF70-4F42-83DB-9F4F3BE93250}"/>
              </a:ext>
            </a:extLst>
          </p:cNvPr>
          <p:cNvSpPr txBox="1"/>
          <p:nvPr/>
        </p:nvSpPr>
        <p:spPr>
          <a:xfrm>
            <a:off x="6781800" y="5486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7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25" grpId="0" animBg="1"/>
      <p:bldP spid="26" grpId="0" animBg="1"/>
      <p:bldP spid="44" grpId="0"/>
      <p:bldP spid="45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3DA293-033F-5E4B-B0E5-97BB92821231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C24508-6695-9349-896F-B400F26B71E2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F1E193-FBD2-1640-9111-25317354DD64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1F8049-BD54-C444-80F5-F914FB461543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1734;p100">
            <a:extLst>
              <a:ext uri="{FF2B5EF4-FFF2-40B4-BE49-F238E27FC236}">
                <a16:creationId xmlns:a16="http://schemas.microsoft.com/office/drawing/2014/main" id="{80799102-B0BE-CA4E-9066-B14B810534C5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2" name="Google Shape;1742;p100">
            <a:extLst>
              <a:ext uri="{FF2B5EF4-FFF2-40B4-BE49-F238E27FC236}">
                <a16:creationId xmlns:a16="http://schemas.microsoft.com/office/drawing/2014/main" id="{C18EA61C-3A21-854E-8C00-E21C9C390CD5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29A1A860-E44F-7E43-B45C-58C181E08A2D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73A11B3B-541E-DD4C-8378-072556C2F26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6DC8BDBE-0492-5048-9119-611C6CDD8A3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5A373F4E-FE23-FD45-AD50-04B78E89A5FA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34;p100">
            <a:extLst>
              <a:ext uri="{FF2B5EF4-FFF2-40B4-BE49-F238E27FC236}">
                <a16:creationId xmlns:a16="http://schemas.microsoft.com/office/drawing/2014/main" id="{4163CBC3-CE07-DE4F-9073-A3AB7A5A6B9C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60AD2C6B-32D7-F443-953B-F3BBED970F26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A27F37EB-FCB3-294F-8409-71A388109C7B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37AD86B9-0094-E34B-88DC-C0C933F0461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C2D30396-4685-D74D-A10F-4C46215D3555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358AFE8-E941-F74D-9B2E-AD4579F7EC2A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375EAB78-9805-AE40-9E26-7556A1EAA27A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21480BB4-4693-3946-9313-F06F46EE0F58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FCCB5FF8-B559-1F46-8D17-315CD5932ACB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E079414-4D41-1E48-9403-F45DA0B53CE9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744B3D75-3EBE-AB47-8F53-5B08131CADAF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2380EDA5-DE81-D54F-A916-065586038D97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00698DB8-8620-164C-A8F4-BE82FD2E77BD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0D7A12B4-2BFD-2F4A-A0E5-01DD79D6BD33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9D8D48CE-99C8-094B-9C7E-3CDF3DF4E5B5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74BDF55D-C750-2942-A9EF-A821B53E5C81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E2B3402E-6F74-7548-A29C-90079B6D2CF3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767DB544-C67F-7C4D-B0D6-69F3197A4079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9F7628CF-A267-9842-AC4F-EF957BBFC9E6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A150F7C-C922-354B-BA3A-DEB8B7B0E08C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30EAD9FA-AB7B-564B-92FD-B60E52882825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DE45FBCE-95FF-6042-B38C-F64218780F34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6956CF2-84AF-6445-863C-EDEA8A0C4C18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52D6A826-9498-3740-9D49-E80B76F4ED9A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3DEA1-C3BE-8C4B-A3D5-656FA50C016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Google Shape;523;p65">
            <a:extLst>
              <a:ext uri="{FF2B5EF4-FFF2-40B4-BE49-F238E27FC236}">
                <a16:creationId xmlns:a16="http://schemas.microsoft.com/office/drawing/2014/main" id="{2CBCD8DB-6AAF-9743-9BEE-9C6C204EB64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742;p100">
            <a:extLst>
              <a:ext uri="{FF2B5EF4-FFF2-40B4-BE49-F238E27FC236}">
                <a16:creationId xmlns:a16="http://schemas.microsoft.com/office/drawing/2014/main" id="{B2AF78DC-68F2-F34D-8DF2-C06E2136EE0D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0112EB-14B2-DC43-9C63-5BDCE210004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729F15-FA07-424A-ABD0-A2F5389C0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8DED61-800F-6943-83C4-8B561FC26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AE289AC-A51C-6B43-B9B7-AD356057A1A5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0D7F9A-7F82-CB4D-A578-BDA12EF5882F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43B4DCC-5F3B-804E-9027-915AB5EFC6A3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C8EDB46-9A76-9241-9D75-FB040FF0F5F1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69B9801-0DB5-AF46-8136-9918C96D2D99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0C84BE0-65CA-D944-9678-C84EC11FD7E9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809B30DB-9A97-374F-95C5-76156B5811B4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565BE3E9-9A7F-2346-A439-8E74C71043E3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CB1C3B5C-1BBC-6D45-97A3-04BF6E129587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29BA5FF2-9FC8-4943-9745-910F1EF3A1C3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22BB98CA-D34F-CF4C-BC0F-451D3F18594F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D7B58DCA-D1D7-0047-9AA4-4E0E6A2BED91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4AD7F834-BF27-3647-B104-1D5D0966756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3C1282CE-F1D0-FD4C-9152-AA26C2F95537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4FD6E828-4EB5-C445-8428-89DDE37B9C70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B6F4C5B2-2099-C240-89FE-0D2782ACE68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E5F329BE-89D7-E145-959B-D8AF82C291FE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41296D65-3216-F94A-9491-D3EC5703E8CC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A5D0F0C4-1057-DA4C-9008-FCA0B478FEE5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2E228AB8-09CE-C344-917D-0AFC6D92C4A5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78308A3-EAFC-E447-A03D-26DD20B7A031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EB4DF101-6BF6-E24A-B43D-CB6041C64383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8F995C58-5C7F-8243-A83C-4036B34A7B8D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F882B89C-E516-534F-852A-96D548173F1A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D1D05898-E29A-E047-B1D9-C98A0DD6E355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AA5D149F-9C95-F649-883C-62416CF33E5D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E665A70-B0C5-5346-B1B4-D9434AB3F1E3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C131CD2A-839B-DE45-AE4D-B758C8BD86CD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88C516F4-8FBC-6E43-A83E-61F8E37C4E9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C4E9EFBE-6555-124D-9444-7A8E5C55BE18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46F3138-9D4D-3A43-BDF9-50E785585FB4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22F3F5C3-776C-364C-BAD7-790E2CD60B1B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F5C3B7AE-B7CF-D442-84E1-207428288C8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87DF28C6-AD97-1243-AB51-60A3DE482025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D7F1AE80-2C86-C74B-B732-E24644D9AAC4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C4928FCC-F090-CB45-A5F7-33C769F0720E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E9EC370-3339-4247-AAE1-40B11F72A192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67A83D61-C426-9642-8EA9-A0009A65E52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E89AA6-F0F5-354C-AB26-B5149A2A2548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67D668-AD65-C24E-A2EA-A4402E504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5F93EDC-5AAE-F444-B9DB-C34D830D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3489844-F3F1-DD4E-A997-7E25B2E49F64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F8A9C84-84DB-0347-B89F-A396917ACCE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E990C5A4-901E-F741-8DA2-B399E074137F}"/>
              </a:ext>
            </a:extLst>
          </p:cNvPr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</p:spTree>
    <p:extLst>
      <p:ext uri="{BB962C8B-B14F-4D97-AF65-F5344CB8AC3E}">
        <p14:creationId xmlns:p14="http://schemas.microsoft.com/office/powerpoint/2010/main" val="1575970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502195" y="2228827"/>
            <a:ext cx="258" cy="303074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4729" y="5147682"/>
            <a:ext cx="3704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Linear classifier in feature space gives nonlinear classifier in original space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92A8A9-7D79-8D4B-B248-35631BB377DC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CECD4CE-2C58-AB4B-B377-16EBA8BB4FA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B58793C-F07E-A544-9A2F-FA3EC682DADC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B58793C-F07E-A544-9A2F-FA3EC682D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A028BDB-7F80-7741-B57F-FEF1BF8CB1B0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A028BDB-7F80-7741-B57F-FEF1BF8C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5466FF0E-B605-DB4E-8A95-5377A1CA63D9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29EE24-1B7B-CE4A-9048-01E4D95AF5CC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29EE24-1B7B-CE4A-9048-01E4D95A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689E92-84DA-1E43-8B77-F9EE306ABAA4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689E92-84DA-1E43-8B77-F9EE306A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B6D0061-5086-CE4F-882F-00003D786C86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6FA1B88D-3783-B941-8D66-245D9912A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7EF2DE-6522-5148-B8B8-CA4362BE7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9720129-0444-E645-B58D-50648BC9CFD0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CD400C7-FF54-714B-B1C6-90469B074033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65F3C83-9397-B74D-ADB2-009EF37C8C64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65F3C83-9397-B74D-ADB2-009EF37C8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6D31CE2-FFF5-7D47-AD62-7537797BB17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6D31CE2-FFF5-7D47-AD62-7537797B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2118931" y="2903623"/>
            <a:ext cx="718712" cy="58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2789199" y="2894453"/>
            <a:ext cx="1515348" cy="843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81599" y="2963168"/>
            <a:ext cx="1067667" cy="105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11D8B5-784D-1C48-9874-8A750161B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15556"/>
          <a:stretch/>
        </p:blipFill>
        <p:spPr>
          <a:xfrm>
            <a:off x="2133600" y="1295400"/>
            <a:ext cx="6436775" cy="38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/>
              <p:nvPr/>
            </p:nvSpPr>
            <p:spPr>
              <a:xfrm>
                <a:off x="7115317" y="5231420"/>
                <a:ext cx="3010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/>
                  <a:t>Final output: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8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17" y="5231420"/>
                <a:ext cx="3010952" cy="369332"/>
              </a:xfrm>
              <a:prstGeom prst="rect">
                <a:avLst/>
              </a:prstGeom>
              <a:blipFill>
                <a:blip r:embed="rId4"/>
                <a:stretch>
                  <a:fillRect l="-12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/>
              <p:nvPr/>
            </p:nvSpPr>
            <p:spPr>
              <a:xfrm rot="16200000">
                <a:off x="992936" y="3115340"/>
                <a:ext cx="2841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92936" y="3115340"/>
                <a:ext cx="2841419" cy="369332"/>
              </a:xfrm>
              <a:prstGeom prst="rect">
                <a:avLst/>
              </a:prstGeom>
              <a:blipFill>
                <a:blip r:embed="rId8"/>
                <a:stretch>
                  <a:fillRect l="-6667" r="-23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/>
              <p:nvPr/>
            </p:nvSpPr>
            <p:spPr>
              <a:xfrm>
                <a:off x="3429000" y="5215589"/>
                <a:ext cx="3495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0" dirty="0"/>
                  <a:t>Output of </a:t>
                </a:r>
                <a:r>
                  <a:rPr lang="en-US" sz="1800" dirty="0"/>
                  <a:t>hidden layer:</a:t>
                </a:r>
                <a:r>
                  <a:rPr lang="en-US" sz="1800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215589"/>
                <a:ext cx="3495637" cy="369332"/>
              </a:xfrm>
              <a:prstGeom prst="rect">
                <a:avLst/>
              </a:prstGeom>
              <a:blipFill>
                <a:blip r:embed="rId9"/>
                <a:stretch>
                  <a:fillRect l="-14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C2DECFA-7362-7D47-BA6C-EA0A06830C34}"/>
              </a:ext>
            </a:extLst>
          </p:cNvPr>
          <p:cNvSpPr txBox="1"/>
          <p:nvPr/>
        </p:nvSpPr>
        <p:spPr>
          <a:xfrm>
            <a:off x="10847504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10"/>
              </a:rPr>
              <a:t>Image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7230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11D8B5-784D-1C48-9874-8A750161B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15556"/>
          <a:stretch/>
        </p:blipFill>
        <p:spPr>
          <a:xfrm>
            <a:off x="2819400" y="2057399"/>
            <a:ext cx="6436775" cy="38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Introduce a </a:t>
            </a:r>
            <a:r>
              <a:rPr lang="en-US" i="1" dirty="0"/>
              <a:t>hidden layer</a:t>
            </a:r>
            <a:r>
              <a:rPr lang="en-US" dirty="0"/>
              <a:t> of </a:t>
            </a:r>
            <a:r>
              <a:rPr lang="en-US" dirty="0" err="1"/>
              <a:t>perceptrons</a:t>
            </a:r>
            <a:r>
              <a:rPr lang="en-US" dirty="0"/>
              <a:t> computing linear combinations of inputs followed by nonlinearities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80397C-FC74-DC4B-80E2-A629AF4068F5}"/>
                  </a:ext>
                </a:extLst>
              </p:cNvPr>
              <p:cNvSpPr txBox="1"/>
              <p:nvPr/>
            </p:nvSpPr>
            <p:spPr>
              <a:xfrm>
                <a:off x="6461836" y="2415507"/>
                <a:ext cx="1175578" cy="403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80397C-FC74-DC4B-80E2-A629AF406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836" y="2415507"/>
                <a:ext cx="1175578" cy="403893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6623DC-CA2E-8346-8F40-A10BB55B120E}"/>
                  </a:ext>
                </a:extLst>
              </p:cNvPr>
              <p:cNvSpPr txBox="1"/>
              <p:nvPr/>
            </p:nvSpPr>
            <p:spPr>
              <a:xfrm>
                <a:off x="6477000" y="3048000"/>
                <a:ext cx="1175578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6623DC-CA2E-8346-8F40-A10BB55B1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048000"/>
                <a:ext cx="1175578" cy="404406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16C8F6-11A3-7146-BCA8-77EF6A982199}"/>
                  </a:ext>
                </a:extLst>
              </p:cNvPr>
              <p:cNvSpPr txBox="1"/>
              <p:nvPr/>
            </p:nvSpPr>
            <p:spPr>
              <a:xfrm>
                <a:off x="6489331" y="5005602"/>
                <a:ext cx="1206869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16C8F6-11A3-7146-BCA8-77EF6A982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31" y="5005602"/>
                <a:ext cx="1206869" cy="404598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/>
              <p:nvPr/>
            </p:nvSpPr>
            <p:spPr>
              <a:xfrm>
                <a:off x="7801117" y="5993419"/>
                <a:ext cx="4178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Output of second layer: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17" y="5993419"/>
                <a:ext cx="4178003" cy="400110"/>
              </a:xfrm>
              <a:prstGeom prst="rect">
                <a:avLst/>
              </a:prstGeom>
              <a:blipFill>
                <a:blip r:embed="rId7"/>
                <a:stretch>
                  <a:fillRect l="-909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/>
              <p:nvPr/>
            </p:nvSpPr>
            <p:spPr>
              <a:xfrm rot="16200000">
                <a:off x="1678736" y="3877339"/>
                <a:ext cx="2841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78736" y="3877339"/>
                <a:ext cx="2841419" cy="369332"/>
              </a:xfrm>
              <a:prstGeom prst="rect">
                <a:avLst/>
              </a:prstGeom>
              <a:blipFill>
                <a:blip r:embed="rId8"/>
                <a:stretch>
                  <a:fillRect l="-6667" r="-23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035149-9F19-294F-A622-9BE34E80705E}"/>
                  </a:ext>
                </a:extLst>
              </p:cNvPr>
              <p:cNvSpPr txBox="1"/>
              <p:nvPr/>
            </p:nvSpPr>
            <p:spPr>
              <a:xfrm>
                <a:off x="4371588" y="6377698"/>
                <a:ext cx="2826864" cy="451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:</a:t>
                </a:r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r>
                  <a:rPr lang="en-US" b="0" dirty="0"/>
                  <a:t>matrix with rows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035149-9F19-294F-A622-9BE34E80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88" y="6377698"/>
                <a:ext cx="2826864" cy="451790"/>
              </a:xfrm>
              <a:prstGeom prst="rect">
                <a:avLst/>
              </a:prstGeom>
              <a:blipFill>
                <a:blip r:embed="rId9"/>
                <a:stretch>
                  <a:fillRect t="-270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/>
              <p:nvPr/>
            </p:nvSpPr>
            <p:spPr>
              <a:xfrm>
                <a:off x="4114800" y="5977588"/>
                <a:ext cx="34295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Output of </a:t>
                </a:r>
                <a:r>
                  <a:rPr lang="en-US" dirty="0"/>
                  <a:t>hidden layer:</a:t>
                </a:r>
                <a:r>
                  <a:rPr lang="en-US" sz="2000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77588"/>
                <a:ext cx="3429529" cy="400110"/>
              </a:xfrm>
              <a:prstGeom prst="rect">
                <a:avLst/>
              </a:prstGeom>
              <a:blipFill>
                <a:blip r:embed="rId10"/>
                <a:stretch>
                  <a:fillRect l="-1481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732610-8398-4944-A0E4-D58FDE0C9D1C}"/>
                  </a:ext>
                </a:extLst>
              </p:cNvPr>
              <p:cNvSpPr txBox="1"/>
              <p:nvPr/>
            </p:nvSpPr>
            <p:spPr>
              <a:xfrm>
                <a:off x="8610600" y="2590800"/>
                <a:ext cx="1879168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732610-8398-4944-A0E4-D58FDE0C9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590800"/>
                <a:ext cx="1879168" cy="404406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A72B35-316E-1043-A70C-147475630E42}"/>
                  </a:ext>
                </a:extLst>
              </p:cNvPr>
              <p:cNvSpPr txBox="1"/>
              <p:nvPr/>
            </p:nvSpPr>
            <p:spPr>
              <a:xfrm>
                <a:off x="8610600" y="3196108"/>
                <a:ext cx="1879168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A72B35-316E-1043-A70C-147475630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196108"/>
                <a:ext cx="1879168" cy="404406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21AD3B-A150-4247-B590-9C9EFD8C4F66}"/>
                  </a:ext>
                </a:extLst>
              </p:cNvPr>
              <p:cNvSpPr txBox="1"/>
              <p:nvPr/>
            </p:nvSpPr>
            <p:spPr>
              <a:xfrm>
                <a:off x="8610600" y="5158002"/>
                <a:ext cx="1939826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21AD3B-A150-4247-B590-9C9EFD8C4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158002"/>
                <a:ext cx="1939826" cy="404598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2C59191-C7DC-B346-B7D8-9DC16CA3E1E3}"/>
              </a:ext>
            </a:extLst>
          </p:cNvPr>
          <p:cNvSpPr txBox="1"/>
          <p:nvPr/>
        </p:nvSpPr>
        <p:spPr>
          <a:xfrm>
            <a:off x="7895287" y="6424238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Why do we need the nonlinearities?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DECFA-7362-7D47-BA6C-EA0A06830C34}"/>
              </a:ext>
            </a:extLst>
          </p:cNvPr>
          <p:cNvSpPr txBox="1"/>
          <p:nvPr/>
        </p:nvSpPr>
        <p:spPr>
          <a:xfrm>
            <a:off x="152400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14"/>
              </a:rPr>
              <a:t>Image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88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B7642-BD04-9743-85E4-F7DCF963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449;p61">
            <a:extLst>
              <a:ext uri="{FF2B5EF4-FFF2-40B4-BE49-F238E27FC236}">
                <a16:creationId xmlns:a16="http://schemas.microsoft.com/office/drawing/2014/main" id="{45D06509-2867-344C-A788-795FDB31AD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0136"/>
          <a:stretch/>
        </p:blipFill>
        <p:spPr>
          <a:xfrm>
            <a:off x="3605295" y="2547184"/>
            <a:ext cx="4999454" cy="10605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449;p61">
            <a:extLst>
              <a:ext uri="{FF2B5EF4-FFF2-40B4-BE49-F238E27FC236}">
                <a16:creationId xmlns:a16="http://schemas.microsoft.com/office/drawing/2014/main" id="{A186F597-0560-3649-B249-40CCC7687F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899" r="-15"/>
          <a:stretch/>
        </p:blipFill>
        <p:spPr>
          <a:xfrm>
            <a:off x="3581400" y="3733800"/>
            <a:ext cx="5024724" cy="10605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FFA78-ECC4-C84C-8DA0-41CADA82B785}"/>
              </a:ext>
            </a:extLst>
          </p:cNvPr>
          <p:cNvSpPr txBox="1"/>
          <p:nvPr/>
        </p:nvSpPr>
        <p:spPr>
          <a:xfrm>
            <a:off x="3187559" y="1933119"/>
            <a:ext cx="566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Linear classifier: One template per class</a:t>
            </a:r>
          </a:p>
        </p:txBody>
      </p:sp>
    </p:spTree>
    <p:extLst>
      <p:ext uri="{BB962C8B-B14F-4D97-AF65-F5344CB8AC3E}">
        <p14:creationId xmlns:p14="http://schemas.microsoft.com/office/powerpoint/2010/main" val="8252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A1BEF-E170-904D-A836-3C2EE62CCAEF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97B90-3E98-4641-8383-11CCEAB9F6C7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8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CAF3B-7521-DE41-A743-4B2DECBE048B}"/>
              </a:ext>
            </a:extLst>
          </p:cNvPr>
          <p:cNvSpPr txBox="1"/>
          <p:nvPr/>
        </p:nvSpPr>
        <p:spPr>
          <a:xfrm>
            <a:off x="8350580" y="2373893"/>
            <a:ext cx="294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use different templates to cover multiple </a:t>
            </a:r>
            <a:r>
              <a:rPr lang="en-US" sz="2400" i="1" dirty="0"/>
              <a:t>modes</a:t>
            </a:r>
            <a:r>
              <a:rPr lang="en-US" sz="2400" dirty="0"/>
              <a:t> of a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47909-F760-EF4F-BA70-AB578CF92A1C}"/>
              </a:ext>
            </a:extLst>
          </p:cNvPr>
          <p:cNvSpPr/>
          <p:nvPr/>
        </p:nvSpPr>
        <p:spPr>
          <a:xfrm>
            <a:off x="5486400" y="2534404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2DAB1-33D1-3A4D-9019-ED09AD019D8D}"/>
              </a:ext>
            </a:extLst>
          </p:cNvPr>
          <p:cNvSpPr/>
          <p:nvPr/>
        </p:nvSpPr>
        <p:spPr>
          <a:xfrm>
            <a:off x="7166658" y="2547908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3C69A-7F04-5549-B4D8-384BE3646D75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D2B3A-599B-444B-AA53-A9E460705F1E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</p:spTree>
    <p:extLst>
      <p:ext uri="{BB962C8B-B14F-4D97-AF65-F5344CB8AC3E}">
        <p14:creationId xmlns:p14="http://schemas.microsoft.com/office/powerpoint/2010/main" val="1628481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4A92A-5217-1947-86C2-5C305E75526F}"/>
              </a:ext>
            </a:extLst>
          </p:cNvPr>
          <p:cNvSpPr txBox="1"/>
          <p:nvPr/>
        </p:nvSpPr>
        <p:spPr>
          <a:xfrm>
            <a:off x="8458200" y="2934319"/>
            <a:ext cx="4468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a “distributed” representation: </a:t>
            </a:r>
            <a:br>
              <a:rPr lang="en-US" sz="2400" dirty="0"/>
            </a:br>
            <a:r>
              <a:rPr lang="en-US" sz="2400" dirty="0"/>
              <a:t>Most templates are </a:t>
            </a:r>
            <a:br>
              <a:rPr lang="en-US" sz="2400" dirty="0"/>
            </a:br>
            <a:r>
              <a:rPr lang="en-US" sz="2400" dirty="0"/>
              <a:t>not interpretable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9DDD4-A5FF-974D-B14A-7EB5A99D8659}"/>
              </a:ext>
            </a:extLst>
          </p:cNvPr>
          <p:cNvSpPr/>
          <p:nvPr/>
        </p:nvSpPr>
        <p:spPr>
          <a:xfrm>
            <a:off x="5500266" y="3094074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DD8DF-47F6-4842-AC1F-121D1A36D01F}"/>
              </a:ext>
            </a:extLst>
          </p:cNvPr>
          <p:cNvSpPr/>
          <p:nvPr/>
        </p:nvSpPr>
        <p:spPr>
          <a:xfrm>
            <a:off x="7187322" y="4785796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7F95FA-A954-B547-9C1E-C22E538C61FF}"/>
              </a:ext>
            </a:extLst>
          </p:cNvPr>
          <p:cNvSpPr/>
          <p:nvPr/>
        </p:nvSpPr>
        <p:spPr>
          <a:xfrm>
            <a:off x="7741142" y="5911702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82B9F-7CCB-0E40-9514-FFEF25E51901}"/>
              </a:ext>
            </a:extLst>
          </p:cNvPr>
          <p:cNvSpPr/>
          <p:nvPr/>
        </p:nvSpPr>
        <p:spPr>
          <a:xfrm>
            <a:off x="7194386" y="1981200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CC2493-4AFA-6845-ABB7-E58FFBA6AD9B}"/>
              </a:ext>
            </a:extLst>
          </p:cNvPr>
          <p:cNvSpPr/>
          <p:nvPr/>
        </p:nvSpPr>
        <p:spPr>
          <a:xfrm>
            <a:off x="6070879" y="4217581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C3784-24DB-4542-8B94-A0DD83C62B77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EA3C9-FD12-1E4E-BD8B-07D7E5DADA62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</p:spTree>
    <p:extLst>
      <p:ext uri="{BB962C8B-B14F-4D97-AF65-F5344CB8AC3E}">
        <p14:creationId xmlns:p14="http://schemas.microsoft.com/office/powerpoint/2010/main" val="3046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of two-layer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How complex can we make the decision boundary in a two-layer network?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bigger the hidden layer, the more complex the model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two-layer network is a </a:t>
            </a:r>
            <a:r>
              <a:rPr lang="en-US" i="1" dirty="0">
                <a:hlinkClick r:id="rId3"/>
              </a:rPr>
              <a:t>universal function approximator</a:t>
            </a:r>
            <a:endParaRPr lang="en-US" i="1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But the hidden layer may need to be huge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5ECDE-C2AA-7A47-AEE3-4E4F05BCF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18" y="3429000"/>
            <a:ext cx="8241582" cy="2925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C2E195-C64A-A24E-8ECE-B321E3F83BEA}"/>
              </a:ext>
            </a:extLst>
          </p:cNvPr>
          <p:cNvSpPr/>
          <p:nvPr/>
        </p:nvSpPr>
        <p:spPr>
          <a:xfrm>
            <a:off x="9305680" y="6474024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hlinkClick r:id="rId5"/>
              </a:rPr>
              <a:t>Figure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526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/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CC06345-EC6B-F24F-97AF-D4AE633ECF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07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beyond two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B5479-15E4-204C-A436-5FC534B55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9" r="17856"/>
          <a:stretch/>
        </p:blipFill>
        <p:spPr>
          <a:xfrm>
            <a:off x="1892314" y="1227932"/>
            <a:ext cx="5715000" cy="4698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/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latin typeface="+mn-lt"/>
                  </a:rPr>
                  <a:t>Output:</a:t>
                </a:r>
              </a:p>
              <a:p>
                <a:pPr algn="ctr"/>
                <a:endParaRPr lang="en-US" sz="2000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blipFill>
                <a:blip r:embed="rId3"/>
                <a:stretch>
                  <a:fillRect t="-35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3F6146-8491-1349-9767-A48F54028F79}"/>
              </a:ext>
            </a:extLst>
          </p:cNvPr>
          <p:cNvSpPr txBox="1"/>
          <p:nvPr/>
        </p:nvSpPr>
        <p:spPr>
          <a:xfrm>
            <a:off x="10399059" y="631080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Image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/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blipFill>
                <a:blip r:embed="rId5"/>
                <a:stretch>
                  <a:fillRect l="-6061" r="-24242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“Deep” pipeline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09800" y="3352800"/>
            <a:ext cx="7772400" cy="28956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Learn a </a:t>
            </a:r>
            <a:r>
              <a:rPr lang="en-US" sz="2800" i="1" dirty="0"/>
              <a:t>feature hierarchy</a:t>
            </a:r>
            <a:endParaRPr lang="en-US" sz="2800" dirty="0">
              <a:sym typeface="Wingdings" charset="0"/>
            </a:endParaRP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All layers are trained jointly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3B3698-DBC4-2944-908E-799B03A6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4C7E69-7373-0C48-83DF-E989C7E6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24CDD1-5FF6-2E4C-85DD-F913FD43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3EB78DE-6193-4D45-A0A2-1E03BB6E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96E9530-1695-0543-BEEC-ADCCBB77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15240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856C4497-1150-EA4D-8D04-E105A362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68955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669FD44-EF32-794A-8F34-9EB6511C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0A13DCB-AE4F-184D-90B9-8F42361F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6AF5868-0ED9-C744-A43F-34518A71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291A537-4338-F84C-BC64-394FE7E3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A1CB3-3893-0747-A0BC-CE827E7ED9D2}"/>
              </a:ext>
            </a:extLst>
          </p:cNvPr>
          <p:cNvSpPr txBox="1"/>
          <p:nvPr/>
        </p:nvSpPr>
        <p:spPr>
          <a:xfrm>
            <a:off x="6781800" y="1430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74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network demo</a:t>
            </a:r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7856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6015336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http://playground.tensorflow.org/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14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A06A-C412-A046-BAC3-028CDA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D39-B211-ED47-A5CF-1B07BF2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Multi-layer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Hyperparameter search, validation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0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C339-BFEB-CC42-A515-A11AEB13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outline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EC79-5175-5B4F-999B-631EC53A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Collect data and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900CC"/>
                </a:solidFill>
              </a:rPr>
              <a:t>Specify model: </a:t>
            </a:r>
            <a:r>
              <a:rPr lang="en-US" dirty="0"/>
              <a:t>select model class and loss function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Train model: </a:t>
            </a:r>
            <a:r>
              <a:rPr lang="en-US" dirty="0"/>
              <a:t>find the parameters of the model that minimize the empirical loss on the training data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B4BFF1-1EC8-E04E-B11A-57B8D30A1F09}"/>
              </a:ext>
            </a:extLst>
          </p:cNvPr>
          <p:cNvSpPr/>
          <p:nvPr/>
        </p:nvSpPr>
        <p:spPr bwMode="auto">
          <a:xfrm>
            <a:off x="2743200" y="3505200"/>
            <a:ext cx="4724400" cy="2743200"/>
          </a:xfrm>
          <a:prstGeom prst="wedgeRoundRectCallout">
            <a:avLst>
              <a:gd name="adj1" fmla="val 46464"/>
              <a:gd name="adj2" fmla="val -97601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 involves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hyperparameters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 affect the generalization ability of the trained model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AA362C-51D8-F446-BE49-15EE8D83EC0D}"/>
              </a:ext>
            </a:extLst>
          </p:cNvPr>
          <p:cNvSpPr/>
          <p:nvPr/>
        </p:nvSpPr>
        <p:spPr bwMode="auto">
          <a:xfrm>
            <a:off x="5029200" y="1295400"/>
            <a:ext cx="4876800" cy="838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22C4-CBB3-7742-B751-CB5D4AB8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ED3E6-A4B5-AE4B-8EB2-17742923F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-nearest-neighbor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is too large?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is too small?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ED3E6-A4B5-AE4B-8EB2-17742923F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uda_4">
            <a:extLst>
              <a:ext uri="{FF2B5EF4-FFF2-40B4-BE49-F238E27FC236}">
                <a16:creationId xmlns:a16="http://schemas.microsoft.com/office/drawing/2014/main" id="{92358D25-CD6E-F543-B5E3-162D524E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735" r="25735" b="27457"/>
          <a:stretch>
            <a:fillRect/>
          </a:stretch>
        </p:blipFill>
        <p:spPr bwMode="auto">
          <a:xfrm>
            <a:off x="4191000" y="2413407"/>
            <a:ext cx="3962400" cy="37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9C48CD"/>
                  </a:solidFill>
                  <a:ea typeface="Cambria Math" panose="02040503050406030204" pitchFamily="18" charset="0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Recall: SVM optimization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 too large?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 too small?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04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Tradeoff between margin and classification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535A3F-38F4-B848-B4D9-C5F3C1743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5D98A-EB1E-9B48-982E-C9D5125F4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349D6-8905-9341-9CA7-01614FC1F110}"/>
              </a:ext>
            </a:extLst>
          </p:cNvPr>
          <p:cNvCxnSpPr>
            <a:cxnSpLocks/>
          </p:cNvCxnSpPr>
          <p:nvPr/>
        </p:nvCxnSpPr>
        <p:spPr bwMode="auto">
          <a:xfrm>
            <a:off x="4419600" y="2737338"/>
            <a:ext cx="3886200" cy="39682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A0E934-030D-4D4A-B42C-C2F0681BCAEB}"/>
              </a:ext>
            </a:extLst>
          </p:cNvPr>
          <p:cNvCxnSpPr>
            <a:cxnSpLocks/>
          </p:cNvCxnSpPr>
          <p:nvPr/>
        </p:nvCxnSpPr>
        <p:spPr bwMode="auto">
          <a:xfrm>
            <a:off x="4495800" y="2667000"/>
            <a:ext cx="3962400" cy="403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02CB9C-834B-3C46-9647-DBA70AC30D2C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97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Tradeoff between margin and classification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761C8ED-F6BC-B842-8451-A6703B77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57FBC-7406-F145-81CE-DDC33BA43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A21C2-BB8D-774F-BE95-6DE7744CAC37}"/>
              </a:ext>
            </a:extLst>
          </p:cNvPr>
          <p:cNvCxnSpPr>
            <a:cxnSpLocks/>
          </p:cNvCxnSpPr>
          <p:nvPr/>
        </p:nvCxnSpPr>
        <p:spPr bwMode="auto">
          <a:xfrm>
            <a:off x="5181600" y="2432538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F05B0D-27F7-B54A-8C83-0365AC47C503}"/>
              </a:ext>
            </a:extLst>
          </p:cNvPr>
          <p:cNvCxnSpPr>
            <a:cxnSpLocks/>
          </p:cNvCxnSpPr>
          <p:nvPr/>
        </p:nvCxnSpPr>
        <p:spPr bwMode="auto">
          <a:xfrm>
            <a:off x="7162800" y="2362200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22C37B-F114-F44C-88CC-E84AA98E05A8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8976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Related: preventing the classifier from getting over-confident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AFB30D61-E9AB-DD48-9841-C4BA1C40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85B57AE-8963-B248-9393-7D708A12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68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1C0D826-228B-874E-A13E-4D818097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1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B6456B-7654-354F-84EE-68E1EA941232}"/>
              </a:ext>
            </a:extLst>
          </p:cNvPr>
          <p:cNvSpPr txBox="1"/>
          <p:nvPr/>
        </p:nvSpPr>
        <p:spPr>
          <a:xfrm>
            <a:off x="10322463" y="647402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7"/>
              </a:rPr>
              <a:t>J. Johnson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ECDB-4EF3-DC4C-9CEF-0AD22CD1D33F}"/>
              </a:ext>
            </a:extLst>
          </p:cNvPr>
          <p:cNvSpPr txBox="1"/>
          <p:nvPr/>
        </p:nvSpPr>
        <p:spPr>
          <a:xfrm>
            <a:off x="4642948" y="6216134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classifier, logistic loss</a:t>
            </a:r>
          </a:p>
        </p:txBody>
      </p:sp>
    </p:spTree>
    <p:extLst>
      <p:ext uri="{BB962C8B-B14F-4D97-AF65-F5344CB8AC3E}">
        <p14:creationId xmlns:p14="http://schemas.microsoft.com/office/powerpoint/2010/main" val="12041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/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/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/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C04E4-F74C-3241-8B3F-1BD4EEE6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84" y="2450492"/>
            <a:ext cx="7620000" cy="3737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C3EDD-8D27-CE46-8ADE-D5976B4EE6C3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50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AE02B-FE9B-8641-B2A8-3D6DE8DB0C9B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Stanford 231n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2B7DB-339D-374C-BC92-73429099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8156730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FE790-1346-D84E-9C74-3813B8430E70}"/>
              </a:ext>
            </a:extLst>
          </p:cNvPr>
          <p:cNvSpPr txBox="1"/>
          <p:nvPr/>
        </p:nvSpPr>
        <p:spPr>
          <a:xfrm>
            <a:off x="3732342" y="571500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hidden units in a two-layer network</a:t>
            </a:r>
          </a:p>
        </p:txBody>
      </p:sp>
    </p:spTree>
    <p:extLst>
      <p:ext uri="{BB962C8B-B14F-4D97-AF65-F5344CB8AC3E}">
        <p14:creationId xmlns:p14="http://schemas.microsoft.com/office/powerpoint/2010/main" val="8035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nonlinearity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Regularization constant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D336E-6691-C445-B69B-85A9B7D8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048000"/>
            <a:ext cx="8123425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AA3BC-64E6-2D48-B653-41B8BB7B94F2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0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nonlinearity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Regularization constant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SGD settings: learning rate schedule, number of epochs, minibatch size, etc.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Our hyperparameter choices affect the “capacity” of the model and its ability to generalize to new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But first: how do we measure the generalization ability of our model?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Need to measure both </a:t>
            </a:r>
            <a:r>
              <a:rPr lang="en-US" sz="2400" i="1" dirty="0"/>
              <a:t>training</a:t>
            </a:r>
            <a:r>
              <a:rPr lang="en-US" sz="2400" dirty="0"/>
              <a:t> and </a:t>
            </a:r>
            <a:r>
              <a:rPr lang="en-US" sz="2400" i="1" dirty="0"/>
              <a:t>test error</a:t>
            </a:r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 and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Generalization (test) error of learning algorithms has two main components:</a:t>
            </a:r>
            <a:endParaRPr lang="en-US" i="1" dirty="0"/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Bias:</a:t>
            </a:r>
            <a:r>
              <a:rPr lang="en-US" sz="2400" dirty="0"/>
              <a:t> error due to simplifying model assumptions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Variance:</a:t>
            </a:r>
            <a:r>
              <a:rPr lang="en-US" sz="2400" dirty="0"/>
              <a:t> error due to randomness of training set</a:t>
            </a:r>
            <a:endParaRPr lang="en-US" sz="800" dirty="0"/>
          </a:p>
          <a:p>
            <a:pPr marL="0" indent="0"/>
            <a:endParaRPr lang="en-US" dirty="0"/>
          </a:p>
        </p:txBody>
      </p:sp>
      <p:pic>
        <p:nvPicPr>
          <p:cNvPr id="8" name="Picture 2" descr="http://www.holehouse.org/mlclass/07_Regularization_files/Image%20%5b1%5d.png">
            <a:extLst>
              <a:ext uri="{FF2B5EF4-FFF2-40B4-BE49-F238E27FC236}">
                <a16:creationId xmlns:a16="http://schemas.microsoft.com/office/drawing/2014/main" id="{1FDAF901-C5E6-0341-9298-C9AFED107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19"/>
          <a:stretch/>
        </p:blipFill>
        <p:spPr bwMode="auto">
          <a:xfrm>
            <a:off x="1634982" y="4495800"/>
            <a:ext cx="888061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9AF0F-9EAB-A146-A43A-278DA8040E5F}"/>
              </a:ext>
            </a:extLst>
          </p:cNvPr>
          <p:cNvSpPr txBox="1"/>
          <p:nvPr/>
        </p:nvSpPr>
        <p:spPr>
          <a:xfrm>
            <a:off x="2013750" y="4050268"/>
            <a:ext cx="255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bias, low variance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955B-FB48-3A4B-AB56-6A39A6E40891}"/>
              </a:ext>
            </a:extLst>
          </p:cNvPr>
          <p:cNvSpPr txBox="1"/>
          <p:nvPr/>
        </p:nvSpPr>
        <p:spPr>
          <a:xfrm>
            <a:off x="7766178" y="4050268"/>
            <a:ext cx="2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bias, high variance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FBC27-3E43-6B4B-9E1B-907FECA52631}"/>
              </a:ext>
            </a:extLst>
          </p:cNvPr>
          <p:cNvSpPr/>
          <p:nvPr/>
        </p:nvSpPr>
        <p:spPr>
          <a:xfrm>
            <a:off x="10515601" y="647551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Figure source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20242-A572-9F47-B416-47983DE9421A}"/>
              </a:ext>
            </a:extLst>
          </p:cNvPr>
          <p:cNvSpPr txBox="1"/>
          <p:nvPr/>
        </p:nvSpPr>
        <p:spPr>
          <a:xfrm>
            <a:off x="2286000" y="36253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“Simple”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E7CEA-0D11-AF4D-B1FE-15827669A1AA}"/>
              </a:ext>
            </a:extLst>
          </p:cNvPr>
          <p:cNvSpPr txBox="1"/>
          <p:nvPr/>
        </p:nvSpPr>
        <p:spPr>
          <a:xfrm>
            <a:off x="8001000" y="3625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“Complex”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CCBD4-86DA-AF47-99ED-A354338F35AF}"/>
              </a:ext>
            </a:extLst>
          </p:cNvPr>
          <p:cNvSpPr txBox="1"/>
          <p:nvPr/>
        </p:nvSpPr>
        <p:spPr>
          <a:xfrm>
            <a:off x="4953000" y="362533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“Intermediate” model</a:t>
            </a:r>
          </a:p>
        </p:txBody>
      </p:sp>
    </p:spTree>
    <p:extLst>
      <p:ext uri="{BB962C8B-B14F-4D97-AF65-F5344CB8AC3E}">
        <p14:creationId xmlns:p14="http://schemas.microsoft.com/office/powerpoint/2010/main" val="944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bias</a:t>
            </a:r>
            <a:r>
              <a:rPr lang="en-US" dirty="0"/>
              <a:t> is too high? 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underfitting</a:t>
            </a:r>
            <a:r>
              <a:rPr lang="en-US" sz="2400" dirty="0"/>
              <a:t> – it is incapable of capturing the important characteristics of the training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variance</a:t>
            </a:r>
            <a:r>
              <a:rPr lang="en-US" dirty="0"/>
              <a:t> is too high?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overfitting</a:t>
            </a:r>
            <a:r>
              <a:rPr lang="en-US" sz="2400" dirty="0"/>
              <a:t> – it is fitting noise and unimportant characteristics of the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How to recognize underfitting or overfitting?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7170" name="Picture 2" descr="http://www.holehouse.org/mlclass/07_Regularization_files/Image%20%5b1%5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19"/>
          <a:stretch/>
        </p:blipFill>
        <p:spPr bwMode="auto">
          <a:xfrm>
            <a:off x="1634982" y="4495800"/>
            <a:ext cx="888061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1264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Underfitting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764" y="41264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Overfitting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5601" y="647551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Figure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77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bias</a:t>
            </a:r>
            <a:r>
              <a:rPr lang="en-US" dirty="0"/>
              <a:t> is too high? 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underfitting</a:t>
            </a:r>
            <a:r>
              <a:rPr lang="en-US" sz="2400" dirty="0"/>
              <a:t> – it is incapable of capturing the important characteristics of the training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variance</a:t>
            </a:r>
            <a:r>
              <a:rPr lang="en-US" dirty="0"/>
              <a:t> is too high?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overfitting</a:t>
            </a:r>
            <a:r>
              <a:rPr lang="en-US" sz="2400" dirty="0"/>
              <a:t> – it is fitting noise and unimportant characteristics of the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How to recognize underfitting or overfitting?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Need to look at both training and test error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Underfitting:</a:t>
            </a:r>
            <a:r>
              <a:rPr lang="en-US" sz="2400" dirty="0"/>
              <a:t> training and test error are both </a:t>
            </a:r>
            <a:r>
              <a:rPr lang="en-US" sz="2400" i="1" dirty="0"/>
              <a:t>high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Overfitting:</a:t>
            </a:r>
            <a:r>
              <a:rPr lang="en-US" sz="2400" dirty="0"/>
              <a:t> training error is </a:t>
            </a:r>
            <a:r>
              <a:rPr lang="en-US" sz="2400" i="1" dirty="0"/>
              <a:t>low</a:t>
            </a:r>
            <a:r>
              <a:rPr lang="en-US" sz="2400" dirty="0"/>
              <a:t>, test error is </a:t>
            </a:r>
            <a:r>
              <a:rPr lang="en-US" sz="2400" i="1" dirty="0"/>
              <a:t>high</a:t>
            </a:r>
          </a:p>
          <a:p>
            <a:pPr lvl="1" eaLnBrk="1" hangingPunct="1">
              <a:buFont typeface="Arial"/>
              <a:buChar char="•"/>
            </a:pPr>
            <a:endParaRPr lang="en-US" sz="2400" dirty="0"/>
          </a:p>
          <a:p>
            <a:pPr lvl="1" eaLnBrk="1" hangingPunct="1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Behavior of training and test error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44958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25908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38766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2801" y="20732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31242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16002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2944814" y="1857376"/>
            <a:ext cx="4789485" cy="3567644"/>
            <a:chOff x="1535668" y="2667794"/>
            <a:chExt cx="4788610" cy="3569087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723234" cy="36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Model capacity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F114BA-54DF-1249-BC0C-3833694154DB}"/>
              </a:ext>
            </a:extLst>
          </p:cNvPr>
          <p:cNvSpPr txBox="1"/>
          <p:nvPr/>
        </p:nvSpPr>
        <p:spPr>
          <a:xfrm>
            <a:off x="10570739" y="6474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40E09-B408-DC20-D6E7-A37F5E02A118}"/>
              </a:ext>
            </a:extLst>
          </p:cNvPr>
          <p:cNvSpPr txBox="1"/>
          <p:nvPr/>
        </p:nvSpPr>
        <p:spPr>
          <a:xfrm>
            <a:off x="1143000" y="5264491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Underfitting:</a:t>
            </a:r>
            <a:r>
              <a:rPr lang="en-US" sz="1800" dirty="0"/>
              <a:t> training and test error are both </a:t>
            </a:r>
            <a:r>
              <a:rPr lang="en-US" sz="1800" i="1" dirty="0"/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A05C3-E7E4-862D-AC4D-38552CFC15A4}"/>
              </a:ext>
            </a:extLst>
          </p:cNvPr>
          <p:cNvSpPr txBox="1"/>
          <p:nvPr/>
        </p:nvSpPr>
        <p:spPr>
          <a:xfrm>
            <a:off x="7529369" y="5226288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/>
              <a:t>Over</a:t>
            </a:r>
            <a:r>
              <a:rPr lang="en-US" sz="1800" b="1" dirty="0"/>
              <a:t>fitting:</a:t>
            </a:r>
            <a:r>
              <a:rPr lang="en-US" sz="1800" dirty="0"/>
              <a:t> training error is </a:t>
            </a:r>
            <a:r>
              <a:rPr lang="en-US" sz="1800" i="1" dirty="0"/>
              <a:t>low</a:t>
            </a:r>
            <a:r>
              <a:rPr lang="en-US" sz="1800" dirty="0"/>
              <a:t> but test error is </a:t>
            </a:r>
            <a:r>
              <a:rPr lang="en-US" sz="1800" i="1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3900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 animBg="1"/>
      <p:bldP spid="5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D67F3-7993-7AAA-44B2-51C59980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09E0-344D-25E8-A913-22DF9EDE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The classical view</a:t>
            </a:r>
          </a:p>
        </p:txBody>
      </p:sp>
      <p:pic>
        <p:nvPicPr>
          <p:cNvPr id="4" name="Picture 2" descr="http://www.holehouse.org/mlclass/07_Regularization_files/Image%20%5b1%5d.png">
            <a:extLst>
              <a:ext uri="{FF2B5EF4-FFF2-40B4-BE49-F238E27FC236}">
                <a16:creationId xmlns:a16="http://schemas.microsoft.com/office/drawing/2014/main" id="{7FC138DF-0B1F-3E3C-CEB2-7DFC85FCD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19"/>
          <a:stretch/>
        </p:blipFill>
        <p:spPr bwMode="auto">
          <a:xfrm>
            <a:off x="653040" y="2701905"/>
            <a:ext cx="108859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3EF9A-23CC-F907-BC9F-89214F0D511F}"/>
              </a:ext>
            </a:extLst>
          </p:cNvPr>
          <p:cNvSpPr/>
          <p:nvPr/>
        </p:nvSpPr>
        <p:spPr>
          <a:xfrm>
            <a:off x="10401300" y="6474023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Figure source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188A-B62C-9E95-03D4-B554AE87E375}"/>
              </a:ext>
            </a:extLst>
          </p:cNvPr>
          <p:cNvSpPr txBox="1"/>
          <p:nvPr/>
        </p:nvSpPr>
        <p:spPr>
          <a:xfrm>
            <a:off x="1676400" y="212536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Underfitting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9E480-3443-3E97-FDA9-3673E0308164}"/>
              </a:ext>
            </a:extLst>
          </p:cNvPr>
          <p:cNvSpPr txBox="1"/>
          <p:nvPr/>
        </p:nvSpPr>
        <p:spPr>
          <a:xfrm>
            <a:off x="8686800" y="2125017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Overfitting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FFBBE-517D-30CA-DF20-B73372EDEA6B}"/>
              </a:ext>
            </a:extLst>
          </p:cNvPr>
          <p:cNvSpPr txBox="1"/>
          <p:nvPr/>
        </p:nvSpPr>
        <p:spPr>
          <a:xfrm>
            <a:off x="4676566" y="2129135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9371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EB346-FB13-6DC8-9D56-85654D49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46F7F9A-32DF-6B91-0444-3D7B2208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Behavior of training and test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28068-83B2-5432-D7AA-446D38C4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44958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4DEEB-409E-F5DB-8A08-6964092A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9CA42F3-D1B7-7793-E8A5-2AC8606E6513}"/>
              </a:ext>
            </a:extLst>
          </p:cNvPr>
          <p:cNvSpPr/>
          <p:nvPr/>
        </p:nvSpPr>
        <p:spPr>
          <a:xfrm>
            <a:off x="3340101" y="38766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49A6E81-39D1-A634-8848-49A0C0CDB8E7}"/>
              </a:ext>
            </a:extLst>
          </p:cNvPr>
          <p:cNvSpPr/>
          <p:nvPr/>
        </p:nvSpPr>
        <p:spPr>
          <a:xfrm>
            <a:off x="3352801" y="20732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02" name="Group 12">
            <a:extLst>
              <a:ext uri="{FF2B5EF4-FFF2-40B4-BE49-F238E27FC236}">
                <a16:creationId xmlns:a16="http://schemas.microsoft.com/office/drawing/2014/main" id="{230F0AAD-C446-631B-AD85-AE2CFCBEE430}"/>
              </a:ext>
            </a:extLst>
          </p:cNvPr>
          <p:cNvGrpSpPr>
            <a:grpSpLocks/>
          </p:cNvGrpSpPr>
          <p:nvPr/>
        </p:nvGrpSpPr>
        <p:grpSpPr bwMode="auto">
          <a:xfrm>
            <a:off x="2944814" y="1857376"/>
            <a:ext cx="5082177" cy="3567644"/>
            <a:chOff x="1535668" y="2667794"/>
            <a:chExt cx="5081248" cy="356908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2EF246-6BC0-AFE3-83F1-6EBB6EB87F04}"/>
                </a:ext>
              </a:extLst>
            </p:cNvPr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61B8F0-4CE0-CAAA-5C9A-071C2324DCCE}"/>
                </a:ext>
              </a:extLst>
            </p:cNvPr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>
              <a:extLst>
                <a:ext uri="{FF2B5EF4-FFF2-40B4-BE49-F238E27FC236}">
                  <a16:creationId xmlns:a16="http://schemas.microsoft.com/office/drawing/2014/main" id="{A6588D7C-7665-1047-7628-937005F87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723234" cy="36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Model capacity</a:t>
              </a:r>
            </a:p>
          </p:txBody>
        </p:sp>
        <p:sp>
          <p:nvSpPr>
            <p:cNvPr id="33806" name="TextBox 8">
              <a:extLst>
                <a:ext uri="{FF2B5EF4-FFF2-40B4-BE49-F238E27FC236}">
                  <a16:creationId xmlns:a16="http://schemas.microsoft.com/office/drawing/2014/main" id="{2606E4A7-07CC-C4EE-A5D3-E7C3A9F2A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825716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Overfitting</a:t>
              </a:r>
            </a:p>
          </p:txBody>
        </p:sp>
        <p:sp>
          <p:nvSpPr>
            <p:cNvPr id="33807" name="TextBox 9">
              <a:extLst>
                <a:ext uri="{FF2B5EF4-FFF2-40B4-BE49-F238E27FC236}">
                  <a16:creationId xmlns:a16="http://schemas.microsoft.com/office/drawing/2014/main" id="{A786E6CB-2D46-46BF-9A0C-CC31F5E76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905851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Underfitting</a:t>
              </a:r>
            </a:p>
          </p:txBody>
        </p:sp>
        <p:sp>
          <p:nvSpPr>
            <p:cNvPr id="33808" name="TextBox 10">
              <a:extLst>
                <a:ext uri="{FF2B5EF4-FFF2-40B4-BE49-F238E27FC236}">
                  <a16:creationId xmlns:a16="http://schemas.microsoft.com/office/drawing/2014/main" id="{F40A1ECA-6E6D-2B26-9174-665C0B6C7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1D2A5A1-34B6-F3DC-D27C-3AE65ACE6DEA}"/>
              </a:ext>
            </a:extLst>
          </p:cNvPr>
          <p:cNvSpPr txBox="1"/>
          <p:nvPr/>
        </p:nvSpPr>
        <p:spPr>
          <a:xfrm>
            <a:off x="10570739" y="6474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D05C8-3CD5-53E1-6E93-803521425F04}"/>
              </a:ext>
            </a:extLst>
          </p:cNvPr>
          <p:cNvSpPr txBox="1"/>
          <p:nvPr/>
        </p:nvSpPr>
        <p:spPr>
          <a:xfrm>
            <a:off x="762000" y="5717246"/>
            <a:ext cx="1070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neural networks, we also observe this kind of behavior for a fixed model as a function of </a:t>
            </a:r>
            <a:r>
              <a:rPr lang="en-US" i="1" dirty="0"/>
              <a:t>training time</a:t>
            </a:r>
            <a:r>
              <a:rPr lang="en-US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DB8FE-07E1-1F4F-8CC6-C76844EEB870}"/>
              </a:ext>
            </a:extLst>
          </p:cNvPr>
          <p:cNvSpPr txBox="1"/>
          <p:nvPr/>
        </p:nvSpPr>
        <p:spPr>
          <a:xfrm>
            <a:off x="8032328" y="1295400"/>
            <a:ext cx="400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practice, overparameterized neural networks tend to be resistant to overfitting, even after the training error goes to zero</a:t>
            </a:r>
          </a:p>
        </p:txBody>
      </p:sp>
    </p:spTree>
    <p:extLst>
      <p:ext uri="{BB962C8B-B14F-4D97-AF65-F5344CB8AC3E}">
        <p14:creationId xmlns:p14="http://schemas.microsoft.com/office/powerpoint/2010/main" val="20530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/>
              <p:nvPr/>
            </p:nvSpPr>
            <p:spPr>
              <a:xfrm>
                <a:off x="5943600" y="4146997"/>
                <a:ext cx="4693964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0" dirty="0"/>
                  <a:t>: matrix whose rows are weights of output units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46997"/>
                <a:ext cx="4693964" cy="846322"/>
              </a:xfrm>
              <a:prstGeom prst="rect">
                <a:avLst/>
              </a:prstGeom>
              <a:blipFill>
                <a:blip r:embed="rId3"/>
                <a:stretch>
                  <a:fillRect l="-2162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2BE41E7-D345-004B-80CE-9CCD33533FF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5506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5514" y="30432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8214" y="14652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35814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1" y="21336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Few training examples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7100" y="28956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7100" y="990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777" name="Group 12"/>
          <p:cNvGrpSpPr>
            <a:grpSpLocks/>
          </p:cNvGrpSpPr>
          <p:nvPr/>
        </p:nvGrpSpPr>
        <p:grpSpPr bwMode="auto">
          <a:xfrm>
            <a:off x="3059114" y="1754189"/>
            <a:ext cx="5082171" cy="3567644"/>
            <a:chOff x="1535703" y="2667794"/>
            <a:chExt cx="5081208" cy="3569087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1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723222" cy="36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Model capacity</a:t>
              </a:r>
            </a:p>
          </p:txBody>
        </p:sp>
        <p:sp>
          <p:nvSpPr>
            <p:cNvPr id="32782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825711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Overfitting</a:t>
              </a:r>
            </a:p>
          </p:txBody>
        </p:sp>
        <p:sp>
          <p:nvSpPr>
            <p:cNvPr id="32783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905845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Underfitting</a:t>
              </a:r>
            </a:p>
          </p:txBody>
        </p:sp>
        <p:sp>
          <p:nvSpPr>
            <p:cNvPr id="32784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Test Error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32DC3E-931B-B56E-8966-CE48B9A4E0B8}"/>
              </a:ext>
            </a:extLst>
          </p:cNvPr>
          <p:cNvSpPr txBox="1"/>
          <p:nvPr/>
        </p:nvSpPr>
        <p:spPr>
          <a:xfrm>
            <a:off x="10570739" y="6474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D. </a:t>
            </a:r>
            <a:r>
              <a:rPr lang="en-US" sz="1400" dirty="0" err="1">
                <a:hlinkClick r:id="rId3"/>
              </a:rPr>
              <a:t>Hoiem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46410-ED8D-E749-88CC-2EBD5F6AF86C}"/>
              </a:ext>
            </a:extLst>
          </p:cNvPr>
          <p:cNvSpPr txBox="1"/>
          <p:nvPr/>
        </p:nvSpPr>
        <p:spPr>
          <a:xfrm>
            <a:off x="3859636" y="57051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line: more training data is </a:t>
            </a:r>
            <a:r>
              <a:rPr lang="en-US" i="1" dirty="0"/>
              <a:t>always</a:t>
            </a:r>
            <a:r>
              <a:rPr lang="en-US" dirty="0"/>
              <a:t> good!</a:t>
            </a:r>
          </a:p>
        </p:txBody>
      </p:sp>
    </p:spTree>
    <p:extLst>
      <p:ext uri="{BB962C8B-B14F-4D97-AF65-F5344CB8AC3E}">
        <p14:creationId xmlns:p14="http://schemas.microsoft.com/office/powerpoint/2010/main" val="9743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2728912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40114" y="4392611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3438525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4581525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4341811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059114" y="1752600"/>
            <a:ext cx="4789487" cy="3568725"/>
            <a:chOff x="1535668" y="2667794"/>
            <a:chExt cx="4788932" cy="35689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13382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443288" y="2093911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074317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1" y="3884611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gap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5111036" y="5321325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(fixed model)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55A6D-B0E2-9706-A212-443AA0C62D14}"/>
              </a:ext>
            </a:extLst>
          </p:cNvPr>
          <p:cNvSpPr txBox="1"/>
          <p:nvPr/>
        </p:nvSpPr>
        <p:spPr>
          <a:xfrm>
            <a:off x="10570739" y="6474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5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7" grpId="0" animBg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Hyperparameter search in practice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99400" y="35052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2944814" y="2771776"/>
            <a:ext cx="5082177" cy="3567644"/>
            <a:chOff x="1535668" y="2667794"/>
            <a:chExt cx="5081248" cy="3569087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723234" cy="36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Model capacity</a:t>
              </a:r>
            </a:p>
          </p:txBody>
        </p:sp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825716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Overfitting</a:t>
              </a:r>
            </a:p>
          </p:txBody>
        </p:sp>
        <p:sp>
          <p:nvSpPr>
            <p:cNvPr id="33807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905851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Underfitting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8FDD18-3D08-5A4E-9F1F-B9296A10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1704594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Given a fixed dataset, you have to find the hyperparameter settings that give the best generalization performance</a:t>
            </a:r>
            <a:endParaRPr lang="en-US" sz="2400" dirty="0"/>
          </a:p>
          <a:p>
            <a:pPr lvl="1" eaLnBrk="1" hangingPunct="1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5B66EF-11F5-2C4D-9D92-08DBEF000EEF}"/>
              </a:ext>
            </a:extLst>
          </p:cNvPr>
          <p:cNvCxnSpPr>
            <a:cxnSpLocks/>
          </p:cNvCxnSpPr>
          <p:nvPr/>
        </p:nvCxnSpPr>
        <p:spPr bwMode="auto">
          <a:xfrm>
            <a:off x="7239000" y="2889140"/>
            <a:ext cx="0" cy="1191801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8750B9-13D6-1AAE-D720-71943B156ACE}"/>
              </a:ext>
            </a:extLst>
          </p:cNvPr>
          <p:cNvSpPr txBox="1"/>
          <p:nvPr/>
        </p:nvSpPr>
        <p:spPr>
          <a:xfrm>
            <a:off x="10570739" y="6474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92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search in practice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14400"/>
            <a:ext cx="7696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 range of hyperparameter choices, iterate: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Learn parameters on the </a:t>
            </a:r>
            <a:r>
              <a:rPr lang="en-US" sz="2400" b="1" i="1" dirty="0">
                <a:solidFill>
                  <a:srgbClr val="3366FF"/>
                </a:solidFill>
              </a:rPr>
              <a:t>training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accuracy on the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>
                <a:solidFill>
                  <a:srgbClr val="008000"/>
                </a:solidFill>
              </a:rPr>
              <a:t>held-out </a:t>
            </a:r>
            <a:r>
              <a:rPr lang="en-US" sz="2400" dirty="0"/>
              <a:t>or</a:t>
            </a:r>
            <a:r>
              <a:rPr lang="en-US" sz="2400" b="1" i="1" dirty="0">
                <a:solidFill>
                  <a:srgbClr val="008000"/>
                </a:solidFill>
              </a:rPr>
              <a:t> </a:t>
            </a:r>
            <a:br>
              <a:rPr lang="en-US" sz="2400" b="1" i="1" dirty="0">
                <a:solidFill>
                  <a:srgbClr val="008000"/>
                </a:solidFill>
              </a:rPr>
            </a:br>
            <a:r>
              <a:rPr lang="en-US" sz="2400" b="1" i="1" dirty="0">
                <a:solidFill>
                  <a:srgbClr val="008000"/>
                </a:solidFill>
              </a:rPr>
              <a:t>validation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Finally, measure accuracy on the </a:t>
            </a:r>
            <a:r>
              <a:rPr lang="en-US" b="1" i="1" dirty="0">
                <a:solidFill>
                  <a:srgbClr val="D60093"/>
                </a:solidFill>
              </a:rPr>
              <a:t>test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should avoid peeking at the test set during hyperparameter search since it is supposed to represent </a:t>
            </a:r>
            <a:r>
              <a:rPr lang="en-US" i="1" dirty="0"/>
              <a:t>never before seen data</a:t>
            </a:r>
          </a:p>
        </p:txBody>
      </p:sp>
      <p:pic>
        <p:nvPicPr>
          <p:cNvPr id="8" name="Picture 7" descr="Screen Shot 2015-11-17 at 11.1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1090863"/>
            <a:ext cx="1809577" cy="4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FE90-D9F0-8A4C-A6BC-B3736F6B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search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79B5-2156-4D43-9774-4A649504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Variant: </a:t>
            </a:r>
            <a:r>
              <a:rPr lang="en-US" b="1" i="1" dirty="0"/>
              <a:t>K-fold cross-validation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Partition the entire training set into K groups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each run (or fold), select one of the groups as the validation set and train on the other K-1 groups. At the end, average the accuracies across the K folds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Typically not used for deep learning due to computational expense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7057-31F0-4142-9360-A3346B75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35342"/>
            <a:ext cx="9296400" cy="1870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4F18F-6AD0-3D4E-BCEC-CE5D1AE338A9}"/>
              </a:ext>
            </a:extLst>
          </p:cNvPr>
          <p:cNvSpPr txBox="1"/>
          <p:nvPr/>
        </p:nvSpPr>
        <p:spPr>
          <a:xfrm>
            <a:off x="3857625" y="3631342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97AE793-451C-C049-865B-AD337301DFB1}"/>
              </a:ext>
            </a:extLst>
          </p:cNvPr>
          <p:cNvSpPr/>
          <p:nvPr/>
        </p:nvSpPr>
        <p:spPr bwMode="auto">
          <a:xfrm rot="16200000">
            <a:off x="4195224" y="1402200"/>
            <a:ext cx="334438" cy="56007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BB028-0048-4E46-A5AC-DE135E305C30}"/>
              </a:ext>
            </a:extLst>
          </p:cNvPr>
          <p:cNvSpPr txBox="1"/>
          <p:nvPr/>
        </p:nvSpPr>
        <p:spPr>
          <a:xfrm>
            <a:off x="7284013" y="3966010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369BD-6C49-B44F-8D45-8F5F61330793}"/>
              </a:ext>
            </a:extLst>
          </p:cNvPr>
          <p:cNvSpPr txBox="1"/>
          <p:nvPr/>
        </p:nvSpPr>
        <p:spPr>
          <a:xfrm>
            <a:off x="10287000" y="6472204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J. Johnson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C4A57-F195-E744-97A8-C3D3AF63FF6C}"/>
              </a:ext>
            </a:extLst>
          </p:cNvPr>
          <p:cNvSpPr/>
          <p:nvPr/>
        </p:nvSpPr>
        <p:spPr bwMode="auto">
          <a:xfrm>
            <a:off x="1295400" y="4953000"/>
            <a:ext cx="9601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AA8B-D8C6-3A77-F08D-8C925139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mysteries of generalization</a:t>
            </a:r>
          </a:p>
        </p:txBody>
      </p:sp>
      <p:pic>
        <p:nvPicPr>
          <p:cNvPr id="6" name="Content Placeholder 5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3FE1E877-568D-506A-408E-BB3B27CC4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9244065" cy="503718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61D52-E139-A11C-0C17-69C173FB4FD8}"/>
              </a:ext>
            </a:extLst>
          </p:cNvPr>
          <p:cNvSpPr txBox="1"/>
          <p:nvPr/>
        </p:nvSpPr>
        <p:spPr>
          <a:xfrm>
            <a:off x="2147932" y="5867400"/>
            <a:ext cx="789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Recht</a:t>
            </a:r>
            <a:r>
              <a:rPr lang="en-US" dirty="0"/>
              <a:t> et al. </a:t>
            </a:r>
            <a:r>
              <a:rPr lang="en-US" dirty="0">
                <a:hlinkClick r:id="rId4"/>
              </a:rPr>
              <a:t>Do ImageNet classifiers generalize to ImageNet?</a:t>
            </a:r>
            <a:r>
              <a:rPr lang="en-US" dirty="0"/>
              <a:t> ICML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73D83-67D4-608A-CAA8-A10532707DF7}"/>
              </a:ext>
            </a:extLst>
          </p:cNvPr>
          <p:cNvSpPr txBox="1"/>
          <p:nvPr/>
        </p:nvSpPr>
        <p:spPr>
          <a:xfrm>
            <a:off x="228600" y="6236732"/>
            <a:ext cx="11841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also: C. Zhang et al. </a:t>
            </a:r>
            <a:r>
              <a:rPr lang="en-US" dirty="0">
                <a:hlinkClick r:id="rId5"/>
              </a:rPr>
              <a:t>Understanding deep learning (still) requires rethinking generalization</a:t>
            </a:r>
            <a:r>
              <a:rPr lang="en-US" dirty="0"/>
              <a:t>. Comm. ACM, 2021</a:t>
            </a:r>
          </a:p>
          <a:p>
            <a:pPr algn="ctr"/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www.argmin.net</a:t>
            </a:r>
            <a:r>
              <a:rPr lang="en-US" dirty="0">
                <a:hlinkClick r:id="rId6"/>
              </a:rPr>
              <a:t>/p/</a:t>
            </a:r>
            <a:r>
              <a:rPr lang="en-US" dirty="0" err="1">
                <a:hlinkClick r:id="rId6"/>
              </a:rPr>
              <a:t>i</a:t>
            </a:r>
            <a:r>
              <a:rPr lang="en-US" dirty="0">
                <a:hlinkClick r:id="rId6"/>
              </a:rPr>
              <a:t>-</a:t>
            </a:r>
            <a:r>
              <a:rPr lang="en-US" dirty="0" err="1">
                <a:hlinkClick r:id="rId6"/>
              </a:rPr>
              <a:t>dont</a:t>
            </a:r>
            <a:r>
              <a:rPr lang="en-US" dirty="0">
                <a:hlinkClick r:id="rId6"/>
              </a:rPr>
              <a:t>-know-what-</a:t>
            </a:r>
            <a:r>
              <a:rPr lang="en-US" dirty="0" err="1">
                <a:hlinkClick r:id="rId6"/>
              </a:rPr>
              <a:t>ive</a:t>
            </a:r>
            <a:r>
              <a:rPr lang="en-US" dirty="0">
                <a:hlinkClick r:id="rId6"/>
              </a:rPr>
              <a:t>-been-trying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4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841A-331D-2C43-8743-0B40DC68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E0A-46C3-524A-BC30-C9AF221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don’t maintain proper training-validation-test hygiene, you will be fooling yourself or others (professors, reviewers, employers, customers)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may even cause a public scandal!</a:t>
            </a:r>
          </a:p>
        </p:txBody>
      </p:sp>
    </p:spTree>
    <p:extLst>
      <p:ext uri="{BB962C8B-B14F-4D97-AF65-F5344CB8AC3E}">
        <p14:creationId xmlns:p14="http://schemas.microsoft.com/office/powerpoint/2010/main" val="27897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pic>
        <p:nvPicPr>
          <p:cNvPr id="4" name="Picture 3" descr="Screen Shot 2015-11-1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1"/>
            <a:ext cx="9144000" cy="2107769"/>
          </a:xfrm>
          <a:prstGeom prst="rect">
            <a:avLst/>
          </a:prstGeom>
        </p:spPr>
      </p:pic>
      <p:pic>
        <p:nvPicPr>
          <p:cNvPr id="5" name="Picture 4" descr="Screen Shot 2015-11-17 at 11.4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143000"/>
            <a:ext cx="1398494" cy="914400"/>
          </a:xfrm>
          <a:prstGeom prst="rect">
            <a:avLst/>
          </a:prstGeom>
        </p:spPr>
      </p:pic>
      <p:pic>
        <p:nvPicPr>
          <p:cNvPr id="6" name="Picture 5" descr="Screen Shot 2015-11-17 at 11.48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87946"/>
            <a:ext cx="9144000" cy="1665054"/>
          </a:xfrm>
          <a:prstGeom prst="rect">
            <a:avLst/>
          </a:prstGeom>
        </p:spPr>
      </p:pic>
      <p:pic>
        <p:nvPicPr>
          <p:cNvPr id="7" name="Picture 6" descr="Screen Shot 2015-11-17 at 11.49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287946"/>
            <a:ext cx="2501900" cy="444500"/>
          </a:xfrm>
          <a:prstGeom prst="rect">
            <a:avLst/>
          </a:prstGeom>
        </p:spPr>
      </p:pic>
      <p:pic>
        <p:nvPicPr>
          <p:cNvPr id="8" name="Picture 7" descr="Screen Shot 2015-11-17 at 1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0"/>
            <a:ext cx="5181600" cy="1197790"/>
          </a:xfrm>
          <a:prstGeom prst="rect">
            <a:avLst/>
          </a:prstGeom>
        </p:spPr>
      </p:pic>
      <p:pic>
        <p:nvPicPr>
          <p:cNvPr id="9" name="Picture 8" descr="Screen Shot 2015-11-17 at 11.51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62500"/>
            <a:ext cx="1600200" cy="419100"/>
          </a:xfrm>
          <a:prstGeom prst="rect">
            <a:avLst/>
          </a:prstGeom>
        </p:spPr>
      </p:pic>
      <p:pic>
        <p:nvPicPr>
          <p:cNvPr id="10" name="Picture 9" descr="Screen Shot 2015-11-17 at 11.51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24400"/>
            <a:ext cx="2590800" cy="1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6EC8E-49FD-7443-BC3D-6649EBE946BE}"/>
              </a:ext>
            </a:extLst>
          </p:cNvPr>
          <p:cNvSpPr/>
          <p:nvPr/>
        </p:nvSpPr>
        <p:spPr bwMode="auto">
          <a:xfrm>
            <a:off x="685800" y="685800"/>
            <a:ext cx="1089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7620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11-17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7366000" cy="6307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6400801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www.image-net.org</a:t>
            </a:r>
            <a:r>
              <a:rPr lang="en-US" sz="1400" dirty="0">
                <a:hlinkClick r:id="rId3"/>
              </a:rPr>
              <a:t>/challenges/LSVRC/announcement-June-2-2015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746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0B09CD04-A3C6-2141-970B-2412D7DDE7E6}"/>
              </a:ext>
            </a:extLst>
          </p:cNvPr>
          <p:cNvSpPr/>
          <p:nvPr/>
        </p:nvSpPr>
        <p:spPr bwMode="auto">
          <a:xfrm>
            <a:off x="6632967" y="227427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4302E4F-B083-E349-BF93-6057D23AFAA2}"/>
              </a:ext>
            </a:extLst>
          </p:cNvPr>
          <p:cNvSpPr/>
          <p:nvPr/>
        </p:nvSpPr>
        <p:spPr bwMode="auto">
          <a:xfrm>
            <a:off x="6636431" y="284489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4113856-4EE9-8447-9FA6-6572779DEDFA}"/>
              </a:ext>
            </a:extLst>
          </p:cNvPr>
          <p:cNvSpPr/>
          <p:nvPr/>
        </p:nvSpPr>
        <p:spPr bwMode="auto">
          <a:xfrm>
            <a:off x="6632967" y="34171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4DD23FC-712F-854F-A893-171A0772C0F3}"/>
              </a:ext>
            </a:extLst>
          </p:cNvPr>
          <p:cNvSpPr/>
          <p:nvPr/>
        </p:nvSpPr>
        <p:spPr bwMode="auto">
          <a:xfrm>
            <a:off x="6641581" y="3970744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3070DF2-6F4A-C14D-BB51-34C07195683D}"/>
              </a:ext>
            </a:extLst>
          </p:cNvPr>
          <p:cNvSpPr/>
          <p:nvPr/>
        </p:nvSpPr>
        <p:spPr bwMode="auto">
          <a:xfrm>
            <a:off x="6641581" y="4523893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865F3D-28E6-5044-8197-D8F9D4BF37B1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90E450-83AB-9944-BEF2-B94ABC03E5EF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2E1DFE2-5327-FB44-B43B-885AB0749999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6E9D8F8-80DC-0F42-83AB-6812A451723C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CB4981A-07A2-734A-8B12-92270354DC77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742537C-4831-544A-AC6D-DBEC0316CEB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FA3A7E1-B99A-AD40-A2EC-6271E112D7E9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1C35626-5C20-FA4F-B9A7-3558B66175C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6E436F-4FD1-3645-B74F-EDD70A4DE1FC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3C07607-20D7-4640-B299-1290B513EDAD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5920255" y="1038897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37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7" grpId="0" animBg="1"/>
      <p:bldP spid="101" grpId="0" animBg="1"/>
      <p:bldP spid="105" grpId="0" animBg="1"/>
      <p:bldP spid="109" grpId="0" animBg="1"/>
      <p:bldP spid="165" grpId="0" animBg="1"/>
      <p:bldP spid="166" grpId="0"/>
      <p:bldP spid="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6980-33D2-5845-BCCF-74685AB8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nonlinearities (or </a:t>
            </a:r>
            <a:r>
              <a:rPr lang="en-US" i="1" dirty="0"/>
              <a:t>activation functions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E038B-F431-C44C-AA95-5C9F87D0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038601" y="1219200"/>
            <a:ext cx="4201402" cy="1438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33B78-4A6D-9143-948F-E81D1B2F7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0" y="4743244"/>
            <a:ext cx="4196141" cy="1428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09BFB2-0FDF-7644-B915-974942AD3457}"/>
              </a:ext>
            </a:extLst>
          </p:cNvPr>
          <p:cNvSpPr txBox="1"/>
          <p:nvPr/>
        </p:nvSpPr>
        <p:spPr>
          <a:xfrm>
            <a:off x="8677755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4"/>
              </a:rPr>
              <a:t>Stanford 231n</a:t>
            </a:r>
            <a:endParaRPr lang="en-US" sz="14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F30B72-8EDB-6546-A46C-7EFF4BF6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038600" y="2981222"/>
            <a:ext cx="4201402" cy="1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CD0B3C6-34E1-E34A-A377-BB602AD54122}"/>
              </a:ext>
            </a:extLst>
          </p:cNvPr>
          <p:cNvGrpSpPr/>
          <p:nvPr/>
        </p:nvGrpSpPr>
        <p:grpSpPr>
          <a:xfrm>
            <a:off x="6632967" y="2274275"/>
            <a:ext cx="381000" cy="381000"/>
            <a:chOff x="5486400" y="2274275"/>
            <a:chExt cx="381000" cy="381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B09CD04-A3C6-2141-970B-2412D7DDE7E6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293C4E-38E4-1C4F-A66B-B48872A5DF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C6E3C3-C9B7-D847-B5F7-92D06F29AE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41AEE7-B961-044D-85F7-945A1DB78066}"/>
              </a:ext>
            </a:extLst>
          </p:cNvPr>
          <p:cNvGrpSpPr/>
          <p:nvPr/>
        </p:nvGrpSpPr>
        <p:grpSpPr>
          <a:xfrm>
            <a:off x="6636431" y="2844890"/>
            <a:ext cx="381000" cy="381000"/>
            <a:chOff x="5486400" y="2274275"/>
            <a:chExt cx="381000" cy="381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4302E4F-B083-E349-BF93-6057D23AFAA2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A51D8F-236E-C34A-B053-59CBD1036A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348686-7937-9B45-A3D9-7124233D51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BDFF4B-C942-EF4A-8BEB-1CDABDE58DB8}"/>
              </a:ext>
            </a:extLst>
          </p:cNvPr>
          <p:cNvGrpSpPr/>
          <p:nvPr/>
        </p:nvGrpSpPr>
        <p:grpSpPr>
          <a:xfrm>
            <a:off x="6632967" y="3417195"/>
            <a:ext cx="381000" cy="381000"/>
            <a:chOff x="5486400" y="2274275"/>
            <a:chExt cx="381000" cy="381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4113856-4EE9-8447-9FA6-6572779DEDFA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9002AB-2B84-3249-B4B7-A1DDF1A2B9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8CA418-EC53-5D4C-BE2C-3CCBB27306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B4591A-ECCB-C945-95FF-D7EC186CD164}"/>
              </a:ext>
            </a:extLst>
          </p:cNvPr>
          <p:cNvGrpSpPr/>
          <p:nvPr/>
        </p:nvGrpSpPr>
        <p:grpSpPr>
          <a:xfrm>
            <a:off x="6641581" y="3970744"/>
            <a:ext cx="381000" cy="381000"/>
            <a:chOff x="5486400" y="2274275"/>
            <a:chExt cx="381000" cy="381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4DD23FC-712F-854F-A893-171A0772C0F3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D116D3-7DDA-7243-9B37-CA9385FDB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806A98-0482-A645-B11C-E684059F23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46D38E-50B6-4C4B-87E5-1C87A4F9F0A5}"/>
              </a:ext>
            </a:extLst>
          </p:cNvPr>
          <p:cNvGrpSpPr/>
          <p:nvPr/>
        </p:nvGrpSpPr>
        <p:grpSpPr>
          <a:xfrm>
            <a:off x="6641581" y="4523893"/>
            <a:ext cx="381000" cy="381000"/>
            <a:chOff x="5486400" y="2274275"/>
            <a:chExt cx="381000" cy="381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3070DF2-6F4A-C14D-BB51-34C07195683D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F77AC4F-214B-C349-9B8B-B8EB67B07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818D713-C85E-0245-8BDE-80CE6BEBB3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865F3D-28E6-5044-8197-D8F9D4BF37B1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90E450-83AB-9944-BEF2-B94ABC03E5EF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2E1DFE2-5327-FB44-B43B-885AB0749999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6E9D8F8-80DC-0F42-83AB-6812A451723C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CB4981A-07A2-734A-8B12-92270354DC77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742537C-4831-544A-AC6D-DBEC0316CEB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FA3A7E1-B99A-AD40-A2EC-6271E112D7E9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1C35626-5C20-FA4F-B9A7-3558B66175C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6E436F-4FD1-3645-B74F-EDD70A4DE1FC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3C07607-20D7-4640-B299-1290B513EDAD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5920255" y="1038897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/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FAF68F5-0AB3-0949-8535-EDF6228D9314}"/>
              </a:ext>
            </a:extLst>
          </p:cNvPr>
          <p:cNvCxnSpPr>
            <a:cxnSpLocks/>
          </p:cNvCxnSpPr>
          <p:nvPr/>
        </p:nvCxnSpPr>
        <p:spPr bwMode="auto">
          <a:xfrm flipV="1">
            <a:off x="9940943" y="3581400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268F14-AFC7-2A47-8C13-C60209CBDC56}"/>
              </a:ext>
            </a:extLst>
          </p:cNvPr>
          <p:cNvSpPr txBox="1"/>
          <p:nvPr/>
        </p:nvSpPr>
        <p:spPr>
          <a:xfrm>
            <a:off x="10855417" y="33233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2F738B-0542-DC4C-867F-614650D78F3B}"/>
              </a:ext>
            </a:extLst>
          </p:cNvPr>
          <p:cNvSpPr txBox="1"/>
          <p:nvPr/>
        </p:nvSpPr>
        <p:spPr>
          <a:xfrm>
            <a:off x="7515605" y="433993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Why do we need the nonlinearity?</a:t>
            </a:r>
          </a:p>
        </p:txBody>
      </p:sp>
    </p:spTree>
    <p:extLst>
      <p:ext uri="{BB962C8B-B14F-4D97-AF65-F5344CB8AC3E}">
        <p14:creationId xmlns:p14="http://schemas.microsoft.com/office/powerpoint/2010/main" val="29940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3" name="TextBox 102"/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73BA6-899F-D04D-9697-C0BB4C7CBAED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4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1742;p100">
            <a:extLst>
              <a:ext uri="{FF2B5EF4-FFF2-40B4-BE49-F238E27FC236}">
                <a16:creationId xmlns:a16="http://schemas.microsoft.com/office/drawing/2014/main" id="{A6902984-0843-BA42-B2D8-402F06CC55A5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</p:spTree>
    <p:extLst>
      <p:ext uri="{BB962C8B-B14F-4D97-AF65-F5344CB8AC3E}">
        <p14:creationId xmlns:p14="http://schemas.microsoft.com/office/powerpoint/2010/main" val="38436685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29630</TotalTime>
  <Words>2257</Words>
  <Application>Microsoft Macintosh PowerPoint</Application>
  <PresentationFormat>Widescreen</PresentationFormat>
  <Paragraphs>451</Paragraphs>
  <Slides>58</Slides>
  <Notes>8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Wingdings</vt:lpstr>
      <vt:lpstr>Blank Presentation</vt:lpstr>
      <vt:lpstr>Multi-layer networks, hyperparameter search, validation</vt:lpstr>
      <vt:lpstr>From linear to nonlinear classifiers</vt:lpstr>
      <vt:lpstr>From linear classifiers to multi-layer networks</vt:lpstr>
      <vt:lpstr>From linear classifiers to multi-layer networks</vt:lpstr>
      <vt:lpstr>From linear classifiers to multi-layer networks</vt:lpstr>
      <vt:lpstr>From linear classifiers to multi-layer networks</vt:lpstr>
      <vt:lpstr>Common nonlinearities (or activation functions)</vt:lpstr>
      <vt:lpstr>From linear classifiers to multi-layer networks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Two-layer neural network</vt:lpstr>
      <vt:lpstr>Two-layer neural network</vt:lpstr>
      <vt:lpstr>Two-layer networks as combinations of templates</vt:lpstr>
      <vt:lpstr>Two-layer networks as combinations of templates</vt:lpstr>
      <vt:lpstr>Two-layer networks as combinations of templates</vt:lpstr>
      <vt:lpstr>Two-layer networks as combinations of templates</vt:lpstr>
      <vt:lpstr>Expressiveness of two-layer networks</vt:lpstr>
      <vt:lpstr>Neural networks beyond two layers</vt:lpstr>
      <vt:lpstr>“Deep” pipeline</vt:lpstr>
      <vt:lpstr>Multi-Layer network demo</vt:lpstr>
      <vt:lpstr>Overview</vt:lpstr>
      <vt:lpstr>Supervised learning outline revisited</vt:lpstr>
      <vt:lpstr>Hyperparameters</vt:lpstr>
      <vt:lpstr>Hyperparameters</vt:lpstr>
      <vt:lpstr>Hyperparameters</vt:lpstr>
      <vt:lpstr>Hyperparameters</vt:lpstr>
      <vt:lpstr>Hyperparameters</vt:lpstr>
      <vt:lpstr>Hyperparameters in multi-layer networks</vt:lpstr>
      <vt:lpstr>Hyperparameters in multi-layer networks</vt:lpstr>
      <vt:lpstr>Hyperparameters in multi-layer networks</vt:lpstr>
      <vt:lpstr>Hyperparameters in multi-layer networks</vt:lpstr>
      <vt:lpstr>Model complexity and generalization</vt:lpstr>
      <vt:lpstr>Bias-variance tradeoff</vt:lpstr>
      <vt:lpstr>Bias-variance tradeoff</vt:lpstr>
      <vt:lpstr>Behavior of training and test error</vt:lpstr>
      <vt:lpstr>Underfitting and overfitting: The classical view</vt:lpstr>
      <vt:lpstr>Behavior of training and test error</vt:lpstr>
      <vt:lpstr>Generalization and training set size</vt:lpstr>
      <vt:lpstr>Generalization and training set size</vt:lpstr>
      <vt:lpstr>Hyperparameter search in practice</vt:lpstr>
      <vt:lpstr>Hyperparameter search in practice</vt:lpstr>
      <vt:lpstr>Hyperparameter search in practice</vt:lpstr>
      <vt:lpstr>The mysteries of generalization</vt:lpstr>
      <vt:lpstr>What’s the big deal?</vt:lpstr>
      <vt:lpstr>What’s the big deal?</vt:lpstr>
      <vt:lpstr>PowerPoint Presentation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Lazebnik, Svetlana</cp:lastModifiedBy>
  <cp:revision>457</cp:revision>
  <cp:lastPrinted>2023-02-03T21:15:55Z</cp:lastPrinted>
  <dcterms:created xsi:type="dcterms:W3CDTF">2003-12-24T06:34:20Z</dcterms:created>
  <dcterms:modified xsi:type="dcterms:W3CDTF">2024-02-06T16:22:19Z</dcterms:modified>
</cp:coreProperties>
</file>