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5"/>
  </p:notesMasterIdLst>
  <p:handoutMasterIdLst>
    <p:handoutMasterId r:id="rId56"/>
  </p:handoutMasterIdLst>
  <p:sldIdLst>
    <p:sldId id="815" r:id="rId2"/>
    <p:sldId id="1165" r:id="rId3"/>
    <p:sldId id="949" r:id="rId4"/>
    <p:sldId id="1030" r:id="rId5"/>
    <p:sldId id="1140" r:id="rId6"/>
    <p:sldId id="1141" r:id="rId7"/>
    <p:sldId id="284" r:id="rId8"/>
    <p:sldId id="279" r:id="rId9"/>
    <p:sldId id="1031" r:id="rId10"/>
    <p:sldId id="1166" r:id="rId11"/>
    <p:sldId id="1006" r:id="rId12"/>
    <p:sldId id="1049" r:id="rId13"/>
    <p:sldId id="1169" r:id="rId14"/>
    <p:sldId id="298" r:id="rId15"/>
    <p:sldId id="1011" r:id="rId16"/>
    <p:sldId id="309" r:id="rId17"/>
    <p:sldId id="1096" r:id="rId18"/>
    <p:sldId id="1098" r:id="rId19"/>
    <p:sldId id="305" r:id="rId20"/>
    <p:sldId id="1008" r:id="rId21"/>
    <p:sldId id="1009" r:id="rId22"/>
    <p:sldId id="1010" r:id="rId23"/>
    <p:sldId id="1131" r:id="rId24"/>
    <p:sldId id="308" r:id="rId25"/>
    <p:sldId id="1097" r:id="rId26"/>
    <p:sldId id="1105" r:id="rId27"/>
    <p:sldId id="310" r:id="rId28"/>
    <p:sldId id="1016" r:id="rId29"/>
    <p:sldId id="1017" r:id="rId30"/>
    <p:sldId id="1034" r:id="rId31"/>
    <p:sldId id="1167" r:id="rId32"/>
    <p:sldId id="1036" r:id="rId33"/>
    <p:sldId id="1019" r:id="rId34"/>
    <p:sldId id="1020" r:id="rId35"/>
    <p:sldId id="1021" r:id="rId36"/>
    <p:sldId id="1022" r:id="rId37"/>
    <p:sldId id="1023" r:id="rId38"/>
    <p:sldId id="1075" r:id="rId39"/>
    <p:sldId id="1024" r:id="rId40"/>
    <p:sldId id="1025" r:id="rId41"/>
    <p:sldId id="1026" r:id="rId42"/>
    <p:sldId id="1168" r:id="rId43"/>
    <p:sldId id="1073" r:id="rId44"/>
    <p:sldId id="1074" r:id="rId45"/>
    <p:sldId id="1072" r:id="rId46"/>
    <p:sldId id="1046" r:id="rId47"/>
    <p:sldId id="1047" r:id="rId48"/>
    <p:sldId id="1037" r:id="rId49"/>
    <p:sldId id="1038" r:id="rId50"/>
    <p:sldId id="1045" r:id="rId51"/>
    <p:sldId id="1087" r:id="rId52"/>
    <p:sldId id="1040" r:id="rId53"/>
    <p:sldId id="1088" r:id="rId54"/>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9900CC"/>
    <a:srgbClr val="FF7E79"/>
    <a:srgbClr val="FFC000"/>
    <a:srgbClr val="FFC3D6"/>
    <a:srgbClr val="FF9900"/>
    <a:srgbClr val="CC66FF"/>
    <a:srgbClr val="FF0000"/>
    <a:srgbClr val="33CC33"/>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22" autoAdjust="0"/>
    <p:restoredTop sz="78318" autoAdjust="0"/>
  </p:normalViewPr>
  <p:slideViewPr>
    <p:cSldViewPr>
      <p:cViewPr varScale="1">
        <p:scale>
          <a:sx n="86" d="100"/>
          <a:sy n="86" d="100"/>
        </p:scale>
        <p:origin x="2064" y="1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Memory (KB)</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AlexNet!$B$20:$B$27</c:f>
              <c:strCache>
                <c:ptCount val="8"/>
                <c:pt idx="0">
                  <c:v>conv1</c:v>
                </c:pt>
                <c:pt idx="1">
                  <c:v>conv2</c:v>
                </c:pt>
                <c:pt idx="2">
                  <c:v>conv3</c:v>
                </c:pt>
                <c:pt idx="3">
                  <c:v>conv4</c:v>
                </c:pt>
                <c:pt idx="4">
                  <c:v>conv5</c:v>
                </c:pt>
                <c:pt idx="5">
                  <c:v>fc6</c:v>
                </c:pt>
                <c:pt idx="6">
                  <c:v>fc7</c:v>
                </c:pt>
                <c:pt idx="7">
                  <c:v>fc8</c:v>
                </c:pt>
              </c:strCache>
            </c:strRef>
          </c:cat>
          <c:val>
            <c:numRef>
              <c:f>AlexNet!$K$20:$K$27</c:f>
              <c:numCache>
                <c:formatCode>General</c:formatCode>
                <c:ptCount val="8"/>
                <c:pt idx="0">
                  <c:v>784</c:v>
                </c:pt>
                <c:pt idx="1">
                  <c:v>546.75</c:v>
                </c:pt>
                <c:pt idx="2">
                  <c:v>253.5</c:v>
                </c:pt>
                <c:pt idx="3">
                  <c:v>169</c:v>
                </c:pt>
                <c:pt idx="4">
                  <c:v>169</c:v>
                </c:pt>
                <c:pt idx="5">
                  <c:v>16</c:v>
                </c:pt>
                <c:pt idx="6">
                  <c:v>16</c:v>
                </c:pt>
                <c:pt idx="7">
                  <c:v>3.90625</c:v>
                </c:pt>
              </c:numCache>
            </c:numRef>
          </c:val>
          <c:extLst>
            <c:ext xmlns:c16="http://schemas.microsoft.com/office/drawing/2014/chart" uri="{C3380CC4-5D6E-409C-BE32-E72D297353CC}">
              <c16:uniqueId val="{00000000-CCDA-D14E-A74B-FD00EBB96D63}"/>
            </c:ext>
          </c:extLst>
        </c:ser>
        <c:dLbls>
          <c:showLegendKey val="0"/>
          <c:showVal val="0"/>
          <c:showCatName val="0"/>
          <c:showSerName val="0"/>
          <c:showPercent val="0"/>
          <c:showBubbleSize val="0"/>
        </c:dLbls>
        <c:gapWidth val="219"/>
        <c:overlap val="-27"/>
        <c:axId val="795508384"/>
        <c:axId val="1332419856"/>
      </c:barChart>
      <c:catAx>
        <c:axId val="79550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2419856"/>
        <c:crosses val="autoZero"/>
        <c:auto val="1"/>
        <c:lblAlgn val="ctr"/>
        <c:lblOffset val="100"/>
        <c:noMultiLvlLbl val="0"/>
      </c:catAx>
      <c:valAx>
        <c:axId val="1332419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550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AlexNet!$L$19</c:f>
              <c:strCache>
                <c:ptCount val="1"/>
                <c:pt idx="0">
                  <c:v>Params (K)</c:v>
                </c:pt>
              </c:strCache>
            </c:strRef>
          </c:tx>
          <c:spPr>
            <a:solidFill>
              <a:schemeClr val="accent1"/>
            </a:solidFill>
            <a:ln>
              <a:noFill/>
            </a:ln>
            <a:effectLst/>
          </c:spPr>
          <c:invertIfNegative val="0"/>
          <c:cat>
            <c:strRef>
              <c:f>AlexNet!$B$20:$B$27</c:f>
              <c:strCache>
                <c:ptCount val="8"/>
                <c:pt idx="0">
                  <c:v>conv1</c:v>
                </c:pt>
                <c:pt idx="1">
                  <c:v>conv2</c:v>
                </c:pt>
                <c:pt idx="2">
                  <c:v>conv3</c:v>
                </c:pt>
                <c:pt idx="3">
                  <c:v>conv4</c:v>
                </c:pt>
                <c:pt idx="4">
                  <c:v>conv5</c:v>
                </c:pt>
                <c:pt idx="5">
                  <c:v>fc6</c:v>
                </c:pt>
                <c:pt idx="6">
                  <c:v>fc7</c:v>
                </c:pt>
                <c:pt idx="7">
                  <c:v>fc8</c:v>
                </c:pt>
              </c:strCache>
            </c:strRef>
          </c:cat>
          <c:val>
            <c:numRef>
              <c:f>AlexNet!$L$20:$L$27</c:f>
              <c:numCache>
                <c:formatCode>General</c:formatCode>
                <c:ptCount val="8"/>
                <c:pt idx="0">
                  <c:v>23.295999999999999</c:v>
                </c:pt>
                <c:pt idx="1">
                  <c:v>307.392</c:v>
                </c:pt>
                <c:pt idx="2">
                  <c:v>663.93599999999947</c:v>
                </c:pt>
                <c:pt idx="3">
                  <c:v>884.99199999999996</c:v>
                </c:pt>
                <c:pt idx="4">
                  <c:v>590.08000000000004</c:v>
                </c:pt>
                <c:pt idx="5">
                  <c:v>37752.832000000002</c:v>
                </c:pt>
                <c:pt idx="6">
                  <c:v>16781.312000000002</c:v>
                </c:pt>
                <c:pt idx="7">
                  <c:v>4097</c:v>
                </c:pt>
              </c:numCache>
            </c:numRef>
          </c:val>
          <c:extLst>
            <c:ext xmlns:c16="http://schemas.microsoft.com/office/drawing/2014/chart" uri="{C3380CC4-5D6E-409C-BE32-E72D297353CC}">
              <c16:uniqueId val="{00000000-77F6-C64C-B3FF-98DE29568C9F}"/>
            </c:ext>
          </c:extLst>
        </c:ser>
        <c:dLbls>
          <c:showLegendKey val="0"/>
          <c:showVal val="0"/>
          <c:showCatName val="0"/>
          <c:showSerName val="0"/>
          <c:showPercent val="0"/>
          <c:showBubbleSize val="0"/>
        </c:dLbls>
        <c:gapWidth val="40"/>
        <c:axId val="1330591648"/>
        <c:axId val="1330593968"/>
      </c:barChart>
      <c:catAx>
        <c:axId val="133059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30593968"/>
        <c:crosses val="autoZero"/>
        <c:auto val="1"/>
        <c:lblAlgn val="ctr"/>
        <c:lblOffset val="100"/>
        <c:noMultiLvlLbl val="0"/>
      </c:catAx>
      <c:valAx>
        <c:axId val="1330593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0591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AlexNet!$M$19</c:f>
              <c:strCache>
                <c:ptCount val="1"/>
                <c:pt idx="0">
                  <c:v>MFLOP</c:v>
                </c:pt>
              </c:strCache>
            </c:strRef>
          </c:tx>
          <c:spPr>
            <a:solidFill>
              <a:schemeClr val="accent1"/>
            </a:solidFill>
            <a:ln>
              <a:noFill/>
            </a:ln>
            <a:effectLst/>
          </c:spPr>
          <c:invertIfNegative val="0"/>
          <c:cat>
            <c:strRef>
              <c:f>AlexNet!$B$20:$B$27</c:f>
              <c:strCache>
                <c:ptCount val="8"/>
                <c:pt idx="0">
                  <c:v>conv1</c:v>
                </c:pt>
                <c:pt idx="1">
                  <c:v>conv2</c:v>
                </c:pt>
                <c:pt idx="2">
                  <c:v>conv3</c:v>
                </c:pt>
                <c:pt idx="3">
                  <c:v>conv4</c:v>
                </c:pt>
                <c:pt idx="4">
                  <c:v>conv5</c:v>
                </c:pt>
                <c:pt idx="5">
                  <c:v>fc6</c:v>
                </c:pt>
                <c:pt idx="6">
                  <c:v>fc7</c:v>
                </c:pt>
                <c:pt idx="7">
                  <c:v>fc8</c:v>
                </c:pt>
              </c:strCache>
            </c:strRef>
          </c:cat>
          <c:val>
            <c:numRef>
              <c:f>AlexNet!$M$20:$M$27</c:f>
              <c:numCache>
                <c:formatCode>General</c:formatCode>
                <c:ptCount val="8"/>
                <c:pt idx="0">
                  <c:v>72.855551999999946</c:v>
                </c:pt>
                <c:pt idx="1">
                  <c:v>223.94880000000001</c:v>
                </c:pt>
                <c:pt idx="2">
                  <c:v>112.140288</c:v>
                </c:pt>
                <c:pt idx="3">
                  <c:v>149.52038400000001</c:v>
                </c:pt>
                <c:pt idx="4">
                  <c:v>99.680256</c:v>
                </c:pt>
                <c:pt idx="5">
                  <c:v>37.748736000000001</c:v>
                </c:pt>
                <c:pt idx="6">
                  <c:v>16.777215999999999</c:v>
                </c:pt>
                <c:pt idx="7">
                  <c:v>4.0960000000000001</c:v>
                </c:pt>
              </c:numCache>
            </c:numRef>
          </c:val>
          <c:extLst>
            <c:ext xmlns:c16="http://schemas.microsoft.com/office/drawing/2014/chart" uri="{C3380CC4-5D6E-409C-BE32-E72D297353CC}">
              <c16:uniqueId val="{00000000-0A6E-5042-A19A-DCAFF3B633EB}"/>
            </c:ext>
          </c:extLst>
        </c:ser>
        <c:dLbls>
          <c:showLegendKey val="0"/>
          <c:showVal val="0"/>
          <c:showCatName val="0"/>
          <c:showSerName val="0"/>
          <c:showPercent val="0"/>
          <c:showBubbleSize val="0"/>
        </c:dLbls>
        <c:gapWidth val="40"/>
        <c:axId val="524948688"/>
        <c:axId val="524951008"/>
      </c:barChart>
      <c:catAx>
        <c:axId val="52494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4951008"/>
        <c:crosses val="autoZero"/>
        <c:auto val="1"/>
        <c:lblAlgn val="ctr"/>
        <c:lblOffset val="100"/>
        <c:noMultiLvlLbl val="0"/>
      </c:catAx>
      <c:valAx>
        <c:axId val="524951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4948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a:solidFill>
                  <a:schemeClr val="tx1"/>
                </a:solidFill>
              </a:rPr>
              <a:t>Memory (KB)</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AlexNet!$B$20:$B$27</c:f>
              <c:strCache>
                <c:ptCount val="8"/>
                <c:pt idx="0">
                  <c:v>conv1</c:v>
                </c:pt>
                <c:pt idx="1">
                  <c:v>conv2</c:v>
                </c:pt>
                <c:pt idx="2">
                  <c:v>conv3</c:v>
                </c:pt>
                <c:pt idx="3">
                  <c:v>conv4</c:v>
                </c:pt>
                <c:pt idx="4">
                  <c:v>conv5</c:v>
                </c:pt>
                <c:pt idx="5">
                  <c:v>fc6</c:v>
                </c:pt>
                <c:pt idx="6">
                  <c:v>fc7</c:v>
                </c:pt>
                <c:pt idx="7">
                  <c:v>fc8</c:v>
                </c:pt>
              </c:strCache>
            </c:strRef>
          </c:cat>
          <c:val>
            <c:numRef>
              <c:f>AlexNet!$K$20:$K$27</c:f>
              <c:numCache>
                <c:formatCode>General</c:formatCode>
                <c:ptCount val="8"/>
                <c:pt idx="0">
                  <c:v>784</c:v>
                </c:pt>
                <c:pt idx="1">
                  <c:v>546.75</c:v>
                </c:pt>
                <c:pt idx="2">
                  <c:v>253.5</c:v>
                </c:pt>
                <c:pt idx="3">
                  <c:v>169</c:v>
                </c:pt>
                <c:pt idx="4">
                  <c:v>169</c:v>
                </c:pt>
                <c:pt idx="5">
                  <c:v>16</c:v>
                </c:pt>
                <c:pt idx="6">
                  <c:v>16</c:v>
                </c:pt>
                <c:pt idx="7">
                  <c:v>3.90625</c:v>
                </c:pt>
              </c:numCache>
            </c:numRef>
          </c:val>
          <c:extLst>
            <c:ext xmlns:c16="http://schemas.microsoft.com/office/drawing/2014/chart" uri="{C3380CC4-5D6E-409C-BE32-E72D297353CC}">
              <c16:uniqueId val="{00000000-4726-C14B-BC54-13E95EAF2089}"/>
            </c:ext>
          </c:extLst>
        </c:ser>
        <c:dLbls>
          <c:showLegendKey val="0"/>
          <c:showVal val="0"/>
          <c:showCatName val="0"/>
          <c:showSerName val="0"/>
          <c:showPercent val="0"/>
          <c:showBubbleSize val="0"/>
        </c:dLbls>
        <c:gapWidth val="40"/>
        <c:axId val="830117968"/>
        <c:axId val="830120288"/>
      </c:barChart>
      <c:catAx>
        <c:axId val="83011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30120288"/>
        <c:crosses val="autoZero"/>
        <c:auto val="1"/>
        <c:lblAlgn val="ctr"/>
        <c:lblOffset val="100"/>
        <c:noMultiLvlLbl val="0"/>
      </c:catAx>
      <c:valAx>
        <c:axId val="830120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0117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dirty="0" err="1">
                <a:solidFill>
                  <a:schemeClr val="tx1"/>
                </a:solidFill>
              </a:rPr>
              <a:t>AlexNet</a:t>
            </a:r>
            <a:r>
              <a:rPr lang="en-US" sz="2000" dirty="0">
                <a:solidFill>
                  <a:schemeClr val="tx1"/>
                </a:solidFill>
              </a:rPr>
              <a:t> vs VGG-16</a:t>
            </a:r>
          </a:p>
          <a:p>
            <a:pPr>
              <a:defRPr sz="2000">
                <a:solidFill>
                  <a:schemeClr val="tx1"/>
                </a:solidFill>
              </a:defRPr>
            </a:pPr>
            <a:r>
              <a:rPr lang="en-US" sz="2000" dirty="0">
                <a:solidFill>
                  <a:schemeClr val="tx1"/>
                </a:solidFill>
              </a:rPr>
              <a:t> (Memory, KB)</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'AlexNet vs VGG-16'!$C$6</c:f>
              <c:strCache>
                <c:ptCount val="1"/>
                <c:pt idx="0">
                  <c:v>AlexNet</c:v>
                </c:pt>
              </c:strCache>
            </c:strRef>
          </c:tx>
          <c:spPr>
            <a:solidFill>
              <a:schemeClr val="accent1"/>
            </a:solidFill>
            <a:ln>
              <a:noFill/>
            </a:ln>
            <a:effectLst/>
          </c:spPr>
          <c:invertIfNegative val="0"/>
          <c:cat>
            <c:strRef>
              <c:f>'AlexNet vs VGG-16'!$B$7:$B$14</c:f>
              <c:strCache>
                <c:ptCount val="8"/>
                <c:pt idx="0">
                  <c:v>conv1</c:v>
                </c:pt>
                <c:pt idx="1">
                  <c:v>conv2</c:v>
                </c:pt>
                <c:pt idx="2">
                  <c:v>conv3</c:v>
                </c:pt>
                <c:pt idx="3">
                  <c:v>conv4</c:v>
                </c:pt>
                <c:pt idx="4">
                  <c:v>conv5</c:v>
                </c:pt>
                <c:pt idx="5">
                  <c:v>fc6</c:v>
                </c:pt>
                <c:pt idx="6">
                  <c:v>fc7</c:v>
                </c:pt>
                <c:pt idx="7">
                  <c:v>fc8</c:v>
                </c:pt>
              </c:strCache>
            </c:strRef>
          </c:cat>
          <c:val>
            <c:numRef>
              <c:f>'AlexNet vs VGG-16'!$C$7:$C$14</c:f>
              <c:numCache>
                <c:formatCode>General</c:formatCode>
                <c:ptCount val="8"/>
                <c:pt idx="0">
                  <c:v>784</c:v>
                </c:pt>
                <c:pt idx="1">
                  <c:v>546.75</c:v>
                </c:pt>
                <c:pt idx="2">
                  <c:v>253.5</c:v>
                </c:pt>
                <c:pt idx="3">
                  <c:v>169</c:v>
                </c:pt>
                <c:pt idx="4">
                  <c:v>169</c:v>
                </c:pt>
                <c:pt idx="5">
                  <c:v>16</c:v>
                </c:pt>
                <c:pt idx="6">
                  <c:v>16</c:v>
                </c:pt>
                <c:pt idx="7">
                  <c:v>3.90625</c:v>
                </c:pt>
              </c:numCache>
            </c:numRef>
          </c:val>
          <c:extLst>
            <c:ext xmlns:c16="http://schemas.microsoft.com/office/drawing/2014/chart" uri="{C3380CC4-5D6E-409C-BE32-E72D297353CC}">
              <c16:uniqueId val="{00000000-B99C-6346-8C3C-2939420A752E}"/>
            </c:ext>
          </c:extLst>
        </c:ser>
        <c:ser>
          <c:idx val="1"/>
          <c:order val="1"/>
          <c:tx>
            <c:strRef>
              <c:f>'AlexNet vs VGG-16'!$D$6</c:f>
              <c:strCache>
                <c:ptCount val="1"/>
                <c:pt idx="0">
                  <c:v>VGG-16</c:v>
                </c:pt>
              </c:strCache>
            </c:strRef>
          </c:tx>
          <c:spPr>
            <a:solidFill>
              <a:schemeClr val="accent2"/>
            </a:solidFill>
            <a:ln>
              <a:noFill/>
            </a:ln>
            <a:effectLst/>
          </c:spPr>
          <c:invertIfNegative val="0"/>
          <c:cat>
            <c:strRef>
              <c:f>'AlexNet vs VGG-16'!$B$7:$B$14</c:f>
              <c:strCache>
                <c:ptCount val="8"/>
                <c:pt idx="0">
                  <c:v>conv1</c:v>
                </c:pt>
                <c:pt idx="1">
                  <c:v>conv2</c:v>
                </c:pt>
                <c:pt idx="2">
                  <c:v>conv3</c:v>
                </c:pt>
                <c:pt idx="3">
                  <c:v>conv4</c:v>
                </c:pt>
                <c:pt idx="4">
                  <c:v>conv5</c:v>
                </c:pt>
                <c:pt idx="5">
                  <c:v>fc6</c:v>
                </c:pt>
                <c:pt idx="6">
                  <c:v>fc7</c:v>
                </c:pt>
                <c:pt idx="7">
                  <c:v>fc8</c:v>
                </c:pt>
              </c:strCache>
            </c:strRef>
          </c:cat>
          <c:val>
            <c:numRef>
              <c:f>'AlexNet vs VGG-16'!$D$7:$D$14</c:f>
              <c:numCache>
                <c:formatCode>0</c:formatCode>
                <c:ptCount val="8"/>
                <c:pt idx="0">
                  <c:v>25088</c:v>
                </c:pt>
                <c:pt idx="1">
                  <c:v>12544</c:v>
                </c:pt>
                <c:pt idx="2">
                  <c:v>6272</c:v>
                </c:pt>
                <c:pt idx="3">
                  <c:v>4704</c:v>
                </c:pt>
                <c:pt idx="4">
                  <c:v>1176</c:v>
                </c:pt>
                <c:pt idx="5">
                  <c:v>16</c:v>
                </c:pt>
                <c:pt idx="6">
                  <c:v>16</c:v>
                </c:pt>
                <c:pt idx="7">
                  <c:v>3.90625</c:v>
                </c:pt>
              </c:numCache>
            </c:numRef>
          </c:val>
          <c:extLst>
            <c:ext xmlns:c16="http://schemas.microsoft.com/office/drawing/2014/chart" uri="{C3380CC4-5D6E-409C-BE32-E72D297353CC}">
              <c16:uniqueId val="{00000001-B99C-6346-8C3C-2939420A752E}"/>
            </c:ext>
          </c:extLst>
        </c:ser>
        <c:dLbls>
          <c:showLegendKey val="0"/>
          <c:showVal val="0"/>
          <c:showCatName val="0"/>
          <c:showSerName val="0"/>
          <c:showPercent val="0"/>
          <c:showBubbleSize val="0"/>
        </c:dLbls>
        <c:gapWidth val="30"/>
        <c:axId val="1544696336"/>
        <c:axId val="1544698112"/>
      </c:barChart>
      <c:catAx>
        <c:axId val="154469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44698112"/>
        <c:crosses val="autoZero"/>
        <c:auto val="1"/>
        <c:lblAlgn val="ctr"/>
        <c:lblOffset val="100"/>
        <c:noMultiLvlLbl val="0"/>
      </c:catAx>
      <c:valAx>
        <c:axId val="1544698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44696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dirty="0" err="1">
                <a:solidFill>
                  <a:schemeClr val="tx1"/>
                </a:solidFill>
              </a:rPr>
              <a:t>AlexNet</a:t>
            </a:r>
            <a:r>
              <a:rPr lang="en-US" sz="2000" dirty="0">
                <a:solidFill>
                  <a:schemeClr val="tx1"/>
                </a:solidFill>
              </a:rPr>
              <a:t> vs VGG-16 </a:t>
            </a:r>
          </a:p>
          <a:p>
            <a:pPr>
              <a:defRPr sz="2000">
                <a:solidFill>
                  <a:schemeClr val="tx1"/>
                </a:solidFill>
              </a:defRPr>
            </a:pPr>
            <a:r>
              <a:rPr lang="en-US" sz="2000" dirty="0">
                <a:solidFill>
                  <a:schemeClr val="tx1"/>
                </a:solidFill>
              </a:rPr>
              <a:t>(</a:t>
            </a:r>
            <a:r>
              <a:rPr lang="en-US" sz="2000" dirty="0" err="1">
                <a:solidFill>
                  <a:schemeClr val="tx1"/>
                </a:solidFill>
              </a:rPr>
              <a:t>Params</a:t>
            </a:r>
            <a:r>
              <a:rPr lang="en-US" sz="2000" dirty="0">
                <a:solidFill>
                  <a:schemeClr val="tx1"/>
                </a:solidFill>
              </a:rPr>
              <a:t>, M)</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'AlexNet vs VGG-16'!$E$6</c:f>
              <c:strCache>
                <c:ptCount val="1"/>
                <c:pt idx="0">
                  <c:v>AlexNet</c:v>
                </c:pt>
              </c:strCache>
            </c:strRef>
          </c:tx>
          <c:spPr>
            <a:solidFill>
              <a:schemeClr val="accent1"/>
            </a:solidFill>
            <a:ln>
              <a:noFill/>
            </a:ln>
            <a:effectLst/>
          </c:spPr>
          <c:invertIfNegative val="0"/>
          <c:cat>
            <c:strRef>
              <c:f>'AlexNet vs VGG-16'!$B$7:$B$14</c:f>
              <c:strCache>
                <c:ptCount val="8"/>
                <c:pt idx="0">
                  <c:v>conv1</c:v>
                </c:pt>
                <c:pt idx="1">
                  <c:v>conv2</c:v>
                </c:pt>
                <c:pt idx="2">
                  <c:v>conv3</c:v>
                </c:pt>
                <c:pt idx="3">
                  <c:v>conv4</c:v>
                </c:pt>
                <c:pt idx="4">
                  <c:v>conv5</c:v>
                </c:pt>
                <c:pt idx="5">
                  <c:v>fc6</c:v>
                </c:pt>
                <c:pt idx="6">
                  <c:v>fc7</c:v>
                </c:pt>
                <c:pt idx="7">
                  <c:v>fc8</c:v>
                </c:pt>
              </c:strCache>
            </c:strRef>
          </c:cat>
          <c:val>
            <c:numRef>
              <c:f>'AlexNet vs VGG-16'!$E$7:$E$14</c:f>
              <c:numCache>
                <c:formatCode>General</c:formatCode>
                <c:ptCount val="8"/>
                <c:pt idx="0">
                  <c:v>23.295999999999999</c:v>
                </c:pt>
                <c:pt idx="1">
                  <c:v>307.392</c:v>
                </c:pt>
                <c:pt idx="2">
                  <c:v>663.93599999999947</c:v>
                </c:pt>
                <c:pt idx="3">
                  <c:v>884.99199999999996</c:v>
                </c:pt>
                <c:pt idx="4">
                  <c:v>590.08000000000004</c:v>
                </c:pt>
                <c:pt idx="5">
                  <c:v>37752.832000000002</c:v>
                </c:pt>
                <c:pt idx="6">
                  <c:v>16781.312000000002</c:v>
                </c:pt>
                <c:pt idx="7">
                  <c:v>4097</c:v>
                </c:pt>
              </c:numCache>
            </c:numRef>
          </c:val>
          <c:extLst>
            <c:ext xmlns:c16="http://schemas.microsoft.com/office/drawing/2014/chart" uri="{C3380CC4-5D6E-409C-BE32-E72D297353CC}">
              <c16:uniqueId val="{00000000-A17C-A747-9654-A3EC7CD8722E}"/>
            </c:ext>
          </c:extLst>
        </c:ser>
        <c:ser>
          <c:idx val="1"/>
          <c:order val="1"/>
          <c:tx>
            <c:strRef>
              <c:f>'AlexNet vs VGG-16'!$F$6</c:f>
              <c:strCache>
                <c:ptCount val="1"/>
                <c:pt idx="0">
                  <c:v>VGG-16</c:v>
                </c:pt>
              </c:strCache>
            </c:strRef>
          </c:tx>
          <c:spPr>
            <a:solidFill>
              <a:schemeClr val="accent2"/>
            </a:solidFill>
            <a:ln>
              <a:noFill/>
            </a:ln>
            <a:effectLst/>
          </c:spPr>
          <c:invertIfNegative val="0"/>
          <c:cat>
            <c:strRef>
              <c:f>'AlexNet vs VGG-16'!$B$7:$B$14</c:f>
              <c:strCache>
                <c:ptCount val="8"/>
                <c:pt idx="0">
                  <c:v>conv1</c:v>
                </c:pt>
                <c:pt idx="1">
                  <c:v>conv2</c:v>
                </c:pt>
                <c:pt idx="2">
                  <c:v>conv3</c:v>
                </c:pt>
                <c:pt idx="3">
                  <c:v>conv4</c:v>
                </c:pt>
                <c:pt idx="4">
                  <c:v>conv5</c:v>
                </c:pt>
                <c:pt idx="5">
                  <c:v>fc6</c:v>
                </c:pt>
                <c:pt idx="6">
                  <c:v>fc7</c:v>
                </c:pt>
                <c:pt idx="7">
                  <c:v>fc8</c:v>
                </c:pt>
              </c:strCache>
            </c:strRef>
          </c:cat>
          <c:val>
            <c:numRef>
              <c:f>'AlexNet vs VGG-16'!$F$7:$F$14</c:f>
              <c:numCache>
                <c:formatCode>0</c:formatCode>
                <c:ptCount val="8"/>
                <c:pt idx="0">
                  <c:v>38.72</c:v>
                </c:pt>
                <c:pt idx="1">
                  <c:v>221.44</c:v>
                </c:pt>
                <c:pt idx="2">
                  <c:v>885.24800000000005</c:v>
                </c:pt>
                <c:pt idx="3">
                  <c:v>5899.7759999999998</c:v>
                </c:pt>
                <c:pt idx="4">
                  <c:v>7079.424</c:v>
                </c:pt>
                <c:pt idx="5">
                  <c:v>102760.448</c:v>
                </c:pt>
                <c:pt idx="6">
                  <c:v>16777.216</c:v>
                </c:pt>
                <c:pt idx="7">
                  <c:v>4096</c:v>
                </c:pt>
              </c:numCache>
            </c:numRef>
          </c:val>
          <c:extLst>
            <c:ext xmlns:c16="http://schemas.microsoft.com/office/drawing/2014/chart" uri="{C3380CC4-5D6E-409C-BE32-E72D297353CC}">
              <c16:uniqueId val="{00000001-A17C-A747-9654-A3EC7CD8722E}"/>
            </c:ext>
          </c:extLst>
        </c:ser>
        <c:dLbls>
          <c:showLegendKey val="0"/>
          <c:showVal val="0"/>
          <c:showCatName val="0"/>
          <c:showSerName val="0"/>
          <c:showPercent val="0"/>
          <c:showBubbleSize val="0"/>
        </c:dLbls>
        <c:gapWidth val="30"/>
        <c:axId val="1422376688"/>
        <c:axId val="830316800"/>
      </c:barChart>
      <c:catAx>
        <c:axId val="1422376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30316800"/>
        <c:crosses val="autoZero"/>
        <c:auto val="1"/>
        <c:lblAlgn val="ctr"/>
        <c:lblOffset val="100"/>
        <c:noMultiLvlLbl val="0"/>
      </c:catAx>
      <c:valAx>
        <c:axId val="830316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422376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dirty="0" err="1">
                <a:solidFill>
                  <a:schemeClr val="tx1"/>
                </a:solidFill>
              </a:rPr>
              <a:t>AlexNet</a:t>
            </a:r>
            <a:r>
              <a:rPr lang="en-US" sz="2000" dirty="0">
                <a:solidFill>
                  <a:schemeClr val="tx1"/>
                </a:solidFill>
              </a:rPr>
              <a:t> vs VGG-16 </a:t>
            </a:r>
          </a:p>
          <a:p>
            <a:pPr>
              <a:defRPr sz="2000">
                <a:solidFill>
                  <a:schemeClr val="tx1"/>
                </a:solidFill>
              </a:defRPr>
            </a:pPr>
            <a:r>
              <a:rPr lang="en-US" sz="2000" dirty="0">
                <a:solidFill>
                  <a:schemeClr val="tx1"/>
                </a:solidFill>
              </a:rPr>
              <a:t>(MFLOPs)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'AlexNet vs VGG-16'!$G$6</c:f>
              <c:strCache>
                <c:ptCount val="1"/>
                <c:pt idx="0">
                  <c:v>AlexNet</c:v>
                </c:pt>
              </c:strCache>
            </c:strRef>
          </c:tx>
          <c:spPr>
            <a:solidFill>
              <a:schemeClr val="accent1"/>
            </a:solidFill>
            <a:ln>
              <a:noFill/>
            </a:ln>
            <a:effectLst/>
          </c:spPr>
          <c:invertIfNegative val="0"/>
          <c:cat>
            <c:strRef>
              <c:f>'AlexNet vs VGG-16'!$B$7:$B$14</c:f>
              <c:strCache>
                <c:ptCount val="8"/>
                <c:pt idx="0">
                  <c:v>conv1</c:v>
                </c:pt>
                <c:pt idx="1">
                  <c:v>conv2</c:v>
                </c:pt>
                <c:pt idx="2">
                  <c:v>conv3</c:v>
                </c:pt>
                <c:pt idx="3">
                  <c:v>conv4</c:v>
                </c:pt>
                <c:pt idx="4">
                  <c:v>conv5</c:v>
                </c:pt>
                <c:pt idx="5">
                  <c:v>fc6</c:v>
                </c:pt>
                <c:pt idx="6">
                  <c:v>fc7</c:v>
                </c:pt>
                <c:pt idx="7">
                  <c:v>fc8</c:v>
                </c:pt>
              </c:strCache>
            </c:strRef>
          </c:cat>
          <c:val>
            <c:numRef>
              <c:f>'AlexNet vs VGG-16'!$G$7:$G$14</c:f>
              <c:numCache>
                <c:formatCode>General</c:formatCode>
                <c:ptCount val="8"/>
                <c:pt idx="0">
                  <c:v>72.855551999999946</c:v>
                </c:pt>
                <c:pt idx="1">
                  <c:v>223.94880000000001</c:v>
                </c:pt>
                <c:pt idx="2">
                  <c:v>112.140288</c:v>
                </c:pt>
                <c:pt idx="3">
                  <c:v>149.52038400000001</c:v>
                </c:pt>
                <c:pt idx="4">
                  <c:v>99.680256</c:v>
                </c:pt>
                <c:pt idx="5">
                  <c:v>37.748736000000001</c:v>
                </c:pt>
                <c:pt idx="6">
                  <c:v>16.777215999999999</c:v>
                </c:pt>
                <c:pt idx="7">
                  <c:v>4.0960000000000001</c:v>
                </c:pt>
              </c:numCache>
            </c:numRef>
          </c:val>
          <c:extLst>
            <c:ext xmlns:c16="http://schemas.microsoft.com/office/drawing/2014/chart" uri="{C3380CC4-5D6E-409C-BE32-E72D297353CC}">
              <c16:uniqueId val="{00000000-A062-5542-8B21-BD2FA0FB8AFC}"/>
            </c:ext>
          </c:extLst>
        </c:ser>
        <c:ser>
          <c:idx val="1"/>
          <c:order val="1"/>
          <c:tx>
            <c:strRef>
              <c:f>'AlexNet vs VGG-16'!$H$6</c:f>
              <c:strCache>
                <c:ptCount val="1"/>
                <c:pt idx="0">
                  <c:v>VGG-16</c:v>
                </c:pt>
              </c:strCache>
            </c:strRef>
          </c:tx>
          <c:spPr>
            <a:solidFill>
              <a:schemeClr val="accent2"/>
            </a:solidFill>
            <a:ln>
              <a:noFill/>
            </a:ln>
            <a:effectLst/>
          </c:spPr>
          <c:invertIfNegative val="0"/>
          <c:cat>
            <c:strRef>
              <c:f>'AlexNet vs VGG-16'!$B$7:$B$14</c:f>
              <c:strCache>
                <c:ptCount val="8"/>
                <c:pt idx="0">
                  <c:v>conv1</c:v>
                </c:pt>
                <c:pt idx="1">
                  <c:v>conv2</c:v>
                </c:pt>
                <c:pt idx="2">
                  <c:v>conv3</c:v>
                </c:pt>
                <c:pt idx="3">
                  <c:v>conv4</c:v>
                </c:pt>
                <c:pt idx="4">
                  <c:v>conv5</c:v>
                </c:pt>
                <c:pt idx="5">
                  <c:v>fc6</c:v>
                </c:pt>
                <c:pt idx="6">
                  <c:v>fc7</c:v>
                </c:pt>
                <c:pt idx="7">
                  <c:v>fc8</c:v>
                </c:pt>
              </c:strCache>
            </c:strRef>
          </c:cat>
          <c:val>
            <c:numRef>
              <c:f>'AlexNet vs VGG-16'!$H$7:$H$14</c:f>
              <c:numCache>
                <c:formatCode>0</c:formatCode>
                <c:ptCount val="8"/>
                <c:pt idx="0">
                  <c:v>1936.392192</c:v>
                </c:pt>
                <c:pt idx="1">
                  <c:v>2774.5320959999999</c:v>
                </c:pt>
                <c:pt idx="2">
                  <c:v>2774.5320959999999</c:v>
                </c:pt>
                <c:pt idx="3">
                  <c:v>4624.2201599999999</c:v>
                </c:pt>
                <c:pt idx="4">
                  <c:v>1387.266048</c:v>
                </c:pt>
                <c:pt idx="5">
                  <c:v>102.760448</c:v>
                </c:pt>
                <c:pt idx="6">
                  <c:v>16.777215999999999</c:v>
                </c:pt>
                <c:pt idx="7">
                  <c:v>4.0960000000000001</c:v>
                </c:pt>
              </c:numCache>
            </c:numRef>
          </c:val>
          <c:extLst>
            <c:ext xmlns:c16="http://schemas.microsoft.com/office/drawing/2014/chart" uri="{C3380CC4-5D6E-409C-BE32-E72D297353CC}">
              <c16:uniqueId val="{00000001-A062-5542-8B21-BD2FA0FB8AFC}"/>
            </c:ext>
          </c:extLst>
        </c:ser>
        <c:dLbls>
          <c:showLegendKey val="0"/>
          <c:showVal val="0"/>
          <c:showCatName val="0"/>
          <c:showSerName val="0"/>
          <c:showPercent val="0"/>
          <c:showBubbleSize val="0"/>
        </c:dLbls>
        <c:gapWidth val="30"/>
        <c:axId val="524749472"/>
        <c:axId val="1329726544"/>
      </c:barChart>
      <c:catAx>
        <c:axId val="524749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29726544"/>
        <c:crosses val="autoZero"/>
        <c:auto val="1"/>
        <c:lblAlgn val="ctr"/>
        <c:lblOffset val="100"/>
        <c:noMultiLvlLbl val="0"/>
      </c:catAx>
      <c:valAx>
        <c:axId val="1329726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24749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63CBE3B-9004-44CA-A825-B41E392F642F}" type="slidenum">
              <a:rPr lang="en-US"/>
              <a:pPr>
                <a:defRPr/>
              </a:pPr>
              <a:t>‹#›</a:t>
            </a:fld>
            <a:endParaRPr lang="en-US"/>
          </a:p>
        </p:txBody>
      </p:sp>
    </p:spTree>
    <p:extLst>
      <p:ext uri="{BB962C8B-B14F-4D97-AF65-F5344CB8AC3E}">
        <p14:creationId xmlns:p14="http://schemas.microsoft.com/office/powerpoint/2010/main" val="986954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4198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297EAD1-C33D-48A2-8CAB-582B6385EBDB}" type="slidenum">
              <a:rPr lang="en-US"/>
              <a:pPr>
                <a:defRPr/>
              </a:pPr>
              <a:t>‹#›</a:t>
            </a:fld>
            <a:endParaRPr lang="en-US"/>
          </a:p>
        </p:txBody>
      </p:sp>
    </p:spTree>
    <p:extLst>
      <p:ext uri="{BB962C8B-B14F-4D97-AF65-F5344CB8AC3E}">
        <p14:creationId xmlns:p14="http://schemas.microsoft.com/office/powerpoint/2010/main" val="3453818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Two-GPU architecture</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4</a:t>
            </a:fld>
            <a:endParaRPr lang="en-US"/>
          </a:p>
        </p:txBody>
      </p:sp>
    </p:spTree>
    <p:extLst>
      <p:ext uri="{BB962C8B-B14F-4D97-AF65-F5344CB8AC3E}">
        <p14:creationId xmlns:p14="http://schemas.microsoft.com/office/powerpoint/2010/main" val="264360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In this work we propose a novel interpretation of residual networks showing that they can be seen as a collection of many paths of differing length. Moreover, residual networks seem to enable very deep networks by leveraging only the short paths during training. To support this observation, we rewrite residual networks as an explicit collection of paths. Unlike traditional models, paths through residual networks vary in length. Further, a lesion study reveals that these paths show ensemble-like behavior in the sense that they do not strongly depend on each other. Finally, and most surprising, most paths are shorter than one might expect, and only the short paths are needed during training, as longer paths do not contribute any gradient. For example, most of the gradient in a residual network with 110 layers comes from paths that are only 10-34 layers deep. Our results reveal one of the key characteristics that seem to enable the training of very deep networks: Residual networks avoid the vanishing gradient problem by introducing short paths which can carry gradient throughout the extent of very deep networks.</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38</a:t>
            </a:fld>
            <a:endParaRPr lang="en-US"/>
          </a:p>
        </p:txBody>
      </p:sp>
    </p:spTree>
    <p:extLst>
      <p:ext uri="{BB962C8B-B14F-4D97-AF65-F5344CB8AC3E}">
        <p14:creationId xmlns:p14="http://schemas.microsoft.com/office/powerpoint/2010/main" val="2288864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Abstract: We introduce a design strategy for neural network macro-architecture based on </a:t>
            </a:r>
            <a:r>
              <a:rPr lang="en-US" dirty="0" err="1"/>
              <a:t>selfsimilarity</a:t>
            </a:r>
            <a:r>
              <a:rPr lang="en-US" dirty="0"/>
              <a:t>. Repeated application of a simple expansion rule generates deep networks whose structural layouts are precisely truncated fractals. These networks contain interacting </a:t>
            </a:r>
            <a:r>
              <a:rPr lang="en-US" dirty="0" err="1"/>
              <a:t>subpaths</a:t>
            </a:r>
            <a:r>
              <a:rPr lang="en-US" dirty="0"/>
              <a:t> of different lengths, but do not include any pass-through or residual connections; every internal signal is transformed by a filter and nonlinearity before being seen by subsequent layers. In experiments, fractal networks match the excellent performance of standard residual networks on both CIFAR and ImageNet classification tasks, thereby demonstrating that residual representations may not be fundamental to the success of extremely deep convolutional neural networks. Rather, the key may be the ability to transition, during training, from effectively shallow to deep. We note similarities with student-teacher behavior and develop drop-path, a natural extension of dropout, to regularize co-adaptation of </a:t>
            </a:r>
            <a:r>
              <a:rPr lang="en-US" dirty="0" err="1"/>
              <a:t>subpaths</a:t>
            </a:r>
            <a:r>
              <a:rPr lang="en-US" dirty="0"/>
              <a:t> in fractal architectures. Such regularization allows extraction of </a:t>
            </a:r>
            <a:r>
              <a:rPr lang="en-US" dirty="0" err="1"/>
              <a:t>highperformance</a:t>
            </a:r>
            <a:r>
              <a:rPr lang="en-US" dirty="0"/>
              <a:t> fixed-depth subnetworks. Additionally, fractal networks exhibit an anytime property: shallow subnetworks provide a quick answer, while deeper subnetworks, with higher latency, provide a more accurate answer</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43</a:t>
            </a:fld>
            <a:endParaRPr lang="en-US"/>
          </a:p>
        </p:txBody>
      </p:sp>
    </p:spTree>
    <p:extLst>
      <p:ext uri="{BB962C8B-B14F-4D97-AF65-F5344CB8AC3E}">
        <p14:creationId xmlns:p14="http://schemas.microsoft.com/office/powerpoint/2010/main" val="586957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WRN paper: As gradient flows through the network there is nothing to force it to go through residual block weights and it can avoid learning anything during training, so it is possible that there is either only a few blocks that learn useful representations, or many blocks share very little information with small contribution to the final goal. This problem was formulated as diminishing feature reuse in [28]. The authors of [14] tried to address this problem with the idea of randomly disabling residual blocks during training.</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44</a:t>
            </a:fld>
            <a:endParaRPr lang="en-US"/>
          </a:p>
        </p:txBody>
      </p:sp>
    </p:spTree>
    <p:extLst>
      <p:ext uri="{BB962C8B-B14F-4D97-AF65-F5344CB8AC3E}">
        <p14:creationId xmlns:p14="http://schemas.microsoft.com/office/powerpoint/2010/main" val="2182964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Abstract: We present a simple, highly modularized network architecture for image classification. Our network is constructed by repeating a building block that aggregates a set of transformations with the same topology. Our simple design results in a homogeneous, multi-branch architecture that has only a few hyper-parameters to set. This strategy exposes a new dimension, which we call “cardinality” (the size of the set of transformations), as an essential factor in addition to the dimensions of depth and width. On the ImageNet-1K dataset, we empirically show that even under the restricted condition of maintaining complexity, increasing cardinality is able to improve classification accuracy. Moreover, increasing cardinality is more effective than going deeper or wider when we increase the capacity.</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46</a:t>
            </a:fld>
            <a:endParaRPr lang="en-US"/>
          </a:p>
        </p:txBody>
      </p:sp>
    </p:spTree>
    <p:extLst>
      <p:ext uri="{BB962C8B-B14F-4D97-AF65-F5344CB8AC3E}">
        <p14:creationId xmlns:p14="http://schemas.microsoft.com/office/powerpoint/2010/main" val="2446988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Two-GPU architecture</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5</a:t>
            </a:fld>
            <a:endParaRPr lang="en-US"/>
          </a:p>
        </p:txBody>
      </p:sp>
    </p:spTree>
    <p:extLst>
      <p:ext uri="{BB962C8B-B14F-4D97-AF65-F5344CB8AC3E}">
        <p14:creationId xmlns:p14="http://schemas.microsoft.com/office/powerpoint/2010/main" val="1066695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Two-GPU architecture</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6</a:t>
            </a:fld>
            <a:endParaRPr lang="en-US"/>
          </a:p>
        </p:txBody>
      </p:sp>
    </p:spTree>
    <p:extLst>
      <p:ext uri="{BB962C8B-B14F-4D97-AF65-F5344CB8AC3E}">
        <p14:creationId xmlns:p14="http://schemas.microsoft.com/office/powerpoint/2010/main" val="396030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LRN – local response normalization (doesn’t improve performance)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11</a:t>
            </a:fld>
            <a:endParaRPr lang="en-US"/>
          </a:p>
        </p:txBody>
      </p:sp>
    </p:spTree>
    <p:extLst>
      <p:ext uri="{BB962C8B-B14F-4D97-AF65-F5344CB8AC3E}">
        <p14:creationId xmlns:p14="http://schemas.microsoft.com/office/powerpoint/2010/main" val="217868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LRN – local response normalization (doesn’t improve performance)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12</a:t>
            </a:fld>
            <a:endParaRPr lang="en-US"/>
          </a:p>
        </p:txBody>
      </p:sp>
    </p:spTree>
    <p:extLst>
      <p:ext uri="{BB962C8B-B14F-4D97-AF65-F5344CB8AC3E}">
        <p14:creationId xmlns:p14="http://schemas.microsoft.com/office/powerpoint/2010/main" val="1464766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23</a:t>
            </a:fld>
            <a:endParaRPr lang="en-US"/>
          </a:p>
        </p:txBody>
      </p:sp>
    </p:spTree>
    <p:extLst>
      <p:ext uri="{BB962C8B-B14F-4D97-AF65-F5344CB8AC3E}">
        <p14:creationId xmlns:p14="http://schemas.microsoft.com/office/powerpoint/2010/main" val="4041452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25</a:t>
            </a:fld>
            <a:endParaRPr lang="en-US"/>
          </a:p>
        </p:txBody>
      </p:sp>
    </p:spTree>
    <p:extLst>
      <p:ext uri="{BB962C8B-B14F-4D97-AF65-F5344CB8AC3E}">
        <p14:creationId xmlns:p14="http://schemas.microsoft.com/office/powerpoint/2010/main" val="2533371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26</a:t>
            </a:fld>
            <a:endParaRPr lang="en-US"/>
          </a:p>
        </p:txBody>
      </p:sp>
    </p:spTree>
    <p:extLst>
      <p:ext uri="{BB962C8B-B14F-4D97-AF65-F5344CB8AC3E}">
        <p14:creationId xmlns:p14="http://schemas.microsoft.com/office/powerpoint/2010/main" val="1659140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3" name="Shape 693"/>
          <p:cNvSpPr txBox="1">
            <a:spLocks noGrp="1"/>
          </p:cNvSpPr>
          <p:nvPr>
            <p:ph type="body" idx="1"/>
          </p:nvPr>
        </p:nvSpPr>
        <p:spPr>
          <a:xfrm>
            <a:off x="731521" y="4560570"/>
            <a:ext cx="5852159" cy="379844"/>
          </a:xfrm>
          <a:prstGeom prst="rect">
            <a:avLst/>
          </a:prstGeom>
        </p:spPr>
        <p:txBody>
          <a:bodyPr lIns="96645" tIns="96645" rIns="96645" bIns="96645" anchor="t" anchorCtr="0">
            <a:spAutoFit/>
          </a:bodyPr>
          <a:lstStyle/>
          <a:p>
            <a:pPr>
              <a:spcBef>
                <a:spcPts val="0"/>
              </a:spcBef>
            </a:pPr>
            <a:r>
              <a:rPr lang="en-US" dirty="0"/>
              <a:t>Best non-</a:t>
            </a:r>
            <a:r>
              <a:rPr lang="en-US" dirty="0" err="1"/>
              <a:t>convnet</a:t>
            </a:r>
            <a:r>
              <a:rPr lang="en-US" dirty="0"/>
              <a:t> in 2012: 26.2%</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7"/>
            <a:ext cx="109728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1" name="Shape 11"/>
          <p:cNvSpPr txBox="1">
            <a:spLocks noGrp="1"/>
          </p:cNvSpPr>
          <p:nvPr>
            <p:ph type="body" idx="1"/>
          </p:nvPr>
        </p:nvSpPr>
        <p:spPr>
          <a:xfrm>
            <a:off x="609600" y="1600202"/>
            <a:ext cx="10972800" cy="4967599"/>
          </a:xfrm>
          <a:prstGeom prst="rect">
            <a:avLst/>
          </a:prstGeom>
        </p:spPr>
        <p:txBody>
          <a:bodyPr lIns="91425" tIns="91425" rIns="91425" bIns="91425" anchor="t" anchorCtr="0"/>
          <a:lstStyle>
            <a:lvl1pPr>
              <a:spcBef>
                <a:spcPts val="0"/>
              </a:spcBef>
              <a:buSzPct val="100000"/>
              <a:defRPr sz="2400"/>
            </a:lvl1pPr>
            <a:lvl2pPr>
              <a:spcBef>
                <a:spcPts val="0"/>
              </a:spcBef>
              <a:buSzPct val="100000"/>
              <a:defRPr sz="1800"/>
            </a:lvl2pPr>
            <a:lvl3pPr>
              <a:spcBef>
                <a:spcPts val="0"/>
              </a:spcBef>
              <a:buSzPct val="100000"/>
              <a:defRPr sz="1400"/>
            </a:lvl3pPr>
            <a:lvl4pPr>
              <a:spcBef>
                <a:spcPts val="0"/>
              </a:spcBef>
              <a:buSzPct val="100000"/>
              <a:defRPr sz="1200"/>
            </a:lvl4pPr>
            <a:lvl5pPr>
              <a:spcBef>
                <a:spcPts val="0"/>
              </a:spcBef>
              <a:buSzPct val="100000"/>
              <a:defRPr sz="1100"/>
            </a:lvl5pPr>
            <a:lvl6pPr>
              <a:spcBef>
                <a:spcPts val="0"/>
              </a:spcBef>
              <a:buSzPct val="100000"/>
              <a:defRPr sz="1000"/>
            </a:lvl6pPr>
            <a:lvl7pPr>
              <a:spcBef>
                <a:spcPts val="0"/>
              </a:spcBef>
              <a:buSzPct val="100000"/>
              <a:defRPr sz="900"/>
            </a:lvl7pPr>
            <a:lvl8pPr>
              <a:spcBef>
                <a:spcPts val="0"/>
              </a:spcBef>
              <a:buSzPct val="100000"/>
              <a:defRPr sz="800"/>
            </a:lvl8pPr>
            <a:lvl9pPr>
              <a:spcBef>
                <a:spcPts val="0"/>
              </a:spcBef>
              <a:buSzPct val="100000"/>
              <a:defRPr sz="700"/>
            </a:lvl9pPr>
          </a:lstStyle>
          <a:p>
            <a:endParaRPr/>
          </a:p>
        </p:txBody>
      </p:sp>
    </p:spTree>
    <p:extLst>
      <p:ext uri="{BB962C8B-B14F-4D97-AF65-F5344CB8AC3E}">
        <p14:creationId xmlns:p14="http://schemas.microsoft.com/office/powerpoint/2010/main" val="282480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9D615FC6-65EA-469E-A2AC-6B14F4DC4664}"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vitalflux.com/different-types-of-cnn-architectures-explained-examples/" TargetMode="External"/><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abs/1409.1556"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cs231n.stanford.edu/slides/2018/cs231n_2018_lecture09.pdf"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vitalflux.com/different-types-of-cnn-architectures-explained-examples/" TargetMode="External"/><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hyperlink" Target="https://web.eecs.umich.edu/~justincj/slides/eecs498/FA2020/598_FA2020_lecture08.pdf" TargetMode="Externa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openxmlformats.org/officeDocument/2006/relationships/hyperlink" Target="http://knowyourmeme.com/memes/we-need-to-go-deeper"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arxiv.org/abs/1409.484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eb.eecs.umich.edu/~justincj/slides/eecs498/FA2020/598_FA2020_lecture08.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eb.eecs.umich.edu/~justincj/slides/eecs498/FA2020/598_FA2020_lecture08.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eb.eecs.umich.edu/~justincj/slides/eecs498/FA2020/598_FA2020_lecture08.pdf"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s://web.eecs.umich.edu/~justincj/slides/eecs498/FA2020/598_FA2020_lecture08.pdf" TargetMode="Externa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image" Target="../media/image911.png"/><Relationship Id="rId1" Type="http://schemas.openxmlformats.org/officeDocument/2006/relationships/slideLayout" Target="../slideLayouts/slideLayout2.xml"/><Relationship Id="rId5" Type="http://schemas.openxmlformats.org/officeDocument/2006/relationships/image" Target="../media/image940.png"/><Relationship Id="rId4" Type="http://schemas.openxmlformats.org/officeDocument/2006/relationships/image" Target="../media/image930.png"/></Relationships>
</file>

<file path=ppt/slides/_rels/slide21.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image" Target="../media/image950.png"/><Relationship Id="rId1" Type="http://schemas.openxmlformats.org/officeDocument/2006/relationships/slideLayout" Target="../slideLayouts/slideLayout2.xml"/><Relationship Id="rId6" Type="http://schemas.openxmlformats.org/officeDocument/2006/relationships/image" Target="../media/image920.png"/><Relationship Id="rId5" Type="http://schemas.openxmlformats.org/officeDocument/2006/relationships/image" Target="../media/image970.png"/><Relationship Id="rId4" Type="http://schemas.openxmlformats.org/officeDocument/2006/relationships/image" Target="../media/image940.png"/></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abs/1312.4400"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eb.eecs.umich.edu/~justincj/slides/eecs498/FA2020/598_FA2020_lecture08.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eb.eecs.umich.edu/~justincj/slides/eecs498/FA2020/598_FA2020_lecture08.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eb.eecs.umich.edu/~justincj/slides/eecs498/FA2020/598_FA2020_lecture08.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eb.eecs.umich.edu/~justincj/slides/eecs498/FA2020/598_FA2020_lecture08.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rxiv.org/abs/1409.4842"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arxiv.org/abs/1512.00567" TargetMode="External"/><Relationship Id="rId2" Type="http://schemas.openxmlformats.org/officeDocument/2006/relationships/hyperlink" Target="https://arxiv.org/pdf/1502.03167v3.pdf"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image-net.org/challenges/LSVRC/" TargetMode="External"/><Relationship Id="rId1" Type="http://schemas.openxmlformats.org/officeDocument/2006/relationships/slideLayout" Target="../slideLayouts/slideLayout2.xml"/><Relationship Id="rId5" Type="http://schemas.openxmlformats.org/officeDocument/2006/relationships/hyperlink" Target="https://www.embedded-vision.com/industry-analysis/blog/deep-learning-five-and-half-minutes" TargetMode="Externa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hyperlink" Target="http://karpathy.github.io/2014/09/02/what-i-learned-from-competing-against-a-convnet-on-imagenet/"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arxiv.org/abs/1512.03385"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arxiv.org/abs/1512.03385"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inference.vc/deep-learning-is-easy/"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arxiv.org/abs/1512.03385"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40.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arxiv.org/abs/1512.03385"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arxiv.org/abs/1512.03385"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arxiv.org/pdf/1605.06431.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rxiv.org/abs/1602.0726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cs.toronto.edu/~fritz/absps/imagenet.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yann.lecun.com/exdb/publis/pdf/lecun-01a.pdf" TargetMode="Externa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culurciello.github.io/tech/2016/06/04/nets.html"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arxiv.org/pdf/1605.07648.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arxiv.org/pdf/1603.09382.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arxiv.org/pdf/1605.07146.pdf" TargetMode="External"/><Relationship Id="rId1" Type="http://schemas.openxmlformats.org/officeDocument/2006/relationships/slideLayout" Target="../slideLayouts/slideLayout2.xml"/><Relationship Id="rId4" Type="http://schemas.openxmlformats.org/officeDocument/2006/relationships/hyperlink" Target="http://cs231n.stanford.edu/slides/2018/cs231n_2018_lecture09.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arxiv.org/pdf/1611.05431.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1611.05431.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arxiv.org/pdf/1608.06993.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arxiv.org/pdf/1608.06993.pdf"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cs.toronto.edu/~fritz/absps/imagenet.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608.06993.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arxiv.org/abs/1411.4555"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08.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hyperlink" Target="https://web.eecs.umich.edu/~justincj/slides/eecs498/FA2020/598_FA2020_lecture08.pdf" TargetMode="Externa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arxiv.org/pdf/1311.2901v3.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09600" y="228601"/>
            <a:ext cx="10972800" cy="13176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50" name="Title 1"/>
          <p:cNvSpPr txBox="1">
            <a:spLocks/>
          </p:cNvSpPr>
          <p:nvPr/>
        </p:nvSpPr>
        <p:spPr bwMode="auto">
          <a:xfrm>
            <a:off x="647700" y="91641"/>
            <a:ext cx="108966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4000" b="0" dirty="0">
                <a:latin typeface="+mn-lt"/>
              </a:rPr>
              <a:t>Convolutional architectures</a:t>
            </a:r>
          </a:p>
        </p:txBody>
      </p:sp>
      <p:pic>
        <p:nvPicPr>
          <p:cNvPr id="4" name="Picture 3">
            <a:extLst>
              <a:ext uri="{FF2B5EF4-FFF2-40B4-BE49-F238E27FC236}">
                <a16:creationId xmlns:a16="http://schemas.microsoft.com/office/drawing/2014/main" id="{D8EBFBB9-6343-2843-A5C9-0E34BBB60A37}"/>
              </a:ext>
            </a:extLst>
          </p:cNvPr>
          <p:cNvPicPr>
            <a:picLocks noChangeAspect="1"/>
          </p:cNvPicPr>
          <p:nvPr/>
        </p:nvPicPr>
        <p:blipFill>
          <a:blip r:embed="rId2"/>
          <a:stretch>
            <a:fillRect/>
          </a:stretch>
        </p:blipFill>
        <p:spPr>
          <a:xfrm>
            <a:off x="1676400" y="1143000"/>
            <a:ext cx="8844593" cy="5522442"/>
          </a:xfrm>
          <a:prstGeom prst="rect">
            <a:avLst/>
          </a:prstGeom>
        </p:spPr>
      </p:pic>
      <p:sp>
        <p:nvSpPr>
          <p:cNvPr id="6" name="TextBox 5">
            <a:extLst>
              <a:ext uri="{FF2B5EF4-FFF2-40B4-BE49-F238E27FC236}">
                <a16:creationId xmlns:a16="http://schemas.microsoft.com/office/drawing/2014/main" id="{4FD95F84-98AD-8648-8496-F8546F7B9ADD}"/>
              </a:ext>
            </a:extLst>
          </p:cNvPr>
          <p:cNvSpPr txBox="1"/>
          <p:nvPr/>
        </p:nvSpPr>
        <p:spPr>
          <a:xfrm>
            <a:off x="10744200" y="6477000"/>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3756408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741C4-D805-3442-9DEC-6D7F7B55BD2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CF93236-DF54-E846-918C-CC8B7AF8E962}"/>
              </a:ext>
            </a:extLst>
          </p:cNvPr>
          <p:cNvSpPr>
            <a:spLocks noGrp="1"/>
          </p:cNvSpPr>
          <p:nvPr>
            <p:ph idx="1"/>
          </p:nvPr>
        </p:nvSpPr>
        <p:spPr/>
        <p:txBody>
          <a:bodyPr/>
          <a:lstStyle/>
          <a:p>
            <a:pPr marL="457200" indent="-457200">
              <a:buFont typeface="Arial" panose="020B0604020202020204" pitchFamily="34" charset="0"/>
              <a:buChar char="•"/>
            </a:pPr>
            <a:r>
              <a:rPr lang="en-US" dirty="0" err="1">
                <a:solidFill>
                  <a:schemeClr val="bg1">
                    <a:lumMod val="50000"/>
                  </a:schemeClr>
                </a:solidFill>
              </a:rPr>
              <a:t>AlexNet</a:t>
            </a:r>
            <a:r>
              <a:rPr lang="en-US" dirty="0">
                <a:solidFill>
                  <a:schemeClr val="bg1">
                    <a:lumMod val="50000"/>
                  </a:schemeClr>
                </a:solidFill>
              </a:rPr>
              <a:t> (2012-2013)</a:t>
            </a:r>
          </a:p>
          <a:p>
            <a:pPr marL="457200" indent="-457200">
              <a:buFont typeface="Arial" panose="020B0604020202020204" pitchFamily="34" charset="0"/>
              <a:buChar char="•"/>
            </a:pPr>
            <a:r>
              <a:rPr lang="en-US" dirty="0" err="1"/>
              <a:t>VGGNet</a:t>
            </a:r>
            <a:r>
              <a:rPr lang="en-US" dirty="0"/>
              <a:t> (2014)</a:t>
            </a:r>
          </a:p>
          <a:p>
            <a:pPr marL="457200" indent="-457200">
              <a:buFont typeface="Arial" panose="020B0604020202020204" pitchFamily="34" charset="0"/>
              <a:buChar char="•"/>
            </a:pPr>
            <a:r>
              <a:rPr lang="en-US" dirty="0" err="1"/>
              <a:t>GoogLeNet</a:t>
            </a:r>
            <a:r>
              <a:rPr lang="en-US" dirty="0"/>
              <a:t> (2014)</a:t>
            </a:r>
          </a:p>
        </p:txBody>
      </p:sp>
    </p:spTree>
    <p:extLst>
      <p:ext uri="{BB962C8B-B14F-4D97-AF65-F5344CB8AC3E}">
        <p14:creationId xmlns:p14="http://schemas.microsoft.com/office/powerpoint/2010/main" val="40785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VGGNet</a:t>
            </a:r>
            <a:r>
              <a:rPr lang="en-US" dirty="0"/>
              <a:t>: ILSVRC 2014 2</a:t>
            </a:r>
            <a:r>
              <a:rPr lang="en-US" baseline="30000" dirty="0"/>
              <a:t>nd</a:t>
            </a:r>
            <a:r>
              <a:rPr lang="en-US" dirty="0"/>
              <a:t> place</a:t>
            </a:r>
          </a:p>
        </p:txBody>
      </p:sp>
      <p:sp>
        <p:nvSpPr>
          <p:cNvPr id="6" name="Rectangle 5"/>
          <p:cNvSpPr/>
          <p:nvPr/>
        </p:nvSpPr>
        <p:spPr>
          <a:xfrm>
            <a:off x="533400" y="6400800"/>
            <a:ext cx="10972800" cy="338554"/>
          </a:xfrm>
          <a:prstGeom prst="rect">
            <a:avLst/>
          </a:prstGeom>
        </p:spPr>
        <p:txBody>
          <a:bodyPr wrap="square">
            <a:spAutoFit/>
          </a:bodyPr>
          <a:lstStyle/>
          <a:p>
            <a:pPr algn="ctr"/>
            <a:r>
              <a:rPr lang="en-US" sz="1600" b="0" dirty="0">
                <a:solidFill>
                  <a:srgbClr val="000000"/>
                </a:solidFill>
              </a:rPr>
              <a:t>K. </a:t>
            </a:r>
            <a:r>
              <a:rPr lang="en-US" sz="1600" b="0" dirty="0" err="1">
                <a:solidFill>
                  <a:srgbClr val="000000"/>
                </a:solidFill>
              </a:rPr>
              <a:t>Simonyan</a:t>
            </a:r>
            <a:r>
              <a:rPr lang="en-US" sz="1600" b="0" dirty="0">
                <a:solidFill>
                  <a:srgbClr val="000000"/>
                </a:solidFill>
              </a:rPr>
              <a:t> and A. </a:t>
            </a:r>
            <a:r>
              <a:rPr lang="en-US" sz="1600" b="0" dirty="0" err="1">
                <a:solidFill>
                  <a:srgbClr val="000000"/>
                </a:solidFill>
              </a:rPr>
              <a:t>Zisserman</a:t>
            </a:r>
            <a:r>
              <a:rPr lang="en-US" sz="1600" b="0" dirty="0">
                <a:solidFill>
                  <a:srgbClr val="000000"/>
                </a:solidFill>
              </a:rPr>
              <a:t>, </a:t>
            </a:r>
            <a:r>
              <a:rPr lang="en-US" sz="1600" b="0" dirty="0">
                <a:solidFill>
                  <a:srgbClr val="000000"/>
                </a:solidFill>
                <a:hlinkClick r:id="rId3"/>
              </a:rPr>
              <a:t>Very Deep Convolutional Networks for Large-Scale Image Recognition</a:t>
            </a:r>
            <a:r>
              <a:rPr lang="en-US" sz="1600" b="0" dirty="0">
                <a:solidFill>
                  <a:srgbClr val="000000"/>
                </a:solidFill>
              </a:rPr>
              <a:t>, ICLR 2015</a:t>
            </a:r>
          </a:p>
        </p:txBody>
      </p:sp>
      <p:pic>
        <p:nvPicPr>
          <p:cNvPr id="10" name="Picture 9">
            <a:extLst>
              <a:ext uri="{FF2B5EF4-FFF2-40B4-BE49-F238E27FC236}">
                <a16:creationId xmlns:a16="http://schemas.microsoft.com/office/drawing/2014/main" id="{6B6437EC-3D17-B548-B741-899903123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168" y="914400"/>
            <a:ext cx="4586432" cy="5334000"/>
          </a:xfrm>
          <a:prstGeom prst="rect">
            <a:avLst/>
          </a:prstGeom>
        </p:spPr>
      </p:pic>
      <p:sp>
        <p:nvSpPr>
          <p:cNvPr id="11" name="TextBox 10">
            <a:extLst>
              <a:ext uri="{FF2B5EF4-FFF2-40B4-BE49-F238E27FC236}">
                <a16:creationId xmlns:a16="http://schemas.microsoft.com/office/drawing/2014/main" id="{6C0591D1-53AD-BB42-9CBD-D1FF562B04BA}"/>
              </a:ext>
            </a:extLst>
          </p:cNvPr>
          <p:cNvSpPr txBox="1"/>
          <p:nvPr/>
        </p:nvSpPr>
        <p:spPr>
          <a:xfrm>
            <a:off x="10515600" y="5638800"/>
            <a:ext cx="1268296" cy="307777"/>
          </a:xfrm>
          <a:prstGeom prst="rect">
            <a:avLst/>
          </a:prstGeom>
          <a:noFill/>
        </p:spPr>
        <p:txBody>
          <a:bodyPr wrap="none" rtlCol="0">
            <a:spAutoFit/>
          </a:bodyPr>
          <a:lstStyle/>
          <a:p>
            <a:r>
              <a:rPr lang="en-US" sz="1400" b="0" dirty="0">
                <a:hlinkClick r:id="rId5"/>
              </a:rPr>
              <a:t>Image source</a:t>
            </a:r>
            <a:endParaRPr lang="en-US" sz="1400" b="0" dirty="0"/>
          </a:p>
        </p:txBody>
      </p:sp>
    </p:spTree>
    <p:extLst>
      <p:ext uri="{BB962C8B-B14F-4D97-AF65-F5344CB8AC3E}">
        <p14:creationId xmlns:p14="http://schemas.microsoft.com/office/powerpoint/2010/main" val="1500693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VGGNet</a:t>
            </a:r>
            <a:r>
              <a:rPr lang="en-US" dirty="0"/>
              <a:t>: ILSVRC 2014 2</a:t>
            </a:r>
            <a:r>
              <a:rPr lang="en-US" baseline="30000" dirty="0"/>
              <a:t>nd</a:t>
            </a:r>
            <a:r>
              <a:rPr lang="en-US" dirty="0"/>
              <a:t> place</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5410200" y="929425"/>
                <a:ext cx="6499538" cy="5257800"/>
              </a:xfrm>
            </p:spPr>
            <p:txBody>
              <a:bodyPr/>
              <a:lstStyle/>
              <a:p>
                <a:pPr marL="457200" indent="-457200">
                  <a:buFont typeface="Arial"/>
                  <a:buChar char="•"/>
                </a:pPr>
                <a:r>
                  <a:rPr lang="en-US" sz="2000" dirty="0"/>
                  <a:t>Sequence of deeper networks trained progressively</a:t>
                </a:r>
              </a:p>
              <a:p>
                <a:pPr marL="457200" indent="-457200">
                  <a:buFont typeface="Arial"/>
                  <a:buChar char="•"/>
                </a:pPr>
                <a:r>
                  <a:rPr lang="en-US" sz="2000" dirty="0"/>
                  <a:t>Large receptive fields replaced by successive layers of </a:t>
                </a:r>
                <a14:m>
                  <m:oMath xmlns:m="http://schemas.openxmlformats.org/officeDocument/2006/math">
                    <m:r>
                      <a:rPr lang="en-US" sz="2000" i="1" dirty="0" smtClean="0">
                        <a:latin typeface="Cambria Math" panose="02040503050406030204" pitchFamily="18" charset="0"/>
                      </a:rPr>
                      <m:t>3</m:t>
                    </m:r>
                    <m:r>
                      <a:rPr lang="en-US" sz="2000" i="1" dirty="0" smtClean="0">
                        <a:latin typeface="Cambria Math" panose="02040503050406030204" pitchFamily="18" charset="0"/>
                        <a:ea typeface="Cambria Math" panose="02040503050406030204" pitchFamily="18" charset="0"/>
                      </a:rPr>
                      <m:t>×</m:t>
                    </m:r>
                    <m:r>
                      <a:rPr lang="en-US" sz="2000" i="1" dirty="0" smtClean="0">
                        <a:latin typeface="Cambria Math" panose="02040503050406030204" pitchFamily="18" charset="0"/>
                      </a:rPr>
                      <m:t>3</m:t>
                    </m:r>
                  </m:oMath>
                </a14:m>
                <a:r>
                  <a:rPr lang="en-US" sz="2000" dirty="0"/>
                  <a:t> convolutions (with </a:t>
                </a:r>
                <a:r>
                  <a:rPr lang="en-US" sz="2000" dirty="0" err="1"/>
                  <a:t>ReLU</a:t>
                </a:r>
                <a:r>
                  <a:rPr lang="en-US" sz="2000" dirty="0"/>
                  <a:t> in between)</a:t>
                </a:r>
              </a:p>
              <a:p>
                <a:pPr marL="457200" indent="-457200">
                  <a:buFont typeface="Arial"/>
                  <a:buChar char="•"/>
                </a:pPr>
                <a:endParaRPr lang="en-US" sz="2000" dirty="0"/>
              </a:p>
              <a:p>
                <a:pPr marL="457200" indent="-457200">
                  <a:buFont typeface="Arial"/>
                  <a:buChar char="•"/>
                </a:pPr>
                <a:endParaRPr lang="en-US" sz="2000" dirty="0"/>
              </a:p>
              <a:p>
                <a:pPr marL="457200" indent="-457200">
                  <a:buFont typeface="Arial"/>
                  <a:buChar char="•"/>
                </a:pPr>
                <a:endParaRPr lang="en-US" sz="2000" dirty="0"/>
              </a:p>
              <a:p>
                <a:pPr marL="0" indent="0"/>
                <a:endParaRPr lang="en-US" sz="2000" dirty="0"/>
              </a:p>
              <a:p>
                <a:pPr marL="457200" indent="-457200">
                  <a:buFont typeface="Arial"/>
                  <a:buChar char="•"/>
                </a:pPr>
                <a:r>
                  <a:rPr lang="en-US" sz="2000" dirty="0"/>
                  <a:t>How many weights does one </a:t>
                </a:r>
                <a14:m>
                  <m:oMath xmlns:m="http://schemas.openxmlformats.org/officeDocument/2006/math">
                    <m:r>
                      <a:rPr lang="en-US" sz="2000" b="0" i="1" dirty="0" smtClean="0">
                        <a:latin typeface="Cambria Math" panose="02040503050406030204" pitchFamily="18" charset="0"/>
                      </a:rPr>
                      <m:t>7</m:t>
                    </m:r>
                    <m:r>
                      <a:rPr lang="en-US" sz="2000" i="1" dirty="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7</m:t>
                    </m:r>
                  </m:oMath>
                </a14:m>
                <a:r>
                  <a:rPr lang="en-US" sz="2000" dirty="0"/>
                  <a:t> conv layer with </a:t>
                </a:r>
                <a14:m>
                  <m:oMath xmlns:m="http://schemas.openxmlformats.org/officeDocument/2006/math">
                    <m:r>
                      <a:rPr lang="en-US" sz="2000" i="1" dirty="0" smtClean="0">
                        <a:latin typeface="Cambria Math" panose="02040503050406030204" pitchFamily="18" charset="0"/>
                      </a:rPr>
                      <m:t>𝐾</m:t>
                    </m:r>
                  </m:oMath>
                </a14:m>
                <a:r>
                  <a:rPr lang="en-US" sz="2000" dirty="0"/>
                  <a:t> input and output channels have? </a:t>
                </a:r>
              </a:p>
              <a:p>
                <a:pPr marL="857250" lvl="1" indent="-457200">
                  <a:buFont typeface="Arial"/>
                  <a:buChar char="•"/>
                </a:pPr>
                <a14:m>
                  <m:oMath xmlns:m="http://schemas.openxmlformats.org/officeDocument/2006/math">
                    <m:r>
                      <a:rPr lang="en-US" i="1" dirty="0" smtClean="0">
                        <a:solidFill>
                          <a:srgbClr val="7030A0"/>
                        </a:solidFill>
                        <a:latin typeface="Cambria Math" panose="02040503050406030204" pitchFamily="18" charset="0"/>
                      </a:rPr>
                      <m:t>49</m:t>
                    </m:r>
                    <m:r>
                      <a:rPr lang="en-US" i="1" dirty="0" smtClean="0">
                        <a:solidFill>
                          <a:srgbClr val="7030A0"/>
                        </a:solidFill>
                        <a:latin typeface="Cambria Math" panose="02040503050406030204" pitchFamily="18" charset="0"/>
                      </a:rPr>
                      <m:t>𝐾</m:t>
                    </m:r>
                    <m:r>
                      <a:rPr lang="en-US" i="1" baseline="30000" dirty="0" smtClean="0">
                        <a:solidFill>
                          <a:srgbClr val="7030A0"/>
                        </a:solidFill>
                        <a:latin typeface="Cambria Math" panose="02040503050406030204" pitchFamily="18" charset="0"/>
                      </a:rPr>
                      <m:t>2</m:t>
                    </m:r>
                    <m:r>
                      <a:rPr lang="en-US" i="1" dirty="0" smtClean="0">
                        <a:solidFill>
                          <a:srgbClr val="7030A0"/>
                        </a:solidFill>
                        <a:latin typeface="Cambria Math" panose="02040503050406030204" pitchFamily="18" charset="0"/>
                      </a:rPr>
                      <m:t> </m:t>
                    </m:r>
                  </m:oMath>
                </a14:m>
                <a:endParaRPr lang="en-US" dirty="0">
                  <a:solidFill>
                    <a:srgbClr val="7030A0"/>
                  </a:solidFill>
                </a:endParaRPr>
              </a:p>
              <a:p>
                <a:pPr marL="457200" indent="-457200">
                  <a:buFont typeface="Arial"/>
                  <a:buChar char="•"/>
                </a:pPr>
                <a:r>
                  <a:rPr lang="en-US" sz="2000" dirty="0"/>
                  <a:t>What about three </a:t>
                </a:r>
                <a14:m>
                  <m:oMath xmlns:m="http://schemas.openxmlformats.org/officeDocument/2006/math">
                    <m:r>
                      <a:rPr lang="en-US" sz="2000" i="1" dirty="0">
                        <a:latin typeface="Cambria Math" panose="02040503050406030204" pitchFamily="18" charset="0"/>
                      </a:rPr>
                      <m:t>3</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rPr>
                      <m:t>3</m:t>
                    </m:r>
                  </m:oMath>
                </a14:m>
                <a:r>
                  <a:rPr lang="en-US" sz="2000" dirty="0"/>
                  <a:t> conv layers with </a:t>
                </a:r>
                <a14:m>
                  <m:oMath xmlns:m="http://schemas.openxmlformats.org/officeDocument/2006/math">
                    <m:r>
                      <a:rPr lang="en-US" sz="2000" i="1" dirty="0" smtClean="0">
                        <a:latin typeface="Cambria Math" panose="02040503050406030204" pitchFamily="18" charset="0"/>
                      </a:rPr>
                      <m:t>𝐾</m:t>
                    </m:r>
                  </m:oMath>
                </a14:m>
                <a:r>
                  <a:rPr lang="en-US" sz="2000" dirty="0"/>
                  <a:t> input and output channels? </a:t>
                </a:r>
              </a:p>
              <a:p>
                <a:pPr marL="857250" lvl="1" indent="-457200">
                  <a:buFont typeface="Arial"/>
                  <a:buChar char="•"/>
                </a:pPr>
                <a14:m>
                  <m:oMath xmlns:m="http://schemas.openxmlformats.org/officeDocument/2006/math">
                    <m:r>
                      <a:rPr lang="en-US" i="1" dirty="0" smtClean="0">
                        <a:solidFill>
                          <a:srgbClr val="7030A0"/>
                        </a:solidFill>
                        <a:latin typeface="Cambria Math" panose="02040503050406030204" pitchFamily="18" charset="0"/>
                      </a:rPr>
                      <m:t>27</m:t>
                    </m:r>
                    <m:r>
                      <a:rPr lang="en-US" i="1" dirty="0" smtClean="0">
                        <a:solidFill>
                          <a:srgbClr val="7030A0"/>
                        </a:solidFill>
                        <a:latin typeface="Cambria Math" panose="02040503050406030204" pitchFamily="18" charset="0"/>
                      </a:rPr>
                      <m:t>𝐾</m:t>
                    </m:r>
                    <m:r>
                      <a:rPr lang="en-US" i="1" baseline="30000" dirty="0" smtClean="0">
                        <a:solidFill>
                          <a:srgbClr val="7030A0"/>
                        </a:solidFill>
                        <a:latin typeface="Cambria Math" panose="02040503050406030204" pitchFamily="18" charset="0"/>
                      </a:rPr>
                      <m:t>2</m:t>
                    </m:r>
                  </m:oMath>
                </a14:m>
                <a:endParaRPr lang="en-US" dirty="0">
                  <a:solidFill>
                    <a:srgbClr val="7030A0"/>
                  </a:solidFill>
                </a:endParaRPr>
              </a:p>
              <a:p>
                <a:pPr marL="457200" indent="-457200">
                  <a:buFont typeface="Arial"/>
                  <a:buChar char="•"/>
                </a:pPr>
                <a:r>
                  <a:rPr lang="en-US" sz="2000" dirty="0"/>
                  <a:t>All </a:t>
                </a:r>
                <a:r>
                  <a:rPr lang="en-US" sz="2000" dirty="0" err="1"/>
                  <a:t>maxpool</a:t>
                </a:r>
                <a:r>
                  <a:rPr lang="en-US" sz="2000" dirty="0"/>
                  <a:t> layers are </a:t>
                </a:r>
                <a14:m>
                  <m:oMath xmlns:m="http://schemas.openxmlformats.org/officeDocument/2006/math">
                    <m:r>
                      <a:rPr lang="en-US" sz="2000" b="0" i="1" dirty="0" smtClean="0">
                        <a:latin typeface="Cambria Math" panose="02040503050406030204" pitchFamily="18" charset="0"/>
                      </a:rPr>
                      <m:t>2</m:t>
                    </m:r>
                    <m:r>
                      <a:rPr lang="en-US" sz="2000" i="1" dirty="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2</m:t>
                    </m:r>
                  </m:oMath>
                </a14:m>
                <a:r>
                  <a:rPr lang="en-US" sz="2000" dirty="0"/>
                  <a:t> stride </a:t>
                </a:r>
                <a14:m>
                  <m:oMath xmlns:m="http://schemas.openxmlformats.org/officeDocument/2006/math">
                    <m:r>
                      <a:rPr lang="en-US" sz="2000" i="1" dirty="0" smtClean="0">
                        <a:latin typeface="Cambria Math" panose="02040503050406030204" pitchFamily="18" charset="0"/>
                      </a:rPr>
                      <m:t>2</m:t>
                    </m:r>
                  </m:oMath>
                </a14:m>
                <a:r>
                  <a:rPr lang="en-US" sz="2000" dirty="0"/>
                  <a:t>, followed by doubling of the number of channels (keeping cost of convolutions the same)</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5410200" y="929425"/>
                <a:ext cx="6499538" cy="5257800"/>
              </a:xfrm>
              <a:blipFill>
                <a:blip r:embed="rId3"/>
                <a:stretch>
                  <a:fillRect l="-977" t="-481" r="-2148" b="-7933"/>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762000" y="929425"/>
            <a:ext cx="4572000" cy="5278581"/>
          </a:xfrm>
          <a:prstGeom prst="rect">
            <a:avLst/>
          </a:prstGeom>
        </p:spPr>
      </p:pic>
      <p:pic>
        <p:nvPicPr>
          <p:cNvPr id="7" name="Picture 6"/>
          <p:cNvPicPr>
            <a:picLocks noChangeAspect="1"/>
          </p:cNvPicPr>
          <p:nvPr/>
        </p:nvPicPr>
        <p:blipFill>
          <a:blip r:embed="rId5"/>
          <a:stretch>
            <a:fillRect/>
          </a:stretch>
        </p:blipFill>
        <p:spPr>
          <a:xfrm>
            <a:off x="8053933" y="2133600"/>
            <a:ext cx="1319396" cy="1152632"/>
          </a:xfrm>
          <a:prstGeom prst="rect">
            <a:avLst/>
          </a:prstGeom>
        </p:spPr>
      </p:pic>
    </p:spTree>
    <p:extLst>
      <p:ext uri="{BB962C8B-B14F-4D97-AF65-F5344CB8AC3E}">
        <p14:creationId xmlns:p14="http://schemas.microsoft.com/office/powerpoint/2010/main" val="182688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A35D-DEE0-9D46-B437-EDD870B816A0}"/>
              </a:ext>
            </a:extLst>
          </p:cNvPr>
          <p:cNvSpPr>
            <a:spLocks noGrp="1"/>
          </p:cNvSpPr>
          <p:nvPr>
            <p:ph type="title"/>
          </p:nvPr>
        </p:nvSpPr>
        <p:spPr/>
        <p:txBody>
          <a:bodyPr/>
          <a:lstStyle/>
          <a:p>
            <a:r>
              <a:rPr lang="en-US" dirty="0"/>
              <a:t>Another view of VGG-19 architecture </a:t>
            </a:r>
            <a:r>
              <a:rPr lang="en-US"/>
              <a:t>(modified)</a:t>
            </a:r>
          </a:p>
        </p:txBody>
      </p:sp>
      <p:sp>
        <p:nvSpPr>
          <p:cNvPr id="3" name="Content Placeholder 2">
            <a:extLst>
              <a:ext uri="{FF2B5EF4-FFF2-40B4-BE49-F238E27FC236}">
                <a16:creationId xmlns:a16="http://schemas.microsoft.com/office/drawing/2014/main" id="{4DA5494F-4577-334D-97A1-62644B9480F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23D4F65-A44B-7943-BE8A-9CF7DE5DC46A}"/>
              </a:ext>
            </a:extLst>
          </p:cNvPr>
          <p:cNvPicPr>
            <a:picLocks noChangeAspect="1"/>
          </p:cNvPicPr>
          <p:nvPr/>
        </p:nvPicPr>
        <p:blipFill>
          <a:blip r:embed="rId2"/>
          <a:stretch>
            <a:fillRect/>
          </a:stretch>
        </p:blipFill>
        <p:spPr>
          <a:xfrm>
            <a:off x="1676400" y="1143000"/>
            <a:ext cx="8844593" cy="5522442"/>
          </a:xfrm>
          <a:prstGeom prst="rect">
            <a:avLst/>
          </a:prstGeom>
        </p:spPr>
      </p:pic>
      <p:sp>
        <p:nvSpPr>
          <p:cNvPr id="5" name="TextBox 4">
            <a:extLst>
              <a:ext uri="{FF2B5EF4-FFF2-40B4-BE49-F238E27FC236}">
                <a16:creationId xmlns:a16="http://schemas.microsoft.com/office/drawing/2014/main" id="{8E951031-CA5E-A047-9880-E2CA487D44F7}"/>
              </a:ext>
            </a:extLst>
          </p:cNvPr>
          <p:cNvSpPr txBox="1"/>
          <p:nvPr/>
        </p:nvSpPr>
        <p:spPr>
          <a:xfrm>
            <a:off x="10744200" y="6477000"/>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3376331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VGGNet</a:t>
            </a:r>
            <a:r>
              <a:rPr lang="en-US" dirty="0"/>
              <a:t> vs. </a:t>
            </a:r>
            <a:r>
              <a:rPr lang="en-US" dirty="0" err="1"/>
              <a:t>AlexNet</a:t>
            </a:r>
            <a:endParaRPr lang="en-US" dirty="0"/>
          </a:p>
        </p:txBody>
      </p:sp>
      <p:sp>
        <p:nvSpPr>
          <p:cNvPr id="11" name="Content Placeholder 10">
            <a:extLst>
              <a:ext uri="{FF2B5EF4-FFF2-40B4-BE49-F238E27FC236}">
                <a16:creationId xmlns:a16="http://schemas.microsoft.com/office/drawing/2014/main" id="{B6B5C06D-A7B8-D347-963F-D2C59A04E1BB}"/>
              </a:ext>
            </a:extLst>
          </p:cNvPr>
          <p:cNvSpPr>
            <a:spLocks noGrp="1"/>
          </p:cNvSpPr>
          <p:nvPr>
            <p:ph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3005406033"/>
              </p:ext>
            </p:extLst>
          </p:nvPr>
        </p:nvGraphicFramePr>
        <p:xfrm>
          <a:off x="30480" y="1005959"/>
          <a:ext cx="4023360" cy="45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607450469"/>
              </p:ext>
            </p:extLst>
          </p:nvPr>
        </p:nvGraphicFramePr>
        <p:xfrm>
          <a:off x="4084320" y="1005959"/>
          <a:ext cx="4023360"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38842389"/>
              </p:ext>
            </p:extLst>
          </p:nvPr>
        </p:nvGraphicFramePr>
        <p:xfrm>
          <a:off x="8168640" y="1005959"/>
          <a:ext cx="402336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479790" y="5485359"/>
            <a:ext cx="3427541" cy="707886"/>
          </a:xfrm>
          <a:prstGeom prst="rect">
            <a:avLst/>
          </a:prstGeom>
          <a:noFill/>
        </p:spPr>
        <p:txBody>
          <a:bodyPr wrap="none" rtlCol="0">
            <a:spAutoFit/>
          </a:bodyPr>
          <a:lstStyle/>
          <a:p>
            <a:pPr algn="ctr"/>
            <a:r>
              <a:rPr lang="en-US" sz="2000" b="0" dirty="0" err="1"/>
              <a:t>AlexNet</a:t>
            </a:r>
            <a:r>
              <a:rPr lang="en-US" sz="2000" b="0" dirty="0"/>
              <a:t> total: 1.9 MB</a:t>
            </a:r>
          </a:p>
          <a:p>
            <a:pPr algn="ctr"/>
            <a:r>
              <a:rPr lang="en-US" sz="2000" b="0" dirty="0"/>
              <a:t>VGG-16 total: 48.6 MB (25x)</a:t>
            </a:r>
          </a:p>
        </p:txBody>
      </p:sp>
      <p:sp>
        <p:nvSpPr>
          <p:cNvPr id="8" name="TextBox 7"/>
          <p:cNvSpPr txBox="1"/>
          <p:nvPr/>
        </p:nvSpPr>
        <p:spPr>
          <a:xfrm>
            <a:off x="4503150" y="5485359"/>
            <a:ext cx="3185487" cy="707886"/>
          </a:xfrm>
          <a:prstGeom prst="rect">
            <a:avLst/>
          </a:prstGeom>
          <a:noFill/>
        </p:spPr>
        <p:txBody>
          <a:bodyPr wrap="none" rtlCol="0">
            <a:spAutoFit/>
          </a:bodyPr>
          <a:lstStyle/>
          <a:p>
            <a:pPr algn="ctr"/>
            <a:r>
              <a:rPr lang="en-US" sz="2000" b="0" dirty="0" err="1"/>
              <a:t>AlexNet</a:t>
            </a:r>
            <a:r>
              <a:rPr lang="en-US" sz="2000" b="0" dirty="0"/>
              <a:t> total: 61M</a:t>
            </a:r>
          </a:p>
          <a:p>
            <a:pPr algn="ctr"/>
            <a:r>
              <a:rPr lang="en-US" sz="2000" b="0" dirty="0"/>
              <a:t>VGG-16 total: 138M (2.3x)</a:t>
            </a:r>
          </a:p>
        </p:txBody>
      </p:sp>
      <p:sp>
        <p:nvSpPr>
          <p:cNvPr id="9" name="TextBox 8"/>
          <p:cNvSpPr txBox="1"/>
          <p:nvPr/>
        </p:nvSpPr>
        <p:spPr>
          <a:xfrm>
            <a:off x="8024441" y="5485359"/>
            <a:ext cx="4120230" cy="707886"/>
          </a:xfrm>
          <a:prstGeom prst="rect">
            <a:avLst/>
          </a:prstGeom>
          <a:noFill/>
        </p:spPr>
        <p:txBody>
          <a:bodyPr wrap="none" rtlCol="0">
            <a:spAutoFit/>
          </a:bodyPr>
          <a:lstStyle/>
          <a:p>
            <a:pPr algn="ctr"/>
            <a:r>
              <a:rPr lang="en-US" sz="2000" b="0" dirty="0" err="1"/>
              <a:t>AlexNet</a:t>
            </a:r>
            <a:r>
              <a:rPr lang="en-US" sz="2000" b="0" dirty="0"/>
              <a:t> total: 0.7 GFLOP</a:t>
            </a:r>
          </a:p>
          <a:p>
            <a:pPr algn="ctr"/>
            <a:r>
              <a:rPr lang="en-US" sz="2000" b="0" dirty="0"/>
              <a:t>VGG-16 total: 13.6 GFLOP (19.4x)</a:t>
            </a:r>
          </a:p>
        </p:txBody>
      </p:sp>
      <p:sp>
        <p:nvSpPr>
          <p:cNvPr id="10" name="TextBox 9">
            <a:extLst>
              <a:ext uri="{FF2B5EF4-FFF2-40B4-BE49-F238E27FC236}">
                <a16:creationId xmlns:a16="http://schemas.microsoft.com/office/drawing/2014/main" id="{F9B27EB7-16AB-E64A-AF87-D69B2F58563E}"/>
              </a:ext>
            </a:extLst>
          </p:cNvPr>
          <p:cNvSpPr txBox="1"/>
          <p:nvPr/>
        </p:nvSpPr>
        <p:spPr>
          <a:xfrm>
            <a:off x="10033507" y="6432462"/>
            <a:ext cx="2159566" cy="369332"/>
          </a:xfrm>
          <a:prstGeom prst="rect">
            <a:avLst/>
          </a:prstGeom>
          <a:noFill/>
        </p:spPr>
        <p:txBody>
          <a:bodyPr wrap="none" rtlCol="0">
            <a:spAutoFit/>
          </a:bodyPr>
          <a:lstStyle/>
          <a:p>
            <a:r>
              <a:rPr lang="en-US" sz="1800" b="0" dirty="0"/>
              <a:t>Source: </a:t>
            </a:r>
            <a:r>
              <a:rPr lang="en-US" sz="1800" b="0" dirty="0">
                <a:hlinkClick r:id="rId5"/>
              </a:rPr>
              <a:t>J. Johnson</a:t>
            </a:r>
            <a:endParaRPr lang="en-US" sz="1800" b="0" dirty="0"/>
          </a:p>
        </p:txBody>
      </p:sp>
    </p:spTree>
    <p:extLst>
      <p:ext uri="{BB962C8B-B14F-4D97-AF65-F5344CB8AC3E}">
        <p14:creationId xmlns:p14="http://schemas.microsoft.com/office/powerpoint/2010/main" val="1288628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GoogLeNet</a:t>
            </a:r>
            <a:r>
              <a:rPr lang="en-US" dirty="0"/>
              <a:t>: ILSVRC 2014 winner</a:t>
            </a:r>
          </a:p>
        </p:txBody>
      </p:sp>
      <p:pic>
        <p:nvPicPr>
          <p:cNvPr id="8" name="Picture 7"/>
          <p:cNvPicPr>
            <a:picLocks noChangeAspect="1"/>
          </p:cNvPicPr>
          <p:nvPr/>
        </p:nvPicPr>
        <p:blipFill>
          <a:blip r:embed="rId2"/>
          <a:stretch>
            <a:fillRect/>
          </a:stretch>
        </p:blipFill>
        <p:spPr>
          <a:xfrm>
            <a:off x="3048000" y="1905001"/>
            <a:ext cx="6172200" cy="3487293"/>
          </a:xfrm>
          <a:prstGeom prst="rect">
            <a:avLst/>
          </a:prstGeom>
        </p:spPr>
      </p:pic>
      <p:sp>
        <p:nvSpPr>
          <p:cNvPr id="10" name="Rectangle 9"/>
          <p:cNvSpPr/>
          <p:nvPr/>
        </p:nvSpPr>
        <p:spPr>
          <a:xfrm>
            <a:off x="1524000" y="5468493"/>
            <a:ext cx="9144000" cy="338554"/>
          </a:xfrm>
          <a:prstGeom prst="rect">
            <a:avLst/>
          </a:prstGeom>
        </p:spPr>
        <p:txBody>
          <a:bodyPr wrap="square">
            <a:spAutoFit/>
          </a:bodyPr>
          <a:lstStyle/>
          <a:p>
            <a:pPr algn="ctr"/>
            <a:r>
              <a:rPr lang="en-US" sz="1600" b="0" dirty="0">
                <a:hlinkClick r:id="rId3"/>
              </a:rPr>
              <a:t>http://knowyourmeme.com/memes/we-need-to-go-deeper</a:t>
            </a:r>
            <a:endParaRPr lang="en-US" sz="1600" b="0" dirty="0"/>
          </a:p>
        </p:txBody>
      </p:sp>
      <p:sp>
        <p:nvSpPr>
          <p:cNvPr id="13" name="Rectangle 12"/>
          <p:cNvSpPr/>
          <p:nvPr/>
        </p:nvSpPr>
        <p:spPr>
          <a:xfrm>
            <a:off x="2209800" y="6336268"/>
            <a:ext cx="7848600" cy="369332"/>
          </a:xfrm>
          <a:prstGeom prst="rect">
            <a:avLst/>
          </a:prstGeom>
        </p:spPr>
        <p:txBody>
          <a:bodyPr wrap="square">
            <a:spAutoFit/>
          </a:bodyPr>
          <a:lstStyle/>
          <a:p>
            <a:pPr algn="ctr"/>
            <a:r>
              <a:rPr lang="en-US" sz="1800" b="0" dirty="0">
                <a:solidFill>
                  <a:srgbClr val="000000"/>
                </a:solidFill>
              </a:rPr>
              <a:t> C. </a:t>
            </a:r>
            <a:r>
              <a:rPr lang="en-US" sz="1800" b="0" dirty="0" err="1">
                <a:solidFill>
                  <a:srgbClr val="000000"/>
                </a:solidFill>
              </a:rPr>
              <a:t>Szegedy</a:t>
            </a:r>
            <a:r>
              <a:rPr lang="en-US" sz="1800" b="0" dirty="0">
                <a:solidFill>
                  <a:srgbClr val="000000"/>
                </a:solidFill>
              </a:rPr>
              <a:t> et al., </a:t>
            </a:r>
            <a:r>
              <a:rPr lang="en-US" sz="1800" b="0" dirty="0">
                <a:solidFill>
                  <a:srgbClr val="000000"/>
                </a:solidFill>
                <a:hlinkClick r:id="rId4"/>
              </a:rPr>
              <a:t>Going deeper with convolutions</a:t>
            </a:r>
            <a:r>
              <a:rPr lang="en-US" sz="1800" b="0" dirty="0">
                <a:solidFill>
                  <a:srgbClr val="000000"/>
                </a:solidFill>
              </a:rPr>
              <a:t>, CVPR 2015</a:t>
            </a:r>
          </a:p>
        </p:txBody>
      </p:sp>
      <p:pic>
        <p:nvPicPr>
          <p:cNvPr id="9" name="Google Shape;1430;p57">
            <a:extLst>
              <a:ext uri="{FF2B5EF4-FFF2-40B4-BE49-F238E27FC236}">
                <a16:creationId xmlns:a16="http://schemas.microsoft.com/office/drawing/2014/main" id="{0FE76404-3A0A-194D-BA78-65AEAB1659D6}"/>
              </a:ext>
            </a:extLst>
          </p:cNvPr>
          <p:cNvPicPr preferRelativeResize="0"/>
          <p:nvPr/>
        </p:nvPicPr>
        <p:blipFill>
          <a:blip r:embed="rId5">
            <a:alphaModFix/>
          </a:blip>
          <a:stretch>
            <a:fillRect/>
          </a:stretch>
        </p:blipFill>
        <p:spPr>
          <a:xfrm>
            <a:off x="10134600" y="912157"/>
            <a:ext cx="1856216" cy="5798436"/>
          </a:xfrm>
          <a:prstGeom prst="rect">
            <a:avLst/>
          </a:prstGeom>
          <a:noFill/>
          <a:ln>
            <a:noFill/>
          </a:ln>
        </p:spPr>
      </p:pic>
    </p:spTree>
    <p:extLst>
      <p:ext uri="{BB962C8B-B14F-4D97-AF65-F5344CB8AC3E}">
        <p14:creationId xmlns:p14="http://schemas.microsoft.com/office/powerpoint/2010/main" val="4279491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GoogLeNet</a:t>
            </a:r>
            <a:r>
              <a:rPr lang="en-US" dirty="0"/>
              <a:t>: Aggressive stem</a:t>
            </a:r>
          </a:p>
        </p:txBody>
      </p:sp>
      <p:sp>
        <p:nvSpPr>
          <p:cNvPr id="6" name="Content Placeholder 5">
            <a:extLst>
              <a:ext uri="{FF2B5EF4-FFF2-40B4-BE49-F238E27FC236}">
                <a16:creationId xmlns:a16="http://schemas.microsoft.com/office/drawing/2014/main" id="{CEE808B2-B49F-3849-AB53-6DEB792D59AF}"/>
              </a:ext>
            </a:extLst>
          </p:cNvPr>
          <p:cNvSpPr>
            <a:spLocks noGrp="1"/>
          </p:cNvSpPr>
          <p:nvPr>
            <p:ph idx="1"/>
          </p:nvPr>
        </p:nvSpPr>
        <p:spPr>
          <a:xfrm>
            <a:off x="914400" y="914400"/>
            <a:ext cx="8894112" cy="5257800"/>
          </a:xfrm>
        </p:spPr>
        <p:txBody>
          <a:bodyPr/>
          <a:lstStyle/>
          <a:p>
            <a:pPr marL="457200" indent="-457200">
              <a:buFont typeface="Arial" panose="020B0604020202020204" pitchFamily="34" charset="0"/>
              <a:buChar char="•"/>
            </a:pPr>
            <a:r>
              <a:rPr lang="en-US" b="1" dirty="0"/>
              <a:t>Stem network</a:t>
            </a:r>
            <a:r>
              <a:rPr lang="en-US" dirty="0"/>
              <a:t> at the start aggressively </a:t>
            </a:r>
            <a:r>
              <a:rPr lang="en-US" dirty="0" err="1"/>
              <a:t>downsamples</a:t>
            </a:r>
            <a:r>
              <a:rPr lang="en-US" dirty="0"/>
              <a:t> input</a:t>
            </a:r>
          </a:p>
          <a:p>
            <a:pPr marL="457200" indent="-457200">
              <a:buFont typeface="Arial" panose="020B0604020202020204" pitchFamily="34" charset="0"/>
              <a:buChar char="•"/>
            </a:pPr>
            <a:endParaRPr lang="en-US" dirty="0"/>
          </a:p>
        </p:txBody>
      </p:sp>
      <p:pic>
        <p:nvPicPr>
          <p:cNvPr id="9" name="Google Shape;1430;p57">
            <a:extLst>
              <a:ext uri="{FF2B5EF4-FFF2-40B4-BE49-F238E27FC236}">
                <a16:creationId xmlns:a16="http://schemas.microsoft.com/office/drawing/2014/main" id="{A7CB0789-A661-314D-900D-8A59F97598FB}"/>
              </a:ext>
            </a:extLst>
          </p:cNvPr>
          <p:cNvPicPr preferRelativeResize="0"/>
          <p:nvPr/>
        </p:nvPicPr>
        <p:blipFill>
          <a:blip r:embed="rId2">
            <a:alphaModFix/>
          </a:blip>
          <a:stretch>
            <a:fillRect/>
          </a:stretch>
        </p:blipFill>
        <p:spPr>
          <a:xfrm>
            <a:off x="10134600" y="912157"/>
            <a:ext cx="1856216" cy="5798436"/>
          </a:xfrm>
          <a:prstGeom prst="rect">
            <a:avLst/>
          </a:prstGeom>
          <a:noFill/>
          <a:ln>
            <a:noFill/>
          </a:ln>
        </p:spPr>
      </p:pic>
      <p:sp>
        <p:nvSpPr>
          <p:cNvPr id="11" name="Google Shape;1443;p58">
            <a:extLst>
              <a:ext uri="{FF2B5EF4-FFF2-40B4-BE49-F238E27FC236}">
                <a16:creationId xmlns:a16="http://schemas.microsoft.com/office/drawing/2014/main" id="{5F1BBB8C-5B3B-E54D-8D8B-81BD61A6F9F4}"/>
              </a:ext>
            </a:extLst>
          </p:cNvPr>
          <p:cNvSpPr/>
          <p:nvPr/>
        </p:nvSpPr>
        <p:spPr>
          <a:xfrm>
            <a:off x="11044244" y="5688813"/>
            <a:ext cx="544011" cy="1169187"/>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TextBox 11">
            <a:extLst>
              <a:ext uri="{FF2B5EF4-FFF2-40B4-BE49-F238E27FC236}">
                <a16:creationId xmlns:a16="http://schemas.microsoft.com/office/drawing/2014/main" id="{AED183C3-2D9B-0A40-A044-481A52EAE819}"/>
              </a:ext>
            </a:extLst>
          </p:cNvPr>
          <p:cNvSpPr txBox="1"/>
          <p:nvPr/>
        </p:nvSpPr>
        <p:spPr>
          <a:xfrm>
            <a:off x="55831" y="6550223"/>
            <a:ext cx="1717137" cy="307777"/>
          </a:xfrm>
          <a:prstGeom prst="rect">
            <a:avLst/>
          </a:prstGeom>
          <a:noFill/>
        </p:spPr>
        <p:txBody>
          <a:bodyPr wrap="none" rtlCol="0">
            <a:spAutoFit/>
          </a:bodyPr>
          <a:lstStyle/>
          <a:p>
            <a:r>
              <a:rPr lang="en-US" sz="1400" b="0" dirty="0"/>
              <a:t>Source: </a:t>
            </a:r>
            <a:r>
              <a:rPr lang="en-US" sz="1400" b="0" dirty="0">
                <a:hlinkClick r:id="rId3"/>
              </a:rPr>
              <a:t>J. Johnson</a:t>
            </a:r>
            <a:endParaRPr lang="en-US" sz="1400" b="0" dirty="0"/>
          </a:p>
        </p:txBody>
      </p:sp>
    </p:spTree>
    <p:extLst>
      <p:ext uri="{BB962C8B-B14F-4D97-AF65-F5344CB8AC3E}">
        <p14:creationId xmlns:p14="http://schemas.microsoft.com/office/powerpoint/2010/main" val="4073934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GoogLeNet</a:t>
            </a:r>
            <a:r>
              <a:rPr lang="en-US" dirty="0"/>
              <a:t>: Aggressive stem</a:t>
            </a:r>
          </a:p>
        </p:txBody>
      </p:sp>
      <p:sp>
        <p:nvSpPr>
          <p:cNvPr id="6" name="Content Placeholder 5">
            <a:extLst>
              <a:ext uri="{FF2B5EF4-FFF2-40B4-BE49-F238E27FC236}">
                <a16:creationId xmlns:a16="http://schemas.microsoft.com/office/drawing/2014/main" id="{CEE808B2-B49F-3849-AB53-6DEB792D59AF}"/>
              </a:ext>
            </a:extLst>
          </p:cNvPr>
          <p:cNvSpPr>
            <a:spLocks noGrp="1"/>
          </p:cNvSpPr>
          <p:nvPr>
            <p:ph idx="1"/>
          </p:nvPr>
        </p:nvSpPr>
        <p:spPr>
          <a:xfrm>
            <a:off x="914400" y="914400"/>
            <a:ext cx="8894112" cy="5257800"/>
          </a:xfrm>
        </p:spPr>
        <p:txBody>
          <a:bodyPr/>
          <a:lstStyle/>
          <a:p>
            <a:pPr marL="457200" indent="-457200">
              <a:buFont typeface="Arial" panose="020B0604020202020204" pitchFamily="34" charset="0"/>
              <a:buChar char="•"/>
            </a:pPr>
            <a:r>
              <a:rPr lang="en-US" b="1" dirty="0"/>
              <a:t>Stem network</a:t>
            </a:r>
            <a:r>
              <a:rPr lang="en-US" dirty="0"/>
              <a:t> at the start aggressively </a:t>
            </a:r>
            <a:r>
              <a:rPr lang="en-US" dirty="0" err="1"/>
              <a:t>downsamples</a:t>
            </a:r>
            <a:r>
              <a:rPr lang="en-US" dirty="0"/>
              <a:t> input</a:t>
            </a:r>
          </a:p>
          <a:p>
            <a:pPr marL="457200" indent="-457200">
              <a:buFont typeface="Arial" panose="020B0604020202020204" pitchFamily="34" charset="0"/>
              <a:buChar char="•"/>
            </a:pPr>
            <a:endParaRPr lang="en-US" dirty="0"/>
          </a:p>
        </p:txBody>
      </p:sp>
      <p:pic>
        <p:nvPicPr>
          <p:cNvPr id="4" name="Google Shape;1430;p57"/>
          <p:cNvPicPr preferRelativeResize="0"/>
          <p:nvPr/>
        </p:nvPicPr>
        <p:blipFill>
          <a:blip r:embed="rId2">
            <a:alphaModFix/>
          </a:blip>
          <a:stretch>
            <a:fillRect/>
          </a:stretch>
        </p:blipFill>
        <p:spPr>
          <a:xfrm>
            <a:off x="10134600" y="912157"/>
            <a:ext cx="1856216" cy="5798436"/>
          </a:xfrm>
          <a:prstGeom prst="rect">
            <a:avLst/>
          </a:prstGeom>
          <a:noFill/>
          <a:ln>
            <a:noFill/>
          </a:ln>
        </p:spPr>
      </p:pic>
      <p:sp>
        <p:nvSpPr>
          <p:cNvPr id="10" name="Google Shape;1443;p58"/>
          <p:cNvSpPr/>
          <p:nvPr/>
        </p:nvSpPr>
        <p:spPr>
          <a:xfrm>
            <a:off x="11044244" y="5688813"/>
            <a:ext cx="544011" cy="1169187"/>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aphicFrame>
        <p:nvGraphicFramePr>
          <p:cNvPr id="7" name="Table 6">
            <a:extLst>
              <a:ext uri="{FF2B5EF4-FFF2-40B4-BE49-F238E27FC236}">
                <a16:creationId xmlns:a16="http://schemas.microsoft.com/office/drawing/2014/main" id="{8D8A9314-77C8-CB45-9B20-5EDF01E0FC6B}"/>
              </a:ext>
            </a:extLst>
          </p:cNvPr>
          <p:cNvGraphicFramePr>
            <a:graphicFrameLocks noGrp="1"/>
          </p:cNvGraphicFramePr>
          <p:nvPr>
            <p:extLst>
              <p:ext uri="{D42A27DB-BD31-4B8C-83A1-F6EECF244321}">
                <p14:modId xmlns:p14="http://schemas.microsoft.com/office/powerpoint/2010/main" val="875278750"/>
              </p:ext>
            </p:extLst>
          </p:nvPr>
        </p:nvGraphicFramePr>
        <p:xfrm>
          <a:off x="152400" y="2336654"/>
          <a:ext cx="9906001" cy="2006746"/>
        </p:xfrm>
        <a:graphic>
          <a:graphicData uri="http://schemas.openxmlformats.org/drawingml/2006/table">
            <a:tbl>
              <a:tblPr>
                <a:tableStyleId>{5C22544A-7EE6-4342-B048-85BDC9FD1C3A}</a:tableStyleId>
              </a:tblPr>
              <a:tblGrid>
                <a:gridCol w="1582008">
                  <a:extLst>
                    <a:ext uri="{9D8B030D-6E8A-4147-A177-3AD203B41FA5}">
                      <a16:colId xmlns:a16="http://schemas.microsoft.com/office/drawing/2014/main" val="20000"/>
                    </a:ext>
                  </a:extLst>
                </a:gridCol>
                <a:gridCol w="503947">
                  <a:extLst>
                    <a:ext uri="{9D8B030D-6E8A-4147-A177-3AD203B41FA5}">
                      <a16:colId xmlns:a16="http://schemas.microsoft.com/office/drawing/2014/main" val="20001"/>
                    </a:ext>
                  </a:extLst>
                </a:gridCol>
                <a:gridCol w="730845">
                  <a:extLst>
                    <a:ext uri="{9D8B030D-6E8A-4147-A177-3AD203B41FA5}">
                      <a16:colId xmlns:a16="http://schemas.microsoft.com/office/drawing/2014/main" val="20002"/>
                    </a:ext>
                  </a:extLst>
                </a:gridCol>
                <a:gridCol w="743026">
                  <a:extLst>
                    <a:ext uri="{9D8B030D-6E8A-4147-A177-3AD203B41FA5}">
                      <a16:colId xmlns:a16="http://schemas.microsoft.com/office/drawing/2014/main" val="20003"/>
                    </a:ext>
                  </a:extLst>
                </a:gridCol>
                <a:gridCol w="633399">
                  <a:extLst>
                    <a:ext uri="{9D8B030D-6E8A-4147-A177-3AD203B41FA5}">
                      <a16:colId xmlns:a16="http://schemas.microsoft.com/office/drawing/2014/main" val="20004"/>
                    </a:ext>
                  </a:extLst>
                </a:gridCol>
                <a:gridCol w="645580">
                  <a:extLst>
                    <a:ext uri="{9D8B030D-6E8A-4147-A177-3AD203B41FA5}">
                      <a16:colId xmlns:a16="http://schemas.microsoft.com/office/drawing/2014/main" val="20005"/>
                    </a:ext>
                  </a:extLst>
                </a:gridCol>
                <a:gridCol w="475051">
                  <a:extLst>
                    <a:ext uri="{9D8B030D-6E8A-4147-A177-3AD203B41FA5}">
                      <a16:colId xmlns:a16="http://schemas.microsoft.com/office/drawing/2014/main" val="20006"/>
                    </a:ext>
                  </a:extLst>
                </a:gridCol>
                <a:gridCol w="621219">
                  <a:extLst>
                    <a:ext uri="{9D8B030D-6E8A-4147-A177-3AD203B41FA5}">
                      <a16:colId xmlns:a16="http://schemas.microsoft.com/office/drawing/2014/main" val="20007"/>
                    </a:ext>
                  </a:extLst>
                </a:gridCol>
                <a:gridCol w="584677">
                  <a:extLst>
                    <a:ext uri="{9D8B030D-6E8A-4147-A177-3AD203B41FA5}">
                      <a16:colId xmlns:a16="http://schemas.microsoft.com/office/drawing/2014/main" val="20008"/>
                    </a:ext>
                  </a:extLst>
                </a:gridCol>
                <a:gridCol w="1352062">
                  <a:extLst>
                    <a:ext uri="{9D8B030D-6E8A-4147-A177-3AD203B41FA5}">
                      <a16:colId xmlns:a16="http://schemas.microsoft.com/office/drawing/2014/main" val="20009"/>
                    </a:ext>
                  </a:extLst>
                </a:gridCol>
                <a:gridCol w="1084088">
                  <a:extLst>
                    <a:ext uri="{9D8B030D-6E8A-4147-A177-3AD203B41FA5}">
                      <a16:colId xmlns:a16="http://schemas.microsoft.com/office/drawing/2014/main" val="20010"/>
                    </a:ext>
                  </a:extLst>
                </a:gridCol>
                <a:gridCol w="950099">
                  <a:extLst>
                    <a:ext uri="{9D8B030D-6E8A-4147-A177-3AD203B41FA5}">
                      <a16:colId xmlns:a16="http://schemas.microsoft.com/office/drawing/2014/main" val="20011"/>
                    </a:ext>
                  </a:extLst>
                </a:gridCol>
              </a:tblGrid>
              <a:tr h="286678">
                <a:tc>
                  <a:txBody>
                    <a:bodyPr/>
                    <a:lstStyle/>
                    <a:p>
                      <a:pPr algn="l" fontAlgn="b"/>
                      <a:endParaRPr lang="en-US" sz="1600" b="0" i="0" u="none" strike="noStrike" dirty="0">
                        <a:solidFill>
                          <a:srgbClr val="000000"/>
                        </a:solidFill>
                        <a:effectLst/>
                        <a:latin typeface="Calibri" charset="0"/>
                      </a:endParaRPr>
                    </a:p>
                  </a:txBody>
                  <a:tcPr marL="6350" marR="6350" marT="6350" marB="0" anchor="b"/>
                </a:tc>
                <a:tc gridSpan="2">
                  <a:txBody>
                    <a:bodyPr/>
                    <a:lstStyle/>
                    <a:p>
                      <a:pPr algn="ctr" fontAlgn="b"/>
                      <a:r>
                        <a:rPr lang="en-US" sz="1600" u="none" strike="noStrike" dirty="0">
                          <a:effectLst/>
                        </a:rPr>
                        <a:t>Input size</a:t>
                      </a:r>
                      <a:endParaRPr lang="en-U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hMerge="1">
                  <a:txBody>
                    <a:bodyPr/>
                    <a:lstStyle/>
                    <a:p>
                      <a:endParaRPr lang="en-US"/>
                    </a:p>
                  </a:txBody>
                  <a:tcPr/>
                </a:tc>
                <a:tc gridSpan="4">
                  <a:txBody>
                    <a:bodyPr/>
                    <a:lstStyle/>
                    <a:p>
                      <a:pPr algn="ctr" fontAlgn="b"/>
                      <a:r>
                        <a:rPr lang="en-US" sz="1600" u="none" strike="noStrike" dirty="0">
                          <a:effectLst/>
                        </a:rPr>
                        <a:t>Layer</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1600" u="none" strike="noStrike" dirty="0">
                          <a:effectLst/>
                        </a:rPr>
                        <a:t>Output size</a:t>
                      </a:r>
                      <a:endParaRPr lang="en-US" sz="1600" b="0" i="0" u="none" strike="noStrike" dirty="0">
                        <a:solidFill>
                          <a:srgbClr val="000000"/>
                        </a:solidFill>
                        <a:effectLst/>
                        <a:latin typeface="Calibri" charset="0"/>
                      </a:endParaRPr>
                    </a:p>
                  </a:txBody>
                  <a:tcPr marL="6350" marR="6350" marT="6350" marB="0" anchor="b">
                    <a:solidFill>
                      <a:srgbClr val="FFC3D6"/>
                    </a:solidFill>
                  </a:tcPr>
                </a:tc>
                <a:tc hMerge="1">
                  <a:txBody>
                    <a:bodyPr/>
                    <a:lstStyle/>
                    <a:p>
                      <a:endParaRPr lang="en-US"/>
                    </a:p>
                  </a:txBody>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0"/>
                  </a:ext>
                </a:extLst>
              </a:tr>
              <a:tr h="286678">
                <a:tc>
                  <a:txBody>
                    <a:bodyPr/>
                    <a:lstStyle/>
                    <a:p>
                      <a:pPr algn="l" fontAlgn="b"/>
                      <a:r>
                        <a:rPr lang="en-US" sz="1600" u="none" strike="noStrike">
                          <a:effectLst/>
                        </a:rPr>
                        <a:t>Layer</a:t>
                      </a:r>
                      <a:endParaRPr lang="en-US" sz="1600" b="0" i="0" u="none" strike="noStrike">
                        <a:solidFill>
                          <a:srgbClr val="000000"/>
                        </a:solidFill>
                        <a:effectLst/>
                        <a:latin typeface="Calibri" charset="0"/>
                      </a:endParaRPr>
                    </a:p>
                  </a:txBody>
                  <a:tcPr marL="6350" marR="6350" marT="6350" marB="0" anchor="b"/>
                </a:tc>
                <a:tc>
                  <a:txBody>
                    <a:bodyPr/>
                    <a:lstStyle/>
                    <a:p>
                      <a:pPr algn="l" fontAlgn="b"/>
                      <a:r>
                        <a:rPr lang="en-US" sz="1600" u="none" strike="noStrike">
                          <a:effectLst/>
                        </a:rPr>
                        <a:t>C</a:t>
                      </a:r>
                      <a:endParaRPr lang="en-U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r>
                        <a:rPr lang="mr-IN" sz="1600" u="none" strike="noStrike" dirty="0" err="1">
                          <a:effectLst/>
                        </a:rPr>
                        <a:t>H</a:t>
                      </a:r>
                      <a:r>
                        <a:rPr lang="mr-IN" sz="1600" u="none" strike="noStrike" dirty="0">
                          <a:effectLst/>
                        </a:rPr>
                        <a:t> / </a:t>
                      </a:r>
                      <a:r>
                        <a:rPr lang="mr-IN" sz="1600" u="none" strike="noStrike" dirty="0" err="1">
                          <a:effectLst/>
                        </a:rPr>
                        <a:t>W</a:t>
                      </a:r>
                      <a:endParaRPr lang="mr-IN"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r>
                        <a:rPr lang="en-US" sz="1600" u="none" strike="noStrike" dirty="0">
                          <a:effectLst/>
                        </a:rPr>
                        <a:t>filters</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dirty="0">
                          <a:effectLst/>
                        </a:rPr>
                        <a:t>kernel</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a:effectLst/>
                        </a:rPr>
                        <a:t>stride</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a:effectLst/>
                        </a:rPr>
                        <a:t>pad</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a:effectLst/>
                        </a:rPr>
                        <a:t>C</a:t>
                      </a:r>
                      <a:endParaRPr lang="en-US" sz="1600" b="0" i="0" u="none" strike="noStrike">
                        <a:solidFill>
                          <a:srgbClr val="000000"/>
                        </a:solidFill>
                        <a:effectLst/>
                        <a:latin typeface="Calibri" charset="0"/>
                      </a:endParaRPr>
                    </a:p>
                  </a:txBody>
                  <a:tcPr marL="6350" marR="6350" marT="6350" marB="0" anchor="b">
                    <a:solidFill>
                      <a:srgbClr val="FFC3D6"/>
                    </a:solidFill>
                  </a:tcPr>
                </a:tc>
                <a:tc>
                  <a:txBody>
                    <a:bodyPr/>
                    <a:lstStyle/>
                    <a:p>
                      <a:pPr algn="l" fontAlgn="b"/>
                      <a:r>
                        <a:rPr lang="mr-IN" sz="1600" u="none" strike="noStrike" dirty="0" err="1">
                          <a:effectLst/>
                        </a:rPr>
                        <a:t>H</a:t>
                      </a:r>
                      <a:r>
                        <a:rPr lang="mr-IN" sz="1600" u="none" strike="noStrike" dirty="0">
                          <a:effectLst/>
                        </a:rPr>
                        <a:t>/</a:t>
                      </a:r>
                      <a:r>
                        <a:rPr lang="mr-IN" sz="1600" u="none" strike="noStrike" dirty="0" err="1">
                          <a:effectLst/>
                        </a:rPr>
                        <a:t>W</a:t>
                      </a:r>
                      <a:endParaRPr lang="mr-IN"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l" fontAlgn="b"/>
                      <a:r>
                        <a:rPr lang="en-US" sz="1600" u="none" strike="noStrike" dirty="0">
                          <a:effectLst/>
                        </a:rPr>
                        <a:t>memory (KB)</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r>
                        <a:rPr lang="en-US" sz="1600" u="none" strike="noStrike" dirty="0" err="1">
                          <a:effectLst/>
                        </a:rPr>
                        <a:t>params</a:t>
                      </a:r>
                      <a:r>
                        <a:rPr lang="en-US" sz="1600" u="none" strike="noStrike" dirty="0">
                          <a:effectLst/>
                        </a:rPr>
                        <a:t> (K)</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r>
                        <a:rPr lang="en-US" sz="1600" u="none" strike="noStrike">
                          <a:effectLst/>
                        </a:rPr>
                        <a:t>flop (M)</a:t>
                      </a:r>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1"/>
                  </a:ext>
                </a:extLst>
              </a:tr>
              <a:tr h="286678">
                <a:tc>
                  <a:txBody>
                    <a:bodyPr/>
                    <a:lstStyle/>
                    <a:p>
                      <a:pPr algn="l" fontAlgn="b"/>
                      <a:r>
                        <a:rPr lang="en-US" sz="1600" u="none" strike="noStrike">
                          <a:effectLst/>
                        </a:rPr>
                        <a:t>conv</a:t>
                      </a:r>
                      <a:endParaRPr lang="en-US" sz="1600" b="0" i="0" u="none" strike="noStrike">
                        <a:solidFill>
                          <a:srgbClr val="000000"/>
                        </a:solidFill>
                        <a:effectLst/>
                        <a:latin typeface="Calibri" charset="0"/>
                      </a:endParaRPr>
                    </a:p>
                  </a:txBody>
                  <a:tcPr marL="6350" marR="6350" marT="6350" marB="0" anchor="b"/>
                </a:tc>
                <a:tc>
                  <a:txBody>
                    <a:bodyPr/>
                    <a:lstStyle/>
                    <a:p>
                      <a:pPr algn="r" fontAlgn="b"/>
                      <a:r>
                        <a:rPr lang="en-US" sz="1600" u="none" strike="noStrike">
                          <a:effectLst/>
                        </a:rPr>
                        <a:t>3</a:t>
                      </a:r>
                      <a:endParaRPr lang="en-U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600" u="none" strike="noStrike" dirty="0">
                          <a:effectLst/>
                        </a:rPr>
                        <a:t>224</a:t>
                      </a:r>
                      <a:endParaRPr lang="is-I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en-US" sz="1600" u="none" strike="noStrike">
                          <a:effectLst/>
                        </a:rPr>
                        <a:t>64</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dirty="0">
                          <a:effectLst/>
                        </a:rPr>
                        <a:t>7</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dirty="0">
                          <a:effectLst/>
                        </a:rPr>
                        <a:t>2</a:t>
                      </a:r>
                      <a:endParaRPr lang="is-I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a:effectLst/>
                        </a:rPr>
                        <a:t>3</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a:effectLst/>
                        </a:rPr>
                        <a:t>64</a:t>
                      </a:r>
                      <a:endParaRPr lang="en-US" sz="1600" b="0" i="0" u="none" strike="noStrike">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600" u="none" strike="noStrike" dirty="0">
                          <a:effectLst/>
                        </a:rPr>
                        <a:t>112</a:t>
                      </a:r>
                      <a:endParaRPr lang="is-I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cs-CZ" sz="1600" u="none" strike="noStrike" dirty="0">
                          <a:effectLst/>
                        </a:rPr>
                        <a:t>3136</a:t>
                      </a:r>
                      <a:endParaRPr lang="cs-CZ"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dirty="0">
                          <a:effectLst/>
                        </a:rPr>
                        <a:t>9</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cs-CZ" sz="1600" u="none" strike="noStrike">
                          <a:effectLst/>
                        </a:rPr>
                        <a:t>118</a:t>
                      </a:r>
                      <a:endParaRPr lang="cs-CZ" sz="1600" b="0" i="0" u="none" strike="noStrike">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2"/>
                  </a:ext>
                </a:extLst>
              </a:tr>
              <a:tr h="286678">
                <a:tc>
                  <a:txBody>
                    <a:bodyPr/>
                    <a:lstStyle/>
                    <a:p>
                      <a:pPr algn="l" fontAlgn="b"/>
                      <a:r>
                        <a:rPr lang="en-US" sz="1600" u="none" strike="noStrike">
                          <a:effectLst/>
                        </a:rPr>
                        <a:t>max-pool</a:t>
                      </a:r>
                      <a:endParaRPr lang="en-US" sz="1600" b="0" i="0" u="none" strike="noStrike">
                        <a:solidFill>
                          <a:srgbClr val="000000"/>
                        </a:solidFill>
                        <a:effectLst/>
                        <a:latin typeface="Calibri" charset="0"/>
                      </a:endParaRPr>
                    </a:p>
                  </a:txBody>
                  <a:tcPr marL="6350" marR="6350" marT="6350" marB="0" anchor="b"/>
                </a:tc>
                <a:tc>
                  <a:txBody>
                    <a:bodyPr/>
                    <a:lstStyle/>
                    <a:p>
                      <a:pPr algn="r" fontAlgn="b"/>
                      <a:r>
                        <a:rPr lang="en-US" sz="1600" u="none" strike="noStrike">
                          <a:effectLst/>
                        </a:rPr>
                        <a:t>64</a:t>
                      </a:r>
                      <a:endParaRPr lang="en-U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600" u="none" strike="noStrike" dirty="0">
                          <a:effectLst/>
                        </a:rPr>
                        <a:t>112</a:t>
                      </a:r>
                      <a:endParaRPr lang="is-I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dirty="0">
                          <a:effectLst/>
                        </a:rPr>
                        <a:t>3</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dirty="0">
                          <a:effectLst/>
                        </a:rPr>
                        <a:t>2</a:t>
                      </a:r>
                      <a:endParaRPr lang="is-I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dirty="0">
                          <a:effectLst/>
                        </a:rPr>
                        <a:t>1</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a:effectLst/>
                        </a:rPr>
                        <a:t>64</a:t>
                      </a:r>
                      <a:endParaRPr lang="en-US" sz="1600" b="0" i="0" u="none" strike="noStrike">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600" u="none" strike="noStrike" dirty="0">
                          <a:effectLst/>
                        </a:rPr>
                        <a:t>56</a:t>
                      </a:r>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600" u="none" strike="noStrike">
                          <a:effectLst/>
                        </a:rPr>
                        <a:t>784</a:t>
                      </a:r>
                      <a:endParaRPr lang="is-I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is-IS" sz="1600" u="none" strike="noStrike" dirty="0">
                          <a:effectLst/>
                        </a:rPr>
                        <a:t>2</a:t>
                      </a:r>
                      <a:endParaRPr lang="is-IS" sz="16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3"/>
                  </a:ext>
                </a:extLst>
              </a:tr>
              <a:tr h="286678">
                <a:tc>
                  <a:txBody>
                    <a:bodyPr/>
                    <a:lstStyle/>
                    <a:p>
                      <a:pPr algn="l" fontAlgn="b"/>
                      <a:r>
                        <a:rPr lang="en-US" sz="1600" u="none" strike="noStrike">
                          <a:effectLst/>
                        </a:rPr>
                        <a:t>conv</a:t>
                      </a:r>
                      <a:endParaRPr lang="en-US" sz="1600" b="0" i="0" u="none" strike="noStrike">
                        <a:solidFill>
                          <a:srgbClr val="000000"/>
                        </a:solidFill>
                        <a:effectLst/>
                        <a:latin typeface="Calibri" charset="0"/>
                      </a:endParaRPr>
                    </a:p>
                  </a:txBody>
                  <a:tcPr marL="6350" marR="6350" marT="6350" marB="0" anchor="b"/>
                </a:tc>
                <a:tc>
                  <a:txBody>
                    <a:bodyPr/>
                    <a:lstStyle/>
                    <a:p>
                      <a:pPr algn="r" fontAlgn="b"/>
                      <a:r>
                        <a:rPr lang="en-US" sz="1600" u="none" strike="noStrike">
                          <a:effectLst/>
                        </a:rPr>
                        <a:t>64</a:t>
                      </a:r>
                      <a:endParaRPr lang="en-U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en-US" sz="1600" u="none" strike="noStrike">
                          <a:effectLst/>
                        </a:rPr>
                        <a:t>56</a:t>
                      </a:r>
                      <a:endParaRPr lang="en-U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en-US" sz="1600" u="none" strike="noStrike">
                          <a:effectLst/>
                        </a:rPr>
                        <a:t>64</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a:effectLst/>
                        </a:rPr>
                        <a:t>1</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dirty="0">
                          <a:effectLst/>
                        </a:rPr>
                        <a:t>1</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dirty="0">
                          <a:effectLst/>
                        </a:rPr>
                        <a:t>64</a:t>
                      </a:r>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600" u="none" strike="noStrike" dirty="0">
                          <a:effectLst/>
                        </a:rPr>
                        <a:t>56</a:t>
                      </a:r>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600" u="none" strike="noStrike" dirty="0">
                          <a:effectLst/>
                        </a:rPr>
                        <a:t>784</a:t>
                      </a:r>
                      <a:endParaRPr lang="is-I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dirty="0">
                          <a:effectLst/>
                        </a:rPr>
                        <a:t>4</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is-IS" sz="1600" u="none" strike="noStrike">
                          <a:effectLst/>
                        </a:rPr>
                        <a:t>13</a:t>
                      </a:r>
                      <a:endParaRPr lang="is-IS" sz="1600" b="0" i="0" u="none" strike="noStrike">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4"/>
                  </a:ext>
                </a:extLst>
              </a:tr>
              <a:tr h="286678">
                <a:tc>
                  <a:txBody>
                    <a:bodyPr/>
                    <a:lstStyle/>
                    <a:p>
                      <a:pPr algn="l" fontAlgn="b"/>
                      <a:r>
                        <a:rPr lang="en-US" sz="1600" u="none" strike="noStrike">
                          <a:effectLst/>
                        </a:rPr>
                        <a:t>conv</a:t>
                      </a:r>
                      <a:endParaRPr lang="en-US" sz="1600" b="0" i="0" u="none" strike="noStrike">
                        <a:solidFill>
                          <a:srgbClr val="000000"/>
                        </a:solidFill>
                        <a:effectLst/>
                        <a:latin typeface="Calibri" charset="0"/>
                      </a:endParaRPr>
                    </a:p>
                  </a:txBody>
                  <a:tcPr marL="6350" marR="6350" marT="6350" marB="0" anchor="b"/>
                </a:tc>
                <a:tc>
                  <a:txBody>
                    <a:bodyPr/>
                    <a:lstStyle/>
                    <a:p>
                      <a:pPr algn="r" fontAlgn="b"/>
                      <a:r>
                        <a:rPr lang="en-US" sz="1600" u="none" strike="noStrike">
                          <a:effectLst/>
                        </a:rPr>
                        <a:t>64</a:t>
                      </a:r>
                      <a:endParaRPr lang="en-U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en-US" sz="1600" u="none" strike="noStrike">
                          <a:effectLst/>
                        </a:rPr>
                        <a:t>56</a:t>
                      </a:r>
                      <a:endParaRPr lang="en-U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600" u="none" strike="noStrike">
                          <a:effectLst/>
                        </a:rPr>
                        <a:t>192</a:t>
                      </a:r>
                      <a:endParaRPr lang="is-I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a:effectLst/>
                        </a:rPr>
                        <a:t>3</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dirty="0">
                          <a:effectLst/>
                        </a:rPr>
                        <a:t>1</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a:effectLst/>
                        </a:rPr>
                        <a:t>1</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dirty="0">
                          <a:effectLst/>
                        </a:rPr>
                        <a:t>192</a:t>
                      </a:r>
                      <a:endParaRPr lang="is-I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600" u="none" strike="noStrike" dirty="0">
                          <a:effectLst/>
                        </a:rPr>
                        <a:t>56</a:t>
                      </a:r>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600" u="none" strike="noStrike">
                          <a:effectLst/>
                        </a:rPr>
                        <a:t>2352</a:t>
                      </a:r>
                      <a:endParaRPr lang="is-I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cs-CZ" sz="1600" u="none" strike="noStrike" dirty="0">
                          <a:effectLst/>
                        </a:rPr>
                        <a:t>111</a:t>
                      </a:r>
                      <a:endParaRPr lang="cs-CZ"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ru-RU" sz="1600" u="none" strike="noStrike" dirty="0">
                          <a:effectLst/>
                        </a:rPr>
                        <a:t>347</a:t>
                      </a:r>
                      <a:endParaRPr lang="ru-RU" sz="16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5"/>
                  </a:ext>
                </a:extLst>
              </a:tr>
              <a:tr h="286678">
                <a:tc>
                  <a:txBody>
                    <a:bodyPr/>
                    <a:lstStyle/>
                    <a:p>
                      <a:pPr algn="l" fontAlgn="b"/>
                      <a:r>
                        <a:rPr lang="en-US" sz="1600" u="none" strike="noStrike" dirty="0">
                          <a:effectLst/>
                        </a:rPr>
                        <a:t>max-pool</a:t>
                      </a:r>
                      <a:endParaRPr lang="en-US" sz="1600" b="0" i="0" u="none" strike="noStrike" dirty="0">
                        <a:solidFill>
                          <a:srgbClr val="000000"/>
                        </a:solidFill>
                        <a:effectLst/>
                        <a:latin typeface="Calibri" charset="0"/>
                      </a:endParaRPr>
                    </a:p>
                  </a:txBody>
                  <a:tcPr marL="6350" marR="6350" marT="6350" marB="0" anchor="b"/>
                </a:tc>
                <a:tc>
                  <a:txBody>
                    <a:bodyPr/>
                    <a:lstStyle/>
                    <a:p>
                      <a:pPr algn="r" fontAlgn="b"/>
                      <a:r>
                        <a:rPr lang="is-IS" sz="1600" u="none" strike="noStrike">
                          <a:effectLst/>
                        </a:rPr>
                        <a:t>192</a:t>
                      </a:r>
                      <a:endParaRPr lang="is-I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en-US" sz="1600" u="none" strike="noStrike" dirty="0">
                          <a:effectLst/>
                        </a:rPr>
                        <a:t>56</a:t>
                      </a:r>
                      <a:endParaRPr lang="en-U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a:effectLst/>
                        </a:rPr>
                        <a:t>3</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dirty="0">
                          <a:effectLst/>
                        </a:rPr>
                        <a:t>2</a:t>
                      </a:r>
                      <a:endParaRPr lang="is-I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dirty="0">
                          <a:effectLst/>
                        </a:rPr>
                        <a:t>1</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dirty="0">
                          <a:effectLst/>
                        </a:rPr>
                        <a:t>192</a:t>
                      </a:r>
                      <a:endParaRPr lang="is-I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600" u="none" strike="noStrike" dirty="0">
                          <a:effectLst/>
                        </a:rPr>
                        <a:t>28</a:t>
                      </a:r>
                      <a:endParaRPr lang="is-I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ru-RU" sz="1600" u="none" strike="noStrike" dirty="0">
                          <a:effectLst/>
                        </a:rPr>
                        <a:t>588</a:t>
                      </a:r>
                      <a:endParaRPr lang="ru-RU"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dirty="0">
                          <a:effectLst/>
                        </a:rPr>
                        <a:t>1</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6"/>
                  </a:ext>
                </a:extLst>
              </a:tr>
            </a:tbl>
          </a:graphicData>
        </a:graphic>
      </p:graphicFrame>
      <p:sp>
        <p:nvSpPr>
          <p:cNvPr id="12" name="TextBox 11">
            <a:extLst>
              <a:ext uri="{FF2B5EF4-FFF2-40B4-BE49-F238E27FC236}">
                <a16:creationId xmlns:a16="http://schemas.microsoft.com/office/drawing/2014/main" id="{3BF476AA-9342-214D-A2DA-32125F345902}"/>
              </a:ext>
            </a:extLst>
          </p:cNvPr>
          <p:cNvSpPr txBox="1"/>
          <p:nvPr/>
        </p:nvSpPr>
        <p:spPr>
          <a:xfrm>
            <a:off x="55831" y="6550223"/>
            <a:ext cx="1717137" cy="307777"/>
          </a:xfrm>
          <a:prstGeom prst="rect">
            <a:avLst/>
          </a:prstGeom>
          <a:noFill/>
        </p:spPr>
        <p:txBody>
          <a:bodyPr wrap="none" rtlCol="0">
            <a:spAutoFit/>
          </a:bodyPr>
          <a:lstStyle/>
          <a:p>
            <a:r>
              <a:rPr lang="en-US" sz="1400" b="0" dirty="0"/>
              <a:t>Source: </a:t>
            </a:r>
            <a:r>
              <a:rPr lang="en-US" sz="1400" b="0" dirty="0">
                <a:hlinkClick r:id="rId3"/>
              </a:rPr>
              <a:t>J. Johnson</a:t>
            </a:r>
            <a:endParaRPr lang="en-US" sz="1400" b="0" dirty="0"/>
          </a:p>
        </p:txBody>
      </p:sp>
      <p:cxnSp>
        <p:nvCxnSpPr>
          <p:cNvPr id="13" name="Straight Arrow Connector 12">
            <a:extLst>
              <a:ext uri="{FF2B5EF4-FFF2-40B4-BE49-F238E27FC236}">
                <a16:creationId xmlns:a16="http://schemas.microsoft.com/office/drawing/2014/main" id="{03AD8ED2-8328-B140-AB2C-7EECF31C2E05}"/>
              </a:ext>
            </a:extLst>
          </p:cNvPr>
          <p:cNvCxnSpPr>
            <a:cxnSpLocks/>
            <a:stCxn id="10" idx="1"/>
          </p:cNvCxnSpPr>
          <p:nvPr/>
        </p:nvCxnSpPr>
        <p:spPr>
          <a:xfrm flipH="1" flipV="1">
            <a:off x="10058401" y="4495800"/>
            <a:ext cx="985843" cy="17776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16366C9-2D3F-7340-A709-9393FAA63E87}"/>
              </a:ext>
            </a:extLst>
          </p:cNvPr>
          <p:cNvSpPr txBox="1"/>
          <p:nvPr/>
        </p:nvSpPr>
        <p:spPr>
          <a:xfrm>
            <a:off x="5638800" y="4578991"/>
            <a:ext cx="4411336" cy="1569660"/>
          </a:xfrm>
          <a:prstGeom prst="rect">
            <a:avLst/>
          </a:prstGeom>
          <a:noFill/>
        </p:spPr>
        <p:txBody>
          <a:bodyPr wrap="none" rtlCol="0">
            <a:spAutoFit/>
          </a:bodyPr>
          <a:lstStyle/>
          <a:p>
            <a:pPr algn="ctr"/>
            <a:r>
              <a:rPr lang="en-US" sz="2400" b="0" dirty="0"/>
              <a:t>Total from 224 to 28 resolution:</a:t>
            </a:r>
          </a:p>
          <a:p>
            <a:pPr algn="ctr"/>
            <a:r>
              <a:rPr lang="en-US" sz="2400" b="0" dirty="0"/>
              <a:t>Memory: 7.5 MB</a:t>
            </a:r>
          </a:p>
          <a:p>
            <a:pPr algn="ctr"/>
            <a:r>
              <a:rPr lang="en-US" sz="2400" b="0" dirty="0" err="1"/>
              <a:t>Params</a:t>
            </a:r>
            <a:r>
              <a:rPr lang="en-US" sz="2400" b="0" dirty="0"/>
              <a:t>: 124K</a:t>
            </a:r>
          </a:p>
          <a:p>
            <a:pPr algn="ctr"/>
            <a:r>
              <a:rPr lang="en-US" sz="2400" b="0" dirty="0"/>
              <a:t>MFLOP: 418</a:t>
            </a:r>
          </a:p>
        </p:txBody>
      </p:sp>
    </p:spTree>
    <p:extLst>
      <p:ext uri="{BB962C8B-B14F-4D97-AF65-F5344CB8AC3E}">
        <p14:creationId xmlns:p14="http://schemas.microsoft.com/office/powerpoint/2010/main" val="2986440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GoogLeNet</a:t>
            </a:r>
            <a:r>
              <a:rPr lang="en-US" dirty="0"/>
              <a:t>: Aggressive stem</a:t>
            </a:r>
          </a:p>
        </p:txBody>
      </p:sp>
      <p:pic>
        <p:nvPicPr>
          <p:cNvPr id="4" name="Google Shape;1430;p57"/>
          <p:cNvPicPr preferRelativeResize="0"/>
          <p:nvPr/>
        </p:nvPicPr>
        <p:blipFill>
          <a:blip r:embed="rId2">
            <a:alphaModFix/>
          </a:blip>
          <a:stretch>
            <a:fillRect/>
          </a:stretch>
        </p:blipFill>
        <p:spPr>
          <a:xfrm>
            <a:off x="10134600" y="912157"/>
            <a:ext cx="1856216" cy="5798436"/>
          </a:xfrm>
          <a:prstGeom prst="rect">
            <a:avLst/>
          </a:prstGeom>
          <a:noFill/>
          <a:ln>
            <a:noFill/>
          </a:ln>
        </p:spPr>
      </p:pic>
      <p:sp>
        <p:nvSpPr>
          <p:cNvPr id="10" name="Google Shape;1443;p58"/>
          <p:cNvSpPr/>
          <p:nvPr/>
        </p:nvSpPr>
        <p:spPr>
          <a:xfrm>
            <a:off x="11044244" y="5688813"/>
            <a:ext cx="544011" cy="1169187"/>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TextBox 11">
            <a:extLst>
              <a:ext uri="{FF2B5EF4-FFF2-40B4-BE49-F238E27FC236}">
                <a16:creationId xmlns:a16="http://schemas.microsoft.com/office/drawing/2014/main" id="{3BF476AA-9342-214D-A2DA-32125F345902}"/>
              </a:ext>
            </a:extLst>
          </p:cNvPr>
          <p:cNvSpPr txBox="1"/>
          <p:nvPr/>
        </p:nvSpPr>
        <p:spPr>
          <a:xfrm>
            <a:off x="55831" y="6550223"/>
            <a:ext cx="1717137" cy="307777"/>
          </a:xfrm>
          <a:prstGeom prst="rect">
            <a:avLst/>
          </a:prstGeom>
          <a:noFill/>
        </p:spPr>
        <p:txBody>
          <a:bodyPr wrap="none" rtlCol="0">
            <a:spAutoFit/>
          </a:bodyPr>
          <a:lstStyle/>
          <a:p>
            <a:r>
              <a:rPr lang="en-US" sz="1400" b="0" dirty="0"/>
              <a:t>Source: </a:t>
            </a:r>
            <a:r>
              <a:rPr lang="en-US" sz="1400" b="0" dirty="0">
                <a:hlinkClick r:id="rId3"/>
              </a:rPr>
              <a:t>J. Johnson</a:t>
            </a:r>
            <a:endParaRPr lang="en-US" sz="1400" b="0" dirty="0"/>
          </a:p>
        </p:txBody>
      </p:sp>
      <p:pic>
        <p:nvPicPr>
          <p:cNvPr id="14" name="Picture 13">
            <a:extLst>
              <a:ext uri="{FF2B5EF4-FFF2-40B4-BE49-F238E27FC236}">
                <a16:creationId xmlns:a16="http://schemas.microsoft.com/office/drawing/2014/main" id="{9050E40D-6E3C-1A49-8DFF-D955AA161BF8}"/>
              </a:ext>
            </a:extLst>
          </p:cNvPr>
          <p:cNvPicPr>
            <a:picLocks noChangeAspect="1"/>
          </p:cNvPicPr>
          <p:nvPr/>
        </p:nvPicPr>
        <p:blipFill rotWithShape="1">
          <a:blip r:embed="rId4">
            <a:extLst>
              <a:ext uri="{28A0092B-C50C-407E-A947-70E740481C1C}">
                <a14:useLocalDpi xmlns:a14="http://schemas.microsoft.com/office/drawing/2010/main" val="0"/>
              </a:ext>
            </a:extLst>
          </a:blip>
          <a:srcRect l="41628" r="28466"/>
          <a:stretch/>
        </p:blipFill>
        <p:spPr>
          <a:xfrm>
            <a:off x="4038600" y="1295400"/>
            <a:ext cx="1371600" cy="5334000"/>
          </a:xfrm>
          <a:prstGeom prst="rect">
            <a:avLst/>
          </a:prstGeom>
        </p:spPr>
      </p:pic>
      <p:sp>
        <p:nvSpPr>
          <p:cNvPr id="15" name="Google Shape;1443;p58">
            <a:extLst>
              <a:ext uri="{FF2B5EF4-FFF2-40B4-BE49-F238E27FC236}">
                <a16:creationId xmlns:a16="http://schemas.microsoft.com/office/drawing/2014/main" id="{971BE961-10AC-F245-AEC9-1D0174387D43}"/>
              </a:ext>
            </a:extLst>
          </p:cNvPr>
          <p:cNvSpPr/>
          <p:nvPr/>
        </p:nvSpPr>
        <p:spPr>
          <a:xfrm>
            <a:off x="4038600" y="4192489"/>
            <a:ext cx="1447800" cy="2133600"/>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TextBox 15">
            <a:extLst>
              <a:ext uri="{FF2B5EF4-FFF2-40B4-BE49-F238E27FC236}">
                <a16:creationId xmlns:a16="http://schemas.microsoft.com/office/drawing/2014/main" id="{90F890C0-BB85-EA4D-8FCC-5F08E307B1F8}"/>
              </a:ext>
            </a:extLst>
          </p:cNvPr>
          <p:cNvSpPr txBox="1"/>
          <p:nvPr/>
        </p:nvSpPr>
        <p:spPr>
          <a:xfrm>
            <a:off x="5638800" y="4578991"/>
            <a:ext cx="4411336" cy="1569660"/>
          </a:xfrm>
          <a:prstGeom prst="rect">
            <a:avLst/>
          </a:prstGeom>
          <a:noFill/>
        </p:spPr>
        <p:txBody>
          <a:bodyPr wrap="none" rtlCol="0">
            <a:spAutoFit/>
          </a:bodyPr>
          <a:lstStyle/>
          <a:p>
            <a:pPr algn="ctr"/>
            <a:r>
              <a:rPr lang="en-US" sz="2400" b="0" dirty="0"/>
              <a:t>Total from 224 to 28 resolution:</a:t>
            </a:r>
          </a:p>
          <a:p>
            <a:pPr algn="ctr"/>
            <a:r>
              <a:rPr lang="en-US" sz="2400" b="0" dirty="0"/>
              <a:t>Memory: 7.5 MB</a:t>
            </a:r>
          </a:p>
          <a:p>
            <a:pPr algn="ctr"/>
            <a:r>
              <a:rPr lang="en-US" sz="2400" b="0" dirty="0" err="1"/>
              <a:t>Params</a:t>
            </a:r>
            <a:r>
              <a:rPr lang="en-US" sz="2400" b="0" dirty="0"/>
              <a:t>: 124K</a:t>
            </a:r>
          </a:p>
          <a:p>
            <a:pPr algn="ctr"/>
            <a:r>
              <a:rPr lang="en-US" sz="2400" b="0" dirty="0"/>
              <a:t>MFLOP: 418</a:t>
            </a:r>
          </a:p>
        </p:txBody>
      </p:sp>
      <p:sp>
        <p:nvSpPr>
          <p:cNvPr id="17" name="TextBox 16">
            <a:extLst>
              <a:ext uri="{FF2B5EF4-FFF2-40B4-BE49-F238E27FC236}">
                <a16:creationId xmlns:a16="http://schemas.microsoft.com/office/drawing/2014/main" id="{5523D11C-4C26-B045-84A2-819790433F61}"/>
              </a:ext>
            </a:extLst>
          </p:cNvPr>
          <p:cNvSpPr txBox="1"/>
          <p:nvPr/>
        </p:nvSpPr>
        <p:spPr>
          <a:xfrm>
            <a:off x="511839" y="4602540"/>
            <a:ext cx="3485249" cy="1569660"/>
          </a:xfrm>
          <a:prstGeom prst="rect">
            <a:avLst/>
          </a:prstGeom>
          <a:noFill/>
        </p:spPr>
        <p:txBody>
          <a:bodyPr wrap="none" rtlCol="0">
            <a:spAutoFit/>
          </a:bodyPr>
          <a:lstStyle/>
          <a:p>
            <a:pPr algn="ctr"/>
            <a:r>
              <a:rPr lang="en-US" sz="2400" b="0" dirty="0"/>
              <a:t>Compare VGG-16:</a:t>
            </a:r>
          </a:p>
          <a:p>
            <a:pPr algn="ctr"/>
            <a:r>
              <a:rPr lang="en-US" sz="2400" b="0" dirty="0"/>
              <a:t>Memory: 42.9 MB (5.7x)</a:t>
            </a:r>
          </a:p>
          <a:p>
            <a:pPr algn="ctr"/>
            <a:r>
              <a:rPr lang="en-US" sz="2400" b="0" dirty="0" err="1"/>
              <a:t>Params</a:t>
            </a:r>
            <a:r>
              <a:rPr lang="en-US" sz="2400" b="0" dirty="0"/>
              <a:t>: 1.1M (8.9x)</a:t>
            </a:r>
          </a:p>
          <a:p>
            <a:pPr algn="ctr"/>
            <a:r>
              <a:rPr lang="en-US" sz="2400" b="0" dirty="0"/>
              <a:t>MFLOP: 7485 (17.8x)</a:t>
            </a:r>
          </a:p>
        </p:txBody>
      </p:sp>
    </p:spTree>
    <p:extLst>
      <p:ext uri="{BB962C8B-B14F-4D97-AF65-F5344CB8AC3E}">
        <p14:creationId xmlns:p14="http://schemas.microsoft.com/office/powerpoint/2010/main" val="2091891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1430;p57">
            <a:extLst>
              <a:ext uri="{FF2B5EF4-FFF2-40B4-BE49-F238E27FC236}">
                <a16:creationId xmlns:a16="http://schemas.microsoft.com/office/drawing/2014/main" id="{1BD7388E-791C-3943-82D0-19294A6B713C}"/>
              </a:ext>
            </a:extLst>
          </p:cNvPr>
          <p:cNvPicPr preferRelativeResize="0"/>
          <p:nvPr/>
        </p:nvPicPr>
        <p:blipFill>
          <a:blip r:embed="rId2">
            <a:alphaModFix/>
          </a:blip>
          <a:stretch>
            <a:fillRect/>
          </a:stretch>
        </p:blipFill>
        <p:spPr>
          <a:xfrm>
            <a:off x="10134600" y="912157"/>
            <a:ext cx="1856216" cy="5798436"/>
          </a:xfrm>
          <a:prstGeom prst="rect">
            <a:avLst/>
          </a:prstGeom>
          <a:noFill/>
          <a:ln>
            <a:noFill/>
          </a:ln>
        </p:spPr>
      </p:pic>
      <p:sp>
        <p:nvSpPr>
          <p:cNvPr id="2" name="Title 1"/>
          <p:cNvSpPr>
            <a:spLocks noGrp="1"/>
          </p:cNvSpPr>
          <p:nvPr>
            <p:ph type="title"/>
          </p:nvPr>
        </p:nvSpPr>
        <p:spPr/>
        <p:txBody>
          <a:bodyPr>
            <a:normAutofit/>
          </a:bodyPr>
          <a:lstStyle/>
          <a:p>
            <a:r>
              <a:rPr lang="en-US" dirty="0" err="1"/>
              <a:t>GoogLeNet</a:t>
            </a:r>
            <a:r>
              <a:rPr lang="en-US" dirty="0"/>
              <a:t>: Inception module</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455565A0-BD6D-B14E-AFEF-DC60DC9AAA88}"/>
                  </a:ext>
                </a:extLst>
              </p:cNvPr>
              <p:cNvSpPr>
                <a:spLocks noGrp="1"/>
              </p:cNvSpPr>
              <p:nvPr>
                <p:ph idx="1"/>
              </p:nvPr>
            </p:nvSpPr>
            <p:spPr>
              <a:xfrm>
                <a:off x="914400" y="914400"/>
                <a:ext cx="8610600" cy="5257800"/>
              </a:xfrm>
            </p:spPr>
            <p:txBody>
              <a:bodyPr/>
              <a:lstStyle/>
              <a:p>
                <a:pPr marL="457200" indent="-457200">
                  <a:buFont typeface="Arial"/>
                  <a:buChar char="•"/>
                </a:pPr>
                <a:r>
                  <a:rPr lang="en-US" dirty="0"/>
                  <a:t>Parallel paths with different receptive field sizes and operations are meant to capture sparse patterns of correlations in the stack of feature maps</a:t>
                </a:r>
              </a:p>
              <a:p>
                <a:pPr marL="457200" indent="-457200">
                  <a:buFont typeface="Arial"/>
                  <a:buChar char="•"/>
                </a:pPr>
                <a:r>
                  <a:rPr lang="en-US" dirty="0"/>
                  <a:t>Use </a:t>
                </a:r>
                <a14:m>
                  <m:oMath xmlns:m="http://schemas.openxmlformats.org/officeDocument/2006/math">
                    <m:r>
                      <a:rPr lang="en-US" i="1" dirty="0" smtClean="0">
                        <a:latin typeface="Cambria Math" panose="02040503050406030204" pitchFamily="18" charset="0"/>
                      </a:rPr>
                      <m:t>1</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1</m:t>
                    </m:r>
                  </m:oMath>
                </a14:m>
                <a:r>
                  <a:rPr lang="en-US" dirty="0"/>
                  <a:t> convolutions for dimensionality reduction before expensive convolutions</a:t>
                </a:r>
              </a:p>
              <a:p>
                <a:pPr marL="457200" indent="-457200">
                  <a:buFont typeface="Arial"/>
                  <a:buChar char="•"/>
                </a:pPr>
                <a:endParaRPr lang="en-US" dirty="0"/>
              </a:p>
              <a:p>
                <a:endParaRPr lang="en-US" dirty="0"/>
              </a:p>
            </p:txBody>
          </p:sp>
        </mc:Choice>
        <mc:Fallback xmlns="">
          <p:sp>
            <p:nvSpPr>
              <p:cNvPr id="8" name="Content Placeholder 7">
                <a:extLst>
                  <a:ext uri="{FF2B5EF4-FFF2-40B4-BE49-F238E27FC236}">
                    <a16:creationId xmlns:a16="http://schemas.microsoft.com/office/drawing/2014/main" id="{455565A0-BD6D-B14E-AFEF-DC60DC9AAA88}"/>
                  </a:ext>
                </a:extLst>
              </p:cNvPr>
              <p:cNvSpPr>
                <a:spLocks noGrp="1" noRot="1" noChangeAspect="1" noMove="1" noResize="1" noEditPoints="1" noAdjustHandles="1" noChangeArrowheads="1" noChangeShapeType="1" noTextEdit="1"/>
              </p:cNvSpPr>
              <p:nvPr>
                <p:ph idx="1"/>
              </p:nvPr>
            </p:nvSpPr>
            <p:spPr>
              <a:xfrm>
                <a:off x="914400" y="914400"/>
                <a:ext cx="8610600" cy="5257800"/>
              </a:xfrm>
              <a:blipFill>
                <a:blip r:embed="rId3"/>
                <a:stretch>
                  <a:fillRect l="-1327" t="-1449" r="-1622"/>
                </a:stretch>
              </a:blipFill>
            </p:spPr>
            <p:txBody>
              <a:bodyPr/>
              <a:lstStyle/>
              <a:p>
                <a:r>
                  <a:rPr lang="en-US">
                    <a:noFill/>
                  </a:rPr>
                  <a:t> </a:t>
                </a:r>
              </a:p>
            </p:txBody>
          </p:sp>
        </mc:Fallback>
      </mc:AlternateContent>
      <p:pic>
        <p:nvPicPr>
          <p:cNvPr id="9" name="Google Shape;1429;p57"/>
          <p:cNvPicPr preferRelativeResize="0"/>
          <p:nvPr/>
        </p:nvPicPr>
        <p:blipFill>
          <a:blip r:embed="rId4">
            <a:alphaModFix/>
          </a:blip>
          <a:stretch>
            <a:fillRect/>
          </a:stretch>
        </p:blipFill>
        <p:spPr>
          <a:xfrm>
            <a:off x="2965141" y="3811375"/>
            <a:ext cx="5779378" cy="2728532"/>
          </a:xfrm>
          <a:prstGeom prst="rect">
            <a:avLst/>
          </a:prstGeom>
          <a:noFill/>
          <a:ln>
            <a:noFill/>
          </a:ln>
        </p:spPr>
      </p:pic>
      <p:sp>
        <p:nvSpPr>
          <p:cNvPr id="10" name="Google Shape;1443;p58"/>
          <p:cNvSpPr/>
          <p:nvPr/>
        </p:nvSpPr>
        <p:spPr>
          <a:xfrm>
            <a:off x="10647964" y="4800600"/>
            <a:ext cx="1342852" cy="550691"/>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3" name="Straight Arrow Connector 12"/>
          <p:cNvCxnSpPr>
            <a:cxnSpLocks/>
          </p:cNvCxnSpPr>
          <p:nvPr/>
        </p:nvCxnSpPr>
        <p:spPr>
          <a:xfrm flipH="1" flipV="1">
            <a:off x="9067800" y="5075945"/>
            <a:ext cx="1580165" cy="294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4A7398-B294-EE42-ADCB-0B97B974F9CF}"/>
              </a:ext>
            </a:extLst>
          </p:cNvPr>
          <p:cNvSpPr txBox="1"/>
          <p:nvPr/>
        </p:nvSpPr>
        <p:spPr>
          <a:xfrm>
            <a:off x="55831" y="6550223"/>
            <a:ext cx="1717137" cy="307777"/>
          </a:xfrm>
          <a:prstGeom prst="rect">
            <a:avLst/>
          </a:prstGeom>
          <a:noFill/>
        </p:spPr>
        <p:txBody>
          <a:bodyPr wrap="none" rtlCol="0">
            <a:spAutoFit/>
          </a:bodyPr>
          <a:lstStyle/>
          <a:p>
            <a:r>
              <a:rPr lang="en-US" sz="1400" b="0" dirty="0"/>
              <a:t>Source: </a:t>
            </a:r>
            <a:r>
              <a:rPr lang="en-US" sz="1400" b="0" dirty="0">
                <a:hlinkClick r:id="rId5"/>
              </a:rPr>
              <a:t>J. Johnson</a:t>
            </a:r>
            <a:endParaRPr lang="en-US" sz="1400" b="0" dirty="0"/>
          </a:p>
        </p:txBody>
      </p:sp>
    </p:spTree>
    <p:extLst>
      <p:ext uri="{BB962C8B-B14F-4D97-AF65-F5344CB8AC3E}">
        <p14:creationId xmlns:p14="http://schemas.microsoft.com/office/powerpoint/2010/main" val="345828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741C4-D805-3442-9DEC-6D7F7B55BD2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CF93236-DF54-E846-918C-CC8B7AF8E962}"/>
              </a:ext>
            </a:extLst>
          </p:cNvPr>
          <p:cNvSpPr>
            <a:spLocks noGrp="1"/>
          </p:cNvSpPr>
          <p:nvPr>
            <p:ph idx="1"/>
          </p:nvPr>
        </p:nvSpPr>
        <p:spPr/>
        <p:txBody>
          <a:bodyPr/>
          <a:lstStyle/>
          <a:p>
            <a:pPr marL="457200" indent="-457200">
              <a:buFont typeface="Arial" panose="020B0604020202020204" pitchFamily="34" charset="0"/>
              <a:buChar char="•"/>
            </a:pPr>
            <a:r>
              <a:rPr lang="en-US" dirty="0" err="1"/>
              <a:t>AlexNet</a:t>
            </a:r>
            <a:r>
              <a:rPr lang="en-US" dirty="0"/>
              <a:t> (2012-2013)</a:t>
            </a:r>
          </a:p>
          <a:p>
            <a:pPr marL="457200" indent="-457200">
              <a:buFont typeface="Arial" panose="020B0604020202020204" pitchFamily="34" charset="0"/>
              <a:buChar char="•"/>
            </a:pPr>
            <a:r>
              <a:rPr lang="en-US" dirty="0" err="1"/>
              <a:t>VGGNet</a:t>
            </a:r>
            <a:r>
              <a:rPr lang="en-US" dirty="0"/>
              <a:t> (2014)</a:t>
            </a:r>
          </a:p>
          <a:p>
            <a:pPr marL="457200" indent="-457200">
              <a:buFont typeface="Arial" panose="020B0604020202020204" pitchFamily="34" charset="0"/>
              <a:buChar char="•"/>
            </a:pPr>
            <a:r>
              <a:rPr lang="en-US" dirty="0" err="1"/>
              <a:t>GoogLeNet</a:t>
            </a:r>
            <a:r>
              <a:rPr lang="en-US" dirty="0"/>
              <a:t> (2014)</a:t>
            </a:r>
          </a:p>
          <a:p>
            <a:pPr marL="457200" indent="-457200">
              <a:buFont typeface="Arial" panose="020B0604020202020204" pitchFamily="34" charset="0"/>
              <a:buChar char="•"/>
            </a:pPr>
            <a:r>
              <a:rPr lang="en-US" dirty="0" err="1"/>
              <a:t>ResNet</a:t>
            </a:r>
            <a:r>
              <a:rPr lang="en-US" dirty="0"/>
              <a:t> (2015)</a:t>
            </a:r>
          </a:p>
          <a:p>
            <a:pPr marL="457200" indent="-457200">
              <a:buFont typeface="Arial" panose="020B0604020202020204" pitchFamily="34" charset="0"/>
              <a:buChar char="•"/>
            </a:pPr>
            <a:r>
              <a:rPr lang="en-US" dirty="0"/>
              <a:t>Beyond </a:t>
            </a:r>
            <a:r>
              <a:rPr lang="en-US" dirty="0" err="1"/>
              <a:t>ResNet</a:t>
            </a:r>
            <a:r>
              <a:rPr lang="en-US" dirty="0"/>
              <a:t> (2016 and onward): Wide </a:t>
            </a:r>
            <a:r>
              <a:rPr lang="en-US" dirty="0" err="1"/>
              <a:t>ResNet</a:t>
            </a:r>
            <a:r>
              <a:rPr lang="en-US" dirty="0"/>
              <a:t>, </a:t>
            </a:r>
            <a:r>
              <a:rPr lang="en-US" dirty="0" err="1"/>
              <a:t>ResNeXT</a:t>
            </a:r>
            <a:r>
              <a:rPr lang="en-US" dirty="0"/>
              <a:t>, </a:t>
            </a:r>
            <a:r>
              <a:rPr lang="en-US" dirty="0" err="1"/>
              <a:t>DenseNet</a:t>
            </a:r>
            <a:endParaRPr lang="en-US" dirty="0"/>
          </a:p>
        </p:txBody>
      </p:sp>
    </p:spTree>
    <p:extLst>
      <p:ext uri="{BB962C8B-B14F-4D97-AF65-F5344CB8AC3E}">
        <p14:creationId xmlns:p14="http://schemas.microsoft.com/office/powerpoint/2010/main" val="4259706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Cube 55"/>
          <p:cNvSpPr/>
          <p:nvPr/>
        </p:nvSpPr>
        <p:spPr bwMode="auto">
          <a:xfrm>
            <a:off x="7620000" y="2362200"/>
            <a:ext cx="2590800" cy="3352800"/>
          </a:xfrm>
          <a:prstGeom prst="cube">
            <a:avLst>
              <a:gd name="adj" fmla="val 51891"/>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Recall: Regular conv layer</a:t>
            </a:r>
          </a:p>
        </p:txBody>
      </p:sp>
      <p:sp>
        <p:nvSpPr>
          <p:cNvPr id="5" name="Cube 4"/>
          <p:cNvSpPr/>
          <p:nvPr/>
        </p:nvSpPr>
        <p:spPr bwMode="auto">
          <a:xfrm>
            <a:off x="4038600"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3" name="TextBox 32"/>
          <p:cNvSpPr txBox="1"/>
          <p:nvPr/>
        </p:nvSpPr>
        <p:spPr>
          <a:xfrm>
            <a:off x="4191000" y="5939136"/>
            <a:ext cx="1587394" cy="461665"/>
          </a:xfrm>
          <a:prstGeom prst="rect">
            <a:avLst/>
          </a:prstGeom>
          <a:noFill/>
        </p:spPr>
        <p:txBody>
          <a:bodyPr wrap="none" rtlCol="0">
            <a:spAutoFit/>
          </a:bodyPr>
          <a:lstStyle/>
          <a:p>
            <a:r>
              <a:rPr lang="en-US" b="0" dirty="0" err="1"/>
              <a:t>conv</a:t>
            </a:r>
            <a:r>
              <a:rPr lang="en-US" b="0" dirty="0"/>
              <a:t> layer</a:t>
            </a:r>
          </a:p>
        </p:txBody>
      </p:sp>
      <p:sp>
        <p:nvSpPr>
          <p:cNvPr id="27" name="Cube 26"/>
          <p:cNvSpPr/>
          <p:nvPr/>
        </p:nvSpPr>
        <p:spPr bwMode="auto">
          <a:xfrm>
            <a:off x="7848600" y="2357735"/>
            <a:ext cx="1600200" cy="3352800"/>
          </a:xfrm>
          <a:prstGeom prst="cube">
            <a:avLst>
              <a:gd name="adj" fmla="val 84406"/>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 name="Cube 25"/>
          <p:cNvSpPr/>
          <p:nvPr/>
        </p:nvSpPr>
        <p:spPr bwMode="auto">
          <a:xfrm>
            <a:off x="8229600" y="4262735"/>
            <a:ext cx="381000" cy="381000"/>
          </a:xfrm>
          <a:prstGeom prst="cube">
            <a:avLst>
              <a:gd name="adj" fmla="val 35792"/>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8" name="Straight Connector 27"/>
          <p:cNvCxnSpPr/>
          <p:nvPr/>
        </p:nvCxnSpPr>
        <p:spPr bwMode="auto">
          <a:xfrm>
            <a:off x="6477000" y="3810000"/>
            <a:ext cx="1905000" cy="45720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29" name="Straight Connector 28"/>
          <p:cNvCxnSpPr/>
          <p:nvPr/>
        </p:nvCxnSpPr>
        <p:spPr bwMode="auto">
          <a:xfrm>
            <a:off x="6172200" y="4114800"/>
            <a:ext cx="2057400" cy="30480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30" name="Straight Connector 29"/>
          <p:cNvCxnSpPr/>
          <p:nvPr/>
        </p:nvCxnSpPr>
        <p:spPr bwMode="auto">
          <a:xfrm flipV="1">
            <a:off x="6172200" y="4648200"/>
            <a:ext cx="2057400" cy="30480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31" name="Straight Connector 30"/>
          <p:cNvCxnSpPr/>
          <p:nvPr/>
        </p:nvCxnSpPr>
        <p:spPr bwMode="auto">
          <a:xfrm flipV="1">
            <a:off x="6477000" y="4495800"/>
            <a:ext cx="1752600" cy="152400"/>
          </a:xfrm>
          <a:prstGeom prst="line">
            <a:avLst/>
          </a:prstGeom>
          <a:solidFill>
            <a:schemeClr val="accent1"/>
          </a:solidFill>
          <a:ln w="9525" cap="flat" cmpd="sng" algn="ctr">
            <a:solidFill>
              <a:schemeClr val="tx1"/>
            </a:solidFill>
            <a:prstDash val="sysDot"/>
            <a:round/>
            <a:headEnd type="none" w="med" len="med"/>
            <a:tailEnd type="none" w="med" len="med"/>
          </a:ln>
          <a:effectLst/>
        </p:spPr>
      </p:cxnSp>
      <p:sp>
        <p:nvSpPr>
          <p:cNvPr id="46" name="Cube 45"/>
          <p:cNvSpPr/>
          <p:nvPr/>
        </p:nvSpPr>
        <p:spPr bwMode="auto">
          <a:xfrm>
            <a:off x="4343400" y="3810000"/>
            <a:ext cx="2133600" cy="1143000"/>
          </a:xfrm>
          <a:prstGeom prst="cube">
            <a:avLst>
              <a:gd name="adj" fmla="val 23793"/>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A703595-1E81-3941-8CC6-A7067E9B91AA}"/>
                  </a:ext>
                </a:extLst>
              </p:cNvPr>
              <p:cNvSpPr txBox="1"/>
              <p:nvPr/>
            </p:nvSpPr>
            <p:spPr>
              <a:xfrm>
                <a:off x="4267201" y="4114801"/>
                <a:ext cx="1828799" cy="830997"/>
              </a:xfrm>
              <a:prstGeom prst="rect">
                <a:avLst/>
              </a:prstGeom>
              <a:noFill/>
            </p:spPr>
            <p:txBody>
              <a:bodyPr wrap="square" rtlCol="0">
                <a:spAutoFit/>
              </a:bodyPr>
              <a:lstStyle/>
              <a:p>
                <a:pPr algn="ctr"/>
                <a14:m>
                  <m:oMath xmlns:m="http://schemas.openxmlformats.org/officeDocument/2006/math">
                    <m:r>
                      <a:rPr lang="en-US" b="0" i="1" dirty="0" smtClean="0">
                        <a:latin typeface="Cambria Math" panose="02040503050406030204" pitchFamily="18" charset="0"/>
                      </a:rPr>
                      <m:t>𝐹</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𝐹</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𝐾</m:t>
                    </m:r>
                  </m:oMath>
                </a14:m>
                <a:r>
                  <a:rPr lang="en-US" b="0" dirty="0"/>
                  <a:t> filter</a:t>
                </a:r>
              </a:p>
            </p:txBody>
          </p:sp>
        </mc:Choice>
        <mc:Fallback xmlns="">
          <p:sp>
            <p:nvSpPr>
              <p:cNvPr id="13" name="TextBox 12">
                <a:extLst>
                  <a:ext uri="{FF2B5EF4-FFF2-40B4-BE49-F238E27FC236}">
                    <a16:creationId xmlns:a16="http://schemas.microsoft.com/office/drawing/2014/main" id="{7A703595-1E81-3941-8CC6-A7067E9B91AA}"/>
                  </a:ext>
                </a:extLst>
              </p:cNvPr>
              <p:cNvSpPr txBox="1">
                <a:spLocks noRot="1" noChangeAspect="1" noMove="1" noResize="1" noEditPoints="1" noAdjustHandles="1" noChangeArrowheads="1" noChangeShapeType="1" noTextEdit="1"/>
              </p:cNvSpPr>
              <p:nvPr/>
            </p:nvSpPr>
            <p:spPr>
              <a:xfrm>
                <a:off x="4267201" y="4114801"/>
                <a:ext cx="1828799" cy="830997"/>
              </a:xfrm>
              <a:prstGeom prst="rect">
                <a:avLst/>
              </a:prstGeom>
              <a:blipFill>
                <a:blip r:embed="rId2"/>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25B7CB2-3AC7-C54D-A42C-1E9A0C9CF44D}"/>
                  </a:ext>
                </a:extLst>
              </p:cNvPr>
              <p:cNvSpPr txBox="1"/>
              <p:nvPr/>
            </p:nvSpPr>
            <p:spPr>
              <a:xfrm>
                <a:off x="5181600" y="1781771"/>
                <a:ext cx="2271776" cy="461665"/>
              </a:xfrm>
              <a:prstGeom prst="rect">
                <a:avLst/>
              </a:prstGeom>
              <a:noFill/>
            </p:spPr>
            <p:txBody>
              <a:bodyPr wrap="none" rtlCol="0">
                <a:spAutoFit/>
              </a:bodyPr>
              <a:lstStyle/>
              <a:p>
                <a14:m>
                  <m:oMath xmlns:m="http://schemas.openxmlformats.org/officeDocument/2006/math">
                    <m:r>
                      <a:rPr lang="en-US" b="0" i="1" dirty="0" smtClean="0">
                        <a:latin typeface="Cambria Math" panose="02040503050406030204" pitchFamily="18" charset="0"/>
                      </a:rPr>
                      <m:t>𝐾</m:t>
                    </m:r>
                  </m:oMath>
                </a14:m>
                <a:r>
                  <a:rPr lang="en-US" b="0" dirty="0"/>
                  <a:t> feature maps</a:t>
                </a:r>
              </a:p>
            </p:txBody>
          </p:sp>
        </mc:Choice>
        <mc:Fallback xmlns="">
          <p:sp>
            <p:nvSpPr>
              <p:cNvPr id="14" name="TextBox 13">
                <a:extLst>
                  <a:ext uri="{FF2B5EF4-FFF2-40B4-BE49-F238E27FC236}">
                    <a16:creationId xmlns:a16="http://schemas.microsoft.com/office/drawing/2014/main" id="{325B7CB2-3AC7-C54D-A42C-1E9A0C9CF44D}"/>
                  </a:ext>
                </a:extLst>
              </p:cNvPr>
              <p:cNvSpPr txBox="1">
                <a:spLocks noRot="1" noChangeAspect="1" noMove="1" noResize="1" noEditPoints="1" noAdjustHandles="1" noChangeArrowheads="1" noChangeShapeType="1" noTextEdit="1"/>
              </p:cNvSpPr>
              <p:nvPr/>
            </p:nvSpPr>
            <p:spPr>
              <a:xfrm>
                <a:off x="5181600" y="1781771"/>
                <a:ext cx="2271776" cy="461665"/>
              </a:xfrm>
              <a:prstGeom prst="rect">
                <a:avLst/>
              </a:prstGeom>
              <a:blipFill>
                <a:blip r:embed="rId3"/>
                <a:stretch>
                  <a:fillRect l="-559" t="-7895" r="-3911" b="-2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41E2FD7-7C8A-864E-BDAA-DE30308A1ED1}"/>
                  </a:ext>
                </a:extLst>
              </p:cNvPr>
              <p:cNvSpPr txBox="1"/>
              <p:nvPr/>
            </p:nvSpPr>
            <p:spPr>
              <a:xfrm>
                <a:off x="4572000" y="4925097"/>
                <a:ext cx="1165512" cy="461665"/>
              </a:xfrm>
              <a:prstGeom prst="rect">
                <a:avLst/>
              </a:prstGeom>
              <a:noFill/>
            </p:spPr>
            <p:txBody>
              <a:bodyPr wrap="none" rtlCol="0">
                <a:spAutoFit/>
              </a:bodyPr>
              <a:lstStyle/>
              <a:p>
                <a14:m>
                  <m:oMath xmlns:m="http://schemas.openxmlformats.org/officeDocument/2006/math">
                    <m:r>
                      <a:rPr lang="en-US" b="0" i="1" dirty="0" smtClean="0">
                        <a:latin typeface="Cambria Math" panose="02040503050406030204" pitchFamily="18" charset="0"/>
                      </a:rPr>
                      <m:t>𝐿</m:t>
                    </m:r>
                  </m:oMath>
                </a14:m>
                <a:r>
                  <a:rPr lang="en-US" b="0" dirty="0"/>
                  <a:t> filters</a:t>
                </a:r>
              </a:p>
            </p:txBody>
          </p:sp>
        </mc:Choice>
        <mc:Fallback xmlns="">
          <p:sp>
            <p:nvSpPr>
              <p:cNvPr id="16" name="TextBox 15">
                <a:extLst>
                  <a:ext uri="{FF2B5EF4-FFF2-40B4-BE49-F238E27FC236}">
                    <a16:creationId xmlns:a16="http://schemas.microsoft.com/office/drawing/2014/main" id="{541E2FD7-7C8A-864E-BDAA-DE30308A1ED1}"/>
                  </a:ext>
                </a:extLst>
              </p:cNvPr>
              <p:cNvSpPr txBox="1">
                <a:spLocks noRot="1" noChangeAspect="1" noMove="1" noResize="1" noEditPoints="1" noAdjustHandles="1" noChangeArrowheads="1" noChangeShapeType="1" noTextEdit="1"/>
              </p:cNvSpPr>
              <p:nvPr/>
            </p:nvSpPr>
            <p:spPr>
              <a:xfrm>
                <a:off x="4572000" y="4925097"/>
                <a:ext cx="1165512" cy="461665"/>
              </a:xfrm>
              <a:prstGeom prst="rect">
                <a:avLst/>
              </a:prstGeom>
              <a:blipFill>
                <a:blip r:embed="rId4"/>
                <a:stretch>
                  <a:fillRect l="-1087" t="-8108" r="-7609" b="-243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5F7BEDA-3D30-8847-9A5B-96227DE2CD2F}"/>
                  </a:ext>
                </a:extLst>
              </p:cNvPr>
              <p:cNvSpPr txBox="1"/>
              <p:nvPr/>
            </p:nvSpPr>
            <p:spPr>
              <a:xfrm>
                <a:off x="8320024" y="1752601"/>
                <a:ext cx="2226700" cy="461665"/>
              </a:xfrm>
              <a:prstGeom prst="rect">
                <a:avLst/>
              </a:prstGeom>
              <a:noFill/>
            </p:spPr>
            <p:txBody>
              <a:bodyPr wrap="none" rtlCol="0">
                <a:spAutoFit/>
              </a:bodyPr>
              <a:lstStyle/>
              <a:p>
                <a14:m>
                  <m:oMath xmlns:m="http://schemas.openxmlformats.org/officeDocument/2006/math">
                    <m:r>
                      <a:rPr lang="en-US" b="0" i="1" dirty="0" smtClean="0">
                        <a:latin typeface="Cambria Math" panose="02040503050406030204" pitchFamily="18" charset="0"/>
                      </a:rPr>
                      <m:t>𝐿</m:t>
                    </m:r>
                  </m:oMath>
                </a14:m>
                <a:r>
                  <a:rPr lang="en-US" b="0" dirty="0"/>
                  <a:t> feature maps</a:t>
                </a:r>
              </a:p>
            </p:txBody>
          </p:sp>
        </mc:Choice>
        <mc:Fallback xmlns="">
          <p:sp>
            <p:nvSpPr>
              <p:cNvPr id="17" name="TextBox 16">
                <a:extLst>
                  <a:ext uri="{FF2B5EF4-FFF2-40B4-BE49-F238E27FC236}">
                    <a16:creationId xmlns:a16="http://schemas.microsoft.com/office/drawing/2014/main" id="{35F7BEDA-3D30-8847-9A5B-96227DE2CD2F}"/>
                  </a:ext>
                </a:extLst>
              </p:cNvPr>
              <p:cNvSpPr txBox="1">
                <a:spLocks noRot="1" noChangeAspect="1" noMove="1" noResize="1" noEditPoints="1" noAdjustHandles="1" noChangeArrowheads="1" noChangeShapeType="1" noTextEdit="1"/>
              </p:cNvSpPr>
              <p:nvPr/>
            </p:nvSpPr>
            <p:spPr>
              <a:xfrm>
                <a:off x="8320024" y="1752601"/>
                <a:ext cx="2226700" cy="461665"/>
              </a:xfrm>
              <a:prstGeom prst="rect">
                <a:avLst/>
              </a:prstGeom>
              <a:blipFill>
                <a:blip r:embed="rId5"/>
                <a:stretch>
                  <a:fillRect t="-10811" r="-3977" b="-27027"/>
                </a:stretch>
              </a:blipFill>
            </p:spPr>
            <p:txBody>
              <a:bodyPr/>
              <a:lstStyle/>
              <a:p>
                <a:r>
                  <a:rPr lang="en-US">
                    <a:noFill/>
                  </a:rPr>
                  <a:t> </a:t>
                </a:r>
              </a:p>
            </p:txBody>
          </p:sp>
        </mc:Fallback>
      </mc:AlternateContent>
    </p:spTree>
    <p:extLst>
      <p:ext uri="{BB962C8B-B14F-4D97-AF65-F5344CB8AC3E}">
        <p14:creationId xmlns:p14="http://schemas.microsoft.com/office/powerpoint/2010/main" val="2020567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1x1 convolution</a:t>
            </a:r>
          </a:p>
        </p:txBody>
      </p:sp>
      <p:sp>
        <p:nvSpPr>
          <p:cNvPr id="5" name="Cube 4"/>
          <p:cNvSpPr/>
          <p:nvPr/>
        </p:nvSpPr>
        <p:spPr bwMode="auto">
          <a:xfrm>
            <a:off x="4038600"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Cube 20"/>
          <p:cNvSpPr/>
          <p:nvPr/>
        </p:nvSpPr>
        <p:spPr bwMode="auto">
          <a:xfrm>
            <a:off x="4495800" y="4262735"/>
            <a:ext cx="1905000" cy="385465"/>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33" name="TextBox 32"/>
              <p:cNvSpPr txBox="1"/>
              <p:nvPr/>
            </p:nvSpPr>
            <p:spPr>
              <a:xfrm>
                <a:off x="3810001" y="5943601"/>
                <a:ext cx="2215671" cy="461665"/>
              </a:xfrm>
              <a:prstGeom prst="rect">
                <a:avLst/>
              </a:prstGeom>
              <a:noFill/>
            </p:spPr>
            <p:txBody>
              <a:bodyPr wrap="none" rtlCol="0">
                <a:spAutoFit/>
              </a:bodyPr>
              <a:lstStyle/>
              <a:p>
                <a14:m>
                  <m:oMath xmlns:m="http://schemas.openxmlformats.org/officeDocument/2006/math">
                    <m:r>
                      <a:rPr lang="en-US" b="0" i="1" dirty="0" smtClean="0">
                        <a:latin typeface="Cambria Math" panose="02040503050406030204" pitchFamily="18" charset="0"/>
                      </a:rPr>
                      <m:t>1</m:t>
                    </m:r>
                    <m:r>
                      <a:rPr lang="en-US" b="0"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1</m:t>
                    </m:r>
                  </m:oMath>
                </a14:m>
                <a:r>
                  <a:rPr lang="en-US" b="0" dirty="0"/>
                  <a:t> conv layer</a:t>
                </a:r>
              </a:p>
            </p:txBody>
          </p:sp>
        </mc:Choice>
        <mc:Fallback xmlns="">
          <p:sp>
            <p:nvSpPr>
              <p:cNvPr id="33" name="TextBox 32"/>
              <p:cNvSpPr txBox="1">
                <a:spLocks noRot="1" noChangeAspect="1" noMove="1" noResize="1" noEditPoints="1" noAdjustHandles="1" noChangeArrowheads="1" noChangeShapeType="1" noTextEdit="1"/>
              </p:cNvSpPr>
              <p:nvPr/>
            </p:nvSpPr>
            <p:spPr>
              <a:xfrm>
                <a:off x="3810001" y="5943601"/>
                <a:ext cx="2215671" cy="461665"/>
              </a:xfrm>
              <a:prstGeom prst="rect">
                <a:avLst/>
              </a:prstGeom>
              <a:blipFill>
                <a:blip r:embed="rId2"/>
                <a:stretch>
                  <a:fillRect l="-575" t="-11111" r="-4023" b="-27778"/>
                </a:stretch>
              </a:blipFill>
            </p:spPr>
            <p:txBody>
              <a:bodyPr/>
              <a:lstStyle/>
              <a:p>
                <a:r>
                  <a:rPr lang="en-US">
                    <a:noFill/>
                  </a:rPr>
                  <a:t> </a:t>
                </a:r>
              </a:p>
            </p:txBody>
          </p:sp>
        </mc:Fallback>
      </mc:AlternateContent>
      <p:sp>
        <p:nvSpPr>
          <p:cNvPr id="25" name="Cube 24"/>
          <p:cNvSpPr/>
          <p:nvPr/>
        </p:nvSpPr>
        <p:spPr bwMode="auto">
          <a:xfrm>
            <a:off x="7620000" y="2362200"/>
            <a:ext cx="2590800" cy="3352800"/>
          </a:xfrm>
          <a:prstGeom prst="cube">
            <a:avLst>
              <a:gd name="adj" fmla="val 51891"/>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 name="Cube 26"/>
          <p:cNvSpPr/>
          <p:nvPr/>
        </p:nvSpPr>
        <p:spPr bwMode="auto">
          <a:xfrm>
            <a:off x="7848600" y="2357735"/>
            <a:ext cx="1600200" cy="3352800"/>
          </a:xfrm>
          <a:prstGeom prst="cube">
            <a:avLst>
              <a:gd name="adj" fmla="val 84406"/>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 name="Cube 25"/>
          <p:cNvSpPr/>
          <p:nvPr/>
        </p:nvSpPr>
        <p:spPr bwMode="auto">
          <a:xfrm>
            <a:off x="8229600" y="4262735"/>
            <a:ext cx="381000" cy="381000"/>
          </a:xfrm>
          <a:prstGeom prst="cube">
            <a:avLst>
              <a:gd name="adj" fmla="val 35792"/>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8" name="Straight Connector 27"/>
          <p:cNvCxnSpPr/>
          <p:nvPr/>
        </p:nvCxnSpPr>
        <p:spPr bwMode="auto">
          <a:xfrm>
            <a:off x="6400800" y="4267200"/>
            <a:ext cx="1981200"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29" name="Straight Connector 28"/>
          <p:cNvCxnSpPr/>
          <p:nvPr/>
        </p:nvCxnSpPr>
        <p:spPr bwMode="auto">
          <a:xfrm flipV="1">
            <a:off x="6248400" y="4419600"/>
            <a:ext cx="1981200" cy="2"/>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30" name="Straight Connector 29"/>
          <p:cNvCxnSpPr/>
          <p:nvPr/>
        </p:nvCxnSpPr>
        <p:spPr bwMode="auto">
          <a:xfrm>
            <a:off x="6248400" y="4648200"/>
            <a:ext cx="1981200"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31" name="Straight Connector 30"/>
          <p:cNvCxnSpPr/>
          <p:nvPr/>
        </p:nvCxnSpPr>
        <p:spPr bwMode="auto">
          <a:xfrm>
            <a:off x="6400800" y="4495800"/>
            <a:ext cx="1828800"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7D71054-452D-864D-A1F1-AEAFEFB61978}"/>
                  </a:ext>
                </a:extLst>
              </p:cNvPr>
              <p:cNvSpPr txBox="1"/>
              <p:nvPr/>
            </p:nvSpPr>
            <p:spPr>
              <a:xfrm>
                <a:off x="4419600" y="4637297"/>
                <a:ext cx="2286000" cy="461665"/>
              </a:xfrm>
              <a:prstGeom prst="rect">
                <a:avLst/>
              </a:prstGeom>
              <a:noFill/>
            </p:spPr>
            <p:txBody>
              <a:bodyPr wrap="square" rtlCol="0">
                <a:spAutoFit/>
              </a:bodyPr>
              <a:lstStyle/>
              <a:p>
                <a:pPr algn="ctr"/>
                <a14:m>
                  <m:oMath xmlns:m="http://schemas.openxmlformats.org/officeDocument/2006/math">
                    <m:r>
                      <a:rPr lang="en-US" b="0" i="1" dirty="0" smtClean="0">
                        <a:latin typeface="Cambria Math" panose="02040503050406030204" pitchFamily="18" charset="0"/>
                      </a:rPr>
                      <m:t>1</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1</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𝐾</m:t>
                    </m:r>
                  </m:oMath>
                </a14:m>
                <a:r>
                  <a:rPr lang="en-US" b="0" dirty="0"/>
                  <a:t> filter</a:t>
                </a:r>
              </a:p>
            </p:txBody>
          </p:sp>
        </mc:Choice>
        <mc:Fallback xmlns="">
          <p:sp>
            <p:nvSpPr>
              <p:cNvPr id="13" name="TextBox 12">
                <a:extLst>
                  <a:ext uri="{FF2B5EF4-FFF2-40B4-BE49-F238E27FC236}">
                    <a16:creationId xmlns:a16="http://schemas.microsoft.com/office/drawing/2014/main" id="{77D71054-452D-864D-A1F1-AEAFEFB61978}"/>
                  </a:ext>
                </a:extLst>
              </p:cNvPr>
              <p:cNvSpPr txBox="1">
                <a:spLocks noRot="1" noChangeAspect="1" noMove="1" noResize="1" noEditPoints="1" noAdjustHandles="1" noChangeArrowheads="1" noChangeShapeType="1" noTextEdit="1"/>
              </p:cNvSpPr>
              <p:nvPr/>
            </p:nvSpPr>
            <p:spPr>
              <a:xfrm>
                <a:off x="4419600" y="4637297"/>
                <a:ext cx="2286000" cy="461665"/>
              </a:xfrm>
              <a:prstGeom prst="rect">
                <a:avLst/>
              </a:prstGeom>
              <a:blipFill>
                <a:blip r:embed="rId3"/>
                <a:stretch>
                  <a:fillRect t="-8108"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E3378EF-29D9-5E41-B101-F2A141A32880}"/>
                  </a:ext>
                </a:extLst>
              </p:cNvPr>
              <p:cNvSpPr txBox="1"/>
              <p:nvPr/>
            </p:nvSpPr>
            <p:spPr>
              <a:xfrm>
                <a:off x="8320024" y="1752601"/>
                <a:ext cx="2226700" cy="461665"/>
              </a:xfrm>
              <a:prstGeom prst="rect">
                <a:avLst/>
              </a:prstGeom>
              <a:noFill/>
            </p:spPr>
            <p:txBody>
              <a:bodyPr wrap="none" rtlCol="0">
                <a:spAutoFit/>
              </a:bodyPr>
              <a:lstStyle/>
              <a:p>
                <a14:m>
                  <m:oMath xmlns:m="http://schemas.openxmlformats.org/officeDocument/2006/math">
                    <m:r>
                      <a:rPr lang="en-US" b="0" i="1" dirty="0" smtClean="0">
                        <a:latin typeface="Cambria Math" panose="02040503050406030204" pitchFamily="18" charset="0"/>
                      </a:rPr>
                      <m:t>𝐿</m:t>
                    </m:r>
                  </m:oMath>
                </a14:m>
                <a:r>
                  <a:rPr lang="en-US" b="0" dirty="0"/>
                  <a:t> feature maps</a:t>
                </a:r>
              </a:p>
            </p:txBody>
          </p:sp>
        </mc:Choice>
        <mc:Fallback xmlns="">
          <p:sp>
            <p:nvSpPr>
              <p:cNvPr id="14" name="TextBox 13">
                <a:extLst>
                  <a:ext uri="{FF2B5EF4-FFF2-40B4-BE49-F238E27FC236}">
                    <a16:creationId xmlns:a16="http://schemas.microsoft.com/office/drawing/2014/main" id="{AE3378EF-29D9-5E41-B101-F2A141A32880}"/>
                  </a:ext>
                </a:extLst>
              </p:cNvPr>
              <p:cNvSpPr txBox="1">
                <a:spLocks noRot="1" noChangeAspect="1" noMove="1" noResize="1" noEditPoints="1" noAdjustHandles="1" noChangeArrowheads="1" noChangeShapeType="1" noTextEdit="1"/>
              </p:cNvSpPr>
              <p:nvPr/>
            </p:nvSpPr>
            <p:spPr>
              <a:xfrm>
                <a:off x="8320024" y="1752601"/>
                <a:ext cx="2226700" cy="461665"/>
              </a:xfrm>
              <a:prstGeom prst="rect">
                <a:avLst/>
              </a:prstGeom>
              <a:blipFill>
                <a:blip r:embed="rId4"/>
                <a:stretch>
                  <a:fillRect t="-10811" r="-3977"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223F0E5-81C5-894E-8264-B04206D13803}"/>
                  </a:ext>
                </a:extLst>
              </p:cNvPr>
              <p:cNvSpPr txBox="1"/>
              <p:nvPr/>
            </p:nvSpPr>
            <p:spPr>
              <a:xfrm>
                <a:off x="4572000" y="5029201"/>
                <a:ext cx="1165512" cy="461665"/>
              </a:xfrm>
              <a:prstGeom prst="rect">
                <a:avLst/>
              </a:prstGeom>
              <a:noFill/>
            </p:spPr>
            <p:txBody>
              <a:bodyPr wrap="none" rtlCol="0">
                <a:spAutoFit/>
              </a:bodyPr>
              <a:lstStyle/>
              <a:p>
                <a14:m>
                  <m:oMath xmlns:m="http://schemas.openxmlformats.org/officeDocument/2006/math">
                    <m:r>
                      <a:rPr lang="en-US" b="0" i="1" dirty="0" smtClean="0">
                        <a:latin typeface="Cambria Math" panose="02040503050406030204" pitchFamily="18" charset="0"/>
                      </a:rPr>
                      <m:t>𝐿</m:t>
                    </m:r>
                  </m:oMath>
                </a14:m>
                <a:r>
                  <a:rPr lang="en-US" b="0" dirty="0"/>
                  <a:t> filters</a:t>
                </a:r>
              </a:p>
            </p:txBody>
          </p:sp>
        </mc:Choice>
        <mc:Fallback xmlns="">
          <p:sp>
            <p:nvSpPr>
              <p:cNvPr id="15" name="TextBox 14">
                <a:extLst>
                  <a:ext uri="{FF2B5EF4-FFF2-40B4-BE49-F238E27FC236}">
                    <a16:creationId xmlns:a16="http://schemas.microsoft.com/office/drawing/2014/main" id="{5223F0E5-81C5-894E-8264-B04206D13803}"/>
                  </a:ext>
                </a:extLst>
              </p:cNvPr>
              <p:cNvSpPr txBox="1">
                <a:spLocks noRot="1" noChangeAspect="1" noMove="1" noResize="1" noEditPoints="1" noAdjustHandles="1" noChangeArrowheads="1" noChangeShapeType="1" noTextEdit="1"/>
              </p:cNvSpPr>
              <p:nvPr/>
            </p:nvSpPr>
            <p:spPr>
              <a:xfrm>
                <a:off x="4572000" y="5029201"/>
                <a:ext cx="1165512" cy="461665"/>
              </a:xfrm>
              <a:prstGeom prst="rect">
                <a:avLst/>
              </a:prstGeom>
              <a:blipFill>
                <a:blip r:embed="rId5"/>
                <a:stretch>
                  <a:fillRect l="-1087" t="-11111" r="-7609"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581A0C4-47BD-7F4C-938D-B1B45FEAA2D5}"/>
                  </a:ext>
                </a:extLst>
              </p:cNvPr>
              <p:cNvSpPr txBox="1"/>
              <p:nvPr/>
            </p:nvSpPr>
            <p:spPr>
              <a:xfrm>
                <a:off x="5181600" y="1781771"/>
                <a:ext cx="2271776" cy="461665"/>
              </a:xfrm>
              <a:prstGeom prst="rect">
                <a:avLst/>
              </a:prstGeom>
              <a:noFill/>
            </p:spPr>
            <p:txBody>
              <a:bodyPr wrap="none" rtlCol="0">
                <a:spAutoFit/>
              </a:bodyPr>
              <a:lstStyle/>
              <a:p>
                <a14:m>
                  <m:oMath xmlns:m="http://schemas.openxmlformats.org/officeDocument/2006/math">
                    <m:r>
                      <a:rPr lang="en-US" b="0" i="1" dirty="0" smtClean="0">
                        <a:latin typeface="Cambria Math" panose="02040503050406030204" pitchFamily="18" charset="0"/>
                      </a:rPr>
                      <m:t>𝐾</m:t>
                    </m:r>
                  </m:oMath>
                </a14:m>
                <a:r>
                  <a:rPr lang="en-US" b="0" dirty="0"/>
                  <a:t> feature maps</a:t>
                </a:r>
              </a:p>
            </p:txBody>
          </p:sp>
        </mc:Choice>
        <mc:Fallback xmlns="">
          <p:sp>
            <p:nvSpPr>
              <p:cNvPr id="16" name="TextBox 15">
                <a:extLst>
                  <a:ext uri="{FF2B5EF4-FFF2-40B4-BE49-F238E27FC236}">
                    <a16:creationId xmlns:a16="http://schemas.microsoft.com/office/drawing/2014/main" id="{B581A0C4-47BD-7F4C-938D-B1B45FEAA2D5}"/>
                  </a:ext>
                </a:extLst>
              </p:cNvPr>
              <p:cNvSpPr txBox="1">
                <a:spLocks noRot="1" noChangeAspect="1" noMove="1" noResize="1" noEditPoints="1" noAdjustHandles="1" noChangeArrowheads="1" noChangeShapeType="1" noTextEdit="1"/>
              </p:cNvSpPr>
              <p:nvPr/>
            </p:nvSpPr>
            <p:spPr>
              <a:xfrm>
                <a:off x="5181600" y="1781771"/>
                <a:ext cx="2271776" cy="461665"/>
              </a:xfrm>
              <a:prstGeom prst="rect">
                <a:avLst/>
              </a:prstGeom>
              <a:blipFill>
                <a:blip r:embed="rId6"/>
                <a:stretch>
                  <a:fillRect l="-559" t="-7895" r="-3911" b="-23684"/>
                </a:stretch>
              </a:blipFill>
            </p:spPr>
            <p:txBody>
              <a:bodyPr/>
              <a:lstStyle/>
              <a:p>
                <a:r>
                  <a:rPr lang="en-US">
                    <a:noFill/>
                  </a:rPr>
                  <a:t> </a:t>
                </a:r>
              </a:p>
            </p:txBody>
          </p:sp>
        </mc:Fallback>
      </mc:AlternateContent>
    </p:spTree>
    <p:extLst>
      <p:ext uri="{BB962C8B-B14F-4D97-AF65-F5344CB8AC3E}">
        <p14:creationId xmlns:p14="http://schemas.microsoft.com/office/powerpoint/2010/main" val="964725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1x1 convolution</a:t>
            </a:r>
          </a:p>
        </p:txBody>
      </p:sp>
      <p:sp>
        <p:nvSpPr>
          <p:cNvPr id="4" name="Cube 3"/>
          <p:cNvSpPr/>
          <p:nvPr/>
        </p:nvSpPr>
        <p:spPr bwMode="auto">
          <a:xfrm>
            <a:off x="1905000"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 name="Cube 4"/>
          <p:cNvSpPr/>
          <p:nvPr/>
        </p:nvSpPr>
        <p:spPr bwMode="auto">
          <a:xfrm>
            <a:off x="4038600"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Cube 5"/>
          <p:cNvSpPr/>
          <p:nvPr/>
        </p:nvSpPr>
        <p:spPr bwMode="auto">
          <a:xfrm>
            <a:off x="2362200" y="3805535"/>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Cube 20"/>
          <p:cNvSpPr/>
          <p:nvPr/>
        </p:nvSpPr>
        <p:spPr bwMode="auto">
          <a:xfrm>
            <a:off x="4495800" y="4262735"/>
            <a:ext cx="1905000" cy="385465"/>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 name="Cube 24"/>
          <p:cNvSpPr/>
          <p:nvPr/>
        </p:nvSpPr>
        <p:spPr bwMode="auto">
          <a:xfrm>
            <a:off x="7620000" y="2362200"/>
            <a:ext cx="2590800" cy="3352800"/>
          </a:xfrm>
          <a:prstGeom prst="cube">
            <a:avLst>
              <a:gd name="adj" fmla="val 51891"/>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 name="Cube 26"/>
          <p:cNvSpPr/>
          <p:nvPr/>
        </p:nvSpPr>
        <p:spPr bwMode="auto">
          <a:xfrm>
            <a:off x="7848600" y="2357735"/>
            <a:ext cx="1600200" cy="3352800"/>
          </a:xfrm>
          <a:prstGeom prst="cube">
            <a:avLst>
              <a:gd name="adj" fmla="val 84406"/>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 name="Cube 25"/>
          <p:cNvSpPr/>
          <p:nvPr/>
        </p:nvSpPr>
        <p:spPr bwMode="auto">
          <a:xfrm>
            <a:off x="8229600" y="4262735"/>
            <a:ext cx="381000" cy="381000"/>
          </a:xfrm>
          <a:prstGeom prst="cube">
            <a:avLst>
              <a:gd name="adj" fmla="val 35792"/>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8" name="Straight Connector 27"/>
          <p:cNvCxnSpPr/>
          <p:nvPr/>
        </p:nvCxnSpPr>
        <p:spPr bwMode="auto">
          <a:xfrm>
            <a:off x="6400800" y="4267200"/>
            <a:ext cx="1981200"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29" name="Straight Connector 28"/>
          <p:cNvCxnSpPr/>
          <p:nvPr/>
        </p:nvCxnSpPr>
        <p:spPr bwMode="auto">
          <a:xfrm flipV="1">
            <a:off x="6248400" y="4419600"/>
            <a:ext cx="1981200" cy="2"/>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30" name="Straight Connector 29"/>
          <p:cNvCxnSpPr/>
          <p:nvPr/>
        </p:nvCxnSpPr>
        <p:spPr bwMode="auto">
          <a:xfrm>
            <a:off x="6248400" y="4648200"/>
            <a:ext cx="1981200"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31" name="Straight Connector 30"/>
          <p:cNvCxnSpPr/>
          <p:nvPr/>
        </p:nvCxnSpPr>
        <p:spPr bwMode="auto">
          <a:xfrm>
            <a:off x="6400800" y="4495800"/>
            <a:ext cx="1828800"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pic>
        <p:nvPicPr>
          <p:cNvPr id="45" name="Picture 44" descr="Screen Shot 2017-01-13 at 2.59.08 PM.png"/>
          <p:cNvPicPr>
            <a:picLocks noChangeAspect="1"/>
          </p:cNvPicPr>
          <p:nvPr/>
        </p:nvPicPr>
        <p:blipFill rotWithShape="1">
          <a:blip r:embed="rId2">
            <a:extLst>
              <a:ext uri="{28A0092B-C50C-407E-A947-70E740481C1C}">
                <a14:useLocalDpi xmlns:a14="http://schemas.microsoft.com/office/drawing/2010/main" val="0"/>
              </a:ext>
            </a:extLst>
          </a:blip>
          <a:srcRect t="-92" b="16486"/>
          <a:stretch/>
        </p:blipFill>
        <p:spPr>
          <a:xfrm>
            <a:off x="5638801" y="1066800"/>
            <a:ext cx="1375967" cy="990600"/>
          </a:xfrm>
          <a:prstGeom prst="rect">
            <a:avLst/>
          </a:prstGeom>
        </p:spPr>
      </p:pic>
      <p:cxnSp>
        <p:nvCxnSpPr>
          <p:cNvPr id="16" name="Straight Connector 15"/>
          <p:cNvCxnSpPr/>
          <p:nvPr/>
        </p:nvCxnSpPr>
        <p:spPr bwMode="auto">
          <a:xfrm>
            <a:off x="2895600" y="3805535"/>
            <a:ext cx="2514600" cy="45720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17" name="Straight Connector 16"/>
          <p:cNvCxnSpPr/>
          <p:nvPr/>
        </p:nvCxnSpPr>
        <p:spPr bwMode="auto">
          <a:xfrm>
            <a:off x="2493776" y="4075783"/>
            <a:ext cx="2886340" cy="323321"/>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18" name="Straight Connector 17"/>
          <p:cNvCxnSpPr/>
          <p:nvPr/>
        </p:nvCxnSpPr>
        <p:spPr bwMode="auto">
          <a:xfrm flipV="1">
            <a:off x="2590800" y="4643735"/>
            <a:ext cx="2667000" cy="30480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19" name="Straight Connector 18"/>
          <p:cNvCxnSpPr/>
          <p:nvPr/>
        </p:nvCxnSpPr>
        <p:spPr bwMode="auto">
          <a:xfrm flipV="1">
            <a:off x="2895600" y="4521419"/>
            <a:ext cx="2362200" cy="122318"/>
          </a:xfrm>
          <a:prstGeom prst="line">
            <a:avLst/>
          </a:prstGeom>
          <a:solidFill>
            <a:schemeClr val="accent1"/>
          </a:solidFill>
          <a:ln w="9525" cap="flat" cmpd="sng" algn="ctr">
            <a:solidFill>
              <a:schemeClr val="tx1"/>
            </a:solidFill>
            <a:prstDash val="sysDot"/>
            <a:round/>
            <a:headEnd type="none" w="med" len="med"/>
            <a:tailEnd type="none" w="med" len="med"/>
          </a:ln>
          <a:effectLst/>
        </p:spPr>
      </p:cxnSp>
      <p:sp>
        <p:nvSpPr>
          <p:cNvPr id="20" name="Cube 19"/>
          <p:cNvSpPr/>
          <p:nvPr/>
        </p:nvSpPr>
        <p:spPr bwMode="auto">
          <a:xfrm>
            <a:off x="5257800" y="4262735"/>
            <a:ext cx="381000" cy="381000"/>
          </a:xfrm>
          <a:prstGeom prst="cube">
            <a:avLst>
              <a:gd name="adj" fmla="val 35792"/>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 name="TextBox 21">
            <a:extLst>
              <a:ext uri="{FF2B5EF4-FFF2-40B4-BE49-F238E27FC236}">
                <a16:creationId xmlns:a16="http://schemas.microsoft.com/office/drawing/2014/main" id="{DD66490C-71F3-6442-9AEB-6E9D6BF303D8}"/>
              </a:ext>
            </a:extLst>
          </p:cNvPr>
          <p:cNvSpPr txBox="1"/>
          <p:nvPr/>
        </p:nvSpPr>
        <p:spPr>
          <a:xfrm>
            <a:off x="7310908" y="1290936"/>
            <a:ext cx="2964273" cy="461665"/>
          </a:xfrm>
          <a:prstGeom prst="rect">
            <a:avLst/>
          </a:prstGeom>
          <a:noFill/>
        </p:spPr>
        <p:txBody>
          <a:bodyPr wrap="none" rtlCol="0">
            <a:spAutoFit/>
          </a:bodyPr>
          <a:lstStyle/>
          <a:p>
            <a:r>
              <a:rPr lang="en-US" b="0" dirty="0"/>
              <a:t>“network in network”</a:t>
            </a:r>
          </a:p>
        </p:txBody>
      </p:sp>
      <p:sp>
        <p:nvSpPr>
          <p:cNvPr id="23" name="Rectangle 22">
            <a:extLst>
              <a:ext uri="{FF2B5EF4-FFF2-40B4-BE49-F238E27FC236}">
                <a16:creationId xmlns:a16="http://schemas.microsoft.com/office/drawing/2014/main" id="{E869C30D-F2E7-D243-8D6F-22237B578246}"/>
              </a:ext>
            </a:extLst>
          </p:cNvPr>
          <p:cNvSpPr/>
          <p:nvPr/>
        </p:nvSpPr>
        <p:spPr>
          <a:xfrm>
            <a:off x="2209800" y="6336268"/>
            <a:ext cx="7848600" cy="369332"/>
          </a:xfrm>
          <a:prstGeom prst="rect">
            <a:avLst/>
          </a:prstGeom>
        </p:spPr>
        <p:txBody>
          <a:bodyPr wrap="square">
            <a:spAutoFit/>
          </a:bodyPr>
          <a:lstStyle/>
          <a:p>
            <a:pPr algn="ctr"/>
            <a:r>
              <a:rPr lang="en-US" sz="1800" b="0" dirty="0">
                <a:solidFill>
                  <a:srgbClr val="000000"/>
                </a:solidFill>
              </a:rPr>
              <a:t> M. Lin, Q. Chen, and S. Yan, </a:t>
            </a:r>
            <a:r>
              <a:rPr lang="en-US" sz="1800" b="0" dirty="0">
                <a:solidFill>
                  <a:srgbClr val="000000"/>
                </a:solidFill>
                <a:hlinkClick r:id="rId3"/>
              </a:rPr>
              <a:t>Network in network</a:t>
            </a:r>
            <a:r>
              <a:rPr lang="en-US" sz="1800" b="0" dirty="0">
                <a:solidFill>
                  <a:srgbClr val="000000"/>
                </a:solidFill>
              </a:rPr>
              <a:t>, ICLR 2014</a:t>
            </a:r>
          </a:p>
        </p:txBody>
      </p:sp>
    </p:spTree>
    <p:extLst>
      <p:ext uri="{BB962C8B-B14F-4D97-AF65-F5344CB8AC3E}">
        <p14:creationId xmlns:p14="http://schemas.microsoft.com/office/powerpoint/2010/main" val="2036928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1x1 convolutions?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8128E630-C5D7-B144-A95A-00D425D462F6}"/>
                  </a:ext>
                </a:extLst>
              </p:cNvPr>
              <p:cNvSpPr>
                <a:spLocks noGrp="1"/>
              </p:cNvSpPr>
              <p:nvPr>
                <p:ph idx="1"/>
              </p:nvPr>
            </p:nvSpPr>
            <p:spPr/>
            <p:txBody>
              <a:bodyPr/>
              <a:lstStyle/>
              <a:p>
                <a:pPr marL="457200" indent="-457200">
                  <a:buFont typeface="Arial"/>
                  <a:buChar char="•"/>
                </a:pPr>
                <a:r>
                  <a:rPr lang="en-US" b="1" dirty="0"/>
                  <a:t>Option 1:</a:t>
                </a:r>
                <a:r>
                  <a:rPr lang="en-US" dirty="0"/>
                  <a:t> </a:t>
                </a:r>
                <a14:m>
                  <m:oMath xmlns:m="http://schemas.openxmlformats.org/officeDocument/2006/math">
                    <m:r>
                      <a:rPr lang="en-US" i="1" dirty="0" smtClean="0">
                        <a:latin typeface="Cambria Math" panose="02040503050406030204" pitchFamily="18" charset="0"/>
                      </a:rPr>
                      <m:t>3</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3</m:t>
                    </m:r>
                  </m:oMath>
                </a14:m>
                <a:r>
                  <a:rPr lang="en-US" dirty="0"/>
                  <a:t> conv layer with </a:t>
                </a:r>
                <a14:m>
                  <m:oMath xmlns:m="http://schemas.openxmlformats.org/officeDocument/2006/math">
                    <m:r>
                      <a:rPr lang="en-US" i="1" dirty="0" smtClean="0">
                        <a:latin typeface="Cambria Math" panose="02040503050406030204" pitchFamily="18" charset="0"/>
                      </a:rPr>
                      <m:t>256</m:t>
                    </m:r>
                  </m:oMath>
                </a14:m>
                <a:r>
                  <a:rPr lang="en-US" dirty="0"/>
                  <a:t> channels at input and output</a:t>
                </a:r>
              </a:p>
              <a:p>
                <a:pPr marL="857250" lvl="1" indent="-457200">
                  <a:buFont typeface="Arial"/>
                  <a:buChar char="•"/>
                </a:pPr>
                <a14:m>
                  <m:oMath xmlns:m="http://schemas.openxmlformats.org/officeDocument/2006/math">
                    <m:r>
                      <a:rPr lang="en-US" sz="2400" i="1" dirty="0" smtClean="0">
                        <a:solidFill>
                          <a:srgbClr val="7030A0"/>
                        </a:solidFill>
                        <a:latin typeface="Cambria Math" panose="02040503050406030204" pitchFamily="18" charset="0"/>
                      </a:rPr>
                      <m:t>256</m:t>
                    </m:r>
                    <m:r>
                      <a:rPr lang="en-US" sz="2400" i="1" dirty="0">
                        <a:solidFill>
                          <a:srgbClr val="7030A0"/>
                        </a:solidFill>
                        <a:latin typeface="Cambria Math" panose="02040503050406030204" pitchFamily="18" charset="0"/>
                        <a:ea typeface="Cambria Math" panose="02040503050406030204" pitchFamily="18" charset="0"/>
                      </a:rPr>
                      <m:t>×</m:t>
                    </m:r>
                    <m:r>
                      <a:rPr lang="en-US" sz="2400" i="1" dirty="0">
                        <a:solidFill>
                          <a:srgbClr val="7030A0"/>
                        </a:solidFill>
                        <a:latin typeface="Cambria Math" panose="02040503050406030204" pitchFamily="18" charset="0"/>
                      </a:rPr>
                      <m:t>256</m:t>
                    </m:r>
                    <m:r>
                      <a:rPr lang="en-US" sz="2400" i="1" dirty="0">
                        <a:solidFill>
                          <a:srgbClr val="7030A0"/>
                        </a:solidFill>
                        <a:latin typeface="Cambria Math" panose="02040503050406030204" pitchFamily="18" charset="0"/>
                        <a:ea typeface="Cambria Math" panose="02040503050406030204" pitchFamily="18" charset="0"/>
                      </a:rPr>
                      <m:t>×</m:t>
                    </m:r>
                    <m:r>
                      <a:rPr lang="en-US" sz="2400" i="1" dirty="0">
                        <a:solidFill>
                          <a:srgbClr val="7030A0"/>
                        </a:solidFill>
                        <a:latin typeface="Cambria Math" panose="02040503050406030204" pitchFamily="18" charset="0"/>
                      </a:rPr>
                      <m:t>3</m:t>
                    </m:r>
                    <m:r>
                      <a:rPr lang="en-US" sz="2400" i="1" dirty="0">
                        <a:solidFill>
                          <a:srgbClr val="7030A0"/>
                        </a:solidFill>
                        <a:latin typeface="Cambria Math" panose="02040503050406030204" pitchFamily="18" charset="0"/>
                        <a:ea typeface="Cambria Math" panose="02040503050406030204" pitchFamily="18" charset="0"/>
                      </a:rPr>
                      <m:t>×</m:t>
                    </m:r>
                    <m:r>
                      <a:rPr lang="en-US" sz="2400" i="1" dirty="0">
                        <a:solidFill>
                          <a:srgbClr val="7030A0"/>
                        </a:solidFill>
                        <a:latin typeface="Cambria Math" panose="02040503050406030204" pitchFamily="18" charset="0"/>
                      </a:rPr>
                      <m:t>3 </m:t>
                    </m:r>
                    <m:r>
                      <a:rPr lang="en-US" sz="2400" i="1" dirty="0" smtClean="0">
                        <a:solidFill>
                          <a:srgbClr val="C00000"/>
                        </a:solidFill>
                        <a:latin typeface="Cambria Math" panose="02040503050406030204" pitchFamily="18" charset="0"/>
                        <a:ea typeface="Cambria Math" panose="02040503050406030204" pitchFamily="18" charset="0"/>
                      </a:rPr>
                      <m:t>≈</m:t>
                    </m:r>
                    <m:r>
                      <a:rPr lang="en-US" sz="2400" i="1" dirty="0" smtClean="0">
                        <a:solidFill>
                          <a:srgbClr val="C00000"/>
                        </a:solidFill>
                        <a:latin typeface="Cambria Math" panose="02040503050406030204" pitchFamily="18" charset="0"/>
                      </a:rPr>
                      <m:t> 600</m:t>
                    </m:r>
                    <m:r>
                      <a:rPr lang="en-US" sz="2400" b="0" i="1" dirty="0" smtClean="0">
                        <a:solidFill>
                          <a:srgbClr val="C00000"/>
                        </a:solidFill>
                        <a:latin typeface="Cambria Math" panose="02040503050406030204" pitchFamily="18" charset="0"/>
                      </a:rPr>
                      <m:t>,000</m:t>
                    </m:r>
                  </m:oMath>
                </a14:m>
                <a:r>
                  <a:rPr lang="en-US" sz="2400" dirty="0">
                    <a:solidFill>
                      <a:srgbClr val="C00000"/>
                    </a:solidFill>
                  </a:rPr>
                  <a:t> operations (per location)</a:t>
                </a:r>
              </a:p>
              <a:p>
                <a:pPr marL="857250" lvl="1" indent="-457200">
                  <a:buFont typeface="Arial"/>
                  <a:buChar char="•"/>
                </a:pPr>
                <a:endParaRPr lang="en-US" sz="2400" dirty="0">
                  <a:solidFill>
                    <a:srgbClr val="7030A0"/>
                  </a:solidFill>
                </a:endParaRPr>
              </a:p>
              <a:p>
                <a:pPr marL="457200" indent="-457200">
                  <a:buFont typeface="Arial"/>
                  <a:buChar char="•"/>
                </a:pPr>
                <a:r>
                  <a:rPr lang="en-US" b="1" dirty="0"/>
                  <a:t>Option 2:</a:t>
                </a:r>
                <a:r>
                  <a:rPr lang="en-US" dirty="0"/>
                  <a:t> </a:t>
                </a:r>
                <a:r>
                  <a:rPr lang="en-US" b="1" dirty="0"/>
                  <a:t>“bottleneck module”</a:t>
                </a:r>
              </a:p>
              <a:p>
                <a:pPr marL="400050" lvl="1" indent="0">
                  <a:buNone/>
                </a:pPr>
                <a14:m>
                  <m:oMath xmlns:m="http://schemas.openxmlformats.org/officeDocument/2006/math">
                    <m:r>
                      <a:rPr lang="en-US" sz="2400" b="0" i="1" dirty="0" smtClean="0">
                        <a:latin typeface="Cambria Math" panose="02040503050406030204" pitchFamily="18" charset="0"/>
                      </a:rPr>
                      <m:t>1</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1</m:t>
                    </m:r>
                  </m:oMath>
                </a14:m>
                <a:r>
                  <a:rPr lang="en-US" sz="2400" dirty="0"/>
                  <a:t> conv layer, </a:t>
                </a:r>
                <a14:m>
                  <m:oMath xmlns:m="http://schemas.openxmlformats.org/officeDocument/2006/math">
                    <m:r>
                      <a:rPr lang="en-US" sz="2400" i="1" dirty="0" smtClean="0">
                        <a:latin typeface="Cambria Math" panose="02040503050406030204" pitchFamily="18" charset="0"/>
                      </a:rPr>
                      <m:t>256 </m:t>
                    </m:r>
                    <m:r>
                      <a:rPr lang="en-US" sz="2400" i="1" dirty="0" smtClean="0">
                        <a:latin typeface="Cambria Math" panose="02040503050406030204" pitchFamily="18" charset="0"/>
                        <a:ea typeface="Cambria Math" panose="02040503050406030204" pitchFamily="18" charset="0"/>
                      </a:rPr>
                      <m:t>→</m:t>
                    </m:r>
                    <m:r>
                      <a:rPr lang="en-US" sz="2400" i="1" dirty="0" smtClean="0">
                        <a:latin typeface="Cambria Math" panose="02040503050406030204" pitchFamily="18" charset="0"/>
                      </a:rPr>
                      <m:t> </m:t>
                    </m:r>
                    <m:r>
                      <a:rPr lang="en-US" sz="2400" i="1" dirty="0">
                        <a:latin typeface="Cambria Math" panose="02040503050406030204" pitchFamily="18" charset="0"/>
                      </a:rPr>
                      <m:t>64</m:t>
                    </m:r>
                  </m:oMath>
                </a14:m>
                <a:r>
                  <a:rPr lang="en-US" sz="2400" dirty="0"/>
                  <a:t> channels </a:t>
                </a:r>
              </a:p>
              <a:p>
                <a:pPr marL="400050" lvl="1" indent="0">
                  <a:buNone/>
                </a:pPr>
                <a14:m>
                  <m:oMath xmlns:m="http://schemas.openxmlformats.org/officeDocument/2006/math">
                    <m:r>
                      <a:rPr lang="en-US" sz="2400" i="1" dirty="0">
                        <a:latin typeface="Cambria Math" panose="02040503050406030204" pitchFamily="18" charset="0"/>
                      </a:rPr>
                      <m:t>3</m:t>
                    </m:r>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rPr>
                      <m:t>3</m:t>
                    </m:r>
                  </m:oMath>
                </a14:m>
                <a:r>
                  <a:rPr lang="en-US" sz="2400" dirty="0"/>
                  <a:t> conv layer, </a:t>
                </a:r>
                <a14:m>
                  <m:oMath xmlns:m="http://schemas.openxmlformats.org/officeDocument/2006/math">
                    <m:r>
                      <a:rPr lang="en-US" sz="2400" i="1" dirty="0">
                        <a:latin typeface="Cambria Math" panose="02040503050406030204" pitchFamily="18" charset="0"/>
                      </a:rPr>
                      <m:t>6</m:t>
                    </m:r>
                    <m:r>
                      <a:rPr lang="en-US" sz="2400" b="0" i="1" dirty="0" smtClean="0">
                        <a:latin typeface="Cambria Math" panose="02040503050406030204" pitchFamily="18" charset="0"/>
                      </a:rPr>
                      <m:t>4</m:t>
                    </m:r>
                    <m:r>
                      <a:rPr lang="en-US" sz="2400" i="1" dirty="0">
                        <a:latin typeface="Cambria Math" panose="02040503050406030204" pitchFamily="18" charset="0"/>
                      </a:rPr>
                      <m:t> </m:t>
                    </m:r>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rPr>
                      <m:t> 64</m:t>
                    </m:r>
                  </m:oMath>
                </a14:m>
                <a:r>
                  <a:rPr lang="en-US" sz="2400" dirty="0"/>
                  <a:t> channels </a:t>
                </a:r>
              </a:p>
              <a:p>
                <a:pPr marL="400050" lvl="1" indent="0">
                  <a:buNone/>
                </a:pPr>
                <a14:m>
                  <m:oMath xmlns:m="http://schemas.openxmlformats.org/officeDocument/2006/math">
                    <m:r>
                      <a:rPr lang="en-US" sz="2400" i="1" dirty="0">
                        <a:latin typeface="Cambria Math" panose="02040503050406030204" pitchFamily="18" charset="0"/>
                      </a:rPr>
                      <m:t>1</m:t>
                    </m:r>
                    <m:r>
                      <a:rPr lang="en-US" sz="2400" i="1" dirty="0">
                        <a:latin typeface="Cambria Math" panose="02040503050406030204" pitchFamily="18" charset="0"/>
                        <a:ea typeface="Cambria Math" panose="02040503050406030204" pitchFamily="18" charset="0"/>
                      </a:rPr>
                      <m:t>×1</m:t>
                    </m:r>
                  </m:oMath>
                </a14:m>
                <a:r>
                  <a:rPr lang="en-US" sz="2400" dirty="0"/>
                  <a:t> conv layer, </a:t>
                </a:r>
                <a14:m>
                  <m:oMath xmlns:m="http://schemas.openxmlformats.org/officeDocument/2006/math">
                    <m:r>
                      <a:rPr lang="en-US" sz="2400" i="1" dirty="0">
                        <a:latin typeface="Cambria Math" panose="02040503050406030204" pitchFamily="18" charset="0"/>
                      </a:rPr>
                      <m:t>6</m:t>
                    </m:r>
                    <m:r>
                      <a:rPr lang="en-US" sz="2400" b="0" i="1" dirty="0" smtClean="0">
                        <a:latin typeface="Cambria Math" panose="02040503050406030204" pitchFamily="18" charset="0"/>
                      </a:rPr>
                      <m:t>4</m:t>
                    </m:r>
                    <m:r>
                      <a:rPr lang="en-US" sz="2400" i="1" dirty="0">
                        <a:latin typeface="Cambria Math" panose="02040503050406030204" pitchFamily="18" charset="0"/>
                      </a:rPr>
                      <m:t> </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256</m:t>
                    </m:r>
                  </m:oMath>
                </a14:m>
                <a:r>
                  <a:rPr lang="en-US" sz="2400" dirty="0"/>
                  <a:t> channels </a:t>
                </a:r>
              </a:p>
              <a:p>
                <a:pPr marL="857250" lvl="1" indent="-457200">
                  <a:buFont typeface="Arial"/>
                  <a:buChar char="•"/>
                </a:pPr>
                <a:endParaRPr lang="en-US" sz="800" dirty="0"/>
              </a:p>
              <a:p>
                <a:pPr marL="857250" lvl="1" indent="-457200">
                  <a:buFont typeface="Arial"/>
                  <a:buChar char="•"/>
                </a:pPr>
                <a14:m>
                  <m:oMath xmlns:m="http://schemas.openxmlformats.org/officeDocument/2006/math">
                    <m:r>
                      <a:rPr lang="en-US" sz="2400" i="1" dirty="0" smtClean="0">
                        <a:solidFill>
                          <a:srgbClr val="9900CC"/>
                        </a:solidFill>
                        <a:latin typeface="Cambria Math" panose="02040503050406030204" pitchFamily="18" charset="0"/>
                      </a:rPr>
                      <m:t>256</m:t>
                    </m:r>
                    <m:r>
                      <a:rPr lang="en-US" sz="2400" i="1" dirty="0">
                        <a:solidFill>
                          <a:srgbClr val="7030A0"/>
                        </a:solidFill>
                        <a:latin typeface="Cambria Math" panose="02040503050406030204" pitchFamily="18" charset="0"/>
                        <a:ea typeface="Cambria Math" panose="02040503050406030204" pitchFamily="18" charset="0"/>
                      </a:rPr>
                      <m:t>×</m:t>
                    </m:r>
                    <m:r>
                      <a:rPr lang="en-US" sz="2400" i="1" dirty="0">
                        <a:solidFill>
                          <a:srgbClr val="9900CC"/>
                        </a:solidFill>
                        <a:latin typeface="Cambria Math" panose="02040503050406030204" pitchFamily="18" charset="0"/>
                      </a:rPr>
                      <m:t>64</m:t>
                    </m:r>
                    <m:r>
                      <a:rPr lang="en-US" sz="2400" i="1" dirty="0">
                        <a:solidFill>
                          <a:srgbClr val="7030A0"/>
                        </a:solidFill>
                        <a:latin typeface="Cambria Math" panose="02040503050406030204" pitchFamily="18" charset="0"/>
                        <a:ea typeface="Cambria Math" panose="02040503050406030204" pitchFamily="18" charset="0"/>
                      </a:rPr>
                      <m:t>×</m:t>
                    </m:r>
                    <m:r>
                      <a:rPr lang="en-US" sz="2400" i="1" dirty="0">
                        <a:solidFill>
                          <a:srgbClr val="9900CC"/>
                        </a:solidFill>
                        <a:latin typeface="Cambria Math" panose="02040503050406030204" pitchFamily="18" charset="0"/>
                      </a:rPr>
                      <m:t>1</m:t>
                    </m:r>
                    <m:r>
                      <a:rPr lang="en-US" sz="2400" i="1" dirty="0">
                        <a:solidFill>
                          <a:srgbClr val="7030A0"/>
                        </a:solidFill>
                        <a:latin typeface="Cambria Math" panose="02040503050406030204" pitchFamily="18" charset="0"/>
                        <a:ea typeface="Cambria Math" panose="02040503050406030204" pitchFamily="18" charset="0"/>
                      </a:rPr>
                      <m:t>×</m:t>
                    </m:r>
                    <m:r>
                      <a:rPr lang="en-US" sz="2400" i="1" dirty="0">
                        <a:solidFill>
                          <a:srgbClr val="9900CC"/>
                        </a:solidFill>
                        <a:latin typeface="Cambria Math" panose="02040503050406030204" pitchFamily="18" charset="0"/>
                      </a:rPr>
                      <m:t>1 </m:t>
                    </m:r>
                    <m:r>
                      <a:rPr lang="en-US" sz="2400" i="1" dirty="0" smtClean="0">
                        <a:solidFill>
                          <a:srgbClr val="9900CC"/>
                        </a:solidFill>
                        <a:latin typeface="Cambria Math" panose="02040503050406030204" pitchFamily="18" charset="0"/>
                        <a:ea typeface="Cambria Math" panose="02040503050406030204" pitchFamily="18" charset="0"/>
                      </a:rPr>
                      <m:t>≈</m:t>
                    </m:r>
                    <m:r>
                      <a:rPr lang="en-US" sz="2400" i="1" dirty="0">
                        <a:solidFill>
                          <a:srgbClr val="9900CC"/>
                        </a:solidFill>
                        <a:latin typeface="Cambria Math" panose="02040503050406030204" pitchFamily="18" charset="0"/>
                      </a:rPr>
                      <m:t> 16</m:t>
                    </m:r>
                    <m:r>
                      <a:rPr lang="en-US" sz="2400" b="0" i="1" dirty="0" smtClean="0">
                        <a:solidFill>
                          <a:srgbClr val="9900CC"/>
                        </a:solidFill>
                        <a:latin typeface="Cambria Math" panose="02040503050406030204" pitchFamily="18" charset="0"/>
                      </a:rPr>
                      <m:t>,000</m:t>
                    </m:r>
                  </m:oMath>
                </a14:m>
                <a:endParaRPr lang="en-US" sz="2400" i="1" dirty="0">
                  <a:solidFill>
                    <a:srgbClr val="9900CC"/>
                  </a:solidFill>
                  <a:latin typeface="Cambria Math" panose="02040503050406030204" pitchFamily="18" charset="0"/>
                </a:endParaRPr>
              </a:p>
              <a:p>
                <a:pPr marL="857250" lvl="1" indent="-457200">
                  <a:buFont typeface="Arial"/>
                  <a:buChar char="•"/>
                </a:pPr>
                <a14:m>
                  <m:oMath xmlns:m="http://schemas.openxmlformats.org/officeDocument/2006/math">
                    <m:r>
                      <a:rPr lang="en-US" sz="2400" i="1" dirty="0" smtClean="0">
                        <a:solidFill>
                          <a:srgbClr val="9900CC"/>
                        </a:solidFill>
                        <a:latin typeface="Cambria Math" panose="02040503050406030204" pitchFamily="18" charset="0"/>
                      </a:rPr>
                      <m:t>64</m:t>
                    </m:r>
                    <m:r>
                      <a:rPr lang="en-US" sz="2400" i="1" dirty="0">
                        <a:solidFill>
                          <a:srgbClr val="7030A0"/>
                        </a:solidFill>
                        <a:latin typeface="Cambria Math" panose="02040503050406030204" pitchFamily="18" charset="0"/>
                        <a:ea typeface="Cambria Math" panose="02040503050406030204" pitchFamily="18" charset="0"/>
                      </a:rPr>
                      <m:t>×</m:t>
                    </m:r>
                    <m:r>
                      <a:rPr lang="en-US" sz="2400" i="1" dirty="0" smtClean="0">
                        <a:solidFill>
                          <a:srgbClr val="9900CC"/>
                        </a:solidFill>
                        <a:latin typeface="Cambria Math" panose="02040503050406030204" pitchFamily="18" charset="0"/>
                      </a:rPr>
                      <m:t>64</m:t>
                    </m:r>
                    <m:r>
                      <a:rPr lang="en-US" sz="2400" i="1" dirty="0">
                        <a:solidFill>
                          <a:srgbClr val="7030A0"/>
                        </a:solidFill>
                        <a:latin typeface="Cambria Math" panose="02040503050406030204" pitchFamily="18" charset="0"/>
                        <a:ea typeface="Cambria Math" panose="02040503050406030204" pitchFamily="18" charset="0"/>
                      </a:rPr>
                      <m:t>×</m:t>
                    </m:r>
                    <m:r>
                      <a:rPr lang="en-US" sz="2400" i="1" dirty="0" smtClean="0">
                        <a:solidFill>
                          <a:srgbClr val="9900CC"/>
                        </a:solidFill>
                        <a:latin typeface="Cambria Math" panose="02040503050406030204" pitchFamily="18" charset="0"/>
                      </a:rPr>
                      <m:t>3</m:t>
                    </m:r>
                    <m:r>
                      <a:rPr lang="en-US" sz="2400" i="1" dirty="0">
                        <a:solidFill>
                          <a:srgbClr val="7030A0"/>
                        </a:solidFill>
                        <a:latin typeface="Cambria Math" panose="02040503050406030204" pitchFamily="18" charset="0"/>
                        <a:ea typeface="Cambria Math" panose="02040503050406030204" pitchFamily="18" charset="0"/>
                      </a:rPr>
                      <m:t>×</m:t>
                    </m:r>
                    <m:r>
                      <a:rPr lang="en-US" sz="2400" i="1" dirty="0" smtClean="0">
                        <a:solidFill>
                          <a:srgbClr val="9900CC"/>
                        </a:solidFill>
                        <a:latin typeface="Cambria Math" panose="02040503050406030204" pitchFamily="18" charset="0"/>
                      </a:rPr>
                      <m:t>3 </m:t>
                    </m:r>
                    <m:r>
                      <a:rPr lang="en-US" sz="2400" i="1" dirty="0" smtClean="0">
                        <a:solidFill>
                          <a:srgbClr val="9900CC"/>
                        </a:solidFill>
                        <a:latin typeface="Cambria Math" panose="02040503050406030204" pitchFamily="18" charset="0"/>
                        <a:ea typeface="Cambria Math" panose="02040503050406030204" pitchFamily="18" charset="0"/>
                      </a:rPr>
                      <m:t>≈</m:t>
                    </m:r>
                    <m:r>
                      <a:rPr lang="en-US" sz="2400" i="1" dirty="0" smtClean="0">
                        <a:solidFill>
                          <a:srgbClr val="9900CC"/>
                        </a:solidFill>
                        <a:latin typeface="Cambria Math" panose="02040503050406030204" pitchFamily="18" charset="0"/>
                      </a:rPr>
                      <m:t> 36</m:t>
                    </m:r>
                    <m:r>
                      <a:rPr lang="en-US" sz="2400" b="0" i="1" dirty="0" smtClean="0">
                        <a:solidFill>
                          <a:srgbClr val="9900CC"/>
                        </a:solidFill>
                        <a:latin typeface="Cambria Math" panose="02040503050406030204" pitchFamily="18" charset="0"/>
                      </a:rPr>
                      <m:t>,000</m:t>
                    </m:r>
                  </m:oMath>
                </a14:m>
                <a:endParaRPr lang="en-US" sz="2400" i="1" dirty="0">
                  <a:solidFill>
                    <a:srgbClr val="9900CC"/>
                  </a:solidFill>
                  <a:latin typeface="Cambria Math" panose="02040503050406030204" pitchFamily="18" charset="0"/>
                </a:endParaRPr>
              </a:p>
              <a:p>
                <a:pPr marL="857250" lvl="1" indent="-457200">
                  <a:buFont typeface="Arial"/>
                  <a:buChar char="•"/>
                </a:pPr>
                <a14:m>
                  <m:oMath xmlns:m="http://schemas.openxmlformats.org/officeDocument/2006/math">
                    <m:r>
                      <a:rPr lang="en-US" sz="2400" i="1" dirty="0" smtClean="0">
                        <a:solidFill>
                          <a:srgbClr val="9900CC"/>
                        </a:solidFill>
                        <a:latin typeface="Cambria Math" panose="02040503050406030204" pitchFamily="18" charset="0"/>
                      </a:rPr>
                      <m:t>64</m:t>
                    </m:r>
                    <m:r>
                      <a:rPr lang="en-US" sz="2400" i="1" dirty="0">
                        <a:solidFill>
                          <a:srgbClr val="7030A0"/>
                        </a:solidFill>
                        <a:latin typeface="Cambria Math" panose="02040503050406030204" pitchFamily="18" charset="0"/>
                        <a:ea typeface="Cambria Math" panose="02040503050406030204" pitchFamily="18" charset="0"/>
                      </a:rPr>
                      <m:t>×</m:t>
                    </m:r>
                    <m:r>
                      <a:rPr lang="en-US" sz="2400" i="1" dirty="0" smtClean="0">
                        <a:solidFill>
                          <a:srgbClr val="9900CC"/>
                        </a:solidFill>
                        <a:latin typeface="Cambria Math" panose="02040503050406030204" pitchFamily="18" charset="0"/>
                      </a:rPr>
                      <m:t>256</m:t>
                    </m:r>
                    <m:r>
                      <a:rPr lang="en-US" sz="2400" i="1" dirty="0">
                        <a:solidFill>
                          <a:srgbClr val="7030A0"/>
                        </a:solidFill>
                        <a:latin typeface="Cambria Math" panose="02040503050406030204" pitchFamily="18" charset="0"/>
                        <a:ea typeface="Cambria Math" panose="02040503050406030204" pitchFamily="18" charset="0"/>
                      </a:rPr>
                      <m:t>×</m:t>
                    </m:r>
                    <m:r>
                      <a:rPr lang="en-US" sz="2400" i="1" dirty="0" smtClean="0">
                        <a:solidFill>
                          <a:srgbClr val="9900CC"/>
                        </a:solidFill>
                        <a:latin typeface="Cambria Math" panose="02040503050406030204" pitchFamily="18" charset="0"/>
                      </a:rPr>
                      <m:t>1</m:t>
                    </m:r>
                    <m:r>
                      <a:rPr lang="en-US" sz="2400" i="1" dirty="0">
                        <a:solidFill>
                          <a:srgbClr val="7030A0"/>
                        </a:solidFill>
                        <a:latin typeface="Cambria Math" panose="02040503050406030204" pitchFamily="18" charset="0"/>
                        <a:ea typeface="Cambria Math" panose="02040503050406030204" pitchFamily="18" charset="0"/>
                      </a:rPr>
                      <m:t>×</m:t>
                    </m:r>
                    <m:r>
                      <a:rPr lang="en-US" sz="2400" i="1" dirty="0" smtClean="0">
                        <a:solidFill>
                          <a:srgbClr val="9900CC"/>
                        </a:solidFill>
                        <a:latin typeface="Cambria Math" panose="02040503050406030204" pitchFamily="18" charset="0"/>
                      </a:rPr>
                      <m:t>1 </m:t>
                    </m:r>
                    <m:r>
                      <a:rPr lang="en-US" sz="2400" i="1" dirty="0" smtClean="0">
                        <a:solidFill>
                          <a:srgbClr val="9900CC"/>
                        </a:solidFill>
                        <a:latin typeface="Cambria Math" panose="02040503050406030204" pitchFamily="18" charset="0"/>
                        <a:ea typeface="Cambria Math" panose="02040503050406030204" pitchFamily="18" charset="0"/>
                      </a:rPr>
                      <m:t>≈</m:t>
                    </m:r>
                    <m:r>
                      <a:rPr lang="en-US" sz="2400" i="1" dirty="0" smtClean="0">
                        <a:solidFill>
                          <a:srgbClr val="9900CC"/>
                        </a:solidFill>
                        <a:latin typeface="Cambria Math" panose="02040503050406030204" pitchFamily="18" charset="0"/>
                      </a:rPr>
                      <m:t> 16</m:t>
                    </m:r>
                    <m:r>
                      <a:rPr lang="en-US" sz="2400" b="0" i="1" dirty="0" smtClean="0">
                        <a:solidFill>
                          <a:srgbClr val="9900CC"/>
                        </a:solidFill>
                        <a:latin typeface="Cambria Math" panose="02040503050406030204" pitchFamily="18" charset="0"/>
                      </a:rPr>
                      <m:t>,000</m:t>
                    </m:r>
                  </m:oMath>
                </a14:m>
                <a:endParaRPr lang="en-US" sz="2400" b="0" dirty="0">
                  <a:solidFill>
                    <a:srgbClr val="9900CC"/>
                  </a:solidFill>
                </a:endParaRPr>
              </a:p>
              <a:p>
                <a:pPr marL="857250" lvl="1" indent="-457200">
                  <a:buFont typeface="Arial"/>
                  <a:buChar char="•"/>
                </a:pPr>
                <a:r>
                  <a:rPr lang="en-US" sz="2400" dirty="0"/>
                  <a:t>Total  </a:t>
                </a:r>
                <a14:m>
                  <m:oMath xmlns:m="http://schemas.openxmlformats.org/officeDocument/2006/math">
                    <m:r>
                      <a:rPr lang="en-US" sz="2400" i="1" dirty="0" smtClean="0">
                        <a:solidFill>
                          <a:srgbClr val="C00000"/>
                        </a:solidFill>
                        <a:latin typeface="Cambria Math" panose="02040503050406030204" pitchFamily="18" charset="0"/>
                        <a:ea typeface="Cambria Math" panose="02040503050406030204" pitchFamily="18" charset="0"/>
                      </a:rPr>
                      <m:t>≈</m:t>
                    </m:r>
                    <m:r>
                      <a:rPr lang="en-US" sz="2400" b="0" i="1" dirty="0" smtClean="0">
                        <a:solidFill>
                          <a:srgbClr val="C00000"/>
                        </a:solidFill>
                        <a:latin typeface="Cambria Math" panose="02040503050406030204" pitchFamily="18" charset="0"/>
                        <a:ea typeface="Cambria Math" panose="02040503050406030204" pitchFamily="18" charset="0"/>
                      </a:rPr>
                      <m:t> </m:t>
                    </m:r>
                    <m:r>
                      <a:rPr lang="en-US" sz="2400" i="1" dirty="0" smtClean="0">
                        <a:solidFill>
                          <a:srgbClr val="C00000"/>
                        </a:solidFill>
                        <a:latin typeface="Cambria Math" panose="02040503050406030204" pitchFamily="18" charset="0"/>
                      </a:rPr>
                      <m:t>70,000</m:t>
                    </m:r>
                  </m:oMath>
                </a14:m>
                <a:r>
                  <a:rPr lang="en-US" sz="2400" dirty="0">
                    <a:solidFill>
                      <a:srgbClr val="C00000"/>
                    </a:solidFill>
                  </a:rPr>
                  <a:t> operations</a:t>
                </a:r>
                <a:endParaRPr lang="en-US" sz="2400" dirty="0"/>
              </a:p>
              <a:p>
                <a:endParaRPr lang="en-US" dirty="0"/>
              </a:p>
            </p:txBody>
          </p:sp>
        </mc:Choice>
        <mc:Fallback xmlns="">
          <p:sp>
            <p:nvSpPr>
              <p:cNvPr id="4" name="Content Placeholder 3">
                <a:extLst>
                  <a:ext uri="{FF2B5EF4-FFF2-40B4-BE49-F238E27FC236}">
                    <a16:creationId xmlns:a16="http://schemas.microsoft.com/office/drawing/2014/main" id="{8128E630-C5D7-B144-A95A-00D425D462F6}"/>
                  </a:ext>
                </a:extLst>
              </p:cNvPr>
              <p:cNvSpPr>
                <a:spLocks noGrp="1" noRot="1" noChangeAspect="1" noMove="1" noResize="1" noEditPoints="1" noAdjustHandles="1" noChangeArrowheads="1" noChangeShapeType="1" noTextEdit="1"/>
              </p:cNvSpPr>
              <p:nvPr>
                <p:ph idx="1"/>
              </p:nvPr>
            </p:nvSpPr>
            <p:spPr>
              <a:blipFill>
                <a:blip r:embed="rId3"/>
                <a:stretch>
                  <a:fillRect l="-1103" t="-1449" b="-8213"/>
                </a:stretch>
              </a:blipFill>
            </p:spPr>
            <p:txBody>
              <a:bodyPr/>
              <a:lstStyle/>
              <a:p>
                <a:r>
                  <a:rPr lang="en-US">
                    <a:noFill/>
                  </a:rPr>
                  <a:t> </a:t>
                </a:r>
              </a:p>
            </p:txBody>
          </p:sp>
        </mc:Fallback>
      </mc:AlternateContent>
    </p:spTree>
    <p:extLst>
      <p:ext uri="{BB962C8B-B14F-4D97-AF65-F5344CB8AC3E}">
        <p14:creationId xmlns:p14="http://schemas.microsoft.com/office/powerpoint/2010/main" val="727583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GoogLeNet</a:t>
            </a:r>
            <a:r>
              <a:rPr lang="en-US" dirty="0"/>
              <a:t>: Global average pooling</a:t>
            </a:r>
          </a:p>
        </p:txBody>
      </p:sp>
      <p:sp>
        <p:nvSpPr>
          <p:cNvPr id="5" name="Content Placeholder 4">
            <a:extLst>
              <a:ext uri="{FF2B5EF4-FFF2-40B4-BE49-F238E27FC236}">
                <a16:creationId xmlns:a16="http://schemas.microsoft.com/office/drawing/2014/main" id="{065E0D37-2529-C246-A426-609EE841334F}"/>
              </a:ext>
            </a:extLst>
          </p:cNvPr>
          <p:cNvSpPr>
            <a:spLocks noGrp="1"/>
          </p:cNvSpPr>
          <p:nvPr>
            <p:ph idx="1"/>
          </p:nvPr>
        </p:nvSpPr>
        <p:spPr>
          <a:xfrm>
            <a:off x="914400" y="914400"/>
            <a:ext cx="9220200" cy="5257800"/>
          </a:xfrm>
        </p:spPr>
        <p:txBody>
          <a:bodyPr/>
          <a:lstStyle/>
          <a:p>
            <a:pPr marL="457200" indent="-457200">
              <a:buFont typeface="Arial" panose="020B0604020202020204" pitchFamily="34" charset="0"/>
              <a:buChar char="•"/>
            </a:pPr>
            <a:r>
              <a:rPr lang="en-US" dirty="0"/>
              <a:t>Instead of large FC layers at the end, use </a:t>
            </a:r>
            <a:r>
              <a:rPr lang="en-US" i="1" dirty="0"/>
              <a:t>global average pooling </a:t>
            </a:r>
            <a:r>
              <a:rPr lang="en-US" dirty="0"/>
              <a:t>to collapse spatial dimensions, followed by linear layer to produce class scores</a:t>
            </a:r>
          </a:p>
          <a:p>
            <a:pPr marL="857250" lvl="1" indent="-457200">
              <a:buFont typeface="Arial" panose="020B0604020202020204" pitchFamily="34" charset="0"/>
              <a:buChar char="•"/>
            </a:pPr>
            <a:r>
              <a:rPr lang="en-US" sz="2400" dirty="0"/>
              <a:t>Recall VGG-16: Most parameters were in the FC layers!</a:t>
            </a:r>
          </a:p>
          <a:p>
            <a:pPr marL="457200" indent="-457200">
              <a:buFont typeface="Arial" panose="020B0604020202020204" pitchFamily="34" charset="0"/>
              <a:buChar char="•"/>
            </a:pPr>
            <a:endParaRPr lang="en-US" dirty="0"/>
          </a:p>
        </p:txBody>
      </p:sp>
      <p:sp>
        <p:nvSpPr>
          <p:cNvPr id="3" name="Slide Number Placeholder 2"/>
          <p:cNvSpPr>
            <a:spLocks noGrp="1"/>
          </p:cNvSpPr>
          <p:nvPr>
            <p:ph type="sldNum" sz="quarter" idx="12"/>
          </p:nvPr>
        </p:nvSpPr>
        <p:spPr/>
        <p:txBody>
          <a:bodyPr/>
          <a:lstStyle/>
          <a:p>
            <a:r>
              <a:rPr lang="en-US"/>
              <a:t>Lecture 8 - </a:t>
            </a:r>
            <a:fld id="{AC1089D3-84F4-7045-A571-C61BEF9B13BC}" type="slidenum">
              <a:rPr lang="en-US" smtClean="0"/>
              <a:pPr/>
              <a:t>24</a:t>
            </a:fld>
            <a:endParaRPr lang="en-US" dirty="0"/>
          </a:p>
        </p:txBody>
      </p:sp>
      <p:pic>
        <p:nvPicPr>
          <p:cNvPr id="9" name="Google Shape;1430;p57">
            <a:extLst>
              <a:ext uri="{FF2B5EF4-FFF2-40B4-BE49-F238E27FC236}">
                <a16:creationId xmlns:a16="http://schemas.microsoft.com/office/drawing/2014/main" id="{CB190591-91C8-D645-BD36-38BA8BAE6A8F}"/>
              </a:ext>
            </a:extLst>
          </p:cNvPr>
          <p:cNvPicPr preferRelativeResize="0"/>
          <p:nvPr/>
        </p:nvPicPr>
        <p:blipFill>
          <a:blip r:embed="rId2">
            <a:alphaModFix/>
          </a:blip>
          <a:stretch>
            <a:fillRect/>
          </a:stretch>
        </p:blipFill>
        <p:spPr>
          <a:xfrm>
            <a:off x="10134600" y="912157"/>
            <a:ext cx="1856216" cy="5798436"/>
          </a:xfrm>
          <a:prstGeom prst="rect">
            <a:avLst/>
          </a:prstGeom>
          <a:noFill/>
          <a:ln>
            <a:noFill/>
          </a:ln>
        </p:spPr>
      </p:pic>
      <p:sp>
        <p:nvSpPr>
          <p:cNvPr id="16" name="Google Shape;1443;p58"/>
          <p:cNvSpPr/>
          <p:nvPr/>
        </p:nvSpPr>
        <p:spPr>
          <a:xfrm>
            <a:off x="10363200" y="912157"/>
            <a:ext cx="590310" cy="694481"/>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TextBox 10">
            <a:extLst>
              <a:ext uri="{FF2B5EF4-FFF2-40B4-BE49-F238E27FC236}">
                <a16:creationId xmlns:a16="http://schemas.microsoft.com/office/drawing/2014/main" id="{5D0301B6-BCB7-1040-8F23-95590ADA80B1}"/>
              </a:ext>
            </a:extLst>
          </p:cNvPr>
          <p:cNvSpPr txBox="1"/>
          <p:nvPr/>
        </p:nvSpPr>
        <p:spPr>
          <a:xfrm>
            <a:off x="55831" y="6550223"/>
            <a:ext cx="1717137" cy="307777"/>
          </a:xfrm>
          <a:prstGeom prst="rect">
            <a:avLst/>
          </a:prstGeom>
          <a:noFill/>
        </p:spPr>
        <p:txBody>
          <a:bodyPr wrap="none" rtlCol="0">
            <a:spAutoFit/>
          </a:bodyPr>
          <a:lstStyle/>
          <a:p>
            <a:r>
              <a:rPr lang="en-US" sz="1400" b="0" dirty="0"/>
              <a:t>Source: </a:t>
            </a:r>
            <a:r>
              <a:rPr lang="en-US" sz="1400" b="0" dirty="0">
                <a:hlinkClick r:id="rId3"/>
              </a:rPr>
              <a:t>J. Johnson</a:t>
            </a:r>
            <a:endParaRPr lang="en-US" sz="1400" b="0" dirty="0"/>
          </a:p>
        </p:txBody>
      </p:sp>
    </p:spTree>
    <p:extLst>
      <p:ext uri="{BB962C8B-B14F-4D97-AF65-F5344CB8AC3E}">
        <p14:creationId xmlns:p14="http://schemas.microsoft.com/office/powerpoint/2010/main" val="408469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GoogLeNet</a:t>
            </a:r>
            <a:r>
              <a:rPr lang="en-US" dirty="0"/>
              <a:t>: Global average pooling</a:t>
            </a:r>
          </a:p>
        </p:txBody>
      </p:sp>
      <p:sp>
        <p:nvSpPr>
          <p:cNvPr id="3" name="Slide Number Placeholder 2"/>
          <p:cNvSpPr>
            <a:spLocks noGrp="1"/>
          </p:cNvSpPr>
          <p:nvPr>
            <p:ph type="sldNum" sz="quarter" idx="12"/>
          </p:nvPr>
        </p:nvSpPr>
        <p:spPr/>
        <p:txBody>
          <a:bodyPr/>
          <a:lstStyle/>
          <a:p>
            <a:r>
              <a:rPr lang="en-US"/>
              <a:t>Lecture 8 - </a:t>
            </a:r>
            <a:fld id="{AC1089D3-84F4-7045-A571-C61BEF9B13BC}" type="slidenum">
              <a:rPr lang="en-US" smtClean="0"/>
              <a:pPr/>
              <a:t>25</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329952840"/>
              </p:ext>
            </p:extLst>
          </p:nvPr>
        </p:nvGraphicFramePr>
        <p:xfrm>
          <a:off x="528515" y="2057400"/>
          <a:ext cx="9453685" cy="1244232"/>
        </p:xfrm>
        <a:graphic>
          <a:graphicData uri="http://schemas.openxmlformats.org/drawingml/2006/table">
            <a:tbl>
              <a:tblPr>
                <a:tableStyleId>{5C22544A-7EE6-4342-B048-85BDC9FD1C3A}</a:tableStyleId>
              </a:tblPr>
              <a:tblGrid>
                <a:gridCol w="927287">
                  <a:extLst>
                    <a:ext uri="{9D8B030D-6E8A-4147-A177-3AD203B41FA5}">
                      <a16:colId xmlns:a16="http://schemas.microsoft.com/office/drawing/2014/main" val="20000"/>
                    </a:ext>
                  </a:extLst>
                </a:gridCol>
                <a:gridCol w="723713">
                  <a:extLst>
                    <a:ext uri="{9D8B030D-6E8A-4147-A177-3AD203B41FA5}">
                      <a16:colId xmlns:a16="http://schemas.microsoft.com/office/drawing/2014/main" val="20001"/>
                    </a:ext>
                  </a:extLst>
                </a:gridCol>
                <a:gridCol w="537928">
                  <a:extLst>
                    <a:ext uri="{9D8B030D-6E8A-4147-A177-3AD203B41FA5}">
                      <a16:colId xmlns:a16="http://schemas.microsoft.com/office/drawing/2014/main" val="20002"/>
                    </a:ext>
                  </a:extLst>
                </a:gridCol>
                <a:gridCol w="648182">
                  <a:extLst>
                    <a:ext uri="{9D8B030D-6E8A-4147-A177-3AD203B41FA5}">
                      <a16:colId xmlns:a16="http://schemas.microsoft.com/office/drawing/2014/main" val="20003"/>
                    </a:ext>
                  </a:extLst>
                </a:gridCol>
                <a:gridCol w="694481">
                  <a:extLst>
                    <a:ext uri="{9D8B030D-6E8A-4147-A177-3AD203B41FA5}">
                      <a16:colId xmlns:a16="http://schemas.microsoft.com/office/drawing/2014/main" val="20004"/>
                    </a:ext>
                  </a:extLst>
                </a:gridCol>
                <a:gridCol w="671332">
                  <a:extLst>
                    <a:ext uri="{9D8B030D-6E8A-4147-A177-3AD203B41FA5}">
                      <a16:colId xmlns:a16="http://schemas.microsoft.com/office/drawing/2014/main" val="20005"/>
                    </a:ext>
                  </a:extLst>
                </a:gridCol>
                <a:gridCol w="458788">
                  <a:extLst>
                    <a:ext uri="{9D8B030D-6E8A-4147-A177-3AD203B41FA5}">
                      <a16:colId xmlns:a16="http://schemas.microsoft.com/office/drawing/2014/main" val="20006"/>
                    </a:ext>
                  </a:extLst>
                </a:gridCol>
                <a:gridCol w="712787">
                  <a:extLst>
                    <a:ext uri="{9D8B030D-6E8A-4147-A177-3AD203B41FA5}">
                      <a16:colId xmlns:a16="http://schemas.microsoft.com/office/drawing/2014/main" val="20007"/>
                    </a:ext>
                  </a:extLst>
                </a:gridCol>
                <a:gridCol w="596900">
                  <a:extLst>
                    <a:ext uri="{9D8B030D-6E8A-4147-A177-3AD203B41FA5}">
                      <a16:colId xmlns:a16="http://schemas.microsoft.com/office/drawing/2014/main" val="20008"/>
                    </a:ext>
                  </a:extLst>
                </a:gridCol>
                <a:gridCol w="1423416">
                  <a:extLst>
                    <a:ext uri="{9D8B030D-6E8A-4147-A177-3AD203B41FA5}">
                      <a16:colId xmlns:a16="http://schemas.microsoft.com/office/drawing/2014/main" val="20009"/>
                    </a:ext>
                  </a:extLst>
                </a:gridCol>
                <a:gridCol w="1179195">
                  <a:extLst>
                    <a:ext uri="{9D8B030D-6E8A-4147-A177-3AD203B41FA5}">
                      <a16:colId xmlns:a16="http://schemas.microsoft.com/office/drawing/2014/main" val="20010"/>
                    </a:ext>
                  </a:extLst>
                </a:gridCol>
                <a:gridCol w="879676">
                  <a:extLst>
                    <a:ext uri="{9D8B030D-6E8A-4147-A177-3AD203B41FA5}">
                      <a16:colId xmlns:a16="http://schemas.microsoft.com/office/drawing/2014/main" val="20011"/>
                    </a:ext>
                  </a:extLst>
                </a:gridCol>
              </a:tblGrid>
              <a:tr h="311058">
                <a:tc>
                  <a:txBody>
                    <a:bodyPr/>
                    <a:lstStyle/>
                    <a:p>
                      <a:pPr algn="l" fontAlgn="b"/>
                      <a:endParaRPr lang="en-US" sz="1600" b="0" i="0" u="none" strike="noStrike" dirty="0">
                        <a:solidFill>
                          <a:srgbClr val="000000"/>
                        </a:solidFill>
                        <a:effectLst/>
                        <a:latin typeface="Calibri" charset="0"/>
                      </a:endParaRPr>
                    </a:p>
                  </a:txBody>
                  <a:tcPr marL="6350" marR="6350" marT="6350" marB="0" anchor="b"/>
                </a:tc>
                <a:tc gridSpan="2">
                  <a:txBody>
                    <a:bodyPr/>
                    <a:lstStyle/>
                    <a:p>
                      <a:pPr algn="ctr" fontAlgn="b"/>
                      <a:r>
                        <a:rPr lang="en-US" sz="1600" u="none" strike="noStrike" dirty="0">
                          <a:effectLst/>
                        </a:rPr>
                        <a:t>Input size</a:t>
                      </a:r>
                      <a:endParaRPr lang="en-U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hMerge="1">
                  <a:txBody>
                    <a:bodyPr/>
                    <a:lstStyle/>
                    <a:p>
                      <a:endParaRPr lang="en-US"/>
                    </a:p>
                  </a:txBody>
                  <a:tcPr/>
                </a:tc>
                <a:tc gridSpan="4">
                  <a:txBody>
                    <a:bodyPr/>
                    <a:lstStyle/>
                    <a:p>
                      <a:pPr algn="ctr" fontAlgn="b"/>
                      <a:r>
                        <a:rPr lang="en-US" sz="1600" u="none" strike="noStrike" dirty="0">
                          <a:effectLst/>
                        </a:rPr>
                        <a:t>Layer</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1600" u="none" strike="noStrike" dirty="0">
                          <a:effectLst/>
                        </a:rPr>
                        <a:t>Output</a:t>
                      </a:r>
                      <a:r>
                        <a:rPr lang="en-US" sz="1600" u="none" strike="noStrike" baseline="0" dirty="0">
                          <a:effectLst/>
                        </a:rPr>
                        <a:t> </a:t>
                      </a:r>
                      <a:r>
                        <a:rPr lang="en-US" sz="1600" u="none" strike="noStrike" dirty="0">
                          <a:effectLst/>
                        </a:rPr>
                        <a:t>size</a:t>
                      </a:r>
                      <a:endParaRPr lang="en-US" sz="1600" b="0" i="0" u="none" strike="noStrike" dirty="0">
                        <a:solidFill>
                          <a:srgbClr val="000000"/>
                        </a:solidFill>
                        <a:effectLst/>
                        <a:latin typeface="Calibri" charset="0"/>
                      </a:endParaRPr>
                    </a:p>
                  </a:txBody>
                  <a:tcPr marL="6350" marR="6350" marT="6350" marB="0" anchor="b">
                    <a:solidFill>
                      <a:srgbClr val="FFC3D6"/>
                    </a:solidFill>
                  </a:tcPr>
                </a:tc>
                <a:tc hMerge="1">
                  <a:txBody>
                    <a:bodyPr/>
                    <a:lstStyle/>
                    <a:p>
                      <a:endParaRPr lang="en-US"/>
                    </a:p>
                  </a:txBody>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0"/>
                  </a:ext>
                </a:extLst>
              </a:tr>
              <a:tr h="311058">
                <a:tc>
                  <a:txBody>
                    <a:bodyPr/>
                    <a:lstStyle/>
                    <a:p>
                      <a:pPr algn="l" fontAlgn="b"/>
                      <a:r>
                        <a:rPr lang="en-US" sz="1600" u="none" strike="noStrike">
                          <a:effectLst/>
                        </a:rPr>
                        <a:t>Layer</a:t>
                      </a:r>
                      <a:endParaRPr lang="en-US" sz="1600" b="0" i="0" u="none" strike="noStrike">
                        <a:solidFill>
                          <a:srgbClr val="000000"/>
                        </a:solidFill>
                        <a:effectLst/>
                        <a:latin typeface="Calibri" charset="0"/>
                      </a:endParaRPr>
                    </a:p>
                  </a:txBody>
                  <a:tcPr marL="6350" marR="6350" marT="6350" marB="0" anchor="b"/>
                </a:tc>
                <a:tc>
                  <a:txBody>
                    <a:bodyPr/>
                    <a:lstStyle/>
                    <a:p>
                      <a:pPr algn="l" fontAlgn="b"/>
                      <a:r>
                        <a:rPr lang="en-US" sz="1600" u="none" strike="noStrike">
                          <a:effectLst/>
                        </a:rPr>
                        <a:t>C</a:t>
                      </a:r>
                      <a:endParaRPr lang="en-U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r>
                        <a:rPr lang="mr-IN" sz="1600" u="none" strike="noStrike" dirty="0" err="1">
                          <a:effectLst/>
                        </a:rPr>
                        <a:t>H</a:t>
                      </a:r>
                      <a:r>
                        <a:rPr lang="mr-IN" sz="1600" u="none" strike="noStrike" dirty="0">
                          <a:effectLst/>
                        </a:rPr>
                        <a:t>/</a:t>
                      </a:r>
                      <a:r>
                        <a:rPr lang="mr-IN" sz="1600" u="none" strike="noStrike" dirty="0" err="1">
                          <a:effectLst/>
                        </a:rPr>
                        <a:t>W</a:t>
                      </a:r>
                      <a:endParaRPr lang="mr-IN"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r>
                        <a:rPr lang="en-US" sz="1600" u="none" strike="noStrike" dirty="0">
                          <a:effectLst/>
                        </a:rPr>
                        <a:t>filters</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a:effectLst/>
                        </a:rPr>
                        <a:t>kernel</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dirty="0">
                          <a:effectLst/>
                        </a:rPr>
                        <a:t>stride</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a:effectLst/>
                        </a:rPr>
                        <a:t>pad</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dirty="0">
                          <a:effectLst/>
                        </a:rPr>
                        <a:t>C</a:t>
                      </a:r>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l" fontAlgn="b"/>
                      <a:r>
                        <a:rPr lang="mr-IN" sz="1600" u="none" strike="noStrike" dirty="0" err="1">
                          <a:effectLst/>
                        </a:rPr>
                        <a:t>H</a:t>
                      </a:r>
                      <a:r>
                        <a:rPr lang="mr-IN" sz="1600" u="none" strike="noStrike" dirty="0">
                          <a:effectLst/>
                        </a:rPr>
                        <a:t>/</a:t>
                      </a:r>
                      <a:r>
                        <a:rPr lang="mr-IN" sz="1600" u="none" strike="noStrike" dirty="0" err="1">
                          <a:effectLst/>
                        </a:rPr>
                        <a:t>W</a:t>
                      </a:r>
                      <a:endParaRPr lang="mr-IN"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l" fontAlgn="b"/>
                      <a:r>
                        <a:rPr lang="en-US" sz="1600" u="none" strike="noStrike">
                          <a:effectLst/>
                        </a:rPr>
                        <a:t>memory (KB)</a:t>
                      </a:r>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r>
                        <a:rPr lang="en-US" sz="1600" u="none" strike="noStrike" dirty="0" err="1">
                          <a:effectLst/>
                        </a:rPr>
                        <a:t>params</a:t>
                      </a:r>
                      <a:r>
                        <a:rPr lang="en-US" sz="1600" u="none" strike="noStrike" dirty="0">
                          <a:effectLst/>
                        </a:rPr>
                        <a:t> (k)</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r>
                        <a:rPr lang="en-US" sz="1600" u="none" strike="noStrike" dirty="0">
                          <a:effectLst/>
                        </a:rPr>
                        <a:t>flop (M)</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1"/>
                  </a:ext>
                </a:extLst>
              </a:tr>
              <a:tr h="311058">
                <a:tc>
                  <a:txBody>
                    <a:bodyPr/>
                    <a:lstStyle/>
                    <a:p>
                      <a:pPr algn="l" fontAlgn="b"/>
                      <a:r>
                        <a:rPr lang="en-US" sz="1600" u="none" strike="noStrike" dirty="0" err="1">
                          <a:effectLst/>
                        </a:rPr>
                        <a:t>avg</a:t>
                      </a:r>
                      <a:r>
                        <a:rPr lang="en-US" sz="1600" u="none" strike="noStrike" dirty="0">
                          <a:effectLst/>
                        </a:rPr>
                        <a:t>-pool</a:t>
                      </a:r>
                      <a:endParaRPr lang="en-US" sz="1600" b="0" i="0" u="none" strike="noStrike" dirty="0">
                        <a:solidFill>
                          <a:srgbClr val="000000"/>
                        </a:solidFill>
                        <a:effectLst/>
                        <a:latin typeface="Calibri" charset="0"/>
                      </a:endParaRPr>
                    </a:p>
                  </a:txBody>
                  <a:tcPr marL="6350" marR="6350" marT="6350" marB="0" anchor="b"/>
                </a:tc>
                <a:tc>
                  <a:txBody>
                    <a:bodyPr/>
                    <a:lstStyle/>
                    <a:p>
                      <a:pPr algn="r" fontAlgn="b"/>
                      <a:r>
                        <a:rPr lang="fi-FI" sz="1600" u="none" strike="noStrike">
                          <a:effectLst/>
                        </a:rPr>
                        <a:t>1024</a:t>
                      </a:r>
                      <a:endParaRPr lang="fi-FI"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en-US" sz="1600" u="none" strike="noStrike" dirty="0">
                          <a:effectLst/>
                        </a:rPr>
                        <a:t>7</a:t>
                      </a:r>
                      <a:endParaRPr lang="en-U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a:effectLst/>
                        </a:rPr>
                        <a:t>7</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a:effectLst/>
                        </a:rPr>
                        <a:t>1</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fi-FI" sz="1600" u="none" strike="noStrike">
                          <a:effectLst/>
                        </a:rPr>
                        <a:t>1024</a:t>
                      </a:r>
                      <a:endParaRPr lang="fi-FI" sz="1600" b="0" i="0" u="none" strike="noStrike">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600" u="none" strike="noStrike" dirty="0">
                          <a:effectLst/>
                        </a:rPr>
                        <a:t>1</a:t>
                      </a:r>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600" u="none" strike="noStrike">
                          <a:effectLst/>
                        </a:rPr>
                        <a:t>4</a:t>
                      </a:r>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a:effectLst/>
                        </a:rPr>
                        <a:t>0</a:t>
                      </a:r>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2"/>
                  </a:ext>
                </a:extLst>
              </a:tr>
              <a:tr h="311058">
                <a:tc>
                  <a:txBody>
                    <a:bodyPr/>
                    <a:lstStyle/>
                    <a:p>
                      <a:pPr algn="l" fontAlgn="b"/>
                      <a:r>
                        <a:rPr lang="en-US" sz="1600" u="none" strike="noStrike">
                          <a:effectLst/>
                        </a:rPr>
                        <a:t>fc</a:t>
                      </a:r>
                      <a:endParaRPr lang="en-US" sz="1600" b="0" i="0" u="none" strike="noStrike">
                        <a:solidFill>
                          <a:srgbClr val="000000"/>
                        </a:solidFill>
                        <a:effectLst/>
                        <a:latin typeface="Calibri" charset="0"/>
                      </a:endParaRPr>
                    </a:p>
                  </a:txBody>
                  <a:tcPr marL="6350" marR="6350" marT="6350" marB="0" anchor="b"/>
                </a:tc>
                <a:tc>
                  <a:txBody>
                    <a:bodyPr/>
                    <a:lstStyle/>
                    <a:p>
                      <a:pPr algn="r" fontAlgn="b"/>
                      <a:r>
                        <a:rPr lang="fi-FI" sz="1600" u="none" strike="noStrike">
                          <a:effectLst/>
                        </a:rPr>
                        <a:t>1024</a:t>
                      </a:r>
                      <a:endParaRPr lang="fi-FI"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600" u="none" strike="noStrike" dirty="0">
                          <a:effectLst/>
                        </a:rPr>
                        <a:t>1000</a:t>
                      </a:r>
                      <a:endParaRPr lang="is-I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a:effectLst/>
                        </a:rPr>
                        <a:t>1000</a:t>
                      </a:r>
                      <a:endParaRPr lang="is-IS" sz="1600" b="0" i="0" u="none" strike="noStrike">
                        <a:solidFill>
                          <a:srgbClr val="000000"/>
                        </a:solidFill>
                        <a:effectLst/>
                        <a:latin typeface="Calibri" charset="0"/>
                      </a:endParaRPr>
                    </a:p>
                  </a:txBody>
                  <a:tcPr marL="6350" marR="6350" marT="6350" marB="0" anchor="b">
                    <a:solidFill>
                      <a:srgbClr val="FFC3D6"/>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600" u="none" strike="noStrike">
                          <a:effectLst/>
                        </a:rPr>
                        <a:t>0</a:t>
                      </a:r>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fi-FI" sz="1600" u="none" strike="noStrike">
                          <a:effectLst/>
                        </a:rPr>
                        <a:t>1025</a:t>
                      </a:r>
                      <a:endParaRPr lang="fi-FI"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dirty="0">
                          <a:effectLst/>
                        </a:rPr>
                        <a:t>1</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3"/>
                  </a:ext>
                </a:extLst>
              </a:tr>
            </a:tbl>
          </a:graphicData>
        </a:graphic>
      </p:graphicFrame>
      <p:pic>
        <p:nvPicPr>
          <p:cNvPr id="9" name="Google Shape;1430;p57">
            <a:extLst>
              <a:ext uri="{FF2B5EF4-FFF2-40B4-BE49-F238E27FC236}">
                <a16:creationId xmlns:a16="http://schemas.microsoft.com/office/drawing/2014/main" id="{CB190591-91C8-D645-BD36-38BA8BAE6A8F}"/>
              </a:ext>
            </a:extLst>
          </p:cNvPr>
          <p:cNvPicPr preferRelativeResize="0"/>
          <p:nvPr/>
        </p:nvPicPr>
        <p:blipFill>
          <a:blip r:embed="rId3">
            <a:alphaModFix/>
          </a:blip>
          <a:stretch>
            <a:fillRect/>
          </a:stretch>
        </p:blipFill>
        <p:spPr>
          <a:xfrm>
            <a:off x="10134600" y="912157"/>
            <a:ext cx="1856216" cy="5798436"/>
          </a:xfrm>
          <a:prstGeom prst="rect">
            <a:avLst/>
          </a:prstGeom>
          <a:noFill/>
          <a:ln>
            <a:noFill/>
          </a:ln>
        </p:spPr>
      </p:pic>
      <p:sp>
        <p:nvSpPr>
          <p:cNvPr id="16" name="Google Shape;1443;p58"/>
          <p:cNvSpPr/>
          <p:nvPr/>
        </p:nvSpPr>
        <p:spPr>
          <a:xfrm>
            <a:off x="10363200" y="912157"/>
            <a:ext cx="590310" cy="694481"/>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TextBox 10">
            <a:extLst>
              <a:ext uri="{FF2B5EF4-FFF2-40B4-BE49-F238E27FC236}">
                <a16:creationId xmlns:a16="http://schemas.microsoft.com/office/drawing/2014/main" id="{0A3FD2A6-0525-7E4D-9345-B490CA439CE7}"/>
              </a:ext>
            </a:extLst>
          </p:cNvPr>
          <p:cNvSpPr txBox="1"/>
          <p:nvPr/>
        </p:nvSpPr>
        <p:spPr>
          <a:xfrm>
            <a:off x="4033932" y="1524000"/>
            <a:ext cx="2747868" cy="461665"/>
          </a:xfrm>
          <a:prstGeom prst="rect">
            <a:avLst/>
          </a:prstGeom>
          <a:noFill/>
        </p:spPr>
        <p:txBody>
          <a:bodyPr wrap="none" rtlCol="0">
            <a:spAutoFit/>
          </a:bodyPr>
          <a:lstStyle/>
          <a:p>
            <a:r>
              <a:rPr lang="en-US" sz="2400" dirty="0" err="1"/>
              <a:t>GoogLeNet</a:t>
            </a:r>
            <a:r>
              <a:rPr lang="en-US" sz="2400" dirty="0"/>
              <a:t> head:</a:t>
            </a:r>
          </a:p>
        </p:txBody>
      </p:sp>
      <p:sp>
        <p:nvSpPr>
          <p:cNvPr id="12" name="TextBox 11">
            <a:extLst>
              <a:ext uri="{FF2B5EF4-FFF2-40B4-BE49-F238E27FC236}">
                <a16:creationId xmlns:a16="http://schemas.microsoft.com/office/drawing/2014/main" id="{2256ACB3-4A12-024E-BE10-9B66C61FC5CA}"/>
              </a:ext>
            </a:extLst>
          </p:cNvPr>
          <p:cNvSpPr txBox="1"/>
          <p:nvPr/>
        </p:nvSpPr>
        <p:spPr>
          <a:xfrm>
            <a:off x="55831" y="6550223"/>
            <a:ext cx="1717137" cy="307777"/>
          </a:xfrm>
          <a:prstGeom prst="rect">
            <a:avLst/>
          </a:prstGeom>
          <a:noFill/>
        </p:spPr>
        <p:txBody>
          <a:bodyPr wrap="none" rtlCol="0">
            <a:spAutoFit/>
          </a:bodyPr>
          <a:lstStyle/>
          <a:p>
            <a:r>
              <a:rPr lang="en-US" sz="1400" b="0" dirty="0"/>
              <a:t>Source: </a:t>
            </a:r>
            <a:r>
              <a:rPr lang="en-US" sz="1400" b="0" dirty="0">
                <a:hlinkClick r:id="rId4"/>
              </a:rPr>
              <a:t>J. Johnson</a:t>
            </a:r>
            <a:endParaRPr lang="en-US" sz="1400" b="0" dirty="0"/>
          </a:p>
        </p:txBody>
      </p:sp>
    </p:spTree>
    <p:extLst>
      <p:ext uri="{BB962C8B-B14F-4D97-AF65-F5344CB8AC3E}">
        <p14:creationId xmlns:p14="http://schemas.microsoft.com/office/powerpoint/2010/main" val="2977695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GoogLeNet</a:t>
            </a:r>
            <a:r>
              <a:rPr lang="en-US" dirty="0"/>
              <a:t>: Global average pooling</a:t>
            </a:r>
          </a:p>
        </p:txBody>
      </p:sp>
      <p:sp>
        <p:nvSpPr>
          <p:cNvPr id="3" name="Slide Number Placeholder 2"/>
          <p:cNvSpPr>
            <a:spLocks noGrp="1"/>
          </p:cNvSpPr>
          <p:nvPr>
            <p:ph type="sldNum" sz="quarter" idx="12"/>
          </p:nvPr>
        </p:nvSpPr>
        <p:spPr/>
        <p:txBody>
          <a:bodyPr/>
          <a:lstStyle/>
          <a:p>
            <a:r>
              <a:rPr lang="en-US"/>
              <a:t>Lecture 8 - </a:t>
            </a:r>
            <a:fld id="{AC1089D3-84F4-7045-A571-C61BEF9B13BC}" type="slidenum">
              <a:rPr lang="en-US" smtClean="0"/>
              <a:pPr/>
              <a:t>26</a:t>
            </a:fld>
            <a:endParaRPr lang="en-US" dirty="0"/>
          </a:p>
        </p:txBody>
      </p:sp>
      <p:graphicFrame>
        <p:nvGraphicFramePr>
          <p:cNvPr id="8" name="Table 7"/>
          <p:cNvGraphicFramePr>
            <a:graphicFrameLocks noGrp="1"/>
          </p:cNvGraphicFramePr>
          <p:nvPr/>
        </p:nvGraphicFramePr>
        <p:xfrm>
          <a:off x="528515" y="2057400"/>
          <a:ext cx="9453685" cy="3606799"/>
        </p:xfrm>
        <a:graphic>
          <a:graphicData uri="http://schemas.openxmlformats.org/drawingml/2006/table">
            <a:tbl>
              <a:tblPr>
                <a:tableStyleId>{5C22544A-7EE6-4342-B048-85BDC9FD1C3A}</a:tableStyleId>
              </a:tblPr>
              <a:tblGrid>
                <a:gridCol w="927287">
                  <a:extLst>
                    <a:ext uri="{9D8B030D-6E8A-4147-A177-3AD203B41FA5}">
                      <a16:colId xmlns:a16="http://schemas.microsoft.com/office/drawing/2014/main" val="20000"/>
                    </a:ext>
                  </a:extLst>
                </a:gridCol>
                <a:gridCol w="723713">
                  <a:extLst>
                    <a:ext uri="{9D8B030D-6E8A-4147-A177-3AD203B41FA5}">
                      <a16:colId xmlns:a16="http://schemas.microsoft.com/office/drawing/2014/main" val="20001"/>
                    </a:ext>
                  </a:extLst>
                </a:gridCol>
                <a:gridCol w="537928">
                  <a:extLst>
                    <a:ext uri="{9D8B030D-6E8A-4147-A177-3AD203B41FA5}">
                      <a16:colId xmlns:a16="http://schemas.microsoft.com/office/drawing/2014/main" val="20002"/>
                    </a:ext>
                  </a:extLst>
                </a:gridCol>
                <a:gridCol w="648182">
                  <a:extLst>
                    <a:ext uri="{9D8B030D-6E8A-4147-A177-3AD203B41FA5}">
                      <a16:colId xmlns:a16="http://schemas.microsoft.com/office/drawing/2014/main" val="20003"/>
                    </a:ext>
                  </a:extLst>
                </a:gridCol>
                <a:gridCol w="694481">
                  <a:extLst>
                    <a:ext uri="{9D8B030D-6E8A-4147-A177-3AD203B41FA5}">
                      <a16:colId xmlns:a16="http://schemas.microsoft.com/office/drawing/2014/main" val="20004"/>
                    </a:ext>
                  </a:extLst>
                </a:gridCol>
                <a:gridCol w="671332">
                  <a:extLst>
                    <a:ext uri="{9D8B030D-6E8A-4147-A177-3AD203B41FA5}">
                      <a16:colId xmlns:a16="http://schemas.microsoft.com/office/drawing/2014/main" val="20005"/>
                    </a:ext>
                  </a:extLst>
                </a:gridCol>
                <a:gridCol w="458788">
                  <a:extLst>
                    <a:ext uri="{9D8B030D-6E8A-4147-A177-3AD203B41FA5}">
                      <a16:colId xmlns:a16="http://schemas.microsoft.com/office/drawing/2014/main" val="20006"/>
                    </a:ext>
                  </a:extLst>
                </a:gridCol>
                <a:gridCol w="712787">
                  <a:extLst>
                    <a:ext uri="{9D8B030D-6E8A-4147-A177-3AD203B41FA5}">
                      <a16:colId xmlns:a16="http://schemas.microsoft.com/office/drawing/2014/main" val="20007"/>
                    </a:ext>
                  </a:extLst>
                </a:gridCol>
                <a:gridCol w="596900">
                  <a:extLst>
                    <a:ext uri="{9D8B030D-6E8A-4147-A177-3AD203B41FA5}">
                      <a16:colId xmlns:a16="http://schemas.microsoft.com/office/drawing/2014/main" val="20008"/>
                    </a:ext>
                  </a:extLst>
                </a:gridCol>
                <a:gridCol w="1423416">
                  <a:extLst>
                    <a:ext uri="{9D8B030D-6E8A-4147-A177-3AD203B41FA5}">
                      <a16:colId xmlns:a16="http://schemas.microsoft.com/office/drawing/2014/main" val="20009"/>
                    </a:ext>
                  </a:extLst>
                </a:gridCol>
                <a:gridCol w="1179195">
                  <a:extLst>
                    <a:ext uri="{9D8B030D-6E8A-4147-A177-3AD203B41FA5}">
                      <a16:colId xmlns:a16="http://schemas.microsoft.com/office/drawing/2014/main" val="20010"/>
                    </a:ext>
                  </a:extLst>
                </a:gridCol>
                <a:gridCol w="879676">
                  <a:extLst>
                    <a:ext uri="{9D8B030D-6E8A-4147-A177-3AD203B41FA5}">
                      <a16:colId xmlns:a16="http://schemas.microsoft.com/office/drawing/2014/main" val="20011"/>
                    </a:ext>
                  </a:extLst>
                </a:gridCol>
              </a:tblGrid>
              <a:tr h="311058">
                <a:tc>
                  <a:txBody>
                    <a:bodyPr/>
                    <a:lstStyle/>
                    <a:p>
                      <a:pPr algn="l" fontAlgn="b"/>
                      <a:endParaRPr lang="en-US" sz="1600" b="0" i="0" u="none" strike="noStrike" dirty="0">
                        <a:solidFill>
                          <a:srgbClr val="000000"/>
                        </a:solidFill>
                        <a:effectLst/>
                        <a:latin typeface="Calibri" charset="0"/>
                      </a:endParaRPr>
                    </a:p>
                  </a:txBody>
                  <a:tcPr marL="6350" marR="6350" marT="6350" marB="0" anchor="b"/>
                </a:tc>
                <a:tc gridSpan="2">
                  <a:txBody>
                    <a:bodyPr/>
                    <a:lstStyle/>
                    <a:p>
                      <a:pPr algn="ctr" fontAlgn="b"/>
                      <a:r>
                        <a:rPr lang="en-US" sz="1600" u="none" strike="noStrike" dirty="0">
                          <a:effectLst/>
                        </a:rPr>
                        <a:t>Input size</a:t>
                      </a:r>
                      <a:endParaRPr lang="en-U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hMerge="1">
                  <a:txBody>
                    <a:bodyPr/>
                    <a:lstStyle/>
                    <a:p>
                      <a:endParaRPr lang="en-US"/>
                    </a:p>
                  </a:txBody>
                  <a:tcPr/>
                </a:tc>
                <a:tc gridSpan="4">
                  <a:txBody>
                    <a:bodyPr/>
                    <a:lstStyle/>
                    <a:p>
                      <a:pPr algn="ctr" fontAlgn="b"/>
                      <a:r>
                        <a:rPr lang="en-US" sz="1600" u="none" strike="noStrike" dirty="0">
                          <a:effectLst/>
                        </a:rPr>
                        <a:t>Layer</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1600" u="none" strike="noStrike" dirty="0">
                          <a:effectLst/>
                        </a:rPr>
                        <a:t>Output</a:t>
                      </a:r>
                      <a:r>
                        <a:rPr lang="en-US" sz="1600" u="none" strike="noStrike" baseline="0" dirty="0">
                          <a:effectLst/>
                        </a:rPr>
                        <a:t> </a:t>
                      </a:r>
                      <a:r>
                        <a:rPr lang="en-US" sz="1600" u="none" strike="noStrike" dirty="0">
                          <a:effectLst/>
                        </a:rPr>
                        <a:t>size</a:t>
                      </a:r>
                      <a:endParaRPr lang="en-US" sz="1600" b="0" i="0" u="none" strike="noStrike" dirty="0">
                        <a:solidFill>
                          <a:srgbClr val="000000"/>
                        </a:solidFill>
                        <a:effectLst/>
                        <a:latin typeface="Calibri" charset="0"/>
                      </a:endParaRPr>
                    </a:p>
                  </a:txBody>
                  <a:tcPr marL="6350" marR="6350" marT="6350" marB="0" anchor="b">
                    <a:solidFill>
                      <a:srgbClr val="FFC3D6"/>
                    </a:solidFill>
                  </a:tcPr>
                </a:tc>
                <a:tc hMerge="1">
                  <a:txBody>
                    <a:bodyPr/>
                    <a:lstStyle/>
                    <a:p>
                      <a:endParaRPr lang="en-US"/>
                    </a:p>
                  </a:txBody>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0"/>
                  </a:ext>
                </a:extLst>
              </a:tr>
              <a:tr h="311058">
                <a:tc>
                  <a:txBody>
                    <a:bodyPr/>
                    <a:lstStyle/>
                    <a:p>
                      <a:pPr algn="l" fontAlgn="b"/>
                      <a:r>
                        <a:rPr lang="en-US" sz="1600" u="none" strike="noStrike">
                          <a:effectLst/>
                        </a:rPr>
                        <a:t>Layer</a:t>
                      </a:r>
                      <a:endParaRPr lang="en-US" sz="1600" b="0" i="0" u="none" strike="noStrike">
                        <a:solidFill>
                          <a:srgbClr val="000000"/>
                        </a:solidFill>
                        <a:effectLst/>
                        <a:latin typeface="Calibri" charset="0"/>
                      </a:endParaRPr>
                    </a:p>
                  </a:txBody>
                  <a:tcPr marL="6350" marR="6350" marT="6350" marB="0" anchor="b"/>
                </a:tc>
                <a:tc>
                  <a:txBody>
                    <a:bodyPr/>
                    <a:lstStyle/>
                    <a:p>
                      <a:pPr algn="l" fontAlgn="b"/>
                      <a:r>
                        <a:rPr lang="en-US" sz="1600" u="none" strike="noStrike">
                          <a:effectLst/>
                        </a:rPr>
                        <a:t>C</a:t>
                      </a:r>
                      <a:endParaRPr lang="en-U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r>
                        <a:rPr lang="mr-IN" sz="1600" u="none" strike="noStrike" dirty="0" err="1">
                          <a:effectLst/>
                        </a:rPr>
                        <a:t>H</a:t>
                      </a:r>
                      <a:r>
                        <a:rPr lang="mr-IN" sz="1600" u="none" strike="noStrike" dirty="0">
                          <a:effectLst/>
                        </a:rPr>
                        <a:t>/</a:t>
                      </a:r>
                      <a:r>
                        <a:rPr lang="mr-IN" sz="1600" u="none" strike="noStrike" dirty="0" err="1">
                          <a:effectLst/>
                        </a:rPr>
                        <a:t>W</a:t>
                      </a:r>
                      <a:endParaRPr lang="mr-IN"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r>
                        <a:rPr lang="en-US" sz="1600" u="none" strike="noStrike" dirty="0">
                          <a:effectLst/>
                        </a:rPr>
                        <a:t>filters</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a:effectLst/>
                        </a:rPr>
                        <a:t>kernel</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dirty="0">
                          <a:effectLst/>
                        </a:rPr>
                        <a:t>stride</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a:effectLst/>
                        </a:rPr>
                        <a:t>pad</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dirty="0">
                          <a:effectLst/>
                        </a:rPr>
                        <a:t>C</a:t>
                      </a:r>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l" fontAlgn="b"/>
                      <a:r>
                        <a:rPr lang="mr-IN" sz="1600" u="none" strike="noStrike" dirty="0" err="1">
                          <a:effectLst/>
                        </a:rPr>
                        <a:t>H</a:t>
                      </a:r>
                      <a:r>
                        <a:rPr lang="mr-IN" sz="1600" u="none" strike="noStrike" dirty="0">
                          <a:effectLst/>
                        </a:rPr>
                        <a:t>/</a:t>
                      </a:r>
                      <a:r>
                        <a:rPr lang="mr-IN" sz="1600" u="none" strike="noStrike" dirty="0" err="1">
                          <a:effectLst/>
                        </a:rPr>
                        <a:t>W</a:t>
                      </a:r>
                      <a:endParaRPr lang="mr-IN"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l" fontAlgn="b"/>
                      <a:r>
                        <a:rPr lang="en-US" sz="1600" u="none" strike="noStrike">
                          <a:effectLst/>
                        </a:rPr>
                        <a:t>memory (KB)</a:t>
                      </a:r>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r>
                        <a:rPr lang="en-US" sz="1600" u="none" strike="noStrike" dirty="0" err="1">
                          <a:effectLst/>
                        </a:rPr>
                        <a:t>params</a:t>
                      </a:r>
                      <a:r>
                        <a:rPr lang="en-US" sz="1600" u="none" strike="noStrike" dirty="0">
                          <a:effectLst/>
                        </a:rPr>
                        <a:t> (k)</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r>
                        <a:rPr lang="en-US" sz="1600" u="none" strike="noStrike" dirty="0">
                          <a:effectLst/>
                        </a:rPr>
                        <a:t>flop (M)</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1"/>
                  </a:ext>
                </a:extLst>
              </a:tr>
              <a:tr h="311058">
                <a:tc>
                  <a:txBody>
                    <a:bodyPr/>
                    <a:lstStyle/>
                    <a:p>
                      <a:pPr algn="l" fontAlgn="b"/>
                      <a:r>
                        <a:rPr lang="en-US" sz="1600" u="none" strike="noStrike" dirty="0" err="1">
                          <a:effectLst/>
                        </a:rPr>
                        <a:t>avg</a:t>
                      </a:r>
                      <a:r>
                        <a:rPr lang="en-US" sz="1600" u="none" strike="noStrike" dirty="0">
                          <a:effectLst/>
                        </a:rPr>
                        <a:t>-pool</a:t>
                      </a:r>
                      <a:endParaRPr lang="en-US" sz="1600" b="0" i="0" u="none" strike="noStrike" dirty="0">
                        <a:solidFill>
                          <a:srgbClr val="000000"/>
                        </a:solidFill>
                        <a:effectLst/>
                        <a:latin typeface="Calibri" charset="0"/>
                      </a:endParaRPr>
                    </a:p>
                  </a:txBody>
                  <a:tcPr marL="6350" marR="6350" marT="6350" marB="0" anchor="b"/>
                </a:tc>
                <a:tc>
                  <a:txBody>
                    <a:bodyPr/>
                    <a:lstStyle/>
                    <a:p>
                      <a:pPr algn="r" fontAlgn="b"/>
                      <a:r>
                        <a:rPr lang="fi-FI" sz="1600" u="none" strike="noStrike">
                          <a:effectLst/>
                        </a:rPr>
                        <a:t>1024</a:t>
                      </a:r>
                      <a:endParaRPr lang="fi-FI"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en-US" sz="1600" u="none" strike="noStrike" dirty="0">
                          <a:effectLst/>
                        </a:rPr>
                        <a:t>7</a:t>
                      </a:r>
                      <a:endParaRPr lang="en-U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a:effectLst/>
                        </a:rPr>
                        <a:t>7</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a:effectLst/>
                        </a:rPr>
                        <a:t>1</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fi-FI" sz="1600" u="none" strike="noStrike">
                          <a:effectLst/>
                        </a:rPr>
                        <a:t>1024</a:t>
                      </a:r>
                      <a:endParaRPr lang="fi-FI" sz="1600" b="0" i="0" u="none" strike="noStrike">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600" u="none" strike="noStrike" dirty="0">
                          <a:effectLst/>
                        </a:rPr>
                        <a:t>1</a:t>
                      </a:r>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600" u="none" strike="noStrike">
                          <a:effectLst/>
                        </a:rPr>
                        <a:t>4</a:t>
                      </a:r>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a:effectLst/>
                        </a:rPr>
                        <a:t>0</a:t>
                      </a:r>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2"/>
                  </a:ext>
                </a:extLst>
              </a:tr>
              <a:tr h="311058">
                <a:tc>
                  <a:txBody>
                    <a:bodyPr/>
                    <a:lstStyle/>
                    <a:p>
                      <a:pPr algn="l" fontAlgn="b"/>
                      <a:r>
                        <a:rPr lang="en-US" sz="1600" u="none" strike="noStrike">
                          <a:effectLst/>
                        </a:rPr>
                        <a:t>fc</a:t>
                      </a:r>
                      <a:endParaRPr lang="en-US" sz="1600" b="0" i="0" u="none" strike="noStrike">
                        <a:solidFill>
                          <a:srgbClr val="000000"/>
                        </a:solidFill>
                        <a:effectLst/>
                        <a:latin typeface="Calibri" charset="0"/>
                      </a:endParaRPr>
                    </a:p>
                  </a:txBody>
                  <a:tcPr marL="6350" marR="6350" marT="6350" marB="0" anchor="b"/>
                </a:tc>
                <a:tc>
                  <a:txBody>
                    <a:bodyPr/>
                    <a:lstStyle/>
                    <a:p>
                      <a:pPr algn="r" fontAlgn="b"/>
                      <a:r>
                        <a:rPr lang="fi-FI" sz="1600" u="none" strike="noStrike">
                          <a:effectLst/>
                        </a:rPr>
                        <a:t>1024</a:t>
                      </a:r>
                      <a:endParaRPr lang="fi-FI"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600" u="none" strike="noStrike" dirty="0">
                          <a:effectLst/>
                        </a:rPr>
                        <a:t>1000</a:t>
                      </a:r>
                      <a:endParaRPr lang="is-I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a:effectLst/>
                        </a:rPr>
                        <a:t>1000</a:t>
                      </a:r>
                      <a:endParaRPr lang="is-IS" sz="1600" b="0" i="0" u="none" strike="noStrike">
                        <a:solidFill>
                          <a:srgbClr val="000000"/>
                        </a:solidFill>
                        <a:effectLst/>
                        <a:latin typeface="Calibri" charset="0"/>
                      </a:endParaRPr>
                    </a:p>
                  </a:txBody>
                  <a:tcPr marL="6350" marR="6350" marT="6350" marB="0" anchor="b">
                    <a:solidFill>
                      <a:srgbClr val="FFC3D6"/>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600" u="none" strike="noStrike">
                          <a:effectLst/>
                        </a:rPr>
                        <a:t>0</a:t>
                      </a:r>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fi-FI" sz="1600" u="none" strike="noStrike">
                          <a:effectLst/>
                        </a:rPr>
                        <a:t>1025</a:t>
                      </a:r>
                      <a:endParaRPr lang="fi-FI"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a:effectLst/>
                        </a:rPr>
                        <a:t>1</a:t>
                      </a:r>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3"/>
                  </a:ext>
                </a:extLst>
              </a:tr>
              <a:tr h="807277">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bg1"/>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bg1"/>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bg1"/>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bg1"/>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bg1"/>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bg1"/>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bg1"/>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bg1"/>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bg1"/>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no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no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noFill/>
                  </a:tcPr>
                </a:tc>
                <a:extLst>
                  <a:ext uri="{0D108BD9-81ED-4DB2-BD59-A6C34878D82A}">
                    <a16:rowId xmlns:a16="http://schemas.microsoft.com/office/drawing/2014/main" val="10004"/>
                  </a:ext>
                </a:extLst>
              </a:tr>
              <a:tr h="311058">
                <a:tc>
                  <a:txBody>
                    <a:bodyPr/>
                    <a:lstStyle/>
                    <a:p>
                      <a:pPr algn="l" fontAlgn="b"/>
                      <a:r>
                        <a:rPr lang="en-US" sz="1600" u="none" strike="noStrike">
                          <a:effectLst/>
                        </a:rPr>
                        <a:t>Layer</a:t>
                      </a:r>
                      <a:endParaRPr lang="en-US" sz="1600" b="0" i="0" u="none" strike="noStrike">
                        <a:solidFill>
                          <a:srgbClr val="000000"/>
                        </a:solidFill>
                        <a:effectLst/>
                        <a:latin typeface="Calibri" charset="0"/>
                      </a:endParaRPr>
                    </a:p>
                  </a:txBody>
                  <a:tcPr marL="6350" marR="6350" marT="6350" marB="0" anchor="b"/>
                </a:tc>
                <a:tc>
                  <a:txBody>
                    <a:bodyPr/>
                    <a:lstStyle/>
                    <a:p>
                      <a:pPr algn="l" fontAlgn="b"/>
                      <a:r>
                        <a:rPr lang="en-US" sz="1600" u="none" strike="noStrike">
                          <a:effectLst/>
                        </a:rPr>
                        <a:t>C</a:t>
                      </a:r>
                      <a:endParaRPr lang="en-U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r>
                        <a:rPr lang="mr-IN" sz="1600" u="none" strike="noStrike" dirty="0" err="1">
                          <a:effectLst/>
                        </a:rPr>
                        <a:t>H</a:t>
                      </a:r>
                      <a:r>
                        <a:rPr lang="mr-IN" sz="1600" u="none" strike="noStrike" dirty="0">
                          <a:effectLst/>
                        </a:rPr>
                        <a:t>/</a:t>
                      </a:r>
                      <a:r>
                        <a:rPr lang="mr-IN" sz="1600" u="none" strike="noStrike" dirty="0" err="1">
                          <a:effectLst/>
                        </a:rPr>
                        <a:t>W</a:t>
                      </a:r>
                      <a:endParaRPr lang="mr-IN"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r>
                        <a:rPr lang="en-US" sz="1600" u="none" strike="noStrike">
                          <a:effectLst/>
                        </a:rPr>
                        <a:t>filters</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a:effectLst/>
                        </a:rPr>
                        <a:t>kernel</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a:effectLst/>
                        </a:rPr>
                        <a:t>stride</a:t>
                      </a:r>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dirty="0">
                          <a:effectLst/>
                        </a:rPr>
                        <a:t>pad</a:t>
                      </a:r>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600" u="none" strike="noStrike" dirty="0">
                          <a:effectLst/>
                        </a:rPr>
                        <a:t>C</a:t>
                      </a:r>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l" fontAlgn="b"/>
                      <a:r>
                        <a:rPr lang="mr-IN" sz="1600" u="none" strike="noStrike" dirty="0" err="1">
                          <a:effectLst/>
                        </a:rPr>
                        <a:t>H</a:t>
                      </a:r>
                      <a:r>
                        <a:rPr lang="mr-IN" sz="1600" u="none" strike="noStrike" dirty="0">
                          <a:effectLst/>
                        </a:rPr>
                        <a:t>/</a:t>
                      </a:r>
                      <a:r>
                        <a:rPr lang="mr-IN" sz="1600" u="none" strike="noStrike" dirty="0" err="1">
                          <a:effectLst/>
                        </a:rPr>
                        <a:t>W</a:t>
                      </a:r>
                      <a:endParaRPr lang="mr-IN"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l" fontAlgn="b"/>
                      <a:r>
                        <a:rPr lang="en-US" sz="1600" u="none" strike="noStrike">
                          <a:effectLst/>
                        </a:rPr>
                        <a:t>memory (KB)</a:t>
                      </a:r>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r>
                        <a:rPr lang="en-US" sz="1600" u="none" strike="noStrike" dirty="0" err="1">
                          <a:effectLst/>
                        </a:rPr>
                        <a:t>params</a:t>
                      </a:r>
                      <a:r>
                        <a:rPr lang="en-US" sz="1600" u="none" strike="noStrike" dirty="0">
                          <a:effectLst/>
                        </a:rPr>
                        <a:t> (k)</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r>
                        <a:rPr lang="en-US" sz="1600" u="none" strike="noStrike" dirty="0">
                          <a:effectLst/>
                        </a:rPr>
                        <a:t>flop (M)</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5"/>
                  </a:ext>
                </a:extLst>
              </a:tr>
              <a:tr h="311058">
                <a:tc>
                  <a:txBody>
                    <a:bodyPr/>
                    <a:lstStyle/>
                    <a:p>
                      <a:pPr algn="l" fontAlgn="b"/>
                      <a:r>
                        <a:rPr lang="en-US" sz="1600" u="none" strike="noStrike">
                          <a:effectLst/>
                        </a:rPr>
                        <a:t>flatten</a:t>
                      </a:r>
                      <a:endParaRPr lang="en-US" sz="1600" b="0" i="0" u="none" strike="noStrike">
                        <a:solidFill>
                          <a:srgbClr val="000000"/>
                        </a:solidFill>
                        <a:effectLst/>
                        <a:latin typeface="Calibri" charset="0"/>
                      </a:endParaRPr>
                    </a:p>
                  </a:txBody>
                  <a:tcPr marL="6350" marR="6350" marT="6350" marB="0" anchor="b"/>
                </a:tc>
                <a:tc>
                  <a:txBody>
                    <a:bodyPr/>
                    <a:lstStyle/>
                    <a:p>
                      <a:pPr algn="r" fontAlgn="b"/>
                      <a:r>
                        <a:rPr lang="is-IS" sz="1600" u="none" strike="noStrike">
                          <a:effectLst/>
                        </a:rPr>
                        <a:t>512</a:t>
                      </a:r>
                      <a:endParaRPr lang="is-I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en-US" sz="1600" u="none" strike="noStrike" dirty="0">
                          <a:effectLst/>
                        </a:rPr>
                        <a:t>7</a:t>
                      </a:r>
                      <a:endParaRPr lang="en-U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a:effectLst/>
                        </a:rPr>
                        <a:t>25088</a:t>
                      </a:r>
                      <a:endParaRPr lang="is-IS" sz="1600" b="0" i="0" u="none" strike="noStrike">
                        <a:solidFill>
                          <a:srgbClr val="000000"/>
                        </a:solidFill>
                        <a:effectLst/>
                        <a:latin typeface="Calibri" charset="0"/>
                      </a:endParaRPr>
                    </a:p>
                  </a:txBody>
                  <a:tcPr marL="6350" marR="6350" marT="6350" marB="0" anchor="b">
                    <a:solidFill>
                      <a:srgbClr val="FFC3D6"/>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600" u="none" strike="noStrike" dirty="0">
                          <a:effectLst/>
                        </a:rPr>
                        <a:t>98</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6"/>
                  </a:ext>
                </a:extLst>
              </a:tr>
              <a:tr h="311058">
                <a:tc>
                  <a:txBody>
                    <a:bodyPr/>
                    <a:lstStyle/>
                    <a:p>
                      <a:pPr algn="l" fontAlgn="b"/>
                      <a:r>
                        <a:rPr lang="en-US" sz="1600" u="none" strike="noStrike">
                          <a:effectLst/>
                        </a:rPr>
                        <a:t>fc6</a:t>
                      </a:r>
                      <a:endParaRPr lang="en-US" sz="1600" b="0" i="0" u="none" strike="noStrike">
                        <a:solidFill>
                          <a:srgbClr val="000000"/>
                        </a:solidFill>
                        <a:effectLst/>
                        <a:latin typeface="Calibri" charset="0"/>
                      </a:endParaRPr>
                    </a:p>
                  </a:txBody>
                  <a:tcPr marL="6350" marR="6350" marT="6350" marB="0" anchor="b"/>
                </a:tc>
                <a:tc>
                  <a:txBody>
                    <a:bodyPr/>
                    <a:lstStyle/>
                    <a:p>
                      <a:pPr algn="r" fontAlgn="b"/>
                      <a:r>
                        <a:rPr lang="is-IS" sz="1600" u="none" strike="noStrike">
                          <a:effectLst/>
                        </a:rPr>
                        <a:t>25088</a:t>
                      </a:r>
                      <a:endParaRPr lang="is-I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a:effectLst/>
                        </a:rPr>
                        <a:t>4096</a:t>
                      </a:r>
                      <a:endParaRPr lang="is-I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a:effectLst/>
                        </a:rPr>
                        <a:t>4096</a:t>
                      </a:r>
                      <a:endParaRPr lang="is-IS" sz="1600" b="0" i="0" u="none" strike="noStrike">
                        <a:solidFill>
                          <a:srgbClr val="000000"/>
                        </a:solidFill>
                        <a:effectLst/>
                        <a:latin typeface="Calibri" charset="0"/>
                      </a:endParaRPr>
                    </a:p>
                  </a:txBody>
                  <a:tcPr marL="6350" marR="6350" marT="6350" marB="0" anchor="b">
                    <a:solidFill>
                      <a:srgbClr val="FFC3D6"/>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600" u="none" strike="noStrike">
                          <a:effectLst/>
                        </a:rPr>
                        <a:t>16</a:t>
                      </a:r>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fi-FI" sz="1600" u="none" strike="noStrike">
                          <a:effectLst/>
                        </a:rPr>
                        <a:t>102760</a:t>
                      </a:r>
                      <a:endParaRPr lang="fi-FI"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dirty="0">
                          <a:effectLst/>
                        </a:rPr>
                        <a:t>103</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7"/>
                  </a:ext>
                </a:extLst>
              </a:tr>
              <a:tr h="311058">
                <a:tc>
                  <a:txBody>
                    <a:bodyPr/>
                    <a:lstStyle/>
                    <a:p>
                      <a:pPr algn="l" fontAlgn="b"/>
                      <a:r>
                        <a:rPr lang="en-US" sz="1600" u="none" strike="noStrike">
                          <a:effectLst/>
                        </a:rPr>
                        <a:t>fc7</a:t>
                      </a:r>
                      <a:endParaRPr lang="en-US" sz="1600" b="0" i="0" u="none" strike="noStrike">
                        <a:solidFill>
                          <a:srgbClr val="000000"/>
                        </a:solidFill>
                        <a:effectLst/>
                        <a:latin typeface="Calibri" charset="0"/>
                      </a:endParaRPr>
                    </a:p>
                  </a:txBody>
                  <a:tcPr marL="6350" marR="6350" marT="6350" marB="0" anchor="b"/>
                </a:tc>
                <a:tc>
                  <a:txBody>
                    <a:bodyPr/>
                    <a:lstStyle/>
                    <a:p>
                      <a:pPr algn="r" fontAlgn="b"/>
                      <a:r>
                        <a:rPr lang="is-IS" sz="1600" u="none" strike="noStrike">
                          <a:effectLst/>
                        </a:rPr>
                        <a:t>4096</a:t>
                      </a:r>
                      <a:endParaRPr lang="is-I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a:effectLst/>
                        </a:rPr>
                        <a:t>4096</a:t>
                      </a:r>
                      <a:endParaRPr lang="is-I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a:effectLst/>
                        </a:rPr>
                        <a:t>4096</a:t>
                      </a:r>
                      <a:endParaRPr lang="is-IS" sz="1600" b="0" i="0" u="none" strike="noStrike">
                        <a:solidFill>
                          <a:srgbClr val="000000"/>
                        </a:solidFill>
                        <a:effectLst/>
                        <a:latin typeface="Calibri" charset="0"/>
                      </a:endParaRPr>
                    </a:p>
                  </a:txBody>
                  <a:tcPr marL="6350" marR="6350" marT="6350" marB="0" anchor="b">
                    <a:solidFill>
                      <a:srgbClr val="FFC3D6"/>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600" u="none" strike="noStrike">
                          <a:effectLst/>
                        </a:rPr>
                        <a:t>16</a:t>
                      </a:r>
                      <a:endParaRPr lang="en-U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uk-UA" sz="1600" u="none" strike="noStrike">
                          <a:effectLst/>
                        </a:rPr>
                        <a:t>16777</a:t>
                      </a:r>
                      <a:endParaRPr lang="uk-UA"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dirty="0">
                          <a:effectLst/>
                        </a:rPr>
                        <a:t>17</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8"/>
                  </a:ext>
                </a:extLst>
              </a:tr>
              <a:tr h="311058">
                <a:tc>
                  <a:txBody>
                    <a:bodyPr/>
                    <a:lstStyle/>
                    <a:p>
                      <a:pPr algn="l" fontAlgn="b"/>
                      <a:r>
                        <a:rPr lang="en-US" sz="1600" u="none" strike="noStrike">
                          <a:effectLst/>
                        </a:rPr>
                        <a:t>fc8</a:t>
                      </a:r>
                      <a:endParaRPr lang="en-US" sz="1600" b="0" i="0" u="none" strike="noStrike">
                        <a:solidFill>
                          <a:srgbClr val="000000"/>
                        </a:solidFill>
                        <a:effectLst/>
                        <a:latin typeface="Calibri" charset="0"/>
                      </a:endParaRPr>
                    </a:p>
                  </a:txBody>
                  <a:tcPr marL="6350" marR="6350" marT="6350" marB="0" anchor="b"/>
                </a:tc>
                <a:tc>
                  <a:txBody>
                    <a:bodyPr/>
                    <a:lstStyle/>
                    <a:p>
                      <a:pPr algn="r" fontAlgn="b"/>
                      <a:r>
                        <a:rPr lang="is-IS" sz="1600" u="none" strike="noStrike">
                          <a:effectLst/>
                        </a:rPr>
                        <a:t>4096</a:t>
                      </a:r>
                      <a:endParaRPr lang="is-IS" sz="16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a:effectLst/>
                        </a:rPr>
                        <a:t>1000</a:t>
                      </a:r>
                      <a:endParaRPr lang="is-I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600" u="none" strike="noStrike">
                          <a:effectLst/>
                        </a:rPr>
                        <a:t>1000</a:t>
                      </a:r>
                      <a:endParaRPr lang="is-IS" sz="1600" b="0" i="0" u="none" strike="noStrike">
                        <a:solidFill>
                          <a:srgbClr val="000000"/>
                        </a:solidFill>
                        <a:effectLst/>
                        <a:latin typeface="Calibri" charset="0"/>
                      </a:endParaRPr>
                    </a:p>
                  </a:txBody>
                  <a:tcPr marL="6350" marR="6350" marT="6350" marB="0" anchor="b">
                    <a:solidFill>
                      <a:srgbClr val="FFC3D6"/>
                    </a:solidFill>
                  </a:tcPr>
                </a:tc>
                <a:tc>
                  <a:txBody>
                    <a:bodyPr/>
                    <a:lstStyle/>
                    <a:p>
                      <a:pPr algn="l" fontAlgn="b"/>
                      <a:endParaRPr lang="en-US" sz="16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600" u="none" strike="noStrike" dirty="0">
                          <a:effectLst/>
                        </a:rPr>
                        <a:t>4</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is-IS" sz="1600" u="none" strike="noStrike">
                          <a:effectLst/>
                        </a:rPr>
                        <a:t>4096</a:t>
                      </a:r>
                      <a:endParaRPr lang="is-IS" sz="16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600" u="none" strike="noStrike" dirty="0">
                          <a:effectLst/>
                        </a:rPr>
                        <a:t>4</a:t>
                      </a:r>
                      <a:endParaRPr lang="en-US" sz="16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9"/>
                  </a:ext>
                </a:extLst>
              </a:tr>
            </a:tbl>
          </a:graphicData>
        </a:graphic>
      </p:graphicFrame>
      <p:sp>
        <p:nvSpPr>
          <p:cNvPr id="17" name="TextBox 16"/>
          <p:cNvSpPr txBox="1"/>
          <p:nvPr/>
        </p:nvSpPr>
        <p:spPr>
          <a:xfrm>
            <a:off x="3724970" y="3581400"/>
            <a:ext cx="3060774" cy="461665"/>
          </a:xfrm>
          <a:prstGeom prst="rect">
            <a:avLst/>
          </a:prstGeom>
          <a:noFill/>
        </p:spPr>
        <p:txBody>
          <a:bodyPr wrap="none" rtlCol="0">
            <a:spAutoFit/>
          </a:bodyPr>
          <a:lstStyle/>
          <a:p>
            <a:r>
              <a:rPr lang="en-US" sz="2400" dirty="0"/>
              <a:t>Compare with VGG-16:</a:t>
            </a:r>
          </a:p>
        </p:txBody>
      </p:sp>
      <p:pic>
        <p:nvPicPr>
          <p:cNvPr id="9" name="Google Shape;1430;p57">
            <a:extLst>
              <a:ext uri="{FF2B5EF4-FFF2-40B4-BE49-F238E27FC236}">
                <a16:creationId xmlns:a16="http://schemas.microsoft.com/office/drawing/2014/main" id="{CB190591-91C8-D645-BD36-38BA8BAE6A8F}"/>
              </a:ext>
            </a:extLst>
          </p:cNvPr>
          <p:cNvPicPr preferRelativeResize="0"/>
          <p:nvPr/>
        </p:nvPicPr>
        <p:blipFill>
          <a:blip r:embed="rId3">
            <a:alphaModFix/>
          </a:blip>
          <a:stretch>
            <a:fillRect/>
          </a:stretch>
        </p:blipFill>
        <p:spPr>
          <a:xfrm>
            <a:off x="10134600" y="912157"/>
            <a:ext cx="1856216" cy="5798436"/>
          </a:xfrm>
          <a:prstGeom prst="rect">
            <a:avLst/>
          </a:prstGeom>
          <a:noFill/>
          <a:ln>
            <a:noFill/>
          </a:ln>
        </p:spPr>
      </p:pic>
      <p:sp>
        <p:nvSpPr>
          <p:cNvPr id="16" name="Google Shape;1443;p58"/>
          <p:cNvSpPr/>
          <p:nvPr/>
        </p:nvSpPr>
        <p:spPr>
          <a:xfrm>
            <a:off x="10363200" y="912157"/>
            <a:ext cx="590310" cy="694481"/>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TextBox 10">
            <a:extLst>
              <a:ext uri="{FF2B5EF4-FFF2-40B4-BE49-F238E27FC236}">
                <a16:creationId xmlns:a16="http://schemas.microsoft.com/office/drawing/2014/main" id="{0A3FD2A6-0525-7E4D-9345-B490CA439CE7}"/>
              </a:ext>
            </a:extLst>
          </p:cNvPr>
          <p:cNvSpPr txBox="1"/>
          <p:nvPr/>
        </p:nvSpPr>
        <p:spPr>
          <a:xfrm>
            <a:off x="4033932" y="1524000"/>
            <a:ext cx="2747868" cy="461665"/>
          </a:xfrm>
          <a:prstGeom prst="rect">
            <a:avLst/>
          </a:prstGeom>
          <a:noFill/>
        </p:spPr>
        <p:txBody>
          <a:bodyPr wrap="none" rtlCol="0">
            <a:spAutoFit/>
          </a:bodyPr>
          <a:lstStyle/>
          <a:p>
            <a:r>
              <a:rPr lang="en-US" sz="2400" dirty="0" err="1"/>
              <a:t>GoogLeNet</a:t>
            </a:r>
            <a:r>
              <a:rPr lang="en-US" sz="2400" dirty="0"/>
              <a:t> head:</a:t>
            </a:r>
          </a:p>
        </p:txBody>
      </p:sp>
      <p:sp>
        <p:nvSpPr>
          <p:cNvPr id="12" name="TextBox 11">
            <a:extLst>
              <a:ext uri="{FF2B5EF4-FFF2-40B4-BE49-F238E27FC236}">
                <a16:creationId xmlns:a16="http://schemas.microsoft.com/office/drawing/2014/main" id="{2256ACB3-4A12-024E-BE10-9B66C61FC5CA}"/>
              </a:ext>
            </a:extLst>
          </p:cNvPr>
          <p:cNvSpPr txBox="1"/>
          <p:nvPr/>
        </p:nvSpPr>
        <p:spPr>
          <a:xfrm>
            <a:off x="55831" y="6550223"/>
            <a:ext cx="1717137" cy="307777"/>
          </a:xfrm>
          <a:prstGeom prst="rect">
            <a:avLst/>
          </a:prstGeom>
          <a:noFill/>
        </p:spPr>
        <p:txBody>
          <a:bodyPr wrap="none" rtlCol="0">
            <a:spAutoFit/>
          </a:bodyPr>
          <a:lstStyle/>
          <a:p>
            <a:r>
              <a:rPr lang="en-US" sz="1400" b="0" dirty="0"/>
              <a:t>Source: </a:t>
            </a:r>
            <a:r>
              <a:rPr lang="en-US" sz="1400" b="0" dirty="0">
                <a:hlinkClick r:id="rId4"/>
              </a:rPr>
              <a:t>J. Johnson</a:t>
            </a:r>
            <a:endParaRPr lang="en-US" sz="1400" b="0" dirty="0"/>
          </a:p>
        </p:txBody>
      </p:sp>
    </p:spTree>
    <p:extLst>
      <p:ext uri="{BB962C8B-B14F-4D97-AF65-F5344CB8AC3E}">
        <p14:creationId xmlns:p14="http://schemas.microsoft.com/office/powerpoint/2010/main" val="2925443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430;p57">
            <a:extLst>
              <a:ext uri="{FF2B5EF4-FFF2-40B4-BE49-F238E27FC236}">
                <a16:creationId xmlns:a16="http://schemas.microsoft.com/office/drawing/2014/main" id="{2DBAB941-9D6B-6C4B-8F67-15F94A434DA3}"/>
              </a:ext>
            </a:extLst>
          </p:cNvPr>
          <p:cNvPicPr preferRelativeResize="0"/>
          <p:nvPr/>
        </p:nvPicPr>
        <p:blipFill>
          <a:blip r:embed="rId2">
            <a:alphaModFix/>
          </a:blip>
          <a:stretch>
            <a:fillRect/>
          </a:stretch>
        </p:blipFill>
        <p:spPr>
          <a:xfrm>
            <a:off x="10134600" y="912157"/>
            <a:ext cx="1856216" cy="5798436"/>
          </a:xfrm>
          <a:prstGeom prst="rect">
            <a:avLst/>
          </a:prstGeom>
          <a:noFill/>
          <a:ln>
            <a:noFill/>
          </a:ln>
        </p:spPr>
      </p:pic>
      <p:sp>
        <p:nvSpPr>
          <p:cNvPr id="2" name="Title 1"/>
          <p:cNvSpPr>
            <a:spLocks noGrp="1"/>
          </p:cNvSpPr>
          <p:nvPr>
            <p:ph type="title"/>
          </p:nvPr>
        </p:nvSpPr>
        <p:spPr/>
        <p:txBody>
          <a:bodyPr>
            <a:normAutofit/>
          </a:bodyPr>
          <a:lstStyle/>
          <a:p>
            <a:r>
              <a:rPr lang="en-US" dirty="0" err="1"/>
              <a:t>GoogLeNet</a:t>
            </a:r>
            <a:r>
              <a:rPr lang="en-US" dirty="0"/>
              <a:t>: Auxiliary classifiers</a:t>
            </a:r>
          </a:p>
        </p:txBody>
      </p:sp>
      <p:sp>
        <p:nvSpPr>
          <p:cNvPr id="6" name="Content Placeholder 5">
            <a:extLst>
              <a:ext uri="{FF2B5EF4-FFF2-40B4-BE49-F238E27FC236}">
                <a16:creationId xmlns:a16="http://schemas.microsoft.com/office/drawing/2014/main" id="{87443D19-DAAE-7446-B398-9AD02B6197D3}"/>
              </a:ext>
            </a:extLst>
          </p:cNvPr>
          <p:cNvSpPr>
            <a:spLocks noGrp="1"/>
          </p:cNvSpPr>
          <p:nvPr>
            <p:ph idx="1"/>
          </p:nvPr>
        </p:nvSpPr>
        <p:spPr>
          <a:xfrm>
            <a:off x="914400" y="914400"/>
            <a:ext cx="8506984" cy="5257800"/>
          </a:xfrm>
        </p:spPr>
        <p:txBody>
          <a:bodyPr/>
          <a:lstStyle/>
          <a:p>
            <a:pPr marL="457200" indent="-457200">
              <a:buFont typeface="Arial" panose="020B0604020202020204" pitchFamily="34" charset="0"/>
              <a:buChar char="•"/>
            </a:pPr>
            <a:r>
              <a:rPr lang="en-US" dirty="0"/>
              <a:t>Training using loss at the end of the network didn’t work well: network is too deep, gradients don’t propagate cleanly</a:t>
            </a:r>
          </a:p>
          <a:p>
            <a:pPr marL="457200" indent="-457200">
              <a:buFont typeface="Arial" panose="020B0604020202020204" pitchFamily="34" charset="0"/>
              <a:buChar char="•"/>
            </a:pPr>
            <a:r>
              <a:rPr lang="en-US" dirty="0"/>
              <a:t>As a hack, attach “auxiliary classifiers” at several intermediate points in the network that also try to classify the image and receive loss</a:t>
            </a:r>
          </a:p>
          <a:p>
            <a:pPr marL="457200" indent="-457200">
              <a:buFont typeface="Arial" panose="020B0604020202020204" pitchFamily="34" charset="0"/>
              <a:buChar char="•"/>
            </a:pPr>
            <a:r>
              <a:rPr lang="en-US" dirty="0" err="1"/>
              <a:t>GoogLeNet</a:t>
            </a:r>
            <a:r>
              <a:rPr lang="en-US" dirty="0"/>
              <a:t> was before batch normalization! With </a:t>
            </a:r>
            <a:r>
              <a:rPr lang="en-US" dirty="0" err="1"/>
              <a:t>BatchNorm</a:t>
            </a:r>
            <a:r>
              <a:rPr lang="en-US" dirty="0"/>
              <a:t> no longer need to use this trick</a:t>
            </a:r>
          </a:p>
          <a:p>
            <a:pPr marL="457200" indent="-457200">
              <a:buFont typeface="Arial" panose="020B0604020202020204" pitchFamily="34" charset="0"/>
              <a:buChar char="•"/>
            </a:pPr>
            <a:endParaRPr lang="en-US" dirty="0"/>
          </a:p>
        </p:txBody>
      </p:sp>
      <p:sp>
        <p:nvSpPr>
          <p:cNvPr id="16" name="Google Shape;1443;p58"/>
          <p:cNvSpPr/>
          <p:nvPr/>
        </p:nvSpPr>
        <p:spPr>
          <a:xfrm>
            <a:off x="11227442" y="2057400"/>
            <a:ext cx="590310" cy="879676"/>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 name="Google Shape;1443;p58"/>
          <p:cNvSpPr/>
          <p:nvPr/>
        </p:nvSpPr>
        <p:spPr>
          <a:xfrm>
            <a:off x="11449290" y="3401993"/>
            <a:ext cx="590310" cy="879676"/>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TextBox 10">
            <a:extLst>
              <a:ext uri="{FF2B5EF4-FFF2-40B4-BE49-F238E27FC236}">
                <a16:creationId xmlns:a16="http://schemas.microsoft.com/office/drawing/2014/main" id="{4230E485-9820-8849-9F32-0F36747EED0E}"/>
              </a:ext>
            </a:extLst>
          </p:cNvPr>
          <p:cNvSpPr txBox="1"/>
          <p:nvPr/>
        </p:nvSpPr>
        <p:spPr>
          <a:xfrm>
            <a:off x="55831" y="6550223"/>
            <a:ext cx="1717137" cy="307777"/>
          </a:xfrm>
          <a:prstGeom prst="rect">
            <a:avLst/>
          </a:prstGeom>
          <a:noFill/>
        </p:spPr>
        <p:txBody>
          <a:bodyPr wrap="none" rtlCol="0">
            <a:spAutoFit/>
          </a:bodyPr>
          <a:lstStyle/>
          <a:p>
            <a:r>
              <a:rPr lang="en-US" sz="1400" b="0" dirty="0"/>
              <a:t>Source: </a:t>
            </a:r>
            <a:r>
              <a:rPr lang="en-US" sz="1400" b="0" dirty="0">
                <a:hlinkClick r:id="rId3"/>
              </a:rPr>
              <a:t>J. Johnson</a:t>
            </a:r>
            <a:endParaRPr lang="en-US" sz="1400" b="0" dirty="0"/>
          </a:p>
        </p:txBody>
      </p:sp>
    </p:spTree>
    <p:extLst>
      <p:ext uri="{BB962C8B-B14F-4D97-AF65-F5344CB8AC3E}">
        <p14:creationId xmlns:p14="http://schemas.microsoft.com/office/powerpoint/2010/main" val="332276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GoogLeNet</a:t>
            </a:r>
            <a:endParaRPr lang="en-US" dirty="0"/>
          </a:p>
        </p:txBody>
      </p:sp>
      <p:sp>
        <p:nvSpPr>
          <p:cNvPr id="4" name="Rectangle 3"/>
          <p:cNvSpPr/>
          <p:nvPr/>
        </p:nvSpPr>
        <p:spPr>
          <a:xfrm>
            <a:off x="2209800" y="6336268"/>
            <a:ext cx="7848600" cy="369332"/>
          </a:xfrm>
          <a:prstGeom prst="rect">
            <a:avLst/>
          </a:prstGeom>
        </p:spPr>
        <p:txBody>
          <a:bodyPr wrap="square">
            <a:spAutoFit/>
          </a:bodyPr>
          <a:lstStyle/>
          <a:p>
            <a:pPr algn="ctr"/>
            <a:r>
              <a:rPr lang="en-US" sz="1800" b="0" dirty="0">
                <a:solidFill>
                  <a:srgbClr val="000000"/>
                </a:solidFill>
              </a:rPr>
              <a:t> C. </a:t>
            </a:r>
            <a:r>
              <a:rPr lang="en-US" sz="1800" b="0" dirty="0" err="1">
                <a:solidFill>
                  <a:srgbClr val="000000"/>
                </a:solidFill>
              </a:rPr>
              <a:t>Szegedy</a:t>
            </a:r>
            <a:r>
              <a:rPr lang="en-US" sz="1800" b="0" dirty="0">
                <a:solidFill>
                  <a:srgbClr val="000000"/>
                </a:solidFill>
              </a:rPr>
              <a:t> et al., </a:t>
            </a:r>
            <a:r>
              <a:rPr lang="en-US" sz="1800" b="0" dirty="0">
                <a:solidFill>
                  <a:srgbClr val="000000"/>
                </a:solidFill>
                <a:hlinkClick r:id="rId2"/>
              </a:rPr>
              <a:t>Going deeper with convolutions</a:t>
            </a:r>
            <a:r>
              <a:rPr lang="en-US" sz="1800" b="0" dirty="0">
                <a:solidFill>
                  <a:srgbClr val="000000"/>
                </a:solidFill>
              </a:rPr>
              <a:t>, CVPR 2015</a:t>
            </a:r>
          </a:p>
        </p:txBody>
      </p:sp>
      <p:sp>
        <p:nvSpPr>
          <p:cNvPr id="6" name="Content Placeholder 5"/>
          <p:cNvSpPr>
            <a:spLocks noGrp="1"/>
          </p:cNvSpPr>
          <p:nvPr>
            <p:ph idx="1"/>
          </p:nvPr>
        </p:nvSpPr>
        <p:spPr/>
        <p:txBody>
          <a:bodyPr/>
          <a:lstStyle/>
          <a:p>
            <a:r>
              <a:rPr lang="en-US" dirty="0"/>
              <a:t>An alternative view:</a:t>
            </a:r>
          </a:p>
        </p:txBody>
      </p:sp>
      <p:pic>
        <p:nvPicPr>
          <p:cNvPr id="7" name="Picture 6" descr="Screen Shot 2017-01-18 at 3.28.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47800"/>
            <a:ext cx="9144000" cy="4847824"/>
          </a:xfrm>
          <a:prstGeom prst="rect">
            <a:avLst/>
          </a:prstGeom>
        </p:spPr>
      </p:pic>
    </p:spTree>
    <p:extLst>
      <p:ext uri="{BB962C8B-B14F-4D97-AF65-F5344CB8AC3E}">
        <p14:creationId xmlns:p14="http://schemas.microsoft.com/office/powerpoint/2010/main" val="1897936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Inception v2, v3</a:t>
            </a:r>
          </a:p>
        </p:txBody>
      </p:sp>
      <p:sp>
        <p:nvSpPr>
          <p:cNvPr id="5" name="Content Placeholder 4"/>
          <p:cNvSpPr>
            <a:spLocks noGrp="1"/>
          </p:cNvSpPr>
          <p:nvPr>
            <p:ph idx="1"/>
          </p:nvPr>
        </p:nvSpPr>
        <p:spPr/>
        <p:txBody>
          <a:bodyPr/>
          <a:lstStyle/>
          <a:p>
            <a:pPr marL="457200" indent="-457200">
              <a:buFont typeface="Arial"/>
              <a:buChar char="•"/>
            </a:pPr>
            <a:r>
              <a:rPr lang="en-US" sz="2400" dirty="0"/>
              <a:t>Improve training with </a:t>
            </a:r>
            <a:r>
              <a:rPr lang="en-US" sz="2400" dirty="0">
                <a:hlinkClick r:id="rId2"/>
              </a:rPr>
              <a:t>batch normalization</a:t>
            </a:r>
            <a:r>
              <a:rPr lang="en-US" sz="2400" dirty="0"/>
              <a:t>, eliminating need for auxiliary classifiers</a:t>
            </a:r>
          </a:p>
          <a:p>
            <a:pPr marL="457200" indent="-457200">
              <a:buFont typeface="Arial"/>
              <a:buChar char="•"/>
            </a:pPr>
            <a:r>
              <a:rPr lang="en-US" sz="2400" dirty="0"/>
              <a:t>More variants of inception modules with aggressive factorization of filters</a:t>
            </a:r>
          </a:p>
        </p:txBody>
      </p:sp>
      <p:pic>
        <p:nvPicPr>
          <p:cNvPr id="7" name="Picture 6"/>
          <p:cNvPicPr>
            <a:picLocks noChangeAspect="1"/>
          </p:cNvPicPr>
          <p:nvPr/>
        </p:nvPicPr>
        <p:blipFill>
          <a:blip r:embed="rId3"/>
          <a:stretch>
            <a:fillRect/>
          </a:stretch>
        </p:blipFill>
        <p:spPr>
          <a:xfrm>
            <a:off x="1676401" y="3429000"/>
            <a:ext cx="1404847" cy="1227282"/>
          </a:xfrm>
          <a:prstGeom prst="rect">
            <a:avLst/>
          </a:prstGeom>
        </p:spPr>
      </p:pic>
      <p:pic>
        <p:nvPicPr>
          <p:cNvPr id="8" name="Picture 7"/>
          <p:cNvPicPr>
            <a:picLocks noChangeAspect="1"/>
          </p:cNvPicPr>
          <p:nvPr/>
        </p:nvPicPr>
        <p:blipFill>
          <a:blip r:embed="rId4"/>
          <a:stretch>
            <a:fillRect/>
          </a:stretch>
        </p:blipFill>
        <p:spPr>
          <a:xfrm>
            <a:off x="3124200" y="2743200"/>
            <a:ext cx="2438400" cy="2438400"/>
          </a:xfrm>
          <a:prstGeom prst="rect">
            <a:avLst/>
          </a:prstGeom>
        </p:spPr>
      </p:pic>
      <p:pic>
        <p:nvPicPr>
          <p:cNvPr id="9" name="Picture 8"/>
          <p:cNvPicPr>
            <a:picLocks noChangeAspect="1"/>
          </p:cNvPicPr>
          <p:nvPr/>
        </p:nvPicPr>
        <p:blipFill>
          <a:blip r:embed="rId5"/>
          <a:stretch>
            <a:fillRect/>
          </a:stretch>
        </p:blipFill>
        <p:spPr>
          <a:xfrm>
            <a:off x="6861708" y="2209800"/>
            <a:ext cx="3425293" cy="4114800"/>
          </a:xfrm>
          <a:prstGeom prst="rect">
            <a:avLst/>
          </a:prstGeom>
        </p:spPr>
      </p:pic>
      <p:pic>
        <p:nvPicPr>
          <p:cNvPr id="10" name="Picture 9" descr="Screen Shot 2017-01-13 at 3.11.0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400" y="3276601"/>
            <a:ext cx="1103592" cy="1435391"/>
          </a:xfrm>
          <a:prstGeom prst="rect">
            <a:avLst/>
          </a:prstGeom>
        </p:spPr>
      </p:pic>
      <p:sp>
        <p:nvSpPr>
          <p:cNvPr id="11" name="Rectangle 10"/>
          <p:cNvSpPr/>
          <p:nvPr/>
        </p:nvSpPr>
        <p:spPr>
          <a:xfrm>
            <a:off x="1524000" y="6336268"/>
            <a:ext cx="9144000" cy="369332"/>
          </a:xfrm>
          <a:prstGeom prst="rect">
            <a:avLst/>
          </a:prstGeom>
        </p:spPr>
        <p:txBody>
          <a:bodyPr wrap="square">
            <a:spAutoFit/>
          </a:bodyPr>
          <a:lstStyle/>
          <a:p>
            <a:pPr algn="ctr"/>
            <a:r>
              <a:rPr lang="en-US" sz="1800" b="0" dirty="0">
                <a:solidFill>
                  <a:srgbClr val="000000"/>
                </a:solidFill>
              </a:rPr>
              <a:t> C. </a:t>
            </a:r>
            <a:r>
              <a:rPr lang="en-US" sz="1800" b="0" dirty="0" err="1">
                <a:solidFill>
                  <a:srgbClr val="000000"/>
                </a:solidFill>
              </a:rPr>
              <a:t>Szegedy</a:t>
            </a:r>
            <a:r>
              <a:rPr lang="en-US" sz="1800" b="0" dirty="0">
                <a:solidFill>
                  <a:srgbClr val="000000"/>
                </a:solidFill>
              </a:rPr>
              <a:t> et al., </a:t>
            </a:r>
            <a:r>
              <a:rPr lang="en-US" sz="1800" b="0" dirty="0">
                <a:solidFill>
                  <a:srgbClr val="000000"/>
                </a:solidFill>
                <a:hlinkClick r:id="rId7"/>
              </a:rPr>
              <a:t>Rethinking the inception architecture for computer vision</a:t>
            </a:r>
            <a:r>
              <a:rPr lang="en-US" sz="1800" b="0" dirty="0">
                <a:solidFill>
                  <a:srgbClr val="000000"/>
                </a:solidFill>
              </a:rPr>
              <a:t>, CVPR 2016</a:t>
            </a:r>
          </a:p>
        </p:txBody>
      </p:sp>
    </p:spTree>
    <p:extLst>
      <p:ext uri="{BB962C8B-B14F-4D97-AF65-F5344CB8AC3E}">
        <p14:creationId xmlns:p14="http://schemas.microsoft.com/office/powerpoint/2010/main" val="132117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ImageNet Challenge</a:t>
            </a:r>
          </a:p>
        </p:txBody>
      </p:sp>
      <p:sp>
        <p:nvSpPr>
          <p:cNvPr id="15" name="Content Placeholder 1">
            <a:extLst>
              <a:ext uri="{FF2B5EF4-FFF2-40B4-BE49-F238E27FC236}">
                <a16:creationId xmlns:a16="http://schemas.microsoft.com/office/drawing/2014/main" id="{C91051D0-B364-0E4F-AA38-735B526337E2}"/>
              </a:ext>
            </a:extLst>
          </p:cNvPr>
          <p:cNvSpPr txBox="1">
            <a:spLocks/>
          </p:cNvSpPr>
          <p:nvPr/>
        </p:nvSpPr>
        <p:spPr bwMode="auto">
          <a:xfrm>
            <a:off x="202250" y="1405757"/>
            <a:ext cx="4650983" cy="49872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0" indent="0" algn="ctr"/>
            <a:r>
              <a:rPr lang="en-US" b="0" kern="0" dirty="0">
                <a:hlinkClick r:id="rId2"/>
              </a:rPr>
              <a:t>ILSVRC</a:t>
            </a:r>
            <a:endParaRPr lang="en-US" b="0" kern="0" dirty="0"/>
          </a:p>
        </p:txBody>
      </p:sp>
      <p:sp>
        <p:nvSpPr>
          <p:cNvPr id="16" name="Rectangle 15">
            <a:extLst>
              <a:ext uri="{FF2B5EF4-FFF2-40B4-BE49-F238E27FC236}">
                <a16:creationId xmlns:a16="http://schemas.microsoft.com/office/drawing/2014/main" id="{D0E7393B-26BA-394A-ABFB-3877E88AAA88}"/>
              </a:ext>
            </a:extLst>
          </p:cNvPr>
          <p:cNvSpPr/>
          <p:nvPr/>
        </p:nvSpPr>
        <p:spPr bwMode="auto">
          <a:xfrm>
            <a:off x="4495800" y="2209800"/>
            <a:ext cx="3200400" cy="381000"/>
          </a:xfrm>
          <a:prstGeom prst="rect">
            <a:avLst/>
          </a:pr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lang="en-US" sz="1200" b="0">
              <a:solidFill>
                <a:srgbClr val="FFFF00"/>
              </a:solidFill>
              <a:latin typeface="Arial" charset="0"/>
            </a:endParaRPr>
          </a:p>
        </p:txBody>
      </p:sp>
      <p:pic>
        <p:nvPicPr>
          <p:cNvPr id="17" name="Picture 16">
            <a:extLst>
              <a:ext uri="{FF2B5EF4-FFF2-40B4-BE49-F238E27FC236}">
                <a16:creationId xmlns:a16="http://schemas.microsoft.com/office/drawing/2014/main" id="{A97E901A-397E-B94A-91B1-BA8295E766C7}"/>
              </a:ext>
            </a:extLst>
          </p:cNvPr>
          <p:cNvPicPr>
            <a:picLocks noChangeAspect="1"/>
          </p:cNvPicPr>
          <p:nvPr/>
        </p:nvPicPr>
        <p:blipFill>
          <a:blip r:embed="rId3"/>
          <a:stretch>
            <a:fillRect/>
          </a:stretch>
        </p:blipFill>
        <p:spPr>
          <a:xfrm>
            <a:off x="215308" y="1981202"/>
            <a:ext cx="4650983" cy="3883570"/>
          </a:xfrm>
          <a:prstGeom prst="rect">
            <a:avLst/>
          </a:prstGeom>
        </p:spPr>
      </p:pic>
      <p:pic>
        <p:nvPicPr>
          <p:cNvPr id="18" name="Picture 17">
            <a:extLst>
              <a:ext uri="{FF2B5EF4-FFF2-40B4-BE49-F238E27FC236}">
                <a16:creationId xmlns:a16="http://schemas.microsoft.com/office/drawing/2014/main" id="{27615AFD-7F27-FF43-9172-CF00FD9E293E}"/>
              </a:ext>
            </a:extLst>
          </p:cNvPr>
          <p:cNvPicPr>
            <a:picLocks noChangeAspect="1"/>
          </p:cNvPicPr>
          <p:nvPr/>
        </p:nvPicPr>
        <p:blipFill>
          <a:blip r:embed="rId4"/>
          <a:stretch>
            <a:fillRect/>
          </a:stretch>
        </p:blipFill>
        <p:spPr>
          <a:xfrm>
            <a:off x="4988753" y="2088778"/>
            <a:ext cx="7075528" cy="3680009"/>
          </a:xfrm>
          <a:prstGeom prst="rect">
            <a:avLst/>
          </a:prstGeom>
        </p:spPr>
      </p:pic>
      <p:sp>
        <p:nvSpPr>
          <p:cNvPr id="19" name="TextBox 18">
            <a:extLst>
              <a:ext uri="{FF2B5EF4-FFF2-40B4-BE49-F238E27FC236}">
                <a16:creationId xmlns:a16="http://schemas.microsoft.com/office/drawing/2014/main" id="{92FEDAF7-8DC1-4645-A5F4-19D55F261DCB}"/>
              </a:ext>
            </a:extLst>
          </p:cNvPr>
          <p:cNvSpPr txBox="1"/>
          <p:nvPr/>
        </p:nvSpPr>
        <p:spPr>
          <a:xfrm>
            <a:off x="10886724" y="5751224"/>
            <a:ext cx="1277915" cy="307777"/>
          </a:xfrm>
          <a:prstGeom prst="rect">
            <a:avLst/>
          </a:prstGeom>
          <a:noFill/>
        </p:spPr>
        <p:txBody>
          <a:bodyPr wrap="none" rtlCol="0">
            <a:spAutoFit/>
          </a:bodyPr>
          <a:lstStyle/>
          <a:p>
            <a:r>
              <a:rPr lang="en-US" sz="1400" b="0" dirty="0">
                <a:hlinkClick r:id="rId5"/>
              </a:rPr>
              <a:t>Figure source</a:t>
            </a:r>
            <a:endParaRPr lang="en-US" sz="1400" b="0" dirty="0"/>
          </a:p>
        </p:txBody>
      </p:sp>
    </p:spTree>
    <p:extLst>
      <p:ext uri="{BB962C8B-B14F-4D97-AF65-F5344CB8AC3E}">
        <p14:creationId xmlns:p14="http://schemas.microsoft.com/office/powerpoint/2010/main" val="4059484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Shape 689"/>
          <p:cNvSpPr txBox="1"/>
          <p:nvPr/>
        </p:nvSpPr>
        <p:spPr>
          <a:xfrm>
            <a:off x="2133600" y="185701"/>
            <a:ext cx="7857725" cy="646300"/>
          </a:xfrm>
          <a:prstGeom prst="rect">
            <a:avLst/>
          </a:prstGeom>
          <a:noFill/>
          <a:ln>
            <a:noFill/>
          </a:ln>
        </p:spPr>
        <p:txBody>
          <a:bodyPr wrap="square" lIns="91425" tIns="91425" rIns="91425" bIns="91425" anchor="t" anchorCtr="0">
            <a:spAutoFit/>
          </a:bodyPr>
          <a:lstStyle/>
          <a:p>
            <a:pPr>
              <a:spcBef>
                <a:spcPts val="0"/>
              </a:spcBef>
            </a:pPr>
            <a:r>
              <a:rPr lang="en-US" sz="3000" b="0" dirty="0" err="1"/>
              <a:t>ImageNet</a:t>
            </a:r>
            <a:r>
              <a:rPr lang="en-US" sz="3000" b="0" dirty="0"/>
              <a:t> Challenge 2012-2014</a:t>
            </a:r>
            <a:endParaRPr lang="en" sz="3000" b="0" dirty="0"/>
          </a:p>
        </p:txBody>
      </p:sp>
      <p:graphicFrame>
        <p:nvGraphicFramePr>
          <p:cNvPr id="690" name="Shape 690"/>
          <p:cNvGraphicFramePr/>
          <p:nvPr>
            <p:extLst>
              <p:ext uri="{D42A27DB-BD31-4B8C-83A1-F6EECF244321}">
                <p14:modId xmlns:p14="http://schemas.microsoft.com/office/powerpoint/2010/main" val="1247477916"/>
              </p:ext>
            </p:extLst>
          </p:nvPr>
        </p:nvGraphicFramePr>
        <p:xfrm>
          <a:off x="1996125" y="1143001"/>
          <a:ext cx="8199750" cy="5023795"/>
        </p:xfrm>
        <a:graphic>
          <a:graphicData uri="http://schemas.openxmlformats.org/drawingml/2006/table">
            <a:tbl>
              <a:tblPr>
                <a:noFill/>
              </a:tblPr>
              <a:tblGrid>
                <a:gridCol w="2728275">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048575">
                  <a:extLst>
                    <a:ext uri="{9D8B030D-6E8A-4147-A177-3AD203B41FA5}">
                      <a16:colId xmlns:a16="http://schemas.microsoft.com/office/drawing/2014/main" val="20002"/>
                    </a:ext>
                  </a:extLst>
                </a:gridCol>
                <a:gridCol w="1639950">
                  <a:extLst>
                    <a:ext uri="{9D8B030D-6E8A-4147-A177-3AD203B41FA5}">
                      <a16:colId xmlns:a16="http://schemas.microsoft.com/office/drawing/2014/main" val="20003"/>
                    </a:ext>
                  </a:extLst>
                </a:gridCol>
                <a:gridCol w="1639950">
                  <a:extLst>
                    <a:ext uri="{9D8B030D-6E8A-4147-A177-3AD203B41FA5}">
                      <a16:colId xmlns:a16="http://schemas.microsoft.com/office/drawing/2014/main" val="20004"/>
                    </a:ext>
                  </a:extLst>
                </a:gridCol>
              </a:tblGrid>
              <a:tr h="533273">
                <a:tc>
                  <a:txBody>
                    <a:bodyPr/>
                    <a:lstStyle/>
                    <a:p>
                      <a:pPr lvl="0" algn="just" rtl="0">
                        <a:spcBef>
                          <a:spcPts val="0"/>
                        </a:spcBef>
                        <a:buNone/>
                      </a:pPr>
                      <a:r>
                        <a:rPr lang="en" sz="1800" b="1" dirty="0"/>
                        <a:t>Team</a:t>
                      </a:r>
                    </a:p>
                  </a:txBody>
                  <a:tcPr marL="63500" marR="63500" marT="84667" marB="84667"/>
                </a:tc>
                <a:tc>
                  <a:txBody>
                    <a:bodyPr/>
                    <a:lstStyle/>
                    <a:p>
                      <a:pPr lvl="0" algn="just" rtl="0">
                        <a:spcBef>
                          <a:spcPts val="0"/>
                        </a:spcBef>
                        <a:buNone/>
                      </a:pPr>
                      <a:r>
                        <a:rPr lang="en" sz="1800" b="1"/>
                        <a:t>Year</a:t>
                      </a:r>
                    </a:p>
                  </a:txBody>
                  <a:tcPr marL="63500" marR="63500" marT="84667" marB="84667"/>
                </a:tc>
                <a:tc>
                  <a:txBody>
                    <a:bodyPr/>
                    <a:lstStyle/>
                    <a:p>
                      <a:pPr lvl="0" algn="just" rtl="0">
                        <a:spcBef>
                          <a:spcPts val="0"/>
                        </a:spcBef>
                        <a:buNone/>
                      </a:pPr>
                      <a:r>
                        <a:rPr lang="en" sz="1800" b="1" dirty="0"/>
                        <a:t>Place</a:t>
                      </a:r>
                    </a:p>
                  </a:txBody>
                  <a:tcPr marL="63500" marR="63500" marT="84667" marB="84667"/>
                </a:tc>
                <a:tc>
                  <a:txBody>
                    <a:bodyPr/>
                    <a:lstStyle/>
                    <a:p>
                      <a:pPr lvl="0" algn="just" rtl="0">
                        <a:spcBef>
                          <a:spcPts val="0"/>
                        </a:spcBef>
                        <a:buNone/>
                      </a:pPr>
                      <a:r>
                        <a:rPr lang="en" sz="1800" b="1"/>
                        <a:t>Error (top-5)</a:t>
                      </a:r>
                    </a:p>
                  </a:txBody>
                  <a:tcPr marL="63500" marR="63500" marT="84667" marB="84667"/>
                </a:tc>
                <a:tc>
                  <a:txBody>
                    <a:bodyPr/>
                    <a:lstStyle/>
                    <a:p>
                      <a:pPr lvl="0" algn="just" rtl="0">
                        <a:spcBef>
                          <a:spcPts val="0"/>
                        </a:spcBef>
                        <a:buNone/>
                      </a:pPr>
                      <a:r>
                        <a:rPr lang="en-US" sz="1800" b="1" dirty="0"/>
                        <a:t>E</a:t>
                      </a:r>
                      <a:r>
                        <a:rPr lang="en" sz="1800" b="1" dirty="0"/>
                        <a:t>xternal data</a:t>
                      </a:r>
                    </a:p>
                  </a:txBody>
                  <a:tcPr marL="63500" marR="63500" marT="84667" marB="84667"/>
                </a:tc>
                <a:extLst>
                  <a:ext uri="{0D108BD9-81ED-4DB2-BD59-A6C34878D82A}">
                    <a16:rowId xmlns:a16="http://schemas.microsoft.com/office/drawing/2014/main" val="10000"/>
                  </a:ext>
                </a:extLst>
              </a:tr>
              <a:tr h="668750">
                <a:tc>
                  <a:txBody>
                    <a:bodyPr/>
                    <a:lstStyle/>
                    <a:p>
                      <a:pPr lvl="0" algn="just" rtl="0">
                        <a:spcBef>
                          <a:spcPts val="0"/>
                        </a:spcBef>
                        <a:buNone/>
                      </a:pPr>
                      <a:r>
                        <a:rPr lang="en" sz="1800" dirty="0"/>
                        <a:t>SuperVision</a:t>
                      </a:r>
                      <a:r>
                        <a:rPr lang="en-US" sz="1800" dirty="0"/>
                        <a:t> –</a:t>
                      </a:r>
                      <a:r>
                        <a:rPr lang="en-US" sz="1800" baseline="0" dirty="0"/>
                        <a:t> </a:t>
                      </a:r>
                      <a:r>
                        <a:rPr lang="en-US" sz="1800" dirty="0"/>
                        <a:t>Toronto</a:t>
                      </a:r>
                    </a:p>
                    <a:p>
                      <a:pPr lvl="0" algn="just" rtl="0">
                        <a:spcBef>
                          <a:spcPts val="0"/>
                        </a:spcBef>
                        <a:buNone/>
                      </a:pPr>
                      <a:r>
                        <a:rPr lang="en-US" sz="1800" dirty="0"/>
                        <a:t>(7</a:t>
                      </a:r>
                      <a:r>
                        <a:rPr lang="en-US" sz="1800" baseline="0" dirty="0"/>
                        <a:t> layers)</a:t>
                      </a:r>
                      <a:endParaRPr lang="en" sz="1800" dirty="0"/>
                    </a:p>
                  </a:txBody>
                  <a:tcPr marL="63500" marR="63500" marT="84667" marB="84667">
                    <a:solidFill>
                      <a:srgbClr val="CCFFCC"/>
                    </a:solidFill>
                  </a:tcPr>
                </a:tc>
                <a:tc>
                  <a:txBody>
                    <a:bodyPr/>
                    <a:lstStyle/>
                    <a:p>
                      <a:pPr lvl="0" algn="just" rtl="0">
                        <a:spcBef>
                          <a:spcPts val="0"/>
                        </a:spcBef>
                        <a:buNone/>
                      </a:pPr>
                      <a:r>
                        <a:rPr lang="en" sz="1800" dirty="0"/>
                        <a:t>2012 </a:t>
                      </a:r>
                    </a:p>
                  </a:txBody>
                  <a:tcPr marL="63500" marR="63500" marT="84667" marB="84667">
                    <a:solidFill>
                      <a:srgbClr val="CCFFCC"/>
                    </a:solidFill>
                  </a:tcPr>
                </a:tc>
                <a:tc>
                  <a:txBody>
                    <a:bodyPr/>
                    <a:lstStyle/>
                    <a:p>
                      <a:pPr lvl="0" algn="just" rtl="0">
                        <a:spcBef>
                          <a:spcPts val="0"/>
                        </a:spcBef>
                        <a:buNone/>
                      </a:pPr>
                      <a:r>
                        <a:rPr lang="en" sz="1800" dirty="0"/>
                        <a:t>-</a:t>
                      </a:r>
                    </a:p>
                  </a:txBody>
                  <a:tcPr marL="63500" marR="63500" marT="84667" marB="84667">
                    <a:solidFill>
                      <a:srgbClr val="CCFFCC"/>
                    </a:solidFill>
                  </a:tcPr>
                </a:tc>
                <a:tc>
                  <a:txBody>
                    <a:bodyPr/>
                    <a:lstStyle/>
                    <a:p>
                      <a:pPr lvl="0" algn="just" rtl="0">
                        <a:spcBef>
                          <a:spcPts val="0"/>
                        </a:spcBef>
                        <a:buNone/>
                      </a:pPr>
                      <a:r>
                        <a:rPr lang="en" sz="1800" dirty="0"/>
                        <a:t>16.4%</a:t>
                      </a:r>
                    </a:p>
                  </a:txBody>
                  <a:tcPr marL="63500" marR="63500" marT="84667" marB="84667">
                    <a:solidFill>
                      <a:srgbClr val="CCFFCC"/>
                    </a:solidFill>
                  </a:tcPr>
                </a:tc>
                <a:tc>
                  <a:txBody>
                    <a:bodyPr/>
                    <a:lstStyle/>
                    <a:p>
                      <a:pPr lvl="0" algn="just" rtl="0">
                        <a:spcBef>
                          <a:spcPts val="0"/>
                        </a:spcBef>
                        <a:buNone/>
                      </a:pPr>
                      <a:r>
                        <a:rPr lang="en" sz="1800"/>
                        <a:t>no</a:t>
                      </a:r>
                    </a:p>
                  </a:txBody>
                  <a:tcPr marL="63500" marR="63500" marT="84667" marB="84667">
                    <a:solidFill>
                      <a:srgbClr val="CCFFCC"/>
                    </a:solidFill>
                  </a:tcPr>
                </a:tc>
                <a:extLst>
                  <a:ext uri="{0D108BD9-81ED-4DB2-BD59-A6C34878D82A}">
                    <a16:rowId xmlns:a16="http://schemas.microsoft.com/office/drawing/2014/main" val="10001"/>
                  </a:ext>
                </a:extLst>
              </a:tr>
              <a:tr h="523780">
                <a:tc>
                  <a:txBody>
                    <a:bodyPr/>
                    <a:lstStyle/>
                    <a:p>
                      <a:pPr lvl="0" algn="just" rtl="0">
                        <a:spcBef>
                          <a:spcPts val="0"/>
                        </a:spcBef>
                        <a:buNone/>
                      </a:pPr>
                      <a:r>
                        <a:rPr lang="en" sz="1800" dirty="0"/>
                        <a:t>SuperVision</a:t>
                      </a:r>
                    </a:p>
                  </a:txBody>
                  <a:tcPr marL="63500" marR="63500" marT="84667" marB="84667">
                    <a:solidFill>
                      <a:srgbClr val="CCFFCC"/>
                    </a:solidFill>
                  </a:tcPr>
                </a:tc>
                <a:tc>
                  <a:txBody>
                    <a:bodyPr/>
                    <a:lstStyle/>
                    <a:p>
                      <a:pPr lvl="0" algn="just" rtl="0">
                        <a:spcBef>
                          <a:spcPts val="0"/>
                        </a:spcBef>
                        <a:buNone/>
                      </a:pPr>
                      <a:r>
                        <a:rPr lang="en" sz="1800"/>
                        <a:t>2012 </a:t>
                      </a:r>
                    </a:p>
                  </a:txBody>
                  <a:tcPr marL="63500" marR="63500" marT="84667" marB="84667">
                    <a:solidFill>
                      <a:srgbClr val="CCFFCC"/>
                    </a:solidFill>
                  </a:tcPr>
                </a:tc>
                <a:tc>
                  <a:txBody>
                    <a:bodyPr/>
                    <a:lstStyle/>
                    <a:p>
                      <a:pPr lvl="0" algn="just" rtl="0">
                        <a:spcBef>
                          <a:spcPts val="0"/>
                        </a:spcBef>
                        <a:buNone/>
                      </a:pPr>
                      <a:r>
                        <a:rPr lang="en" sz="1800"/>
                        <a:t>1st</a:t>
                      </a:r>
                    </a:p>
                  </a:txBody>
                  <a:tcPr marL="63500" marR="63500" marT="84667" marB="84667">
                    <a:solidFill>
                      <a:srgbClr val="CCFFCC"/>
                    </a:solidFill>
                  </a:tcPr>
                </a:tc>
                <a:tc>
                  <a:txBody>
                    <a:bodyPr/>
                    <a:lstStyle/>
                    <a:p>
                      <a:pPr lvl="0" algn="just" rtl="0">
                        <a:spcBef>
                          <a:spcPts val="0"/>
                        </a:spcBef>
                        <a:buNone/>
                      </a:pPr>
                      <a:r>
                        <a:rPr lang="en" sz="1800" dirty="0"/>
                        <a:t>15.3%</a:t>
                      </a:r>
                    </a:p>
                  </a:txBody>
                  <a:tcPr marL="63500" marR="63500" marT="84667" marB="84667">
                    <a:solidFill>
                      <a:srgbClr val="CCFFCC"/>
                    </a:solidFill>
                  </a:tcPr>
                </a:tc>
                <a:tc>
                  <a:txBody>
                    <a:bodyPr/>
                    <a:lstStyle/>
                    <a:p>
                      <a:pPr lvl="0" algn="just" rtl="0">
                        <a:spcBef>
                          <a:spcPts val="0"/>
                        </a:spcBef>
                        <a:buNone/>
                      </a:pPr>
                      <a:r>
                        <a:rPr lang="en" sz="1800" dirty="0"/>
                        <a:t>ImageNet 22k</a:t>
                      </a:r>
                    </a:p>
                  </a:txBody>
                  <a:tcPr marL="63500" marR="63500" marT="84667" marB="84667">
                    <a:solidFill>
                      <a:srgbClr val="CCFFCC"/>
                    </a:solidFill>
                  </a:tcPr>
                </a:tc>
                <a:extLst>
                  <a:ext uri="{0D108BD9-81ED-4DB2-BD59-A6C34878D82A}">
                    <a16:rowId xmlns:a16="http://schemas.microsoft.com/office/drawing/2014/main" val="10002"/>
                  </a:ext>
                </a:extLst>
              </a:tr>
              <a:tr h="668750">
                <a:tc>
                  <a:txBody>
                    <a:bodyPr/>
                    <a:lstStyle/>
                    <a:p>
                      <a:pPr lvl="0" algn="just" rtl="0">
                        <a:spcBef>
                          <a:spcPts val="0"/>
                        </a:spcBef>
                        <a:buNone/>
                      </a:pPr>
                      <a:r>
                        <a:rPr lang="en" sz="1800" dirty="0"/>
                        <a:t>Clarifai</a:t>
                      </a:r>
                      <a:r>
                        <a:rPr lang="en-US" sz="1800" dirty="0"/>
                        <a:t> – NYU</a:t>
                      </a:r>
                    </a:p>
                    <a:p>
                      <a:pPr lvl="0" algn="just" rtl="0">
                        <a:spcBef>
                          <a:spcPts val="0"/>
                        </a:spcBef>
                        <a:buNone/>
                      </a:pPr>
                      <a:r>
                        <a:rPr lang="en-US" sz="1800" dirty="0"/>
                        <a:t>(7 layers)</a:t>
                      </a:r>
                      <a:endParaRPr lang="en" sz="1800" dirty="0"/>
                    </a:p>
                  </a:txBody>
                  <a:tcPr marL="63500" marR="63500" marT="84667" marB="84667">
                    <a:solidFill>
                      <a:schemeClr val="accent2">
                        <a:lumMod val="40000"/>
                        <a:lumOff val="60000"/>
                      </a:schemeClr>
                    </a:solidFill>
                  </a:tcPr>
                </a:tc>
                <a:tc>
                  <a:txBody>
                    <a:bodyPr/>
                    <a:lstStyle/>
                    <a:p>
                      <a:pPr lvl="0" algn="just" rtl="0">
                        <a:spcBef>
                          <a:spcPts val="0"/>
                        </a:spcBef>
                        <a:buNone/>
                      </a:pPr>
                      <a:r>
                        <a:rPr lang="en" sz="1800" dirty="0"/>
                        <a:t>2013</a:t>
                      </a:r>
                    </a:p>
                  </a:txBody>
                  <a:tcPr marL="63500" marR="63500" marT="84667" marB="84667">
                    <a:solidFill>
                      <a:schemeClr val="accent2">
                        <a:lumMod val="40000"/>
                        <a:lumOff val="60000"/>
                      </a:schemeClr>
                    </a:solidFill>
                  </a:tcPr>
                </a:tc>
                <a:tc>
                  <a:txBody>
                    <a:bodyPr/>
                    <a:lstStyle/>
                    <a:p>
                      <a:pPr lvl="0" algn="just" rtl="0">
                        <a:spcBef>
                          <a:spcPts val="0"/>
                        </a:spcBef>
                        <a:buNone/>
                      </a:pPr>
                      <a:r>
                        <a:rPr lang="en" sz="1800" dirty="0"/>
                        <a:t>-</a:t>
                      </a:r>
                    </a:p>
                  </a:txBody>
                  <a:tcPr marL="63500" marR="63500" marT="84667" marB="84667">
                    <a:solidFill>
                      <a:schemeClr val="accent2">
                        <a:lumMod val="40000"/>
                        <a:lumOff val="60000"/>
                      </a:schemeClr>
                    </a:solidFill>
                  </a:tcPr>
                </a:tc>
                <a:tc>
                  <a:txBody>
                    <a:bodyPr/>
                    <a:lstStyle/>
                    <a:p>
                      <a:pPr lvl="0" algn="just" rtl="0">
                        <a:spcBef>
                          <a:spcPts val="0"/>
                        </a:spcBef>
                        <a:buNone/>
                      </a:pPr>
                      <a:r>
                        <a:rPr lang="en" sz="1800"/>
                        <a:t>11.7%</a:t>
                      </a:r>
                    </a:p>
                  </a:txBody>
                  <a:tcPr marL="63500" marR="63500" marT="84667" marB="84667">
                    <a:solidFill>
                      <a:schemeClr val="accent2">
                        <a:lumMod val="40000"/>
                        <a:lumOff val="60000"/>
                      </a:schemeClr>
                    </a:solidFill>
                  </a:tcPr>
                </a:tc>
                <a:tc>
                  <a:txBody>
                    <a:bodyPr/>
                    <a:lstStyle/>
                    <a:p>
                      <a:pPr lvl="0" algn="just" rtl="0">
                        <a:spcBef>
                          <a:spcPts val="0"/>
                        </a:spcBef>
                        <a:buNone/>
                      </a:pPr>
                      <a:r>
                        <a:rPr lang="en" sz="1800"/>
                        <a:t>no</a:t>
                      </a:r>
                    </a:p>
                  </a:txBody>
                  <a:tcPr marL="63500" marR="63500" marT="84667" marB="84667">
                    <a:solidFill>
                      <a:schemeClr val="accent2">
                        <a:lumMod val="40000"/>
                        <a:lumOff val="60000"/>
                      </a:schemeClr>
                    </a:solidFill>
                  </a:tcPr>
                </a:tc>
                <a:extLst>
                  <a:ext uri="{0D108BD9-81ED-4DB2-BD59-A6C34878D82A}">
                    <a16:rowId xmlns:a16="http://schemas.microsoft.com/office/drawing/2014/main" val="10003"/>
                  </a:ext>
                </a:extLst>
              </a:tr>
              <a:tr h="571066">
                <a:tc>
                  <a:txBody>
                    <a:bodyPr/>
                    <a:lstStyle/>
                    <a:p>
                      <a:pPr lvl="0" algn="just" rtl="0">
                        <a:spcBef>
                          <a:spcPts val="0"/>
                        </a:spcBef>
                        <a:buNone/>
                      </a:pPr>
                      <a:r>
                        <a:rPr lang="en" sz="1800"/>
                        <a:t>Clarifai</a:t>
                      </a:r>
                    </a:p>
                  </a:txBody>
                  <a:tcPr marL="63500" marR="63500" marT="84667" marB="84667">
                    <a:solidFill>
                      <a:schemeClr val="accent2">
                        <a:lumMod val="40000"/>
                        <a:lumOff val="60000"/>
                      </a:schemeClr>
                    </a:solidFill>
                  </a:tcPr>
                </a:tc>
                <a:tc>
                  <a:txBody>
                    <a:bodyPr/>
                    <a:lstStyle/>
                    <a:p>
                      <a:pPr lvl="0" algn="just" rtl="0">
                        <a:spcBef>
                          <a:spcPts val="0"/>
                        </a:spcBef>
                        <a:buNone/>
                      </a:pPr>
                      <a:r>
                        <a:rPr lang="en" sz="1800"/>
                        <a:t>2013</a:t>
                      </a:r>
                    </a:p>
                  </a:txBody>
                  <a:tcPr marL="63500" marR="63500" marT="84667" marB="84667">
                    <a:solidFill>
                      <a:schemeClr val="accent2">
                        <a:lumMod val="40000"/>
                        <a:lumOff val="60000"/>
                      </a:schemeClr>
                    </a:solidFill>
                  </a:tcPr>
                </a:tc>
                <a:tc>
                  <a:txBody>
                    <a:bodyPr/>
                    <a:lstStyle/>
                    <a:p>
                      <a:pPr lvl="0" algn="just" rtl="0">
                        <a:spcBef>
                          <a:spcPts val="0"/>
                        </a:spcBef>
                        <a:buNone/>
                      </a:pPr>
                      <a:r>
                        <a:rPr lang="en" sz="1800"/>
                        <a:t>1st</a:t>
                      </a:r>
                    </a:p>
                  </a:txBody>
                  <a:tcPr marL="63500" marR="63500" marT="84667" marB="84667">
                    <a:solidFill>
                      <a:schemeClr val="accent2">
                        <a:lumMod val="40000"/>
                        <a:lumOff val="60000"/>
                      </a:schemeClr>
                    </a:solidFill>
                  </a:tcPr>
                </a:tc>
                <a:tc>
                  <a:txBody>
                    <a:bodyPr/>
                    <a:lstStyle/>
                    <a:p>
                      <a:pPr lvl="0" algn="just" rtl="0">
                        <a:spcBef>
                          <a:spcPts val="0"/>
                        </a:spcBef>
                        <a:buNone/>
                      </a:pPr>
                      <a:r>
                        <a:rPr lang="en" sz="1800" dirty="0"/>
                        <a:t>11.2%</a:t>
                      </a:r>
                    </a:p>
                  </a:txBody>
                  <a:tcPr marL="63500" marR="63500" marT="84667" marB="84667">
                    <a:solidFill>
                      <a:schemeClr val="accent2">
                        <a:lumMod val="40000"/>
                        <a:lumOff val="60000"/>
                      </a:schemeClr>
                    </a:solidFill>
                  </a:tcPr>
                </a:tc>
                <a:tc>
                  <a:txBody>
                    <a:bodyPr/>
                    <a:lstStyle/>
                    <a:p>
                      <a:pPr lvl="0" algn="just" rtl="0">
                        <a:spcBef>
                          <a:spcPts val="0"/>
                        </a:spcBef>
                        <a:buNone/>
                      </a:pPr>
                      <a:r>
                        <a:rPr lang="en" sz="1800" dirty="0"/>
                        <a:t>ImageNet 22k</a:t>
                      </a:r>
                    </a:p>
                  </a:txBody>
                  <a:tcPr marL="63500" marR="63500" marT="84667" marB="84667">
                    <a:solidFill>
                      <a:schemeClr val="accent2">
                        <a:lumMod val="40000"/>
                        <a:lumOff val="60000"/>
                      </a:schemeClr>
                    </a:solidFill>
                  </a:tcPr>
                </a:tc>
                <a:extLst>
                  <a:ext uri="{0D108BD9-81ED-4DB2-BD59-A6C34878D82A}">
                    <a16:rowId xmlns:a16="http://schemas.microsoft.com/office/drawing/2014/main" val="10004"/>
                  </a:ext>
                </a:extLst>
              </a:tr>
              <a:tr h="668750">
                <a:tc>
                  <a:txBody>
                    <a:bodyPr/>
                    <a:lstStyle/>
                    <a:p>
                      <a:pPr lvl="0" algn="just" rtl="0">
                        <a:spcBef>
                          <a:spcPts val="0"/>
                        </a:spcBef>
                        <a:buNone/>
                      </a:pPr>
                      <a:r>
                        <a:rPr lang="en" sz="1800" dirty="0"/>
                        <a:t>VGG</a:t>
                      </a:r>
                      <a:r>
                        <a:rPr lang="en-US" sz="1800" dirty="0"/>
                        <a:t> –</a:t>
                      </a:r>
                      <a:r>
                        <a:rPr lang="en-US" sz="1800" baseline="0" dirty="0"/>
                        <a:t> Oxford</a:t>
                      </a:r>
                      <a:endParaRPr lang="en-US" sz="1800" dirty="0"/>
                    </a:p>
                    <a:p>
                      <a:pPr lvl="0" algn="just" rtl="0">
                        <a:spcBef>
                          <a:spcPts val="0"/>
                        </a:spcBef>
                        <a:buNone/>
                      </a:pPr>
                      <a:r>
                        <a:rPr lang="en-US" sz="1800" dirty="0"/>
                        <a:t>(16</a:t>
                      </a:r>
                      <a:r>
                        <a:rPr lang="en-US" sz="1800" baseline="0" dirty="0"/>
                        <a:t> layers)</a:t>
                      </a:r>
                      <a:endParaRPr lang="en" sz="1800" dirty="0"/>
                    </a:p>
                  </a:txBody>
                  <a:tcPr marL="63500" marR="63500" marT="84667" marB="84667">
                    <a:solidFill>
                      <a:srgbClr val="CC66FF"/>
                    </a:solidFill>
                  </a:tcPr>
                </a:tc>
                <a:tc>
                  <a:txBody>
                    <a:bodyPr/>
                    <a:lstStyle/>
                    <a:p>
                      <a:pPr lvl="0" algn="just" rtl="0">
                        <a:spcBef>
                          <a:spcPts val="0"/>
                        </a:spcBef>
                        <a:buNone/>
                      </a:pPr>
                      <a:r>
                        <a:rPr lang="en" sz="1800" dirty="0"/>
                        <a:t>2014</a:t>
                      </a:r>
                    </a:p>
                  </a:txBody>
                  <a:tcPr marL="63500" marR="63500" marT="84667" marB="84667">
                    <a:solidFill>
                      <a:srgbClr val="CC66FF"/>
                    </a:solidFill>
                  </a:tcPr>
                </a:tc>
                <a:tc>
                  <a:txBody>
                    <a:bodyPr/>
                    <a:lstStyle/>
                    <a:p>
                      <a:pPr lvl="0" algn="just" rtl="0">
                        <a:spcBef>
                          <a:spcPts val="0"/>
                        </a:spcBef>
                        <a:buNone/>
                      </a:pPr>
                      <a:r>
                        <a:rPr lang="en" sz="1800" dirty="0"/>
                        <a:t>2nd</a:t>
                      </a:r>
                    </a:p>
                  </a:txBody>
                  <a:tcPr marL="63500" marR="63500" marT="84667" marB="84667">
                    <a:solidFill>
                      <a:srgbClr val="CC66FF"/>
                    </a:solidFill>
                  </a:tcPr>
                </a:tc>
                <a:tc>
                  <a:txBody>
                    <a:bodyPr/>
                    <a:lstStyle/>
                    <a:p>
                      <a:pPr lvl="0" algn="just" rtl="0">
                        <a:spcBef>
                          <a:spcPts val="0"/>
                        </a:spcBef>
                        <a:buNone/>
                      </a:pPr>
                      <a:r>
                        <a:rPr lang="en" sz="1800" dirty="0"/>
                        <a:t>7.32%</a:t>
                      </a:r>
                    </a:p>
                  </a:txBody>
                  <a:tcPr marL="63500" marR="63500" marT="84667" marB="84667">
                    <a:solidFill>
                      <a:srgbClr val="CC66FF"/>
                    </a:solidFill>
                  </a:tcPr>
                </a:tc>
                <a:tc>
                  <a:txBody>
                    <a:bodyPr/>
                    <a:lstStyle/>
                    <a:p>
                      <a:pPr lvl="0" algn="just" rtl="0">
                        <a:spcBef>
                          <a:spcPts val="0"/>
                        </a:spcBef>
                        <a:buNone/>
                      </a:pPr>
                      <a:r>
                        <a:rPr lang="en" sz="1800"/>
                        <a:t>no</a:t>
                      </a:r>
                    </a:p>
                  </a:txBody>
                  <a:tcPr marL="63500" marR="63500" marT="84667" marB="84667">
                    <a:solidFill>
                      <a:srgbClr val="CC66FF"/>
                    </a:solidFill>
                  </a:tcPr>
                </a:tc>
                <a:extLst>
                  <a:ext uri="{0D108BD9-81ED-4DB2-BD59-A6C34878D82A}">
                    <a16:rowId xmlns:a16="http://schemas.microsoft.com/office/drawing/2014/main" val="10005"/>
                  </a:ext>
                </a:extLst>
              </a:tr>
              <a:tr h="668750">
                <a:tc>
                  <a:txBody>
                    <a:bodyPr/>
                    <a:lstStyle/>
                    <a:p>
                      <a:pPr lvl="0" algn="just" rtl="0">
                        <a:spcBef>
                          <a:spcPts val="0"/>
                        </a:spcBef>
                        <a:buNone/>
                      </a:pPr>
                      <a:r>
                        <a:rPr lang="en" sz="1800" dirty="0"/>
                        <a:t>GoogLeNet</a:t>
                      </a:r>
                      <a:endParaRPr lang="en-US" sz="1800" dirty="0"/>
                    </a:p>
                    <a:p>
                      <a:pPr lvl="0" algn="just" rtl="0">
                        <a:spcBef>
                          <a:spcPts val="0"/>
                        </a:spcBef>
                        <a:buNone/>
                      </a:pPr>
                      <a:r>
                        <a:rPr lang="en-US" sz="1800" dirty="0"/>
                        <a:t>(19 layers)</a:t>
                      </a:r>
                      <a:endParaRPr lang="en" sz="1800" dirty="0"/>
                    </a:p>
                  </a:txBody>
                  <a:tcPr marL="63500" marR="63500" marT="84667" marB="84667">
                    <a:solidFill>
                      <a:srgbClr val="CC66FF"/>
                    </a:solidFill>
                  </a:tcPr>
                </a:tc>
                <a:tc>
                  <a:txBody>
                    <a:bodyPr/>
                    <a:lstStyle/>
                    <a:p>
                      <a:pPr lvl="0" algn="just" rtl="0">
                        <a:spcBef>
                          <a:spcPts val="0"/>
                        </a:spcBef>
                        <a:buNone/>
                      </a:pPr>
                      <a:r>
                        <a:rPr lang="en" sz="1800"/>
                        <a:t>2014</a:t>
                      </a:r>
                    </a:p>
                  </a:txBody>
                  <a:tcPr marL="63500" marR="63500" marT="84667" marB="84667">
                    <a:solidFill>
                      <a:srgbClr val="CC66FF"/>
                    </a:solidFill>
                  </a:tcPr>
                </a:tc>
                <a:tc>
                  <a:txBody>
                    <a:bodyPr/>
                    <a:lstStyle/>
                    <a:p>
                      <a:pPr lvl="0" algn="just" rtl="0">
                        <a:spcBef>
                          <a:spcPts val="0"/>
                        </a:spcBef>
                        <a:buNone/>
                      </a:pPr>
                      <a:r>
                        <a:rPr lang="en" sz="1800"/>
                        <a:t>1st</a:t>
                      </a:r>
                    </a:p>
                  </a:txBody>
                  <a:tcPr marL="63500" marR="63500" marT="84667" marB="84667">
                    <a:solidFill>
                      <a:srgbClr val="CC66FF"/>
                    </a:solidFill>
                  </a:tcPr>
                </a:tc>
                <a:tc>
                  <a:txBody>
                    <a:bodyPr/>
                    <a:lstStyle/>
                    <a:p>
                      <a:pPr lvl="0" algn="just" rtl="0">
                        <a:spcBef>
                          <a:spcPts val="0"/>
                        </a:spcBef>
                        <a:buNone/>
                      </a:pPr>
                      <a:r>
                        <a:rPr lang="en" sz="1800" dirty="0"/>
                        <a:t>6.67%</a:t>
                      </a:r>
                    </a:p>
                  </a:txBody>
                  <a:tcPr marL="63500" marR="63500" marT="84667" marB="84667">
                    <a:solidFill>
                      <a:srgbClr val="CC66FF"/>
                    </a:solidFill>
                  </a:tcPr>
                </a:tc>
                <a:tc>
                  <a:txBody>
                    <a:bodyPr/>
                    <a:lstStyle/>
                    <a:p>
                      <a:pPr lvl="0" algn="just" rtl="0">
                        <a:spcBef>
                          <a:spcPts val="0"/>
                        </a:spcBef>
                        <a:buNone/>
                      </a:pPr>
                      <a:r>
                        <a:rPr lang="en" sz="1800" dirty="0"/>
                        <a:t>no</a:t>
                      </a:r>
                    </a:p>
                  </a:txBody>
                  <a:tcPr marL="63500" marR="63500" marT="84667" marB="84667">
                    <a:solidFill>
                      <a:srgbClr val="CC66FF"/>
                    </a:solidFill>
                  </a:tcPr>
                </a:tc>
                <a:extLst>
                  <a:ext uri="{0D108BD9-81ED-4DB2-BD59-A6C34878D82A}">
                    <a16:rowId xmlns:a16="http://schemas.microsoft.com/office/drawing/2014/main" val="10006"/>
                  </a:ext>
                </a:extLst>
              </a:tr>
              <a:tr h="523780">
                <a:tc>
                  <a:txBody>
                    <a:bodyPr/>
                    <a:lstStyle/>
                    <a:p>
                      <a:pPr lvl="0" algn="just" rtl="0">
                        <a:spcBef>
                          <a:spcPts val="0"/>
                        </a:spcBef>
                        <a:buNone/>
                      </a:pPr>
                      <a:r>
                        <a:rPr lang="en-US" sz="1800" dirty="0"/>
                        <a:t>Human</a:t>
                      </a:r>
                      <a:r>
                        <a:rPr lang="en-US" sz="1800" baseline="0" dirty="0"/>
                        <a:t> expert*</a:t>
                      </a:r>
                      <a:endParaRPr lang="en" sz="1800" dirty="0"/>
                    </a:p>
                  </a:txBody>
                  <a:tcPr marL="63500" marR="63500" marT="84667" marB="84667">
                    <a:solidFill>
                      <a:srgbClr val="FF33CC"/>
                    </a:solidFill>
                  </a:tcPr>
                </a:tc>
                <a:tc>
                  <a:txBody>
                    <a:bodyPr/>
                    <a:lstStyle/>
                    <a:p>
                      <a:pPr lvl="0" algn="just" rtl="0">
                        <a:spcBef>
                          <a:spcPts val="0"/>
                        </a:spcBef>
                        <a:buNone/>
                      </a:pPr>
                      <a:endParaRPr lang="en" sz="1800" dirty="0"/>
                    </a:p>
                  </a:txBody>
                  <a:tcPr marL="63500" marR="63500" marT="84667" marB="84667">
                    <a:solidFill>
                      <a:srgbClr val="FF33CC"/>
                    </a:solidFill>
                  </a:tcPr>
                </a:tc>
                <a:tc>
                  <a:txBody>
                    <a:bodyPr/>
                    <a:lstStyle/>
                    <a:p>
                      <a:pPr lvl="0" algn="just" rtl="0">
                        <a:spcBef>
                          <a:spcPts val="0"/>
                        </a:spcBef>
                        <a:buNone/>
                      </a:pPr>
                      <a:endParaRPr lang="en" sz="1800" dirty="0"/>
                    </a:p>
                  </a:txBody>
                  <a:tcPr marL="63500" marR="63500" marT="84667" marB="84667">
                    <a:solidFill>
                      <a:srgbClr val="FF33CC"/>
                    </a:solidFill>
                  </a:tcPr>
                </a:tc>
                <a:tc>
                  <a:txBody>
                    <a:bodyPr/>
                    <a:lstStyle/>
                    <a:p>
                      <a:pPr lvl="0" algn="just" rtl="0">
                        <a:spcBef>
                          <a:spcPts val="0"/>
                        </a:spcBef>
                        <a:buNone/>
                      </a:pPr>
                      <a:r>
                        <a:rPr lang="en-US" sz="1800" dirty="0"/>
                        <a:t>5.1%</a:t>
                      </a:r>
                      <a:endParaRPr lang="en" sz="1800" dirty="0"/>
                    </a:p>
                  </a:txBody>
                  <a:tcPr marL="63500" marR="63500" marT="84667" marB="84667">
                    <a:solidFill>
                      <a:srgbClr val="FF33CC"/>
                    </a:solidFill>
                  </a:tcPr>
                </a:tc>
                <a:tc>
                  <a:txBody>
                    <a:bodyPr/>
                    <a:lstStyle/>
                    <a:p>
                      <a:pPr lvl="0" algn="just" rtl="0">
                        <a:spcBef>
                          <a:spcPts val="0"/>
                        </a:spcBef>
                        <a:buNone/>
                      </a:pPr>
                      <a:endParaRPr lang="en" sz="1800" dirty="0"/>
                    </a:p>
                  </a:txBody>
                  <a:tcPr marL="63500" marR="63500" marT="84667" marB="84667">
                    <a:solidFill>
                      <a:srgbClr val="FF33CC"/>
                    </a:solidFill>
                  </a:tcPr>
                </a:tc>
                <a:extLst>
                  <a:ext uri="{0D108BD9-81ED-4DB2-BD59-A6C34878D82A}">
                    <a16:rowId xmlns:a16="http://schemas.microsoft.com/office/drawing/2014/main" val="10007"/>
                  </a:ext>
                </a:extLst>
              </a:tr>
            </a:tbl>
          </a:graphicData>
        </a:graphic>
      </p:graphicFrame>
      <p:sp>
        <p:nvSpPr>
          <p:cNvPr id="2" name="Rectangle 1"/>
          <p:cNvSpPr/>
          <p:nvPr/>
        </p:nvSpPr>
        <p:spPr>
          <a:xfrm>
            <a:off x="1600200" y="6397824"/>
            <a:ext cx="9067800" cy="307777"/>
          </a:xfrm>
          <a:prstGeom prst="rect">
            <a:avLst/>
          </a:prstGeom>
        </p:spPr>
        <p:txBody>
          <a:bodyPr wrap="square">
            <a:spAutoFit/>
          </a:bodyPr>
          <a:lstStyle/>
          <a:p>
            <a:pPr algn="ctr"/>
            <a:r>
              <a:rPr lang="en-US" sz="1400" b="0" dirty="0">
                <a:hlinkClick r:id="rId3"/>
              </a:rPr>
              <a:t>http://karpathy.github.io/2014/09/02/what-i-learned-from-competing-against-a-convnet-on-imagenet/</a:t>
            </a:r>
            <a:endParaRPr lang="en-US" sz="1400" b="0" dirty="0"/>
          </a:p>
        </p:txBody>
      </p:sp>
    </p:spTree>
    <p:extLst>
      <p:ext uri="{BB962C8B-B14F-4D97-AF65-F5344CB8AC3E}">
        <p14:creationId xmlns:p14="http://schemas.microsoft.com/office/powerpoint/2010/main" val="2337858553"/>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741C4-D805-3442-9DEC-6D7F7B55BD2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CF93236-DF54-E846-918C-CC8B7AF8E962}"/>
              </a:ext>
            </a:extLst>
          </p:cNvPr>
          <p:cNvSpPr>
            <a:spLocks noGrp="1"/>
          </p:cNvSpPr>
          <p:nvPr>
            <p:ph idx="1"/>
          </p:nvPr>
        </p:nvSpPr>
        <p:spPr/>
        <p:txBody>
          <a:bodyPr/>
          <a:lstStyle/>
          <a:p>
            <a:pPr marL="457200" indent="-457200">
              <a:buFont typeface="Arial" panose="020B0604020202020204" pitchFamily="34" charset="0"/>
              <a:buChar char="•"/>
            </a:pPr>
            <a:r>
              <a:rPr lang="en-US" dirty="0" err="1">
                <a:solidFill>
                  <a:schemeClr val="bg1">
                    <a:lumMod val="50000"/>
                  </a:schemeClr>
                </a:solidFill>
              </a:rPr>
              <a:t>AlexNet</a:t>
            </a:r>
            <a:r>
              <a:rPr lang="en-US" dirty="0">
                <a:solidFill>
                  <a:schemeClr val="bg1">
                    <a:lumMod val="50000"/>
                  </a:schemeClr>
                </a:solidFill>
              </a:rPr>
              <a:t> (2012-2013)</a:t>
            </a:r>
          </a:p>
          <a:p>
            <a:pPr marL="457200" indent="-457200">
              <a:buFont typeface="Arial" panose="020B0604020202020204" pitchFamily="34" charset="0"/>
              <a:buChar char="•"/>
            </a:pPr>
            <a:r>
              <a:rPr lang="en-US" dirty="0" err="1">
                <a:solidFill>
                  <a:schemeClr val="bg1">
                    <a:lumMod val="50000"/>
                  </a:schemeClr>
                </a:solidFill>
              </a:rPr>
              <a:t>VGGNet</a:t>
            </a:r>
            <a:r>
              <a:rPr lang="en-US" dirty="0">
                <a:solidFill>
                  <a:schemeClr val="bg1">
                    <a:lumMod val="50000"/>
                  </a:schemeClr>
                </a:solidFill>
              </a:rPr>
              <a:t> (2014)</a:t>
            </a:r>
          </a:p>
          <a:p>
            <a:pPr marL="457200" indent="-457200">
              <a:buFont typeface="Arial" panose="020B0604020202020204" pitchFamily="34" charset="0"/>
              <a:buChar char="•"/>
            </a:pPr>
            <a:r>
              <a:rPr lang="en-US" dirty="0" err="1">
                <a:solidFill>
                  <a:schemeClr val="bg1">
                    <a:lumMod val="50000"/>
                  </a:schemeClr>
                </a:solidFill>
              </a:rPr>
              <a:t>GoogLeNet</a:t>
            </a:r>
            <a:r>
              <a:rPr lang="en-US" dirty="0">
                <a:solidFill>
                  <a:schemeClr val="bg1">
                    <a:lumMod val="50000"/>
                  </a:schemeClr>
                </a:solidFill>
              </a:rPr>
              <a:t> (2014)</a:t>
            </a:r>
          </a:p>
          <a:p>
            <a:pPr marL="457200" indent="-457200">
              <a:buFont typeface="Arial" panose="020B0604020202020204" pitchFamily="34" charset="0"/>
              <a:buChar char="•"/>
            </a:pPr>
            <a:r>
              <a:rPr lang="en-US" dirty="0" err="1"/>
              <a:t>ResNet</a:t>
            </a:r>
            <a:r>
              <a:rPr lang="en-US" dirty="0"/>
              <a:t> (2015)</a:t>
            </a:r>
          </a:p>
        </p:txBody>
      </p:sp>
    </p:spTree>
    <p:extLst>
      <p:ext uri="{BB962C8B-B14F-4D97-AF65-F5344CB8AC3E}">
        <p14:creationId xmlns:p14="http://schemas.microsoft.com/office/powerpoint/2010/main" val="1136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ResNet</a:t>
            </a:r>
            <a:r>
              <a:rPr lang="en-US" dirty="0"/>
              <a:t>: ILSVRC 2015 winner</a:t>
            </a:r>
          </a:p>
        </p:txBody>
      </p:sp>
      <p:pic>
        <p:nvPicPr>
          <p:cNvPr id="5" name="Picture 4" descr="Screen Shot 2016-03-06 at 2.38.38 PM.png"/>
          <p:cNvPicPr>
            <a:picLocks noChangeAspect="1"/>
          </p:cNvPicPr>
          <p:nvPr/>
        </p:nvPicPr>
        <p:blipFill rotWithShape="1">
          <a:blip r:embed="rId2">
            <a:extLst>
              <a:ext uri="{28A0092B-C50C-407E-A947-70E740481C1C}">
                <a14:useLocalDpi xmlns:a14="http://schemas.microsoft.com/office/drawing/2010/main" val="0"/>
              </a:ext>
            </a:extLst>
          </a:blip>
          <a:srcRect l="-2" r="30864"/>
          <a:stretch/>
        </p:blipFill>
        <p:spPr>
          <a:xfrm>
            <a:off x="2057400" y="902650"/>
            <a:ext cx="5742432" cy="5421951"/>
          </a:xfrm>
          <a:prstGeom prst="rect">
            <a:avLst/>
          </a:prstGeom>
        </p:spPr>
      </p:pic>
      <p:sp>
        <p:nvSpPr>
          <p:cNvPr id="6" name="Rectangle 5"/>
          <p:cNvSpPr/>
          <p:nvPr/>
        </p:nvSpPr>
        <p:spPr bwMode="auto">
          <a:xfrm>
            <a:off x="1905000" y="5943600"/>
            <a:ext cx="990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E93A211E-4F3B-C941-807E-C501758D865E}"/>
              </a:ext>
            </a:extLst>
          </p:cNvPr>
          <p:cNvSpPr/>
          <p:nvPr/>
        </p:nvSpPr>
        <p:spPr bwMode="auto">
          <a:xfrm>
            <a:off x="2362200" y="1371600"/>
            <a:ext cx="43434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7F7F787A-4FA5-534D-91FB-709676E654A1}"/>
              </a:ext>
            </a:extLst>
          </p:cNvPr>
          <p:cNvSpPr/>
          <p:nvPr/>
        </p:nvSpPr>
        <p:spPr>
          <a:xfrm>
            <a:off x="2133600" y="6211670"/>
            <a:ext cx="7848600" cy="646331"/>
          </a:xfrm>
          <a:prstGeom prst="rect">
            <a:avLst/>
          </a:prstGeom>
        </p:spPr>
        <p:txBody>
          <a:bodyPr wrap="square">
            <a:spAutoFit/>
          </a:bodyPr>
          <a:lstStyle/>
          <a:p>
            <a:pPr algn="ctr"/>
            <a:r>
              <a:rPr lang="en-US" sz="1800" b="0" dirty="0">
                <a:solidFill>
                  <a:srgbClr val="000000"/>
                </a:solidFill>
              </a:rPr>
              <a:t>K. He, X. Zhang, S. Ren, and J. Sun, </a:t>
            </a:r>
            <a:r>
              <a:rPr lang="en-US" sz="1800" b="0" dirty="0">
                <a:solidFill>
                  <a:srgbClr val="000000"/>
                </a:solidFill>
                <a:hlinkClick r:id="rId3"/>
              </a:rPr>
              <a:t>Deep Residual Learning for Image Recognition</a:t>
            </a:r>
            <a:r>
              <a:rPr lang="en-US" sz="1800" b="0" dirty="0">
                <a:solidFill>
                  <a:srgbClr val="000000"/>
                </a:solidFill>
              </a:rPr>
              <a:t>, CVPR 2016 (Best Paper)</a:t>
            </a:r>
          </a:p>
        </p:txBody>
      </p:sp>
    </p:spTree>
    <p:extLst>
      <p:ext uri="{BB962C8B-B14F-4D97-AF65-F5344CB8AC3E}">
        <p14:creationId xmlns:p14="http://schemas.microsoft.com/office/powerpoint/2010/main" val="241124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ResNet</a:t>
            </a:r>
            <a:r>
              <a:rPr lang="en-US" dirty="0"/>
              <a:t>: ILSVRC 2015 winner</a:t>
            </a:r>
          </a:p>
        </p:txBody>
      </p:sp>
      <p:pic>
        <p:nvPicPr>
          <p:cNvPr id="5" name="Picture 4" descr="Screen Shot 2016-03-06 at 2.38.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902650"/>
            <a:ext cx="8305800" cy="5421951"/>
          </a:xfrm>
          <a:prstGeom prst="rect">
            <a:avLst/>
          </a:prstGeom>
        </p:spPr>
      </p:pic>
      <p:sp>
        <p:nvSpPr>
          <p:cNvPr id="6" name="Rectangle 5"/>
          <p:cNvSpPr/>
          <p:nvPr/>
        </p:nvSpPr>
        <p:spPr bwMode="auto">
          <a:xfrm>
            <a:off x="1905000" y="5943600"/>
            <a:ext cx="990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6F9C1910-3892-3449-A4CE-39BFEBAC50AF}"/>
              </a:ext>
            </a:extLst>
          </p:cNvPr>
          <p:cNvSpPr/>
          <p:nvPr/>
        </p:nvSpPr>
        <p:spPr bwMode="auto">
          <a:xfrm>
            <a:off x="2362200" y="1371600"/>
            <a:ext cx="43434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9E7DB37D-215B-7A4F-BCA0-EAB8E2673E9B}"/>
              </a:ext>
            </a:extLst>
          </p:cNvPr>
          <p:cNvSpPr/>
          <p:nvPr/>
        </p:nvSpPr>
        <p:spPr>
          <a:xfrm>
            <a:off x="2133600" y="6211670"/>
            <a:ext cx="7848600" cy="646331"/>
          </a:xfrm>
          <a:prstGeom prst="rect">
            <a:avLst/>
          </a:prstGeom>
        </p:spPr>
        <p:txBody>
          <a:bodyPr wrap="square">
            <a:spAutoFit/>
          </a:bodyPr>
          <a:lstStyle/>
          <a:p>
            <a:pPr algn="ctr"/>
            <a:r>
              <a:rPr lang="en-US" sz="1800" b="0" dirty="0">
                <a:solidFill>
                  <a:srgbClr val="000000"/>
                </a:solidFill>
              </a:rPr>
              <a:t>K. He, X. Zhang, S. Ren, and J. Sun, </a:t>
            </a:r>
            <a:r>
              <a:rPr lang="en-US" sz="1800" b="0" dirty="0">
                <a:solidFill>
                  <a:srgbClr val="000000"/>
                </a:solidFill>
                <a:hlinkClick r:id="rId3"/>
              </a:rPr>
              <a:t>Deep Residual Learning for Image Recognition</a:t>
            </a:r>
            <a:r>
              <a:rPr lang="en-US" sz="1800" b="0" dirty="0">
                <a:solidFill>
                  <a:srgbClr val="000000"/>
                </a:solidFill>
              </a:rPr>
              <a:t>, CVPR 2016 (Best Paper)</a:t>
            </a:r>
          </a:p>
        </p:txBody>
      </p:sp>
    </p:spTree>
    <p:extLst>
      <p:ext uri="{BB962C8B-B14F-4D97-AF65-F5344CB8AC3E}">
        <p14:creationId xmlns:p14="http://schemas.microsoft.com/office/powerpoint/2010/main" val="1297178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533400" y="609600"/>
            <a:ext cx="108966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4572000" y="0"/>
            <a:ext cx="3029152" cy="6858000"/>
          </a:xfrm>
          <a:prstGeom prst="rect">
            <a:avLst/>
          </a:prstGeom>
        </p:spPr>
      </p:pic>
      <p:sp>
        <p:nvSpPr>
          <p:cNvPr id="2" name="Rectangle 1"/>
          <p:cNvSpPr/>
          <p:nvPr/>
        </p:nvSpPr>
        <p:spPr>
          <a:xfrm>
            <a:off x="7620000" y="6519446"/>
            <a:ext cx="1143000" cy="338554"/>
          </a:xfrm>
          <a:prstGeom prst="rect">
            <a:avLst/>
          </a:prstGeom>
        </p:spPr>
        <p:txBody>
          <a:bodyPr wrap="square">
            <a:spAutoFit/>
          </a:bodyPr>
          <a:lstStyle/>
          <a:p>
            <a:r>
              <a:rPr lang="en-US" sz="1600" b="0" dirty="0">
                <a:hlinkClick r:id="rId3"/>
              </a:rPr>
              <a:t>Source (?)</a:t>
            </a:r>
            <a:endParaRPr lang="en-US" sz="1600" b="0" dirty="0"/>
          </a:p>
        </p:txBody>
      </p:sp>
    </p:spTree>
    <p:extLst>
      <p:ext uri="{BB962C8B-B14F-4D97-AF65-F5344CB8AC3E}">
        <p14:creationId xmlns:p14="http://schemas.microsoft.com/office/powerpoint/2010/main" val="180636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ResNet</a:t>
            </a:r>
            <a:endParaRPr lang="en-US" dirty="0"/>
          </a:p>
        </p:txBody>
      </p:sp>
      <p:sp>
        <p:nvSpPr>
          <p:cNvPr id="5" name="Content Placeholder 4"/>
          <p:cNvSpPr>
            <a:spLocks noGrp="1"/>
          </p:cNvSpPr>
          <p:nvPr>
            <p:ph idx="1"/>
          </p:nvPr>
        </p:nvSpPr>
        <p:spPr>
          <a:xfrm>
            <a:off x="1905000" y="990600"/>
            <a:ext cx="8458200" cy="5257800"/>
          </a:xfrm>
        </p:spPr>
        <p:txBody>
          <a:bodyPr/>
          <a:lstStyle/>
          <a:p>
            <a:pPr marL="457200" indent="-457200">
              <a:buFont typeface="Arial"/>
              <a:buChar char="•"/>
            </a:pPr>
            <a:r>
              <a:rPr lang="en-US" dirty="0"/>
              <a:t>The residual module</a:t>
            </a:r>
          </a:p>
          <a:p>
            <a:pPr marL="857250" lvl="1" indent="-457200">
              <a:buFont typeface="Arial"/>
              <a:buChar char="•"/>
            </a:pPr>
            <a:r>
              <a:rPr lang="en-US" sz="2400" dirty="0"/>
              <a:t>Introduce </a:t>
            </a:r>
            <a:r>
              <a:rPr lang="en-US" sz="2400" i="1" dirty="0"/>
              <a:t>skip</a:t>
            </a:r>
            <a:r>
              <a:rPr lang="en-US" sz="2400" dirty="0"/>
              <a:t> or </a:t>
            </a:r>
            <a:r>
              <a:rPr lang="en-US" sz="2400" i="1" dirty="0"/>
              <a:t>shortcut</a:t>
            </a:r>
            <a:r>
              <a:rPr lang="en-US" sz="2400" dirty="0"/>
              <a:t> connections (existing before in various forms in literature)</a:t>
            </a:r>
          </a:p>
          <a:p>
            <a:pPr marL="857250" lvl="1" indent="-457200">
              <a:buFont typeface="Arial"/>
              <a:buChar char="•"/>
            </a:pPr>
            <a:r>
              <a:rPr lang="en-US" sz="2400" dirty="0"/>
              <a:t>Make it easy for network layers to represent the identity mapping</a:t>
            </a:r>
          </a:p>
        </p:txBody>
      </p:sp>
      <p:sp>
        <p:nvSpPr>
          <p:cNvPr id="6" name="Rectangle 5"/>
          <p:cNvSpPr/>
          <p:nvPr/>
        </p:nvSpPr>
        <p:spPr bwMode="auto">
          <a:xfrm>
            <a:off x="1905000" y="5943600"/>
            <a:ext cx="990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Rectangle 3"/>
          <p:cNvSpPr/>
          <p:nvPr/>
        </p:nvSpPr>
        <p:spPr>
          <a:xfrm>
            <a:off x="2133600" y="6211670"/>
            <a:ext cx="7848600" cy="646331"/>
          </a:xfrm>
          <a:prstGeom prst="rect">
            <a:avLst/>
          </a:prstGeom>
        </p:spPr>
        <p:txBody>
          <a:bodyPr wrap="square">
            <a:spAutoFit/>
          </a:bodyPr>
          <a:lstStyle/>
          <a:p>
            <a:pPr algn="ctr"/>
            <a:r>
              <a:rPr lang="en-US" sz="1800" b="0" dirty="0">
                <a:solidFill>
                  <a:srgbClr val="000000"/>
                </a:solidFill>
              </a:rPr>
              <a:t>K. He, X. Zhang, S. Ren, and J. Sun, </a:t>
            </a:r>
            <a:r>
              <a:rPr lang="en-US" sz="1800" b="0" dirty="0">
                <a:solidFill>
                  <a:srgbClr val="000000"/>
                </a:solidFill>
                <a:hlinkClick r:id="rId2"/>
              </a:rPr>
              <a:t>Deep Residual Learning for Image Recognition</a:t>
            </a:r>
            <a:r>
              <a:rPr lang="en-US" sz="1800" b="0" dirty="0">
                <a:solidFill>
                  <a:srgbClr val="000000"/>
                </a:solidFill>
              </a:rPr>
              <a:t>, CVPR 2016 (Best Paper)</a:t>
            </a:r>
          </a:p>
        </p:txBody>
      </p:sp>
      <p:pic>
        <p:nvPicPr>
          <p:cNvPr id="3" name="Picture 2"/>
          <p:cNvPicPr>
            <a:picLocks noChangeAspect="1"/>
          </p:cNvPicPr>
          <p:nvPr/>
        </p:nvPicPr>
        <p:blipFill>
          <a:blip r:embed="rId3"/>
          <a:stretch>
            <a:fillRect/>
          </a:stretch>
        </p:blipFill>
        <p:spPr>
          <a:xfrm>
            <a:off x="4114800" y="3200401"/>
            <a:ext cx="4648200" cy="2639087"/>
          </a:xfrm>
          <a:prstGeom prst="rect">
            <a:avLst/>
          </a:prstGeom>
        </p:spPr>
      </p:pic>
    </p:spTree>
    <p:extLst>
      <p:ext uri="{BB962C8B-B14F-4D97-AF65-F5344CB8AC3E}">
        <p14:creationId xmlns:p14="http://schemas.microsoft.com/office/powerpoint/2010/main" val="923001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29848" y="2090058"/>
            <a:ext cx="3861352" cy="3624943"/>
          </a:xfrm>
          <a:prstGeom prst="rect">
            <a:avLst/>
          </a:prstGeom>
        </p:spPr>
      </p:pic>
      <p:sp>
        <p:nvSpPr>
          <p:cNvPr id="2" name="Title 1"/>
          <p:cNvSpPr>
            <a:spLocks noGrp="1"/>
          </p:cNvSpPr>
          <p:nvPr>
            <p:ph type="title"/>
          </p:nvPr>
        </p:nvSpPr>
        <p:spPr/>
        <p:txBody>
          <a:bodyPr/>
          <a:lstStyle/>
          <a:p>
            <a:r>
              <a:rPr lang="en-US" dirty="0" err="1"/>
              <a:t>ResNet</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5562600" y="1447800"/>
                <a:ext cx="5181600" cy="4572000"/>
              </a:xfrm>
            </p:spPr>
            <p:txBody>
              <a:bodyPr/>
              <a:lstStyle/>
              <a:p>
                <a:pPr marL="857250" lvl="1" indent="-457200">
                  <a:buFont typeface="Arial"/>
                  <a:buChar char="•"/>
                </a:pPr>
                <a:r>
                  <a:rPr lang="en-US" dirty="0"/>
                  <a:t>Directly performing </a:t>
                </a:r>
                <a14:m>
                  <m:oMath xmlns:m="http://schemas.openxmlformats.org/officeDocument/2006/math">
                    <m:r>
                      <a:rPr lang="en-US" i="1" dirty="0" smtClean="0">
                        <a:latin typeface="Cambria Math" panose="02040503050406030204" pitchFamily="18" charset="0"/>
                      </a:rPr>
                      <m:t>3</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3</m:t>
                    </m:r>
                  </m:oMath>
                </a14:m>
                <a:r>
                  <a:rPr lang="en-US" dirty="0"/>
                  <a:t> convolutions with 256 feature maps at input and output: </a:t>
                </a:r>
                <a:br>
                  <a:rPr lang="en-US" dirty="0"/>
                </a:br>
                <a14:m>
                  <m:oMath xmlns:m="http://schemas.openxmlformats.org/officeDocument/2006/math">
                    <m:r>
                      <a:rPr lang="en-US" i="1" dirty="0" smtClean="0">
                        <a:solidFill>
                          <a:srgbClr val="9900CC"/>
                        </a:solidFill>
                        <a:latin typeface="Cambria Math" panose="02040503050406030204" pitchFamily="18" charset="0"/>
                      </a:rPr>
                      <m:t>256</m:t>
                    </m:r>
                    <m:r>
                      <a:rPr lang="en-US" i="1" dirty="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256</m:t>
                    </m:r>
                    <m:r>
                      <a:rPr lang="en-US" i="1" dirty="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3</m:t>
                    </m:r>
                    <m:r>
                      <a:rPr lang="en-US" i="1" dirty="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3 </m:t>
                    </m:r>
                    <m:r>
                      <a:rPr lang="en-US" i="1" dirty="0" smtClean="0">
                        <a:solidFill>
                          <a:srgbClr val="C00000"/>
                        </a:solidFill>
                        <a:latin typeface="Cambria Math" panose="02040503050406030204" pitchFamily="18" charset="0"/>
                        <a:ea typeface="Cambria Math" panose="02040503050406030204" pitchFamily="18" charset="0"/>
                      </a:rPr>
                      <m:t>≈</m:t>
                    </m:r>
                    <m:r>
                      <a:rPr lang="en-US" i="1" dirty="0" smtClean="0">
                        <a:solidFill>
                          <a:srgbClr val="C00000"/>
                        </a:solidFill>
                        <a:latin typeface="Cambria Math" panose="02040503050406030204" pitchFamily="18" charset="0"/>
                      </a:rPr>
                      <m:t> 600</m:t>
                    </m:r>
                    <m:r>
                      <a:rPr lang="en-US" i="1" dirty="0" smtClean="0">
                        <a:solidFill>
                          <a:srgbClr val="C00000"/>
                        </a:solidFill>
                        <a:latin typeface="Cambria Math" panose="02040503050406030204" pitchFamily="18" charset="0"/>
                      </a:rPr>
                      <m:t>𝐾</m:t>
                    </m:r>
                    <m:r>
                      <a:rPr lang="en-US" i="1" dirty="0" smtClean="0">
                        <a:solidFill>
                          <a:srgbClr val="C00000"/>
                        </a:solidFill>
                        <a:latin typeface="Cambria Math" panose="02040503050406030204" pitchFamily="18" charset="0"/>
                      </a:rPr>
                      <m:t> </m:t>
                    </m:r>
                  </m:oMath>
                </a14:m>
                <a:r>
                  <a:rPr lang="en-US" dirty="0"/>
                  <a:t>operations</a:t>
                </a:r>
              </a:p>
              <a:p>
                <a:pPr marL="857250" lvl="1" indent="-457200">
                  <a:buFont typeface="Arial"/>
                  <a:buChar char="•"/>
                </a:pPr>
                <a:r>
                  <a:rPr lang="en-US" dirty="0"/>
                  <a:t>Using </a:t>
                </a:r>
                <a14:m>
                  <m:oMath xmlns:m="http://schemas.openxmlformats.org/officeDocument/2006/math">
                    <m:r>
                      <a:rPr lang="en-US" i="1" dirty="0" smtClean="0">
                        <a:latin typeface="Cambria Math" panose="02040503050406030204" pitchFamily="18" charset="0"/>
                      </a:rPr>
                      <m:t>1</m:t>
                    </m:r>
                    <m:r>
                      <a:rPr lang="en-US" i="1" dirty="0" smtClean="0">
                        <a:solidFill>
                          <a:schemeClr val="tx1"/>
                        </a:solidFill>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1</m:t>
                    </m:r>
                  </m:oMath>
                </a14:m>
                <a:r>
                  <a:rPr lang="en-US" dirty="0"/>
                  <a:t> convolutions to reduce 256 to 64 feature maps, followed by </a:t>
                </a:r>
                <a14:m>
                  <m:oMath xmlns:m="http://schemas.openxmlformats.org/officeDocument/2006/math">
                    <m:r>
                      <a:rPr lang="en-US" i="1" dirty="0" smtClean="0">
                        <a:latin typeface="Cambria Math" panose="02040503050406030204" pitchFamily="18" charset="0"/>
                      </a:rPr>
                      <m:t>3</m:t>
                    </m:r>
                    <m:r>
                      <a:rPr lang="en-US" i="1" dirty="0" smtClean="0">
                        <a:solidFill>
                          <a:schemeClr val="tx1"/>
                        </a:solidFill>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3</m:t>
                    </m:r>
                  </m:oMath>
                </a14:m>
                <a:r>
                  <a:rPr lang="en-US" dirty="0"/>
                  <a:t> convolutions, followed by 1</a:t>
                </a:r>
                <a14:m>
                  <m:oMath xmlns:m="http://schemas.openxmlformats.org/officeDocument/2006/math">
                    <m:r>
                      <a:rPr lang="en-US" i="1" dirty="0" smtClean="0">
                        <a:solidFill>
                          <a:schemeClr val="tx1"/>
                        </a:solidFill>
                        <a:latin typeface="Cambria Math" panose="02040503050406030204" pitchFamily="18" charset="0"/>
                        <a:ea typeface="Cambria Math" panose="02040503050406030204" pitchFamily="18" charset="0"/>
                      </a:rPr>
                      <m:t>×</m:t>
                    </m:r>
                  </m:oMath>
                </a14:m>
                <a:r>
                  <a:rPr lang="en-US" dirty="0"/>
                  <a:t>1 convolutions to expand back to 256 maps:</a:t>
                </a:r>
                <a:br>
                  <a:rPr lang="en-US" dirty="0"/>
                </a:br>
                <a14:m>
                  <m:oMath xmlns:m="http://schemas.openxmlformats.org/officeDocument/2006/math">
                    <m:r>
                      <a:rPr lang="en-US" i="1" dirty="0" smtClean="0">
                        <a:solidFill>
                          <a:srgbClr val="9900CC"/>
                        </a:solidFill>
                        <a:latin typeface="Cambria Math" panose="02040503050406030204" pitchFamily="18" charset="0"/>
                      </a:rPr>
                      <m:t>256</m:t>
                    </m:r>
                    <m:r>
                      <a:rPr lang="en-US" i="1" dirty="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64</m:t>
                    </m:r>
                    <m:r>
                      <a:rPr lang="en-US" i="1" dirty="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1</m:t>
                    </m:r>
                    <m:r>
                      <a:rPr lang="en-US" i="1" dirty="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1 </m:t>
                    </m:r>
                    <m:r>
                      <a:rPr lang="en-US" i="1" dirty="0" smtClean="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 16</m:t>
                    </m:r>
                    <m:r>
                      <a:rPr lang="en-US" i="1" dirty="0" smtClean="0">
                        <a:solidFill>
                          <a:srgbClr val="9900CC"/>
                        </a:solidFill>
                        <a:latin typeface="Cambria Math" panose="02040503050406030204" pitchFamily="18" charset="0"/>
                      </a:rPr>
                      <m:t>𝐾</m:t>
                    </m:r>
                  </m:oMath>
                </a14:m>
                <a:br>
                  <a:rPr lang="en-US" dirty="0">
                    <a:solidFill>
                      <a:srgbClr val="9900CC"/>
                    </a:solidFill>
                  </a:rPr>
                </a:br>
                <a14:m>
                  <m:oMath xmlns:m="http://schemas.openxmlformats.org/officeDocument/2006/math">
                    <m:r>
                      <a:rPr lang="en-US" i="1" dirty="0" smtClean="0">
                        <a:solidFill>
                          <a:srgbClr val="9900CC"/>
                        </a:solidFill>
                        <a:latin typeface="Cambria Math" panose="02040503050406030204" pitchFamily="18" charset="0"/>
                      </a:rPr>
                      <m:t>64</m:t>
                    </m:r>
                    <m:r>
                      <a:rPr lang="en-US" i="1" dirty="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64</m:t>
                    </m:r>
                    <m:r>
                      <a:rPr lang="en-US" i="1" dirty="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3</m:t>
                    </m:r>
                    <m:r>
                      <a:rPr lang="en-US" i="1" dirty="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3 </m:t>
                    </m:r>
                    <m:r>
                      <a:rPr lang="en-US" i="1" dirty="0" smtClean="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 36</m:t>
                    </m:r>
                    <m:r>
                      <a:rPr lang="en-US" i="1" dirty="0" smtClean="0">
                        <a:solidFill>
                          <a:srgbClr val="9900CC"/>
                        </a:solidFill>
                        <a:latin typeface="Cambria Math" panose="02040503050406030204" pitchFamily="18" charset="0"/>
                      </a:rPr>
                      <m:t>𝐾</m:t>
                    </m:r>
                  </m:oMath>
                </a14:m>
                <a:br>
                  <a:rPr lang="en-US" dirty="0">
                    <a:solidFill>
                      <a:srgbClr val="9900CC"/>
                    </a:solidFill>
                  </a:rPr>
                </a:br>
                <a14:m>
                  <m:oMath xmlns:m="http://schemas.openxmlformats.org/officeDocument/2006/math">
                    <m:r>
                      <a:rPr lang="en-US" i="1" dirty="0" smtClean="0">
                        <a:solidFill>
                          <a:srgbClr val="9900CC"/>
                        </a:solidFill>
                        <a:latin typeface="Cambria Math" panose="02040503050406030204" pitchFamily="18" charset="0"/>
                      </a:rPr>
                      <m:t>64</m:t>
                    </m:r>
                    <m:r>
                      <a:rPr lang="en-US" i="1" dirty="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256</m:t>
                    </m:r>
                    <m:r>
                      <a:rPr lang="en-US" i="1" dirty="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1</m:t>
                    </m:r>
                    <m:r>
                      <a:rPr lang="en-US" i="1" dirty="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1 </m:t>
                    </m:r>
                    <m:r>
                      <a:rPr lang="en-US" i="1" dirty="0" smtClean="0">
                        <a:solidFill>
                          <a:srgbClr val="9900CC"/>
                        </a:solidFill>
                        <a:latin typeface="Cambria Math" panose="02040503050406030204" pitchFamily="18" charset="0"/>
                        <a:ea typeface="Cambria Math" panose="02040503050406030204" pitchFamily="18" charset="0"/>
                      </a:rPr>
                      <m:t>≈</m:t>
                    </m:r>
                    <m:r>
                      <a:rPr lang="en-US" i="1" dirty="0" smtClean="0">
                        <a:solidFill>
                          <a:srgbClr val="9900CC"/>
                        </a:solidFill>
                        <a:latin typeface="Cambria Math" panose="02040503050406030204" pitchFamily="18" charset="0"/>
                      </a:rPr>
                      <m:t> 16</m:t>
                    </m:r>
                    <m:r>
                      <a:rPr lang="en-US" i="1" dirty="0" smtClean="0">
                        <a:solidFill>
                          <a:srgbClr val="9900CC"/>
                        </a:solidFill>
                        <a:latin typeface="Cambria Math" panose="02040503050406030204" pitchFamily="18" charset="0"/>
                      </a:rPr>
                      <m:t>𝐾</m:t>
                    </m:r>
                  </m:oMath>
                </a14:m>
                <a:br>
                  <a:rPr lang="en-US" dirty="0">
                    <a:solidFill>
                      <a:srgbClr val="9900CC"/>
                    </a:solidFill>
                  </a:rPr>
                </a:br>
                <a:r>
                  <a:rPr lang="en-US" dirty="0">
                    <a:solidFill>
                      <a:srgbClr val="9900CC"/>
                    </a:solidFill>
                  </a:rPr>
                  <a:t>Total </a:t>
                </a:r>
                <a14:m>
                  <m:oMath xmlns:m="http://schemas.openxmlformats.org/officeDocument/2006/math">
                    <m:r>
                      <a:rPr lang="en-US" i="1" dirty="0" smtClean="0">
                        <a:solidFill>
                          <a:srgbClr val="C00000"/>
                        </a:solidFill>
                        <a:latin typeface="Cambria Math" panose="02040503050406030204" pitchFamily="18" charset="0"/>
                        <a:ea typeface="Cambria Math" panose="02040503050406030204" pitchFamily="18" charset="0"/>
                      </a:rPr>
                      <m:t>≈</m:t>
                    </m:r>
                    <m:r>
                      <a:rPr lang="en-US" i="1" dirty="0" smtClean="0">
                        <a:solidFill>
                          <a:srgbClr val="C00000"/>
                        </a:solidFill>
                        <a:latin typeface="Cambria Math" panose="02040503050406030204" pitchFamily="18" charset="0"/>
                      </a:rPr>
                      <m:t>70</m:t>
                    </m:r>
                    <m:r>
                      <a:rPr lang="en-US" i="1" dirty="0" smtClean="0">
                        <a:solidFill>
                          <a:srgbClr val="C00000"/>
                        </a:solidFill>
                        <a:latin typeface="Cambria Math" panose="02040503050406030204" pitchFamily="18" charset="0"/>
                      </a:rPr>
                      <m:t>𝐾</m:t>
                    </m:r>
                  </m:oMath>
                </a14:m>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5562600" y="1447800"/>
                <a:ext cx="5181600" cy="4572000"/>
              </a:xfrm>
              <a:blipFill>
                <a:blip r:embed="rId3"/>
                <a:stretch>
                  <a:fillRect t="-554"/>
                </a:stretch>
              </a:blipFill>
            </p:spPr>
            <p:txBody>
              <a:bodyPr/>
              <a:lstStyle/>
              <a:p>
                <a:r>
                  <a:rPr lang="en-US">
                    <a:noFill/>
                  </a:rPr>
                  <a:t> </a:t>
                </a:r>
              </a:p>
            </p:txBody>
          </p:sp>
        </mc:Fallback>
      </mc:AlternateContent>
      <p:sp>
        <p:nvSpPr>
          <p:cNvPr id="6" name="Rectangle 5"/>
          <p:cNvSpPr/>
          <p:nvPr/>
        </p:nvSpPr>
        <p:spPr bwMode="auto">
          <a:xfrm>
            <a:off x="1905000" y="5943600"/>
            <a:ext cx="990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a:xfrm>
            <a:off x="2133600" y="1066801"/>
            <a:ext cx="3962400" cy="830997"/>
          </a:xfrm>
          <a:prstGeom prst="rect">
            <a:avLst/>
          </a:prstGeom>
        </p:spPr>
        <p:txBody>
          <a:bodyPr wrap="square">
            <a:spAutoFit/>
          </a:bodyPr>
          <a:lstStyle/>
          <a:p>
            <a:r>
              <a:rPr lang="en-US" b="0" dirty="0"/>
              <a:t>Deeper residual module (bottleneck)</a:t>
            </a:r>
          </a:p>
        </p:txBody>
      </p:sp>
      <p:sp>
        <p:nvSpPr>
          <p:cNvPr id="9" name="Rectangle 8">
            <a:extLst>
              <a:ext uri="{FF2B5EF4-FFF2-40B4-BE49-F238E27FC236}">
                <a16:creationId xmlns:a16="http://schemas.microsoft.com/office/drawing/2014/main" id="{A54CAD2F-5B42-7843-838A-BDD66047431A}"/>
              </a:ext>
            </a:extLst>
          </p:cNvPr>
          <p:cNvSpPr/>
          <p:nvPr/>
        </p:nvSpPr>
        <p:spPr>
          <a:xfrm>
            <a:off x="2133600" y="6211670"/>
            <a:ext cx="7848600" cy="646331"/>
          </a:xfrm>
          <a:prstGeom prst="rect">
            <a:avLst/>
          </a:prstGeom>
        </p:spPr>
        <p:txBody>
          <a:bodyPr wrap="square">
            <a:spAutoFit/>
          </a:bodyPr>
          <a:lstStyle/>
          <a:p>
            <a:pPr algn="ctr"/>
            <a:r>
              <a:rPr lang="en-US" sz="1800" b="0" dirty="0">
                <a:solidFill>
                  <a:srgbClr val="000000"/>
                </a:solidFill>
              </a:rPr>
              <a:t>K. He, X. Zhang, S. Ren, and J. Sun, </a:t>
            </a:r>
            <a:r>
              <a:rPr lang="en-US" sz="1800" b="0" dirty="0">
                <a:solidFill>
                  <a:srgbClr val="000000"/>
                </a:solidFill>
                <a:hlinkClick r:id="rId4"/>
              </a:rPr>
              <a:t>Deep Residual Learning for Image Recognition</a:t>
            </a:r>
            <a:r>
              <a:rPr lang="en-US" sz="1800" b="0" dirty="0">
                <a:solidFill>
                  <a:srgbClr val="000000"/>
                </a:solidFill>
              </a:rPr>
              <a:t>, CVPR 2016 (Best Paper)</a:t>
            </a:r>
          </a:p>
        </p:txBody>
      </p:sp>
    </p:spTree>
    <p:extLst>
      <p:ext uri="{BB962C8B-B14F-4D97-AF65-F5344CB8AC3E}">
        <p14:creationId xmlns:p14="http://schemas.microsoft.com/office/powerpoint/2010/main" val="292182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ResNet</a:t>
            </a:r>
            <a:endParaRPr lang="en-US" dirty="0"/>
          </a:p>
        </p:txBody>
      </p:sp>
      <p:sp>
        <p:nvSpPr>
          <p:cNvPr id="6" name="Rectangle 5"/>
          <p:cNvSpPr/>
          <p:nvPr/>
        </p:nvSpPr>
        <p:spPr bwMode="auto">
          <a:xfrm>
            <a:off x="1905000" y="5943600"/>
            <a:ext cx="990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Architectures for </a:t>
            </a:r>
            <a:r>
              <a:rPr lang="en-US" dirty="0" err="1"/>
              <a:t>ImageNet</a:t>
            </a:r>
            <a:r>
              <a:rPr lang="en-US" dirty="0"/>
              <a:t>:</a:t>
            </a:r>
          </a:p>
        </p:txBody>
      </p:sp>
      <p:pic>
        <p:nvPicPr>
          <p:cNvPr id="9" name="Picture 8" descr="Screen Shot 2017-01-18 at 4.39.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828800"/>
            <a:ext cx="9144000" cy="4040372"/>
          </a:xfrm>
          <a:prstGeom prst="rect">
            <a:avLst/>
          </a:prstGeom>
        </p:spPr>
      </p:pic>
      <p:sp>
        <p:nvSpPr>
          <p:cNvPr id="7" name="Rectangle 6">
            <a:extLst>
              <a:ext uri="{FF2B5EF4-FFF2-40B4-BE49-F238E27FC236}">
                <a16:creationId xmlns:a16="http://schemas.microsoft.com/office/drawing/2014/main" id="{DDC848A9-34BD-2A46-A09C-42B2E85EFB29}"/>
              </a:ext>
            </a:extLst>
          </p:cNvPr>
          <p:cNvSpPr/>
          <p:nvPr/>
        </p:nvSpPr>
        <p:spPr>
          <a:xfrm>
            <a:off x="2133600" y="6211670"/>
            <a:ext cx="7848600" cy="646331"/>
          </a:xfrm>
          <a:prstGeom prst="rect">
            <a:avLst/>
          </a:prstGeom>
        </p:spPr>
        <p:txBody>
          <a:bodyPr wrap="square">
            <a:spAutoFit/>
          </a:bodyPr>
          <a:lstStyle/>
          <a:p>
            <a:pPr algn="ctr"/>
            <a:r>
              <a:rPr lang="en-US" sz="1800" b="0" dirty="0">
                <a:solidFill>
                  <a:srgbClr val="000000"/>
                </a:solidFill>
              </a:rPr>
              <a:t>K. He, X. Zhang, S. Ren, and J. Sun, </a:t>
            </a:r>
            <a:r>
              <a:rPr lang="en-US" sz="1800" b="0" dirty="0">
                <a:solidFill>
                  <a:srgbClr val="000000"/>
                </a:solidFill>
                <a:hlinkClick r:id="rId3"/>
              </a:rPr>
              <a:t>Deep Residual Learning for Image Recognition</a:t>
            </a:r>
            <a:r>
              <a:rPr lang="en-US" sz="1800" b="0" dirty="0">
                <a:solidFill>
                  <a:srgbClr val="000000"/>
                </a:solidFill>
              </a:rPr>
              <a:t>, CVPR 2016 (Best Paper)</a:t>
            </a:r>
          </a:p>
        </p:txBody>
      </p:sp>
    </p:spTree>
    <p:extLst>
      <p:ext uri="{BB962C8B-B14F-4D97-AF65-F5344CB8AC3E}">
        <p14:creationId xmlns:p14="http://schemas.microsoft.com/office/powerpoint/2010/main" val="2516434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B402-EC4C-BA46-9DAD-2811341EE2E2}"/>
              </a:ext>
            </a:extLst>
          </p:cNvPr>
          <p:cNvSpPr>
            <a:spLocks noGrp="1"/>
          </p:cNvSpPr>
          <p:nvPr>
            <p:ph type="title"/>
          </p:nvPr>
        </p:nvSpPr>
        <p:spPr/>
        <p:txBody>
          <a:bodyPr/>
          <a:lstStyle/>
          <a:p>
            <a:r>
              <a:rPr lang="en-US" dirty="0"/>
              <a:t>Why do </a:t>
            </a:r>
            <a:r>
              <a:rPr lang="en-US" dirty="0" err="1"/>
              <a:t>ResNets</a:t>
            </a:r>
            <a:r>
              <a:rPr lang="en-US" dirty="0"/>
              <a:t> work?</a:t>
            </a:r>
          </a:p>
        </p:txBody>
      </p:sp>
      <p:sp>
        <p:nvSpPr>
          <p:cNvPr id="4" name="Rectangle 3">
            <a:extLst>
              <a:ext uri="{FF2B5EF4-FFF2-40B4-BE49-F238E27FC236}">
                <a16:creationId xmlns:a16="http://schemas.microsoft.com/office/drawing/2014/main" id="{4821D4E8-6A2B-2340-B131-6A20CBE999BA}"/>
              </a:ext>
            </a:extLst>
          </p:cNvPr>
          <p:cNvSpPr/>
          <p:nvPr/>
        </p:nvSpPr>
        <p:spPr>
          <a:xfrm>
            <a:off x="1600200" y="6096001"/>
            <a:ext cx="8991600" cy="646331"/>
          </a:xfrm>
          <a:prstGeom prst="rect">
            <a:avLst/>
          </a:prstGeom>
        </p:spPr>
        <p:txBody>
          <a:bodyPr wrap="square">
            <a:spAutoFit/>
          </a:bodyPr>
          <a:lstStyle/>
          <a:p>
            <a:pPr algn="ctr"/>
            <a:r>
              <a:rPr lang="en-US" sz="1800" b="0" dirty="0">
                <a:solidFill>
                  <a:srgbClr val="000000"/>
                </a:solidFill>
              </a:rPr>
              <a:t>A. </a:t>
            </a:r>
            <a:r>
              <a:rPr lang="en-US" sz="1800" b="0" dirty="0" err="1">
                <a:solidFill>
                  <a:srgbClr val="000000"/>
                </a:solidFill>
              </a:rPr>
              <a:t>Veit</a:t>
            </a:r>
            <a:r>
              <a:rPr lang="en-US" sz="1800" b="0" dirty="0">
                <a:solidFill>
                  <a:srgbClr val="000000"/>
                </a:solidFill>
              </a:rPr>
              <a:t>, M. Wilber, S. </a:t>
            </a:r>
            <a:r>
              <a:rPr lang="en-US" sz="1800" b="0" dirty="0" err="1">
                <a:solidFill>
                  <a:srgbClr val="000000"/>
                </a:solidFill>
              </a:rPr>
              <a:t>Belongie</a:t>
            </a:r>
            <a:r>
              <a:rPr lang="en-US" sz="1800" b="0" dirty="0">
                <a:solidFill>
                  <a:srgbClr val="000000"/>
                </a:solidFill>
              </a:rPr>
              <a:t>, </a:t>
            </a:r>
            <a:r>
              <a:rPr lang="en-US" sz="1800" b="0" dirty="0">
                <a:solidFill>
                  <a:srgbClr val="000000"/>
                </a:solidFill>
                <a:hlinkClick r:id="rId3"/>
              </a:rPr>
              <a:t>Residual Networks Behave Like Ensembles of Relatively Shallow Networks</a:t>
            </a:r>
            <a:r>
              <a:rPr lang="en-US" sz="1800" b="0" dirty="0">
                <a:solidFill>
                  <a:srgbClr val="000000"/>
                </a:solidFill>
              </a:rPr>
              <a:t>, NIPS 2016</a:t>
            </a:r>
          </a:p>
        </p:txBody>
      </p:sp>
      <p:pic>
        <p:nvPicPr>
          <p:cNvPr id="10" name="Picture 9">
            <a:extLst>
              <a:ext uri="{FF2B5EF4-FFF2-40B4-BE49-F238E27FC236}">
                <a16:creationId xmlns:a16="http://schemas.microsoft.com/office/drawing/2014/main" id="{4C8F96F7-1A86-B141-890F-C39C3EE46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1942758"/>
            <a:ext cx="8458200" cy="4000842"/>
          </a:xfrm>
          <a:prstGeom prst="rect">
            <a:avLst/>
          </a:prstGeom>
        </p:spPr>
      </p:pic>
      <p:sp>
        <p:nvSpPr>
          <p:cNvPr id="11" name="Content Placeholder 2">
            <a:extLst>
              <a:ext uri="{FF2B5EF4-FFF2-40B4-BE49-F238E27FC236}">
                <a16:creationId xmlns:a16="http://schemas.microsoft.com/office/drawing/2014/main" id="{15023144-3B79-8C4E-9F35-9C11B9E75EDD}"/>
              </a:ext>
            </a:extLst>
          </p:cNvPr>
          <p:cNvSpPr>
            <a:spLocks noGrp="1"/>
          </p:cNvSpPr>
          <p:nvPr>
            <p:ph idx="1"/>
          </p:nvPr>
        </p:nvSpPr>
        <p:spPr>
          <a:xfrm>
            <a:off x="1752600" y="914400"/>
            <a:ext cx="8686800" cy="5257800"/>
          </a:xfrm>
        </p:spPr>
        <p:txBody>
          <a:bodyPr/>
          <a:lstStyle/>
          <a:p>
            <a:pPr marL="457200" indent="-457200">
              <a:buFont typeface="Arial" panose="020B0604020202020204" pitchFamily="34" charset="0"/>
              <a:buChar char="•"/>
            </a:pPr>
            <a:r>
              <a:rPr lang="en-US" sz="2400" dirty="0" err="1"/>
              <a:t>ResNets</a:t>
            </a:r>
            <a:r>
              <a:rPr lang="en-US" sz="2400" dirty="0"/>
              <a:t> are collections of many paths of different length, and shorter paths predominantly contribute to training</a:t>
            </a:r>
          </a:p>
        </p:txBody>
      </p:sp>
    </p:spTree>
    <p:extLst>
      <p:ext uri="{BB962C8B-B14F-4D97-AF65-F5344CB8AC3E}">
        <p14:creationId xmlns:p14="http://schemas.microsoft.com/office/powerpoint/2010/main" val="3940765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Inception v4</a:t>
            </a:r>
          </a:p>
        </p:txBody>
      </p:sp>
      <p:sp>
        <p:nvSpPr>
          <p:cNvPr id="4" name="Rectangle 3"/>
          <p:cNvSpPr/>
          <p:nvPr/>
        </p:nvSpPr>
        <p:spPr>
          <a:xfrm>
            <a:off x="1676400" y="5867401"/>
            <a:ext cx="8991600" cy="646331"/>
          </a:xfrm>
          <a:prstGeom prst="rect">
            <a:avLst/>
          </a:prstGeom>
        </p:spPr>
        <p:txBody>
          <a:bodyPr wrap="square">
            <a:spAutoFit/>
          </a:bodyPr>
          <a:lstStyle/>
          <a:p>
            <a:pPr algn="ctr"/>
            <a:r>
              <a:rPr lang="en-US" sz="1800" b="0" dirty="0">
                <a:solidFill>
                  <a:srgbClr val="000000"/>
                </a:solidFill>
              </a:rPr>
              <a:t> C. </a:t>
            </a:r>
            <a:r>
              <a:rPr lang="en-US" sz="1800" b="0" dirty="0" err="1">
                <a:solidFill>
                  <a:srgbClr val="000000"/>
                </a:solidFill>
              </a:rPr>
              <a:t>Szegedy</a:t>
            </a:r>
            <a:r>
              <a:rPr lang="en-US" sz="1800" b="0" dirty="0">
                <a:solidFill>
                  <a:srgbClr val="000000"/>
                </a:solidFill>
              </a:rPr>
              <a:t> et al., </a:t>
            </a:r>
            <a:r>
              <a:rPr lang="en-US" sz="1800" b="0" dirty="0">
                <a:solidFill>
                  <a:srgbClr val="000000"/>
                </a:solidFill>
                <a:hlinkClick r:id="rId2"/>
              </a:rPr>
              <a:t>Inception-v4, Inception-ResNet and the Impact of Residual Connections on Learning</a:t>
            </a:r>
            <a:r>
              <a:rPr lang="en-US" sz="1800" b="0" dirty="0">
                <a:solidFill>
                  <a:srgbClr val="000000"/>
                </a:solidFill>
              </a:rPr>
              <a:t>, </a:t>
            </a:r>
            <a:r>
              <a:rPr lang="en-US" sz="1800" b="0" dirty="0" err="1">
                <a:solidFill>
                  <a:srgbClr val="000000"/>
                </a:solidFill>
              </a:rPr>
              <a:t>arXiv</a:t>
            </a:r>
            <a:r>
              <a:rPr lang="en-US" sz="1800" b="0" dirty="0">
                <a:solidFill>
                  <a:srgbClr val="000000"/>
                </a:solidFill>
              </a:rPr>
              <a:t> 2016</a:t>
            </a:r>
          </a:p>
        </p:txBody>
      </p:sp>
      <p:pic>
        <p:nvPicPr>
          <p:cNvPr id="3" name="Picture 2"/>
          <p:cNvPicPr>
            <a:picLocks noChangeAspect="1"/>
          </p:cNvPicPr>
          <p:nvPr/>
        </p:nvPicPr>
        <p:blipFill>
          <a:blip r:embed="rId3"/>
          <a:stretch>
            <a:fillRect/>
          </a:stretch>
        </p:blipFill>
        <p:spPr>
          <a:xfrm>
            <a:off x="3409238" y="1066800"/>
            <a:ext cx="5506163" cy="4730410"/>
          </a:xfrm>
          <a:prstGeom prst="rect">
            <a:avLst/>
          </a:prstGeom>
        </p:spPr>
      </p:pic>
    </p:spTree>
    <p:extLst>
      <p:ext uri="{BB962C8B-B14F-4D97-AF65-F5344CB8AC3E}">
        <p14:creationId xmlns:p14="http://schemas.microsoft.com/office/powerpoint/2010/main" val="3507428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1"/>
                </a:solidFill>
              </a:rPr>
              <a:t>AlexNet</a:t>
            </a:r>
            <a:r>
              <a:rPr lang="en-US" dirty="0">
                <a:solidFill>
                  <a:schemeClr val="tx1"/>
                </a:solidFill>
              </a:rPr>
              <a:t>: ILSVRC 2012 winner</a:t>
            </a:r>
            <a:endParaRPr lang="en-US" dirty="0">
              <a:latin typeface="+mn-lt"/>
            </a:endParaRPr>
          </a:p>
        </p:txBody>
      </p:sp>
      <p:sp>
        <p:nvSpPr>
          <p:cNvPr id="3" name="Rectangle 2"/>
          <p:cNvSpPr/>
          <p:nvPr/>
        </p:nvSpPr>
        <p:spPr>
          <a:xfrm>
            <a:off x="685800" y="3863886"/>
            <a:ext cx="9156700" cy="461655"/>
          </a:xfrm>
          <a:prstGeom prst="rect">
            <a:avLst/>
          </a:prstGeom>
        </p:spPr>
        <p:txBody>
          <a:bodyPr wrap="square" lIns="91430" tIns="45715" rIns="91430" bIns="45715">
            <a:spAutoFit/>
          </a:bodyPr>
          <a:lstStyle/>
          <a:p>
            <a:pPr marL="342865" indent="-342865">
              <a:buFont typeface="Arial"/>
              <a:buChar char="•"/>
            </a:pPr>
            <a:r>
              <a:rPr lang="fr-FR" b="0" dirty="0" err="1">
                <a:latin typeface="+mn-lt"/>
                <a:cs typeface="Adobe Caslon Pro"/>
              </a:rPr>
              <a:t>Successor</a:t>
            </a:r>
            <a:r>
              <a:rPr lang="fr-FR" b="0" dirty="0">
                <a:latin typeface="+mn-lt"/>
                <a:cs typeface="Adobe Caslon Pro"/>
              </a:rPr>
              <a:t> of LeNet-5, but </a:t>
            </a:r>
            <a:r>
              <a:rPr lang="fr-FR" b="0" dirty="0" err="1">
                <a:latin typeface="+mn-lt"/>
                <a:cs typeface="Adobe Caslon Pro"/>
              </a:rPr>
              <a:t>with</a:t>
            </a:r>
            <a:r>
              <a:rPr lang="fr-FR" b="0" dirty="0">
                <a:latin typeface="+mn-lt"/>
                <a:cs typeface="Adobe Caslon Pro"/>
              </a:rPr>
              <a:t> a few crucial changes</a:t>
            </a:r>
          </a:p>
        </p:txBody>
      </p:sp>
      <p:sp>
        <p:nvSpPr>
          <p:cNvPr id="8" name="TextBox 7"/>
          <p:cNvSpPr txBox="1"/>
          <p:nvPr/>
        </p:nvSpPr>
        <p:spPr>
          <a:xfrm>
            <a:off x="-228600" y="6443246"/>
            <a:ext cx="12649199" cy="338554"/>
          </a:xfrm>
          <a:prstGeom prst="rect">
            <a:avLst/>
          </a:prstGeom>
          <a:noFill/>
        </p:spPr>
        <p:txBody>
          <a:bodyPr wrap="square" rtlCol="0">
            <a:spAutoFit/>
          </a:bodyPr>
          <a:lstStyle/>
          <a:p>
            <a:pPr algn="ctr"/>
            <a:r>
              <a:rPr lang="en-US" sz="1600" b="0" dirty="0"/>
              <a:t>A. </a:t>
            </a:r>
            <a:r>
              <a:rPr lang="en-US" sz="1600" b="0" dirty="0" err="1"/>
              <a:t>Krizhevsky</a:t>
            </a:r>
            <a:r>
              <a:rPr lang="en-US" sz="1600" b="0" dirty="0"/>
              <a:t>, I. </a:t>
            </a:r>
            <a:r>
              <a:rPr lang="en-US" sz="1600" b="0" dirty="0" err="1"/>
              <a:t>Sutskever</a:t>
            </a:r>
            <a:r>
              <a:rPr lang="en-US" sz="1600" b="0" dirty="0"/>
              <a:t>, and G. Hinton, </a:t>
            </a:r>
            <a:r>
              <a:rPr lang="en-US" sz="1600" b="0" dirty="0">
                <a:hlinkClick r:id="rId3"/>
              </a:rPr>
              <a:t>ImageNet Classification with Deep Convolutional Neural Networks</a:t>
            </a:r>
            <a:r>
              <a:rPr lang="en-US" sz="1600" b="0" dirty="0"/>
              <a:t>, NIPS 2012</a:t>
            </a:r>
          </a:p>
        </p:txBody>
      </p:sp>
      <p:pic>
        <p:nvPicPr>
          <p:cNvPr id="7" name="Content Placeholder 3" descr="lenet5.png">
            <a:extLst>
              <a:ext uri="{FF2B5EF4-FFF2-40B4-BE49-F238E27FC236}">
                <a16:creationId xmlns:a16="http://schemas.microsoft.com/office/drawing/2014/main" id="{32934E51-1EA2-174E-91D1-1980278F3343}"/>
              </a:ext>
            </a:extLst>
          </p:cNvPr>
          <p:cNvPicPr>
            <a:picLocks noChangeAspect="1"/>
          </p:cNvPicPr>
          <p:nvPr/>
        </p:nvPicPr>
        <p:blipFill>
          <a:blip r:embed="rId4" cstate="print"/>
          <a:stretch>
            <a:fillRect/>
          </a:stretch>
        </p:blipFill>
        <p:spPr>
          <a:xfrm>
            <a:off x="762000" y="4508093"/>
            <a:ext cx="6096273" cy="1752600"/>
          </a:xfrm>
          <a:prstGeom prst="rect">
            <a:avLst/>
          </a:prstGeom>
        </p:spPr>
      </p:pic>
      <p:sp>
        <p:nvSpPr>
          <p:cNvPr id="9" name="Rectangle 8">
            <a:extLst>
              <a:ext uri="{FF2B5EF4-FFF2-40B4-BE49-F238E27FC236}">
                <a16:creationId xmlns:a16="http://schemas.microsoft.com/office/drawing/2014/main" id="{7A4C09F0-9202-FF42-83CD-A808B5954EEC}"/>
              </a:ext>
            </a:extLst>
          </p:cNvPr>
          <p:cNvSpPr/>
          <p:nvPr/>
        </p:nvSpPr>
        <p:spPr>
          <a:xfrm>
            <a:off x="6477000" y="4800600"/>
            <a:ext cx="5562600" cy="830997"/>
          </a:xfrm>
          <a:prstGeom prst="rect">
            <a:avLst/>
          </a:prstGeom>
        </p:spPr>
        <p:txBody>
          <a:bodyPr wrap="square">
            <a:spAutoFit/>
          </a:bodyPr>
          <a:lstStyle/>
          <a:p>
            <a:pPr algn="ctr"/>
            <a:r>
              <a:rPr lang="en-US" sz="1600" b="0" dirty="0"/>
              <a:t>Y. </a:t>
            </a:r>
            <a:r>
              <a:rPr lang="en-US" sz="1600" b="0" dirty="0" err="1"/>
              <a:t>LeCun</a:t>
            </a:r>
            <a:r>
              <a:rPr lang="en-US" sz="1600" b="0" dirty="0"/>
              <a:t>, L. </a:t>
            </a:r>
            <a:r>
              <a:rPr lang="en-US" sz="1600" b="0" dirty="0" err="1"/>
              <a:t>Bottou</a:t>
            </a:r>
            <a:r>
              <a:rPr lang="en-US" sz="1600" b="0" dirty="0"/>
              <a:t>, Y. </a:t>
            </a:r>
            <a:r>
              <a:rPr lang="en-US" sz="1600" b="0" dirty="0" err="1"/>
              <a:t>Bengio</a:t>
            </a:r>
            <a:r>
              <a:rPr lang="en-US" sz="1600" b="0" dirty="0"/>
              <a:t>, and P. Haffner,</a:t>
            </a:r>
            <a:br>
              <a:rPr lang="en-US" sz="1600" b="0" dirty="0"/>
            </a:br>
            <a:r>
              <a:rPr lang="en-US" sz="1600" b="0" dirty="0">
                <a:hlinkClick r:id="rId5"/>
              </a:rPr>
              <a:t>Gradient-based learning applied to document recognition</a:t>
            </a:r>
            <a:r>
              <a:rPr lang="en-US" sz="1600" b="0" dirty="0"/>
              <a:t>, Proc. IEEE 86(11): 2278–2324, 1998</a:t>
            </a:r>
          </a:p>
        </p:txBody>
      </p:sp>
      <p:pic>
        <p:nvPicPr>
          <p:cNvPr id="10" name="Picture 9">
            <a:extLst>
              <a:ext uri="{FF2B5EF4-FFF2-40B4-BE49-F238E27FC236}">
                <a16:creationId xmlns:a16="http://schemas.microsoft.com/office/drawing/2014/main" id="{CE0FB28B-EEFB-F546-B7FA-F9C9B4C1BC60}"/>
              </a:ext>
            </a:extLst>
          </p:cNvPr>
          <p:cNvPicPr>
            <a:picLocks noChangeAspect="1"/>
          </p:cNvPicPr>
          <p:nvPr/>
        </p:nvPicPr>
        <p:blipFill rotWithShape="1">
          <a:blip r:embed="rId6"/>
          <a:srcRect t="7061" b="34445"/>
          <a:stretch/>
        </p:blipFill>
        <p:spPr>
          <a:xfrm>
            <a:off x="1676400" y="1053400"/>
            <a:ext cx="9144000" cy="2671486"/>
          </a:xfrm>
          <a:prstGeom prst="rect">
            <a:avLst/>
          </a:prstGeom>
        </p:spPr>
      </p:pic>
    </p:spTree>
    <p:extLst>
      <p:ext uri="{BB962C8B-B14F-4D97-AF65-F5344CB8AC3E}">
        <p14:creationId xmlns:p14="http://schemas.microsoft.com/office/powerpoint/2010/main" val="422514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ILSVRC 2012-2015</a:t>
            </a:r>
          </a:p>
        </p:txBody>
      </p:sp>
      <p:graphicFrame>
        <p:nvGraphicFramePr>
          <p:cNvPr id="5" name="Shape 690"/>
          <p:cNvGraphicFramePr/>
          <p:nvPr>
            <p:extLst>
              <p:ext uri="{D42A27DB-BD31-4B8C-83A1-F6EECF244321}">
                <p14:modId xmlns:p14="http://schemas.microsoft.com/office/powerpoint/2010/main" val="1172405508"/>
              </p:ext>
            </p:extLst>
          </p:nvPr>
        </p:nvGraphicFramePr>
        <p:xfrm>
          <a:off x="1996125" y="1192901"/>
          <a:ext cx="8199750" cy="4826899"/>
        </p:xfrm>
        <a:graphic>
          <a:graphicData uri="http://schemas.openxmlformats.org/drawingml/2006/table">
            <a:tbl>
              <a:tblPr>
                <a:noFill/>
              </a:tblPr>
              <a:tblGrid>
                <a:gridCol w="2728275">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048575">
                  <a:extLst>
                    <a:ext uri="{9D8B030D-6E8A-4147-A177-3AD203B41FA5}">
                      <a16:colId xmlns:a16="http://schemas.microsoft.com/office/drawing/2014/main" val="20002"/>
                    </a:ext>
                  </a:extLst>
                </a:gridCol>
                <a:gridCol w="1639950">
                  <a:extLst>
                    <a:ext uri="{9D8B030D-6E8A-4147-A177-3AD203B41FA5}">
                      <a16:colId xmlns:a16="http://schemas.microsoft.com/office/drawing/2014/main" val="20003"/>
                    </a:ext>
                  </a:extLst>
                </a:gridCol>
                <a:gridCol w="1639950">
                  <a:extLst>
                    <a:ext uri="{9D8B030D-6E8A-4147-A177-3AD203B41FA5}">
                      <a16:colId xmlns:a16="http://schemas.microsoft.com/office/drawing/2014/main" val="20004"/>
                    </a:ext>
                  </a:extLst>
                </a:gridCol>
              </a:tblGrid>
              <a:tr h="533273">
                <a:tc>
                  <a:txBody>
                    <a:bodyPr/>
                    <a:lstStyle/>
                    <a:p>
                      <a:pPr lvl="0" algn="just" rtl="0">
                        <a:spcBef>
                          <a:spcPts val="0"/>
                        </a:spcBef>
                        <a:buNone/>
                      </a:pPr>
                      <a:r>
                        <a:rPr lang="en" sz="1600" b="1" dirty="0"/>
                        <a:t>Team</a:t>
                      </a:r>
                    </a:p>
                  </a:txBody>
                  <a:tcPr marL="63500" marR="63500" marT="84667" marB="84667"/>
                </a:tc>
                <a:tc>
                  <a:txBody>
                    <a:bodyPr/>
                    <a:lstStyle/>
                    <a:p>
                      <a:pPr lvl="0" algn="just" rtl="0">
                        <a:spcBef>
                          <a:spcPts val="0"/>
                        </a:spcBef>
                        <a:buNone/>
                      </a:pPr>
                      <a:r>
                        <a:rPr lang="en" sz="1600" b="1"/>
                        <a:t>Year</a:t>
                      </a:r>
                    </a:p>
                  </a:txBody>
                  <a:tcPr marL="63500" marR="63500" marT="84667" marB="84667"/>
                </a:tc>
                <a:tc>
                  <a:txBody>
                    <a:bodyPr/>
                    <a:lstStyle/>
                    <a:p>
                      <a:pPr lvl="0" algn="just" rtl="0">
                        <a:spcBef>
                          <a:spcPts val="0"/>
                        </a:spcBef>
                        <a:buNone/>
                      </a:pPr>
                      <a:r>
                        <a:rPr lang="en" sz="1600" b="1" dirty="0"/>
                        <a:t>Place</a:t>
                      </a:r>
                    </a:p>
                  </a:txBody>
                  <a:tcPr marL="63500" marR="63500" marT="84667" marB="84667"/>
                </a:tc>
                <a:tc>
                  <a:txBody>
                    <a:bodyPr/>
                    <a:lstStyle/>
                    <a:p>
                      <a:pPr lvl="0" algn="just" rtl="0">
                        <a:spcBef>
                          <a:spcPts val="0"/>
                        </a:spcBef>
                        <a:buNone/>
                      </a:pPr>
                      <a:r>
                        <a:rPr lang="en" sz="1600" b="1"/>
                        <a:t>Error (top-5)</a:t>
                      </a:r>
                    </a:p>
                  </a:txBody>
                  <a:tcPr marL="63500" marR="63500" marT="84667" marB="84667"/>
                </a:tc>
                <a:tc>
                  <a:txBody>
                    <a:bodyPr/>
                    <a:lstStyle/>
                    <a:p>
                      <a:pPr lvl="0" algn="just" rtl="0">
                        <a:spcBef>
                          <a:spcPts val="0"/>
                        </a:spcBef>
                        <a:buNone/>
                      </a:pPr>
                      <a:r>
                        <a:rPr lang="en-US" sz="1600" b="1" dirty="0"/>
                        <a:t>E</a:t>
                      </a:r>
                      <a:r>
                        <a:rPr lang="en" sz="1600" b="1" dirty="0"/>
                        <a:t>xternal data</a:t>
                      </a:r>
                    </a:p>
                  </a:txBody>
                  <a:tcPr marL="63500" marR="63500" marT="84667" marB="84667"/>
                </a:tc>
                <a:extLst>
                  <a:ext uri="{0D108BD9-81ED-4DB2-BD59-A6C34878D82A}">
                    <a16:rowId xmlns:a16="http://schemas.microsoft.com/office/drawing/2014/main" val="10000"/>
                  </a:ext>
                </a:extLst>
              </a:tr>
              <a:tr h="668750">
                <a:tc>
                  <a:txBody>
                    <a:bodyPr/>
                    <a:lstStyle/>
                    <a:p>
                      <a:pPr lvl="0" algn="just" rtl="0">
                        <a:spcBef>
                          <a:spcPts val="0"/>
                        </a:spcBef>
                        <a:buNone/>
                      </a:pPr>
                      <a:r>
                        <a:rPr lang="en" sz="1600" dirty="0"/>
                        <a:t>SuperVision</a:t>
                      </a:r>
                      <a:r>
                        <a:rPr lang="en-US" sz="1600" dirty="0"/>
                        <a:t> –</a:t>
                      </a:r>
                      <a:r>
                        <a:rPr lang="en-US" sz="1600" baseline="0" dirty="0"/>
                        <a:t> </a:t>
                      </a:r>
                      <a:r>
                        <a:rPr lang="en-US" sz="1600" dirty="0"/>
                        <a:t>Toronto</a:t>
                      </a:r>
                      <a:br>
                        <a:rPr lang="en-US" sz="1600" baseline="0" dirty="0"/>
                      </a:br>
                      <a:r>
                        <a:rPr lang="en-US" sz="1600" dirty="0"/>
                        <a:t>(</a:t>
                      </a:r>
                      <a:r>
                        <a:rPr lang="en-US" sz="1600" dirty="0" err="1"/>
                        <a:t>AlexNet</a:t>
                      </a:r>
                      <a:r>
                        <a:rPr lang="en-US" sz="1600" dirty="0"/>
                        <a:t>, 7</a:t>
                      </a:r>
                      <a:r>
                        <a:rPr lang="en-US" sz="1600" baseline="0" dirty="0"/>
                        <a:t> layers)</a:t>
                      </a:r>
                      <a:endParaRPr lang="en" sz="1600" dirty="0"/>
                    </a:p>
                  </a:txBody>
                  <a:tcPr marL="63500" marR="63500" marT="84667" marB="84667">
                    <a:solidFill>
                      <a:srgbClr val="CCFFCC"/>
                    </a:solidFill>
                  </a:tcPr>
                </a:tc>
                <a:tc>
                  <a:txBody>
                    <a:bodyPr/>
                    <a:lstStyle/>
                    <a:p>
                      <a:pPr lvl="0" algn="just" rtl="0">
                        <a:spcBef>
                          <a:spcPts val="0"/>
                        </a:spcBef>
                        <a:buNone/>
                      </a:pPr>
                      <a:r>
                        <a:rPr lang="en" sz="1600" dirty="0"/>
                        <a:t>2012 </a:t>
                      </a:r>
                    </a:p>
                  </a:txBody>
                  <a:tcPr marL="63500" marR="63500" marT="84667" marB="84667">
                    <a:solidFill>
                      <a:srgbClr val="CCFFCC"/>
                    </a:solidFill>
                  </a:tcPr>
                </a:tc>
                <a:tc>
                  <a:txBody>
                    <a:bodyPr/>
                    <a:lstStyle/>
                    <a:p>
                      <a:pPr lvl="0" algn="just" rtl="0">
                        <a:spcBef>
                          <a:spcPts val="0"/>
                        </a:spcBef>
                        <a:buNone/>
                      </a:pPr>
                      <a:r>
                        <a:rPr lang="en" sz="1600" dirty="0"/>
                        <a:t>-</a:t>
                      </a:r>
                    </a:p>
                  </a:txBody>
                  <a:tcPr marL="63500" marR="63500" marT="84667" marB="84667">
                    <a:solidFill>
                      <a:srgbClr val="CCFFCC"/>
                    </a:solidFill>
                  </a:tcPr>
                </a:tc>
                <a:tc>
                  <a:txBody>
                    <a:bodyPr/>
                    <a:lstStyle/>
                    <a:p>
                      <a:pPr lvl="0" algn="just" rtl="0">
                        <a:spcBef>
                          <a:spcPts val="0"/>
                        </a:spcBef>
                        <a:buNone/>
                      </a:pPr>
                      <a:r>
                        <a:rPr lang="en" sz="1600" dirty="0"/>
                        <a:t>16.4%</a:t>
                      </a:r>
                    </a:p>
                  </a:txBody>
                  <a:tcPr marL="63500" marR="63500" marT="84667" marB="84667">
                    <a:solidFill>
                      <a:srgbClr val="CCFFCC"/>
                    </a:solidFill>
                  </a:tcPr>
                </a:tc>
                <a:tc>
                  <a:txBody>
                    <a:bodyPr/>
                    <a:lstStyle/>
                    <a:p>
                      <a:pPr lvl="0" algn="just" rtl="0">
                        <a:spcBef>
                          <a:spcPts val="0"/>
                        </a:spcBef>
                        <a:buNone/>
                      </a:pPr>
                      <a:r>
                        <a:rPr lang="en" sz="1600"/>
                        <a:t>no</a:t>
                      </a:r>
                    </a:p>
                  </a:txBody>
                  <a:tcPr marL="63500" marR="63500" marT="84667" marB="84667">
                    <a:solidFill>
                      <a:srgbClr val="CCFFCC"/>
                    </a:solidFill>
                  </a:tcPr>
                </a:tc>
                <a:extLst>
                  <a:ext uri="{0D108BD9-81ED-4DB2-BD59-A6C34878D82A}">
                    <a16:rowId xmlns:a16="http://schemas.microsoft.com/office/drawing/2014/main" val="10001"/>
                  </a:ext>
                </a:extLst>
              </a:tr>
              <a:tr h="523780">
                <a:tc>
                  <a:txBody>
                    <a:bodyPr/>
                    <a:lstStyle/>
                    <a:p>
                      <a:pPr lvl="0" algn="just" rtl="0">
                        <a:spcBef>
                          <a:spcPts val="0"/>
                        </a:spcBef>
                        <a:buNone/>
                      </a:pPr>
                      <a:r>
                        <a:rPr lang="en" sz="1600" dirty="0"/>
                        <a:t>SuperVision</a:t>
                      </a:r>
                    </a:p>
                  </a:txBody>
                  <a:tcPr marL="63500" marR="63500" marT="84667" marB="84667">
                    <a:solidFill>
                      <a:srgbClr val="CCFFCC"/>
                    </a:solidFill>
                  </a:tcPr>
                </a:tc>
                <a:tc>
                  <a:txBody>
                    <a:bodyPr/>
                    <a:lstStyle/>
                    <a:p>
                      <a:pPr lvl="0" algn="just" rtl="0">
                        <a:spcBef>
                          <a:spcPts val="0"/>
                        </a:spcBef>
                        <a:buNone/>
                      </a:pPr>
                      <a:r>
                        <a:rPr lang="en" sz="1600" dirty="0"/>
                        <a:t>2012 </a:t>
                      </a:r>
                    </a:p>
                  </a:txBody>
                  <a:tcPr marL="63500" marR="63500" marT="84667" marB="84667">
                    <a:solidFill>
                      <a:srgbClr val="CCFFCC"/>
                    </a:solidFill>
                  </a:tcPr>
                </a:tc>
                <a:tc>
                  <a:txBody>
                    <a:bodyPr/>
                    <a:lstStyle/>
                    <a:p>
                      <a:pPr lvl="0" algn="just" rtl="0">
                        <a:spcBef>
                          <a:spcPts val="0"/>
                        </a:spcBef>
                        <a:buNone/>
                      </a:pPr>
                      <a:r>
                        <a:rPr lang="en" sz="1600" dirty="0"/>
                        <a:t>1st</a:t>
                      </a:r>
                    </a:p>
                  </a:txBody>
                  <a:tcPr marL="63500" marR="63500" marT="84667" marB="84667">
                    <a:solidFill>
                      <a:srgbClr val="CCFFCC"/>
                    </a:solidFill>
                  </a:tcPr>
                </a:tc>
                <a:tc>
                  <a:txBody>
                    <a:bodyPr/>
                    <a:lstStyle/>
                    <a:p>
                      <a:pPr lvl="0" algn="just" rtl="0">
                        <a:spcBef>
                          <a:spcPts val="0"/>
                        </a:spcBef>
                        <a:buNone/>
                      </a:pPr>
                      <a:r>
                        <a:rPr lang="en" sz="1600" dirty="0"/>
                        <a:t>15.3%</a:t>
                      </a:r>
                    </a:p>
                  </a:txBody>
                  <a:tcPr marL="63500" marR="63500" marT="84667" marB="84667">
                    <a:solidFill>
                      <a:srgbClr val="CCFFCC"/>
                    </a:solidFill>
                  </a:tcPr>
                </a:tc>
                <a:tc>
                  <a:txBody>
                    <a:bodyPr/>
                    <a:lstStyle/>
                    <a:p>
                      <a:pPr lvl="0" algn="just" rtl="0">
                        <a:spcBef>
                          <a:spcPts val="0"/>
                        </a:spcBef>
                        <a:buNone/>
                      </a:pPr>
                      <a:r>
                        <a:rPr lang="en" sz="1600" dirty="0"/>
                        <a:t>ImageNet 22k</a:t>
                      </a:r>
                    </a:p>
                  </a:txBody>
                  <a:tcPr marL="63500" marR="63500" marT="84667" marB="84667">
                    <a:solidFill>
                      <a:srgbClr val="CCFFCC"/>
                    </a:solidFill>
                  </a:tcPr>
                </a:tc>
                <a:extLst>
                  <a:ext uri="{0D108BD9-81ED-4DB2-BD59-A6C34878D82A}">
                    <a16:rowId xmlns:a16="http://schemas.microsoft.com/office/drawing/2014/main" val="10002"/>
                  </a:ext>
                </a:extLst>
              </a:tr>
              <a:tr h="668750">
                <a:tc>
                  <a:txBody>
                    <a:bodyPr/>
                    <a:lstStyle/>
                    <a:p>
                      <a:pPr lvl="0" algn="just" rtl="0">
                        <a:spcBef>
                          <a:spcPts val="0"/>
                        </a:spcBef>
                        <a:buNone/>
                      </a:pPr>
                      <a:r>
                        <a:rPr lang="en" sz="1600" dirty="0"/>
                        <a:t>Clarifai</a:t>
                      </a:r>
                      <a:r>
                        <a:rPr lang="en-US" sz="1600" dirty="0"/>
                        <a:t> – NYU</a:t>
                      </a:r>
                      <a:r>
                        <a:rPr lang="en-US" sz="1600" baseline="0" dirty="0"/>
                        <a:t> </a:t>
                      </a:r>
                      <a:r>
                        <a:rPr lang="en-US" sz="1600" dirty="0"/>
                        <a:t>(7 layers)</a:t>
                      </a:r>
                      <a:endParaRPr lang="en" sz="1600" dirty="0"/>
                    </a:p>
                  </a:txBody>
                  <a:tcPr marL="63500" marR="63500" marT="84667" marB="84667">
                    <a:solidFill>
                      <a:schemeClr val="accent2">
                        <a:lumMod val="40000"/>
                        <a:lumOff val="60000"/>
                      </a:schemeClr>
                    </a:solidFill>
                  </a:tcPr>
                </a:tc>
                <a:tc>
                  <a:txBody>
                    <a:bodyPr/>
                    <a:lstStyle/>
                    <a:p>
                      <a:pPr lvl="0" algn="just" rtl="0">
                        <a:spcBef>
                          <a:spcPts val="0"/>
                        </a:spcBef>
                        <a:buNone/>
                      </a:pPr>
                      <a:r>
                        <a:rPr lang="en" sz="1600" dirty="0"/>
                        <a:t>2013</a:t>
                      </a:r>
                    </a:p>
                  </a:txBody>
                  <a:tcPr marL="63500" marR="63500" marT="84667" marB="84667">
                    <a:solidFill>
                      <a:schemeClr val="accent2">
                        <a:lumMod val="40000"/>
                        <a:lumOff val="60000"/>
                      </a:schemeClr>
                    </a:solidFill>
                  </a:tcPr>
                </a:tc>
                <a:tc>
                  <a:txBody>
                    <a:bodyPr/>
                    <a:lstStyle/>
                    <a:p>
                      <a:pPr lvl="0" algn="just" rtl="0">
                        <a:spcBef>
                          <a:spcPts val="0"/>
                        </a:spcBef>
                        <a:buNone/>
                      </a:pPr>
                      <a:r>
                        <a:rPr lang="en" sz="1600" dirty="0"/>
                        <a:t>-</a:t>
                      </a:r>
                    </a:p>
                  </a:txBody>
                  <a:tcPr marL="63500" marR="63500" marT="84667" marB="84667">
                    <a:solidFill>
                      <a:schemeClr val="accent2">
                        <a:lumMod val="40000"/>
                        <a:lumOff val="60000"/>
                      </a:schemeClr>
                    </a:solidFill>
                  </a:tcPr>
                </a:tc>
                <a:tc>
                  <a:txBody>
                    <a:bodyPr/>
                    <a:lstStyle/>
                    <a:p>
                      <a:pPr lvl="0" algn="just" rtl="0">
                        <a:spcBef>
                          <a:spcPts val="0"/>
                        </a:spcBef>
                        <a:buNone/>
                      </a:pPr>
                      <a:r>
                        <a:rPr lang="en" sz="1600" dirty="0"/>
                        <a:t>11.7%</a:t>
                      </a:r>
                    </a:p>
                  </a:txBody>
                  <a:tcPr marL="63500" marR="63500" marT="84667" marB="84667">
                    <a:solidFill>
                      <a:schemeClr val="accent2">
                        <a:lumMod val="40000"/>
                        <a:lumOff val="60000"/>
                      </a:schemeClr>
                    </a:solidFill>
                  </a:tcPr>
                </a:tc>
                <a:tc>
                  <a:txBody>
                    <a:bodyPr/>
                    <a:lstStyle/>
                    <a:p>
                      <a:pPr lvl="0" algn="just" rtl="0">
                        <a:spcBef>
                          <a:spcPts val="0"/>
                        </a:spcBef>
                        <a:buNone/>
                      </a:pPr>
                      <a:r>
                        <a:rPr lang="en" sz="1600"/>
                        <a:t>no</a:t>
                      </a:r>
                    </a:p>
                  </a:txBody>
                  <a:tcPr marL="63500" marR="63500" marT="84667" marB="84667">
                    <a:solidFill>
                      <a:schemeClr val="accent2">
                        <a:lumMod val="40000"/>
                        <a:lumOff val="60000"/>
                      </a:schemeClr>
                    </a:solidFill>
                  </a:tcPr>
                </a:tc>
                <a:extLst>
                  <a:ext uri="{0D108BD9-81ED-4DB2-BD59-A6C34878D82A}">
                    <a16:rowId xmlns:a16="http://schemas.microsoft.com/office/drawing/2014/main" val="10003"/>
                  </a:ext>
                </a:extLst>
              </a:tr>
              <a:tr h="571066">
                <a:tc>
                  <a:txBody>
                    <a:bodyPr/>
                    <a:lstStyle/>
                    <a:p>
                      <a:pPr lvl="0" algn="just" rtl="0">
                        <a:spcBef>
                          <a:spcPts val="0"/>
                        </a:spcBef>
                        <a:buNone/>
                      </a:pPr>
                      <a:r>
                        <a:rPr lang="en" sz="1600" dirty="0"/>
                        <a:t>Clarifai</a:t>
                      </a:r>
                    </a:p>
                  </a:txBody>
                  <a:tcPr marL="63500" marR="63500" marT="84667" marB="84667">
                    <a:solidFill>
                      <a:schemeClr val="accent2">
                        <a:lumMod val="40000"/>
                        <a:lumOff val="60000"/>
                      </a:schemeClr>
                    </a:solidFill>
                  </a:tcPr>
                </a:tc>
                <a:tc>
                  <a:txBody>
                    <a:bodyPr/>
                    <a:lstStyle/>
                    <a:p>
                      <a:pPr lvl="0" algn="just" rtl="0">
                        <a:spcBef>
                          <a:spcPts val="0"/>
                        </a:spcBef>
                        <a:buNone/>
                      </a:pPr>
                      <a:r>
                        <a:rPr lang="en" sz="1600"/>
                        <a:t>2013</a:t>
                      </a:r>
                    </a:p>
                  </a:txBody>
                  <a:tcPr marL="63500" marR="63500" marT="84667" marB="84667">
                    <a:solidFill>
                      <a:schemeClr val="accent2">
                        <a:lumMod val="40000"/>
                        <a:lumOff val="60000"/>
                      </a:schemeClr>
                    </a:solidFill>
                  </a:tcPr>
                </a:tc>
                <a:tc>
                  <a:txBody>
                    <a:bodyPr/>
                    <a:lstStyle/>
                    <a:p>
                      <a:pPr lvl="0" algn="just" rtl="0">
                        <a:spcBef>
                          <a:spcPts val="0"/>
                        </a:spcBef>
                        <a:buNone/>
                      </a:pPr>
                      <a:r>
                        <a:rPr lang="en" sz="1600"/>
                        <a:t>1st</a:t>
                      </a:r>
                    </a:p>
                  </a:txBody>
                  <a:tcPr marL="63500" marR="63500" marT="84667" marB="84667">
                    <a:solidFill>
                      <a:schemeClr val="accent2">
                        <a:lumMod val="40000"/>
                        <a:lumOff val="60000"/>
                      </a:schemeClr>
                    </a:solidFill>
                  </a:tcPr>
                </a:tc>
                <a:tc>
                  <a:txBody>
                    <a:bodyPr/>
                    <a:lstStyle/>
                    <a:p>
                      <a:pPr lvl="0" algn="just" rtl="0">
                        <a:spcBef>
                          <a:spcPts val="0"/>
                        </a:spcBef>
                        <a:buNone/>
                      </a:pPr>
                      <a:r>
                        <a:rPr lang="en" sz="1600" dirty="0"/>
                        <a:t>11.2%</a:t>
                      </a:r>
                    </a:p>
                  </a:txBody>
                  <a:tcPr marL="63500" marR="63500" marT="84667" marB="84667">
                    <a:solidFill>
                      <a:schemeClr val="accent2">
                        <a:lumMod val="40000"/>
                        <a:lumOff val="60000"/>
                      </a:schemeClr>
                    </a:solidFill>
                  </a:tcPr>
                </a:tc>
                <a:tc>
                  <a:txBody>
                    <a:bodyPr/>
                    <a:lstStyle/>
                    <a:p>
                      <a:pPr lvl="0" algn="just" rtl="0">
                        <a:spcBef>
                          <a:spcPts val="0"/>
                        </a:spcBef>
                        <a:buNone/>
                      </a:pPr>
                      <a:r>
                        <a:rPr lang="en" sz="1600" dirty="0"/>
                        <a:t>ImageNet 22k</a:t>
                      </a:r>
                    </a:p>
                  </a:txBody>
                  <a:tcPr marL="63500" marR="63500" marT="84667" marB="84667">
                    <a:solidFill>
                      <a:schemeClr val="accent2">
                        <a:lumMod val="40000"/>
                        <a:lumOff val="60000"/>
                      </a:schemeClr>
                    </a:solidFill>
                  </a:tcPr>
                </a:tc>
                <a:extLst>
                  <a:ext uri="{0D108BD9-81ED-4DB2-BD59-A6C34878D82A}">
                    <a16:rowId xmlns:a16="http://schemas.microsoft.com/office/drawing/2014/main" val="10004"/>
                  </a:ext>
                </a:extLst>
              </a:tr>
              <a:tr h="668750">
                <a:tc>
                  <a:txBody>
                    <a:bodyPr/>
                    <a:lstStyle/>
                    <a:p>
                      <a:pPr lvl="0" algn="just" rtl="0">
                        <a:spcBef>
                          <a:spcPts val="0"/>
                        </a:spcBef>
                        <a:buNone/>
                      </a:pPr>
                      <a:r>
                        <a:rPr lang="en" sz="1600" dirty="0"/>
                        <a:t>VGG</a:t>
                      </a:r>
                      <a:r>
                        <a:rPr lang="en-US" sz="1600" dirty="0"/>
                        <a:t> –</a:t>
                      </a:r>
                      <a:r>
                        <a:rPr lang="en-US" sz="1600" baseline="0" dirty="0"/>
                        <a:t> Oxford </a:t>
                      </a:r>
                      <a:r>
                        <a:rPr lang="en-US" sz="1600" dirty="0"/>
                        <a:t>(16</a:t>
                      </a:r>
                      <a:r>
                        <a:rPr lang="en-US" sz="1600" baseline="0" dirty="0"/>
                        <a:t> layers)</a:t>
                      </a:r>
                      <a:endParaRPr lang="en" sz="1600" dirty="0"/>
                    </a:p>
                  </a:txBody>
                  <a:tcPr marL="63500" marR="63500" marT="84667" marB="84667">
                    <a:solidFill>
                      <a:srgbClr val="CC66FF"/>
                    </a:solidFill>
                  </a:tcPr>
                </a:tc>
                <a:tc>
                  <a:txBody>
                    <a:bodyPr/>
                    <a:lstStyle/>
                    <a:p>
                      <a:pPr lvl="0" algn="just" rtl="0">
                        <a:spcBef>
                          <a:spcPts val="0"/>
                        </a:spcBef>
                        <a:buNone/>
                      </a:pPr>
                      <a:r>
                        <a:rPr lang="en" sz="1600" dirty="0"/>
                        <a:t>2014</a:t>
                      </a:r>
                    </a:p>
                  </a:txBody>
                  <a:tcPr marL="63500" marR="63500" marT="84667" marB="84667">
                    <a:solidFill>
                      <a:srgbClr val="CC66FF"/>
                    </a:solidFill>
                  </a:tcPr>
                </a:tc>
                <a:tc>
                  <a:txBody>
                    <a:bodyPr/>
                    <a:lstStyle/>
                    <a:p>
                      <a:pPr lvl="0" algn="just" rtl="0">
                        <a:spcBef>
                          <a:spcPts val="0"/>
                        </a:spcBef>
                        <a:buNone/>
                      </a:pPr>
                      <a:r>
                        <a:rPr lang="en" sz="1600" dirty="0"/>
                        <a:t>2nd</a:t>
                      </a:r>
                    </a:p>
                  </a:txBody>
                  <a:tcPr marL="63500" marR="63500" marT="84667" marB="84667">
                    <a:solidFill>
                      <a:srgbClr val="CC66FF"/>
                    </a:solidFill>
                  </a:tcPr>
                </a:tc>
                <a:tc>
                  <a:txBody>
                    <a:bodyPr/>
                    <a:lstStyle/>
                    <a:p>
                      <a:pPr lvl="0" algn="just" rtl="0">
                        <a:spcBef>
                          <a:spcPts val="0"/>
                        </a:spcBef>
                        <a:buNone/>
                      </a:pPr>
                      <a:r>
                        <a:rPr lang="en" sz="1600" dirty="0"/>
                        <a:t>7.32%</a:t>
                      </a:r>
                    </a:p>
                  </a:txBody>
                  <a:tcPr marL="63500" marR="63500" marT="84667" marB="84667">
                    <a:solidFill>
                      <a:srgbClr val="CC66FF"/>
                    </a:solidFill>
                  </a:tcPr>
                </a:tc>
                <a:tc>
                  <a:txBody>
                    <a:bodyPr/>
                    <a:lstStyle/>
                    <a:p>
                      <a:pPr lvl="0" algn="just" rtl="0">
                        <a:spcBef>
                          <a:spcPts val="0"/>
                        </a:spcBef>
                        <a:buNone/>
                      </a:pPr>
                      <a:r>
                        <a:rPr lang="en" sz="1600" dirty="0"/>
                        <a:t>no</a:t>
                      </a:r>
                    </a:p>
                  </a:txBody>
                  <a:tcPr marL="63500" marR="63500" marT="84667" marB="84667">
                    <a:solidFill>
                      <a:srgbClr val="CC66FF"/>
                    </a:solidFill>
                  </a:tcPr>
                </a:tc>
                <a:extLst>
                  <a:ext uri="{0D108BD9-81ED-4DB2-BD59-A6C34878D82A}">
                    <a16:rowId xmlns:a16="http://schemas.microsoft.com/office/drawing/2014/main" val="10005"/>
                  </a:ext>
                </a:extLst>
              </a:tr>
              <a:tr h="668750">
                <a:tc>
                  <a:txBody>
                    <a:bodyPr/>
                    <a:lstStyle/>
                    <a:p>
                      <a:pPr lvl="0" algn="just" rtl="0">
                        <a:spcBef>
                          <a:spcPts val="0"/>
                        </a:spcBef>
                        <a:buNone/>
                      </a:pPr>
                      <a:r>
                        <a:rPr lang="en" sz="1600" dirty="0"/>
                        <a:t>GoogLeNet</a:t>
                      </a:r>
                      <a:r>
                        <a:rPr lang="en-US" sz="1600" baseline="0" dirty="0"/>
                        <a:t> </a:t>
                      </a:r>
                      <a:r>
                        <a:rPr lang="en-US" sz="1600" dirty="0"/>
                        <a:t>(19 layers)</a:t>
                      </a:r>
                      <a:endParaRPr lang="en" sz="1600" dirty="0"/>
                    </a:p>
                  </a:txBody>
                  <a:tcPr marL="63500" marR="63500" marT="84667" marB="84667">
                    <a:solidFill>
                      <a:srgbClr val="CC66FF"/>
                    </a:solidFill>
                  </a:tcPr>
                </a:tc>
                <a:tc>
                  <a:txBody>
                    <a:bodyPr/>
                    <a:lstStyle/>
                    <a:p>
                      <a:pPr lvl="0" algn="just" rtl="0">
                        <a:spcBef>
                          <a:spcPts val="0"/>
                        </a:spcBef>
                        <a:buNone/>
                      </a:pPr>
                      <a:r>
                        <a:rPr lang="en" sz="1600"/>
                        <a:t>2014</a:t>
                      </a:r>
                    </a:p>
                  </a:txBody>
                  <a:tcPr marL="63500" marR="63500" marT="84667" marB="84667">
                    <a:solidFill>
                      <a:srgbClr val="CC66FF"/>
                    </a:solidFill>
                  </a:tcPr>
                </a:tc>
                <a:tc>
                  <a:txBody>
                    <a:bodyPr/>
                    <a:lstStyle/>
                    <a:p>
                      <a:pPr lvl="0" algn="just" rtl="0">
                        <a:spcBef>
                          <a:spcPts val="0"/>
                        </a:spcBef>
                        <a:buNone/>
                      </a:pPr>
                      <a:r>
                        <a:rPr lang="en" sz="1600"/>
                        <a:t>1st</a:t>
                      </a:r>
                    </a:p>
                  </a:txBody>
                  <a:tcPr marL="63500" marR="63500" marT="84667" marB="84667">
                    <a:solidFill>
                      <a:srgbClr val="CC66FF"/>
                    </a:solidFill>
                  </a:tcPr>
                </a:tc>
                <a:tc>
                  <a:txBody>
                    <a:bodyPr/>
                    <a:lstStyle/>
                    <a:p>
                      <a:pPr lvl="0" algn="just" rtl="0">
                        <a:spcBef>
                          <a:spcPts val="0"/>
                        </a:spcBef>
                        <a:buNone/>
                      </a:pPr>
                      <a:r>
                        <a:rPr lang="en" sz="1600" dirty="0"/>
                        <a:t>6.67%</a:t>
                      </a:r>
                    </a:p>
                  </a:txBody>
                  <a:tcPr marL="63500" marR="63500" marT="84667" marB="84667">
                    <a:solidFill>
                      <a:srgbClr val="CC66FF"/>
                    </a:solidFill>
                  </a:tcPr>
                </a:tc>
                <a:tc>
                  <a:txBody>
                    <a:bodyPr/>
                    <a:lstStyle/>
                    <a:p>
                      <a:pPr lvl="0" algn="just" rtl="0">
                        <a:spcBef>
                          <a:spcPts val="0"/>
                        </a:spcBef>
                        <a:buNone/>
                      </a:pPr>
                      <a:r>
                        <a:rPr lang="en" sz="1600" dirty="0"/>
                        <a:t>no</a:t>
                      </a:r>
                    </a:p>
                  </a:txBody>
                  <a:tcPr marL="63500" marR="63500" marT="84667" marB="84667">
                    <a:solidFill>
                      <a:srgbClr val="CC66FF"/>
                    </a:solidFill>
                  </a:tcPr>
                </a:tc>
                <a:extLst>
                  <a:ext uri="{0D108BD9-81ED-4DB2-BD59-A6C34878D82A}">
                    <a16:rowId xmlns:a16="http://schemas.microsoft.com/office/drawing/2014/main" val="10006"/>
                  </a:ext>
                </a:extLst>
              </a:tr>
              <a:tr h="523780">
                <a:tc>
                  <a:txBody>
                    <a:bodyPr/>
                    <a:lstStyle/>
                    <a:p>
                      <a:pPr lvl="0" algn="just" rtl="0">
                        <a:spcBef>
                          <a:spcPts val="0"/>
                        </a:spcBef>
                        <a:buNone/>
                      </a:pPr>
                      <a:r>
                        <a:rPr lang="en-US" sz="1600" dirty="0"/>
                        <a:t>ResNet (152</a:t>
                      </a:r>
                      <a:r>
                        <a:rPr lang="en-US" sz="1600" baseline="0" dirty="0"/>
                        <a:t> layers)</a:t>
                      </a:r>
                      <a:endParaRPr lang="en" sz="1600" dirty="0"/>
                    </a:p>
                  </a:txBody>
                  <a:tcPr marL="63500" marR="63500" marT="84667" marB="84667">
                    <a:solidFill>
                      <a:srgbClr val="FF33CC"/>
                    </a:solidFill>
                  </a:tcPr>
                </a:tc>
                <a:tc>
                  <a:txBody>
                    <a:bodyPr/>
                    <a:lstStyle/>
                    <a:p>
                      <a:pPr lvl="0" algn="just" rtl="0">
                        <a:spcBef>
                          <a:spcPts val="0"/>
                        </a:spcBef>
                        <a:buNone/>
                      </a:pPr>
                      <a:r>
                        <a:rPr lang="en-US" sz="1600" dirty="0"/>
                        <a:t>2015</a:t>
                      </a:r>
                      <a:endParaRPr lang="en" sz="1600" dirty="0"/>
                    </a:p>
                  </a:txBody>
                  <a:tcPr marL="63500" marR="63500" marT="84667" marB="84667">
                    <a:solidFill>
                      <a:srgbClr val="FF33CC"/>
                    </a:solidFill>
                  </a:tcPr>
                </a:tc>
                <a:tc>
                  <a:txBody>
                    <a:bodyPr/>
                    <a:lstStyle/>
                    <a:p>
                      <a:pPr lvl="0" algn="just" rtl="0">
                        <a:spcBef>
                          <a:spcPts val="0"/>
                        </a:spcBef>
                        <a:buNone/>
                      </a:pPr>
                      <a:r>
                        <a:rPr lang="en-US" sz="1600" dirty="0"/>
                        <a:t>1st*</a:t>
                      </a:r>
                      <a:endParaRPr lang="en" sz="1600" dirty="0"/>
                    </a:p>
                  </a:txBody>
                  <a:tcPr marL="63500" marR="63500" marT="84667" marB="84667">
                    <a:solidFill>
                      <a:srgbClr val="FF33CC"/>
                    </a:solidFill>
                  </a:tcPr>
                </a:tc>
                <a:tc>
                  <a:txBody>
                    <a:bodyPr/>
                    <a:lstStyle/>
                    <a:p>
                      <a:pPr lvl="0" algn="just" rtl="0">
                        <a:spcBef>
                          <a:spcPts val="0"/>
                        </a:spcBef>
                        <a:buNone/>
                      </a:pPr>
                      <a:r>
                        <a:rPr lang="en-US" sz="1600" dirty="0"/>
                        <a:t>3.57%</a:t>
                      </a:r>
                      <a:endParaRPr lang="en" sz="1600" dirty="0"/>
                    </a:p>
                  </a:txBody>
                  <a:tcPr marL="63500" marR="63500" marT="84667" marB="84667">
                    <a:solidFill>
                      <a:srgbClr val="FF33CC"/>
                    </a:solidFill>
                  </a:tcPr>
                </a:tc>
                <a:tc>
                  <a:txBody>
                    <a:bodyPr/>
                    <a:lstStyle/>
                    <a:p>
                      <a:pPr lvl="0" algn="just" rtl="0">
                        <a:spcBef>
                          <a:spcPts val="0"/>
                        </a:spcBef>
                        <a:buNone/>
                      </a:pPr>
                      <a:endParaRPr lang="en" sz="1600" dirty="0"/>
                    </a:p>
                  </a:txBody>
                  <a:tcPr marL="63500" marR="63500" marT="84667" marB="84667">
                    <a:solidFill>
                      <a:srgbClr val="FF33CC"/>
                    </a:solidFill>
                  </a:tcPr>
                </a:tc>
                <a:extLst>
                  <a:ext uri="{0D108BD9-81ED-4DB2-BD59-A6C34878D82A}">
                    <a16:rowId xmlns:a16="http://schemas.microsoft.com/office/drawing/2014/main" val="10007"/>
                  </a:ext>
                </a:extLst>
              </a:tr>
            </a:tbl>
          </a:graphicData>
        </a:graphic>
      </p:graphicFrame>
      <p:sp>
        <p:nvSpPr>
          <p:cNvPr id="3" name="Rectangle 2">
            <a:extLst>
              <a:ext uri="{FF2B5EF4-FFF2-40B4-BE49-F238E27FC236}">
                <a16:creationId xmlns:a16="http://schemas.microsoft.com/office/drawing/2014/main" id="{AA28E8C0-A923-D04F-9E79-729292C0BC3B}"/>
              </a:ext>
            </a:extLst>
          </p:cNvPr>
          <p:cNvSpPr/>
          <p:nvPr/>
        </p:nvSpPr>
        <p:spPr>
          <a:xfrm>
            <a:off x="304800" y="6324600"/>
            <a:ext cx="11582400" cy="338554"/>
          </a:xfrm>
          <a:prstGeom prst="rect">
            <a:avLst/>
          </a:prstGeom>
        </p:spPr>
        <p:txBody>
          <a:bodyPr wrap="square">
            <a:spAutoFit/>
          </a:bodyPr>
          <a:lstStyle/>
          <a:p>
            <a:pPr algn="ctr"/>
            <a:r>
              <a:rPr lang="en-US" sz="1600" b="0" dirty="0"/>
              <a:t>*Officially, there was no longer a classification competition and </a:t>
            </a:r>
            <a:r>
              <a:rPr lang="en-US" sz="1600" b="0" dirty="0" err="1"/>
              <a:t>ResNet</a:t>
            </a:r>
            <a:r>
              <a:rPr lang="en-US" sz="1600" b="0" dirty="0"/>
              <a:t>-based systems won in localization and detection</a:t>
            </a:r>
          </a:p>
        </p:txBody>
      </p:sp>
    </p:spTree>
    <p:extLst>
      <p:ext uri="{BB962C8B-B14F-4D97-AF65-F5344CB8AC3E}">
        <p14:creationId xmlns:p14="http://schemas.microsoft.com/office/powerpoint/2010/main" val="2820185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architectures</a:t>
            </a:r>
          </a:p>
        </p:txBody>
      </p:sp>
      <p:pic>
        <p:nvPicPr>
          <p:cNvPr id="4" name="Picture 3"/>
          <p:cNvPicPr>
            <a:picLocks noChangeAspect="1"/>
          </p:cNvPicPr>
          <p:nvPr/>
        </p:nvPicPr>
        <p:blipFill>
          <a:blip r:embed="rId2"/>
          <a:stretch>
            <a:fillRect/>
          </a:stretch>
        </p:blipFill>
        <p:spPr>
          <a:xfrm>
            <a:off x="2362201" y="1371600"/>
            <a:ext cx="7217833" cy="4724400"/>
          </a:xfrm>
          <a:prstGeom prst="rect">
            <a:avLst/>
          </a:prstGeom>
        </p:spPr>
      </p:pic>
      <p:sp>
        <p:nvSpPr>
          <p:cNvPr id="5" name="Rectangle 4"/>
          <p:cNvSpPr/>
          <p:nvPr/>
        </p:nvSpPr>
        <p:spPr>
          <a:xfrm>
            <a:off x="1981200" y="6290846"/>
            <a:ext cx="8229600" cy="338554"/>
          </a:xfrm>
          <a:prstGeom prst="rect">
            <a:avLst/>
          </a:prstGeom>
        </p:spPr>
        <p:txBody>
          <a:bodyPr wrap="square">
            <a:spAutoFit/>
          </a:bodyPr>
          <a:lstStyle/>
          <a:p>
            <a:pPr algn="ctr"/>
            <a:r>
              <a:rPr lang="en-US" sz="1600" b="0" dirty="0">
                <a:hlinkClick r:id="rId3"/>
              </a:rPr>
              <a:t>https://</a:t>
            </a:r>
            <a:r>
              <a:rPr lang="en-US" sz="1600" b="0" dirty="0" err="1">
                <a:hlinkClick r:id="rId3"/>
              </a:rPr>
              <a:t>culurciello.github.io</a:t>
            </a:r>
            <a:r>
              <a:rPr lang="en-US" sz="1600" b="0" dirty="0">
                <a:hlinkClick r:id="rId3"/>
              </a:rPr>
              <a:t>/tech/2016/06/04/</a:t>
            </a:r>
            <a:r>
              <a:rPr lang="en-US" sz="1600" b="0" dirty="0" err="1">
                <a:hlinkClick r:id="rId3"/>
              </a:rPr>
              <a:t>nets.html</a:t>
            </a:r>
            <a:endParaRPr lang="en-US" sz="1600" b="0" dirty="0"/>
          </a:p>
        </p:txBody>
      </p:sp>
    </p:spTree>
    <p:extLst>
      <p:ext uri="{BB962C8B-B14F-4D97-AF65-F5344CB8AC3E}">
        <p14:creationId xmlns:p14="http://schemas.microsoft.com/office/powerpoint/2010/main" val="3054897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741C4-D805-3442-9DEC-6D7F7B55BD2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CF93236-DF54-E846-918C-CC8B7AF8E962}"/>
              </a:ext>
            </a:extLst>
          </p:cNvPr>
          <p:cNvSpPr>
            <a:spLocks noGrp="1"/>
          </p:cNvSpPr>
          <p:nvPr>
            <p:ph idx="1"/>
          </p:nvPr>
        </p:nvSpPr>
        <p:spPr>
          <a:xfrm>
            <a:off x="914400" y="914400"/>
            <a:ext cx="10363200" cy="5257800"/>
          </a:xfrm>
        </p:spPr>
        <p:txBody>
          <a:bodyPr/>
          <a:lstStyle/>
          <a:p>
            <a:pPr marL="457200" indent="-457200">
              <a:buFont typeface="Arial" panose="020B0604020202020204" pitchFamily="34" charset="0"/>
              <a:buChar char="•"/>
            </a:pPr>
            <a:r>
              <a:rPr lang="en-US" dirty="0" err="1">
                <a:solidFill>
                  <a:schemeClr val="bg1">
                    <a:lumMod val="50000"/>
                  </a:schemeClr>
                </a:solidFill>
              </a:rPr>
              <a:t>AlexNet</a:t>
            </a:r>
            <a:r>
              <a:rPr lang="en-US" dirty="0">
                <a:solidFill>
                  <a:schemeClr val="bg1">
                    <a:lumMod val="50000"/>
                  </a:schemeClr>
                </a:solidFill>
              </a:rPr>
              <a:t> (2012-2013)</a:t>
            </a:r>
          </a:p>
          <a:p>
            <a:pPr marL="457200" indent="-457200">
              <a:buFont typeface="Arial" panose="020B0604020202020204" pitchFamily="34" charset="0"/>
              <a:buChar char="•"/>
            </a:pPr>
            <a:r>
              <a:rPr lang="en-US" dirty="0" err="1">
                <a:solidFill>
                  <a:schemeClr val="bg1">
                    <a:lumMod val="50000"/>
                  </a:schemeClr>
                </a:solidFill>
              </a:rPr>
              <a:t>VGGNet</a:t>
            </a:r>
            <a:r>
              <a:rPr lang="en-US" dirty="0">
                <a:solidFill>
                  <a:schemeClr val="bg1">
                    <a:lumMod val="50000"/>
                  </a:schemeClr>
                </a:solidFill>
              </a:rPr>
              <a:t> (2014)</a:t>
            </a:r>
          </a:p>
          <a:p>
            <a:pPr marL="457200" indent="-457200">
              <a:buFont typeface="Arial" panose="020B0604020202020204" pitchFamily="34" charset="0"/>
              <a:buChar char="•"/>
            </a:pPr>
            <a:r>
              <a:rPr lang="en-US" dirty="0" err="1">
                <a:solidFill>
                  <a:schemeClr val="bg1">
                    <a:lumMod val="50000"/>
                  </a:schemeClr>
                </a:solidFill>
              </a:rPr>
              <a:t>GoogLeNet</a:t>
            </a:r>
            <a:r>
              <a:rPr lang="en-US" dirty="0">
                <a:solidFill>
                  <a:schemeClr val="bg1">
                    <a:lumMod val="50000"/>
                  </a:schemeClr>
                </a:solidFill>
              </a:rPr>
              <a:t> (2014)</a:t>
            </a:r>
          </a:p>
          <a:p>
            <a:pPr marL="457200" indent="-457200">
              <a:buFont typeface="Arial" panose="020B0604020202020204" pitchFamily="34" charset="0"/>
              <a:buChar char="•"/>
            </a:pPr>
            <a:r>
              <a:rPr lang="en-US" dirty="0" err="1">
                <a:solidFill>
                  <a:schemeClr val="bg1">
                    <a:lumMod val="50000"/>
                  </a:schemeClr>
                </a:solidFill>
              </a:rPr>
              <a:t>ResNet</a:t>
            </a:r>
            <a:r>
              <a:rPr lang="en-US" dirty="0">
                <a:solidFill>
                  <a:schemeClr val="bg1">
                    <a:lumMod val="50000"/>
                  </a:schemeClr>
                </a:solidFill>
              </a:rPr>
              <a:t> (2015)</a:t>
            </a:r>
          </a:p>
          <a:p>
            <a:pPr marL="457200" indent="-457200">
              <a:buFont typeface="Arial" panose="020B0604020202020204" pitchFamily="34" charset="0"/>
              <a:buChar char="•"/>
            </a:pPr>
            <a:r>
              <a:rPr lang="en-US" dirty="0"/>
              <a:t>Beyond </a:t>
            </a:r>
            <a:r>
              <a:rPr lang="en-US" dirty="0" err="1"/>
              <a:t>ResNet</a:t>
            </a:r>
            <a:r>
              <a:rPr lang="en-US" dirty="0"/>
              <a:t> (2016 and onward): Wide </a:t>
            </a:r>
            <a:r>
              <a:rPr lang="en-US" dirty="0" err="1"/>
              <a:t>ResNet</a:t>
            </a:r>
            <a:r>
              <a:rPr lang="en-US" dirty="0"/>
              <a:t>, </a:t>
            </a:r>
            <a:r>
              <a:rPr lang="en-US" dirty="0" err="1"/>
              <a:t>ResNeXT</a:t>
            </a:r>
            <a:r>
              <a:rPr lang="en-US" dirty="0"/>
              <a:t>, </a:t>
            </a:r>
            <a:r>
              <a:rPr lang="en-US" dirty="0" err="1"/>
              <a:t>DenseNet</a:t>
            </a:r>
            <a:endParaRPr lang="en-US" dirty="0"/>
          </a:p>
        </p:txBody>
      </p:sp>
    </p:spTree>
    <p:extLst>
      <p:ext uri="{BB962C8B-B14F-4D97-AF65-F5344CB8AC3E}">
        <p14:creationId xmlns:p14="http://schemas.microsoft.com/office/powerpoint/2010/main" val="207000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2213-2B75-CD49-B927-AFAD63B09036}"/>
              </a:ext>
            </a:extLst>
          </p:cNvPr>
          <p:cNvSpPr>
            <a:spLocks noGrp="1"/>
          </p:cNvSpPr>
          <p:nvPr>
            <p:ph type="title"/>
          </p:nvPr>
        </p:nvSpPr>
        <p:spPr/>
        <p:txBody>
          <a:bodyPr/>
          <a:lstStyle/>
          <a:p>
            <a:r>
              <a:rPr lang="en-US" dirty="0"/>
              <a:t>Beyond </a:t>
            </a:r>
            <a:r>
              <a:rPr lang="en-US" dirty="0" err="1"/>
              <a:t>ResNet</a:t>
            </a:r>
            <a:r>
              <a:rPr lang="en-US" dirty="0"/>
              <a:t>: </a:t>
            </a:r>
            <a:r>
              <a:rPr lang="en-US" dirty="0" err="1"/>
              <a:t>FractalNet</a:t>
            </a:r>
            <a:endParaRPr lang="en-US" dirty="0"/>
          </a:p>
        </p:txBody>
      </p:sp>
      <p:sp>
        <p:nvSpPr>
          <p:cNvPr id="3" name="Content Placeholder 2">
            <a:extLst>
              <a:ext uri="{FF2B5EF4-FFF2-40B4-BE49-F238E27FC236}">
                <a16:creationId xmlns:a16="http://schemas.microsoft.com/office/drawing/2014/main" id="{86FC31B2-7E32-9343-84B5-075825008F7F}"/>
              </a:ext>
            </a:extLst>
          </p:cNvPr>
          <p:cNvSpPr>
            <a:spLocks noGrp="1"/>
          </p:cNvSpPr>
          <p:nvPr>
            <p:ph idx="1"/>
          </p:nvPr>
        </p:nvSpPr>
        <p:spPr>
          <a:xfrm>
            <a:off x="1524000" y="914400"/>
            <a:ext cx="9144000" cy="5257800"/>
          </a:xfrm>
        </p:spPr>
        <p:txBody>
          <a:bodyPr/>
          <a:lstStyle/>
          <a:p>
            <a:pPr marL="457200" indent="-457200">
              <a:buFont typeface="Arial" panose="020B0604020202020204" pitchFamily="34" charset="0"/>
              <a:buChar char="•"/>
            </a:pPr>
            <a:r>
              <a:rPr lang="en-US" sz="2400" dirty="0"/>
              <a:t>Claim: key to good performance is not having skip connections (residuals), but having both shallow and deep paths</a:t>
            </a:r>
          </a:p>
        </p:txBody>
      </p:sp>
      <p:sp>
        <p:nvSpPr>
          <p:cNvPr id="4" name="Rectangle 3">
            <a:extLst>
              <a:ext uri="{FF2B5EF4-FFF2-40B4-BE49-F238E27FC236}">
                <a16:creationId xmlns:a16="http://schemas.microsoft.com/office/drawing/2014/main" id="{90F2EA38-D5F4-2540-8BCD-332313B8E2AF}"/>
              </a:ext>
            </a:extLst>
          </p:cNvPr>
          <p:cNvSpPr/>
          <p:nvPr/>
        </p:nvSpPr>
        <p:spPr>
          <a:xfrm>
            <a:off x="1600200" y="6096001"/>
            <a:ext cx="8991600" cy="646331"/>
          </a:xfrm>
          <a:prstGeom prst="rect">
            <a:avLst/>
          </a:prstGeom>
        </p:spPr>
        <p:txBody>
          <a:bodyPr wrap="square">
            <a:spAutoFit/>
          </a:bodyPr>
          <a:lstStyle/>
          <a:p>
            <a:pPr algn="ctr"/>
            <a:r>
              <a:rPr lang="en-US" sz="1800" b="0" dirty="0">
                <a:solidFill>
                  <a:srgbClr val="000000"/>
                </a:solidFill>
              </a:rPr>
              <a:t>S. Larsson, M. Maire and G. </a:t>
            </a:r>
            <a:r>
              <a:rPr lang="en-US" sz="1800" b="0" dirty="0" err="1">
                <a:solidFill>
                  <a:srgbClr val="000000"/>
                </a:solidFill>
              </a:rPr>
              <a:t>Shakhnarovich</a:t>
            </a:r>
            <a:r>
              <a:rPr lang="en-US" sz="1800" b="0" dirty="0">
                <a:solidFill>
                  <a:srgbClr val="000000"/>
                </a:solidFill>
              </a:rPr>
              <a:t>, </a:t>
            </a:r>
            <a:r>
              <a:rPr lang="en-US" sz="1800" b="0" dirty="0">
                <a:solidFill>
                  <a:srgbClr val="000000"/>
                </a:solidFill>
                <a:hlinkClick r:id="rId3"/>
              </a:rPr>
              <a:t>FractalNet: Ultra-Deep Neural Networks without Residuals</a:t>
            </a:r>
            <a:r>
              <a:rPr lang="en-US" sz="1800" b="0" dirty="0">
                <a:solidFill>
                  <a:srgbClr val="000000"/>
                </a:solidFill>
              </a:rPr>
              <a:t>, ICLR 2017</a:t>
            </a:r>
          </a:p>
        </p:txBody>
      </p:sp>
      <p:pic>
        <p:nvPicPr>
          <p:cNvPr id="6" name="Picture 5">
            <a:extLst>
              <a:ext uri="{FF2B5EF4-FFF2-40B4-BE49-F238E27FC236}">
                <a16:creationId xmlns:a16="http://schemas.microsoft.com/office/drawing/2014/main" id="{068C4AF3-E196-EF4C-9548-67DD76272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759480"/>
            <a:ext cx="6324600" cy="4260321"/>
          </a:xfrm>
          <a:prstGeom prst="rect">
            <a:avLst/>
          </a:prstGeom>
        </p:spPr>
      </p:pic>
    </p:spTree>
    <p:extLst>
      <p:ext uri="{BB962C8B-B14F-4D97-AF65-F5344CB8AC3E}">
        <p14:creationId xmlns:p14="http://schemas.microsoft.com/office/powerpoint/2010/main" val="685588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F60CB-12BB-A642-9E7E-578B25ACE920}"/>
              </a:ext>
            </a:extLst>
          </p:cNvPr>
          <p:cNvSpPr>
            <a:spLocks noGrp="1"/>
          </p:cNvSpPr>
          <p:nvPr>
            <p:ph type="title"/>
          </p:nvPr>
        </p:nvSpPr>
        <p:spPr/>
        <p:txBody>
          <a:bodyPr/>
          <a:lstStyle/>
          <a:p>
            <a:r>
              <a:rPr lang="en-US" dirty="0"/>
              <a:t>Beyond </a:t>
            </a:r>
            <a:r>
              <a:rPr lang="en-US" dirty="0" err="1"/>
              <a:t>ResNet</a:t>
            </a:r>
            <a:r>
              <a:rPr lang="en-US" dirty="0"/>
              <a:t>: Stochastic depth</a:t>
            </a:r>
          </a:p>
        </p:txBody>
      </p:sp>
      <p:pic>
        <p:nvPicPr>
          <p:cNvPr id="12" name="Content Placeholder 11">
            <a:extLst>
              <a:ext uri="{FF2B5EF4-FFF2-40B4-BE49-F238E27FC236}">
                <a16:creationId xmlns:a16="http://schemas.microsoft.com/office/drawing/2014/main" id="{FD48CA90-9537-F349-B13D-9EB93FAD27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44349" y="880474"/>
            <a:ext cx="2076217" cy="4986927"/>
          </a:xfrm>
        </p:spPr>
      </p:pic>
      <p:sp>
        <p:nvSpPr>
          <p:cNvPr id="4" name="Rectangle 3">
            <a:extLst>
              <a:ext uri="{FF2B5EF4-FFF2-40B4-BE49-F238E27FC236}">
                <a16:creationId xmlns:a16="http://schemas.microsoft.com/office/drawing/2014/main" id="{9962E40F-7A8D-C64D-B653-46F4340E62E2}"/>
              </a:ext>
            </a:extLst>
          </p:cNvPr>
          <p:cNvSpPr/>
          <p:nvPr/>
        </p:nvSpPr>
        <p:spPr>
          <a:xfrm>
            <a:off x="1752600" y="6059270"/>
            <a:ext cx="8458200" cy="646331"/>
          </a:xfrm>
          <a:prstGeom prst="rect">
            <a:avLst/>
          </a:prstGeom>
        </p:spPr>
        <p:txBody>
          <a:bodyPr wrap="square">
            <a:spAutoFit/>
          </a:bodyPr>
          <a:lstStyle/>
          <a:p>
            <a:pPr algn="ctr"/>
            <a:r>
              <a:rPr lang="en-US" sz="1800" b="0" dirty="0"/>
              <a:t>G. Huang, Y. Sun, Z. Liu, D. </a:t>
            </a:r>
            <a:r>
              <a:rPr lang="en-US" sz="1800" b="0" dirty="0" err="1"/>
              <a:t>Sedra</a:t>
            </a:r>
            <a:r>
              <a:rPr lang="en-US" sz="1800" b="0" dirty="0"/>
              <a:t>, and K. Weinberger, </a:t>
            </a:r>
            <a:r>
              <a:rPr lang="en-US" sz="1800" b="0" dirty="0">
                <a:hlinkClick r:id="rId4"/>
              </a:rPr>
              <a:t>Deep Networks with Stochastic Depth</a:t>
            </a:r>
            <a:r>
              <a:rPr lang="en-US" sz="1800" b="0" dirty="0"/>
              <a:t>, ECCV 2016</a:t>
            </a:r>
          </a:p>
        </p:txBody>
      </p:sp>
      <p:sp>
        <p:nvSpPr>
          <p:cNvPr id="13" name="Content Placeholder 2">
            <a:extLst>
              <a:ext uri="{FF2B5EF4-FFF2-40B4-BE49-F238E27FC236}">
                <a16:creationId xmlns:a16="http://schemas.microsoft.com/office/drawing/2014/main" id="{AD90050A-93EA-214A-BB87-281FE082F10E}"/>
              </a:ext>
            </a:extLst>
          </p:cNvPr>
          <p:cNvSpPr txBox="1">
            <a:spLocks/>
          </p:cNvSpPr>
          <p:nvPr/>
        </p:nvSpPr>
        <p:spPr bwMode="auto">
          <a:xfrm>
            <a:off x="2209800" y="914400"/>
            <a:ext cx="558341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At training time, in each mini-batch, randomly drop a subset of layers (bypass with identity function). At test time, use full network</a:t>
            </a:r>
          </a:p>
          <a:p>
            <a:pPr marL="857250" lvl="1" indent="-457200">
              <a:buFont typeface="Arial" panose="020B0604020202020204" pitchFamily="34" charset="0"/>
              <a:buChar char="•"/>
            </a:pPr>
            <a:r>
              <a:rPr lang="en-US" sz="2400" b="0" kern="0" dirty="0"/>
              <a:t>Forces the network to learn better, speeds up convergence, improves accuracy</a:t>
            </a:r>
          </a:p>
        </p:txBody>
      </p:sp>
    </p:spTree>
    <p:extLst>
      <p:ext uri="{BB962C8B-B14F-4D97-AF65-F5344CB8AC3E}">
        <p14:creationId xmlns:p14="http://schemas.microsoft.com/office/powerpoint/2010/main" val="909743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6526-D6A0-E942-AF85-9D31ED46BCBB}"/>
              </a:ext>
            </a:extLst>
          </p:cNvPr>
          <p:cNvSpPr>
            <a:spLocks noGrp="1"/>
          </p:cNvSpPr>
          <p:nvPr>
            <p:ph type="title"/>
          </p:nvPr>
        </p:nvSpPr>
        <p:spPr/>
        <p:txBody>
          <a:bodyPr/>
          <a:lstStyle/>
          <a:p>
            <a:r>
              <a:rPr lang="en-US" dirty="0"/>
              <a:t>Beyond </a:t>
            </a:r>
            <a:r>
              <a:rPr lang="en-US" dirty="0" err="1"/>
              <a:t>ResNet</a:t>
            </a:r>
            <a:r>
              <a:rPr lang="en-US" dirty="0"/>
              <a:t>: Wide </a:t>
            </a:r>
            <a:r>
              <a:rPr lang="en-US" dirty="0" err="1"/>
              <a:t>ResNet</a:t>
            </a:r>
            <a:endParaRPr lang="en-US" dirty="0"/>
          </a:p>
        </p:txBody>
      </p:sp>
      <p:sp>
        <p:nvSpPr>
          <p:cNvPr id="3" name="Content Placeholder 2">
            <a:extLst>
              <a:ext uri="{FF2B5EF4-FFF2-40B4-BE49-F238E27FC236}">
                <a16:creationId xmlns:a16="http://schemas.microsoft.com/office/drawing/2014/main" id="{60D740EE-4E7E-B14E-BA40-D974A5A46DF3}"/>
              </a:ext>
            </a:extLst>
          </p:cNvPr>
          <p:cNvSpPr>
            <a:spLocks noGrp="1"/>
          </p:cNvSpPr>
          <p:nvPr>
            <p:ph idx="1"/>
          </p:nvPr>
        </p:nvSpPr>
        <p:spPr>
          <a:xfrm>
            <a:off x="1828800" y="914400"/>
            <a:ext cx="8229600" cy="5257800"/>
          </a:xfrm>
        </p:spPr>
        <p:txBody>
          <a:bodyPr/>
          <a:lstStyle/>
          <a:p>
            <a:pPr marL="457200" indent="-457200">
              <a:buFont typeface="Arial" panose="020B0604020202020204" pitchFamily="34" charset="0"/>
              <a:buChar char="•"/>
            </a:pPr>
            <a:r>
              <a:rPr lang="en-US" dirty="0"/>
              <a:t>Reduce number of residual blocks, but increase number of feature maps in each block</a:t>
            </a:r>
          </a:p>
          <a:p>
            <a:pPr marL="857250" lvl="1" indent="-457200">
              <a:buFont typeface="Arial" panose="020B0604020202020204" pitchFamily="34" charset="0"/>
              <a:buChar char="•"/>
            </a:pPr>
            <a:r>
              <a:rPr lang="en-US" sz="2400" dirty="0"/>
              <a:t>More parallelizable, better feature reuse</a:t>
            </a:r>
          </a:p>
          <a:p>
            <a:pPr marL="857250" lvl="1" indent="-457200">
              <a:buFont typeface="Arial" panose="020B0604020202020204" pitchFamily="34" charset="0"/>
              <a:buChar char="•"/>
            </a:pPr>
            <a:r>
              <a:rPr lang="en-US" sz="2400" dirty="0"/>
              <a:t>16-layer WRN outperforms 1000-layer </a:t>
            </a:r>
            <a:r>
              <a:rPr lang="en-US" sz="2400" dirty="0" err="1"/>
              <a:t>ResNets</a:t>
            </a:r>
            <a:r>
              <a:rPr lang="en-US" sz="2400" dirty="0"/>
              <a:t>, though with much larger # of parameters </a:t>
            </a:r>
          </a:p>
        </p:txBody>
      </p:sp>
      <p:sp>
        <p:nvSpPr>
          <p:cNvPr id="4" name="Rectangle 3">
            <a:extLst>
              <a:ext uri="{FF2B5EF4-FFF2-40B4-BE49-F238E27FC236}">
                <a16:creationId xmlns:a16="http://schemas.microsoft.com/office/drawing/2014/main" id="{3D39FF6C-FD0E-3645-94CF-021B91C05C40}"/>
              </a:ext>
            </a:extLst>
          </p:cNvPr>
          <p:cNvSpPr/>
          <p:nvPr/>
        </p:nvSpPr>
        <p:spPr>
          <a:xfrm>
            <a:off x="1676400" y="6336268"/>
            <a:ext cx="8991600" cy="369332"/>
          </a:xfrm>
          <a:prstGeom prst="rect">
            <a:avLst/>
          </a:prstGeom>
        </p:spPr>
        <p:txBody>
          <a:bodyPr wrap="square">
            <a:spAutoFit/>
          </a:bodyPr>
          <a:lstStyle/>
          <a:p>
            <a:pPr algn="ctr"/>
            <a:r>
              <a:rPr lang="en-US" sz="1800" b="0" dirty="0">
                <a:solidFill>
                  <a:srgbClr val="000000"/>
                </a:solidFill>
              </a:rPr>
              <a:t>S. </a:t>
            </a:r>
            <a:r>
              <a:rPr lang="en-US" sz="1800" b="0" dirty="0" err="1">
                <a:solidFill>
                  <a:srgbClr val="000000"/>
                </a:solidFill>
              </a:rPr>
              <a:t>Zagoryuko</a:t>
            </a:r>
            <a:r>
              <a:rPr lang="en-US" sz="1800" b="0" dirty="0">
                <a:solidFill>
                  <a:srgbClr val="000000"/>
                </a:solidFill>
              </a:rPr>
              <a:t> and N. </a:t>
            </a:r>
            <a:r>
              <a:rPr lang="en-US" sz="1800" b="0" dirty="0" err="1">
                <a:solidFill>
                  <a:srgbClr val="000000"/>
                </a:solidFill>
              </a:rPr>
              <a:t>Komodakis</a:t>
            </a:r>
            <a:r>
              <a:rPr lang="en-US" sz="1800" b="0" dirty="0">
                <a:solidFill>
                  <a:srgbClr val="000000"/>
                </a:solidFill>
              </a:rPr>
              <a:t>, </a:t>
            </a:r>
            <a:r>
              <a:rPr lang="en-US" sz="1800" b="0" dirty="0">
                <a:solidFill>
                  <a:srgbClr val="000000"/>
                </a:solidFill>
                <a:hlinkClick r:id="rId2"/>
              </a:rPr>
              <a:t>Wide Residual Networks</a:t>
            </a:r>
            <a:r>
              <a:rPr lang="en-US" sz="1800" b="0" dirty="0">
                <a:solidFill>
                  <a:srgbClr val="000000"/>
                </a:solidFill>
              </a:rPr>
              <a:t>, BMVC 2016</a:t>
            </a:r>
          </a:p>
        </p:txBody>
      </p:sp>
      <p:pic>
        <p:nvPicPr>
          <p:cNvPr id="6" name="Picture 5">
            <a:extLst>
              <a:ext uri="{FF2B5EF4-FFF2-40B4-BE49-F238E27FC236}">
                <a16:creationId xmlns:a16="http://schemas.microsoft.com/office/drawing/2014/main" id="{01A3E997-A628-6A47-8D5C-667F76F7F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330" y="3200401"/>
            <a:ext cx="5235270" cy="3007273"/>
          </a:xfrm>
          <a:prstGeom prst="rect">
            <a:avLst/>
          </a:prstGeom>
        </p:spPr>
      </p:pic>
      <p:sp>
        <p:nvSpPr>
          <p:cNvPr id="7" name="TextBox 6">
            <a:extLst>
              <a:ext uri="{FF2B5EF4-FFF2-40B4-BE49-F238E27FC236}">
                <a16:creationId xmlns:a16="http://schemas.microsoft.com/office/drawing/2014/main" id="{BF53DDCC-1C63-BF46-BA37-F4B13D3C1C0D}"/>
              </a:ext>
            </a:extLst>
          </p:cNvPr>
          <p:cNvSpPr txBox="1"/>
          <p:nvPr/>
        </p:nvSpPr>
        <p:spPr>
          <a:xfrm>
            <a:off x="9073439" y="5523243"/>
            <a:ext cx="1268296" cy="307777"/>
          </a:xfrm>
          <a:prstGeom prst="rect">
            <a:avLst/>
          </a:prstGeom>
          <a:noFill/>
        </p:spPr>
        <p:txBody>
          <a:bodyPr wrap="none" rtlCol="0">
            <a:spAutoFit/>
          </a:bodyPr>
          <a:lstStyle/>
          <a:p>
            <a:r>
              <a:rPr lang="en-US" sz="1400" b="0" dirty="0">
                <a:hlinkClick r:id="rId4"/>
              </a:rPr>
              <a:t>Image source</a:t>
            </a:r>
            <a:endParaRPr lang="en-US" sz="1400" b="0" dirty="0"/>
          </a:p>
        </p:txBody>
      </p:sp>
    </p:spTree>
    <p:extLst>
      <p:ext uri="{BB962C8B-B14F-4D97-AF65-F5344CB8AC3E}">
        <p14:creationId xmlns:p14="http://schemas.microsoft.com/office/powerpoint/2010/main" val="238618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9F7B397-A5B4-1B46-A645-FCA806706AD0}"/>
              </a:ext>
            </a:extLst>
          </p:cNvPr>
          <p:cNvSpPr>
            <a:spLocks noGrp="1"/>
          </p:cNvSpPr>
          <p:nvPr>
            <p:ph idx="1"/>
          </p:nvPr>
        </p:nvSpPr>
        <p:spPr>
          <a:xfrm>
            <a:off x="1828800" y="914400"/>
            <a:ext cx="8229600" cy="5257800"/>
          </a:xfrm>
        </p:spPr>
        <p:txBody>
          <a:bodyPr/>
          <a:lstStyle/>
          <a:p>
            <a:pPr marL="457200" indent="-457200">
              <a:buFont typeface="Arial" panose="020B0604020202020204" pitchFamily="34" charset="0"/>
              <a:buChar char="•"/>
            </a:pPr>
            <a:r>
              <a:rPr lang="en-US" sz="2400" dirty="0"/>
              <a:t>Propose “cardinality” as a new factor in network design, apart from depth and width</a:t>
            </a:r>
          </a:p>
          <a:p>
            <a:pPr marL="457200" indent="-457200">
              <a:buFont typeface="Arial" panose="020B0604020202020204" pitchFamily="34" charset="0"/>
              <a:buChar char="•"/>
            </a:pPr>
            <a:r>
              <a:rPr lang="en-US" sz="2400" dirty="0"/>
              <a:t>Claim that increasing cardinality is a better way to increase capacity than increasing depth or width</a:t>
            </a:r>
          </a:p>
        </p:txBody>
      </p:sp>
      <p:sp>
        <p:nvSpPr>
          <p:cNvPr id="2" name="Title 1">
            <a:extLst>
              <a:ext uri="{FF2B5EF4-FFF2-40B4-BE49-F238E27FC236}">
                <a16:creationId xmlns:a16="http://schemas.microsoft.com/office/drawing/2014/main" id="{6617077F-71CE-EC43-BF92-75BC4D117A3F}"/>
              </a:ext>
            </a:extLst>
          </p:cNvPr>
          <p:cNvSpPr>
            <a:spLocks noGrp="1"/>
          </p:cNvSpPr>
          <p:nvPr>
            <p:ph type="title"/>
          </p:nvPr>
        </p:nvSpPr>
        <p:spPr/>
        <p:txBody>
          <a:bodyPr/>
          <a:lstStyle/>
          <a:p>
            <a:r>
              <a:rPr lang="en-US" dirty="0"/>
              <a:t>Beyond </a:t>
            </a:r>
            <a:r>
              <a:rPr lang="en-US" dirty="0" err="1"/>
              <a:t>ResNet</a:t>
            </a:r>
            <a:r>
              <a:rPr lang="en-US" dirty="0"/>
              <a:t>: </a:t>
            </a:r>
            <a:r>
              <a:rPr lang="en-US" dirty="0" err="1"/>
              <a:t>ResNeXt</a:t>
            </a:r>
            <a:endParaRPr lang="en-US" dirty="0"/>
          </a:p>
        </p:txBody>
      </p:sp>
      <p:pic>
        <p:nvPicPr>
          <p:cNvPr id="6" name="Picture 5">
            <a:extLst>
              <a:ext uri="{FF2B5EF4-FFF2-40B4-BE49-F238E27FC236}">
                <a16:creationId xmlns:a16="http://schemas.microsoft.com/office/drawing/2014/main" id="{B257C49D-9FC1-154B-A253-FC6ADA3A3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300" y="3204866"/>
            <a:ext cx="6629400" cy="2994724"/>
          </a:xfrm>
          <a:prstGeom prst="rect">
            <a:avLst/>
          </a:prstGeom>
        </p:spPr>
      </p:pic>
      <p:sp>
        <p:nvSpPr>
          <p:cNvPr id="7" name="TextBox 6">
            <a:extLst>
              <a:ext uri="{FF2B5EF4-FFF2-40B4-BE49-F238E27FC236}">
                <a16:creationId xmlns:a16="http://schemas.microsoft.com/office/drawing/2014/main" id="{76435A27-E67F-3740-B915-C5F81684DD93}"/>
              </a:ext>
            </a:extLst>
          </p:cNvPr>
          <p:cNvSpPr txBox="1"/>
          <p:nvPr/>
        </p:nvSpPr>
        <p:spPr>
          <a:xfrm>
            <a:off x="3124201" y="2743201"/>
            <a:ext cx="954107" cy="369332"/>
          </a:xfrm>
          <a:prstGeom prst="rect">
            <a:avLst/>
          </a:prstGeom>
          <a:noFill/>
        </p:spPr>
        <p:txBody>
          <a:bodyPr wrap="none" rtlCol="0">
            <a:spAutoFit/>
          </a:bodyPr>
          <a:lstStyle/>
          <a:p>
            <a:r>
              <a:rPr lang="en-US" sz="1800" b="0" dirty="0" err="1">
                <a:solidFill>
                  <a:srgbClr val="9900CC"/>
                </a:solidFill>
              </a:rPr>
              <a:t>ResNet</a:t>
            </a:r>
            <a:endParaRPr lang="en-US" sz="1800" b="0" dirty="0">
              <a:solidFill>
                <a:srgbClr val="9900CC"/>
              </a:solidFill>
            </a:endParaRPr>
          </a:p>
        </p:txBody>
      </p:sp>
      <p:sp>
        <p:nvSpPr>
          <p:cNvPr id="8" name="TextBox 7">
            <a:extLst>
              <a:ext uri="{FF2B5EF4-FFF2-40B4-BE49-F238E27FC236}">
                <a16:creationId xmlns:a16="http://schemas.microsoft.com/office/drawing/2014/main" id="{F7BBC2E1-3610-F54D-A194-645E68C841DE}"/>
              </a:ext>
            </a:extLst>
          </p:cNvPr>
          <p:cNvSpPr txBox="1"/>
          <p:nvPr/>
        </p:nvSpPr>
        <p:spPr>
          <a:xfrm>
            <a:off x="5029201" y="2743200"/>
            <a:ext cx="3775393" cy="369332"/>
          </a:xfrm>
          <a:prstGeom prst="rect">
            <a:avLst/>
          </a:prstGeom>
          <a:noFill/>
        </p:spPr>
        <p:txBody>
          <a:bodyPr wrap="none" rtlCol="0">
            <a:spAutoFit/>
          </a:bodyPr>
          <a:lstStyle/>
          <a:p>
            <a:r>
              <a:rPr lang="en-US" sz="1800" b="0" dirty="0" err="1">
                <a:solidFill>
                  <a:srgbClr val="9900CC"/>
                </a:solidFill>
              </a:rPr>
              <a:t>ResNeXt</a:t>
            </a:r>
            <a:r>
              <a:rPr lang="en-US" sz="1800" b="0" dirty="0">
                <a:solidFill>
                  <a:srgbClr val="9900CC"/>
                </a:solidFill>
              </a:rPr>
              <a:t>, roughly same complexity</a:t>
            </a:r>
          </a:p>
        </p:txBody>
      </p:sp>
      <p:sp>
        <p:nvSpPr>
          <p:cNvPr id="9" name="Rectangle 8">
            <a:extLst>
              <a:ext uri="{FF2B5EF4-FFF2-40B4-BE49-F238E27FC236}">
                <a16:creationId xmlns:a16="http://schemas.microsoft.com/office/drawing/2014/main" id="{2659593A-0B41-5449-B458-C6B2029D1D73}"/>
              </a:ext>
            </a:extLst>
          </p:cNvPr>
          <p:cNvSpPr/>
          <p:nvPr/>
        </p:nvSpPr>
        <p:spPr>
          <a:xfrm>
            <a:off x="1676400" y="6172201"/>
            <a:ext cx="8991600" cy="646331"/>
          </a:xfrm>
          <a:prstGeom prst="rect">
            <a:avLst/>
          </a:prstGeom>
        </p:spPr>
        <p:txBody>
          <a:bodyPr wrap="square">
            <a:spAutoFit/>
          </a:bodyPr>
          <a:lstStyle/>
          <a:p>
            <a:pPr algn="ctr"/>
            <a:r>
              <a:rPr lang="en-US" sz="1800" b="0" dirty="0">
                <a:solidFill>
                  <a:srgbClr val="000000"/>
                </a:solidFill>
              </a:rPr>
              <a:t> S. </a:t>
            </a:r>
            <a:r>
              <a:rPr lang="en-US" sz="1800" b="0" dirty="0" err="1">
                <a:solidFill>
                  <a:srgbClr val="000000"/>
                </a:solidFill>
              </a:rPr>
              <a:t>Xie</a:t>
            </a:r>
            <a:r>
              <a:rPr lang="en-US" sz="1800" b="0" dirty="0">
                <a:solidFill>
                  <a:srgbClr val="000000"/>
                </a:solidFill>
              </a:rPr>
              <a:t>, R. </a:t>
            </a:r>
            <a:r>
              <a:rPr lang="en-US" sz="1800" b="0" dirty="0" err="1">
                <a:solidFill>
                  <a:srgbClr val="000000"/>
                </a:solidFill>
              </a:rPr>
              <a:t>Girshick</a:t>
            </a:r>
            <a:r>
              <a:rPr lang="en-US" sz="1800" b="0" dirty="0">
                <a:solidFill>
                  <a:srgbClr val="000000"/>
                </a:solidFill>
              </a:rPr>
              <a:t>, P. Dollar, Z. Tu, and K. He, </a:t>
            </a:r>
            <a:r>
              <a:rPr lang="en-US" sz="1800" b="0" dirty="0">
                <a:solidFill>
                  <a:srgbClr val="000000"/>
                </a:solidFill>
                <a:hlinkClick r:id="rId4"/>
              </a:rPr>
              <a:t>Aggregated Residual Transformations for Deep Neural Networks</a:t>
            </a:r>
            <a:r>
              <a:rPr lang="en-US" sz="1800" b="0" dirty="0">
                <a:solidFill>
                  <a:srgbClr val="000000"/>
                </a:solidFill>
              </a:rPr>
              <a:t>, CVPR 2017</a:t>
            </a:r>
          </a:p>
        </p:txBody>
      </p:sp>
    </p:spTree>
    <p:extLst>
      <p:ext uri="{BB962C8B-B14F-4D97-AF65-F5344CB8AC3E}">
        <p14:creationId xmlns:p14="http://schemas.microsoft.com/office/powerpoint/2010/main" val="2634700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077F-71CE-EC43-BF92-75BC4D117A3F}"/>
              </a:ext>
            </a:extLst>
          </p:cNvPr>
          <p:cNvSpPr>
            <a:spLocks noGrp="1"/>
          </p:cNvSpPr>
          <p:nvPr>
            <p:ph type="title"/>
          </p:nvPr>
        </p:nvSpPr>
        <p:spPr/>
        <p:txBody>
          <a:bodyPr/>
          <a:lstStyle/>
          <a:p>
            <a:r>
              <a:rPr lang="en-US" dirty="0"/>
              <a:t>Beyond </a:t>
            </a:r>
            <a:r>
              <a:rPr lang="en-US" dirty="0" err="1"/>
              <a:t>ResNet</a:t>
            </a:r>
            <a:r>
              <a:rPr lang="en-US" dirty="0"/>
              <a:t>: </a:t>
            </a:r>
            <a:r>
              <a:rPr lang="en-US" dirty="0" err="1"/>
              <a:t>ResNeXt</a:t>
            </a:r>
            <a:endParaRPr lang="en-US" dirty="0"/>
          </a:p>
        </p:txBody>
      </p:sp>
      <p:sp>
        <p:nvSpPr>
          <p:cNvPr id="9" name="Rectangle 8">
            <a:extLst>
              <a:ext uri="{FF2B5EF4-FFF2-40B4-BE49-F238E27FC236}">
                <a16:creationId xmlns:a16="http://schemas.microsoft.com/office/drawing/2014/main" id="{2659593A-0B41-5449-B458-C6B2029D1D73}"/>
              </a:ext>
            </a:extLst>
          </p:cNvPr>
          <p:cNvSpPr/>
          <p:nvPr/>
        </p:nvSpPr>
        <p:spPr>
          <a:xfrm>
            <a:off x="1676400" y="6172201"/>
            <a:ext cx="8991600" cy="646331"/>
          </a:xfrm>
          <a:prstGeom prst="rect">
            <a:avLst/>
          </a:prstGeom>
        </p:spPr>
        <p:txBody>
          <a:bodyPr wrap="square">
            <a:spAutoFit/>
          </a:bodyPr>
          <a:lstStyle/>
          <a:p>
            <a:pPr algn="ctr"/>
            <a:r>
              <a:rPr lang="en-US" sz="1800" b="0" dirty="0">
                <a:solidFill>
                  <a:srgbClr val="000000"/>
                </a:solidFill>
              </a:rPr>
              <a:t> S. </a:t>
            </a:r>
            <a:r>
              <a:rPr lang="en-US" sz="1800" b="0" dirty="0" err="1">
                <a:solidFill>
                  <a:srgbClr val="000000"/>
                </a:solidFill>
              </a:rPr>
              <a:t>Xie</a:t>
            </a:r>
            <a:r>
              <a:rPr lang="en-US" sz="1800" b="0" dirty="0">
                <a:solidFill>
                  <a:srgbClr val="000000"/>
                </a:solidFill>
              </a:rPr>
              <a:t>, R. </a:t>
            </a:r>
            <a:r>
              <a:rPr lang="en-US" sz="1800" b="0" dirty="0" err="1">
                <a:solidFill>
                  <a:srgbClr val="000000"/>
                </a:solidFill>
              </a:rPr>
              <a:t>Girshick</a:t>
            </a:r>
            <a:r>
              <a:rPr lang="en-US" sz="1800" b="0" dirty="0">
                <a:solidFill>
                  <a:srgbClr val="000000"/>
                </a:solidFill>
              </a:rPr>
              <a:t>, P. Dollar, Z. Tu, and K. He, </a:t>
            </a:r>
            <a:r>
              <a:rPr lang="en-US" sz="1800" b="0" dirty="0">
                <a:solidFill>
                  <a:srgbClr val="000000"/>
                </a:solidFill>
                <a:hlinkClick r:id="rId2"/>
              </a:rPr>
              <a:t>Aggregated Residual Transformations for Deep Neural Networks</a:t>
            </a:r>
            <a:r>
              <a:rPr lang="en-US" sz="1800" b="0" dirty="0">
                <a:solidFill>
                  <a:srgbClr val="000000"/>
                </a:solidFill>
              </a:rPr>
              <a:t>, </a:t>
            </a:r>
            <a:r>
              <a:rPr lang="en-US" sz="1800" b="0">
                <a:solidFill>
                  <a:srgbClr val="000000"/>
                </a:solidFill>
              </a:rPr>
              <a:t>CVPR 2017</a:t>
            </a:r>
            <a:endParaRPr lang="en-US" sz="1800" b="0" dirty="0">
              <a:solidFill>
                <a:srgbClr val="000000"/>
              </a:solidFill>
            </a:endParaRPr>
          </a:p>
        </p:txBody>
      </p:sp>
      <p:pic>
        <p:nvPicPr>
          <p:cNvPr id="5" name="Picture 4">
            <a:extLst>
              <a:ext uri="{FF2B5EF4-FFF2-40B4-BE49-F238E27FC236}">
                <a16:creationId xmlns:a16="http://schemas.microsoft.com/office/drawing/2014/main" id="{900614EC-2759-4145-A07C-ED4659B05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740" y="1066800"/>
            <a:ext cx="6207460" cy="4876800"/>
          </a:xfrm>
          <a:prstGeom prst="rect">
            <a:avLst/>
          </a:prstGeom>
        </p:spPr>
      </p:pic>
    </p:spTree>
    <p:extLst>
      <p:ext uri="{BB962C8B-B14F-4D97-AF65-F5344CB8AC3E}">
        <p14:creationId xmlns:p14="http://schemas.microsoft.com/office/powerpoint/2010/main" val="1458039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a:t>
            </a:r>
            <a:r>
              <a:rPr lang="en-US" dirty="0" err="1"/>
              <a:t>ResNet</a:t>
            </a:r>
            <a:r>
              <a:rPr lang="en-US" dirty="0"/>
              <a:t>: </a:t>
            </a:r>
            <a:r>
              <a:rPr lang="en-US" dirty="0" err="1"/>
              <a:t>DenseNets</a:t>
            </a:r>
            <a:endParaRPr lang="en-US" dirty="0"/>
          </a:p>
        </p:txBody>
      </p:sp>
      <p:pic>
        <p:nvPicPr>
          <p:cNvPr id="4" name="Picture 3" descr="Screen Shot 2018-04-12 at 9.57.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939862"/>
            <a:ext cx="5410200" cy="3860739"/>
          </a:xfrm>
          <a:prstGeom prst="rect">
            <a:avLst/>
          </a:prstGeom>
        </p:spPr>
      </p:pic>
      <p:pic>
        <p:nvPicPr>
          <p:cNvPr id="5" name="Picture 4" descr="Screen Shot 2018-04-12 at 9.59.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648200"/>
            <a:ext cx="9144000" cy="1392382"/>
          </a:xfrm>
          <a:prstGeom prst="rect">
            <a:avLst/>
          </a:prstGeom>
        </p:spPr>
      </p:pic>
      <p:sp>
        <p:nvSpPr>
          <p:cNvPr id="6" name="Rectangle 5"/>
          <p:cNvSpPr/>
          <p:nvPr/>
        </p:nvSpPr>
        <p:spPr>
          <a:xfrm>
            <a:off x="1676400" y="6172201"/>
            <a:ext cx="8991600" cy="646331"/>
          </a:xfrm>
          <a:prstGeom prst="rect">
            <a:avLst/>
          </a:prstGeom>
        </p:spPr>
        <p:txBody>
          <a:bodyPr wrap="square">
            <a:spAutoFit/>
          </a:bodyPr>
          <a:lstStyle/>
          <a:p>
            <a:pPr algn="ctr"/>
            <a:r>
              <a:rPr lang="en-US" sz="1800" b="0" dirty="0">
                <a:solidFill>
                  <a:srgbClr val="000000"/>
                </a:solidFill>
              </a:rPr>
              <a:t> G. Huang, Z. Liu, and L. van der </a:t>
            </a:r>
            <a:r>
              <a:rPr lang="en-US" sz="1800" b="0" dirty="0" err="1">
                <a:solidFill>
                  <a:srgbClr val="000000"/>
                </a:solidFill>
              </a:rPr>
              <a:t>Maaten</a:t>
            </a:r>
            <a:r>
              <a:rPr lang="en-US" sz="1800" b="0" dirty="0">
                <a:solidFill>
                  <a:srgbClr val="000000"/>
                </a:solidFill>
              </a:rPr>
              <a:t>, </a:t>
            </a:r>
            <a:r>
              <a:rPr lang="en-US" sz="1800" b="0" dirty="0">
                <a:solidFill>
                  <a:srgbClr val="000000"/>
                </a:solidFill>
                <a:hlinkClick r:id="rId4"/>
              </a:rPr>
              <a:t>Densely Connected Convolutional Networks</a:t>
            </a:r>
            <a:r>
              <a:rPr lang="en-US" sz="1800" b="0" dirty="0">
                <a:solidFill>
                  <a:srgbClr val="000000"/>
                </a:solidFill>
              </a:rPr>
              <a:t>, CVPR 2017 (Best Paper Award)</a:t>
            </a:r>
          </a:p>
        </p:txBody>
      </p:sp>
    </p:spTree>
    <p:extLst>
      <p:ext uri="{BB962C8B-B14F-4D97-AF65-F5344CB8AC3E}">
        <p14:creationId xmlns:p14="http://schemas.microsoft.com/office/powerpoint/2010/main" val="1834778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DenseNets</a:t>
            </a:r>
            <a:endParaRPr lang="en-US" dirty="0"/>
          </a:p>
        </p:txBody>
      </p:sp>
      <p:pic>
        <p:nvPicPr>
          <p:cNvPr id="5" name="Picture 4" descr="Screen Shot 2018-04-12 at 10.00.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32690"/>
            <a:ext cx="9144000" cy="4458511"/>
          </a:xfrm>
          <a:prstGeom prst="rect">
            <a:avLst/>
          </a:prstGeom>
        </p:spPr>
      </p:pic>
      <p:sp>
        <p:nvSpPr>
          <p:cNvPr id="6" name="Rectangle 5"/>
          <p:cNvSpPr/>
          <p:nvPr/>
        </p:nvSpPr>
        <p:spPr>
          <a:xfrm>
            <a:off x="1676400" y="6172201"/>
            <a:ext cx="8991600" cy="646331"/>
          </a:xfrm>
          <a:prstGeom prst="rect">
            <a:avLst/>
          </a:prstGeom>
        </p:spPr>
        <p:txBody>
          <a:bodyPr wrap="square">
            <a:spAutoFit/>
          </a:bodyPr>
          <a:lstStyle/>
          <a:p>
            <a:pPr algn="ctr"/>
            <a:r>
              <a:rPr lang="en-US" sz="1800" b="0" dirty="0">
                <a:solidFill>
                  <a:srgbClr val="000000"/>
                </a:solidFill>
              </a:rPr>
              <a:t> G. Huang, Z. Liu, and L. van der </a:t>
            </a:r>
            <a:r>
              <a:rPr lang="en-US" sz="1800" b="0" dirty="0" err="1">
                <a:solidFill>
                  <a:srgbClr val="000000"/>
                </a:solidFill>
              </a:rPr>
              <a:t>Maaten</a:t>
            </a:r>
            <a:r>
              <a:rPr lang="en-US" sz="1800" b="0" dirty="0">
                <a:solidFill>
                  <a:srgbClr val="000000"/>
                </a:solidFill>
              </a:rPr>
              <a:t>, </a:t>
            </a:r>
            <a:r>
              <a:rPr lang="en-US" sz="1800" b="0" dirty="0">
                <a:solidFill>
                  <a:srgbClr val="000000"/>
                </a:solidFill>
                <a:hlinkClick r:id="rId3"/>
              </a:rPr>
              <a:t>Densely Connected Convolutional Networks</a:t>
            </a:r>
            <a:r>
              <a:rPr lang="en-US" sz="1800" b="0" dirty="0">
                <a:solidFill>
                  <a:srgbClr val="000000"/>
                </a:solidFill>
              </a:rPr>
              <a:t>, CVPR 2017 (Best Paper Award)</a:t>
            </a:r>
          </a:p>
        </p:txBody>
      </p:sp>
    </p:spTree>
    <p:extLst>
      <p:ext uri="{BB962C8B-B14F-4D97-AF65-F5344CB8AC3E}">
        <p14:creationId xmlns:p14="http://schemas.microsoft.com/office/powerpoint/2010/main" val="3762092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1"/>
                </a:solidFill>
              </a:rPr>
              <a:t>AlexNet</a:t>
            </a:r>
            <a:r>
              <a:rPr lang="en-US" dirty="0">
                <a:solidFill>
                  <a:schemeClr val="tx1"/>
                </a:solidFill>
              </a:rPr>
              <a:t>: ILSVRC 2012 winner</a:t>
            </a:r>
            <a:endParaRPr lang="en-US" dirty="0">
              <a:latin typeface="+mn-lt"/>
            </a:endParaRPr>
          </a:p>
        </p:txBody>
      </p:sp>
      <p:pic>
        <p:nvPicPr>
          <p:cNvPr id="4" name="Picture 3"/>
          <p:cNvPicPr>
            <a:picLocks noChangeAspect="1"/>
          </p:cNvPicPr>
          <p:nvPr/>
        </p:nvPicPr>
        <p:blipFill rotWithShape="1">
          <a:blip r:embed="rId3"/>
          <a:srcRect t="7061" b="34445"/>
          <a:stretch/>
        </p:blipFill>
        <p:spPr>
          <a:xfrm>
            <a:off x="1676400" y="1053400"/>
            <a:ext cx="9144000" cy="2671486"/>
          </a:xfrm>
          <a:prstGeom prst="rect">
            <a:avLst/>
          </a:prstGeom>
        </p:spPr>
      </p:pic>
      <p:sp>
        <p:nvSpPr>
          <p:cNvPr id="3" name="Rectangle 2"/>
          <p:cNvSpPr/>
          <p:nvPr/>
        </p:nvSpPr>
        <p:spPr>
          <a:xfrm>
            <a:off x="685800" y="3863886"/>
            <a:ext cx="9156700" cy="2000538"/>
          </a:xfrm>
          <a:prstGeom prst="rect">
            <a:avLst/>
          </a:prstGeom>
        </p:spPr>
        <p:txBody>
          <a:bodyPr wrap="square" lIns="91430" tIns="45715" rIns="91430" bIns="45715">
            <a:spAutoFit/>
          </a:bodyPr>
          <a:lstStyle/>
          <a:p>
            <a:pPr marL="342865" indent="-342865">
              <a:buFont typeface="Arial"/>
              <a:buChar char="•"/>
            </a:pPr>
            <a:r>
              <a:rPr lang="fr-FR" b="0" dirty="0" err="1">
                <a:latin typeface="+mn-lt"/>
                <a:cs typeface="Adobe Caslon Pro"/>
              </a:rPr>
              <a:t>Successor</a:t>
            </a:r>
            <a:r>
              <a:rPr lang="fr-FR" b="0" dirty="0">
                <a:latin typeface="+mn-lt"/>
                <a:cs typeface="Adobe Caslon Pro"/>
              </a:rPr>
              <a:t> of LeNet-5, but </a:t>
            </a:r>
            <a:r>
              <a:rPr lang="fr-FR" b="0" dirty="0" err="1">
                <a:latin typeface="+mn-lt"/>
                <a:cs typeface="Adobe Caslon Pro"/>
              </a:rPr>
              <a:t>with</a:t>
            </a:r>
            <a:r>
              <a:rPr lang="fr-FR" b="0" dirty="0">
                <a:latin typeface="+mn-lt"/>
                <a:cs typeface="Adobe Caslon Pro"/>
              </a:rPr>
              <a:t> a few crucial changes</a:t>
            </a:r>
          </a:p>
          <a:p>
            <a:pPr marL="800065" lvl="1" indent="-342865">
              <a:buFont typeface="Arial"/>
              <a:buChar char="•"/>
            </a:pPr>
            <a:r>
              <a:rPr lang="fr-FR" sz="2000" b="0" dirty="0">
                <a:latin typeface="+mn-lt"/>
                <a:cs typeface="Adobe Caslon Pro"/>
              </a:rPr>
              <a:t>Max </a:t>
            </a:r>
            <a:r>
              <a:rPr lang="fr-FR" sz="2000" b="0" dirty="0" err="1">
                <a:latin typeface="+mn-lt"/>
                <a:cs typeface="Adobe Caslon Pro"/>
              </a:rPr>
              <a:t>pooling</a:t>
            </a:r>
            <a:r>
              <a:rPr lang="fr-FR" sz="2000" b="0" dirty="0">
                <a:latin typeface="+mn-lt"/>
                <a:cs typeface="Adobe Caslon Pro"/>
              </a:rPr>
              <a:t>, </a:t>
            </a:r>
            <a:r>
              <a:rPr lang="fr-FR" sz="2000" b="0" dirty="0" err="1">
                <a:latin typeface="+mn-lt"/>
                <a:cs typeface="Adobe Caslon Pro"/>
              </a:rPr>
              <a:t>ReLU</a:t>
            </a:r>
            <a:r>
              <a:rPr lang="fr-FR" sz="2000" b="0" dirty="0">
                <a:latin typeface="+mn-lt"/>
                <a:cs typeface="Adobe Caslon Pro"/>
              </a:rPr>
              <a:t> </a:t>
            </a:r>
            <a:r>
              <a:rPr lang="fr-FR" sz="2000" b="0" dirty="0" err="1">
                <a:latin typeface="+mn-lt"/>
                <a:cs typeface="Adobe Caslon Pro"/>
              </a:rPr>
              <a:t>nonlinearity</a:t>
            </a:r>
            <a:endParaRPr lang="fr-FR" sz="2000" b="0" dirty="0">
              <a:latin typeface="+mn-lt"/>
              <a:cs typeface="Adobe Caslon Pro"/>
            </a:endParaRPr>
          </a:p>
          <a:p>
            <a:pPr marL="800065" lvl="1" indent="-342865">
              <a:buFont typeface="Arial"/>
              <a:buChar char="•"/>
            </a:pPr>
            <a:r>
              <a:rPr lang="fr-FR" sz="2000" b="0" dirty="0">
                <a:latin typeface="+mn-lt"/>
                <a:cs typeface="Adobe Caslon Pro"/>
              </a:rPr>
              <a:t>Dropout </a:t>
            </a:r>
            <a:r>
              <a:rPr lang="fr-FR" sz="2000" b="0" dirty="0" err="1">
                <a:latin typeface="+mn-lt"/>
                <a:cs typeface="Adobe Caslon Pro"/>
              </a:rPr>
              <a:t>regularization</a:t>
            </a:r>
            <a:endParaRPr lang="fr-FR" sz="2000" b="0" dirty="0">
              <a:latin typeface="+mn-lt"/>
              <a:cs typeface="Adobe Caslon Pro"/>
            </a:endParaRPr>
          </a:p>
          <a:p>
            <a:pPr marL="800065" lvl="1" indent="-342865">
              <a:buFont typeface="Arial"/>
              <a:buChar char="•"/>
            </a:pPr>
            <a:r>
              <a:rPr lang="fr-FR" sz="2000" b="0" dirty="0">
                <a:latin typeface="+mn-lt"/>
                <a:cs typeface="Adobe Caslon Pro"/>
              </a:rPr>
              <a:t>More data and </a:t>
            </a:r>
            <a:r>
              <a:rPr lang="fr-FR" sz="2000" b="0" dirty="0" err="1">
                <a:latin typeface="+mn-lt"/>
                <a:cs typeface="Adobe Caslon Pro"/>
              </a:rPr>
              <a:t>bigger</a:t>
            </a:r>
            <a:r>
              <a:rPr lang="fr-FR" sz="2000" b="0" dirty="0">
                <a:latin typeface="+mn-lt"/>
                <a:cs typeface="Adobe Caslon Pro"/>
              </a:rPr>
              <a:t> model (7 </a:t>
            </a:r>
            <a:r>
              <a:rPr lang="fr-FR" sz="2000" b="0" dirty="0" err="1">
                <a:latin typeface="+mn-lt"/>
                <a:cs typeface="Adobe Caslon Pro"/>
              </a:rPr>
              <a:t>hidden</a:t>
            </a:r>
            <a:r>
              <a:rPr lang="fr-FR" sz="2000" b="0" dirty="0">
                <a:latin typeface="+mn-lt"/>
                <a:cs typeface="Adobe Caslon Pro"/>
              </a:rPr>
              <a:t> </a:t>
            </a:r>
            <a:r>
              <a:rPr lang="fr-FR" sz="2000" b="0" dirty="0" err="1">
                <a:latin typeface="+mn-lt"/>
                <a:cs typeface="Adobe Caslon Pro"/>
              </a:rPr>
              <a:t>layers</a:t>
            </a:r>
            <a:r>
              <a:rPr lang="fr-FR" sz="2000" b="0" dirty="0">
                <a:latin typeface="+mn-lt"/>
                <a:cs typeface="Adobe Caslon Pro"/>
              </a:rPr>
              <a:t>, </a:t>
            </a:r>
            <a:r>
              <a:rPr lang="fr-FR" sz="2000" b="0" dirty="0">
                <a:cs typeface="Adobe Caslon Pro"/>
              </a:rPr>
              <a:t>650K </a:t>
            </a:r>
            <a:r>
              <a:rPr lang="fr-FR" sz="2000" b="0" dirty="0" err="1">
                <a:cs typeface="Adobe Caslon Pro"/>
              </a:rPr>
              <a:t>units</a:t>
            </a:r>
            <a:r>
              <a:rPr lang="fr-FR" sz="2000" b="0" dirty="0">
                <a:cs typeface="Adobe Caslon Pro"/>
              </a:rPr>
              <a:t>, </a:t>
            </a:r>
            <a:r>
              <a:rPr lang="pt-BR" sz="2000" b="0" dirty="0">
                <a:cs typeface="Adobe Caslon Pro"/>
              </a:rPr>
              <a:t>60M params</a:t>
            </a:r>
            <a:r>
              <a:rPr lang="fr-FR" sz="2000" b="0" dirty="0">
                <a:latin typeface="+mn-lt"/>
                <a:cs typeface="Adobe Caslon Pro"/>
              </a:rPr>
              <a:t>)</a:t>
            </a:r>
          </a:p>
          <a:p>
            <a:pPr marL="800065" lvl="1" indent="-342865">
              <a:buFont typeface="Arial"/>
              <a:buChar char="•"/>
            </a:pPr>
            <a:r>
              <a:rPr lang="fr-FR" sz="2000" b="0" dirty="0">
                <a:latin typeface="+mn-lt"/>
                <a:cs typeface="Adobe Caslon Pro"/>
              </a:rPr>
              <a:t>GPU </a:t>
            </a:r>
            <a:r>
              <a:rPr lang="fr-FR" sz="2000" b="0" dirty="0" err="1">
                <a:latin typeface="+mn-lt"/>
                <a:cs typeface="Adobe Caslon Pro"/>
              </a:rPr>
              <a:t>implementation</a:t>
            </a:r>
            <a:r>
              <a:rPr lang="fr-FR" sz="2000" b="0" dirty="0">
                <a:latin typeface="+mn-lt"/>
                <a:cs typeface="Adobe Caslon Pro"/>
              </a:rPr>
              <a:t> (50x </a:t>
            </a:r>
            <a:r>
              <a:rPr lang="fr-FR" sz="2000" b="0" dirty="0" err="1">
                <a:latin typeface="+mn-lt"/>
                <a:cs typeface="Adobe Caslon Pro"/>
              </a:rPr>
              <a:t>speedup</a:t>
            </a:r>
            <a:r>
              <a:rPr lang="fr-FR" sz="2000" b="0" dirty="0">
                <a:latin typeface="+mn-lt"/>
                <a:cs typeface="Adobe Caslon Pro"/>
              </a:rPr>
              <a:t> over CPU)</a:t>
            </a:r>
          </a:p>
          <a:p>
            <a:pPr marL="1257265" lvl="2" indent="-342865">
              <a:buFont typeface="Arial"/>
              <a:buChar char="•"/>
            </a:pPr>
            <a:r>
              <a:rPr lang="fr-FR" sz="2000" b="0" dirty="0" err="1">
                <a:latin typeface="+mn-lt"/>
                <a:cs typeface="Adobe Caslon Pro"/>
              </a:rPr>
              <a:t>Trained</a:t>
            </a:r>
            <a:r>
              <a:rPr lang="fr-FR" sz="2000" b="0" dirty="0">
                <a:latin typeface="+mn-lt"/>
                <a:cs typeface="Adobe Caslon Pro"/>
              </a:rPr>
              <a:t> on </a:t>
            </a:r>
            <a:r>
              <a:rPr lang="fr-FR" sz="2000" b="0" dirty="0" err="1">
                <a:latin typeface="+mn-lt"/>
                <a:cs typeface="Adobe Caslon Pro"/>
              </a:rPr>
              <a:t>two</a:t>
            </a:r>
            <a:r>
              <a:rPr lang="fr-FR" sz="2000" b="0" dirty="0">
                <a:latin typeface="+mn-lt"/>
                <a:cs typeface="Adobe Caslon Pro"/>
              </a:rPr>
              <a:t> </a:t>
            </a:r>
            <a:r>
              <a:rPr lang="fr-FR" sz="2000" b="0" dirty="0" err="1">
                <a:latin typeface="+mn-lt"/>
                <a:cs typeface="Adobe Caslon Pro"/>
              </a:rPr>
              <a:t>GPUs</a:t>
            </a:r>
            <a:r>
              <a:rPr lang="fr-FR" sz="2000" b="0" dirty="0">
                <a:latin typeface="+mn-lt"/>
                <a:cs typeface="Adobe Caslon Pro"/>
              </a:rPr>
              <a:t> for a </a:t>
            </a:r>
            <a:r>
              <a:rPr lang="fr-FR" sz="2000" b="0" dirty="0" err="1">
                <a:latin typeface="+mn-lt"/>
                <a:cs typeface="Adobe Caslon Pro"/>
              </a:rPr>
              <a:t>week</a:t>
            </a:r>
            <a:endParaRPr lang="fr-FR" sz="2000" b="0" dirty="0">
              <a:latin typeface="+mn-lt"/>
              <a:cs typeface="Adobe Caslon Pro"/>
            </a:endParaRPr>
          </a:p>
        </p:txBody>
      </p:sp>
      <p:sp>
        <p:nvSpPr>
          <p:cNvPr id="8" name="TextBox 7"/>
          <p:cNvSpPr txBox="1"/>
          <p:nvPr/>
        </p:nvSpPr>
        <p:spPr>
          <a:xfrm>
            <a:off x="-228600" y="6443246"/>
            <a:ext cx="12649199" cy="338554"/>
          </a:xfrm>
          <a:prstGeom prst="rect">
            <a:avLst/>
          </a:prstGeom>
          <a:noFill/>
        </p:spPr>
        <p:txBody>
          <a:bodyPr wrap="square" rtlCol="0">
            <a:spAutoFit/>
          </a:bodyPr>
          <a:lstStyle/>
          <a:p>
            <a:pPr algn="ctr"/>
            <a:r>
              <a:rPr lang="en-US" sz="1600" b="0" dirty="0"/>
              <a:t>A. </a:t>
            </a:r>
            <a:r>
              <a:rPr lang="en-US" sz="1600" b="0" dirty="0" err="1"/>
              <a:t>Krizhevsky</a:t>
            </a:r>
            <a:r>
              <a:rPr lang="en-US" sz="1600" b="0" dirty="0"/>
              <a:t>, I. </a:t>
            </a:r>
            <a:r>
              <a:rPr lang="en-US" sz="1600" b="0" dirty="0" err="1"/>
              <a:t>Sutskever</a:t>
            </a:r>
            <a:r>
              <a:rPr lang="en-US" sz="1600" b="0" dirty="0"/>
              <a:t>, and G. Hinton, </a:t>
            </a:r>
            <a:r>
              <a:rPr lang="en-US" sz="1600" b="0" dirty="0">
                <a:hlinkClick r:id="rId4"/>
              </a:rPr>
              <a:t>ImageNet Classification with Deep Convolutional Neural Networks</a:t>
            </a:r>
            <a:r>
              <a:rPr lang="en-US" sz="1600" b="0" dirty="0"/>
              <a:t>, NIPS 2012</a:t>
            </a:r>
          </a:p>
        </p:txBody>
      </p:sp>
    </p:spTree>
    <p:extLst>
      <p:ext uri="{BB962C8B-B14F-4D97-AF65-F5344CB8AC3E}">
        <p14:creationId xmlns:p14="http://schemas.microsoft.com/office/powerpoint/2010/main" val="23560687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DenseNets</a:t>
            </a:r>
            <a:endParaRPr lang="en-US" dirty="0"/>
          </a:p>
        </p:txBody>
      </p:sp>
      <p:sp>
        <p:nvSpPr>
          <p:cNvPr id="6" name="Rectangle 5"/>
          <p:cNvSpPr/>
          <p:nvPr/>
        </p:nvSpPr>
        <p:spPr>
          <a:xfrm>
            <a:off x="1676400" y="6172201"/>
            <a:ext cx="8991600" cy="646331"/>
          </a:xfrm>
          <a:prstGeom prst="rect">
            <a:avLst/>
          </a:prstGeom>
        </p:spPr>
        <p:txBody>
          <a:bodyPr wrap="square">
            <a:spAutoFit/>
          </a:bodyPr>
          <a:lstStyle/>
          <a:p>
            <a:pPr algn="ctr"/>
            <a:r>
              <a:rPr lang="en-US" sz="1800" b="0" dirty="0">
                <a:solidFill>
                  <a:srgbClr val="000000"/>
                </a:solidFill>
              </a:rPr>
              <a:t> G. Huang, Z. Liu, and L. van der </a:t>
            </a:r>
            <a:r>
              <a:rPr lang="en-US" sz="1800" b="0" dirty="0" err="1">
                <a:solidFill>
                  <a:srgbClr val="000000"/>
                </a:solidFill>
              </a:rPr>
              <a:t>Maaten</a:t>
            </a:r>
            <a:r>
              <a:rPr lang="en-US" sz="1800" b="0" dirty="0">
                <a:solidFill>
                  <a:srgbClr val="000000"/>
                </a:solidFill>
              </a:rPr>
              <a:t>, </a:t>
            </a:r>
            <a:r>
              <a:rPr lang="en-US" sz="1800" b="0" dirty="0">
                <a:solidFill>
                  <a:srgbClr val="000000"/>
                </a:solidFill>
                <a:hlinkClick r:id="rId2"/>
              </a:rPr>
              <a:t>Densely Connected Convolutional Networks</a:t>
            </a:r>
            <a:r>
              <a:rPr lang="en-US" sz="1800" b="0" dirty="0">
                <a:solidFill>
                  <a:srgbClr val="000000"/>
                </a:solidFill>
              </a:rPr>
              <a:t>, CVPR 2017 (Best Paper Award)</a:t>
            </a:r>
          </a:p>
        </p:txBody>
      </p:sp>
      <p:pic>
        <p:nvPicPr>
          <p:cNvPr id="4" name="Picture 3">
            <a:extLst>
              <a:ext uri="{FF2B5EF4-FFF2-40B4-BE49-F238E27FC236}">
                <a16:creationId xmlns:a16="http://schemas.microsoft.com/office/drawing/2014/main" id="{0D72B22C-8AFB-F045-9FC0-8776199D5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19201"/>
            <a:ext cx="9144000" cy="3478389"/>
          </a:xfrm>
          <a:prstGeom prst="rect">
            <a:avLst/>
          </a:prstGeom>
        </p:spPr>
      </p:pic>
      <p:sp>
        <p:nvSpPr>
          <p:cNvPr id="10" name="TextBox 9">
            <a:extLst>
              <a:ext uri="{FF2B5EF4-FFF2-40B4-BE49-F238E27FC236}">
                <a16:creationId xmlns:a16="http://schemas.microsoft.com/office/drawing/2014/main" id="{01DF804D-2730-5143-A067-27602A7FC693}"/>
              </a:ext>
            </a:extLst>
          </p:cNvPr>
          <p:cNvSpPr txBox="1"/>
          <p:nvPr/>
        </p:nvSpPr>
        <p:spPr>
          <a:xfrm>
            <a:off x="2127280" y="5181600"/>
            <a:ext cx="8007320" cy="369332"/>
          </a:xfrm>
          <a:prstGeom prst="rect">
            <a:avLst/>
          </a:prstGeom>
          <a:noFill/>
        </p:spPr>
        <p:txBody>
          <a:bodyPr wrap="none" rtlCol="0">
            <a:spAutoFit/>
          </a:bodyPr>
          <a:lstStyle/>
          <a:p>
            <a:r>
              <a:rPr lang="en-US" sz="1800" b="0" dirty="0"/>
              <a:t>ImageNet validation error vs. number of parameters and test-time operations</a:t>
            </a:r>
          </a:p>
        </p:txBody>
      </p:sp>
    </p:spTree>
    <p:extLst>
      <p:ext uri="{BB962C8B-B14F-4D97-AF65-F5344CB8AC3E}">
        <p14:creationId xmlns:p14="http://schemas.microsoft.com/office/powerpoint/2010/main" val="2806791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1F635-22D5-6B44-BE7C-4C6532FCF4DB}"/>
              </a:ext>
            </a:extLst>
          </p:cNvPr>
          <p:cNvSpPr>
            <a:spLocks noGrp="1"/>
          </p:cNvSpPr>
          <p:nvPr>
            <p:ph type="title"/>
          </p:nvPr>
        </p:nvSpPr>
        <p:spPr/>
        <p:txBody>
          <a:bodyPr/>
          <a:lstStyle/>
          <a:p>
            <a:r>
              <a:rPr lang="en-US" dirty="0"/>
              <a:t>How to use a pre-trained network for a new task?</a:t>
            </a:r>
          </a:p>
        </p:txBody>
      </p:sp>
      <p:sp>
        <p:nvSpPr>
          <p:cNvPr id="3" name="Content Placeholder 2">
            <a:extLst>
              <a:ext uri="{FF2B5EF4-FFF2-40B4-BE49-F238E27FC236}">
                <a16:creationId xmlns:a16="http://schemas.microsoft.com/office/drawing/2014/main" id="{60EDC0BA-5465-264B-8AB5-3D9BF02708A5}"/>
              </a:ext>
            </a:extLst>
          </p:cNvPr>
          <p:cNvSpPr>
            <a:spLocks noGrp="1"/>
          </p:cNvSpPr>
          <p:nvPr>
            <p:ph idx="1"/>
          </p:nvPr>
        </p:nvSpPr>
        <p:spPr>
          <a:xfrm>
            <a:off x="4953000" y="914400"/>
            <a:ext cx="6324600" cy="5257800"/>
          </a:xfrm>
        </p:spPr>
        <p:txBody>
          <a:bodyPr/>
          <a:lstStyle/>
          <a:p>
            <a:pPr marL="514350" indent="-514350">
              <a:buFont typeface="Arial" panose="020B0604020202020204" pitchFamily="34" charset="0"/>
              <a:buChar char="•"/>
            </a:pPr>
            <a:r>
              <a:rPr lang="en-US" dirty="0"/>
              <a:t>Strategy 1: Use as feature extractor</a:t>
            </a:r>
          </a:p>
        </p:txBody>
      </p:sp>
      <p:pic>
        <p:nvPicPr>
          <p:cNvPr id="4" name="Picture 3">
            <a:extLst>
              <a:ext uri="{FF2B5EF4-FFF2-40B4-BE49-F238E27FC236}">
                <a16:creationId xmlns:a16="http://schemas.microsoft.com/office/drawing/2014/main" id="{2E642856-9361-B44B-ADAE-5135E1FD266F}"/>
              </a:ext>
            </a:extLst>
          </p:cNvPr>
          <p:cNvPicPr>
            <a:picLocks noChangeAspect="1"/>
          </p:cNvPicPr>
          <p:nvPr/>
        </p:nvPicPr>
        <p:blipFill rotWithShape="1">
          <a:blip r:embed="rId2">
            <a:extLst>
              <a:ext uri="{28A0092B-C50C-407E-A947-70E740481C1C}">
                <a14:useLocalDpi xmlns:a14="http://schemas.microsoft.com/office/drawing/2010/main" val="0"/>
              </a:ext>
            </a:extLst>
          </a:blip>
          <a:srcRect l="43512" t="5714" r="28244"/>
          <a:stretch/>
        </p:blipFill>
        <p:spPr>
          <a:xfrm>
            <a:off x="3200400" y="926123"/>
            <a:ext cx="1447800" cy="5620871"/>
          </a:xfrm>
          <a:prstGeom prst="rect">
            <a:avLst/>
          </a:prstGeom>
        </p:spPr>
      </p:pic>
      <p:sp>
        <p:nvSpPr>
          <p:cNvPr id="10" name="Left Brace 9">
            <a:extLst>
              <a:ext uri="{FF2B5EF4-FFF2-40B4-BE49-F238E27FC236}">
                <a16:creationId xmlns:a16="http://schemas.microsoft.com/office/drawing/2014/main" id="{1A737A36-9ECB-D24F-A30D-6FA006806006}"/>
              </a:ext>
            </a:extLst>
          </p:cNvPr>
          <p:cNvSpPr/>
          <p:nvPr/>
        </p:nvSpPr>
        <p:spPr bwMode="auto">
          <a:xfrm>
            <a:off x="2895600" y="1066800"/>
            <a:ext cx="304800" cy="457200"/>
          </a:xfrm>
          <a:prstGeom prst="lef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1" name="TextBox 10">
            <a:extLst>
              <a:ext uri="{FF2B5EF4-FFF2-40B4-BE49-F238E27FC236}">
                <a16:creationId xmlns:a16="http://schemas.microsoft.com/office/drawing/2014/main" id="{C8F1D072-94D6-614F-9614-308B318025C8}"/>
              </a:ext>
            </a:extLst>
          </p:cNvPr>
          <p:cNvSpPr txBox="1"/>
          <p:nvPr/>
        </p:nvSpPr>
        <p:spPr>
          <a:xfrm>
            <a:off x="457200" y="1066800"/>
            <a:ext cx="2351926" cy="369332"/>
          </a:xfrm>
          <a:prstGeom prst="rect">
            <a:avLst/>
          </a:prstGeom>
          <a:noFill/>
        </p:spPr>
        <p:txBody>
          <a:bodyPr wrap="none" rtlCol="0">
            <a:spAutoFit/>
          </a:bodyPr>
          <a:lstStyle/>
          <a:p>
            <a:r>
              <a:rPr lang="en-US" sz="1800" b="0" dirty="0"/>
              <a:t>Remove these layers</a:t>
            </a:r>
          </a:p>
        </p:txBody>
      </p:sp>
      <p:cxnSp>
        <p:nvCxnSpPr>
          <p:cNvPr id="13" name="Straight Arrow Connector 12">
            <a:extLst>
              <a:ext uri="{FF2B5EF4-FFF2-40B4-BE49-F238E27FC236}">
                <a16:creationId xmlns:a16="http://schemas.microsoft.com/office/drawing/2014/main" id="{481B4480-AA27-B944-B91C-37253879640C}"/>
              </a:ext>
            </a:extLst>
          </p:cNvPr>
          <p:cNvCxnSpPr/>
          <p:nvPr/>
        </p:nvCxnSpPr>
        <p:spPr bwMode="auto">
          <a:xfrm flipH="1">
            <a:off x="2748337" y="1645920"/>
            <a:ext cx="452063"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B28ECCFA-C21B-6348-84E0-0AA3073A2250}"/>
              </a:ext>
            </a:extLst>
          </p:cNvPr>
          <p:cNvSpPr txBox="1"/>
          <p:nvPr/>
        </p:nvSpPr>
        <p:spPr>
          <a:xfrm>
            <a:off x="457200" y="1487269"/>
            <a:ext cx="2400300" cy="646331"/>
          </a:xfrm>
          <a:prstGeom prst="rect">
            <a:avLst/>
          </a:prstGeom>
          <a:noFill/>
        </p:spPr>
        <p:txBody>
          <a:bodyPr wrap="square" rtlCol="0">
            <a:spAutoFit/>
          </a:bodyPr>
          <a:lstStyle/>
          <a:p>
            <a:pPr algn="ctr"/>
            <a:r>
              <a:rPr lang="en-US" sz="1800" b="0" dirty="0"/>
              <a:t>Use as off-the-shelf feature</a:t>
            </a:r>
          </a:p>
        </p:txBody>
      </p:sp>
    </p:spTree>
    <p:extLst>
      <p:ext uri="{BB962C8B-B14F-4D97-AF65-F5344CB8AC3E}">
        <p14:creationId xmlns:p14="http://schemas.microsoft.com/office/powerpoint/2010/main" val="63208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3 at 2.54.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52501"/>
            <a:ext cx="9144000" cy="3681241"/>
          </a:xfrm>
          <a:prstGeom prst="rect">
            <a:avLst/>
          </a:prstGeom>
        </p:spPr>
      </p:pic>
      <p:sp>
        <p:nvSpPr>
          <p:cNvPr id="6" name="TextBox 5"/>
          <p:cNvSpPr txBox="1"/>
          <p:nvPr/>
        </p:nvSpPr>
        <p:spPr>
          <a:xfrm>
            <a:off x="1752601" y="6111872"/>
            <a:ext cx="8698502" cy="6982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a:spcBef>
                <a:spcPts val="0"/>
              </a:spcBef>
              <a:spcAft>
                <a:spcPts val="0"/>
              </a:spcAft>
            </a:pPr>
            <a:r>
              <a:rPr lang="en-US" sz="1800" b="0" dirty="0">
                <a:solidFill>
                  <a:srgbClr val="000000"/>
                </a:solidFill>
                <a:sym typeface="Helvetica Neue Light"/>
              </a:rPr>
              <a:t>O. </a:t>
            </a:r>
            <a:r>
              <a:rPr lang="en-US" sz="1800" b="0" dirty="0" err="1">
                <a:solidFill>
                  <a:srgbClr val="000000"/>
                </a:solidFill>
                <a:sym typeface="Helvetica Neue Light"/>
              </a:rPr>
              <a:t>Vinyals</a:t>
            </a:r>
            <a:r>
              <a:rPr lang="en-US" sz="1800" b="0" dirty="0">
                <a:solidFill>
                  <a:srgbClr val="000000"/>
                </a:solidFill>
                <a:sym typeface="Helvetica Neue Light"/>
              </a:rPr>
              <a:t>, A. </a:t>
            </a:r>
            <a:r>
              <a:rPr lang="en-US" sz="1800" b="0" dirty="0" err="1">
                <a:solidFill>
                  <a:srgbClr val="000000"/>
                </a:solidFill>
                <a:sym typeface="Helvetica Neue Light"/>
              </a:rPr>
              <a:t>Toshev</a:t>
            </a:r>
            <a:r>
              <a:rPr lang="en-US" sz="1800" b="0" dirty="0">
                <a:solidFill>
                  <a:srgbClr val="000000"/>
                </a:solidFill>
                <a:sym typeface="Helvetica Neue Light"/>
              </a:rPr>
              <a:t>, S. </a:t>
            </a:r>
            <a:r>
              <a:rPr lang="en-US" sz="1800" b="0" dirty="0" err="1">
                <a:solidFill>
                  <a:srgbClr val="000000"/>
                </a:solidFill>
                <a:sym typeface="Helvetica Neue Light"/>
              </a:rPr>
              <a:t>Bengio</a:t>
            </a:r>
            <a:r>
              <a:rPr lang="en-US" sz="1800" b="0" dirty="0">
                <a:solidFill>
                  <a:srgbClr val="000000"/>
                </a:solidFill>
                <a:sym typeface="Helvetica Neue Light"/>
              </a:rPr>
              <a:t>, and D. </a:t>
            </a:r>
            <a:r>
              <a:rPr lang="en-US" sz="1800" b="0" dirty="0" err="1">
                <a:solidFill>
                  <a:srgbClr val="000000"/>
                </a:solidFill>
                <a:sym typeface="Helvetica Neue Light"/>
              </a:rPr>
              <a:t>Erhan</a:t>
            </a:r>
            <a:r>
              <a:rPr lang="en-US" sz="1800" b="0" dirty="0">
                <a:solidFill>
                  <a:srgbClr val="000000"/>
                </a:solidFill>
                <a:sym typeface="Helvetica Neue Light"/>
              </a:rPr>
              <a:t>.</a:t>
            </a:r>
            <a:r>
              <a:rPr lang="en-US" sz="1800" b="0" dirty="0">
                <a:solidFill>
                  <a:srgbClr val="000000"/>
                </a:solidFill>
              </a:rPr>
              <a:t> </a:t>
            </a:r>
            <a:r>
              <a:rPr lang="en-US" sz="1800" b="0">
                <a:solidFill>
                  <a:srgbClr val="000000"/>
                </a:solidFill>
                <a:sym typeface="Helvetica Neue Light"/>
                <a:hlinkClick r:id="rId3"/>
              </a:rPr>
              <a:t>Show and tell: A neural image caption generator</a:t>
            </a:r>
            <a:r>
              <a:rPr lang="en-US" sz="1800" b="0">
                <a:solidFill>
                  <a:srgbClr val="000000"/>
                </a:solidFill>
                <a:sym typeface="Helvetica Neue Light"/>
              </a:rPr>
              <a:t>. </a:t>
            </a:r>
            <a:r>
              <a:rPr lang="en-US" sz="1800" b="0" dirty="0">
                <a:solidFill>
                  <a:srgbClr val="000000"/>
                </a:solidFill>
                <a:sym typeface="Helvetica Neue Light"/>
              </a:rPr>
              <a:t>CVPR 2015</a:t>
            </a:r>
          </a:p>
        </p:txBody>
      </p:sp>
      <p:sp>
        <p:nvSpPr>
          <p:cNvPr id="5" name="TextBox 4"/>
          <p:cNvSpPr txBox="1"/>
          <p:nvPr/>
        </p:nvSpPr>
        <p:spPr>
          <a:xfrm>
            <a:off x="4196078" y="4899393"/>
            <a:ext cx="3042922" cy="88293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a:spcBef>
                <a:spcPts val="0"/>
              </a:spcBef>
              <a:spcAft>
                <a:spcPts val="0"/>
              </a:spcAft>
            </a:pPr>
            <a:r>
              <a:rPr lang="en-US" dirty="0">
                <a:solidFill>
                  <a:srgbClr val="FF0000"/>
                </a:solidFill>
              </a:rPr>
              <a:t>FC vectors from </a:t>
            </a:r>
            <a:br>
              <a:rPr lang="en-US" dirty="0">
                <a:solidFill>
                  <a:srgbClr val="FF0000"/>
                </a:solidFill>
              </a:rPr>
            </a:br>
            <a:r>
              <a:rPr lang="en-US" dirty="0">
                <a:solidFill>
                  <a:srgbClr val="FF0000"/>
                </a:solidFill>
              </a:rPr>
              <a:t>pre-trained network</a:t>
            </a:r>
            <a:endParaRPr lang="en-US" dirty="0">
              <a:solidFill>
                <a:srgbClr val="FF0000"/>
              </a:solidFill>
              <a:sym typeface="Helvetica Neue Light"/>
            </a:endParaRPr>
          </a:p>
        </p:txBody>
      </p:sp>
      <p:sp>
        <p:nvSpPr>
          <p:cNvPr id="2" name="Oval 1"/>
          <p:cNvSpPr/>
          <p:nvPr/>
        </p:nvSpPr>
        <p:spPr>
          <a:xfrm>
            <a:off x="4462397" y="2494994"/>
            <a:ext cx="2304708" cy="1284850"/>
          </a:xfrm>
          <a:prstGeom prst="ellipse">
            <a:avLst/>
          </a:prstGeom>
          <a:noFill/>
          <a:ln w="76200" cap="flat">
            <a:solidFill>
              <a:srgbClr val="FF0000"/>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a:spcBef>
                <a:spcPts val="0"/>
              </a:spcBef>
              <a:spcAft>
                <a:spcPts val="0"/>
              </a:spcAft>
            </a:pPr>
            <a:endParaRPr lang="en-US" sz="5000" b="0">
              <a:solidFill>
                <a:srgbClr val="000000"/>
              </a:solidFill>
              <a:latin typeface="Helvetica Neue Light"/>
              <a:ea typeface="Helvetica Neue Light"/>
              <a:cs typeface="Helvetica Neue Light"/>
              <a:sym typeface="Helvetica Neue Light"/>
            </a:endParaRPr>
          </a:p>
        </p:txBody>
      </p:sp>
      <p:sp>
        <p:nvSpPr>
          <p:cNvPr id="3" name="Up Arrow 2"/>
          <p:cNvSpPr/>
          <p:nvPr/>
        </p:nvSpPr>
        <p:spPr>
          <a:xfrm>
            <a:off x="5396610" y="3906739"/>
            <a:ext cx="540653" cy="1046261"/>
          </a:xfrm>
          <a:prstGeom prst="upArrow">
            <a:avLst/>
          </a:prstGeom>
          <a:noFill/>
          <a:ln w="50800" cap="flat">
            <a:solidFill>
              <a:srgbClr val="FF0000"/>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a:spcBef>
                <a:spcPts val="0"/>
              </a:spcBef>
              <a:spcAft>
                <a:spcPts val="0"/>
              </a:spcAft>
            </a:pPr>
            <a:endParaRPr lang="en-US" sz="5000" b="0">
              <a:solidFill>
                <a:srgbClr val="000000"/>
              </a:solidFill>
              <a:latin typeface="Helvetica Neue Light"/>
              <a:ea typeface="Helvetica Neue Light"/>
              <a:cs typeface="Helvetica Neue Light"/>
              <a:sym typeface="Helvetica Neue Light"/>
            </a:endParaRPr>
          </a:p>
        </p:txBody>
      </p:sp>
      <p:sp>
        <p:nvSpPr>
          <p:cNvPr id="7" name="Title 6"/>
          <p:cNvSpPr>
            <a:spLocks noGrp="1"/>
          </p:cNvSpPr>
          <p:nvPr>
            <p:ph type="title"/>
          </p:nvPr>
        </p:nvSpPr>
        <p:spPr/>
        <p:txBody>
          <a:bodyPr/>
          <a:lstStyle/>
          <a:p>
            <a:r>
              <a:rPr lang="en-US" dirty="0"/>
              <a:t>Example: CNNs for image captioning</a:t>
            </a:r>
          </a:p>
        </p:txBody>
      </p:sp>
    </p:spTree>
    <p:extLst>
      <p:ext uri="{BB962C8B-B14F-4D97-AF65-F5344CB8AC3E}">
        <p14:creationId xmlns:p14="http://schemas.microsoft.com/office/powerpoint/2010/main" val="127111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1F635-22D5-6B44-BE7C-4C6532FCF4DB}"/>
              </a:ext>
            </a:extLst>
          </p:cNvPr>
          <p:cNvSpPr>
            <a:spLocks noGrp="1"/>
          </p:cNvSpPr>
          <p:nvPr>
            <p:ph type="title"/>
          </p:nvPr>
        </p:nvSpPr>
        <p:spPr/>
        <p:txBody>
          <a:bodyPr/>
          <a:lstStyle/>
          <a:p>
            <a:r>
              <a:rPr lang="en-US" dirty="0"/>
              <a:t>How to use a pre-trained network for a new task?</a:t>
            </a:r>
          </a:p>
        </p:txBody>
      </p:sp>
      <p:sp>
        <p:nvSpPr>
          <p:cNvPr id="3" name="Content Placeholder 2">
            <a:extLst>
              <a:ext uri="{FF2B5EF4-FFF2-40B4-BE49-F238E27FC236}">
                <a16:creationId xmlns:a16="http://schemas.microsoft.com/office/drawing/2014/main" id="{60EDC0BA-5465-264B-8AB5-3D9BF02708A5}"/>
              </a:ext>
            </a:extLst>
          </p:cNvPr>
          <p:cNvSpPr>
            <a:spLocks noGrp="1"/>
          </p:cNvSpPr>
          <p:nvPr>
            <p:ph idx="1"/>
          </p:nvPr>
        </p:nvSpPr>
        <p:spPr>
          <a:xfrm>
            <a:off x="4953000" y="914400"/>
            <a:ext cx="6324600" cy="5257800"/>
          </a:xfrm>
        </p:spPr>
        <p:txBody>
          <a:bodyPr/>
          <a:lstStyle/>
          <a:p>
            <a:pPr marL="514350" indent="-514350">
              <a:buFont typeface="Arial" panose="020B0604020202020204" pitchFamily="34" charset="0"/>
              <a:buChar char="•"/>
            </a:pPr>
            <a:r>
              <a:rPr lang="en-US" dirty="0"/>
              <a:t>Strategy 2: Transfer learning</a:t>
            </a:r>
          </a:p>
        </p:txBody>
      </p:sp>
      <p:pic>
        <p:nvPicPr>
          <p:cNvPr id="4" name="Picture 3">
            <a:extLst>
              <a:ext uri="{FF2B5EF4-FFF2-40B4-BE49-F238E27FC236}">
                <a16:creationId xmlns:a16="http://schemas.microsoft.com/office/drawing/2014/main" id="{2E642856-9361-B44B-ADAE-5135E1FD266F}"/>
              </a:ext>
            </a:extLst>
          </p:cNvPr>
          <p:cNvPicPr>
            <a:picLocks noChangeAspect="1"/>
          </p:cNvPicPr>
          <p:nvPr/>
        </p:nvPicPr>
        <p:blipFill rotWithShape="1">
          <a:blip r:embed="rId2">
            <a:extLst>
              <a:ext uri="{28A0092B-C50C-407E-A947-70E740481C1C}">
                <a14:useLocalDpi xmlns:a14="http://schemas.microsoft.com/office/drawing/2010/main" val="0"/>
              </a:ext>
            </a:extLst>
          </a:blip>
          <a:srcRect l="43512" t="5714" r="28244"/>
          <a:stretch/>
        </p:blipFill>
        <p:spPr>
          <a:xfrm>
            <a:off x="3200400" y="926123"/>
            <a:ext cx="1447800" cy="5620871"/>
          </a:xfrm>
          <a:prstGeom prst="rect">
            <a:avLst/>
          </a:prstGeom>
        </p:spPr>
      </p:pic>
      <p:sp>
        <p:nvSpPr>
          <p:cNvPr id="10" name="Left Brace 9">
            <a:extLst>
              <a:ext uri="{FF2B5EF4-FFF2-40B4-BE49-F238E27FC236}">
                <a16:creationId xmlns:a16="http://schemas.microsoft.com/office/drawing/2014/main" id="{1A737A36-9ECB-D24F-A30D-6FA006806006}"/>
              </a:ext>
            </a:extLst>
          </p:cNvPr>
          <p:cNvSpPr/>
          <p:nvPr/>
        </p:nvSpPr>
        <p:spPr bwMode="auto">
          <a:xfrm>
            <a:off x="2895600" y="1066800"/>
            <a:ext cx="304800" cy="457200"/>
          </a:xfrm>
          <a:prstGeom prst="lef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1" name="TextBox 10">
            <a:extLst>
              <a:ext uri="{FF2B5EF4-FFF2-40B4-BE49-F238E27FC236}">
                <a16:creationId xmlns:a16="http://schemas.microsoft.com/office/drawing/2014/main" id="{C8F1D072-94D6-614F-9614-308B318025C8}"/>
              </a:ext>
            </a:extLst>
          </p:cNvPr>
          <p:cNvSpPr txBox="1"/>
          <p:nvPr/>
        </p:nvSpPr>
        <p:spPr>
          <a:xfrm>
            <a:off x="501002" y="1066800"/>
            <a:ext cx="2318398" cy="646331"/>
          </a:xfrm>
          <a:prstGeom prst="rect">
            <a:avLst/>
          </a:prstGeom>
          <a:noFill/>
        </p:spPr>
        <p:txBody>
          <a:bodyPr wrap="square" rtlCol="0">
            <a:spAutoFit/>
          </a:bodyPr>
          <a:lstStyle/>
          <a:p>
            <a:pPr algn="ctr"/>
            <a:r>
              <a:rPr lang="en-US" sz="1800" b="0" dirty="0"/>
              <a:t>Train new prediction layer(s)</a:t>
            </a:r>
          </a:p>
        </p:txBody>
      </p:sp>
      <p:sp>
        <p:nvSpPr>
          <p:cNvPr id="5" name="Rectangle 4">
            <a:extLst>
              <a:ext uri="{FF2B5EF4-FFF2-40B4-BE49-F238E27FC236}">
                <a16:creationId xmlns:a16="http://schemas.microsoft.com/office/drawing/2014/main" id="{433BCBB3-2FEB-B84D-AAAC-7441FECC1F2A}"/>
              </a:ext>
            </a:extLst>
          </p:cNvPr>
          <p:cNvSpPr/>
          <p:nvPr/>
        </p:nvSpPr>
        <p:spPr bwMode="auto">
          <a:xfrm>
            <a:off x="3319272" y="1066800"/>
            <a:ext cx="1208926" cy="457200"/>
          </a:xfrm>
          <a:prstGeom prst="rect">
            <a:avLst/>
          </a:prstGeom>
          <a:solidFill>
            <a:srgbClr val="FF7E79"/>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2" name="Left Brace 11">
            <a:extLst>
              <a:ext uri="{FF2B5EF4-FFF2-40B4-BE49-F238E27FC236}">
                <a16:creationId xmlns:a16="http://schemas.microsoft.com/office/drawing/2014/main" id="{3A645195-84EF-B341-9697-6EC1668CCAED}"/>
              </a:ext>
            </a:extLst>
          </p:cNvPr>
          <p:cNvSpPr/>
          <p:nvPr/>
        </p:nvSpPr>
        <p:spPr bwMode="auto">
          <a:xfrm>
            <a:off x="2895600" y="1535722"/>
            <a:ext cx="304800" cy="4407877"/>
          </a:xfrm>
          <a:prstGeom prst="lef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5" name="TextBox 14">
            <a:extLst>
              <a:ext uri="{FF2B5EF4-FFF2-40B4-BE49-F238E27FC236}">
                <a16:creationId xmlns:a16="http://schemas.microsoft.com/office/drawing/2014/main" id="{97E1C223-BE14-F94E-8956-3A3F0053B471}"/>
              </a:ext>
            </a:extLst>
          </p:cNvPr>
          <p:cNvSpPr txBox="1"/>
          <p:nvPr/>
        </p:nvSpPr>
        <p:spPr>
          <a:xfrm>
            <a:off x="577202" y="3532734"/>
            <a:ext cx="2318398" cy="646331"/>
          </a:xfrm>
          <a:prstGeom prst="rect">
            <a:avLst/>
          </a:prstGeom>
          <a:noFill/>
        </p:spPr>
        <p:txBody>
          <a:bodyPr wrap="square" rtlCol="0">
            <a:spAutoFit/>
          </a:bodyPr>
          <a:lstStyle/>
          <a:p>
            <a:pPr algn="ctr"/>
            <a:r>
              <a:rPr lang="en-US" sz="1800" b="0" dirty="0"/>
              <a:t>Keep frozen or </a:t>
            </a:r>
            <a:br>
              <a:rPr lang="en-US" sz="1800" b="0" dirty="0"/>
            </a:br>
            <a:r>
              <a:rPr lang="en-US" sz="1800" b="0" i="1" dirty="0"/>
              <a:t>fine-tune</a:t>
            </a:r>
          </a:p>
        </p:txBody>
      </p:sp>
    </p:spTree>
    <p:extLst>
      <p:ext uri="{BB962C8B-B14F-4D97-AF65-F5344CB8AC3E}">
        <p14:creationId xmlns:p14="http://schemas.microsoft.com/office/powerpoint/2010/main" val="418499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5" grpId="0" animBg="1"/>
      <p:bldP spid="1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1"/>
                </a:solidFill>
              </a:rPr>
              <a:t>AlexNet</a:t>
            </a:r>
            <a:r>
              <a:rPr lang="en-US" dirty="0">
                <a:solidFill>
                  <a:schemeClr val="tx1"/>
                </a:solidFill>
              </a:rPr>
              <a:t>: ILSVRC 2012 winner</a:t>
            </a:r>
            <a:endParaRPr lang="en-US" dirty="0">
              <a:latin typeface="+mn-lt"/>
            </a:endParaRPr>
          </a:p>
        </p:txBody>
      </p:sp>
      <p:pic>
        <p:nvPicPr>
          <p:cNvPr id="7" name="Picture 6">
            <a:extLst>
              <a:ext uri="{FF2B5EF4-FFF2-40B4-BE49-F238E27FC236}">
                <a16:creationId xmlns:a16="http://schemas.microsoft.com/office/drawing/2014/main" id="{E20B48C5-5DBD-054A-909D-DCAF8994D686}"/>
              </a:ext>
            </a:extLst>
          </p:cNvPr>
          <p:cNvPicPr>
            <a:picLocks noChangeAspect="1"/>
          </p:cNvPicPr>
          <p:nvPr/>
        </p:nvPicPr>
        <p:blipFill rotWithShape="1">
          <a:blip r:embed="rId3"/>
          <a:srcRect t="7061" b="34445"/>
          <a:stretch/>
        </p:blipFill>
        <p:spPr>
          <a:xfrm>
            <a:off x="1676400" y="1053400"/>
            <a:ext cx="9144000" cy="2671486"/>
          </a:xfrm>
          <a:prstGeom prst="rect">
            <a:avLst/>
          </a:prstGeom>
        </p:spPr>
      </p:pic>
      <p:pic>
        <p:nvPicPr>
          <p:cNvPr id="6" name="Picture 5">
            <a:extLst>
              <a:ext uri="{FF2B5EF4-FFF2-40B4-BE49-F238E27FC236}">
                <a16:creationId xmlns:a16="http://schemas.microsoft.com/office/drawing/2014/main" id="{38730EF8-0B0A-524A-9B01-CB940B8D1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887" y="3309870"/>
            <a:ext cx="1521025" cy="3505200"/>
          </a:xfrm>
          <a:prstGeom prst="rect">
            <a:avLst/>
          </a:prstGeom>
        </p:spPr>
      </p:pic>
    </p:spTree>
    <p:extLst>
      <p:ext uri="{BB962C8B-B14F-4D97-AF65-F5344CB8AC3E}">
        <p14:creationId xmlns:p14="http://schemas.microsoft.com/office/powerpoint/2010/main" val="3255032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AlexNet</a:t>
            </a:r>
            <a:r>
              <a:rPr lang="en-US" dirty="0"/>
              <a:t> (modified): Table view</a:t>
            </a:r>
          </a:p>
        </p:txBody>
      </p:sp>
      <p:sp>
        <p:nvSpPr>
          <p:cNvPr id="4" name="Content Placeholder 3">
            <a:extLst>
              <a:ext uri="{FF2B5EF4-FFF2-40B4-BE49-F238E27FC236}">
                <a16:creationId xmlns:a16="http://schemas.microsoft.com/office/drawing/2014/main" id="{FA3AF686-A1A8-B843-9A47-6CAE5B2E73B1}"/>
              </a:ext>
            </a:extLst>
          </p:cNvPr>
          <p:cNvSpPr>
            <a:spLocks noGrp="1"/>
          </p:cNvSpPr>
          <p:nvPr>
            <p:ph idx="1"/>
          </p:nvPr>
        </p:nvSpPr>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41802162"/>
              </p:ext>
            </p:extLst>
          </p:nvPr>
        </p:nvGraphicFramePr>
        <p:xfrm>
          <a:off x="381000" y="1295400"/>
          <a:ext cx="11537208" cy="4988886"/>
        </p:xfrm>
        <a:graphic>
          <a:graphicData uri="http://schemas.openxmlformats.org/drawingml/2006/table">
            <a:tbl>
              <a:tblPr>
                <a:tableStyleId>{5C22544A-7EE6-4342-B048-85BDC9FD1C3A}</a:tableStyleId>
              </a:tblPr>
              <a:tblGrid>
                <a:gridCol w="881977">
                  <a:extLst>
                    <a:ext uri="{9D8B030D-6E8A-4147-A177-3AD203B41FA5}">
                      <a16:colId xmlns:a16="http://schemas.microsoft.com/office/drawing/2014/main" val="20000"/>
                    </a:ext>
                  </a:extLst>
                </a:gridCol>
                <a:gridCol w="810465">
                  <a:extLst>
                    <a:ext uri="{9D8B030D-6E8A-4147-A177-3AD203B41FA5}">
                      <a16:colId xmlns:a16="http://schemas.microsoft.com/office/drawing/2014/main" val="20001"/>
                    </a:ext>
                  </a:extLst>
                </a:gridCol>
                <a:gridCol w="834302">
                  <a:extLst>
                    <a:ext uri="{9D8B030D-6E8A-4147-A177-3AD203B41FA5}">
                      <a16:colId xmlns:a16="http://schemas.microsoft.com/office/drawing/2014/main" val="20002"/>
                    </a:ext>
                  </a:extLst>
                </a:gridCol>
                <a:gridCol w="748964">
                  <a:extLst>
                    <a:ext uri="{9D8B030D-6E8A-4147-A177-3AD203B41FA5}">
                      <a16:colId xmlns:a16="http://schemas.microsoft.com/office/drawing/2014/main" val="20003"/>
                    </a:ext>
                  </a:extLst>
                </a:gridCol>
                <a:gridCol w="1012170">
                  <a:extLst>
                    <a:ext uri="{9D8B030D-6E8A-4147-A177-3AD203B41FA5}">
                      <a16:colId xmlns:a16="http://schemas.microsoft.com/office/drawing/2014/main" val="20004"/>
                    </a:ext>
                  </a:extLst>
                </a:gridCol>
                <a:gridCol w="848036">
                  <a:extLst>
                    <a:ext uri="{9D8B030D-6E8A-4147-A177-3AD203B41FA5}">
                      <a16:colId xmlns:a16="http://schemas.microsoft.com/office/drawing/2014/main" val="20005"/>
                    </a:ext>
                  </a:extLst>
                </a:gridCol>
                <a:gridCol w="615509">
                  <a:extLst>
                    <a:ext uri="{9D8B030D-6E8A-4147-A177-3AD203B41FA5}">
                      <a16:colId xmlns:a16="http://schemas.microsoft.com/office/drawing/2014/main" val="20006"/>
                    </a:ext>
                  </a:extLst>
                </a:gridCol>
                <a:gridCol w="793322">
                  <a:extLst>
                    <a:ext uri="{9D8B030D-6E8A-4147-A177-3AD203B41FA5}">
                      <a16:colId xmlns:a16="http://schemas.microsoft.com/office/drawing/2014/main" val="20007"/>
                    </a:ext>
                  </a:extLst>
                </a:gridCol>
                <a:gridCol w="957458">
                  <a:extLst>
                    <a:ext uri="{9D8B030D-6E8A-4147-A177-3AD203B41FA5}">
                      <a16:colId xmlns:a16="http://schemas.microsoft.com/office/drawing/2014/main" val="20008"/>
                    </a:ext>
                  </a:extLst>
                </a:gridCol>
                <a:gridCol w="1668713">
                  <a:extLst>
                    <a:ext uri="{9D8B030D-6E8A-4147-A177-3AD203B41FA5}">
                      <a16:colId xmlns:a16="http://schemas.microsoft.com/office/drawing/2014/main" val="20009"/>
                    </a:ext>
                  </a:extLst>
                </a:gridCol>
                <a:gridCol w="1340442">
                  <a:extLst>
                    <a:ext uri="{9D8B030D-6E8A-4147-A177-3AD203B41FA5}">
                      <a16:colId xmlns:a16="http://schemas.microsoft.com/office/drawing/2014/main" val="20010"/>
                    </a:ext>
                  </a:extLst>
                </a:gridCol>
                <a:gridCol w="1025850">
                  <a:extLst>
                    <a:ext uri="{9D8B030D-6E8A-4147-A177-3AD203B41FA5}">
                      <a16:colId xmlns:a16="http://schemas.microsoft.com/office/drawing/2014/main" val="20011"/>
                    </a:ext>
                  </a:extLst>
                </a:gridCol>
              </a:tblGrid>
              <a:tr h="356349">
                <a:tc>
                  <a:txBody>
                    <a:bodyPr/>
                    <a:lstStyle/>
                    <a:p>
                      <a:pPr algn="l" fontAlgn="b"/>
                      <a:endParaRPr lang="en-US" sz="1800" b="0" i="0" u="none" strike="noStrike" dirty="0">
                        <a:solidFill>
                          <a:srgbClr val="000000"/>
                        </a:solidFill>
                        <a:effectLst/>
                        <a:latin typeface="Calibri" charset="0"/>
                      </a:endParaRPr>
                    </a:p>
                  </a:txBody>
                  <a:tcPr marL="6350" marR="6350" marT="6350" marB="0" anchor="b"/>
                </a:tc>
                <a:tc gridSpan="2">
                  <a:txBody>
                    <a:bodyPr/>
                    <a:lstStyle/>
                    <a:p>
                      <a:pPr algn="ctr" fontAlgn="b"/>
                      <a:r>
                        <a:rPr lang="en-US" sz="1800" b="1" u="none" strike="noStrike" dirty="0">
                          <a:effectLst/>
                        </a:rPr>
                        <a:t>Input size</a:t>
                      </a:r>
                      <a:endParaRPr lang="en-US" sz="1800" b="1"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hMerge="1">
                  <a:txBody>
                    <a:bodyPr/>
                    <a:lstStyle/>
                    <a:p>
                      <a:endParaRPr lang="en-US"/>
                    </a:p>
                  </a:txBody>
                  <a:tcPr/>
                </a:tc>
                <a:tc gridSpan="4">
                  <a:txBody>
                    <a:bodyPr/>
                    <a:lstStyle/>
                    <a:p>
                      <a:pPr algn="ctr" fontAlgn="b"/>
                      <a:r>
                        <a:rPr lang="en-US" sz="1800" b="1" u="none" strike="noStrike" dirty="0">
                          <a:effectLst/>
                        </a:rPr>
                        <a:t>Layer</a:t>
                      </a:r>
                      <a:endParaRPr lang="en-US" sz="1800" b="1"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1800" b="1" u="none" strike="noStrike" dirty="0">
                          <a:effectLst/>
                        </a:rPr>
                        <a:t>Output size</a:t>
                      </a:r>
                      <a:endParaRPr lang="en-US" sz="1800" b="1" i="0" u="none" strike="noStrike" dirty="0">
                        <a:solidFill>
                          <a:srgbClr val="000000"/>
                        </a:solidFill>
                        <a:effectLst/>
                        <a:latin typeface="Calibri" charset="0"/>
                      </a:endParaRPr>
                    </a:p>
                  </a:txBody>
                  <a:tcPr marL="6350" marR="6350" marT="6350" marB="0" anchor="b">
                    <a:solidFill>
                      <a:srgbClr val="FFC3D6"/>
                    </a:solidFill>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0"/>
                  </a:ext>
                </a:extLst>
              </a:tr>
              <a:tr h="356349">
                <a:tc>
                  <a:txBody>
                    <a:bodyPr/>
                    <a:lstStyle/>
                    <a:p>
                      <a:pPr algn="l" fontAlgn="b"/>
                      <a:r>
                        <a:rPr lang="en-US" sz="1800" b="1" u="none" strike="noStrike" dirty="0">
                          <a:effectLst/>
                        </a:rPr>
                        <a:t>Layer</a:t>
                      </a:r>
                      <a:endParaRPr lang="en-US" sz="1800" b="1" i="0" u="none" strike="noStrike" dirty="0">
                        <a:solidFill>
                          <a:srgbClr val="000000"/>
                        </a:solidFill>
                        <a:effectLst/>
                        <a:latin typeface="Calibri" charset="0"/>
                      </a:endParaRPr>
                    </a:p>
                  </a:txBody>
                  <a:tcPr marL="6350" marR="6350" marT="6350" marB="0" anchor="b"/>
                </a:tc>
                <a:tc>
                  <a:txBody>
                    <a:bodyPr/>
                    <a:lstStyle/>
                    <a:p>
                      <a:pPr algn="l" fontAlgn="b"/>
                      <a:r>
                        <a:rPr lang="en-US" sz="1800" b="1" u="none" strike="noStrike" dirty="0">
                          <a:effectLst/>
                        </a:rPr>
                        <a:t>C</a:t>
                      </a:r>
                      <a:endParaRPr lang="en-US" sz="1800" b="1"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r>
                        <a:rPr lang="mr-IN" sz="1800" b="1" u="none" strike="noStrike" dirty="0" err="1">
                          <a:effectLst/>
                        </a:rPr>
                        <a:t>H</a:t>
                      </a:r>
                      <a:r>
                        <a:rPr lang="mr-IN" sz="1800" b="1" u="none" strike="noStrike" dirty="0">
                          <a:effectLst/>
                        </a:rPr>
                        <a:t> / </a:t>
                      </a:r>
                      <a:r>
                        <a:rPr lang="mr-IN" sz="1800" b="1" u="none" strike="noStrike" dirty="0" err="1">
                          <a:effectLst/>
                        </a:rPr>
                        <a:t>W</a:t>
                      </a:r>
                      <a:endParaRPr lang="mr-IN" sz="1800" b="1"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r>
                        <a:rPr lang="en-US" sz="1800" b="1" u="none" strike="noStrike" dirty="0">
                          <a:effectLst/>
                        </a:rPr>
                        <a:t>filters</a:t>
                      </a:r>
                      <a:endParaRPr lang="en-US" sz="1800" b="1"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800" b="1" u="none" strike="noStrike" dirty="0">
                          <a:effectLst/>
                        </a:rPr>
                        <a:t>kernel</a:t>
                      </a:r>
                      <a:endParaRPr lang="en-US" sz="1800" b="1"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800" b="1" u="none" strike="noStrike" dirty="0">
                          <a:effectLst/>
                        </a:rPr>
                        <a:t>stride</a:t>
                      </a:r>
                      <a:endParaRPr lang="en-US" sz="1800" b="1"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800" b="1" u="none" strike="noStrike" dirty="0">
                          <a:effectLst/>
                        </a:rPr>
                        <a:t>pad</a:t>
                      </a:r>
                      <a:endParaRPr lang="en-US" sz="1800" b="1"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r>
                        <a:rPr lang="en-US" sz="1800" b="1" u="none" strike="noStrike" dirty="0">
                          <a:effectLst/>
                        </a:rPr>
                        <a:t>C</a:t>
                      </a:r>
                      <a:endParaRPr lang="en-US" sz="1800" b="1" i="0" u="none" strike="noStrike" dirty="0">
                        <a:solidFill>
                          <a:srgbClr val="000000"/>
                        </a:solidFill>
                        <a:effectLst/>
                        <a:latin typeface="Calibri" charset="0"/>
                      </a:endParaRPr>
                    </a:p>
                  </a:txBody>
                  <a:tcPr marL="6350" marR="6350" marT="6350" marB="0" anchor="b">
                    <a:solidFill>
                      <a:srgbClr val="FFC3D6"/>
                    </a:solidFill>
                  </a:tcPr>
                </a:tc>
                <a:tc>
                  <a:txBody>
                    <a:bodyPr/>
                    <a:lstStyle/>
                    <a:p>
                      <a:pPr algn="l" fontAlgn="b"/>
                      <a:r>
                        <a:rPr lang="mr-IN" sz="1800" b="1" u="none" strike="noStrike" dirty="0" err="1">
                          <a:effectLst/>
                        </a:rPr>
                        <a:t>H</a:t>
                      </a:r>
                      <a:r>
                        <a:rPr lang="mr-IN" sz="1800" b="1" u="none" strike="noStrike" dirty="0">
                          <a:effectLst/>
                        </a:rPr>
                        <a:t> / </a:t>
                      </a:r>
                      <a:r>
                        <a:rPr lang="mr-IN" sz="1800" b="1" u="none" strike="noStrike" dirty="0" err="1">
                          <a:effectLst/>
                        </a:rPr>
                        <a:t>W</a:t>
                      </a:r>
                      <a:endParaRPr lang="mr-IN" sz="1800" b="1" i="0" u="none" strike="noStrike" dirty="0">
                        <a:solidFill>
                          <a:srgbClr val="000000"/>
                        </a:solidFill>
                        <a:effectLst/>
                        <a:latin typeface="Calibri" charset="0"/>
                      </a:endParaRPr>
                    </a:p>
                  </a:txBody>
                  <a:tcPr marL="6350" marR="6350" marT="6350" marB="0" anchor="b">
                    <a:solidFill>
                      <a:srgbClr val="FFC3D6"/>
                    </a:solidFill>
                  </a:tcPr>
                </a:tc>
                <a:tc>
                  <a:txBody>
                    <a:bodyPr/>
                    <a:lstStyle/>
                    <a:p>
                      <a:pPr algn="l" fontAlgn="b"/>
                      <a:r>
                        <a:rPr lang="en-US" sz="1800" b="1" u="none" strike="noStrike" dirty="0">
                          <a:effectLst/>
                        </a:rPr>
                        <a:t>memory (KB)</a:t>
                      </a:r>
                      <a:endParaRPr lang="en-US" sz="1800" b="1"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r>
                        <a:rPr lang="en-US" sz="1800" b="1" u="none" strike="noStrike" dirty="0" err="1">
                          <a:effectLst/>
                        </a:rPr>
                        <a:t>params</a:t>
                      </a:r>
                      <a:r>
                        <a:rPr lang="en-US" sz="1800" b="1" u="none" strike="noStrike" dirty="0">
                          <a:effectLst/>
                        </a:rPr>
                        <a:t> (k)</a:t>
                      </a:r>
                      <a:endParaRPr lang="en-US" sz="1800" b="1"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l" fontAlgn="b"/>
                      <a:r>
                        <a:rPr lang="en-US" sz="1800" b="1" u="none" strike="noStrike" dirty="0">
                          <a:effectLst/>
                        </a:rPr>
                        <a:t>flop (M)</a:t>
                      </a:r>
                      <a:endParaRPr lang="en-US" sz="1800" b="1"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1"/>
                  </a:ext>
                </a:extLst>
              </a:tr>
              <a:tr h="356349">
                <a:tc>
                  <a:txBody>
                    <a:bodyPr/>
                    <a:lstStyle/>
                    <a:p>
                      <a:pPr algn="l" fontAlgn="b"/>
                      <a:r>
                        <a:rPr lang="en-US" sz="1800" u="none" strike="noStrike">
                          <a:effectLst/>
                        </a:rPr>
                        <a:t>conv1</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en-US" sz="1800" u="none" strike="noStrike">
                          <a:effectLst/>
                        </a:rPr>
                        <a:t>3</a:t>
                      </a:r>
                      <a:endParaRPr lang="en-U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800" u="none" strike="noStrike" dirty="0">
                          <a:effectLst/>
                        </a:rPr>
                        <a:t>227</a:t>
                      </a:r>
                      <a:endParaRPr lang="is-IS" sz="18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en-US" sz="1800" u="none" strike="noStrike" dirty="0">
                          <a:effectLst/>
                        </a:rPr>
                        <a:t>64</a:t>
                      </a:r>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cs-CZ" sz="1800" u="none" strike="noStrike" dirty="0">
                          <a:effectLst/>
                        </a:rPr>
                        <a:t>11</a:t>
                      </a:r>
                      <a:endParaRPr lang="cs-CZ"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dirty="0">
                          <a:effectLst/>
                        </a:rPr>
                        <a:t>4</a:t>
                      </a:r>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800" u="none" strike="noStrike">
                          <a:effectLst/>
                        </a:rPr>
                        <a:t>2</a:t>
                      </a:r>
                      <a:endParaRPr lang="is-I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a:effectLst/>
                        </a:rPr>
                        <a:t>64</a:t>
                      </a:r>
                      <a:endParaRPr lang="en-US" sz="1800" b="0" i="0" u="none" strike="noStrike">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800" u="none" strike="noStrike" dirty="0">
                          <a:effectLst/>
                        </a:rPr>
                        <a:t>56</a:t>
                      </a:r>
                      <a:endParaRPr lang="en-US" sz="18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800" u="none" strike="noStrike" dirty="0">
                          <a:effectLst/>
                        </a:rPr>
                        <a:t>784</a:t>
                      </a:r>
                      <a:endParaRPr lang="is-IS"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is-IS" sz="1800" u="none" strike="noStrike" dirty="0">
                          <a:effectLst/>
                        </a:rPr>
                        <a:t>23</a:t>
                      </a:r>
                      <a:endParaRPr lang="is-IS"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hr-HR" sz="1800" u="none" strike="noStrike" dirty="0">
                          <a:effectLst/>
                        </a:rPr>
                        <a:t>73</a:t>
                      </a:r>
                      <a:endParaRPr lang="hr-HR" sz="18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2"/>
                  </a:ext>
                </a:extLst>
              </a:tr>
              <a:tr h="356349">
                <a:tc>
                  <a:txBody>
                    <a:bodyPr/>
                    <a:lstStyle/>
                    <a:p>
                      <a:pPr algn="l" fontAlgn="b"/>
                      <a:r>
                        <a:rPr lang="en-US" sz="1800" u="none" strike="noStrike">
                          <a:effectLst/>
                        </a:rPr>
                        <a:t>pool1</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en-US" sz="1800" u="none" strike="noStrike">
                          <a:effectLst/>
                        </a:rPr>
                        <a:t>64</a:t>
                      </a:r>
                      <a:endParaRPr lang="en-U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en-US" sz="1800" u="none" strike="noStrike" dirty="0">
                          <a:effectLst/>
                        </a:rPr>
                        <a:t>56</a:t>
                      </a:r>
                      <a:endParaRPr lang="en-US" sz="18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dirty="0">
                          <a:effectLst/>
                        </a:rPr>
                        <a:t>3</a:t>
                      </a:r>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800" u="none" strike="noStrike" dirty="0">
                          <a:effectLst/>
                        </a:rPr>
                        <a:t>2</a:t>
                      </a:r>
                      <a:endParaRPr lang="is-I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dirty="0">
                          <a:effectLst/>
                        </a:rPr>
                        <a:t>0</a:t>
                      </a:r>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a:effectLst/>
                        </a:rPr>
                        <a:t>64</a:t>
                      </a:r>
                      <a:endParaRPr lang="en-US" sz="1800" b="0" i="0" u="none" strike="noStrike">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800" u="none" strike="noStrike" dirty="0">
                          <a:effectLst/>
                        </a:rPr>
                        <a:t>27</a:t>
                      </a:r>
                      <a:endParaRPr lang="is-IS" sz="18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hr-HR" sz="1800" u="none" strike="noStrike" dirty="0">
                          <a:effectLst/>
                        </a:rPr>
                        <a:t>182</a:t>
                      </a:r>
                      <a:endParaRPr lang="hr-HR"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800" b="0" i="0" u="none" strike="noStrike" dirty="0">
                          <a:solidFill>
                            <a:srgbClr val="000000"/>
                          </a:solidFill>
                          <a:effectLst/>
                          <a:latin typeface="Calibri" charset="0"/>
                        </a:rPr>
                        <a:t>0</a:t>
                      </a:r>
                    </a:p>
                  </a:txBody>
                  <a:tcPr marL="6350" marR="6350" marT="6350" marB="0" anchor="b">
                    <a:solidFill>
                      <a:srgbClr val="FFC000">
                        <a:alpha val="50196"/>
                      </a:srgbClr>
                    </a:solidFill>
                  </a:tcPr>
                </a:tc>
                <a:tc>
                  <a:txBody>
                    <a:bodyPr/>
                    <a:lstStyle/>
                    <a:p>
                      <a:pPr algn="r" fontAlgn="b"/>
                      <a:r>
                        <a:rPr lang="en-US" sz="1800" b="0" i="0" u="none" strike="noStrike" dirty="0">
                          <a:solidFill>
                            <a:srgbClr val="000000"/>
                          </a:solidFill>
                          <a:effectLst/>
                          <a:latin typeface="Calibri" charset="0"/>
                        </a:rPr>
                        <a:t>0</a:t>
                      </a:r>
                    </a:p>
                  </a:txBody>
                  <a:tcPr marL="6350" marR="6350" marT="6350" marB="0" anchor="b">
                    <a:solidFill>
                      <a:srgbClr val="FFC000">
                        <a:alpha val="50196"/>
                      </a:srgbClr>
                    </a:solidFill>
                  </a:tcPr>
                </a:tc>
                <a:extLst>
                  <a:ext uri="{0D108BD9-81ED-4DB2-BD59-A6C34878D82A}">
                    <a16:rowId xmlns:a16="http://schemas.microsoft.com/office/drawing/2014/main" val="10003"/>
                  </a:ext>
                </a:extLst>
              </a:tr>
              <a:tr h="356349">
                <a:tc>
                  <a:txBody>
                    <a:bodyPr/>
                    <a:lstStyle/>
                    <a:p>
                      <a:pPr algn="l" fontAlgn="b"/>
                      <a:r>
                        <a:rPr lang="en-US" sz="1800" u="none" strike="noStrike">
                          <a:effectLst/>
                        </a:rPr>
                        <a:t>conv2</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en-US" sz="1800" u="none" strike="noStrike">
                          <a:effectLst/>
                        </a:rPr>
                        <a:t>64</a:t>
                      </a:r>
                      <a:endParaRPr lang="en-U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800" u="none" strike="noStrike">
                          <a:effectLst/>
                        </a:rPr>
                        <a:t>27</a:t>
                      </a:r>
                      <a:endParaRPr lang="is-I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800" u="none" strike="noStrike">
                          <a:effectLst/>
                        </a:rPr>
                        <a:t>192</a:t>
                      </a:r>
                      <a:endParaRPr lang="is-I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dirty="0">
                          <a:effectLst/>
                        </a:rPr>
                        <a:t>5</a:t>
                      </a:r>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dirty="0">
                          <a:effectLst/>
                        </a:rPr>
                        <a:t>1</a:t>
                      </a:r>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800" u="none" strike="noStrike">
                          <a:effectLst/>
                        </a:rPr>
                        <a:t>2</a:t>
                      </a:r>
                      <a:endParaRPr lang="is-I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800" u="none" strike="noStrike">
                          <a:effectLst/>
                        </a:rPr>
                        <a:t>192</a:t>
                      </a:r>
                      <a:endParaRPr lang="is-IS" sz="1800" b="0" i="0" u="none" strike="noStrike">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800" u="none" strike="noStrike" dirty="0">
                          <a:effectLst/>
                        </a:rPr>
                        <a:t>27</a:t>
                      </a:r>
                      <a:endParaRPr lang="is-IS" sz="18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hr-HR" sz="1800" u="none" strike="noStrike" dirty="0">
                          <a:effectLst/>
                        </a:rPr>
                        <a:t>547</a:t>
                      </a:r>
                      <a:endParaRPr lang="hr-HR"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hr-HR" sz="1800" u="none" strike="noStrike" dirty="0">
                          <a:effectLst/>
                        </a:rPr>
                        <a:t>307</a:t>
                      </a:r>
                      <a:endParaRPr lang="hr-HR"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is-IS" sz="1800" u="none" strike="noStrike" dirty="0">
                          <a:effectLst/>
                        </a:rPr>
                        <a:t>224</a:t>
                      </a:r>
                      <a:endParaRPr lang="is-IS" sz="18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4"/>
                  </a:ext>
                </a:extLst>
              </a:tr>
              <a:tr h="356349">
                <a:tc>
                  <a:txBody>
                    <a:bodyPr/>
                    <a:lstStyle/>
                    <a:p>
                      <a:pPr algn="l" fontAlgn="b"/>
                      <a:r>
                        <a:rPr lang="en-US" sz="1800" u="none" strike="noStrike">
                          <a:effectLst/>
                        </a:rPr>
                        <a:t>pool2</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is-IS" sz="1800" u="none" strike="noStrike">
                          <a:effectLst/>
                        </a:rPr>
                        <a:t>192</a:t>
                      </a:r>
                      <a:endParaRPr lang="is-I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800" u="none" strike="noStrike">
                          <a:effectLst/>
                        </a:rPr>
                        <a:t>27</a:t>
                      </a:r>
                      <a:endParaRPr lang="is-I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a:effectLst/>
                        </a:rPr>
                        <a:t>3</a:t>
                      </a:r>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800" u="none" strike="noStrike" dirty="0">
                          <a:effectLst/>
                        </a:rPr>
                        <a:t>2</a:t>
                      </a:r>
                      <a:endParaRPr lang="is-I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a:effectLst/>
                        </a:rPr>
                        <a:t>0</a:t>
                      </a:r>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800" u="none" strike="noStrike">
                          <a:effectLst/>
                        </a:rPr>
                        <a:t>192</a:t>
                      </a:r>
                      <a:endParaRPr lang="is-IS" sz="1800" b="0" i="0" u="none" strike="noStrike">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800" u="none" strike="noStrike" dirty="0">
                          <a:effectLst/>
                        </a:rPr>
                        <a:t>13</a:t>
                      </a:r>
                      <a:endParaRPr lang="is-IS" sz="18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tr-TR" sz="1800" u="none" strike="noStrike" dirty="0">
                          <a:effectLst/>
                        </a:rPr>
                        <a:t>127</a:t>
                      </a:r>
                      <a:endParaRPr lang="tr-TR"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800" b="0" i="0" u="none" strike="noStrike" dirty="0">
                          <a:solidFill>
                            <a:srgbClr val="000000"/>
                          </a:solidFill>
                          <a:effectLst/>
                          <a:latin typeface="Calibri" charset="0"/>
                        </a:rPr>
                        <a:t>0</a:t>
                      </a:r>
                    </a:p>
                  </a:txBody>
                  <a:tcPr marL="6350" marR="6350" marT="6350" marB="0" anchor="b">
                    <a:solidFill>
                      <a:srgbClr val="FFC000">
                        <a:alpha val="50196"/>
                      </a:srgbClr>
                    </a:solidFill>
                  </a:tcPr>
                </a:tc>
                <a:tc>
                  <a:txBody>
                    <a:bodyPr/>
                    <a:lstStyle/>
                    <a:p>
                      <a:pPr algn="r" fontAlgn="b"/>
                      <a:r>
                        <a:rPr lang="en-US" sz="1800" b="0" i="0" u="none" strike="noStrike" dirty="0">
                          <a:solidFill>
                            <a:srgbClr val="000000"/>
                          </a:solidFill>
                          <a:effectLst/>
                          <a:latin typeface="Calibri" charset="0"/>
                        </a:rPr>
                        <a:t>0</a:t>
                      </a:r>
                    </a:p>
                  </a:txBody>
                  <a:tcPr marL="6350" marR="6350" marT="6350" marB="0" anchor="b">
                    <a:solidFill>
                      <a:srgbClr val="FFC000">
                        <a:alpha val="50196"/>
                      </a:srgbClr>
                    </a:solidFill>
                  </a:tcPr>
                </a:tc>
                <a:extLst>
                  <a:ext uri="{0D108BD9-81ED-4DB2-BD59-A6C34878D82A}">
                    <a16:rowId xmlns:a16="http://schemas.microsoft.com/office/drawing/2014/main" val="10005"/>
                  </a:ext>
                </a:extLst>
              </a:tr>
              <a:tr h="356349">
                <a:tc>
                  <a:txBody>
                    <a:bodyPr/>
                    <a:lstStyle/>
                    <a:p>
                      <a:pPr algn="l" fontAlgn="b"/>
                      <a:r>
                        <a:rPr lang="en-US" sz="1800" u="none" strike="noStrike" dirty="0">
                          <a:effectLst/>
                        </a:rPr>
                        <a:t>conv3</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is-IS" sz="1800" u="none" strike="noStrike">
                          <a:effectLst/>
                        </a:rPr>
                        <a:t>192</a:t>
                      </a:r>
                      <a:endParaRPr lang="is-I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800" u="none" strike="noStrike">
                          <a:effectLst/>
                        </a:rPr>
                        <a:t>13</a:t>
                      </a:r>
                      <a:endParaRPr lang="is-I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en-US" sz="1800" u="none" strike="noStrike">
                          <a:effectLst/>
                        </a:rPr>
                        <a:t>384</a:t>
                      </a:r>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a:effectLst/>
                        </a:rPr>
                        <a:t>3</a:t>
                      </a:r>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dirty="0">
                          <a:effectLst/>
                        </a:rPr>
                        <a:t>1</a:t>
                      </a:r>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dirty="0">
                          <a:effectLst/>
                        </a:rPr>
                        <a:t>1</a:t>
                      </a:r>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a:effectLst/>
                        </a:rPr>
                        <a:t>384</a:t>
                      </a:r>
                      <a:endParaRPr lang="en-US" sz="1800" b="0" i="0" u="none" strike="noStrike">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800" u="none" strike="noStrike" dirty="0">
                          <a:effectLst/>
                        </a:rPr>
                        <a:t>13</a:t>
                      </a:r>
                      <a:endParaRPr lang="is-IS" sz="18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hr-HR" sz="1800" u="none" strike="noStrike" dirty="0">
                          <a:effectLst/>
                        </a:rPr>
                        <a:t>254</a:t>
                      </a:r>
                      <a:endParaRPr lang="hr-HR"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hr-HR" sz="1800" u="none" strike="noStrike" dirty="0">
                          <a:effectLst/>
                        </a:rPr>
                        <a:t>664</a:t>
                      </a:r>
                      <a:endParaRPr lang="hr-HR"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is-IS" sz="1800" u="none" strike="noStrike" dirty="0">
                          <a:effectLst/>
                        </a:rPr>
                        <a:t>112</a:t>
                      </a:r>
                      <a:endParaRPr lang="is-IS" sz="18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6"/>
                  </a:ext>
                </a:extLst>
              </a:tr>
              <a:tr h="356349">
                <a:tc>
                  <a:txBody>
                    <a:bodyPr/>
                    <a:lstStyle/>
                    <a:p>
                      <a:pPr algn="l" fontAlgn="b"/>
                      <a:r>
                        <a:rPr lang="en-US" sz="1800" u="none" strike="noStrike">
                          <a:effectLst/>
                        </a:rPr>
                        <a:t>conv4</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en-US" sz="1800" u="none" strike="noStrike">
                          <a:effectLst/>
                        </a:rPr>
                        <a:t>384</a:t>
                      </a:r>
                      <a:endParaRPr lang="en-U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800" u="none" strike="noStrike">
                          <a:effectLst/>
                        </a:rPr>
                        <a:t>13</a:t>
                      </a:r>
                      <a:endParaRPr lang="is-I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800" u="none" strike="noStrike" dirty="0">
                          <a:effectLst/>
                        </a:rPr>
                        <a:t>256</a:t>
                      </a:r>
                      <a:endParaRPr lang="is-I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a:effectLst/>
                        </a:rPr>
                        <a:t>3</a:t>
                      </a:r>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a:effectLst/>
                        </a:rPr>
                        <a:t>1</a:t>
                      </a:r>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dirty="0">
                          <a:effectLst/>
                        </a:rPr>
                        <a:t>1</a:t>
                      </a:r>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800" u="none" strike="noStrike">
                          <a:effectLst/>
                        </a:rPr>
                        <a:t>256</a:t>
                      </a:r>
                      <a:endParaRPr lang="is-IS" sz="1800" b="0" i="0" u="none" strike="noStrike">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800" u="none" strike="noStrike" dirty="0">
                          <a:effectLst/>
                        </a:rPr>
                        <a:t>13</a:t>
                      </a:r>
                      <a:endParaRPr lang="is-IS" sz="18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800" u="none" strike="noStrike" dirty="0">
                          <a:effectLst/>
                        </a:rPr>
                        <a:t>169</a:t>
                      </a:r>
                      <a:endParaRPr lang="is-IS"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hr-HR" sz="1800" u="none" strike="noStrike" dirty="0">
                          <a:effectLst/>
                        </a:rPr>
                        <a:t>885</a:t>
                      </a:r>
                      <a:endParaRPr lang="hr-HR"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cs-CZ" sz="1800" u="none" strike="noStrike" dirty="0">
                          <a:effectLst/>
                        </a:rPr>
                        <a:t>145</a:t>
                      </a:r>
                      <a:endParaRPr lang="cs-CZ" sz="18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7"/>
                  </a:ext>
                </a:extLst>
              </a:tr>
              <a:tr h="356349">
                <a:tc>
                  <a:txBody>
                    <a:bodyPr/>
                    <a:lstStyle/>
                    <a:p>
                      <a:pPr algn="l" fontAlgn="b"/>
                      <a:r>
                        <a:rPr lang="en-US" sz="1800" u="none" strike="noStrike">
                          <a:effectLst/>
                        </a:rPr>
                        <a:t>conv5</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is-IS" sz="1800" u="none" strike="noStrike">
                          <a:effectLst/>
                        </a:rPr>
                        <a:t>256</a:t>
                      </a:r>
                      <a:endParaRPr lang="is-I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800" u="none" strike="noStrike">
                          <a:effectLst/>
                        </a:rPr>
                        <a:t>13</a:t>
                      </a:r>
                      <a:endParaRPr lang="is-I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800" u="none" strike="noStrike" dirty="0">
                          <a:effectLst/>
                        </a:rPr>
                        <a:t>256</a:t>
                      </a:r>
                      <a:endParaRPr lang="is-I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a:effectLst/>
                        </a:rPr>
                        <a:t>3</a:t>
                      </a:r>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a:effectLst/>
                        </a:rPr>
                        <a:t>1</a:t>
                      </a:r>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a:effectLst/>
                        </a:rPr>
                        <a:t>1</a:t>
                      </a:r>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800" u="none" strike="noStrike" dirty="0">
                          <a:effectLst/>
                        </a:rPr>
                        <a:t>256</a:t>
                      </a:r>
                      <a:endParaRPr lang="is-IS" sz="18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800" u="none" strike="noStrike" dirty="0">
                          <a:effectLst/>
                        </a:rPr>
                        <a:t>13</a:t>
                      </a:r>
                      <a:endParaRPr lang="is-IS" sz="18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800" u="none" strike="noStrike" dirty="0">
                          <a:effectLst/>
                        </a:rPr>
                        <a:t>169</a:t>
                      </a:r>
                      <a:endParaRPr lang="is-IS"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hr-HR" sz="1800" u="none" strike="noStrike" dirty="0">
                          <a:effectLst/>
                        </a:rPr>
                        <a:t>590</a:t>
                      </a:r>
                      <a:endParaRPr lang="hr-HR"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is-IS" sz="1800" u="none" strike="noStrike" dirty="0">
                          <a:effectLst/>
                        </a:rPr>
                        <a:t>100</a:t>
                      </a:r>
                      <a:endParaRPr lang="is-IS" sz="18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08"/>
                  </a:ext>
                </a:extLst>
              </a:tr>
              <a:tr h="356349">
                <a:tc>
                  <a:txBody>
                    <a:bodyPr/>
                    <a:lstStyle/>
                    <a:p>
                      <a:pPr algn="l" fontAlgn="b"/>
                      <a:r>
                        <a:rPr lang="en-US" sz="1800" u="none" strike="noStrike">
                          <a:effectLst/>
                        </a:rPr>
                        <a:t>pool5</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is-IS" sz="1800" u="none" strike="noStrike">
                          <a:effectLst/>
                        </a:rPr>
                        <a:t>256</a:t>
                      </a:r>
                      <a:endParaRPr lang="is-I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800" u="none" strike="noStrike" dirty="0">
                          <a:effectLst/>
                        </a:rPr>
                        <a:t>13</a:t>
                      </a:r>
                      <a:endParaRPr lang="is-IS" sz="18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a:effectLst/>
                        </a:rPr>
                        <a:t>3</a:t>
                      </a:r>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800" u="none" strike="noStrike">
                          <a:effectLst/>
                        </a:rPr>
                        <a:t>2</a:t>
                      </a:r>
                      <a:endParaRPr lang="is-I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en-US" sz="1800" u="none" strike="noStrike" dirty="0">
                          <a:effectLst/>
                        </a:rPr>
                        <a:t>0</a:t>
                      </a:r>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800" u="none" strike="noStrike">
                          <a:effectLst/>
                        </a:rPr>
                        <a:t>256</a:t>
                      </a:r>
                      <a:endParaRPr lang="is-IS" sz="1800" b="0" i="0" u="none" strike="noStrike">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800" u="none" strike="noStrike" dirty="0">
                          <a:effectLst/>
                        </a:rPr>
                        <a:t>6</a:t>
                      </a:r>
                      <a:endParaRPr lang="en-US" sz="18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cs-CZ" sz="1800" u="none" strike="noStrike" dirty="0">
                          <a:effectLst/>
                        </a:rPr>
                        <a:t>36</a:t>
                      </a:r>
                      <a:endParaRPr lang="cs-CZ"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800" b="0" i="0" u="none" strike="noStrike" dirty="0">
                          <a:solidFill>
                            <a:srgbClr val="000000"/>
                          </a:solidFill>
                          <a:effectLst/>
                          <a:latin typeface="Calibri" charset="0"/>
                        </a:rPr>
                        <a:t>0</a:t>
                      </a:r>
                    </a:p>
                  </a:txBody>
                  <a:tcPr marL="6350" marR="6350" marT="6350" marB="0" anchor="b">
                    <a:solidFill>
                      <a:srgbClr val="FFC000">
                        <a:alpha val="50196"/>
                      </a:srgbClr>
                    </a:solidFill>
                  </a:tcPr>
                </a:tc>
                <a:tc>
                  <a:txBody>
                    <a:bodyPr/>
                    <a:lstStyle/>
                    <a:p>
                      <a:pPr algn="r" fontAlgn="b"/>
                      <a:r>
                        <a:rPr lang="en-US" sz="1800" b="0" i="0" u="none" strike="noStrike" dirty="0">
                          <a:solidFill>
                            <a:srgbClr val="000000"/>
                          </a:solidFill>
                          <a:effectLst/>
                          <a:latin typeface="Calibri" charset="0"/>
                        </a:rPr>
                        <a:t>0</a:t>
                      </a:r>
                    </a:p>
                  </a:txBody>
                  <a:tcPr marL="6350" marR="6350" marT="6350" marB="0" anchor="b">
                    <a:solidFill>
                      <a:srgbClr val="FFC000">
                        <a:alpha val="50196"/>
                      </a:srgbClr>
                    </a:solidFill>
                  </a:tcPr>
                </a:tc>
                <a:extLst>
                  <a:ext uri="{0D108BD9-81ED-4DB2-BD59-A6C34878D82A}">
                    <a16:rowId xmlns:a16="http://schemas.microsoft.com/office/drawing/2014/main" val="10009"/>
                  </a:ext>
                </a:extLst>
              </a:tr>
              <a:tr h="356349">
                <a:tc>
                  <a:txBody>
                    <a:bodyPr/>
                    <a:lstStyle/>
                    <a:p>
                      <a:pPr algn="l" fontAlgn="b"/>
                      <a:r>
                        <a:rPr lang="en-US" sz="1800" u="none" strike="noStrike" dirty="0">
                          <a:effectLst/>
                        </a:rPr>
                        <a:t>flatten</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is-IS" sz="1800" u="none" strike="noStrike">
                          <a:effectLst/>
                        </a:rPr>
                        <a:t>256</a:t>
                      </a:r>
                      <a:endParaRPr lang="is-I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en-US" sz="1800" u="none" strike="noStrike" dirty="0">
                          <a:effectLst/>
                        </a:rPr>
                        <a:t>6</a:t>
                      </a:r>
                      <a:endParaRPr lang="en-US" sz="18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cs-CZ" sz="1800" u="none" strike="noStrike">
                          <a:effectLst/>
                        </a:rPr>
                        <a:t>9216</a:t>
                      </a:r>
                      <a:endParaRPr lang="cs-CZ" sz="1800" b="0" i="0" u="none" strike="noStrike">
                        <a:solidFill>
                          <a:srgbClr val="000000"/>
                        </a:solidFill>
                        <a:effectLst/>
                        <a:latin typeface="Calibri" charset="0"/>
                      </a:endParaRPr>
                    </a:p>
                  </a:txBody>
                  <a:tcPr marL="6350" marR="6350" marT="6350" marB="0" anchor="b">
                    <a:solidFill>
                      <a:srgbClr val="FFC3D6"/>
                    </a:solidFill>
                  </a:tcPr>
                </a:tc>
                <a:tc>
                  <a:txBody>
                    <a:bodyPr/>
                    <a:lstStyle/>
                    <a:p>
                      <a:pPr algn="l" fontAlgn="b"/>
                      <a:endParaRPr lang="en-US" sz="18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cs-CZ" sz="1800" u="none" strike="noStrike" dirty="0">
                          <a:effectLst/>
                        </a:rPr>
                        <a:t>36</a:t>
                      </a:r>
                      <a:endParaRPr lang="cs-CZ"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en-US" sz="1800" b="0" i="0" u="none" strike="noStrike" dirty="0">
                          <a:solidFill>
                            <a:srgbClr val="000000"/>
                          </a:solidFill>
                          <a:effectLst/>
                          <a:latin typeface="Calibri" charset="0"/>
                        </a:rPr>
                        <a:t>0</a:t>
                      </a:r>
                    </a:p>
                  </a:txBody>
                  <a:tcPr marL="6350" marR="6350" marT="6350" marB="0" anchor="b">
                    <a:solidFill>
                      <a:srgbClr val="FFC000">
                        <a:alpha val="50196"/>
                      </a:srgbClr>
                    </a:solidFill>
                  </a:tcPr>
                </a:tc>
                <a:tc>
                  <a:txBody>
                    <a:bodyPr/>
                    <a:lstStyle/>
                    <a:p>
                      <a:pPr algn="r" fontAlgn="b"/>
                      <a:r>
                        <a:rPr lang="en-US" sz="1800" b="0" i="0" u="none" strike="noStrike" dirty="0">
                          <a:solidFill>
                            <a:srgbClr val="000000"/>
                          </a:solidFill>
                          <a:effectLst/>
                          <a:latin typeface="Calibri" charset="0"/>
                        </a:rPr>
                        <a:t>0</a:t>
                      </a:r>
                    </a:p>
                  </a:txBody>
                  <a:tcPr marL="6350" marR="6350" marT="6350" marB="0" anchor="b">
                    <a:solidFill>
                      <a:srgbClr val="FFC000">
                        <a:alpha val="50196"/>
                      </a:srgbClr>
                    </a:solidFill>
                  </a:tcPr>
                </a:tc>
                <a:extLst>
                  <a:ext uri="{0D108BD9-81ED-4DB2-BD59-A6C34878D82A}">
                    <a16:rowId xmlns:a16="http://schemas.microsoft.com/office/drawing/2014/main" val="10010"/>
                  </a:ext>
                </a:extLst>
              </a:tr>
              <a:tr h="356349">
                <a:tc>
                  <a:txBody>
                    <a:bodyPr/>
                    <a:lstStyle/>
                    <a:p>
                      <a:pPr algn="l" fontAlgn="b"/>
                      <a:r>
                        <a:rPr lang="en-US" sz="1800" u="none" strike="noStrike" dirty="0">
                          <a:effectLst/>
                        </a:rPr>
                        <a:t>fc6</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cs-CZ" sz="1800" u="none" strike="noStrike">
                          <a:effectLst/>
                        </a:rPr>
                        <a:t>9216</a:t>
                      </a:r>
                      <a:endParaRPr lang="cs-CZ"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8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800" u="none" strike="noStrike">
                          <a:effectLst/>
                        </a:rPr>
                        <a:t>4096</a:t>
                      </a:r>
                      <a:endParaRPr lang="is-I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800" u="none" strike="noStrike">
                          <a:effectLst/>
                        </a:rPr>
                        <a:t>4096</a:t>
                      </a:r>
                      <a:endParaRPr lang="is-IS" sz="1800" b="0" i="0" u="none" strike="noStrike">
                        <a:solidFill>
                          <a:srgbClr val="000000"/>
                        </a:solidFill>
                        <a:effectLst/>
                        <a:latin typeface="Calibri" charset="0"/>
                      </a:endParaRPr>
                    </a:p>
                  </a:txBody>
                  <a:tcPr marL="6350" marR="6350" marT="6350" marB="0" anchor="b">
                    <a:solidFill>
                      <a:srgbClr val="FFC3D6"/>
                    </a:solidFill>
                  </a:tcPr>
                </a:tc>
                <a:tc>
                  <a:txBody>
                    <a:bodyPr/>
                    <a:lstStyle/>
                    <a:p>
                      <a:pPr algn="l" fontAlgn="b"/>
                      <a:endParaRPr lang="en-US" sz="18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800" u="none" strike="noStrike" dirty="0">
                          <a:effectLst/>
                        </a:rPr>
                        <a:t>16</a:t>
                      </a:r>
                      <a:endParaRPr lang="en-US"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hr-HR" sz="1800" u="none" strike="noStrike" dirty="0">
                          <a:effectLst/>
                        </a:rPr>
                        <a:t>37,749</a:t>
                      </a:r>
                      <a:endParaRPr lang="hr-HR"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fi-FI" sz="1800" u="none" strike="noStrike" dirty="0">
                          <a:effectLst/>
                        </a:rPr>
                        <a:t>38</a:t>
                      </a:r>
                      <a:endParaRPr lang="fi-FI" sz="18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11"/>
                  </a:ext>
                </a:extLst>
              </a:tr>
              <a:tr h="356349">
                <a:tc>
                  <a:txBody>
                    <a:bodyPr/>
                    <a:lstStyle/>
                    <a:p>
                      <a:pPr algn="l" fontAlgn="b"/>
                      <a:r>
                        <a:rPr lang="en-US" sz="1800" u="none" strike="noStrike">
                          <a:effectLst/>
                        </a:rPr>
                        <a:t>fc7</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is-IS" sz="1800" u="none" strike="noStrike">
                          <a:effectLst/>
                        </a:rPr>
                        <a:t>4096</a:t>
                      </a:r>
                      <a:endParaRPr lang="is-I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8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800" u="none" strike="noStrike">
                          <a:effectLst/>
                        </a:rPr>
                        <a:t>4096</a:t>
                      </a:r>
                      <a:endParaRPr lang="is-I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800" u="none" strike="noStrike">
                          <a:effectLst/>
                        </a:rPr>
                        <a:t>4096</a:t>
                      </a:r>
                      <a:endParaRPr lang="is-IS" sz="1800" b="0" i="0" u="none" strike="noStrike">
                        <a:solidFill>
                          <a:srgbClr val="000000"/>
                        </a:solidFill>
                        <a:effectLst/>
                        <a:latin typeface="Calibri" charset="0"/>
                      </a:endParaRPr>
                    </a:p>
                  </a:txBody>
                  <a:tcPr marL="6350" marR="6350" marT="6350" marB="0" anchor="b">
                    <a:solidFill>
                      <a:srgbClr val="FFC3D6"/>
                    </a:solidFill>
                  </a:tcPr>
                </a:tc>
                <a:tc>
                  <a:txBody>
                    <a:bodyPr/>
                    <a:lstStyle/>
                    <a:p>
                      <a:pPr algn="l" fontAlgn="b"/>
                      <a:endParaRPr lang="en-US" sz="18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en-US" sz="1800" u="none" strike="noStrike" dirty="0">
                          <a:effectLst/>
                        </a:rPr>
                        <a:t>16</a:t>
                      </a:r>
                      <a:endParaRPr lang="en-US"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nb-NO" sz="1800" u="none" strike="noStrike" dirty="0">
                          <a:effectLst/>
                        </a:rPr>
                        <a:t>16,777</a:t>
                      </a:r>
                      <a:endParaRPr lang="nb-NO"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hr-HR" sz="1800" u="none" strike="noStrike" dirty="0">
                          <a:effectLst/>
                        </a:rPr>
                        <a:t>17</a:t>
                      </a:r>
                      <a:endParaRPr lang="hr-HR" sz="18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12"/>
                  </a:ext>
                </a:extLst>
              </a:tr>
              <a:tr h="356349">
                <a:tc>
                  <a:txBody>
                    <a:bodyPr/>
                    <a:lstStyle/>
                    <a:p>
                      <a:pPr algn="l" fontAlgn="b"/>
                      <a:r>
                        <a:rPr lang="en-US" sz="1800" u="none" strike="noStrike">
                          <a:effectLst/>
                        </a:rPr>
                        <a:t>fc8</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is-IS" sz="1800" u="none" strike="noStrike">
                          <a:effectLst/>
                        </a:rPr>
                        <a:t>4096</a:t>
                      </a:r>
                      <a:endParaRPr lang="is-IS" sz="1800" b="0" i="0" u="none" strike="noStrike">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l" fontAlgn="b"/>
                      <a:endParaRPr lang="en-US" sz="1800" b="0" i="0" u="none" strike="noStrike" dirty="0">
                        <a:solidFill>
                          <a:srgbClr val="000000"/>
                        </a:solidFill>
                        <a:effectLst/>
                        <a:latin typeface="Calibri" charset="0"/>
                      </a:endParaRPr>
                    </a:p>
                  </a:txBody>
                  <a:tcPr marL="6350" marR="6350" marT="6350" marB="0" anchor="b">
                    <a:solidFill>
                      <a:schemeClr val="accent6">
                        <a:lumMod val="20000"/>
                        <a:lumOff val="80000"/>
                      </a:schemeClr>
                    </a:solidFill>
                  </a:tcPr>
                </a:tc>
                <a:tc>
                  <a:txBody>
                    <a:bodyPr/>
                    <a:lstStyle/>
                    <a:p>
                      <a:pPr algn="r" fontAlgn="b"/>
                      <a:r>
                        <a:rPr lang="is-IS" sz="1800" u="none" strike="noStrike">
                          <a:effectLst/>
                        </a:rPr>
                        <a:t>1000</a:t>
                      </a:r>
                      <a:endParaRPr lang="is-I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800" b="0" i="0" u="none" strike="noStrike">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l" fontAlgn="b"/>
                      <a:endParaRPr lang="en-US" sz="1800" b="0" i="0" u="none" strike="noStrike" dirty="0">
                        <a:solidFill>
                          <a:srgbClr val="000000"/>
                        </a:solidFill>
                        <a:effectLst/>
                        <a:latin typeface="Calibri" charset="0"/>
                      </a:endParaRPr>
                    </a:p>
                  </a:txBody>
                  <a:tcPr marL="6350" marR="6350" marT="6350" marB="0" anchor="b">
                    <a:solidFill>
                      <a:schemeClr val="accent1">
                        <a:lumMod val="20000"/>
                        <a:lumOff val="80000"/>
                      </a:schemeClr>
                    </a:solidFill>
                  </a:tcPr>
                </a:tc>
                <a:tc>
                  <a:txBody>
                    <a:bodyPr/>
                    <a:lstStyle/>
                    <a:p>
                      <a:pPr algn="r" fontAlgn="b"/>
                      <a:r>
                        <a:rPr lang="is-IS" sz="1800" u="none" strike="noStrike">
                          <a:effectLst/>
                        </a:rPr>
                        <a:t>1000</a:t>
                      </a:r>
                      <a:endParaRPr lang="is-IS" sz="1800" b="0" i="0" u="none" strike="noStrike">
                        <a:solidFill>
                          <a:srgbClr val="000000"/>
                        </a:solidFill>
                        <a:effectLst/>
                        <a:latin typeface="Calibri" charset="0"/>
                      </a:endParaRPr>
                    </a:p>
                  </a:txBody>
                  <a:tcPr marL="6350" marR="6350" marT="6350" marB="0" anchor="b">
                    <a:solidFill>
                      <a:srgbClr val="FFC3D6"/>
                    </a:solidFill>
                  </a:tcPr>
                </a:tc>
                <a:tc>
                  <a:txBody>
                    <a:bodyPr/>
                    <a:lstStyle/>
                    <a:p>
                      <a:pPr algn="l" fontAlgn="b"/>
                      <a:endParaRPr lang="en-US" sz="1800" b="0" i="0" u="none" strike="noStrike" dirty="0">
                        <a:solidFill>
                          <a:srgbClr val="000000"/>
                        </a:solidFill>
                        <a:effectLst/>
                        <a:latin typeface="Calibri" charset="0"/>
                      </a:endParaRPr>
                    </a:p>
                  </a:txBody>
                  <a:tcPr marL="6350" marR="6350" marT="6350" marB="0" anchor="b">
                    <a:solidFill>
                      <a:srgbClr val="FFC3D6"/>
                    </a:solidFill>
                  </a:tcPr>
                </a:tc>
                <a:tc>
                  <a:txBody>
                    <a:bodyPr/>
                    <a:lstStyle/>
                    <a:p>
                      <a:pPr algn="r" fontAlgn="b"/>
                      <a:r>
                        <a:rPr lang="is-IS" sz="1800" u="none" strike="noStrike" dirty="0">
                          <a:effectLst/>
                        </a:rPr>
                        <a:t>4</a:t>
                      </a:r>
                      <a:endParaRPr lang="is-IS"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is-IS" sz="1800" u="none" strike="noStrike" dirty="0">
                          <a:effectLst/>
                        </a:rPr>
                        <a:t>4,096</a:t>
                      </a:r>
                      <a:endParaRPr lang="is-IS" sz="1800" b="0" i="0" u="none" strike="noStrike" dirty="0">
                        <a:solidFill>
                          <a:srgbClr val="000000"/>
                        </a:solidFill>
                        <a:effectLst/>
                        <a:latin typeface="Calibri" charset="0"/>
                      </a:endParaRPr>
                    </a:p>
                  </a:txBody>
                  <a:tcPr marL="6350" marR="6350" marT="6350" marB="0" anchor="b">
                    <a:solidFill>
                      <a:srgbClr val="FFC000">
                        <a:alpha val="50196"/>
                      </a:srgbClr>
                    </a:solidFill>
                  </a:tcPr>
                </a:tc>
                <a:tc>
                  <a:txBody>
                    <a:bodyPr/>
                    <a:lstStyle/>
                    <a:p>
                      <a:pPr algn="r" fontAlgn="b"/>
                      <a:r>
                        <a:rPr lang="hr-HR" sz="1800" u="none" strike="noStrike" dirty="0">
                          <a:effectLst/>
                        </a:rPr>
                        <a:t>4</a:t>
                      </a:r>
                      <a:endParaRPr lang="hr-HR" sz="1800" b="0" i="0" u="none" strike="noStrike" dirty="0">
                        <a:solidFill>
                          <a:srgbClr val="000000"/>
                        </a:solidFill>
                        <a:effectLst/>
                        <a:latin typeface="Calibri" charset="0"/>
                      </a:endParaRPr>
                    </a:p>
                  </a:txBody>
                  <a:tcPr marL="6350" marR="6350" marT="6350" marB="0" anchor="b">
                    <a:solidFill>
                      <a:srgbClr val="FFC000">
                        <a:alpha val="50196"/>
                      </a:srgbClr>
                    </a:solidFill>
                  </a:tcPr>
                </a:tc>
                <a:extLst>
                  <a:ext uri="{0D108BD9-81ED-4DB2-BD59-A6C34878D82A}">
                    <a16:rowId xmlns:a16="http://schemas.microsoft.com/office/drawing/2014/main" val="10013"/>
                  </a:ext>
                </a:extLst>
              </a:tr>
            </a:tbl>
          </a:graphicData>
        </a:graphic>
      </p:graphicFrame>
      <p:sp>
        <p:nvSpPr>
          <p:cNvPr id="8" name="TextBox 7">
            <a:extLst>
              <a:ext uri="{FF2B5EF4-FFF2-40B4-BE49-F238E27FC236}">
                <a16:creationId xmlns:a16="http://schemas.microsoft.com/office/drawing/2014/main" id="{A5DE9D1B-F35E-314F-8138-3BFDF311A5AB}"/>
              </a:ext>
            </a:extLst>
          </p:cNvPr>
          <p:cNvSpPr txBox="1"/>
          <p:nvPr/>
        </p:nvSpPr>
        <p:spPr>
          <a:xfrm>
            <a:off x="10033507" y="6432462"/>
            <a:ext cx="2159566" cy="369332"/>
          </a:xfrm>
          <a:prstGeom prst="rect">
            <a:avLst/>
          </a:prstGeom>
          <a:noFill/>
        </p:spPr>
        <p:txBody>
          <a:bodyPr wrap="none" rtlCol="0">
            <a:spAutoFit/>
          </a:bodyPr>
          <a:lstStyle/>
          <a:p>
            <a:r>
              <a:rPr lang="en-US" sz="1800" b="0" dirty="0"/>
              <a:t>Source: </a:t>
            </a:r>
            <a:r>
              <a:rPr lang="en-US" sz="1800" b="0" dirty="0">
                <a:hlinkClick r:id="rId2"/>
              </a:rPr>
              <a:t>J. Johnson</a:t>
            </a:r>
            <a:endParaRPr lang="en-US" sz="1800" b="0" dirty="0"/>
          </a:p>
        </p:txBody>
      </p:sp>
    </p:spTree>
    <p:extLst>
      <p:ext uri="{BB962C8B-B14F-4D97-AF65-F5344CB8AC3E}">
        <p14:creationId xmlns:p14="http://schemas.microsoft.com/office/powerpoint/2010/main" val="432126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AlexNet</a:t>
            </a:r>
            <a:r>
              <a:rPr lang="en-US" dirty="0"/>
              <a:t> (modified): Analysis </a:t>
            </a:r>
          </a:p>
        </p:txBody>
      </p:sp>
      <p:sp>
        <p:nvSpPr>
          <p:cNvPr id="4" name="Content Placeholder 3">
            <a:extLst>
              <a:ext uri="{FF2B5EF4-FFF2-40B4-BE49-F238E27FC236}">
                <a16:creationId xmlns:a16="http://schemas.microsoft.com/office/drawing/2014/main" id="{C0DCD7DB-655C-BC4A-A87F-F5911B5E5B0F}"/>
              </a:ext>
            </a:extLst>
          </p:cNvPr>
          <p:cNvSpPr>
            <a:spLocks noGrp="1"/>
          </p:cNvSpPr>
          <p:nvPr>
            <p:ph idx="1"/>
          </p:nvPr>
        </p:nvSpPr>
        <p:spPr/>
        <p:txBody>
          <a:bodyPr/>
          <a:lstStyle/>
          <a:p>
            <a:endParaRPr lang="en-US"/>
          </a:p>
        </p:txBody>
      </p:sp>
      <p:graphicFrame>
        <p:nvGraphicFramePr>
          <p:cNvPr id="7" name="Chart 6"/>
          <p:cNvGraphicFramePr>
            <a:graphicFrameLocks/>
          </p:cNvGraphicFramePr>
          <p:nvPr/>
        </p:nvGraphicFramePr>
        <p:xfrm>
          <a:off x="-568325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113001133"/>
              </p:ext>
            </p:extLst>
          </p:nvPr>
        </p:nvGraphicFramePr>
        <p:xfrm>
          <a:off x="4084320" y="1219200"/>
          <a:ext cx="402336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2141423507"/>
              </p:ext>
            </p:extLst>
          </p:nvPr>
        </p:nvGraphicFramePr>
        <p:xfrm>
          <a:off x="8107680" y="1219200"/>
          <a:ext cx="402336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ext uri="{D42A27DB-BD31-4B8C-83A1-F6EECF244321}">
                <p14:modId xmlns:p14="http://schemas.microsoft.com/office/powerpoint/2010/main" val="885914252"/>
              </p:ext>
            </p:extLst>
          </p:nvPr>
        </p:nvGraphicFramePr>
        <p:xfrm>
          <a:off x="60960" y="1219200"/>
          <a:ext cx="4023360" cy="36576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842984" y="4888721"/>
            <a:ext cx="3004594" cy="1200329"/>
          </a:xfrm>
          <a:prstGeom prst="rect">
            <a:avLst/>
          </a:prstGeom>
          <a:noFill/>
        </p:spPr>
        <p:txBody>
          <a:bodyPr wrap="square" rtlCol="0">
            <a:spAutoFit/>
          </a:bodyPr>
          <a:lstStyle/>
          <a:p>
            <a:r>
              <a:rPr lang="en-US" sz="2400" b="0" dirty="0"/>
              <a:t>Most of the memory usage is in the early convolution layers</a:t>
            </a:r>
          </a:p>
        </p:txBody>
      </p:sp>
      <p:sp>
        <p:nvSpPr>
          <p:cNvPr id="11" name="TextBox 10"/>
          <p:cNvSpPr txBox="1"/>
          <p:nvPr/>
        </p:nvSpPr>
        <p:spPr>
          <a:xfrm>
            <a:off x="4273663" y="4908212"/>
            <a:ext cx="3644674" cy="1200329"/>
          </a:xfrm>
          <a:prstGeom prst="rect">
            <a:avLst/>
          </a:prstGeom>
          <a:noFill/>
        </p:spPr>
        <p:txBody>
          <a:bodyPr wrap="square" rtlCol="0">
            <a:spAutoFit/>
          </a:bodyPr>
          <a:lstStyle/>
          <a:p>
            <a:r>
              <a:rPr lang="en-US" sz="2400" b="0" dirty="0"/>
              <a:t>Nearly all parameters are in </a:t>
            </a:r>
            <a:r>
              <a:rPr lang="en-US" sz="2400" b="0"/>
              <a:t>the fully-connected layers</a:t>
            </a:r>
            <a:endParaRPr lang="en-US" sz="2400" b="0" dirty="0"/>
          </a:p>
        </p:txBody>
      </p:sp>
      <p:sp>
        <p:nvSpPr>
          <p:cNvPr id="12" name="TextBox 11"/>
          <p:cNvSpPr txBox="1"/>
          <p:nvPr/>
        </p:nvSpPr>
        <p:spPr>
          <a:xfrm>
            <a:off x="8731363" y="4898380"/>
            <a:ext cx="2775994" cy="1200329"/>
          </a:xfrm>
          <a:prstGeom prst="rect">
            <a:avLst/>
          </a:prstGeom>
          <a:noFill/>
        </p:spPr>
        <p:txBody>
          <a:bodyPr wrap="square" rtlCol="0">
            <a:spAutoFit/>
          </a:bodyPr>
          <a:lstStyle/>
          <a:p>
            <a:r>
              <a:rPr lang="en-US" sz="2400" b="0" dirty="0"/>
              <a:t>Most floating-point ops occur in the convolution layers</a:t>
            </a:r>
          </a:p>
        </p:txBody>
      </p:sp>
      <p:sp>
        <p:nvSpPr>
          <p:cNvPr id="13" name="TextBox 12">
            <a:extLst>
              <a:ext uri="{FF2B5EF4-FFF2-40B4-BE49-F238E27FC236}">
                <a16:creationId xmlns:a16="http://schemas.microsoft.com/office/drawing/2014/main" id="{AF24C3BD-314D-214B-8A4F-7CA44F8AFC3F}"/>
              </a:ext>
            </a:extLst>
          </p:cNvPr>
          <p:cNvSpPr txBox="1"/>
          <p:nvPr/>
        </p:nvSpPr>
        <p:spPr>
          <a:xfrm>
            <a:off x="10033507" y="6432462"/>
            <a:ext cx="2159566" cy="369332"/>
          </a:xfrm>
          <a:prstGeom prst="rect">
            <a:avLst/>
          </a:prstGeom>
          <a:noFill/>
        </p:spPr>
        <p:txBody>
          <a:bodyPr wrap="none" rtlCol="0">
            <a:spAutoFit/>
          </a:bodyPr>
          <a:lstStyle/>
          <a:p>
            <a:r>
              <a:rPr lang="en-US" sz="1800" b="0" dirty="0"/>
              <a:t>Source: </a:t>
            </a:r>
            <a:r>
              <a:rPr lang="en-US" sz="1800" b="0" dirty="0">
                <a:hlinkClick r:id="rId6"/>
              </a:rPr>
              <a:t>J. Johnson</a:t>
            </a:r>
            <a:endParaRPr lang="en-US" sz="1800" b="0" dirty="0"/>
          </a:p>
        </p:txBody>
      </p:sp>
      <p:sp>
        <p:nvSpPr>
          <p:cNvPr id="6" name="Rounded Rectangular Callout 5">
            <a:extLst>
              <a:ext uri="{FF2B5EF4-FFF2-40B4-BE49-F238E27FC236}">
                <a16:creationId xmlns:a16="http://schemas.microsoft.com/office/drawing/2014/main" id="{26EC84DD-7CE0-7D49-B21F-9A0301F78BEC}"/>
              </a:ext>
            </a:extLst>
          </p:cNvPr>
          <p:cNvSpPr/>
          <p:nvPr/>
        </p:nvSpPr>
        <p:spPr bwMode="auto">
          <a:xfrm>
            <a:off x="7467599" y="1145709"/>
            <a:ext cx="4039757" cy="1472210"/>
          </a:xfrm>
          <a:prstGeom prst="wedgeRoundRectCallout">
            <a:avLst>
              <a:gd name="adj1" fmla="val -63069"/>
              <a:gd name="adj2" fmla="val 166478"/>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Arial" charset="0"/>
              </a:rPr>
              <a:t>FC6 input size:</a:t>
            </a:r>
          </a:p>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Arial" charset="0"/>
              </a:rPr>
              <a:t>6 x 6 x 256 = 9216</a:t>
            </a:r>
          </a:p>
          <a:p>
            <a:pPr marL="0" marR="0" indent="0" algn="l" defTabSz="914400" rtl="0" eaLnBrk="0" fontAlgn="base" latinLnBrk="0" hangingPunct="0">
              <a:lnSpc>
                <a:spcPct val="100000"/>
              </a:lnSpc>
              <a:spcBef>
                <a:spcPct val="0"/>
              </a:spcBef>
              <a:spcAft>
                <a:spcPct val="0"/>
              </a:spcAft>
              <a:buClrTx/>
              <a:buSzTx/>
              <a:buFontTx/>
              <a:buNone/>
              <a:tabLst/>
            </a:pPr>
            <a:r>
              <a:rPr lang="en-US" sz="2000" b="0" dirty="0"/>
              <a:t>Output size:</a:t>
            </a:r>
            <a:r>
              <a:rPr kumimoji="0" lang="en-US" sz="2000" b="0" i="0" u="none" strike="noStrike" cap="none" normalizeH="0" baseline="0" dirty="0">
                <a:ln>
                  <a:noFill/>
                </a:ln>
                <a:solidFill>
                  <a:schemeClr val="tx1"/>
                </a:solidFill>
                <a:effectLst/>
                <a:latin typeface="Arial" charset="0"/>
                <a:cs typeface="Arial" charset="0"/>
              </a:rPr>
              <a:t> 4096</a:t>
            </a:r>
          </a:p>
          <a:p>
            <a:pPr marL="0" marR="0" indent="0" algn="l" defTabSz="914400" rtl="0" eaLnBrk="0" fontAlgn="base" latinLnBrk="0" hangingPunct="0">
              <a:lnSpc>
                <a:spcPct val="100000"/>
              </a:lnSpc>
              <a:spcBef>
                <a:spcPct val="0"/>
              </a:spcBef>
              <a:spcAft>
                <a:spcPct val="0"/>
              </a:spcAft>
              <a:buClrTx/>
              <a:buSzTx/>
              <a:buFontTx/>
              <a:buNone/>
              <a:tabLst/>
            </a:pPr>
            <a:r>
              <a:rPr lang="en-US" sz="2000" b="0" dirty="0" err="1"/>
              <a:t>Params</a:t>
            </a:r>
            <a:r>
              <a:rPr lang="en-US" sz="2000" b="0" dirty="0"/>
              <a:t>: 9216 x 4096 = 37,749K</a:t>
            </a:r>
            <a:endParaRPr kumimoji="0" lang="en-US" sz="20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6038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Clarifai</a:t>
            </a:r>
            <a:r>
              <a:rPr lang="en-US" dirty="0"/>
              <a:t> or </a:t>
            </a:r>
            <a:r>
              <a:rPr lang="en-US" dirty="0" err="1"/>
              <a:t>ZFNet</a:t>
            </a:r>
            <a:r>
              <a:rPr lang="en-US" dirty="0"/>
              <a:t>: </a:t>
            </a:r>
            <a:r>
              <a:rPr lang="en-US" dirty="0">
                <a:solidFill>
                  <a:schemeClr val="tx1"/>
                </a:solidFill>
              </a:rPr>
              <a:t>ILSVRC 2013 winner</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dirty="0"/>
              <a:t>Refinement of </a:t>
            </a:r>
            <a:r>
              <a:rPr lang="en-US" dirty="0" err="1"/>
              <a:t>AlexNet</a:t>
            </a:r>
            <a:endParaRPr lang="en-US" dirty="0"/>
          </a:p>
        </p:txBody>
      </p:sp>
      <p:sp>
        <p:nvSpPr>
          <p:cNvPr id="4" name="TextBox 3"/>
          <p:cNvSpPr txBox="1"/>
          <p:nvPr/>
        </p:nvSpPr>
        <p:spPr>
          <a:xfrm>
            <a:off x="1600200" y="6059270"/>
            <a:ext cx="9067800" cy="646331"/>
          </a:xfrm>
          <a:prstGeom prst="rect">
            <a:avLst/>
          </a:prstGeom>
          <a:noFill/>
        </p:spPr>
        <p:txBody>
          <a:bodyPr wrap="square" rtlCol="0">
            <a:spAutoFit/>
          </a:bodyPr>
          <a:lstStyle/>
          <a:p>
            <a:pPr algn="ctr"/>
            <a:r>
              <a:rPr lang="en-US" sz="1800" b="0" dirty="0"/>
              <a:t>M. </a:t>
            </a:r>
            <a:r>
              <a:rPr lang="en-US" sz="1800" b="0" dirty="0" err="1"/>
              <a:t>Zeiler</a:t>
            </a:r>
            <a:r>
              <a:rPr lang="en-US" sz="1800" b="0" dirty="0"/>
              <a:t> and R. Fergus, </a:t>
            </a:r>
            <a:r>
              <a:rPr lang="en-US" sz="1800" b="0" dirty="0">
                <a:hlinkClick r:id="rId2"/>
              </a:rPr>
              <a:t>Visualizing and Understanding Convolutional Networks</a:t>
            </a:r>
            <a:r>
              <a:rPr lang="en-US" sz="1800" b="0" dirty="0"/>
              <a:t>, </a:t>
            </a:r>
            <a:br>
              <a:rPr lang="en-US" sz="1800" b="0" dirty="0"/>
            </a:br>
            <a:r>
              <a:rPr lang="en-US" sz="1800" b="0" dirty="0"/>
              <a:t>ECCV 2014 (Best Paper Award winner)</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95476"/>
            <a:ext cx="9148624" cy="3743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37312"/>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103621</TotalTime>
  <Words>3172</Words>
  <Application>Microsoft Macintosh PowerPoint</Application>
  <PresentationFormat>Widescreen</PresentationFormat>
  <Paragraphs>652</Paragraphs>
  <Slides>53</Slides>
  <Notes>13</Notes>
  <HiddenSlides>8</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Adobe Caslon Pro</vt:lpstr>
      <vt:lpstr>Arial</vt:lpstr>
      <vt:lpstr>Calibri</vt:lpstr>
      <vt:lpstr>Cambria Math</vt:lpstr>
      <vt:lpstr>Helvetica Neue Light</vt:lpstr>
      <vt:lpstr>Times New Roman</vt:lpstr>
      <vt:lpstr>Blank Presentation</vt:lpstr>
      <vt:lpstr>PowerPoint Presentation</vt:lpstr>
      <vt:lpstr>Outline</vt:lpstr>
      <vt:lpstr>ImageNet Challenge</vt:lpstr>
      <vt:lpstr>AlexNet: ILSVRC 2012 winner</vt:lpstr>
      <vt:lpstr>AlexNet: ILSVRC 2012 winner</vt:lpstr>
      <vt:lpstr>AlexNet: ILSVRC 2012 winner</vt:lpstr>
      <vt:lpstr>AlexNet (modified): Table view</vt:lpstr>
      <vt:lpstr>AlexNet (modified): Analysis </vt:lpstr>
      <vt:lpstr>Clarifai or ZFNet: ILSVRC 2013 winner</vt:lpstr>
      <vt:lpstr>Outline</vt:lpstr>
      <vt:lpstr>VGGNet: ILSVRC 2014 2nd place</vt:lpstr>
      <vt:lpstr>VGGNet: ILSVRC 2014 2nd place</vt:lpstr>
      <vt:lpstr>Another view of VGG-19 architecture (modified)</vt:lpstr>
      <vt:lpstr>VGGNet vs. AlexNet</vt:lpstr>
      <vt:lpstr>GoogLeNet: ILSVRC 2014 winner</vt:lpstr>
      <vt:lpstr>GoogLeNet: Aggressive stem</vt:lpstr>
      <vt:lpstr>GoogLeNet: Aggressive stem</vt:lpstr>
      <vt:lpstr>GoogLeNet: Aggressive stem</vt:lpstr>
      <vt:lpstr>GoogLeNet: Inception module</vt:lpstr>
      <vt:lpstr>Recall: Regular conv layer</vt:lpstr>
      <vt:lpstr>Recall: 1x1 convolution</vt:lpstr>
      <vt:lpstr>1x1 convolution</vt:lpstr>
      <vt:lpstr>Why 1x1 convolutions?</vt:lpstr>
      <vt:lpstr>GoogLeNet: Global average pooling</vt:lpstr>
      <vt:lpstr>GoogLeNet: Global average pooling</vt:lpstr>
      <vt:lpstr>GoogLeNet: Global average pooling</vt:lpstr>
      <vt:lpstr>GoogLeNet: Auxiliary classifiers</vt:lpstr>
      <vt:lpstr>GoogLeNet</vt:lpstr>
      <vt:lpstr>Inception v2, v3</vt:lpstr>
      <vt:lpstr>PowerPoint Presentation</vt:lpstr>
      <vt:lpstr>Outline</vt:lpstr>
      <vt:lpstr>ResNet: ILSVRC 2015 winner</vt:lpstr>
      <vt:lpstr>ResNet: ILSVRC 2015 winner</vt:lpstr>
      <vt:lpstr>PowerPoint Presentation</vt:lpstr>
      <vt:lpstr>ResNet</vt:lpstr>
      <vt:lpstr>ResNet</vt:lpstr>
      <vt:lpstr>ResNet</vt:lpstr>
      <vt:lpstr>Why do ResNets work?</vt:lpstr>
      <vt:lpstr>Inception v4</vt:lpstr>
      <vt:lpstr>Summary: ILSVRC 2012-2015</vt:lpstr>
      <vt:lpstr>Comparing architectures</vt:lpstr>
      <vt:lpstr>Outline</vt:lpstr>
      <vt:lpstr>Beyond ResNet: FractalNet</vt:lpstr>
      <vt:lpstr>Beyond ResNet: Stochastic depth</vt:lpstr>
      <vt:lpstr>Beyond ResNet: Wide ResNet</vt:lpstr>
      <vt:lpstr>Beyond ResNet: ResNeXt</vt:lpstr>
      <vt:lpstr>Beyond ResNet: ResNeXt</vt:lpstr>
      <vt:lpstr>Beyond ResNet: DenseNets</vt:lpstr>
      <vt:lpstr>DenseNets</vt:lpstr>
      <vt:lpstr>DenseNets</vt:lpstr>
      <vt:lpstr>How to use a pre-trained network for a new task?</vt:lpstr>
      <vt:lpstr>Example: CNNs for image captioning</vt:lpstr>
      <vt:lpstr>How to use a pre-trained network for a new task?</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Lazebnik, Svetlana</cp:lastModifiedBy>
  <cp:revision>1847</cp:revision>
  <cp:lastPrinted>2023-02-21T00:14:27Z</cp:lastPrinted>
  <dcterms:created xsi:type="dcterms:W3CDTF">2004-08-29T23:15:23Z</dcterms:created>
  <dcterms:modified xsi:type="dcterms:W3CDTF">2024-02-20T15:29:36Z</dcterms:modified>
</cp:coreProperties>
</file>