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1"/>
  </p:notesMasterIdLst>
  <p:handoutMasterIdLst>
    <p:handoutMasterId r:id="rId102"/>
  </p:handoutMasterIdLst>
  <p:sldIdLst>
    <p:sldId id="887" r:id="rId2"/>
    <p:sldId id="886" r:id="rId3"/>
    <p:sldId id="889" r:id="rId4"/>
    <p:sldId id="367" r:id="rId5"/>
    <p:sldId id="363" r:id="rId6"/>
    <p:sldId id="393" r:id="rId7"/>
    <p:sldId id="366" r:id="rId8"/>
    <p:sldId id="364" r:id="rId9"/>
    <p:sldId id="365" r:id="rId10"/>
    <p:sldId id="368" r:id="rId11"/>
    <p:sldId id="369" r:id="rId12"/>
    <p:sldId id="371" r:id="rId13"/>
    <p:sldId id="954" r:id="rId14"/>
    <p:sldId id="955" r:id="rId15"/>
    <p:sldId id="956" r:id="rId16"/>
    <p:sldId id="957" r:id="rId17"/>
    <p:sldId id="373" r:id="rId18"/>
    <p:sldId id="380" r:id="rId19"/>
    <p:sldId id="381" r:id="rId20"/>
    <p:sldId id="382" r:id="rId21"/>
    <p:sldId id="958" r:id="rId22"/>
    <p:sldId id="375" r:id="rId23"/>
    <p:sldId id="376" r:id="rId24"/>
    <p:sldId id="377" r:id="rId25"/>
    <p:sldId id="378" r:id="rId26"/>
    <p:sldId id="959" r:id="rId27"/>
    <p:sldId id="379" r:id="rId28"/>
    <p:sldId id="387" r:id="rId29"/>
    <p:sldId id="891" r:id="rId30"/>
    <p:sldId id="808" r:id="rId31"/>
    <p:sldId id="857" r:id="rId32"/>
    <p:sldId id="892" r:id="rId33"/>
    <p:sldId id="885" r:id="rId34"/>
    <p:sldId id="893" r:id="rId35"/>
    <p:sldId id="925" r:id="rId36"/>
    <p:sldId id="837" r:id="rId37"/>
    <p:sldId id="865" r:id="rId38"/>
    <p:sldId id="841" r:id="rId39"/>
    <p:sldId id="846" r:id="rId40"/>
    <p:sldId id="516" r:id="rId41"/>
    <p:sldId id="517" r:id="rId42"/>
    <p:sldId id="960" r:id="rId43"/>
    <p:sldId id="961" r:id="rId44"/>
    <p:sldId id="962" r:id="rId45"/>
    <p:sldId id="521" r:id="rId46"/>
    <p:sldId id="894" r:id="rId47"/>
    <p:sldId id="898" r:id="rId48"/>
    <p:sldId id="850" r:id="rId49"/>
    <p:sldId id="897" r:id="rId50"/>
    <p:sldId id="918" r:id="rId51"/>
    <p:sldId id="895" r:id="rId52"/>
    <p:sldId id="896" r:id="rId53"/>
    <p:sldId id="900" r:id="rId54"/>
    <p:sldId id="851" r:id="rId55"/>
    <p:sldId id="976" r:id="rId56"/>
    <p:sldId id="975" r:id="rId57"/>
    <p:sldId id="867" r:id="rId58"/>
    <p:sldId id="970" r:id="rId59"/>
    <p:sldId id="971" r:id="rId60"/>
    <p:sldId id="932" r:id="rId61"/>
    <p:sldId id="931" r:id="rId62"/>
    <p:sldId id="928" r:id="rId63"/>
    <p:sldId id="965" r:id="rId64"/>
    <p:sldId id="966" r:id="rId65"/>
    <p:sldId id="967" r:id="rId66"/>
    <p:sldId id="974" r:id="rId67"/>
    <p:sldId id="869" r:id="rId68"/>
    <p:sldId id="913" r:id="rId69"/>
    <p:sldId id="868" r:id="rId70"/>
    <p:sldId id="860" r:id="rId71"/>
    <p:sldId id="926" r:id="rId72"/>
    <p:sldId id="914" r:id="rId73"/>
    <p:sldId id="879" r:id="rId74"/>
    <p:sldId id="904" r:id="rId75"/>
    <p:sldId id="901" r:id="rId76"/>
    <p:sldId id="903" r:id="rId77"/>
    <p:sldId id="902" r:id="rId78"/>
    <p:sldId id="917" r:id="rId79"/>
    <p:sldId id="916" r:id="rId80"/>
    <p:sldId id="943" r:id="rId81"/>
    <p:sldId id="907" r:id="rId82"/>
    <p:sldId id="883" r:id="rId83"/>
    <p:sldId id="909" r:id="rId84"/>
    <p:sldId id="908" r:id="rId85"/>
    <p:sldId id="910" r:id="rId86"/>
    <p:sldId id="911" r:id="rId87"/>
    <p:sldId id="884" r:id="rId88"/>
    <p:sldId id="586" r:id="rId89"/>
    <p:sldId id="587" r:id="rId90"/>
    <p:sldId id="585" r:id="rId91"/>
    <p:sldId id="588" r:id="rId92"/>
    <p:sldId id="964" r:id="rId93"/>
    <p:sldId id="938" r:id="rId94"/>
    <p:sldId id="920" r:id="rId95"/>
    <p:sldId id="921" r:id="rId96"/>
    <p:sldId id="933" r:id="rId97"/>
    <p:sldId id="934" r:id="rId98"/>
    <p:sldId id="937" r:id="rId99"/>
    <p:sldId id="922" r:id="rId100"/>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33CC"/>
    <a:srgbClr val="8EFA00"/>
    <a:srgbClr val="FF9900"/>
    <a:srgbClr val="9900CC"/>
    <a:srgbClr val="005493"/>
    <a:srgbClr val="00FDFF"/>
    <a:srgbClr val="0000FF"/>
    <a:srgbClr val="CC66FF"/>
    <a:srgbClr val="FF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2" autoAdjust="0"/>
    <p:restoredTop sz="84603" autoAdjust="0"/>
  </p:normalViewPr>
  <p:slideViewPr>
    <p:cSldViewPr>
      <p:cViewPr>
        <p:scale>
          <a:sx n="90" d="100"/>
          <a:sy n="90" d="100"/>
        </p:scale>
        <p:origin x="400" y="2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63CBE3B-9004-44CA-A825-B41E392F642F}" type="slidenum">
              <a:rPr lang="en-US"/>
              <a:pPr>
                <a:defRPr/>
              </a:pPr>
              <a:t>‹#›</a:t>
            </a:fld>
            <a:endParaRPr lang="en-US"/>
          </a:p>
        </p:txBody>
      </p:sp>
    </p:spTree>
    <p:extLst>
      <p:ext uri="{BB962C8B-B14F-4D97-AF65-F5344CB8AC3E}">
        <p14:creationId xmlns:p14="http://schemas.microsoft.com/office/powerpoint/2010/main" val="986954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4198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297EAD1-C33D-48A2-8CAB-582B6385EBDB}" type="slidenum">
              <a:rPr lang="en-US"/>
              <a:pPr>
                <a:defRPr/>
              </a:pPr>
              <a:t>‹#›</a:t>
            </a:fld>
            <a:endParaRPr lang="en-US"/>
          </a:p>
        </p:txBody>
      </p:sp>
    </p:spTree>
    <p:extLst>
      <p:ext uri="{BB962C8B-B14F-4D97-AF65-F5344CB8AC3E}">
        <p14:creationId xmlns:p14="http://schemas.microsoft.com/office/powerpoint/2010/main" val="3453818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12</a:t>
            </a:fld>
            <a:endParaRPr lang="en-US"/>
          </a:p>
        </p:txBody>
      </p:sp>
    </p:spTree>
    <p:extLst>
      <p:ext uri="{BB962C8B-B14F-4D97-AF65-F5344CB8AC3E}">
        <p14:creationId xmlns:p14="http://schemas.microsoft.com/office/powerpoint/2010/main" val="242854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t>Object detection system overview.</a:t>
            </a:r>
            <a:r>
              <a:rPr lang="en-US" sz="1200" dirty="0"/>
              <a:t> Our system (1) takes an input image, (2) extracts around 2000 bottom-up region proposals, (3) computes features for each proposal using a large convolutional neural network (CNN), and then (4) classifies each region using class-specific linear SVMs. </a:t>
            </a:r>
            <a:r>
              <a:rPr lang="en-US" sz="1200" b="1" dirty="0"/>
              <a:t>R-CNN achieves a mean average precision (</a:t>
            </a:r>
            <a:r>
              <a:rPr lang="en-US" sz="1200" b="1" dirty="0" err="1"/>
              <a:t>mAP</a:t>
            </a:r>
            <a:r>
              <a:rPr lang="en-US" sz="1200" b="1" dirty="0"/>
              <a:t>) of 53.7% on PASCAL VOC 2010</a:t>
            </a:r>
            <a:r>
              <a:rPr lang="en-US" sz="1200" dirty="0"/>
              <a:t>. For comparison, </a:t>
            </a:r>
            <a:r>
              <a:rPr lang="en-US" sz="1200" dirty="0" err="1"/>
              <a:t>Uijlings</a:t>
            </a:r>
            <a:r>
              <a:rPr lang="en-US" sz="1200" dirty="0"/>
              <a:t> et al. (2013) report 35.1% </a:t>
            </a:r>
            <a:r>
              <a:rPr lang="en-US" sz="1200" dirty="0" err="1"/>
              <a:t>mAP</a:t>
            </a:r>
            <a:r>
              <a:rPr lang="en-US" sz="1200" dirty="0"/>
              <a:t> using the same region proposals, but with a spatial pyramid and bag-of-visual-words approach. </a:t>
            </a:r>
            <a:r>
              <a:rPr lang="en-US" sz="1200" b="1" dirty="0"/>
              <a:t>The popular deformable part models perform at 33.4%.</a:t>
            </a:r>
          </a:p>
          <a:p>
            <a:endParaRPr lang="en-US" dirty="0"/>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37</a:t>
            </a:fld>
            <a:endParaRPr lang="en-US"/>
          </a:p>
        </p:txBody>
      </p:sp>
    </p:spTree>
    <p:extLst>
      <p:ext uri="{BB962C8B-B14F-4D97-AF65-F5344CB8AC3E}">
        <p14:creationId xmlns:p14="http://schemas.microsoft.com/office/powerpoint/2010/main" val="4261725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38</a:t>
            </a:fld>
            <a:endParaRPr lang="en-US"/>
          </a:p>
        </p:txBody>
      </p:sp>
    </p:spTree>
    <p:extLst>
      <p:ext uri="{BB962C8B-B14F-4D97-AF65-F5344CB8AC3E}">
        <p14:creationId xmlns:p14="http://schemas.microsoft.com/office/powerpoint/2010/main" val="1505017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39</a:t>
            </a:fld>
            <a:endParaRPr lang="en-US"/>
          </a:p>
        </p:txBody>
      </p:sp>
    </p:spTree>
    <p:extLst>
      <p:ext uri="{BB962C8B-B14F-4D97-AF65-F5344CB8AC3E}">
        <p14:creationId xmlns:p14="http://schemas.microsoft.com/office/powerpoint/2010/main" val="1791075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fld id="{4546238C-4816-3C47-9788-AE916EBBC2C6}" type="slidenum">
              <a:rPr lang="en-US" smtClean="0"/>
              <a:t>48</a:t>
            </a:fld>
            <a:endParaRPr lang="en-US"/>
          </a:p>
        </p:txBody>
      </p:sp>
    </p:spTree>
    <p:extLst>
      <p:ext uri="{BB962C8B-B14F-4D97-AF65-F5344CB8AC3E}">
        <p14:creationId xmlns:p14="http://schemas.microsoft.com/office/powerpoint/2010/main" val="1791075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t>T</a:t>
            </a:r>
            <a:r>
              <a:rPr lang="en-US" baseline="0" dirty="0"/>
              <a:t>hese speed improvements do not sacrifice object detection accuracy. In fact, mean average precision is better than the baseline methods due to our improved training.</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54</a:t>
            </a:fld>
            <a:endParaRPr lang="en-US"/>
          </a:p>
        </p:txBody>
      </p:sp>
    </p:spTree>
    <p:extLst>
      <p:ext uri="{BB962C8B-B14F-4D97-AF65-F5344CB8AC3E}">
        <p14:creationId xmlns:p14="http://schemas.microsoft.com/office/powerpoint/2010/main" val="2135442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58</a:t>
            </a:fld>
            <a:endParaRPr lang="en-US"/>
          </a:p>
        </p:txBody>
      </p:sp>
    </p:spTree>
    <p:extLst>
      <p:ext uri="{BB962C8B-B14F-4D97-AF65-F5344CB8AC3E}">
        <p14:creationId xmlns:p14="http://schemas.microsoft.com/office/powerpoint/2010/main" val="629698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59</a:t>
            </a:fld>
            <a:endParaRPr lang="en-US"/>
          </a:p>
        </p:txBody>
      </p:sp>
    </p:spTree>
    <p:extLst>
      <p:ext uri="{BB962C8B-B14F-4D97-AF65-F5344CB8AC3E}">
        <p14:creationId xmlns:p14="http://schemas.microsoft.com/office/powerpoint/2010/main" val="3224427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60</a:t>
            </a:fld>
            <a:endParaRPr lang="en-US"/>
          </a:p>
        </p:txBody>
      </p:sp>
    </p:spTree>
    <p:extLst>
      <p:ext uri="{BB962C8B-B14F-4D97-AF65-F5344CB8AC3E}">
        <p14:creationId xmlns:p14="http://schemas.microsoft.com/office/powerpoint/2010/main" val="3786982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61</a:t>
            </a:fld>
            <a:endParaRPr lang="en-US"/>
          </a:p>
        </p:txBody>
      </p:sp>
    </p:spTree>
    <p:extLst>
      <p:ext uri="{BB962C8B-B14F-4D97-AF65-F5344CB8AC3E}">
        <p14:creationId xmlns:p14="http://schemas.microsoft.com/office/powerpoint/2010/main" val="373777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62</a:t>
            </a:fld>
            <a:endParaRPr lang="en-US"/>
          </a:p>
        </p:txBody>
      </p:sp>
    </p:spTree>
    <p:extLst>
      <p:ext uri="{BB962C8B-B14F-4D97-AF65-F5344CB8AC3E}">
        <p14:creationId xmlns:p14="http://schemas.microsoft.com/office/powerpoint/2010/main" val="256679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13</a:t>
            </a:fld>
            <a:endParaRPr lang="en-US"/>
          </a:p>
        </p:txBody>
      </p:sp>
    </p:spTree>
    <p:extLst>
      <p:ext uri="{BB962C8B-B14F-4D97-AF65-F5344CB8AC3E}">
        <p14:creationId xmlns:p14="http://schemas.microsoft.com/office/powerpoint/2010/main" val="1298346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63</a:t>
            </a:fld>
            <a:endParaRPr lang="en-US"/>
          </a:p>
        </p:txBody>
      </p:sp>
    </p:spTree>
    <p:extLst>
      <p:ext uri="{BB962C8B-B14F-4D97-AF65-F5344CB8AC3E}">
        <p14:creationId xmlns:p14="http://schemas.microsoft.com/office/powerpoint/2010/main" val="1927694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64</a:t>
            </a:fld>
            <a:endParaRPr lang="en-US"/>
          </a:p>
        </p:txBody>
      </p:sp>
    </p:spTree>
    <p:extLst>
      <p:ext uri="{BB962C8B-B14F-4D97-AF65-F5344CB8AC3E}">
        <p14:creationId xmlns:p14="http://schemas.microsoft.com/office/powerpoint/2010/main" val="1718842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65</a:t>
            </a:fld>
            <a:endParaRPr lang="en-US"/>
          </a:p>
        </p:txBody>
      </p:sp>
    </p:spTree>
    <p:extLst>
      <p:ext uri="{BB962C8B-B14F-4D97-AF65-F5344CB8AC3E}">
        <p14:creationId xmlns:p14="http://schemas.microsoft.com/office/powerpoint/2010/main" val="1383313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66</a:t>
            </a:fld>
            <a:endParaRPr lang="en-US"/>
          </a:p>
        </p:txBody>
      </p:sp>
    </p:spTree>
    <p:extLst>
      <p:ext uri="{BB962C8B-B14F-4D97-AF65-F5344CB8AC3E}">
        <p14:creationId xmlns:p14="http://schemas.microsoft.com/office/powerpoint/2010/main" val="164090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At each sliding-window location, we simultaneously predict multiple region proposals, where the number of maximum possible proposals for each location is denoted as k. So the </a:t>
            </a:r>
            <a:r>
              <a:rPr lang="en-US" dirty="0" err="1"/>
              <a:t>reg</a:t>
            </a:r>
            <a:r>
              <a:rPr lang="en-US" dirty="0"/>
              <a:t> layer has 4k outputs encoding the coordinates of k boxes, and the </a:t>
            </a:r>
            <a:r>
              <a:rPr lang="en-US" dirty="0" err="1"/>
              <a:t>cls</a:t>
            </a:r>
            <a:r>
              <a:rPr lang="en-US" dirty="0"/>
              <a:t> layer outputs 2k scores that estimate probability of object or not object for each proposal</a:t>
            </a:r>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pPr>
                <a:defRPr/>
              </a:pPr>
              <a:t>67</a:t>
            </a:fld>
            <a:endParaRPr lang="en-US"/>
          </a:p>
        </p:txBody>
      </p:sp>
    </p:spTree>
    <p:extLst>
      <p:ext uri="{BB962C8B-B14F-4D97-AF65-F5344CB8AC3E}">
        <p14:creationId xmlns:p14="http://schemas.microsoft.com/office/powerpoint/2010/main" val="562186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70</a:t>
            </a:fld>
            <a:endParaRPr lang="en-US"/>
          </a:p>
        </p:txBody>
      </p:sp>
    </p:spTree>
    <p:extLst>
      <p:ext uri="{BB962C8B-B14F-4D97-AF65-F5344CB8AC3E}">
        <p14:creationId xmlns:p14="http://schemas.microsoft.com/office/powerpoint/2010/main" val="1232957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At training time we only want one bounding box predictor to be responsible for each object. We assign one predictor to be “responsible” for predicting an object based on which prediction has the highest current IOU with the ground truth.</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75</a:t>
            </a:fld>
            <a:endParaRPr lang="en-US"/>
          </a:p>
        </p:txBody>
      </p:sp>
    </p:spTree>
    <p:extLst>
      <p:ext uri="{BB962C8B-B14F-4D97-AF65-F5344CB8AC3E}">
        <p14:creationId xmlns:p14="http://schemas.microsoft.com/office/powerpoint/2010/main" val="1841515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At training time we only want one bounding box predictor to be responsible for each object. We assign one predictor to be “responsible” for predicting an object based on which prediction has the highest current IOU with the ground truth.</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76</a:t>
            </a:fld>
            <a:endParaRPr lang="en-US"/>
          </a:p>
        </p:txBody>
      </p:sp>
    </p:spTree>
    <p:extLst>
      <p:ext uri="{BB962C8B-B14F-4D97-AF65-F5344CB8AC3E}">
        <p14:creationId xmlns:p14="http://schemas.microsoft.com/office/powerpoint/2010/main" val="1879887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83</a:t>
            </a:fld>
            <a:endParaRPr lang="en-US"/>
          </a:p>
        </p:txBody>
      </p:sp>
    </p:spTree>
    <p:extLst>
      <p:ext uri="{BB962C8B-B14F-4D97-AF65-F5344CB8AC3E}">
        <p14:creationId xmlns:p14="http://schemas.microsoft.com/office/powerpoint/2010/main" val="1388223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paper: (1) When an example is misclassified and </a:t>
            </a:r>
            <a:r>
              <a:rPr lang="en-US" dirty="0" err="1"/>
              <a:t>pt</a:t>
            </a:r>
            <a:r>
              <a:rPr lang="en-US" dirty="0"/>
              <a:t> is small, the modulating factor is near 1 and the loss is unaffected. As </a:t>
            </a:r>
            <a:r>
              <a:rPr lang="en-US" dirty="0" err="1"/>
              <a:t>pt</a:t>
            </a:r>
            <a:r>
              <a:rPr lang="en-US" dirty="0"/>
              <a:t> → 1, the factor goes to 0 and the loss for well-classified examples is down-weighted. (2) The focusing parameter </a:t>
            </a:r>
            <a:r>
              <a:rPr lang="el-GR" dirty="0"/>
              <a:t>γ </a:t>
            </a:r>
            <a:r>
              <a:rPr lang="en-US" dirty="0"/>
              <a:t>smoothly adjusts the rate at which easy examples are </a:t>
            </a:r>
            <a:r>
              <a:rPr lang="en-US" dirty="0" err="1"/>
              <a:t>downweighted</a:t>
            </a:r>
            <a:r>
              <a:rPr lang="en-US" dirty="0"/>
              <a:t>. When </a:t>
            </a:r>
            <a:r>
              <a:rPr lang="el-GR" dirty="0"/>
              <a:t>γ = 0, </a:t>
            </a:r>
            <a:r>
              <a:rPr lang="en-US" dirty="0"/>
              <a:t>FL is equivalent to CE, and as </a:t>
            </a:r>
            <a:r>
              <a:rPr lang="el-GR" dirty="0"/>
              <a:t>γ </a:t>
            </a:r>
            <a:r>
              <a:rPr lang="en-US" dirty="0"/>
              <a:t>is increased the effect of the modulating factor is likewise increased (we found </a:t>
            </a:r>
            <a:r>
              <a:rPr lang="el-GR" dirty="0"/>
              <a:t>γ = 2 </a:t>
            </a:r>
            <a:r>
              <a:rPr lang="en-US" dirty="0"/>
              <a:t>to work best in our experiments)</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84</a:t>
            </a:fld>
            <a:endParaRPr lang="en-US"/>
          </a:p>
        </p:txBody>
      </p:sp>
    </p:spTree>
    <p:extLst>
      <p:ext uri="{BB962C8B-B14F-4D97-AF65-F5344CB8AC3E}">
        <p14:creationId xmlns:p14="http://schemas.microsoft.com/office/powerpoint/2010/main" val="1816089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14</a:t>
            </a:fld>
            <a:endParaRPr lang="en-US"/>
          </a:p>
        </p:txBody>
      </p:sp>
    </p:spTree>
    <p:extLst>
      <p:ext uri="{BB962C8B-B14F-4D97-AF65-F5344CB8AC3E}">
        <p14:creationId xmlns:p14="http://schemas.microsoft.com/office/powerpoint/2010/main" val="1061598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paper: (1) When an example is misclassified and </a:t>
            </a:r>
            <a:r>
              <a:rPr lang="en-US" dirty="0" err="1"/>
              <a:t>pt</a:t>
            </a:r>
            <a:r>
              <a:rPr lang="en-US" dirty="0"/>
              <a:t> is small, the modulating factor is near 1 and the loss is unaffected. As </a:t>
            </a:r>
            <a:r>
              <a:rPr lang="en-US" dirty="0" err="1"/>
              <a:t>pt</a:t>
            </a:r>
            <a:r>
              <a:rPr lang="en-US" dirty="0"/>
              <a:t> → 1, the factor goes to 0 and the loss for well-classified examples is down-weighted. (2) The focusing parameter </a:t>
            </a:r>
            <a:r>
              <a:rPr lang="el-GR" dirty="0"/>
              <a:t>γ </a:t>
            </a:r>
            <a:r>
              <a:rPr lang="en-US" dirty="0"/>
              <a:t>smoothly adjusts the rate at which easy examples are </a:t>
            </a:r>
            <a:r>
              <a:rPr lang="en-US" dirty="0" err="1"/>
              <a:t>downweighted</a:t>
            </a:r>
            <a:r>
              <a:rPr lang="en-US" dirty="0"/>
              <a:t>. When </a:t>
            </a:r>
            <a:r>
              <a:rPr lang="el-GR" dirty="0"/>
              <a:t>γ = 0, </a:t>
            </a:r>
            <a:r>
              <a:rPr lang="en-US" dirty="0"/>
              <a:t>FL is equivalent to CE, and as </a:t>
            </a:r>
            <a:r>
              <a:rPr lang="el-GR" dirty="0"/>
              <a:t>γ </a:t>
            </a:r>
            <a:r>
              <a:rPr lang="en-US" dirty="0"/>
              <a:t>is increased the effect of the modulating factor is likewise increased (we found </a:t>
            </a:r>
            <a:r>
              <a:rPr lang="el-GR" dirty="0"/>
              <a:t>γ = 2 </a:t>
            </a:r>
            <a:r>
              <a:rPr lang="en-US" dirty="0"/>
              <a:t>to work best in our experiments)</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85</a:t>
            </a:fld>
            <a:endParaRPr lang="en-US"/>
          </a:p>
        </p:txBody>
      </p:sp>
    </p:spTree>
    <p:extLst>
      <p:ext uri="{BB962C8B-B14F-4D97-AF65-F5344CB8AC3E}">
        <p14:creationId xmlns:p14="http://schemas.microsoft.com/office/powerpoint/2010/main" val="4065423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153F36-31E0-C44E-A093-C30EB1EC5AA2}" type="slidenum">
              <a:rPr lang="en-US" smtClean="0"/>
              <a:t>90</a:t>
            </a:fld>
            <a:endParaRPr lang="en-US"/>
          </a:p>
        </p:txBody>
      </p:sp>
    </p:spTree>
    <p:extLst>
      <p:ext uri="{BB962C8B-B14F-4D97-AF65-F5344CB8AC3E}">
        <p14:creationId xmlns:p14="http://schemas.microsoft.com/office/powerpoint/2010/main" val="2978360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153F36-31E0-C44E-A093-C30EB1EC5AA2}" type="slidenum">
              <a:rPr lang="en-US" smtClean="0"/>
              <a:t>91</a:t>
            </a:fld>
            <a:endParaRPr lang="en-US"/>
          </a:p>
        </p:txBody>
      </p:sp>
    </p:spTree>
    <p:extLst>
      <p:ext uri="{BB962C8B-B14F-4D97-AF65-F5344CB8AC3E}">
        <p14:creationId xmlns:p14="http://schemas.microsoft.com/office/powerpoint/2010/main" val="2760124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detect an object as a pair of bounding box corners grouped together. A convolutional network outputs a heatmap for all top-left corners, a heatmap for all bottom-right corners, and an embedding vector for each detected corner. The network is trained to predict similar embeddings for corners that belong to the same object.</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94</a:t>
            </a:fld>
            <a:endParaRPr lang="en-US"/>
          </a:p>
        </p:txBody>
      </p:sp>
    </p:spTree>
    <p:extLst>
      <p:ext uri="{BB962C8B-B14F-4D97-AF65-F5344CB8AC3E}">
        <p14:creationId xmlns:p14="http://schemas.microsoft.com/office/powerpoint/2010/main" val="4211519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detect an object as a pair of bounding box corners grouped together. A convolutional network outputs a heatmap for all top-left corners, a heatmap for all bottom-right corners, and an embedding vector for each detected corner. The network is trained to predict similar embeddings for corners that belong to the same object.</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95</a:t>
            </a:fld>
            <a:endParaRPr lang="en-US"/>
          </a:p>
        </p:txBody>
      </p:sp>
    </p:spTree>
    <p:extLst>
      <p:ext uri="{BB962C8B-B14F-4D97-AF65-F5344CB8AC3E}">
        <p14:creationId xmlns:p14="http://schemas.microsoft.com/office/powerpoint/2010/main" val="1294972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DETR uses a conventional CNN backbone to learn a 2D representation of an input image. The model flattens it and supplements it with a positional encoding before passing it into a transformer encoder. A transformer decoder then takes as input a small fixed number of learned positional embeddings, which we call object queries, and additionally attends to the encoder output. We pass each output embedding of the decoder to a shared feed forward network (FFN) that predicts either a detection (class and bounding box) or a “no object” class.</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99</a:t>
            </a:fld>
            <a:endParaRPr lang="en-US"/>
          </a:p>
        </p:txBody>
      </p:sp>
    </p:spTree>
    <p:extLst>
      <p:ext uri="{BB962C8B-B14F-4D97-AF65-F5344CB8AC3E}">
        <p14:creationId xmlns:p14="http://schemas.microsoft.com/office/powerpoint/2010/main" val="258160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15</a:t>
            </a:fld>
            <a:endParaRPr lang="en-US"/>
          </a:p>
        </p:txBody>
      </p:sp>
    </p:spTree>
    <p:extLst>
      <p:ext uri="{BB962C8B-B14F-4D97-AF65-F5344CB8AC3E}">
        <p14:creationId xmlns:p14="http://schemas.microsoft.com/office/powerpoint/2010/main" val="1153855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16</a:t>
            </a:fld>
            <a:endParaRPr lang="en-US"/>
          </a:p>
        </p:txBody>
      </p:sp>
    </p:spTree>
    <p:extLst>
      <p:ext uri="{BB962C8B-B14F-4D97-AF65-F5344CB8AC3E}">
        <p14:creationId xmlns:p14="http://schemas.microsoft.com/office/powerpoint/2010/main" val="2038278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C2ECB67-951F-4244-8472-7AB712305D66}" type="slidenum">
              <a:rPr lang="en-US" smtClean="0">
                <a:solidFill>
                  <a:prstClr val="black"/>
                </a:solidFill>
              </a:rPr>
              <a:pPr/>
              <a:t>30</a:t>
            </a:fld>
            <a:endParaRPr lang="en-US">
              <a:solidFill>
                <a:prstClr val="black"/>
              </a:solidFill>
            </a:endParaRPr>
          </a:p>
        </p:txBody>
      </p:sp>
      <p:sp>
        <p:nvSpPr>
          <p:cNvPr id="46083" name="Rectangle 2"/>
          <p:cNvSpPr>
            <a:spLocks noGrp="1" noRot="1" noChangeAspect="1" noChangeArrowheads="1" noTextEdit="1"/>
          </p:cNvSpPr>
          <p:nvPr>
            <p:ph type="sldImg"/>
          </p:nvPr>
        </p:nvSpPr>
        <p:spPr>
          <a:xfrm>
            <a:off x="457200" y="720725"/>
            <a:ext cx="6400800" cy="3600450"/>
          </a:xfrm>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96189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546238C-4816-3C47-9788-AE916EBBC2C6}" type="slidenum">
              <a:rPr lang="en-US" smtClean="0"/>
              <a:t>31</a:t>
            </a:fld>
            <a:endParaRPr lang="en-US"/>
          </a:p>
        </p:txBody>
      </p:sp>
    </p:spTree>
    <p:extLst>
      <p:ext uri="{BB962C8B-B14F-4D97-AF65-F5344CB8AC3E}">
        <p14:creationId xmlns:p14="http://schemas.microsoft.com/office/powerpoint/2010/main" val="151381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35</a:t>
            </a:fld>
            <a:endParaRPr lang="en-US"/>
          </a:p>
        </p:txBody>
      </p:sp>
    </p:spTree>
    <p:extLst>
      <p:ext uri="{BB962C8B-B14F-4D97-AF65-F5344CB8AC3E}">
        <p14:creationId xmlns:p14="http://schemas.microsoft.com/office/powerpoint/2010/main" val="216041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features</a:t>
            </a:r>
            <a:r>
              <a:rPr lang="en-US" baseline="0" dirty="0"/>
              <a:t> are also sent to a linear </a:t>
            </a:r>
            <a:r>
              <a:rPr lang="en-US" baseline="0" dirty="0" err="1"/>
              <a:t>regressor</a:t>
            </a:r>
            <a:r>
              <a:rPr lang="en-US" baseline="0" dirty="0"/>
              <a:t> that improves object localization.</a:t>
            </a:r>
          </a:p>
          <a:p>
            <a:r>
              <a:rPr lang="en-US" baseline="0" dirty="0"/>
              <a:t>The components outlined in purple are “post hoc” in the sense that they are learned after the </a:t>
            </a:r>
            <a:r>
              <a:rPr lang="en-US" baseline="0" dirty="0" err="1"/>
              <a:t>convnet</a:t>
            </a:r>
            <a:r>
              <a:rPr lang="en-US" baseline="0" dirty="0"/>
              <a:t> weights are trained and forever frozen.</a:t>
            </a:r>
            <a:endParaRPr lang="en-US" dirty="0"/>
          </a:p>
        </p:txBody>
      </p:sp>
      <p:sp>
        <p:nvSpPr>
          <p:cNvPr id="4" name="Slide Number Placeholder 3"/>
          <p:cNvSpPr>
            <a:spLocks noGrp="1"/>
          </p:cNvSpPr>
          <p:nvPr>
            <p:ph type="sldNum" sz="quarter" idx="10"/>
          </p:nvPr>
        </p:nvSpPr>
        <p:spPr/>
        <p:txBody>
          <a:bodyPr/>
          <a:lstStyle/>
          <a:p>
            <a:fld id="{4546238C-4816-3C47-9788-AE916EBBC2C6}" type="slidenum">
              <a:rPr lang="en-US" smtClean="0"/>
              <a:t>36</a:t>
            </a:fld>
            <a:endParaRPr lang="en-US"/>
          </a:p>
        </p:txBody>
      </p:sp>
    </p:spTree>
    <p:extLst>
      <p:ext uri="{BB962C8B-B14F-4D97-AF65-F5344CB8AC3E}">
        <p14:creationId xmlns:p14="http://schemas.microsoft.com/office/powerpoint/2010/main" val="1439301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9D615FC6-65EA-469E-A2AC-6B14F4DC4664}"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edium.com/@alexeyab84/yolov4-the-most-accurate-real-time-neural-network-on-ms-coco-dataset-73adfd3602fe" TargetMode="External"/><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eb.eecs.umich.edu/~justincj/slides/eecs498/WI2022/598_WI2022_lecture13.pdf" TargetMode="External"/><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eb.eecs.umich.edu/~justincj/slides/eecs498/WI2022/598_WI2022_lecture13.pdf" TargetMode="External"/><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3.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3.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3.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3.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3.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eb.eecs.umich.edu/~justincj/slides/eecs498/WI2022/598_WI2022_lecture13.pdf" TargetMode="External"/><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web.eecs.umich.edu/~justincj/slides/eecs498/WI2022/598_WI2022_lecture13.pdf"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web.eecs.umich.edu/~justincj/slides/eecs498/WI2022/598_WI2022_lecture13.pdf"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eb.eecs.umich.edu/~justincj/slides/eecs498/WI2022/598_WI2022_lecture13.pdf"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web.eecs.umich.edu/~justincj/slides/eecs498/WI2022/598_WI2022_lecture13.pdf"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https://web.eecs.umich.edu/~justincj/slides/eecs498/WI2022/598_WI2022_lecture13.pdf"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web.eecs.umich.edu/~justincj/slides/eecs498/WI2022/598_WI2022_lecture13.pdf"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s://web.eecs.umich.edu/~justincj/slides/eecs498/WI2022/598_WI2022_lecture13.pdf"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web.eecs.umich.edu/~justincj/slides/eecs498/WI2022/598_WI2022_lecture13.pdf"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eb.eecs.umich.edu/~justincj/slides/eecs498/WI2022/598_WI2022_lecture13.pdf"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hyperlink" Target="https://web.eecs.umich.edu/~justincj/slides/eecs498/WI2022/598_WI2022_lecture13.pdf"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host.robots.ox.ac.uk/pascal/VO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cocodataset.org/#home" TargetMode="Externa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cocodataset.org/#detection-leaderboard"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koen.me/research/pub/vandesande-iccv2011.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rxiv.org/pdf/1311.2524.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koen.me/research/selectivesearch/"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eb.eecs.umich.edu/~justincj/slides/eecs498/WI2022/598_WI2022_lecture13.pdf" TargetMode="External"/><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eb.eecs.umich.edu/~justincj/slides/eecs498/WI2022/598_WI2022_lecture14.pdf"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web.eecs.umich.edu/~justincj/slides/eecs498/WI2022/598_WI2022_lecture14.pdf"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eb.eecs.umich.edu/~justincj/slides/eecs498/WI2022/598_WI2022_lecture14.pdf"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eb.eecs.umich.edu/~justincj/slides/eecs498/WI2022/598_WI2022_lecture14.pdf"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eb.eecs.umich.edu/~justincj/slides/eecs498/WI2022/598_WI2022_lecture14.pdf"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eb.eecs.umich.edu/~justincj/slides/eecs498/WI2022/598_WI2022_lecture14.pdf"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deepsense.ai/region-of-interest-pooling-explained/" TargetMode="External"/><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arxiv.org/pdf/1504.08083.pdf"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arxiv.org/pdf/1504.08083.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3.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2.png"/><Relationship Id="rId3" Type="http://schemas.openxmlformats.org/officeDocument/2006/relationships/image" Target="../media/image39.png"/><Relationship Id="rId7" Type="http://schemas.openxmlformats.org/officeDocument/2006/relationships/image" Target="../media/image33.png"/><Relationship Id="rId12"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5.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http://arxiv.org/pdf/1506.01497.pdf" TargetMode="Externa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eb.eecs.umich.edu/~justincj/slides/eecs498/FA2020/598_FA2020_lecture15.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eb.eecs.umich.edu/~justincj/slides/eecs498/FA2020/598_FA2020_lecture15.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3.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eb.eecs.umich.edu/~justincj/slides/eecs498/FA2020/598_FA2020_lecture15.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eb.eecs.umich.edu/~justincj/slides/eecs498/FA2020/598_FA2020_lecture15.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eb.eecs.umich.edu/~justincj/slides/eecs498/FA2020/598_FA2020_lecture15.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eb.eecs.umich.edu/~justincj/slides/eecs498/FA2020/598_FA2020_lecture15.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eb.eecs.umich.edu/~justincj/slides/eecs498/FA2020/598_FA2020_lecture15.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eb.eecs.umich.edu/~justincj/slides/eecs498/FA2020/598_FA2020_lecture15.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3.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pjreddie.com/media/files/papers/yolo_1.pdf" TargetMode="External"/><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hyperlink" Target="https://pjreddie.com/media/files/papers/yolo_1.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pjreddie.com/media/files/papers/YOLO9000.pdf"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www.youtube.com/watch?v=VOC3huqHrss&amp;feature=youtu.b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arxiv.org/pdf/1512.02325.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3.pdf"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arxiv.org/pdf/1512.02325.pdf"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openaccess.thecvf.com/content_cvpr_2017/papers/Lin_Feature_Pyramid_Networks_CVPR_2017_paper.pdf"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arxiv.org/pdf/1708.02002.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arxiv.org/pdf/1708.02002.pdf"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arxiv.org/pdf/1708.02002.pdf"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pjreddie.com/media/files/papers/YOLOv3.pdf"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openaccess.thecvf.com/content_ICCV_2019/papers/Tian_FCOS_Fully_Convolutional_One-Stage_Object_Detection_ICCV_2019_paper.pdf" TargetMode="External"/><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4.pdf"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openaccess.thecvf.com/content_ICCV_2019/papers/Tian_FCOS_Fully_Convolutional_One-Stage_Object_Detection_ICCV_2019_paper.pdf" TargetMode="External"/><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4.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hyperlink" Target="https://web.eecs.umich.edu/~justincj/slides/eecs498/WI2022/598_WI2022_lecture13.pdf"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s://web.eecs.umich.edu/~justincj/slides/eecs498/WI2022/598_WI2022_lecture14.pdf" TargetMode="External"/><Relationship Id="rId4" Type="http://schemas.openxmlformats.org/officeDocument/2006/relationships/hyperlink" Target="https://openaccess.thecvf.com/content_ICCV_2019/papers/Tian_FCOS_Fully_Convolutional_One-Stage_Object_Detection_ICCV_2019_paper.pdf"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s://web.eecs.umich.edu/~justincj/slides/eecs498/WI2022/598_WI2022_lecture14.pdf" TargetMode="External"/><Relationship Id="rId4" Type="http://schemas.openxmlformats.org/officeDocument/2006/relationships/hyperlink" Target="https://openaccess.thecvf.com/content_ICCV_2019/papers/Tian_FCOS_Fully_Convolutional_One-Stage_Object_Detection_ICCV_2019_paper.pd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openaccess.thecvf.com/content_ICCV_2019/papers/Tian_FCOS_Fully_Convolutional_One-Stage_Object_Detection_ICCV_2019_paper.pdf"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openaccess.thecvf.com/content_ECCV_2018/papers/Hei_Law_CornerNet_Detecting_Objects_ECCV_2018_paper.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5.xml.rels><?xml version="1.0" encoding="UTF-8" standalone="yes"?>
<Relationships xmlns="http://schemas.openxmlformats.org/package/2006/relationships"><Relationship Id="rId3" Type="http://schemas.openxmlformats.org/officeDocument/2006/relationships/hyperlink" Target="https://openaccess.thecvf.com/content_ECCV_2018/papers/Hei_Law_CornerNet_Detecting_Objects_ECCV_2018_paper.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openaccess.thecvf.com/content_ICCV_2019/papers/Duan_CenterNet_Keypoint_Triplets_for_Object_Detection_ICCV_2019_paper.pdf"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openaccess.thecvf.com/content_ICCV_2019/papers/Duan_CenterNet_Keypoint_Triplets_for_Object_Detection_ICCV_2019_paper.pdf"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openaccess.thecvf.com/content_ICCV_2019/papers/Duan_CenterNet_Keypoint_Triplets_for_Object_Detection_ICCV_2019_paper.pdf"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hyperlink" Target="https://arxiv.org/pdf/2005.12872.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D480-916E-9D4C-BDBD-089B0C8F38DE}"/>
              </a:ext>
            </a:extLst>
          </p:cNvPr>
          <p:cNvSpPr>
            <a:spLocks noGrp="1"/>
          </p:cNvSpPr>
          <p:nvPr>
            <p:ph type="title"/>
          </p:nvPr>
        </p:nvSpPr>
        <p:spPr/>
        <p:txBody>
          <a:bodyPr/>
          <a:lstStyle/>
          <a:p>
            <a:r>
              <a:rPr lang="en-US" dirty="0"/>
              <a:t>Object detection</a:t>
            </a:r>
          </a:p>
        </p:txBody>
      </p:sp>
      <p:pic>
        <p:nvPicPr>
          <p:cNvPr id="12" name="Picture 11">
            <a:extLst>
              <a:ext uri="{FF2B5EF4-FFF2-40B4-BE49-F238E27FC236}">
                <a16:creationId xmlns:a16="http://schemas.microsoft.com/office/drawing/2014/main" id="{77C328C9-B066-DF4E-8845-3779F30D7972}"/>
              </a:ext>
            </a:extLst>
          </p:cNvPr>
          <p:cNvPicPr>
            <a:picLocks noChangeAspect="1"/>
          </p:cNvPicPr>
          <p:nvPr/>
        </p:nvPicPr>
        <p:blipFill>
          <a:blip r:embed="rId2"/>
          <a:stretch>
            <a:fillRect/>
          </a:stretch>
        </p:blipFill>
        <p:spPr>
          <a:xfrm>
            <a:off x="1408208" y="1021877"/>
            <a:ext cx="9412192" cy="5683723"/>
          </a:xfrm>
          <a:prstGeom prst="rect">
            <a:avLst/>
          </a:prstGeom>
        </p:spPr>
      </p:pic>
      <p:sp>
        <p:nvSpPr>
          <p:cNvPr id="13" name="TextBox 12">
            <a:extLst>
              <a:ext uri="{FF2B5EF4-FFF2-40B4-BE49-F238E27FC236}">
                <a16:creationId xmlns:a16="http://schemas.microsoft.com/office/drawing/2014/main" id="{AF98FBE1-1B65-0246-983F-9E4E7F1BA694}"/>
              </a:ext>
            </a:extLst>
          </p:cNvPr>
          <p:cNvSpPr txBox="1"/>
          <p:nvPr/>
        </p:nvSpPr>
        <p:spPr>
          <a:xfrm>
            <a:off x="10896272" y="6400800"/>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863120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ture group play puppy dog pet young mammal two dogs fun golden retriever animals vertebrate joy dog breed ret"/>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5004322" y="957931"/>
            <a:ext cx="6991737" cy="50457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Non-maximum suppression</a:t>
            </a:r>
            <a:endParaRPr lang="en-US" b="1" dirty="0"/>
          </a:p>
        </p:txBody>
      </p:sp>
      <p:sp>
        <p:nvSpPr>
          <p:cNvPr id="3" name="Slide Number Placeholder 2"/>
          <p:cNvSpPr>
            <a:spLocks noGrp="1"/>
          </p:cNvSpPr>
          <p:nvPr>
            <p:ph type="sldNum" sz="quarter" idx="4"/>
          </p:nvPr>
        </p:nvSpPr>
        <p:spPr/>
        <p:txBody>
          <a:bodyPr/>
          <a:lstStyle/>
          <a:p>
            <a:endParaRPr lang="en-US" dirty="0"/>
          </a:p>
        </p:txBody>
      </p:sp>
      <p:sp>
        <p:nvSpPr>
          <p:cNvPr id="17" name="TextBox 16"/>
          <p:cNvSpPr txBox="1"/>
          <p:nvPr/>
        </p:nvSpPr>
        <p:spPr>
          <a:xfrm>
            <a:off x="5003284" y="1538855"/>
            <a:ext cx="2451312" cy="584775"/>
          </a:xfrm>
          <a:prstGeom prst="rect">
            <a:avLst/>
          </a:prstGeom>
          <a:noFill/>
        </p:spPr>
        <p:txBody>
          <a:bodyPr wrap="none" rtlCol="0">
            <a:spAutoFit/>
          </a:bodyPr>
          <a:lstStyle/>
          <a:p>
            <a:r>
              <a:rPr lang="en-US" sz="3200" b="0" dirty="0">
                <a:solidFill>
                  <a:srgbClr val="FFFF00"/>
                </a:solidFill>
              </a:rPr>
              <a:t>P(dog) = 0.9</a:t>
            </a:r>
          </a:p>
        </p:txBody>
      </p:sp>
      <p:sp>
        <p:nvSpPr>
          <p:cNvPr id="18" name="TextBox 17"/>
          <p:cNvSpPr txBox="1"/>
          <p:nvPr/>
        </p:nvSpPr>
        <p:spPr>
          <a:xfrm>
            <a:off x="67663" y="1033959"/>
            <a:ext cx="4833779" cy="2308324"/>
          </a:xfrm>
          <a:prstGeom prst="rect">
            <a:avLst/>
          </a:prstGeom>
          <a:noFill/>
        </p:spPr>
        <p:txBody>
          <a:bodyPr wrap="square" rtlCol="0">
            <a:spAutoFit/>
          </a:bodyPr>
          <a:lstStyle/>
          <a:p>
            <a:r>
              <a:rPr lang="en-US" sz="2400" b="0" dirty="0"/>
              <a:t>Problem: </a:t>
            </a:r>
            <a:r>
              <a:rPr lang="en-US" b="0" dirty="0"/>
              <a:t>D</a:t>
            </a:r>
            <a:r>
              <a:rPr lang="en-US" sz="2400" b="0" dirty="0"/>
              <a:t>etectors often output many overlapping detections</a:t>
            </a:r>
          </a:p>
          <a:p>
            <a:endParaRPr lang="en-US" sz="2400" b="0" dirty="0"/>
          </a:p>
          <a:p>
            <a:r>
              <a:rPr lang="en-US" sz="2400" b="0" dirty="0"/>
              <a:t>Solution: Post-process raw detections using Non-Max Suppression (NMS)</a:t>
            </a:r>
          </a:p>
        </p:txBody>
      </p:sp>
      <p:sp>
        <p:nvSpPr>
          <p:cNvPr id="21" name="TextBox 20"/>
          <p:cNvSpPr txBox="1"/>
          <p:nvPr/>
        </p:nvSpPr>
        <p:spPr>
          <a:xfrm>
            <a:off x="5071961" y="5464504"/>
            <a:ext cx="2451312" cy="584775"/>
          </a:xfrm>
          <a:prstGeom prst="rect">
            <a:avLst/>
          </a:prstGeom>
          <a:noFill/>
        </p:spPr>
        <p:txBody>
          <a:bodyPr wrap="none" rtlCol="0">
            <a:spAutoFit/>
          </a:bodyPr>
          <a:lstStyle/>
          <a:p>
            <a:r>
              <a:rPr lang="en-US" sz="3200" b="0" dirty="0">
                <a:solidFill>
                  <a:schemeClr val="accent2"/>
                </a:solidFill>
              </a:rPr>
              <a:t>P(dog) = 0.8</a:t>
            </a:r>
          </a:p>
        </p:txBody>
      </p:sp>
      <p:sp>
        <p:nvSpPr>
          <p:cNvPr id="22" name="Rectangle 21"/>
          <p:cNvSpPr/>
          <p:nvPr/>
        </p:nvSpPr>
        <p:spPr>
          <a:xfrm>
            <a:off x="8242686" y="1361598"/>
            <a:ext cx="3753373" cy="3536973"/>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308651" y="1372786"/>
            <a:ext cx="2678938" cy="584775"/>
          </a:xfrm>
          <a:prstGeom prst="rect">
            <a:avLst/>
          </a:prstGeom>
          <a:noFill/>
        </p:spPr>
        <p:txBody>
          <a:bodyPr wrap="none" rtlCol="0">
            <a:spAutoFit/>
          </a:bodyPr>
          <a:lstStyle/>
          <a:p>
            <a:r>
              <a:rPr lang="en-US" sz="3200" b="0" dirty="0">
                <a:solidFill>
                  <a:srgbClr val="7030A0"/>
                </a:solidFill>
              </a:rPr>
              <a:t>P(dog) = 0.75</a:t>
            </a:r>
          </a:p>
        </p:txBody>
      </p:sp>
      <p:sp>
        <p:nvSpPr>
          <p:cNvPr id="27" name="Rectangle 26"/>
          <p:cNvSpPr/>
          <p:nvPr/>
        </p:nvSpPr>
        <p:spPr>
          <a:xfrm>
            <a:off x="7935818" y="1126183"/>
            <a:ext cx="3889723" cy="3427156"/>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372600" y="3883144"/>
            <a:ext cx="2451312" cy="584775"/>
          </a:xfrm>
          <a:prstGeom prst="rect">
            <a:avLst/>
          </a:prstGeom>
          <a:noFill/>
        </p:spPr>
        <p:txBody>
          <a:bodyPr wrap="none" rtlCol="0">
            <a:spAutoFit/>
          </a:bodyPr>
          <a:lstStyle/>
          <a:p>
            <a:r>
              <a:rPr lang="en-US" sz="3200" b="0" dirty="0">
                <a:solidFill>
                  <a:schemeClr val="accent4"/>
                </a:solidFill>
              </a:rPr>
              <a:t>P(dog) = 0.7</a:t>
            </a:r>
          </a:p>
        </p:txBody>
      </p:sp>
      <p:sp>
        <p:nvSpPr>
          <p:cNvPr id="4" name="TextBox 3">
            <a:extLst>
              <a:ext uri="{FF2B5EF4-FFF2-40B4-BE49-F238E27FC236}">
                <a16:creationId xmlns:a16="http://schemas.microsoft.com/office/drawing/2014/main" id="{165051C5-4665-E606-6AF0-899FFCDBAD7B}"/>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3"/>
              </a:rPr>
              <a:t>J. Johnson</a:t>
            </a:r>
            <a:endParaRPr lang="en-US" sz="1600" b="0" dirty="0"/>
          </a:p>
        </p:txBody>
      </p:sp>
      <p:sp>
        <p:nvSpPr>
          <p:cNvPr id="20" name="Rectangle 19"/>
          <p:cNvSpPr/>
          <p:nvPr/>
        </p:nvSpPr>
        <p:spPr>
          <a:xfrm>
            <a:off x="5311190" y="2451782"/>
            <a:ext cx="3635829" cy="3020008"/>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60821" y="2192696"/>
            <a:ext cx="3719290" cy="3116422"/>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9271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Non-maximum suppression</a:t>
            </a:r>
            <a:endParaRPr lang="en-US" b="1" dirty="0"/>
          </a:p>
        </p:txBody>
      </p:sp>
      <p:sp>
        <p:nvSpPr>
          <p:cNvPr id="3" name="Slide Number Placeholder 2"/>
          <p:cNvSpPr>
            <a:spLocks noGrp="1"/>
          </p:cNvSpPr>
          <p:nvPr>
            <p:ph type="sldNum" sz="quarter" idx="4"/>
          </p:nvPr>
        </p:nvSpPr>
        <p:spPr/>
        <p:txBody>
          <a:bodyPr/>
          <a:lstStyle/>
          <a:p>
            <a:endParaRPr lang="en-US" dirty="0"/>
          </a:p>
        </p:txBody>
      </p:sp>
      <p:sp>
        <p:nvSpPr>
          <p:cNvPr id="18" name="TextBox 17"/>
          <p:cNvSpPr txBox="1"/>
          <p:nvPr/>
        </p:nvSpPr>
        <p:spPr>
          <a:xfrm>
            <a:off x="67663" y="1033959"/>
            <a:ext cx="4833779" cy="4524315"/>
          </a:xfrm>
          <a:prstGeom prst="rect">
            <a:avLst/>
          </a:prstGeom>
          <a:noFill/>
        </p:spPr>
        <p:txBody>
          <a:bodyPr wrap="square" rtlCol="0">
            <a:spAutoFit/>
          </a:bodyPr>
          <a:lstStyle/>
          <a:p>
            <a:r>
              <a:rPr lang="en-US" sz="2400" b="0" dirty="0"/>
              <a:t>Problem: </a:t>
            </a:r>
            <a:r>
              <a:rPr lang="en-US" b="0" dirty="0"/>
              <a:t>D</a:t>
            </a:r>
            <a:r>
              <a:rPr lang="en-US" sz="2400" b="0" dirty="0"/>
              <a:t>etectors often output many overlapping detections</a:t>
            </a:r>
          </a:p>
          <a:p>
            <a:endParaRPr lang="en-US" sz="2400" b="0" dirty="0"/>
          </a:p>
          <a:p>
            <a:r>
              <a:rPr lang="en-US" sz="2400" b="0" dirty="0"/>
              <a:t>Solution: Post-process raw detections using Non-Max Suppression (NMS)</a:t>
            </a:r>
          </a:p>
          <a:p>
            <a:endParaRPr lang="en-US" sz="2400" b="0" dirty="0"/>
          </a:p>
          <a:p>
            <a:pPr marL="457200" indent="-457200">
              <a:buAutoNum type="arabicPeriod"/>
            </a:pPr>
            <a:r>
              <a:rPr lang="en-US" sz="2400" b="0" dirty="0"/>
              <a:t>Select next highest-scoring box</a:t>
            </a:r>
          </a:p>
          <a:p>
            <a:pPr marL="457200" indent="-457200">
              <a:buAutoNum type="arabicPeriod"/>
            </a:pPr>
            <a:r>
              <a:rPr lang="en-US" sz="2400" b="0" dirty="0"/>
              <a:t>Eliminate lower-scoring boxes with </a:t>
            </a:r>
            <a:r>
              <a:rPr lang="en-US" sz="2400" b="0" dirty="0" err="1"/>
              <a:t>IoU</a:t>
            </a:r>
            <a:r>
              <a:rPr lang="en-US" sz="2400" b="0" dirty="0"/>
              <a:t> &gt; threshold (e.g. 0.7)</a:t>
            </a:r>
          </a:p>
          <a:p>
            <a:pPr marL="457200" indent="-457200">
              <a:buAutoNum type="arabicPeriod"/>
            </a:pPr>
            <a:r>
              <a:rPr lang="en-US" sz="2400" b="0" dirty="0"/>
              <a:t>If any boxes remain, GOTO 1</a:t>
            </a:r>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pic>
        <p:nvPicPr>
          <p:cNvPr id="16" name="Picture 2" descr="ature group play puppy dog pet young mammal two dogs fun golden retriever animals vertebrate joy dog breed ret">
            <a:extLst>
              <a:ext uri="{FF2B5EF4-FFF2-40B4-BE49-F238E27FC236}">
                <a16:creationId xmlns:a16="http://schemas.microsoft.com/office/drawing/2014/main" id="{E7069956-7027-274C-940D-F77838471E5F}"/>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5004322" y="957931"/>
            <a:ext cx="6991737" cy="504570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4463117-81C0-4E41-98C8-EB888A53B25E}"/>
              </a:ext>
            </a:extLst>
          </p:cNvPr>
          <p:cNvSpPr txBox="1"/>
          <p:nvPr/>
        </p:nvSpPr>
        <p:spPr>
          <a:xfrm>
            <a:off x="5003284" y="1538855"/>
            <a:ext cx="2451312" cy="584775"/>
          </a:xfrm>
          <a:prstGeom prst="rect">
            <a:avLst/>
          </a:prstGeom>
          <a:noFill/>
        </p:spPr>
        <p:txBody>
          <a:bodyPr wrap="none" rtlCol="0">
            <a:spAutoFit/>
          </a:bodyPr>
          <a:lstStyle/>
          <a:p>
            <a:r>
              <a:rPr lang="en-US" sz="3200" b="0" dirty="0">
                <a:solidFill>
                  <a:srgbClr val="FFFF00"/>
                </a:solidFill>
              </a:rPr>
              <a:t>P(dog) = 0.9</a:t>
            </a:r>
          </a:p>
        </p:txBody>
      </p:sp>
      <p:sp>
        <p:nvSpPr>
          <p:cNvPr id="29" name="TextBox 28">
            <a:extLst>
              <a:ext uri="{FF2B5EF4-FFF2-40B4-BE49-F238E27FC236}">
                <a16:creationId xmlns:a16="http://schemas.microsoft.com/office/drawing/2014/main" id="{72AB030B-9A4A-F742-B7D6-7A212C22BE25}"/>
              </a:ext>
            </a:extLst>
          </p:cNvPr>
          <p:cNvSpPr txBox="1"/>
          <p:nvPr/>
        </p:nvSpPr>
        <p:spPr>
          <a:xfrm>
            <a:off x="5071961" y="5464504"/>
            <a:ext cx="2451312" cy="584775"/>
          </a:xfrm>
          <a:prstGeom prst="rect">
            <a:avLst/>
          </a:prstGeom>
          <a:noFill/>
        </p:spPr>
        <p:txBody>
          <a:bodyPr wrap="none" rtlCol="0">
            <a:spAutoFit/>
          </a:bodyPr>
          <a:lstStyle/>
          <a:p>
            <a:r>
              <a:rPr lang="en-US" sz="3200" b="0" dirty="0">
                <a:solidFill>
                  <a:schemeClr val="accent2"/>
                </a:solidFill>
              </a:rPr>
              <a:t>P(dog) = 0.8</a:t>
            </a:r>
          </a:p>
        </p:txBody>
      </p:sp>
      <p:sp>
        <p:nvSpPr>
          <p:cNvPr id="30" name="Rectangle 29">
            <a:extLst>
              <a:ext uri="{FF2B5EF4-FFF2-40B4-BE49-F238E27FC236}">
                <a16:creationId xmlns:a16="http://schemas.microsoft.com/office/drawing/2014/main" id="{1B1233A1-B9FE-0847-8D30-A8085931EB92}"/>
              </a:ext>
            </a:extLst>
          </p:cNvPr>
          <p:cNvSpPr/>
          <p:nvPr/>
        </p:nvSpPr>
        <p:spPr>
          <a:xfrm>
            <a:off x="8242686" y="1361598"/>
            <a:ext cx="3753373" cy="3536973"/>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BAD14F0-D9C5-EE4F-925A-1FA95ECC6FA2}"/>
              </a:ext>
            </a:extLst>
          </p:cNvPr>
          <p:cNvSpPr txBox="1"/>
          <p:nvPr/>
        </p:nvSpPr>
        <p:spPr>
          <a:xfrm>
            <a:off x="8308651" y="1372786"/>
            <a:ext cx="2678938" cy="584775"/>
          </a:xfrm>
          <a:prstGeom prst="rect">
            <a:avLst/>
          </a:prstGeom>
          <a:noFill/>
        </p:spPr>
        <p:txBody>
          <a:bodyPr wrap="none" rtlCol="0">
            <a:spAutoFit/>
          </a:bodyPr>
          <a:lstStyle/>
          <a:p>
            <a:r>
              <a:rPr lang="en-US" sz="3200" b="0" dirty="0">
                <a:solidFill>
                  <a:srgbClr val="7030A0"/>
                </a:solidFill>
              </a:rPr>
              <a:t>P(dog) = 0.75</a:t>
            </a:r>
          </a:p>
        </p:txBody>
      </p:sp>
      <p:sp>
        <p:nvSpPr>
          <p:cNvPr id="32" name="Rectangle 31">
            <a:extLst>
              <a:ext uri="{FF2B5EF4-FFF2-40B4-BE49-F238E27FC236}">
                <a16:creationId xmlns:a16="http://schemas.microsoft.com/office/drawing/2014/main" id="{6BDDD02E-BA23-5B46-9888-377B9F45750E}"/>
              </a:ext>
            </a:extLst>
          </p:cNvPr>
          <p:cNvSpPr/>
          <p:nvPr/>
        </p:nvSpPr>
        <p:spPr>
          <a:xfrm>
            <a:off x="7935818" y="1126183"/>
            <a:ext cx="3889723" cy="3427156"/>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54749F7-F51C-E545-B325-341105092882}"/>
              </a:ext>
            </a:extLst>
          </p:cNvPr>
          <p:cNvSpPr txBox="1"/>
          <p:nvPr/>
        </p:nvSpPr>
        <p:spPr>
          <a:xfrm>
            <a:off x="9372600" y="3883144"/>
            <a:ext cx="2451312" cy="584775"/>
          </a:xfrm>
          <a:prstGeom prst="rect">
            <a:avLst/>
          </a:prstGeom>
          <a:noFill/>
        </p:spPr>
        <p:txBody>
          <a:bodyPr wrap="none" rtlCol="0">
            <a:spAutoFit/>
          </a:bodyPr>
          <a:lstStyle/>
          <a:p>
            <a:r>
              <a:rPr lang="en-US" sz="3200" b="0" dirty="0">
                <a:solidFill>
                  <a:schemeClr val="accent4"/>
                </a:solidFill>
              </a:rPr>
              <a:t>P(dog) = 0.7</a:t>
            </a:r>
          </a:p>
        </p:txBody>
      </p:sp>
      <p:sp>
        <p:nvSpPr>
          <p:cNvPr id="4" name="TextBox 3">
            <a:extLst>
              <a:ext uri="{FF2B5EF4-FFF2-40B4-BE49-F238E27FC236}">
                <a16:creationId xmlns:a16="http://schemas.microsoft.com/office/drawing/2014/main" id="{04CB2ABD-D6DE-8526-EF79-22407714194D}"/>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3"/>
              </a:rPr>
              <a:t>J. Johnson</a:t>
            </a:r>
            <a:endParaRPr lang="en-US" sz="1600" b="0" dirty="0"/>
          </a:p>
        </p:txBody>
      </p:sp>
      <p:sp>
        <p:nvSpPr>
          <p:cNvPr id="26" name="Rectangle 25">
            <a:extLst>
              <a:ext uri="{FF2B5EF4-FFF2-40B4-BE49-F238E27FC236}">
                <a16:creationId xmlns:a16="http://schemas.microsoft.com/office/drawing/2014/main" id="{7E27188A-8F1B-E94C-B43E-AD7276ABB75F}"/>
              </a:ext>
            </a:extLst>
          </p:cNvPr>
          <p:cNvSpPr/>
          <p:nvPr/>
        </p:nvSpPr>
        <p:spPr>
          <a:xfrm>
            <a:off x="5311190" y="2451782"/>
            <a:ext cx="3635829" cy="3020008"/>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B235CF1-5E5C-794E-96B3-D3D87DDD82F7}"/>
              </a:ext>
            </a:extLst>
          </p:cNvPr>
          <p:cNvSpPr/>
          <p:nvPr/>
        </p:nvSpPr>
        <p:spPr>
          <a:xfrm>
            <a:off x="5060821" y="2192696"/>
            <a:ext cx="3719290" cy="3116422"/>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334578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Non-maximum suppression</a:t>
            </a:r>
            <a:endParaRPr lang="en-US" b="1" dirty="0"/>
          </a:p>
        </p:txBody>
      </p:sp>
      <p:sp>
        <p:nvSpPr>
          <p:cNvPr id="3" name="Slide Number Placeholder 2"/>
          <p:cNvSpPr>
            <a:spLocks noGrp="1"/>
          </p:cNvSpPr>
          <p:nvPr>
            <p:ph type="sldNum" sz="quarter" idx="4"/>
          </p:nvPr>
        </p:nvSpPr>
        <p:spPr/>
        <p:txBody>
          <a:bodyPr/>
          <a:lstStyle/>
          <a:p>
            <a:endParaRPr lang="en-US" dirty="0"/>
          </a:p>
        </p:txBody>
      </p:sp>
      <p:sp>
        <p:nvSpPr>
          <p:cNvPr id="18" name="TextBox 17"/>
          <p:cNvSpPr txBox="1"/>
          <p:nvPr/>
        </p:nvSpPr>
        <p:spPr>
          <a:xfrm>
            <a:off x="67663" y="1033959"/>
            <a:ext cx="4833779" cy="4524315"/>
          </a:xfrm>
          <a:prstGeom prst="rect">
            <a:avLst/>
          </a:prstGeom>
          <a:noFill/>
        </p:spPr>
        <p:txBody>
          <a:bodyPr wrap="square" rtlCol="0">
            <a:spAutoFit/>
          </a:bodyPr>
          <a:lstStyle/>
          <a:p>
            <a:r>
              <a:rPr lang="en-US" sz="2400" b="0" dirty="0"/>
              <a:t>Problem: </a:t>
            </a:r>
            <a:r>
              <a:rPr lang="en-US" b="0" dirty="0"/>
              <a:t>D</a:t>
            </a:r>
            <a:r>
              <a:rPr lang="en-US" sz="2400" b="0" dirty="0"/>
              <a:t>etectors often output many overlapping detections</a:t>
            </a:r>
          </a:p>
          <a:p>
            <a:endParaRPr lang="en-US" sz="2400" b="0" dirty="0"/>
          </a:p>
          <a:p>
            <a:r>
              <a:rPr lang="en-US" sz="2400" b="0" dirty="0"/>
              <a:t>Solution: Post-process raw detections using Non-Max Suppression (NMS)</a:t>
            </a:r>
          </a:p>
          <a:p>
            <a:endParaRPr lang="en-US" sz="2400" b="0" dirty="0"/>
          </a:p>
          <a:p>
            <a:pPr marL="457200" indent="-457200">
              <a:buAutoNum type="arabicPeriod"/>
            </a:pPr>
            <a:r>
              <a:rPr lang="en-US" sz="2400" b="0" dirty="0"/>
              <a:t>Select next highest-scoring box</a:t>
            </a:r>
          </a:p>
          <a:p>
            <a:pPr marL="457200" indent="-457200">
              <a:buAutoNum type="arabicPeriod"/>
            </a:pPr>
            <a:r>
              <a:rPr lang="en-US" sz="2400" b="0" dirty="0"/>
              <a:t>Eliminate lower-scoring boxes with </a:t>
            </a:r>
            <a:r>
              <a:rPr lang="en-US" sz="2400" b="0" dirty="0" err="1"/>
              <a:t>IoU</a:t>
            </a:r>
            <a:r>
              <a:rPr lang="en-US" sz="2400" b="0" dirty="0"/>
              <a:t> &gt; threshold (e.g. 0.7)</a:t>
            </a:r>
          </a:p>
          <a:p>
            <a:pPr marL="457200" indent="-457200">
              <a:buAutoNum type="arabicPeriod"/>
            </a:pPr>
            <a:r>
              <a:rPr lang="en-US" sz="2400" b="0" dirty="0"/>
              <a:t>If any boxes remain, GOTO 1</a:t>
            </a:r>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pic>
        <p:nvPicPr>
          <p:cNvPr id="24" name="Picture 2" descr="ature group play puppy dog pet young mammal two dogs fun golden retriever animals vertebrate joy dog breed ret">
            <a:extLst>
              <a:ext uri="{FF2B5EF4-FFF2-40B4-BE49-F238E27FC236}">
                <a16:creationId xmlns:a16="http://schemas.microsoft.com/office/drawing/2014/main" id="{11C22FE7-06E6-124F-AF7D-E99CD4CBF58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5004322" y="957931"/>
            <a:ext cx="6991737" cy="50457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F8351A0-80D9-E74A-B589-377041479CAE}"/>
              </a:ext>
            </a:extLst>
          </p:cNvPr>
          <p:cNvSpPr txBox="1"/>
          <p:nvPr/>
        </p:nvSpPr>
        <p:spPr>
          <a:xfrm>
            <a:off x="5003284" y="1538855"/>
            <a:ext cx="2518638" cy="584775"/>
          </a:xfrm>
          <a:prstGeom prst="rect">
            <a:avLst/>
          </a:prstGeom>
          <a:noFill/>
        </p:spPr>
        <p:txBody>
          <a:bodyPr wrap="none" rtlCol="0">
            <a:spAutoFit/>
          </a:bodyPr>
          <a:lstStyle/>
          <a:p>
            <a:r>
              <a:rPr lang="en-US" sz="3200" dirty="0">
                <a:solidFill>
                  <a:srgbClr val="FFFF00"/>
                </a:solidFill>
              </a:rPr>
              <a:t>P(dog) = 0.9</a:t>
            </a:r>
          </a:p>
        </p:txBody>
      </p:sp>
      <p:sp>
        <p:nvSpPr>
          <p:cNvPr id="30" name="TextBox 29">
            <a:extLst>
              <a:ext uri="{FF2B5EF4-FFF2-40B4-BE49-F238E27FC236}">
                <a16:creationId xmlns:a16="http://schemas.microsoft.com/office/drawing/2014/main" id="{C70C4D16-C7F8-A843-84E3-6FD9C23B0315}"/>
              </a:ext>
            </a:extLst>
          </p:cNvPr>
          <p:cNvSpPr txBox="1"/>
          <p:nvPr/>
        </p:nvSpPr>
        <p:spPr>
          <a:xfrm>
            <a:off x="5071961" y="5464504"/>
            <a:ext cx="2451312" cy="584775"/>
          </a:xfrm>
          <a:prstGeom prst="rect">
            <a:avLst/>
          </a:prstGeom>
          <a:noFill/>
        </p:spPr>
        <p:txBody>
          <a:bodyPr wrap="none" rtlCol="0">
            <a:spAutoFit/>
          </a:bodyPr>
          <a:lstStyle/>
          <a:p>
            <a:r>
              <a:rPr lang="en-US" sz="3200" b="0" dirty="0">
                <a:solidFill>
                  <a:schemeClr val="accent2"/>
                </a:solidFill>
              </a:rPr>
              <a:t>P(dog) = 0.8</a:t>
            </a:r>
          </a:p>
        </p:txBody>
      </p:sp>
      <p:sp>
        <p:nvSpPr>
          <p:cNvPr id="31" name="Rectangle 30">
            <a:extLst>
              <a:ext uri="{FF2B5EF4-FFF2-40B4-BE49-F238E27FC236}">
                <a16:creationId xmlns:a16="http://schemas.microsoft.com/office/drawing/2014/main" id="{989DF7A0-DABF-4B47-90E0-CB7F06A8AE3D}"/>
              </a:ext>
            </a:extLst>
          </p:cNvPr>
          <p:cNvSpPr/>
          <p:nvPr/>
        </p:nvSpPr>
        <p:spPr>
          <a:xfrm>
            <a:off x="8242686" y="1361598"/>
            <a:ext cx="3753373" cy="3536973"/>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0E27ABB-F760-5140-A14A-67FD8FF6129E}"/>
              </a:ext>
            </a:extLst>
          </p:cNvPr>
          <p:cNvSpPr txBox="1"/>
          <p:nvPr/>
        </p:nvSpPr>
        <p:spPr>
          <a:xfrm>
            <a:off x="8308651" y="1372786"/>
            <a:ext cx="2678938" cy="584775"/>
          </a:xfrm>
          <a:prstGeom prst="rect">
            <a:avLst/>
          </a:prstGeom>
          <a:noFill/>
        </p:spPr>
        <p:txBody>
          <a:bodyPr wrap="none" rtlCol="0">
            <a:spAutoFit/>
          </a:bodyPr>
          <a:lstStyle/>
          <a:p>
            <a:r>
              <a:rPr lang="en-US" sz="3200" b="0" dirty="0">
                <a:solidFill>
                  <a:srgbClr val="7030A0"/>
                </a:solidFill>
              </a:rPr>
              <a:t>P(dog) = 0.75</a:t>
            </a:r>
          </a:p>
        </p:txBody>
      </p:sp>
      <p:sp>
        <p:nvSpPr>
          <p:cNvPr id="35" name="Rectangle 34">
            <a:extLst>
              <a:ext uri="{FF2B5EF4-FFF2-40B4-BE49-F238E27FC236}">
                <a16:creationId xmlns:a16="http://schemas.microsoft.com/office/drawing/2014/main" id="{3A9D0CA4-9793-EE4E-944A-1059508A6EB8}"/>
              </a:ext>
            </a:extLst>
          </p:cNvPr>
          <p:cNvSpPr/>
          <p:nvPr/>
        </p:nvSpPr>
        <p:spPr>
          <a:xfrm>
            <a:off x="7935818" y="1126183"/>
            <a:ext cx="3889723" cy="3427156"/>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DA812AC-1968-414C-9FC6-2181111913B5}"/>
              </a:ext>
            </a:extLst>
          </p:cNvPr>
          <p:cNvSpPr txBox="1"/>
          <p:nvPr/>
        </p:nvSpPr>
        <p:spPr>
          <a:xfrm>
            <a:off x="9372600" y="3883144"/>
            <a:ext cx="2451312" cy="584775"/>
          </a:xfrm>
          <a:prstGeom prst="rect">
            <a:avLst/>
          </a:prstGeom>
          <a:noFill/>
        </p:spPr>
        <p:txBody>
          <a:bodyPr wrap="none" rtlCol="0">
            <a:spAutoFit/>
          </a:bodyPr>
          <a:lstStyle/>
          <a:p>
            <a:r>
              <a:rPr lang="en-US" sz="3200" b="0" dirty="0">
                <a:solidFill>
                  <a:schemeClr val="accent4"/>
                </a:solidFill>
              </a:rPr>
              <a:t>P(dog) = 0.7</a:t>
            </a:r>
          </a:p>
        </p:txBody>
      </p:sp>
      <p:sp>
        <p:nvSpPr>
          <p:cNvPr id="4" name="TextBox 3">
            <a:extLst>
              <a:ext uri="{FF2B5EF4-FFF2-40B4-BE49-F238E27FC236}">
                <a16:creationId xmlns:a16="http://schemas.microsoft.com/office/drawing/2014/main" id="{625DDEAE-83CA-B808-4518-D9DDE6F24DDB}"/>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4"/>
              </a:rPr>
              <a:t>J. Johnson</a:t>
            </a:r>
            <a:endParaRPr lang="en-US" sz="1600" b="0" dirty="0"/>
          </a:p>
        </p:txBody>
      </p:sp>
      <p:sp>
        <p:nvSpPr>
          <p:cNvPr id="29" name="Rectangle 28">
            <a:extLst>
              <a:ext uri="{FF2B5EF4-FFF2-40B4-BE49-F238E27FC236}">
                <a16:creationId xmlns:a16="http://schemas.microsoft.com/office/drawing/2014/main" id="{4CDED420-F5AD-1D4D-A185-F9CCFC57DF59}"/>
              </a:ext>
            </a:extLst>
          </p:cNvPr>
          <p:cNvSpPr/>
          <p:nvPr/>
        </p:nvSpPr>
        <p:spPr>
          <a:xfrm>
            <a:off x="5311190" y="2451782"/>
            <a:ext cx="3635829" cy="3020008"/>
          </a:xfrm>
          <a:prstGeom prst="rect">
            <a:avLst/>
          </a:pr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2A171E4-5338-7F49-91F7-2BC9073A21C3}"/>
              </a:ext>
            </a:extLst>
          </p:cNvPr>
          <p:cNvSpPr/>
          <p:nvPr/>
        </p:nvSpPr>
        <p:spPr>
          <a:xfrm>
            <a:off x="5060821" y="2192696"/>
            <a:ext cx="3719290" cy="3116422"/>
          </a:xfrm>
          <a:prstGeom prst="rect">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157242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Non-maximum suppression</a:t>
            </a:r>
            <a:endParaRPr lang="en-US" b="1" dirty="0"/>
          </a:p>
        </p:txBody>
      </p:sp>
      <p:sp>
        <p:nvSpPr>
          <p:cNvPr id="3" name="Slide Number Placeholder 2"/>
          <p:cNvSpPr>
            <a:spLocks noGrp="1"/>
          </p:cNvSpPr>
          <p:nvPr>
            <p:ph type="sldNum" sz="quarter" idx="4"/>
          </p:nvPr>
        </p:nvSpPr>
        <p:spPr/>
        <p:txBody>
          <a:bodyPr/>
          <a:lstStyle/>
          <a:p>
            <a:endParaRPr lang="en-US" dirty="0"/>
          </a:p>
        </p:txBody>
      </p:sp>
      <p:sp>
        <p:nvSpPr>
          <p:cNvPr id="18" name="TextBox 17"/>
          <p:cNvSpPr txBox="1"/>
          <p:nvPr/>
        </p:nvSpPr>
        <p:spPr>
          <a:xfrm>
            <a:off x="67663" y="1033959"/>
            <a:ext cx="4833779" cy="4524315"/>
          </a:xfrm>
          <a:prstGeom prst="rect">
            <a:avLst/>
          </a:prstGeom>
          <a:noFill/>
        </p:spPr>
        <p:txBody>
          <a:bodyPr wrap="square" rtlCol="0">
            <a:spAutoFit/>
          </a:bodyPr>
          <a:lstStyle/>
          <a:p>
            <a:r>
              <a:rPr lang="en-US" sz="2400" b="0" dirty="0"/>
              <a:t>Problem: </a:t>
            </a:r>
            <a:r>
              <a:rPr lang="en-US" b="0" dirty="0"/>
              <a:t>D</a:t>
            </a:r>
            <a:r>
              <a:rPr lang="en-US" sz="2400" b="0" dirty="0"/>
              <a:t>etectors often output many overlapping detections</a:t>
            </a:r>
          </a:p>
          <a:p>
            <a:endParaRPr lang="en-US" sz="2400" b="0" dirty="0"/>
          </a:p>
          <a:p>
            <a:r>
              <a:rPr lang="en-US" sz="2400" b="0" dirty="0"/>
              <a:t>Solution: Post-process raw detections using Non-Max Suppression (NMS)</a:t>
            </a:r>
          </a:p>
          <a:p>
            <a:endParaRPr lang="en-US" sz="2400" b="0" dirty="0"/>
          </a:p>
          <a:p>
            <a:pPr marL="457200" indent="-457200">
              <a:buAutoNum type="arabicPeriod"/>
            </a:pPr>
            <a:r>
              <a:rPr lang="en-US" sz="2400" b="0" dirty="0"/>
              <a:t>Select next highest-scoring box</a:t>
            </a:r>
          </a:p>
          <a:p>
            <a:pPr marL="457200" indent="-457200">
              <a:buAutoNum type="arabicPeriod"/>
            </a:pPr>
            <a:r>
              <a:rPr lang="en-US" sz="2400" b="0" dirty="0"/>
              <a:t>Eliminate lower-scoring boxes with </a:t>
            </a:r>
            <a:r>
              <a:rPr lang="en-US" sz="2400" b="0" dirty="0" err="1"/>
              <a:t>IoU</a:t>
            </a:r>
            <a:r>
              <a:rPr lang="en-US" sz="2400" b="0" dirty="0"/>
              <a:t> &gt; threshold (e.g. 0.7)</a:t>
            </a:r>
          </a:p>
          <a:p>
            <a:pPr marL="457200" indent="-457200">
              <a:buAutoNum type="arabicPeriod"/>
            </a:pPr>
            <a:r>
              <a:rPr lang="en-US" sz="2400" b="0" dirty="0"/>
              <a:t>If any boxes remain, GOTO 1</a:t>
            </a:r>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pic>
        <p:nvPicPr>
          <p:cNvPr id="24" name="Picture 2" descr="ature group play puppy dog pet young mammal two dogs fun golden retriever animals vertebrate joy dog breed ret">
            <a:extLst>
              <a:ext uri="{FF2B5EF4-FFF2-40B4-BE49-F238E27FC236}">
                <a16:creationId xmlns:a16="http://schemas.microsoft.com/office/drawing/2014/main" id="{11C22FE7-06E6-124F-AF7D-E99CD4CBF58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5004322" y="957931"/>
            <a:ext cx="6991737" cy="50457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F8351A0-80D9-E74A-B589-377041479CAE}"/>
              </a:ext>
            </a:extLst>
          </p:cNvPr>
          <p:cNvSpPr txBox="1"/>
          <p:nvPr/>
        </p:nvSpPr>
        <p:spPr>
          <a:xfrm>
            <a:off x="5003284" y="1538855"/>
            <a:ext cx="2518638" cy="584775"/>
          </a:xfrm>
          <a:prstGeom prst="rect">
            <a:avLst/>
          </a:prstGeom>
          <a:noFill/>
        </p:spPr>
        <p:txBody>
          <a:bodyPr wrap="none" rtlCol="0">
            <a:spAutoFit/>
          </a:bodyPr>
          <a:lstStyle/>
          <a:p>
            <a:r>
              <a:rPr lang="en-US" sz="3200" dirty="0">
                <a:solidFill>
                  <a:srgbClr val="FFFF00"/>
                </a:solidFill>
              </a:rPr>
              <a:t>P(dog) = 0.9</a:t>
            </a:r>
          </a:p>
        </p:txBody>
      </p:sp>
      <p:sp>
        <p:nvSpPr>
          <p:cNvPr id="31" name="Rectangle 30">
            <a:extLst>
              <a:ext uri="{FF2B5EF4-FFF2-40B4-BE49-F238E27FC236}">
                <a16:creationId xmlns:a16="http://schemas.microsoft.com/office/drawing/2014/main" id="{989DF7A0-DABF-4B47-90E0-CB7F06A8AE3D}"/>
              </a:ext>
            </a:extLst>
          </p:cNvPr>
          <p:cNvSpPr/>
          <p:nvPr/>
        </p:nvSpPr>
        <p:spPr>
          <a:xfrm>
            <a:off x="8242686" y="1361598"/>
            <a:ext cx="3753373" cy="3536973"/>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0E27ABB-F760-5140-A14A-67FD8FF6129E}"/>
              </a:ext>
            </a:extLst>
          </p:cNvPr>
          <p:cNvSpPr txBox="1"/>
          <p:nvPr/>
        </p:nvSpPr>
        <p:spPr>
          <a:xfrm>
            <a:off x="8308651" y="1372786"/>
            <a:ext cx="2678938" cy="584775"/>
          </a:xfrm>
          <a:prstGeom prst="rect">
            <a:avLst/>
          </a:prstGeom>
          <a:noFill/>
        </p:spPr>
        <p:txBody>
          <a:bodyPr wrap="none" rtlCol="0">
            <a:spAutoFit/>
          </a:bodyPr>
          <a:lstStyle/>
          <a:p>
            <a:r>
              <a:rPr lang="en-US" sz="3200" b="0" dirty="0">
                <a:solidFill>
                  <a:srgbClr val="7030A0"/>
                </a:solidFill>
              </a:rPr>
              <a:t>P(dog) = 0.75</a:t>
            </a:r>
          </a:p>
        </p:txBody>
      </p:sp>
      <p:sp>
        <p:nvSpPr>
          <p:cNvPr id="35" name="Rectangle 34">
            <a:extLst>
              <a:ext uri="{FF2B5EF4-FFF2-40B4-BE49-F238E27FC236}">
                <a16:creationId xmlns:a16="http://schemas.microsoft.com/office/drawing/2014/main" id="{3A9D0CA4-9793-EE4E-944A-1059508A6EB8}"/>
              </a:ext>
            </a:extLst>
          </p:cNvPr>
          <p:cNvSpPr/>
          <p:nvPr/>
        </p:nvSpPr>
        <p:spPr>
          <a:xfrm>
            <a:off x="7935818" y="1126183"/>
            <a:ext cx="3889723" cy="3427156"/>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DA812AC-1968-414C-9FC6-2181111913B5}"/>
              </a:ext>
            </a:extLst>
          </p:cNvPr>
          <p:cNvSpPr txBox="1"/>
          <p:nvPr/>
        </p:nvSpPr>
        <p:spPr>
          <a:xfrm>
            <a:off x="9372600" y="3883144"/>
            <a:ext cx="2451312" cy="584775"/>
          </a:xfrm>
          <a:prstGeom prst="rect">
            <a:avLst/>
          </a:prstGeom>
          <a:noFill/>
        </p:spPr>
        <p:txBody>
          <a:bodyPr wrap="none" rtlCol="0">
            <a:spAutoFit/>
          </a:bodyPr>
          <a:lstStyle/>
          <a:p>
            <a:r>
              <a:rPr lang="en-US" sz="3200" b="0" dirty="0">
                <a:solidFill>
                  <a:schemeClr val="accent4"/>
                </a:solidFill>
              </a:rPr>
              <a:t>P(dog) = 0.7</a:t>
            </a:r>
          </a:p>
        </p:txBody>
      </p:sp>
      <p:sp>
        <p:nvSpPr>
          <p:cNvPr id="4" name="TextBox 3">
            <a:extLst>
              <a:ext uri="{FF2B5EF4-FFF2-40B4-BE49-F238E27FC236}">
                <a16:creationId xmlns:a16="http://schemas.microsoft.com/office/drawing/2014/main" id="{771BCE44-622B-54D5-CC09-98F52C49ECEE}"/>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4"/>
              </a:rPr>
              <a:t>J. Johnson</a:t>
            </a:r>
            <a:endParaRPr lang="en-US" sz="1600" b="0" dirty="0"/>
          </a:p>
        </p:txBody>
      </p:sp>
      <p:sp>
        <p:nvSpPr>
          <p:cNvPr id="26" name="Rectangle 25">
            <a:extLst>
              <a:ext uri="{FF2B5EF4-FFF2-40B4-BE49-F238E27FC236}">
                <a16:creationId xmlns:a16="http://schemas.microsoft.com/office/drawing/2014/main" id="{92A171E4-5338-7F49-91F7-2BC9073A21C3}"/>
              </a:ext>
            </a:extLst>
          </p:cNvPr>
          <p:cNvSpPr/>
          <p:nvPr/>
        </p:nvSpPr>
        <p:spPr>
          <a:xfrm>
            <a:off x="5060821" y="2192696"/>
            <a:ext cx="3719290" cy="3116422"/>
          </a:xfrm>
          <a:prstGeom prst="rect">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2529244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Non-maximum suppression</a:t>
            </a:r>
            <a:endParaRPr lang="en-US" b="1" dirty="0"/>
          </a:p>
        </p:txBody>
      </p:sp>
      <p:sp>
        <p:nvSpPr>
          <p:cNvPr id="3" name="Slide Number Placeholder 2"/>
          <p:cNvSpPr>
            <a:spLocks noGrp="1"/>
          </p:cNvSpPr>
          <p:nvPr>
            <p:ph type="sldNum" sz="quarter" idx="4"/>
          </p:nvPr>
        </p:nvSpPr>
        <p:spPr/>
        <p:txBody>
          <a:bodyPr/>
          <a:lstStyle/>
          <a:p>
            <a:endParaRPr lang="en-US" dirty="0"/>
          </a:p>
        </p:txBody>
      </p:sp>
      <p:sp>
        <p:nvSpPr>
          <p:cNvPr id="18" name="TextBox 17"/>
          <p:cNvSpPr txBox="1"/>
          <p:nvPr/>
        </p:nvSpPr>
        <p:spPr>
          <a:xfrm>
            <a:off x="67663" y="1033959"/>
            <a:ext cx="4833779" cy="4524315"/>
          </a:xfrm>
          <a:prstGeom prst="rect">
            <a:avLst/>
          </a:prstGeom>
          <a:noFill/>
        </p:spPr>
        <p:txBody>
          <a:bodyPr wrap="square" rtlCol="0">
            <a:spAutoFit/>
          </a:bodyPr>
          <a:lstStyle/>
          <a:p>
            <a:r>
              <a:rPr lang="en-US" sz="2400" b="0" dirty="0"/>
              <a:t>Problem: </a:t>
            </a:r>
            <a:r>
              <a:rPr lang="en-US" b="0" dirty="0"/>
              <a:t>D</a:t>
            </a:r>
            <a:r>
              <a:rPr lang="en-US" sz="2400" b="0" dirty="0"/>
              <a:t>etectors often output many overlapping detections</a:t>
            </a:r>
          </a:p>
          <a:p>
            <a:endParaRPr lang="en-US" sz="2400" b="0" dirty="0"/>
          </a:p>
          <a:p>
            <a:r>
              <a:rPr lang="en-US" sz="2400" b="0" dirty="0"/>
              <a:t>Solution: Post-process raw detections using Non-Max Suppression (NMS)</a:t>
            </a:r>
          </a:p>
          <a:p>
            <a:endParaRPr lang="en-US" sz="2400" b="0" dirty="0"/>
          </a:p>
          <a:p>
            <a:pPr marL="457200" indent="-457200">
              <a:buAutoNum type="arabicPeriod"/>
            </a:pPr>
            <a:r>
              <a:rPr lang="en-US" sz="2400" b="0" dirty="0"/>
              <a:t>Select next highest-scoring box</a:t>
            </a:r>
          </a:p>
          <a:p>
            <a:pPr marL="457200" indent="-457200">
              <a:buAutoNum type="arabicPeriod"/>
            </a:pPr>
            <a:r>
              <a:rPr lang="en-US" sz="2400" b="0" dirty="0"/>
              <a:t>Eliminate lower-scoring boxes with </a:t>
            </a:r>
            <a:r>
              <a:rPr lang="en-US" sz="2400" b="0" dirty="0" err="1"/>
              <a:t>IoU</a:t>
            </a:r>
            <a:r>
              <a:rPr lang="en-US" sz="2400" b="0" dirty="0"/>
              <a:t> &gt; threshold (e.g. 0.7)</a:t>
            </a:r>
          </a:p>
          <a:p>
            <a:pPr marL="457200" indent="-457200">
              <a:buAutoNum type="arabicPeriod"/>
            </a:pPr>
            <a:r>
              <a:rPr lang="en-US" sz="2400" b="0" dirty="0"/>
              <a:t>If any boxes remain, GOTO 1</a:t>
            </a:r>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pic>
        <p:nvPicPr>
          <p:cNvPr id="24" name="Picture 2" descr="ature group play puppy dog pet young mammal two dogs fun golden retriever animals vertebrate joy dog breed ret">
            <a:extLst>
              <a:ext uri="{FF2B5EF4-FFF2-40B4-BE49-F238E27FC236}">
                <a16:creationId xmlns:a16="http://schemas.microsoft.com/office/drawing/2014/main" id="{11C22FE7-06E6-124F-AF7D-E99CD4CBF58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5004322" y="957931"/>
            <a:ext cx="6991737" cy="50457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F8351A0-80D9-E74A-B589-377041479CAE}"/>
              </a:ext>
            </a:extLst>
          </p:cNvPr>
          <p:cNvSpPr txBox="1"/>
          <p:nvPr/>
        </p:nvSpPr>
        <p:spPr>
          <a:xfrm>
            <a:off x="5003284" y="1538855"/>
            <a:ext cx="2518638" cy="584775"/>
          </a:xfrm>
          <a:prstGeom prst="rect">
            <a:avLst/>
          </a:prstGeom>
          <a:noFill/>
        </p:spPr>
        <p:txBody>
          <a:bodyPr wrap="none" rtlCol="0">
            <a:spAutoFit/>
          </a:bodyPr>
          <a:lstStyle/>
          <a:p>
            <a:r>
              <a:rPr lang="en-US" sz="3200" dirty="0">
                <a:solidFill>
                  <a:srgbClr val="FFFF00"/>
                </a:solidFill>
              </a:rPr>
              <a:t>P(dog) = 0.9</a:t>
            </a:r>
          </a:p>
        </p:txBody>
      </p:sp>
      <p:sp>
        <p:nvSpPr>
          <p:cNvPr id="31" name="Rectangle 30">
            <a:extLst>
              <a:ext uri="{FF2B5EF4-FFF2-40B4-BE49-F238E27FC236}">
                <a16:creationId xmlns:a16="http://schemas.microsoft.com/office/drawing/2014/main" id="{989DF7A0-DABF-4B47-90E0-CB7F06A8AE3D}"/>
              </a:ext>
            </a:extLst>
          </p:cNvPr>
          <p:cNvSpPr/>
          <p:nvPr/>
        </p:nvSpPr>
        <p:spPr>
          <a:xfrm>
            <a:off x="8242686" y="1361598"/>
            <a:ext cx="3753373" cy="3536973"/>
          </a:xfrm>
          <a:prstGeom prst="rect">
            <a:avLst/>
          </a:prstGeom>
          <a:noFill/>
          <a:ln w="127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0E27ABB-F760-5140-A14A-67FD8FF6129E}"/>
              </a:ext>
            </a:extLst>
          </p:cNvPr>
          <p:cNvSpPr txBox="1"/>
          <p:nvPr/>
        </p:nvSpPr>
        <p:spPr>
          <a:xfrm>
            <a:off x="8308651" y="1372786"/>
            <a:ext cx="2746265" cy="584775"/>
          </a:xfrm>
          <a:prstGeom prst="rect">
            <a:avLst/>
          </a:prstGeom>
          <a:noFill/>
        </p:spPr>
        <p:txBody>
          <a:bodyPr wrap="none" rtlCol="0">
            <a:spAutoFit/>
          </a:bodyPr>
          <a:lstStyle/>
          <a:p>
            <a:r>
              <a:rPr lang="en-US" sz="3200" dirty="0">
                <a:solidFill>
                  <a:srgbClr val="7030A0"/>
                </a:solidFill>
              </a:rPr>
              <a:t>P(dog) = 0.75</a:t>
            </a:r>
          </a:p>
        </p:txBody>
      </p:sp>
      <p:sp>
        <p:nvSpPr>
          <p:cNvPr id="35" name="Rectangle 34">
            <a:extLst>
              <a:ext uri="{FF2B5EF4-FFF2-40B4-BE49-F238E27FC236}">
                <a16:creationId xmlns:a16="http://schemas.microsoft.com/office/drawing/2014/main" id="{3A9D0CA4-9793-EE4E-944A-1059508A6EB8}"/>
              </a:ext>
            </a:extLst>
          </p:cNvPr>
          <p:cNvSpPr/>
          <p:nvPr/>
        </p:nvSpPr>
        <p:spPr>
          <a:xfrm>
            <a:off x="7935818" y="1126183"/>
            <a:ext cx="3889723" cy="3427156"/>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DA812AC-1968-414C-9FC6-2181111913B5}"/>
              </a:ext>
            </a:extLst>
          </p:cNvPr>
          <p:cNvSpPr txBox="1"/>
          <p:nvPr/>
        </p:nvSpPr>
        <p:spPr>
          <a:xfrm>
            <a:off x="9372600" y="3883144"/>
            <a:ext cx="2451312" cy="584775"/>
          </a:xfrm>
          <a:prstGeom prst="rect">
            <a:avLst/>
          </a:prstGeom>
          <a:noFill/>
        </p:spPr>
        <p:txBody>
          <a:bodyPr wrap="none" rtlCol="0">
            <a:spAutoFit/>
          </a:bodyPr>
          <a:lstStyle/>
          <a:p>
            <a:r>
              <a:rPr lang="en-US" sz="3200" b="0" dirty="0">
                <a:solidFill>
                  <a:schemeClr val="accent4"/>
                </a:solidFill>
              </a:rPr>
              <a:t>P(dog) = 0.7</a:t>
            </a:r>
          </a:p>
        </p:txBody>
      </p:sp>
      <p:sp>
        <p:nvSpPr>
          <p:cNvPr id="14" name="Rectangle 13">
            <a:extLst>
              <a:ext uri="{FF2B5EF4-FFF2-40B4-BE49-F238E27FC236}">
                <a16:creationId xmlns:a16="http://schemas.microsoft.com/office/drawing/2014/main" id="{59B9C007-17A2-AC49-9E41-491C96682643}"/>
              </a:ext>
            </a:extLst>
          </p:cNvPr>
          <p:cNvSpPr/>
          <p:nvPr/>
        </p:nvSpPr>
        <p:spPr>
          <a:xfrm>
            <a:off x="5060821" y="2192696"/>
            <a:ext cx="3719290" cy="3116422"/>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 name="TextBox 3">
            <a:extLst>
              <a:ext uri="{FF2B5EF4-FFF2-40B4-BE49-F238E27FC236}">
                <a16:creationId xmlns:a16="http://schemas.microsoft.com/office/drawing/2014/main" id="{0CE40368-0E38-F578-0B17-270092DDC36E}"/>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4"/>
              </a:rPr>
              <a:t>J. Johnson</a:t>
            </a:r>
            <a:endParaRPr lang="en-US" sz="1600" b="0" dirty="0"/>
          </a:p>
        </p:txBody>
      </p:sp>
    </p:spTree>
    <p:extLst>
      <p:ext uri="{BB962C8B-B14F-4D97-AF65-F5344CB8AC3E}">
        <p14:creationId xmlns:p14="http://schemas.microsoft.com/office/powerpoint/2010/main" val="4187460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Non-maximum suppression</a:t>
            </a:r>
            <a:endParaRPr lang="en-US" b="1" dirty="0"/>
          </a:p>
        </p:txBody>
      </p:sp>
      <p:sp>
        <p:nvSpPr>
          <p:cNvPr id="3" name="Slide Number Placeholder 2"/>
          <p:cNvSpPr>
            <a:spLocks noGrp="1"/>
          </p:cNvSpPr>
          <p:nvPr>
            <p:ph type="sldNum" sz="quarter" idx="4"/>
          </p:nvPr>
        </p:nvSpPr>
        <p:spPr/>
        <p:txBody>
          <a:bodyPr/>
          <a:lstStyle/>
          <a:p>
            <a:endParaRPr lang="en-US" dirty="0"/>
          </a:p>
        </p:txBody>
      </p:sp>
      <p:sp>
        <p:nvSpPr>
          <p:cNvPr id="18" name="TextBox 17"/>
          <p:cNvSpPr txBox="1"/>
          <p:nvPr/>
        </p:nvSpPr>
        <p:spPr>
          <a:xfrm>
            <a:off x="67663" y="1033959"/>
            <a:ext cx="4833779" cy="4524315"/>
          </a:xfrm>
          <a:prstGeom prst="rect">
            <a:avLst/>
          </a:prstGeom>
          <a:noFill/>
        </p:spPr>
        <p:txBody>
          <a:bodyPr wrap="square" rtlCol="0">
            <a:spAutoFit/>
          </a:bodyPr>
          <a:lstStyle/>
          <a:p>
            <a:r>
              <a:rPr lang="en-US" sz="2400" b="0" dirty="0"/>
              <a:t>Problem: </a:t>
            </a:r>
            <a:r>
              <a:rPr lang="en-US" b="0" dirty="0"/>
              <a:t>D</a:t>
            </a:r>
            <a:r>
              <a:rPr lang="en-US" sz="2400" b="0" dirty="0"/>
              <a:t>etectors often output many overlapping detections</a:t>
            </a:r>
          </a:p>
          <a:p>
            <a:endParaRPr lang="en-US" sz="2400" b="0" dirty="0"/>
          </a:p>
          <a:p>
            <a:r>
              <a:rPr lang="en-US" sz="2400" b="0" dirty="0"/>
              <a:t>Solution: Post-process raw detections using Non-Max Suppression (NMS)</a:t>
            </a:r>
          </a:p>
          <a:p>
            <a:endParaRPr lang="en-US" sz="2400" b="0" dirty="0"/>
          </a:p>
          <a:p>
            <a:pPr marL="457200" indent="-457200">
              <a:buAutoNum type="arabicPeriod"/>
            </a:pPr>
            <a:r>
              <a:rPr lang="en-US" sz="2400" b="0" dirty="0"/>
              <a:t>Select next highest-scoring box</a:t>
            </a:r>
          </a:p>
          <a:p>
            <a:pPr marL="457200" indent="-457200">
              <a:buAutoNum type="arabicPeriod"/>
            </a:pPr>
            <a:r>
              <a:rPr lang="en-US" sz="2400" b="0" dirty="0"/>
              <a:t>Eliminate lower-scoring boxes with </a:t>
            </a:r>
            <a:r>
              <a:rPr lang="en-US" sz="2400" b="0" dirty="0" err="1"/>
              <a:t>IoU</a:t>
            </a:r>
            <a:r>
              <a:rPr lang="en-US" sz="2400" b="0" dirty="0"/>
              <a:t> &gt; threshold (e.g. 0.7)</a:t>
            </a:r>
          </a:p>
          <a:p>
            <a:pPr marL="457200" indent="-457200">
              <a:buAutoNum type="arabicPeriod"/>
            </a:pPr>
            <a:r>
              <a:rPr lang="en-US" sz="2400" b="0" dirty="0"/>
              <a:t>If any boxes remain, GOTO 1</a:t>
            </a:r>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pic>
        <p:nvPicPr>
          <p:cNvPr id="24" name="Picture 2" descr="ature group play puppy dog pet young mammal two dogs fun golden retriever animals vertebrate joy dog breed ret">
            <a:extLst>
              <a:ext uri="{FF2B5EF4-FFF2-40B4-BE49-F238E27FC236}">
                <a16:creationId xmlns:a16="http://schemas.microsoft.com/office/drawing/2014/main" id="{11C22FE7-06E6-124F-AF7D-E99CD4CBF58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5004322" y="957931"/>
            <a:ext cx="6991737" cy="50457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F8351A0-80D9-E74A-B589-377041479CAE}"/>
              </a:ext>
            </a:extLst>
          </p:cNvPr>
          <p:cNvSpPr txBox="1"/>
          <p:nvPr/>
        </p:nvSpPr>
        <p:spPr>
          <a:xfrm>
            <a:off x="5003284" y="1538855"/>
            <a:ext cx="2518638" cy="584775"/>
          </a:xfrm>
          <a:prstGeom prst="rect">
            <a:avLst/>
          </a:prstGeom>
          <a:noFill/>
        </p:spPr>
        <p:txBody>
          <a:bodyPr wrap="none" rtlCol="0">
            <a:spAutoFit/>
          </a:bodyPr>
          <a:lstStyle/>
          <a:p>
            <a:r>
              <a:rPr lang="en-US" sz="3200" dirty="0">
                <a:solidFill>
                  <a:srgbClr val="FFFF00"/>
                </a:solidFill>
              </a:rPr>
              <a:t>P(dog) = 0.9</a:t>
            </a:r>
          </a:p>
        </p:txBody>
      </p:sp>
      <p:sp>
        <p:nvSpPr>
          <p:cNvPr id="31" name="Rectangle 30">
            <a:extLst>
              <a:ext uri="{FF2B5EF4-FFF2-40B4-BE49-F238E27FC236}">
                <a16:creationId xmlns:a16="http://schemas.microsoft.com/office/drawing/2014/main" id="{989DF7A0-DABF-4B47-90E0-CB7F06A8AE3D}"/>
              </a:ext>
            </a:extLst>
          </p:cNvPr>
          <p:cNvSpPr/>
          <p:nvPr/>
        </p:nvSpPr>
        <p:spPr>
          <a:xfrm>
            <a:off x="8242686" y="1361598"/>
            <a:ext cx="3753373" cy="3536973"/>
          </a:xfrm>
          <a:prstGeom prst="rect">
            <a:avLst/>
          </a:prstGeom>
          <a:noFill/>
          <a:ln w="127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0E27ABB-F760-5140-A14A-67FD8FF6129E}"/>
              </a:ext>
            </a:extLst>
          </p:cNvPr>
          <p:cNvSpPr txBox="1"/>
          <p:nvPr/>
        </p:nvSpPr>
        <p:spPr>
          <a:xfrm>
            <a:off x="8308651" y="1372786"/>
            <a:ext cx="2746265" cy="584775"/>
          </a:xfrm>
          <a:prstGeom prst="rect">
            <a:avLst/>
          </a:prstGeom>
          <a:noFill/>
        </p:spPr>
        <p:txBody>
          <a:bodyPr wrap="none" rtlCol="0">
            <a:spAutoFit/>
          </a:bodyPr>
          <a:lstStyle/>
          <a:p>
            <a:r>
              <a:rPr lang="en-US" sz="3200" dirty="0">
                <a:solidFill>
                  <a:srgbClr val="7030A0"/>
                </a:solidFill>
              </a:rPr>
              <a:t>P(dog) = 0.75</a:t>
            </a:r>
          </a:p>
        </p:txBody>
      </p:sp>
      <p:sp>
        <p:nvSpPr>
          <p:cNvPr id="14" name="Rectangle 13">
            <a:extLst>
              <a:ext uri="{FF2B5EF4-FFF2-40B4-BE49-F238E27FC236}">
                <a16:creationId xmlns:a16="http://schemas.microsoft.com/office/drawing/2014/main" id="{59B9C007-17A2-AC49-9E41-491C96682643}"/>
              </a:ext>
            </a:extLst>
          </p:cNvPr>
          <p:cNvSpPr/>
          <p:nvPr/>
        </p:nvSpPr>
        <p:spPr>
          <a:xfrm>
            <a:off x="5060821" y="2192696"/>
            <a:ext cx="3719290" cy="3116422"/>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 name="TextBox 3">
            <a:extLst>
              <a:ext uri="{FF2B5EF4-FFF2-40B4-BE49-F238E27FC236}">
                <a16:creationId xmlns:a16="http://schemas.microsoft.com/office/drawing/2014/main" id="{C0645002-72E8-1B1C-9BAA-65FBA32B385B}"/>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4"/>
              </a:rPr>
              <a:t>J. Johnson</a:t>
            </a:r>
            <a:endParaRPr lang="en-US" sz="1600" b="0" dirty="0"/>
          </a:p>
        </p:txBody>
      </p:sp>
    </p:spTree>
    <p:extLst>
      <p:ext uri="{BB962C8B-B14F-4D97-AF65-F5344CB8AC3E}">
        <p14:creationId xmlns:p14="http://schemas.microsoft.com/office/powerpoint/2010/main" val="1274501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Non-maximum suppression</a:t>
            </a:r>
            <a:endParaRPr lang="en-US" b="1" dirty="0"/>
          </a:p>
        </p:txBody>
      </p:sp>
      <p:sp>
        <p:nvSpPr>
          <p:cNvPr id="3" name="Slide Number Placeholder 2"/>
          <p:cNvSpPr>
            <a:spLocks noGrp="1"/>
          </p:cNvSpPr>
          <p:nvPr>
            <p:ph type="sldNum" sz="quarter" idx="4"/>
          </p:nvPr>
        </p:nvSpPr>
        <p:spPr/>
        <p:txBody>
          <a:bodyPr/>
          <a:lstStyle/>
          <a:p>
            <a:endParaRPr lang="en-US" dirty="0"/>
          </a:p>
        </p:txBody>
      </p:sp>
      <p:sp>
        <p:nvSpPr>
          <p:cNvPr id="18" name="TextBox 17"/>
          <p:cNvSpPr txBox="1"/>
          <p:nvPr/>
        </p:nvSpPr>
        <p:spPr>
          <a:xfrm>
            <a:off x="67663" y="1033959"/>
            <a:ext cx="4833779" cy="4524315"/>
          </a:xfrm>
          <a:prstGeom prst="rect">
            <a:avLst/>
          </a:prstGeom>
          <a:noFill/>
        </p:spPr>
        <p:txBody>
          <a:bodyPr wrap="square" rtlCol="0">
            <a:spAutoFit/>
          </a:bodyPr>
          <a:lstStyle/>
          <a:p>
            <a:r>
              <a:rPr lang="en-US" sz="2400" b="0" dirty="0"/>
              <a:t>Problem: </a:t>
            </a:r>
            <a:r>
              <a:rPr lang="en-US" b="0" dirty="0"/>
              <a:t>D</a:t>
            </a:r>
            <a:r>
              <a:rPr lang="en-US" sz="2400" b="0" dirty="0"/>
              <a:t>etectors often output many overlapping detections</a:t>
            </a:r>
          </a:p>
          <a:p>
            <a:endParaRPr lang="en-US" sz="2400" b="0" dirty="0"/>
          </a:p>
          <a:p>
            <a:r>
              <a:rPr lang="en-US" sz="2400" b="0" dirty="0"/>
              <a:t>Solution: Post-process raw detections using Non-Max Suppression (NMS)</a:t>
            </a:r>
          </a:p>
          <a:p>
            <a:endParaRPr lang="en-US" sz="2400" b="0" dirty="0"/>
          </a:p>
          <a:p>
            <a:pPr marL="457200" indent="-457200">
              <a:buAutoNum type="arabicPeriod"/>
            </a:pPr>
            <a:r>
              <a:rPr lang="en-US" sz="2400" b="0" dirty="0"/>
              <a:t>Select next highest-scoring box</a:t>
            </a:r>
          </a:p>
          <a:p>
            <a:pPr marL="457200" indent="-457200">
              <a:buAutoNum type="arabicPeriod"/>
            </a:pPr>
            <a:r>
              <a:rPr lang="en-US" sz="2400" b="0" dirty="0"/>
              <a:t>Eliminate lower-scoring boxes with </a:t>
            </a:r>
            <a:r>
              <a:rPr lang="en-US" sz="2400" b="0" dirty="0" err="1"/>
              <a:t>IoU</a:t>
            </a:r>
            <a:r>
              <a:rPr lang="en-US" sz="2400" b="0" dirty="0"/>
              <a:t> &gt; threshold (e.g. 0.7)</a:t>
            </a:r>
          </a:p>
          <a:p>
            <a:pPr marL="457200" indent="-457200">
              <a:buAutoNum type="arabicPeriod"/>
            </a:pPr>
            <a:r>
              <a:rPr lang="en-US" sz="2400" b="0" dirty="0"/>
              <a:t>If any boxes remain, GOTO 1</a:t>
            </a:r>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pic>
        <p:nvPicPr>
          <p:cNvPr id="24" name="Picture 2" descr="ature group play puppy dog pet young mammal two dogs fun golden retriever animals vertebrate joy dog breed ret">
            <a:extLst>
              <a:ext uri="{FF2B5EF4-FFF2-40B4-BE49-F238E27FC236}">
                <a16:creationId xmlns:a16="http://schemas.microsoft.com/office/drawing/2014/main" id="{11C22FE7-06E6-124F-AF7D-E99CD4CBF58F}"/>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5004322" y="957931"/>
            <a:ext cx="6991737" cy="50457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F8351A0-80D9-E74A-B589-377041479CAE}"/>
              </a:ext>
            </a:extLst>
          </p:cNvPr>
          <p:cNvSpPr txBox="1"/>
          <p:nvPr/>
        </p:nvSpPr>
        <p:spPr>
          <a:xfrm>
            <a:off x="5003284" y="1538855"/>
            <a:ext cx="2518638" cy="584775"/>
          </a:xfrm>
          <a:prstGeom prst="rect">
            <a:avLst/>
          </a:prstGeom>
          <a:noFill/>
        </p:spPr>
        <p:txBody>
          <a:bodyPr wrap="none" rtlCol="0">
            <a:spAutoFit/>
          </a:bodyPr>
          <a:lstStyle/>
          <a:p>
            <a:r>
              <a:rPr lang="en-US" sz="3200" dirty="0">
                <a:solidFill>
                  <a:srgbClr val="FFFF00"/>
                </a:solidFill>
              </a:rPr>
              <a:t>P(dog) = 0.9</a:t>
            </a:r>
          </a:p>
        </p:txBody>
      </p:sp>
      <p:sp>
        <p:nvSpPr>
          <p:cNvPr id="31" name="Rectangle 30">
            <a:extLst>
              <a:ext uri="{FF2B5EF4-FFF2-40B4-BE49-F238E27FC236}">
                <a16:creationId xmlns:a16="http://schemas.microsoft.com/office/drawing/2014/main" id="{989DF7A0-DABF-4B47-90E0-CB7F06A8AE3D}"/>
              </a:ext>
            </a:extLst>
          </p:cNvPr>
          <p:cNvSpPr/>
          <p:nvPr/>
        </p:nvSpPr>
        <p:spPr>
          <a:xfrm>
            <a:off x="8242686" y="1361598"/>
            <a:ext cx="3753373" cy="3536973"/>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0E27ABB-F760-5140-A14A-67FD8FF6129E}"/>
              </a:ext>
            </a:extLst>
          </p:cNvPr>
          <p:cNvSpPr txBox="1"/>
          <p:nvPr/>
        </p:nvSpPr>
        <p:spPr>
          <a:xfrm>
            <a:off x="8308651" y="1372786"/>
            <a:ext cx="2746265" cy="584775"/>
          </a:xfrm>
          <a:prstGeom prst="rect">
            <a:avLst/>
          </a:prstGeom>
          <a:noFill/>
        </p:spPr>
        <p:txBody>
          <a:bodyPr wrap="none" rtlCol="0">
            <a:spAutoFit/>
          </a:bodyPr>
          <a:lstStyle/>
          <a:p>
            <a:r>
              <a:rPr lang="en-US" sz="3200" dirty="0">
                <a:solidFill>
                  <a:srgbClr val="7030A0"/>
                </a:solidFill>
              </a:rPr>
              <a:t>P(dog) = 0.75</a:t>
            </a:r>
          </a:p>
        </p:txBody>
      </p:sp>
      <p:sp>
        <p:nvSpPr>
          <p:cNvPr id="14" name="Rectangle 13">
            <a:extLst>
              <a:ext uri="{FF2B5EF4-FFF2-40B4-BE49-F238E27FC236}">
                <a16:creationId xmlns:a16="http://schemas.microsoft.com/office/drawing/2014/main" id="{59B9C007-17A2-AC49-9E41-491C96682643}"/>
              </a:ext>
            </a:extLst>
          </p:cNvPr>
          <p:cNvSpPr/>
          <p:nvPr/>
        </p:nvSpPr>
        <p:spPr>
          <a:xfrm>
            <a:off x="5060821" y="2192696"/>
            <a:ext cx="3719290" cy="3116422"/>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 name="TextBox 3">
            <a:extLst>
              <a:ext uri="{FF2B5EF4-FFF2-40B4-BE49-F238E27FC236}">
                <a16:creationId xmlns:a16="http://schemas.microsoft.com/office/drawing/2014/main" id="{6BEA7FB1-8968-DA3F-AB2C-F470055BA6B8}"/>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4"/>
              </a:rPr>
              <a:t>J. Johnson</a:t>
            </a:r>
            <a:endParaRPr lang="en-US" sz="1600" b="0" dirty="0"/>
          </a:p>
        </p:txBody>
      </p:sp>
    </p:spTree>
    <p:extLst>
      <p:ext uri="{BB962C8B-B14F-4D97-AF65-F5344CB8AC3E}">
        <p14:creationId xmlns:p14="http://schemas.microsoft.com/office/powerpoint/2010/main" val="768772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Non-maximum suppression</a:t>
            </a:r>
            <a:endParaRPr lang="en-US" b="1" dirty="0"/>
          </a:p>
        </p:txBody>
      </p:sp>
      <p:sp>
        <p:nvSpPr>
          <p:cNvPr id="3" name="Slide Number Placeholder 2"/>
          <p:cNvSpPr>
            <a:spLocks noGrp="1"/>
          </p:cNvSpPr>
          <p:nvPr>
            <p:ph type="sldNum" sz="quarter" idx="4"/>
          </p:nvPr>
        </p:nvSpPr>
        <p:spPr/>
        <p:txBody>
          <a:bodyPr/>
          <a:lstStyle/>
          <a:p>
            <a:endParaRPr lang="en-US" dirty="0"/>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pic>
        <p:nvPicPr>
          <p:cNvPr id="15362" name="Picture 2" descr="udience, Crowd, People, Persons, Concert, Event, Mus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1442" y="1145818"/>
            <a:ext cx="7101224" cy="47119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2709766"/>
            <a:ext cx="4656737" cy="2246769"/>
          </a:xfrm>
          <a:prstGeom prst="rect">
            <a:avLst/>
          </a:prstGeom>
          <a:noFill/>
        </p:spPr>
        <p:txBody>
          <a:bodyPr wrap="square" rtlCol="0">
            <a:spAutoFit/>
          </a:bodyPr>
          <a:lstStyle/>
          <a:p>
            <a:r>
              <a:rPr lang="en-US" sz="2800" b="0" dirty="0">
                <a:solidFill>
                  <a:srgbClr val="C00000"/>
                </a:solidFill>
              </a:rPr>
              <a:t>How would NMS do on an image like this?</a:t>
            </a:r>
          </a:p>
          <a:p>
            <a:pPr marL="457200" indent="-457200">
              <a:buFont typeface="Arial" panose="020B0604020202020204" pitchFamily="34" charset="0"/>
              <a:buChar char="•"/>
            </a:pPr>
            <a:r>
              <a:rPr lang="en-US" sz="2800" b="0" dirty="0">
                <a:solidFill>
                  <a:srgbClr val="C00000"/>
                </a:solidFill>
              </a:rPr>
              <a:t>It will eliminate “good” boxes when objects are highly overlapping</a:t>
            </a:r>
          </a:p>
        </p:txBody>
      </p:sp>
      <p:sp>
        <p:nvSpPr>
          <p:cNvPr id="5" name="TextBox 4">
            <a:extLst>
              <a:ext uri="{FF2B5EF4-FFF2-40B4-BE49-F238E27FC236}">
                <a16:creationId xmlns:a16="http://schemas.microsoft.com/office/drawing/2014/main" id="{FD3834FC-83FF-47C9-A823-42B9054E3BB9}"/>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3"/>
              </a:rPr>
              <a:t>J. Johnson</a:t>
            </a:r>
            <a:endParaRPr lang="en-US" sz="1600" b="0" dirty="0"/>
          </a:p>
        </p:txBody>
      </p:sp>
    </p:spTree>
    <p:extLst>
      <p:ext uri="{BB962C8B-B14F-4D97-AF65-F5344CB8AC3E}">
        <p14:creationId xmlns:p14="http://schemas.microsoft.com/office/powerpoint/2010/main" val="284630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endParaRPr lang="en-US" dirty="0"/>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sp>
        <p:nvSpPr>
          <p:cNvPr id="5" name="TextBox 4"/>
          <p:cNvSpPr txBox="1"/>
          <p:nvPr/>
        </p:nvSpPr>
        <p:spPr>
          <a:xfrm>
            <a:off x="253549" y="1524000"/>
            <a:ext cx="6587412" cy="1323439"/>
          </a:xfrm>
          <a:prstGeom prst="rect">
            <a:avLst/>
          </a:prstGeom>
          <a:noFill/>
        </p:spPr>
        <p:txBody>
          <a:bodyPr wrap="square" rtlCol="0">
            <a:spAutoFit/>
          </a:bodyPr>
          <a:lstStyle/>
          <a:p>
            <a:pPr marL="342900" indent="-342900">
              <a:buAutoNum type="arabicPeriod"/>
            </a:pPr>
            <a:r>
              <a:rPr lang="en-US" sz="2000" b="0" dirty="0"/>
              <a:t>Run object detector on all test images (with NMS)</a:t>
            </a:r>
          </a:p>
          <a:p>
            <a:pPr marL="342900" indent="-342900">
              <a:buAutoNum type="arabicPeriod"/>
            </a:pPr>
            <a:r>
              <a:rPr lang="en-US" sz="2000" b="0" dirty="0"/>
              <a:t>For each category, compute </a:t>
            </a:r>
            <a:r>
              <a:rPr lang="en-US" sz="2000" dirty="0"/>
              <a:t>Average Precision (AP) </a:t>
            </a:r>
            <a:r>
              <a:rPr lang="en-US" sz="2000" b="0" dirty="0"/>
              <a:t>or area under </a:t>
            </a:r>
            <a:r>
              <a:rPr lang="en-US" sz="2000" dirty="0"/>
              <a:t>Precision vs. Recall Curve</a:t>
            </a:r>
          </a:p>
          <a:p>
            <a:pPr marL="342900" indent="-342900">
              <a:buAutoNum type="arabicPeriod"/>
            </a:pPr>
            <a:endParaRPr lang="en-US" sz="2000" dirty="0"/>
          </a:p>
        </p:txBody>
      </p:sp>
      <p:sp>
        <p:nvSpPr>
          <p:cNvPr id="7" name="Rectangle 6"/>
          <p:cNvSpPr/>
          <p:nvPr/>
        </p:nvSpPr>
        <p:spPr>
          <a:xfrm>
            <a:off x="6963250" y="1537601"/>
            <a:ext cx="836645" cy="5971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0.99</a:t>
            </a:r>
          </a:p>
        </p:txBody>
      </p:sp>
      <p:sp>
        <p:nvSpPr>
          <p:cNvPr id="13" name="Rectangle 12"/>
          <p:cNvSpPr/>
          <p:nvPr/>
        </p:nvSpPr>
        <p:spPr>
          <a:xfrm>
            <a:off x="7983397" y="153760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0.95</a:t>
            </a:r>
          </a:p>
        </p:txBody>
      </p:sp>
      <p:sp>
        <p:nvSpPr>
          <p:cNvPr id="14" name="Rectangle 13"/>
          <p:cNvSpPr/>
          <p:nvPr/>
        </p:nvSpPr>
        <p:spPr>
          <a:xfrm>
            <a:off x="9003544" y="153760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0.90</a:t>
            </a:r>
          </a:p>
        </p:txBody>
      </p:sp>
      <p:cxnSp>
        <p:nvCxnSpPr>
          <p:cNvPr id="9" name="Straight Arrow Connector 8"/>
          <p:cNvCxnSpPr/>
          <p:nvPr/>
        </p:nvCxnSpPr>
        <p:spPr>
          <a:xfrm flipV="1">
            <a:off x="6963250" y="1313668"/>
            <a:ext cx="4895461" cy="9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05215" y="838200"/>
            <a:ext cx="4206601" cy="461665"/>
          </a:xfrm>
          <a:prstGeom prst="rect">
            <a:avLst/>
          </a:prstGeom>
          <a:noFill/>
        </p:spPr>
        <p:txBody>
          <a:bodyPr wrap="none" rtlCol="0">
            <a:spAutoFit/>
          </a:bodyPr>
          <a:lstStyle/>
          <a:p>
            <a:r>
              <a:rPr lang="en-US" b="0" dirty="0"/>
              <a:t>All detections sorted by score</a:t>
            </a:r>
          </a:p>
        </p:txBody>
      </p:sp>
      <p:sp>
        <p:nvSpPr>
          <p:cNvPr id="19" name="Rectangle 18"/>
          <p:cNvSpPr/>
          <p:nvPr/>
        </p:nvSpPr>
        <p:spPr>
          <a:xfrm>
            <a:off x="11037617" y="153760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0.10</a:t>
            </a:r>
          </a:p>
        </p:txBody>
      </p:sp>
      <p:sp>
        <p:nvSpPr>
          <p:cNvPr id="21" name="Rectangle 20"/>
          <p:cNvSpPr/>
          <p:nvPr/>
        </p:nvSpPr>
        <p:spPr>
          <a:xfrm>
            <a:off x="6963250" y="2593172"/>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983397" y="2608380"/>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9003544" y="2608380"/>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840961" y="3319637"/>
            <a:ext cx="3198311" cy="461665"/>
          </a:xfrm>
          <a:prstGeom prst="rect">
            <a:avLst/>
          </a:prstGeom>
          <a:noFill/>
        </p:spPr>
        <p:txBody>
          <a:bodyPr wrap="none" rtlCol="0">
            <a:spAutoFit/>
          </a:bodyPr>
          <a:lstStyle/>
          <a:p>
            <a:r>
              <a:rPr lang="en-US" b="0" dirty="0"/>
              <a:t>All ground-truth boxes</a:t>
            </a:r>
          </a:p>
        </p:txBody>
      </p:sp>
      <p:sp>
        <p:nvSpPr>
          <p:cNvPr id="31" name="Rectangle 30"/>
          <p:cNvSpPr/>
          <p:nvPr/>
        </p:nvSpPr>
        <p:spPr>
          <a:xfrm>
            <a:off x="10017470" y="153760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0.5</a:t>
            </a:r>
          </a:p>
        </p:txBody>
      </p:sp>
      <p:sp>
        <p:nvSpPr>
          <p:cNvPr id="6" name="Title 5">
            <a:extLst>
              <a:ext uri="{FF2B5EF4-FFF2-40B4-BE49-F238E27FC236}">
                <a16:creationId xmlns:a16="http://schemas.microsoft.com/office/drawing/2014/main" id="{67E07FE4-0AFC-F643-A6DB-7EF6FBA29416}"/>
              </a:ext>
            </a:extLst>
          </p:cNvPr>
          <p:cNvSpPr>
            <a:spLocks noGrp="1"/>
          </p:cNvSpPr>
          <p:nvPr>
            <p:ph type="title"/>
          </p:nvPr>
        </p:nvSpPr>
        <p:spPr/>
        <p:txBody>
          <a:bodyPr/>
          <a:lstStyle/>
          <a:p>
            <a:r>
              <a:rPr lang="en-US" dirty="0"/>
              <a:t>Evaluating object detectors</a:t>
            </a:r>
          </a:p>
        </p:txBody>
      </p:sp>
      <p:sp>
        <p:nvSpPr>
          <p:cNvPr id="2" name="TextBox 1">
            <a:extLst>
              <a:ext uri="{FF2B5EF4-FFF2-40B4-BE49-F238E27FC236}">
                <a16:creationId xmlns:a16="http://schemas.microsoft.com/office/drawing/2014/main" id="{E3F429A0-F198-2FB7-DFDF-E917263F6C22}"/>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2"/>
              </a:rPr>
              <a:t>J. Johnson</a:t>
            </a:r>
            <a:endParaRPr lang="en-US" sz="1600" b="0" dirty="0"/>
          </a:p>
        </p:txBody>
      </p:sp>
    </p:spTree>
    <p:extLst>
      <p:ext uri="{BB962C8B-B14F-4D97-AF65-F5344CB8AC3E}">
        <p14:creationId xmlns:p14="http://schemas.microsoft.com/office/powerpoint/2010/main" val="867982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endParaRPr lang="en-US" dirty="0"/>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sp>
        <p:nvSpPr>
          <p:cNvPr id="5" name="TextBox 4"/>
          <p:cNvSpPr txBox="1"/>
          <p:nvPr/>
        </p:nvSpPr>
        <p:spPr>
          <a:xfrm>
            <a:off x="253549" y="1524000"/>
            <a:ext cx="6587412" cy="2554545"/>
          </a:xfrm>
          <a:prstGeom prst="rect">
            <a:avLst/>
          </a:prstGeom>
          <a:noFill/>
        </p:spPr>
        <p:txBody>
          <a:bodyPr wrap="square" rtlCol="0">
            <a:spAutoFit/>
          </a:bodyPr>
          <a:lstStyle/>
          <a:p>
            <a:pPr marL="342900" indent="-342900">
              <a:buAutoNum type="arabicPeriod"/>
            </a:pPr>
            <a:r>
              <a:rPr lang="en-US" sz="2000" b="0" dirty="0"/>
              <a:t>Run object detector on all test images (with NMS)</a:t>
            </a:r>
          </a:p>
          <a:p>
            <a:pPr marL="342900" indent="-342900">
              <a:buAutoNum type="arabicPeriod"/>
            </a:pPr>
            <a:r>
              <a:rPr lang="en-US" sz="2000" b="0" dirty="0"/>
              <a:t>For each category, compute </a:t>
            </a:r>
            <a:r>
              <a:rPr lang="en-US" sz="2000" dirty="0"/>
              <a:t>Average Precision (AP) </a:t>
            </a:r>
            <a:r>
              <a:rPr lang="en-US" sz="2000" b="0" dirty="0"/>
              <a:t>or area under </a:t>
            </a:r>
            <a:r>
              <a:rPr lang="en-US" sz="2000" dirty="0"/>
              <a:t>Precision vs. Recall Curve</a:t>
            </a:r>
          </a:p>
          <a:p>
            <a:pPr marL="342900" indent="-342900">
              <a:buAutoNum type="arabicPeriod"/>
            </a:pPr>
            <a:endParaRPr lang="en-US" sz="2000" b="0" dirty="0"/>
          </a:p>
          <a:p>
            <a:pPr marL="800100" lvl="1" indent="-342900">
              <a:buAutoNum type="arabicPeriod"/>
            </a:pPr>
            <a:r>
              <a:rPr lang="en-US" sz="2000" b="0" dirty="0"/>
              <a:t>For each detection (highest to lowest score)</a:t>
            </a:r>
          </a:p>
          <a:p>
            <a:pPr marL="1257300" lvl="2" indent="-342900">
              <a:buAutoNum type="arabicPeriod"/>
            </a:pPr>
            <a:r>
              <a:rPr lang="en-US" sz="2000" b="0" dirty="0"/>
              <a:t>If it matches some GT box with </a:t>
            </a:r>
            <a:r>
              <a:rPr lang="en-US" sz="2000" b="0" dirty="0" err="1"/>
              <a:t>IoU</a:t>
            </a:r>
            <a:r>
              <a:rPr lang="en-US" sz="2000" b="0" dirty="0"/>
              <a:t> &gt; 0.5, mark it as positive and eliminate the GT</a:t>
            </a:r>
          </a:p>
          <a:p>
            <a:pPr marL="1257300" lvl="2" indent="-342900">
              <a:buAutoNum type="arabicPeriod"/>
            </a:pPr>
            <a:r>
              <a:rPr lang="en-US" sz="2000" b="0" dirty="0"/>
              <a:t>Otherwise mark it as negative</a:t>
            </a:r>
          </a:p>
        </p:txBody>
      </p:sp>
      <p:sp>
        <p:nvSpPr>
          <p:cNvPr id="7" name="Rectangle 6"/>
          <p:cNvSpPr/>
          <p:nvPr/>
        </p:nvSpPr>
        <p:spPr>
          <a:xfrm>
            <a:off x="6963250" y="153760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0.99</a:t>
            </a:r>
          </a:p>
        </p:txBody>
      </p:sp>
      <p:sp>
        <p:nvSpPr>
          <p:cNvPr id="13" name="Rectangle 12"/>
          <p:cNvSpPr/>
          <p:nvPr/>
        </p:nvSpPr>
        <p:spPr>
          <a:xfrm>
            <a:off x="7983397" y="153760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0.95</a:t>
            </a:r>
          </a:p>
        </p:txBody>
      </p:sp>
      <p:sp>
        <p:nvSpPr>
          <p:cNvPr id="14" name="Rectangle 13"/>
          <p:cNvSpPr/>
          <p:nvPr/>
        </p:nvSpPr>
        <p:spPr>
          <a:xfrm>
            <a:off x="9003544" y="153760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0.90</a:t>
            </a:r>
          </a:p>
        </p:txBody>
      </p:sp>
      <p:cxnSp>
        <p:nvCxnSpPr>
          <p:cNvPr id="9" name="Straight Arrow Connector 8"/>
          <p:cNvCxnSpPr/>
          <p:nvPr/>
        </p:nvCxnSpPr>
        <p:spPr>
          <a:xfrm flipV="1">
            <a:off x="6963250" y="1313668"/>
            <a:ext cx="4895461" cy="9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037617" y="153760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0.10</a:t>
            </a:r>
          </a:p>
        </p:txBody>
      </p:sp>
      <p:sp>
        <p:nvSpPr>
          <p:cNvPr id="21" name="Rectangle 20"/>
          <p:cNvSpPr/>
          <p:nvPr/>
        </p:nvSpPr>
        <p:spPr>
          <a:xfrm>
            <a:off x="6963250" y="2593172"/>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983397" y="2608380"/>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9003544" y="2608380"/>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840961" y="3319637"/>
            <a:ext cx="3198311" cy="461665"/>
          </a:xfrm>
          <a:prstGeom prst="rect">
            <a:avLst/>
          </a:prstGeom>
          <a:noFill/>
        </p:spPr>
        <p:txBody>
          <a:bodyPr wrap="none" rtlCol="0">
            <a:spAutoFit/>
          </a:bodyPr>
          <a:lstStyle/>
          <a:p>
            <a:r>
              <a:rPr lang="en-US" b="0" dirty="0"/>
              <a:t>All ground-truth boxes</a:t>
            </a:r>
          </a:p>
        </p:txBody>
      </p:sp>
      <p:cxnSp>
        <p:nvCxnSpPr>
          <p:cNvPr id="17" name="Straight Connector 16"/>
          <p:cNvCxnSpPr/>
          <p:nvPr/>
        </p:nvCxnSpPr>
        <p:spPr>
          <a:xfrm>
            <a:off x="7456396" y="2150484"/>
            <a:ext cx="754543" cy="441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54282" y="2202607"/>
            <a:ext cx="1883849" cy="369332"/>
          </a:xfrm>
          <a:prstGeom prst="rect">
            <a:avLst/>
          </a:prstGeom>
          <a:noFill/>
        </p:spPr>
        <p:txBody>
          <a:bodyPr wrap="none" rtlCol="0">
            <a:spAutoFit/>
          </a:bodyPr>
          <a:lstStyle/>
          <a:p>
            <a:r>
              <a:rPr lang="en-US" sz="1800" b="0" dirty="0"/>
              <a:t>Match: </a:t>
            </a:r>
            <a:r>
              <a:rPr lang="en-US" sz="1800" b="0" dirty="0" err="1"/>
              <a:t>IoU</a:t>
            </a:r>
            <a:r>
              <a:rPr lang="en-US" sz="1800" b="0" dirty="0"/>
              <a:t> &gt; 0.5</a:t>
            </a:r>
          </a:p>
        </p:txBody>
      </p:sp>
      <p:sp>
        <p:nvSpPr>
          <p:cNvPr id="31" name="Rectangle 30"/>
          <p:cNvSpPr/>
          <p:nvPr/>
        </p:nvSpPr>
        <p:spPr>
          <a:xfrm>
            <a:off x="10017470" y="153760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0.5</a:t>
            </a:r>
          </a:p>
        </p:txBody>
      </p:sp>
      <p:sp>
        <p:nvSpPr>
          <p:cNvPr id="6" name="Title 5">
            <a:extLst>
              <a:ext uri="{FF2B5EF4-FFF2-40B4-BE49-F238E27FC236}">
                <a16:creationId xmlns:a16="http://schemas.microsoft.com/office/drawing/2014/main" id="{0AB87349-C4BF-C449-9BF2-22532FAEC967}"/>
              </a:ext>
            </a:extLst>
          </p:cNvPr>
          <p:cNvSpPr>
            <a:spLocks noGrp="1"/>
          </p:cNvSpPr>
          <p:nvPr>
            <p:ph type="title"/>
          </p:nvPr>
        </p:nvSpPr>
        <p:spPr/>
        <p:txBody>
          <a:bodyPr/>
          <a:lstStyle/>
          <a:p>
            <a:r>
              <a:rPr lang="en-US" dirty="0"/>
              <a:t>Evaluating object detectors</a:t>
            </a:r>
          </a:p>
        </p:txBody>
      </p:sp>
      <p:sp>
        <p:nvSpPr>
          <p:cNvPr id="2" name="TextBox 1">
            <a:extLst>
              <a:ext uri="{FF2B5EF4-FFF2-40B4-BE49-F238E27FC236}">
                <a16:creationId xmlns:a16="http://schemas.microsoft.com/office/drawing/2014/main" id="{81BF9C9C-7F13-E2BD-86CE-DDB6142C6ED0}"/>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2"/>
              </a:rPr>
              <a:t>J. Johnson</a:t>
            </a:r>
            <a:endParaRPr lang="en-US" sz="1600" b="0" dirty="0"/>
          </a:p>
        </p:txBody>
      </p:sp>
      <p:sp>
        <p:nvSpPr>
          <p:cNvPr id="4" name="TextBox 3">
            <a:extLst>
              <a:ext uri="{FF2B5EF4-FFF2-40B4-BE49-F238E27FC236}">
                <a16:creationId xmlns:a16="http://schemas.microsoft.com/office/drawing/2014/main" id="{D5C798DC-2376-4AF4-1D7A-48FD7C35BF55}"/>
              </a:ext>
            </a:extLst>
          </p:cNvPr>
          <p:cNvSpPr txBox="1"/>
          <p:nvPr/>
        </p:nvSpPr>
        <p:spPr>
          <a:xfrm>
            <a:off x="6905215" y="838200"/>
            <a:ext cx="4206601" cy="461665"/>
          </a:xfrm>
          <a:prstGeom prst="rect">
            <a:avLst/>
          </a:prstGeom>
          <a:noFill/>
        </p:spPr>
        <p:txBody>
          <a:bodyPr wrap="none" rtlCol="0">
            <a:spAutoFit/>
          </a:bodyPr>
          <a:lstStyle/>
          <a:p>
            <a:r>
              <a:rPr lang="en-US" b="0" dirty="0"/>
              <a:t>All detections sorted by score</a:t>
            </a:r>
          </a:p>
        </p:txBody>
      </p:sp>
    </p:spTree>
    <p:extLst>
      <p:ext uri="{BB962C8B-B14F-4D97-AF65-F5344CB8AC3E}">
        <p14:creationId xmlns:p14="http://schemas.microsoft.com/office/powerpoint/2010/main" val="2740321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D029-8D3B-4044-BD2E-B38FFABAC9B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D0AAF1D-D009-2540-93EA-1ECD79943D09}"/>
              </a:ext>
            </a:extLst>
          </p:cNvPr>
          <p:cNvSpPr>
            <a:spLocks noGrp="1"/>
          </p:cNvSpPr>
          <p:nvPr>
            <p:ph idx="1"/>
          </p:nvPr>
        </p:nvSpPr>
        <p:spPr/>
        <p:txBody>
          <a:bodyPr/>
          <a:lstStyle/>
          <a:p>
            <a:pPr marL="457200" indent="-457200">
              <a:buFont typeface="Arial" panose="020B0604020202020204" pitchFamily="34" charset="0"/>
              <a:buChar char="•"/>
            </a:pPr>
            <a:r>
              <a:rPr lang="en-US" dirty="0"/>
              <a:t>Task definition and evaluation</a:t>
            </a:r>
          </a:p>
          <a:p>
            <a:pPr marL="457200" indent="-457200">
              <a:buFont typeface="Arial" panose="020B0604020202020204" pitchFamily="34" charset="0"/>
              <a:buChar char="•"/>
            </a:pPr>
            <a:r>
              <a:rPr lang="en-US" dirty="0"/>
              <a:t>Two-stage detectors:</a:t>
            </a:r>
          </a:p>
          <a:p>
            <a:pPr marL="857250" lvl="1" indent="-457200">
              <a:buFont typeface="Arial" panose="020B0604020202020204" pitchFamily="34" charset="0"/>
              <a:buChar char="•"/>
            </a:pPr>
            <a:r>
              <a:rPr lang="en-US" sz="2400" dirty="0"/>
              <a:t>R-CNN</a:t>
            </a:r>
          </a:p>
          <a:p>
            <a:pPr marL="857250" lvl="1" indent="-457200">
              <a:buFont typeface="Arial" panose="020B0604020202020204" pitchFamily="34" charset="0"/>
              <a:buChar char="•"/>
            </a:pPr>
            <a:r>
              <a:rPr lang="en-US" sz="2400" dirty="0"/>
              <a:t>Fast R-CNN</a:t>
            </a:r>
          </a:p>
          <a:p>
            <a:pPr marL="857250" lvl="1" indent="-457200">
              <a:buFont typeface="Arial" panose="020B0604020202020204" pitchFamily="34" charset="0"/>
              <a:buChar char="•"/>
            </a:pPr>
            <a:r>
              <a:rPr lang="en-US" sz="2400" dirty="0"/>
              <a:t>Faster R-CNN</a:t>
            </a:r>
          </a:p>
          <a:p>
            <a:pPr marL="457200" indent="-457200">
              <a:buFont typeface="Arial" panose="020B0604020202020204" pitchFamily="34" charset="0"/>
              <a:buChar char="•"/>
            </a:pPr>
            <a:r>
              <a:rPr lang="en-US" dirty="0"/>
              <a:t>Single-stage and multi-resolution detectors</a:t>
            </a:r>
          </a:p>
          <a:p>
            <a:pPr marL="457200" indent="-457200">
              <a:buFont typeface="Arial" panose="020B0604020202020204" pitchFamily="34" charset="0"/>
              <a:buChar char="•"/>
            </a:pPr>
            <a:r>
              <a:rPr lang="en-US" dirty="0"/>
              <a:t>Other detectors: </a:t>
            </a:r>
            <a:r>
              <a:rPr lang="en-US" dirty="0" err="1"/>
              <a:t>CornerNet</a:t>
            </a:r>
            <a:r>
              <a:rPr lang="en-US" dirty="0"/>
              <a:t>, DETR</a:t>
            </a:r>
          </a:p>
          <a:p>
            <a:pPr marL="857250" lvl="1"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500926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endParaRPr lang="en-US" dirty="0"/>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sp>
        <p:nvSpPr>
          <p:cNvPr id="5" name="TextBox 4"/>
          <p:cNvSpPr txBox="1"/>
          <p:nvPr/>
        </p:nvSpPr>
        <p:spPr>
          <a:xfrm>
            <a:off x="253549" y="1524000"/>
            <a:ext cx="6567039" cy="2862322"/>
          </a:xfrm>
          <a:prstGeom prst="rect">
            <a:avLst/>
          </a:prstGeom>
          <a:noFill/>
        </p:spPr>
        <p:txBody>
          <a:bodyPr wrap="square" rtlCol="0">
            <a:spAutoFit/>
          </a:bodyPr>
          <a:lstStyle/>
          <a:p>
            <a:pPr marL="342900" indent="-342900">
              <a:buAutoNum type="arabicPeriod"/>
            </a:pPr>
            <a:r>
              <a:rPr lang="en-US" sz="2000" b="0" dirty="0"/>
              <a:t>Run object detector on all test images (with NMS)</a:t>
            </a:r>
          </a:p>
          <a:p>
            <a:pPr marL="342900" indent="-342900">
              <a:buAutoNum type="arabicPeriod"/>
            </a:pPr>
            <a:r>
              <a:rPr lang="en-US" sz="2000" b="0" dirty="0"/>
              <a:t>For each category, compute </a:t>
            </a:r>
            <a:r>
              <a:rPr lang="en-US" sz="2000" dirty="0"/>
              <a:t>Average Precision (AP) </a:t>
            </a:r>
            <a:r>
              <a:rPr lang="en-US" sz="2000" b="0" dirty="0"/>
              <a:t>or area under </a:t>
            </a:r>
            <a:r>
              <a:rPr lang="en-US" sz="2000" dirty="0"/>
              <a:t>Precision vs. Recall Curve</a:t>
            </a:r>
          </a:p>
          <a:p>
            <a:pPr marL="342900" indent="-342900">
              <a:buAutoNum type="arabicPeriod"/>
            </a:pPr>
            <a:endParaRPr lang="en-US" sz="2000" b="0" dirty="0"/>
          </a:p>
          <a:p>
            <a:pPr marL="800100" lvl="1" indent="-342900">
              <a:buAutoNum type="arabicPeriod"/>
            </a:pPr>
            <a:r>
              <a:rPr lang="en-US" sz="2000" b="0" dirty="0"/>
              <a:t>For each detection (highest to lowest score)</a:t>
            </a:r>
          </a:p>
          <a:p>
            <a:pPr marL="1257300" lvl="2" indent="-342900">
              <a:buAutoNum type="arabicPeriod"/>
            </a:pPr>
            <a:r>
              <a:rPr lang="en-US" sz="2000" b="0" dirty="0"/>
              <a:t>If it matches some GT box with </a:t>
            </a:r>
            <a:r>
              <a:rPr lang="en-US" sz="2000" b="0" dirty="0" err="1"/>
              <a:t>IoU</a:t>
            </a:r>
            <a:r>
              <a:rPr lang="en-US" sz="2000" b="0" dirty="0"/>
              <a:t> &gt; 0.5, mark it as positive and eliminate the GT</a:t>
            </a:r>
          </a:p>
          <a:p>
            <a:pPr marL="1257300" lvl="2" indent="-342900">
              <a:buAutoNum type="arabicPeriod"/>
            </a:pPr>
            <a:r>
              <a:rPr lang="en-US" sz="2000" b="0" dirty="0"/>
              <a:t>Otherwise mark it as negative</a:t>
            </a:r>
          </a:p>
          <a:p>
            <a:pPr marL="1257300" lvl="2" indent="-342900">
              <a:buAutoNum type="arabicPeriod"/>
            </a:pPr>
            <a:r>
              <a:rPr lang="en-US" sz="2000" b="0" dirty="0"/>
              <a:t>Plot a point on PR Curve</a:t>
            </a:r>
          </a:p>
        </p:txBody>
      </p:sp>
      <p:sp>
        <p:nvSpPr>
          <p:cNvPr id="13" name="Rectangle 12"/>
          <p:cNvSpPr/>
          <p:nvPr/>
        </p:nvSpPr>
        <p:spPr>
          <a:xfrm>
            <a:off x="7983397"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0.95</a:t>
            </a:r>
          </a:p>
        </p:txBody>
      </p:sp>
      <p:sp>
        <p:nvSpPr>
          <p:cNvPr id="14" name="Rectangle 13"/>
          <p:cNvSpPr/>
          <p:nvPr/>
        </p:nvSpPr>
        <p:spPr>
          <a:xfrm>
            <a:off x="9003544"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0.90</a:t>
            </a:r>
          </a:p>
        </p:txBody>
      </p:sp>
      <p:cxnSp>
        <p:nvCxnSpPr>
          <p:cNvPr id="9" name="Straight Arrow Connector 8"/>
          <p:cNvCxnSpPr/>
          <p:nvPr/>
        </p:nvCxnSpPr>
        <p:spPr>
          <a:xfrm flipV="1">
            <a:off x="6963250" y="1318978"/>
            <a:ext cx="4895461" cy="9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037617"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0.10</a:t>
            </a:r>
          </a:p>
        </p:txBody>
      </p:sp>
      <p:sp>
        <p:nvSpPr>
          <p:cNvPr id="21" name="Rectangle 20"/>
          <p:cNvSpPr/>
          <p:nvPr/>
        </p:nvSpPr>
        <p:spPr>
          <a:xfrm>
            <a:off x="6963250" y="2598482"/>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983397" y="2613690"/>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9003544" y="2613690"/>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840961" y="3324947"/>
            <a:ext cx="3198311" cy="461665"/>
          </a:xfrm>
          <a:prstGeom prst="rect">
            <a:avLst/>
          </a:prstGeom>
          <a:noFill/>
        </p:spPr>
        <p:txBody>
          <a:bodyPr wrap="none" rtlCol="0">
            <a:spAutoFit/>
          </a:bodyPr>
          <a:lstStyle/>
          <a:p>
            <a:r>
              <a:rPr lang="en-US" b="0" dirty="0"/>
              <a:t>All ground-truth boxes</a:t>
            </a:r>
          </a:p>
        </p:txBody>
      </p:sp>
      <p:sp>
        <p:nvSpPr>
          <p:cNvPr id="31" name="Rectangle 30"/>
          <p:cNvSpPr/>
          <p:nvPr/>
        </p:nvSpPr>
        <p:spPr>
          <a:xfrm>
            <a:off x="10017470"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0.5</a:t>
            </a:r>
          </a:p>
        </p:txBody>
      </p:sp>
      <p:cxnSp>
        <p:nvCxnSpPr>
          <p:cNvPr id="34" name="Straight Connector 33"/>
          <p:cNvCxnSpPr/>
          <p:nvPr/>
        </p:nvCxnSpPr>
        <p:spPr>
          <a:xfrm>
            <a:off x="7139540" y="4648200"/>
            <a:ext cx="0" cy="18307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7053503" y="6420964"/>
            <a:ext cx="335946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200000">
            <a:off x="6062138" y="5251013"/>
            <a:ext cx="1452642" cy="461665"/>
          </a:xfrm>
          <a:prstGeom prst="rect">
            <a:avLst/>
          </a:prstGeom>
          <a:noFill/>
        </p:spPr>
        <p:txBody>
          <a:bodyPr wrap="none" rtlCol="0">
            <a:spAutoFit/>
          </a:bodyPr>
          <a:lstStyle/>
          <a:p>
            <a:r>
              <a:rPr lang="en-US" sz="2400" b="0" dirty="0"/>
              <a:t>Precision</a:t>
            </a:r>
          </a:p>
        </p:txBody>
      </p:sp>
      <p:cxnSp>
        <p:nvCxnSpPr>
          <p:cNvPr id="39" name="Straight Connector 38"/>
          <p:cNvCxnSpPr/>
          <p:nvPr/>
        </p:nvCxnSpPr>
        <p:spPr>
          <a:xfrm>
            <a:off x="10389703"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210167" y="6291215"/>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168248"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7019291" y="4804154"/>
            <a:ext cx="262911" cy="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8177927" y="6420964"/>
            <a:ext cx="1042273" cy="461665"/>
          </a:xfrm>
          <a:prstGeom prst="rect">
            <a:avLst/>
          </a:prstGeom>
          <a:noFill/>
        </p:spPr>
        <p:txBody>
          <a:bodyPr wrap="none" rtlCol="0">
            <a:spAutoFit/>
          </a:bodyPr>
          <a:lstStyle/>
          <a:p>
            <a:r>
              <a:rPr lang="en-US" sz="2400" b="0" dirty="0"/>
              <a:t>Recall</a:t>
            </a:r>
          </a:p>
        </p:txBody>
      </p:sp>
      <p:sp>
        <p:nvSpPr>
          <p:cNvPr id="47" name="TextBox 46"/>
          <p:cNvSpPr txBox="1"/>
          <p:nvPr/>
        </p:nvSpPr>
        <p:spPr>
          <a:xfrm>
            <a:off x="10452570" y="6181816"/>
            <a:ext cx="612668" cy="461665"/>
          </a:xfrm>
          <a:prstGeom prst="rect">
            <a:avLst/>
          </a:prstGeom>
          <a:noFill/>
        </p:spPr>
        <p:txBody>
          <a:bodyPr wrap="none" rtlCol="0">
            <a:spAutoFit/>
          </a:bodyPr>
          <a:lstStyle/>
          <a:p>
            <a:r>
              <a:rPr lang="en-US" b="0" dirty="0"/>
              <a:t>1.0</a:t>
            </a:r>
          </a:p>
        </p:txBody>
      </p:sp>
      <p:sp>
        <p:nvSpPr>
          <p:cNvPr id="6" name="Title 5">
            <a:extLst>
              <a:ext uri="{FF2B5EF4-FFF2-40B4-BE49-F238E27FC236}">
                <a16:creationId xmlns:a16="http://schemas.microsoft.com/office/drawing/2014/main" id="{0929DD94-109E-F844-A92E-660D1990E1FA}"/>
              </a:ext>
            </a:extLst>
          </p:cNvPr>
          <p:cNvSpPr>
            <a:spLocks noGrp="1"/>
          </p:cNvSpPr>
          <p:nvPr>
            <p:ph type="title"/>
          </p:nvPr>
        </p:nvSpPr>
        <p:spPr/>
        <p:txBody>
          <a:bodyPr/>
          <a:lstStyle/>
          <a:p>
            <a:r>
              <a:rPr lang="en-US" dirty="0"/>
              <a:t>Evaluating object detectors</a:t>
            </a: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029A52A0-DB3D-4A41-8A3E-815CF7906B4C}"/>
                  </a:ext>
                </a:extLst>
              </p:cNvPr>
              <p:cNvSpPr/>
              <p:nvPr/>
            </p:nvSpPr>
            <p:spPr>
              <a:xfrm>
                <a:off x="288729" y="4697177"/>
                <a:ext cx="6264471" cy="1709763"/>
              </a:xfrm>
              <a:prstGeom prst="rect">
                <a:avLst/>
              </a:prstGeom>
            </p:spPr>
            <p:txBody>
              <a:bodyPr wrap="square">
                <a:spAutoFit/>
              </a:bodyPr>
              <a:lstStyle/>
              <a:p>
                <a:pPr marL="400050" lvl="1"/>
                <a14:m>
                  <m:oMathPara xmlns:m="http://schemas.openxmlformats.org/officeDocument/2006/math">
                    <m:oMathParaPr>
                      <m:jc m:val="centerGroup"/>
                    </m:oMathParaPr>
                    <m:oMath xmlns:m="http://schemas.openxmlformats.org/officeDocument/2006/math">
                      <m:r>
                        <a:rPr lang="en-US" sz="2200" i="1" dirty="0" smtClean="0">
                          <a:solidFill>
                            <a:srgbClr val="C00000"/>
                          </a:solidFill>
                          <a:latin typeface="Cambria Math" panose="02040503050406030204" pitchFamily="18" charset="0"/>
                        </a:rPr>
                        <m:t>𝑃𝑟𝑒𝑐𝑖𝑠𝑖𝑜</m:t>
                      </m:r>
                      <m:r>
                        <a:rPr lang="en-US" sz="2200" b="0" i="1" dirty="0" smtClean="0">
                          <a:solidFill>
                            <a:srgbClr val="C00000"/>
                          </a:solidFill>
                          <a:latin typeface="Cambria Math" panose="02040503050406030204" pitchFamily="18" charset="0"/>
                        </a:rPr>
                        <m:t>𝑛</m:t>
                      </m:r>
                      <m:r>
                        <a:rPr lang="en-US" sz="2200" i="1" dirty="0" smtClean="0">
                          <a:solidFill>
                            <a:srgbClr val="C00000"/>
                          </a:solidFill>
                          <a:latin typeface="Cambria Math" panose="02040503050406030204" pitchFamily="18" charset="0"/>
                        </a:rPr>
                        <m:t>= </m:t>
                      </m:r>
                      <m:f>
                        <m:fPr>
                          <m:ctrlPr>
                            <a:rPr lang="en-US" sz="2200" i="1" dirty="0" smtClean="0">
                              <a:solidFill>
                                <a:srgbClr val="C00000"/>
                              </a:solidFill>
                              <a:latin typeface="Cambria Math" panose="02040503050406030204" pitchFamily="18" charset="0"/>
                            </a:rPr>
                          </m:ctrlPr>
                        </m:fPr>
                        <m:num>
                          <m:r>
                            <a:rPr lang="en-US" sz="2200" b="0" i="1" dirty="0">
                              <a:solidFill>
                                <a:srgbClr val="C00000"/>
                              </a:solidFill>
                              <a:latin typeface="Cambria Math" panose="02040503050406030204" pitchFamily="18" charset="0"/>
                            </a:rPr>
                            <m:t>𝑡𝑟𝑢𝑒</m:t>
                          </m:r>
                          <m:r>
                            <a:rPr lang="en-US" sz="2200" b="0" i="1" dirty="0">
                              <a:solidFill>
                                <a:srgbClr val="C00000"/>
                              </a:solidFill>
                              <a:latin typeface="Cambria Math" panose="02040503050406030204" pitchFamily="18" charset="0"/>
                            </a:rPr>
                            <m:t> </m:t>
                          </m:r>
                          <m:r>
                            <a:rPr lang="en-US" sz="2200" b="0" i="1" dirty="0">
                              <a:solidFill>
                                <a:srgbClr val="C00000"/>
                              </a:solidFill>
                              <a:latin typeface="Cambria Math" panose="02040503050406030204" pitchFamily="18" charset="0"/>
                            </a:rPr>
                            <m:t>𝑝𝑜𝑠𝑖𝑡𝑖𝑣𝑒</m:t>
                          </m:r>
                          <m:r>
                            <a:rPr lang="en-US" sz="2200" b="0" i="1" dirty="0">
                              <a:solidFill>
                                <a:srgbClr val="C00000"/>
                              </a:solidFill>
                              <a:latin typeface="Cambria Math" panose="02040503050406030204" pitchFamily="18" charset="0"/>
                            </a:rPr>
                            <m:t> </m:t>
                          </m:r>
                          <m:r>
                            <a:rPr lang="en-US" sz="2200" b="0" i="1" dirty="0">
                              <a:solidFill>
                                <a:srgbClr val="C00000"/>
                              </a:solidFill>
                              <a:latin typeface="Cambria Math" panose="02040503050406030204" pitchFamily="18" charset="0"/>
                            </a:rPr>
                            <m:t>𝑑𝑒𝑡𝑒𝑐𝑡𝑖𝑜𝑛𝑠</m:t>
                          </m:r>
                        </m:num>
                        <m:den>
                          <m:r>
                            <a:rPr lang="en-US" sz="2200" b="0" i="1" dirty="0">
                              <a:solidFill>
                                <a:srgbClr val="C00000"/>
                              </a:solidFill>
                              <a:latin typeface="Cambria Math" panose="02040503050406030204" pitchFamily="18" charset="0"/>
                            </a:rPr>
                            <m:t>𝑡𝑜𝑡𝑎𝑙</m:t>
                          </m:r>
                          <m:r>
                            <a:rPr lang="en-US" sz="2200" b="0" i="1" dirty="0">
                              <a:solidFill>
                                <a:srgbClr val="C00000"/>
                              </a:solidFill>
                              <a:latin typeface="Cambria Math" panose="02040503050406030204" pitchFamily="18" charset="0"/>
                            </a:rPr>
                            <m:t> </m:t>
                          </m:r>
                          <m:r>
                            <a:rPr lang="en-US" sz="2200" b="0" i="1" dirty="0">
                              <a:solidFill>
                                <a:srgbClr val="C00000"/>
                              </a:solidFill>
                              <a:latin typeface="Cambria Math" panose="02040503050406030204" pitchFamily="18" charset="0"/>
                            </a:rPr>
                            <m:t>𝑑𝑒𝑡𝑒𝑐𝑡𝑖𝑜𝑛𝑠</m:t>
                          </m:r>
                          <m:r>
                            <a:rPr lang="en-US" sz="2200" b="0" i="1" dirty="0" smtClean="0">
                              <a:solidFill>
                                <a:srgbClr val="C00000"/>
                              </a:solidFill>
                              <a:latin typeface="Cambria Math" panose="02040503050406030204" pitchFamily="18" charset="0"/>
                            </a:rPr>
                            <m:t> </m:t>
                          </m:r>
                          <m:r>
                            <a:rPr lang="en-US" sz="2200" b="0" i="1" dirty="0" smtClean="0">
                              <a:solidFill>
                                <a:srgbClr val="C00000"/>
                              </a:solidFill>
                              <a:latin typeface="Cambria Math" panose="02040503050406030204" pitchFamily="18" charset="0"/>
                            </a:rPr>
                            <m:t>𝑠𝑜</m:t>
                          </m:r>
                          <m:r>
                            <a:rPr lang="en-US" sz="2200" b="0" i="1" dirty="0" smtClean="0">
                              <a:solidFill>
                                <a:srgbClr val="C00000"/>
                              </a:solidFill>
                              <a:latin typeface="Cambria Math" panose="02040503050406030204" pitchFamily="18" charset="0"/>
                            </a:rPr>
                            <m:t> </m:t>
                          </m:r>
                          <m:r>
                            <a:rPr lang="en-US" sz="2200" b="0" i="1" dirty="0" smtClean="0">
                              <a:solidFill>
                                <a:srgbClr val="C00000"/>
                              </a:solidFill>
                              <a:latin typeface="Cambria Math" panose="02040503050406030204" pitchFamily="18" charset="0"/>
                            </a:rPr>
                            <m:t>𝑓𝑎𝑟</m:t>
                          </m:r>
                        </m:den>
                      </m:f>
                    </m:oMath>
                  </m:oMathPara>
                </a14:m>
                <a:endParaRPr lang="en-US" sz="2200" b="0" dirty="0">
                  <a:solidFill>
                    <a:srgbClr val="C00000"/>
                  </a:solidFill>
                </a:endParaRPr>
              </a:p>
              <a:p>
                <a:pPr marL="400050" lvl="1"/>
                <a:endParaRPr lang="en-US" sz="1400" b="0" dirty="0">
                  <a:solidFill>
                    <a:srgbClr val="C00000"/>
                  </a:solidFill>
                </a:endParaRPr>
              </a:p>
              <a:p>
                <a:pPr marL="400050" lvl="1"/>
                <a14:m>
                  <m:oMathPara xmlns:m="http://schemas.openxmlformats.org/officeDocument/2006/math">
                    <m:oMathParaPr>
                      <m:jc m:val="centerGroup"/>
                    </m:oMathParaPr>
                    <m:oMath xmlns:m="http://schemas.openxmlformats.org/officeDocument/2006/math">
                      <m:r>
                        <a:rPr lang="en-US" sz="2200" b="0" i="1" dirty="0" smtClean="0">
                          <a:solidFill>
                            <a:srgbClr val="C00000"/>
                          </a:solidFill>
                          <a:latin typeface="Cambria Math" panose="02040503050406030204" pitchFamily="18" charset="0"/>
                        </a:rPr>
                        <m:t>𝑅𝑒𝑐𝑎𝑙𝑙</m:t>
                      </m:r>
                      <m:r>
                        <a:rPr lang="en-US" sz="2200" i="1" dirty="0">
                          <a:solidFill>
                            <a:srgbClr val="C00000"/>
                          </a:solidFill>
                          <a:latin typeface="Cambria Math" panose="02040503050406030204" pitchFamily="18" charset="0"/>
                        </a:rPr>
                        <m:t>= </m:t>
                      </m:r>
                      <m:f>
                        <m:fPr>
                          <m:ctrlPr>
                            <a:rPr lang="en-US" sz="2200" i="1" dirty="0">
                              <a:solidFill>
                                <a:srgbClr val="C00000"/>
                              </a:solidFill>
                              <a:latin typeface="Cambria Math" panose="02040503050406030204" pitchFamily="18" charset="0"/>
                            </a:rPr>
                          </m:ctrlPr>
                        </m:fPr>
                        <m:num>
                          <m:r>
                            <a:rPr lang="en-US" sz="2200" b="0" i="1" dirty="0">
                              <a:solidFill>
                                <a:srgbClr val="C00000"/>
                              </a:solidFill>
                              <a:latin typeface="Cambria Math" panose="02040503050406030204" pitchFamily="18" charset="0"/>
                            </a:rPr>
                            <m:t>𝑡𝑟𝑢𝑒</m:t>
                          </m:r>
                          <m:r>
                            <a:rPr lang="en-US" sz="2200" b="0" i="1" dirty="0">
                              <a:solidFill>
                                <a:srgbClr val="C00000"/>
                              </a:solidFill>
                              <a:latin typeface="Cambria Math" panose="02040503050406030204" pitchFamily="18" charset="0"/>
                            </a:rPr>
                            <m:t> </m:t>
                          </m:r>
                          <m:r>
                            <a:rPr lang="en-US" sz="2200" b="0" i="1" dirty="0">
                              <a:solidFill>
                                <a:srgbClr val="C00000"/>
                              </a:solidFill>
                              <a:latin typeface="Cambria Math" panose="02040503050406030204" pitchFamily="18" charset="0"/>
                            </a:rPr>
                            <m:t>𝑝𝑜𝑠𝑖𝑡𝑖𝑣𝑒</m:t>
                          </m:r>
                          <m:r>
                            <a:rPr lang="en-US" sz="2200" b="0" i="1" dirty="0">
                              <a:solidFill>
                                <a:srgbClr val="C00000"/>
                              </a:solidFill>
                              <a:latin typeface="Cambria Math" panose="02040503050406030204" pitchFamily="18" charset="0"/>
                            </a:rPr>
                            <m:t> </m:t>
                          </m:r>
                          <m:r>
                            <a:rPr lang="en-US" sz="2200" b="0" i="1" dirty="0">
                              <a:solidFill>
                                <a:srgbClr val="C00000"/>
                              </a:solidFill>
                              <a:latin typeface="Cambria Math" panose="02040503050406030204" pitchFamily="18" charset="0"/>
                            </a:rPr>
                            <m:t>𝑑𝑒𝑡𝑒𝑐𝑡𝑖𝑜𝑛𝑠</m:t>
                          </m:r>
                        </m:num>
                        <m:den>
                          <m:r>
                            <a:rPr lang="en-US" sz="2200" b="0" i="1" dirty="0" smtClean="0">
                              <a:solidFill>
                                <a:srgbClr val="C00000"/>
                              </a:solidFill>
                              <a:latin typeface="Cambria Math" panose="02040503050406030204" pitchFamily="18" charset="0"/>
                            </a:rPr>
                            <m:t>𝑡𝑟𝑢𝑒</m:t>
                          </m:r>
                          <m:r>
                            <a:rPr lang="en-US" sz="2200" b="0" i="1" dirty="0" smtClean="0">
                              <a:solidFill>
                                <a:srgbClr val="C00000"/>
                              </a:solidFill>
                              <a:latin typeface="Cambria Math" panose="02040503050406030204" pitchFamily="18" charset="0"/>
                            </a:rPr>
                            <m:t> </m:t>
                          </m:r>
                          <m:r>
                            <a:rPr lang="en-US" sz="2200" b="0" i="1" dirty="0" smtClean="0">
                              <a:solidFill>
                                <a:srgbClr val="C00000"/>
                              </a:solidFill>
                              <a:latin typeface="Cambria Math" panose="02040503050406030204" pitchFamily="18" charset="0"/>
                            </a:rPr>
                            <m:t>𝑝𝑜𝑠𝑖𝑡𝑖𝑣𝑒</m:t>
                          </m:r>
                          <m:r>
                            <a:rPr lang="en-US" sz="2200" b="0" i="1" dirty="0" smtClean="0">
                              <a:solidFill>
                                <a:srgbClr val="C00000"/>
                              </a:solidFill>
                              <a:latin typeface="Cambria Math" panose="02040503050406030204" pitchFamily="18" charset="0"/>
                            </a:rPr>
                            <m:t> </m:t>
                          </m:r>
                          <m:r>
                            <a:rPr lang="en-US" sz="2200" b="0" i="1" dirty="0" smtClean="0">
                              <a:solidFill>
                                <a:srgbClr val="C00000"/>
                              </a:solidFill>
                              <a:latin typeface="Cambria Math" panose="02040503050406030204" pitchFamily="18" charset="0"/>
                            </a:rPr>
                            <m:t>𝑡𝑒𝑠𝑡</m:t>
                          </m:r>
                          <m:r>
                            <a:rPr lang="en-US" sz="2200" b="0" i="1" dirty="0" smtClean="0">
                              <a:solidFill>
                                <a:srgbClr val="C00000"/>
                              </a:solidFill>
                              <a:latin typeface="Cambria Math" panose="02040503050406030204" pitchFamily="18" charset="0"/>
                            </a:rPr>
                            <m:t> </m:t>
                          </m:r>
                          <m:r>
                            <a:rPr lang="en-US" sz="2200" b="0" i="1" dirty="0" smtClean="0">
                              <a:solidFill>
                                <a:srgbClr val="C00000"/>
                              </a:solidFill>
                              <a:latin typeface="Cambria Math" panose="02040503050406030204" pitchFamily="18" charset="0"/>
                            </a:rPr>
                            <m:t>𝑖𝑛𝑠𝑡𝑎𝑛𝑐𝑒𝑠</m:t>
                          </m:r>
                        </m:den>
                      </m:f>
                    </m:oMath>
                  </m:oMathPara>
                </a14:m>
                <a:endParaRPr lang="en-US" sz="2200" b="0" dirty="0"/>
              </a:p>
            </p:txBody>
          </p:sp>
        </mc:Choice>
        <mc:Fallback xmlns="">
          <p:sp>
            <p:nvSpPr>
              <p:cNvPr id="37" name="Rectangle 36">
                <a:extLst>
                  <a:ext uri="{FF2B5EF4-FFF2-40B4-BE49-F238E27FC236}">
                    <a16:creationId xmlns:a16="http://schemas.microsoft.com/office/drawing/2014/main" id="{029A52A0-DB3D-4A41-8A3E-815CF7906B4C}"/>
                  </a:ext>
                </a:extLst>
              </p:cNvPr>
              <p:cNvSpPr>
                <a:spLocks noRot="1" noChangeAspect="1" noMove="1" noResize="1" noEditPoints="1" noAdjustHandles="1" noChangeArrowheads="1" noChangeShapeType="1" noTextEdit="1"/>
              </p:cNvSpPr>
              <p:nvPr/>
            </p:nvSpPr>
            <p:spPr>
              <a:xfrm>
                <a:off x="288729" y="4697177"/>
                <a:ext cx="6264471" cy="1709763"/>
              </a:xfrm>
              <a:prstGeom prst="rect">
                <a:avLst/>
              </a:prstGeom>
              <a:blipFill>
                <a:blip r:embed="rId2"/>
                <a:stretch>
                  <a:fillRect t="-741" b="-518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8E72091-E642-8A07-F020-4917A03C4428}"/>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3"/>
              </a:rPr>
              <a:t>J. Johnson</a:t>
            </a:r>
            <a:endParaRPr lang="en-US" sz="1600" b="0" dirty="0"/>
          </a:p>
        </p:txBody>
      </p:sp>
      <p:sp>
        <p:nvSpPr>
          <p:cNvPr id="4" name="Rectangle 3">
            <a:extLst>
              <a:ext uri="{FF2B5EF4-FFF2-40B4-BE49-F238E27FC236}">
                <a16:creationId xmlns:a16="http://schemas.microsoft.com/office/drawing/2014/main" id="{D56C29F9-8FC5-E0B5-D9A8-59CB62FF0AA9}"/>
              </a:ext>
            </a:extLst>
          </p:cNvPr>
          <p:cNvSpPr/>
          <p:nvPr/>
        </p:nvSpPr>
        <p:spPr>
          <a:xfrm>
            <a:off x="7983397" y="2608380"/>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900149C-FB6C-5EAD-49C4-EDF12A58755E}"/>
              </a:ext>
            </a:extLst>
          </p:cNvPr>
          <p:cNvSpPr/>
          <p:nvPr/>
        </p:nvSpPr>
        <p:spPr>
          <a:xfrm>
            <a:off x="6963250" y="1537601"/>
            <a:ext cx="836645" cy="5971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0.99</a:t>
            </a:r>
          </a:p>
        </p:txBody>
      </p:sp>
      <p:sp>
        <p:nvSpPr>
          <p:cNvPr id="11" name="TextBox 10">
            <a:extLst>
              <a:ext uri="{FF2B5EF4-FFF2-40B4-BE49-F238E27FC236}">
                <a16:creationId xmlns:a16="http://schemas.microsoft.com/office/drawing/2014/main" id="{61686C2C-9527-806D-8A86-2F59ADA8DE43}"/>
              </a:ext>
            </a:extLst>
          </p:cNvPr>
          <p:cNvSpPr txBox="1"/>
          <p:nvPr/>
        </p:nvSpPr>
        <p:spPr>
          <a:xfrm>
            <a:off x="6905215" y="838200"/>
            <a:ext cx="4206601" cy="461665"/>
          </a:xfrm>
          <a:prstGeom prst="rect">
            <a:avLst/>
          </a:prstGeom>
          <a:noFill/>
        </p:spPr>
        <p:txBody>
          <a:bodyPr wrap="none" rtlCol="0">
            <a:spAutoFit/>
          </a:bodyPr>
          <a:lstStyle/>
          <a:p>
            <a:r>
              <a:rPr lang="en-US" b="0" dirty="0"/>
              <a:t>All detections sorted by score</a:t>
            </a:r>
          </a:p>
        </p:txBody>
      </p:sp>
    </p:spTree>
    <p:extLst>
      <p:ext uri="{BB962C8B-B14F-4D97-AF65-F5344CB8AC3E}">
        <p14:creationId xmlns:p14="http://schemas.microsoft.com/office/powerpoint/2010/main" val="249228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6" grpId="0"/>
      <p:bldP spid="47" grpId="0"/>
      <p:bldP spid="3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endParaRPr lang="en-US" dirty="0"/>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sp>
        <p:nvSpPr>
          <p:cNvPr id="5" name="TextBox 4"/>
          <p:cNvSpPr txBox="1"/>
          <p:nvPr/>
        </p:nvSpPr>
        <p:spPr>
          <a:xfrm>
            <a:off x="253549" y="1524000"/>
            <a:ext cx="6567039" cy="2862322"/>
          </a:xfrm>
          <a:prstGeom prst="rect">
            <a:avLst/>
          </a:prstGeom>
          <a:noFill/>
        </p:spPr>
        <p:txBody>
          <a:bodyPr wrap="square" rtlCol="0">
            <a:spAutoFit/>
          </a:bodyPr>
          <a:lstStyle/>
          <a:p>
            <a:pPr marL="342900" indent="-342900">
              <a:buAutoNum type="arabicPeriod"/>
            </a:pPr>
            <a:r>
              <a:rPr lang="en-US" sz="2000" b="0" dirty="0"/>
              <a:t>Run object detector on all test images (with NMS)</a:t>
            </a:r>
          </a:p>
          <a:p>
            <a:pPr marL="342900" indent="-342900">
              <a:buAutoNum type="arabicPeriod"/>
            </a:pPr>
            <a:r>
              <a:rPr lang="en-US" sz="2000" b="0" dirty="0"/>
              <a:t>For each category, compute </a:t>
            </a:r>
            <a:r>
              <a:rPr lang="en-US" sz="2000" dirty="0"/>
              <a:t>Average Precision (AP) </a:t>
            </a:r>
            <a:r>
              <a:rPr lang="en-US" sz="2000" b="0" dirty="0"/>
              <a:t>or area under </a:t>
            </a:r>
            <a:r>
              <a:rPr lang="en-US" sz="2000" dirty="0"/>
              <a:t>Precision vs. Recall Curve</a:t>
            </a:r>
          </a:p>
          <a:p>
            <a:pPr marL="342900" indent="-342900">
              <a:buAutoNum type="arabicPeriod"/>
            </a:pPr>
            <a:endParaRPr lang="en-US" sz="2000" b="0" dirty="0"/>
          </a:p>
          <a:p>
            <a:pPr marL="800100" lvl="1" indent="-342900">
              <a:buAutoNum type="arabicPeriod"/>
            </a:pPr>
            <a:r>
              <a:rPr lang="en-US" sz="2000" b="0" dirty="0"/>
              <a:t>For each detection (highest to lowest score)</a:t>
            </a:r>
          </a:p>
          <a:p>
            <a:pPr marL="1257300" lvl="2" indent="-342900">
              <a:buAutoNum type="arabicPeriod"/>
            </a:pPr>
            <a:r>
              <a:rPr lang="en-US" sz="2000" b="0" dirty="0"/>
              <a:t>If it matches some GT box with </a:t>
            </a:r>
            <a:r>
              <a:rPr lang="en-US" sz="2000" b="0" dirty="0" err="1"/>
              <a:t>IoU</a:t>
            </a:r>
            <a:r>
              <a:rPr lang="en-US" sz="2000" b="0" dirty="0"/>
              <a:t> &gt; 0.5, mark it as positive and eliminate the GT</a:t>
            </a:r>
          </a:p>
          <a:p>
            <a:pPr marL="1257300" lvl="2" indent="-342900">
              <a:buAutoNum type="arabicPeriod"/>
            </a:pPr>
            <a:r>
              <a:rPr lang="en-US" sz="2000" b="0" dirty="0"/>
              <a:t>Otherwise mark it as negative</a:t>
            </a:r>
          </a:p>
          <a:p>
            <a:pPr marL="1257300" lvl="2" indent="-342900">
              <a:buAutoNum type="arabicPeriod"/>
            </a:pPr>
            <a:r>
              <a:rPr lang="en-US" sz="2000" b="0" dirty="0"/>
              <a:t>Plot a point on PR Curve</a:t>
            </a:r>
          </a:p>
        </p:txBody>
      </p:sp>
      <p:sp>
        <p:nvSpPr>
          <p:cNvPr id="7" name="Rectangle 6"/>
          <p:cNvSpPr/>
          <p:nvPr/>
        </p:nvSpPr>
        <p:spPr>
          <a:xfrm>
            <a:off x="6963250"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0.99</a:t>
            </a:r>
          </a:p>
        </p:txBody>
      </p:sp>
      <p:sp>
        <p:nvSpPr>
          <p:cNvPr id="13" name="Rectangle 12"/>
          <p:cNvSpPr/>
          <p:nvPr/>
        </p:nvSpPr>
        <p:spPr>
          <a:xfrm>
            <a:off x="7983397"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0.95</a:t>
            </a:r>
          </a:p>
        </p:txBody>
      </p:sp>
      <p:sp>
        <p:nvSpPr>
          <p:cNvPr id="14" name="Rectangle 13"/>
          <p:cNvSpPr/>
          <p:nvPr/>
        </p:nvSpPr>
        <p:spPr>
          <a:xfrm>
            <a:off x="9003544"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0.90</a:t>
            </a:r>
          </a:p>
        </p:txBody>
      </p:sp>
      <p:cxnSp>
        <p:nvCxnSpPr>
          <p:cNvPr id="9" name="Straight Arrow Connector 8"/>
          <p:cNvCxnSpPr/>
          <p:nvPr/>
        </p:nvCxnSpPr>
        <p:spPr>
          <a:xfrm flipV="1">
            <a:off x="6963250" y="1318978"/>
            <a:ext cx="4895461" cy="9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037617"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0.10</a:t>
            </a:r>
          </a:p>
        </p:txBody>
      </p:sp>
      <p:sp>
        <p:nvSpPr>
          <p:cNvPr id="21" name="Rectangle 20"/>
          <p:cNvSpPr/>
          <p:nvPr/>
        </p:nvSpPr>
        <p:spPr>
          <a:xfrm>
            <a:off x="6963250" y="2598482"/>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983397" y="2613690"/>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9003544" y="2613690"/>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840961" y="3324947"/>
            <a:ext cx="3198311" cy="461665"/>
          </a:xfrm>
          <a:prstGeom prst="rect">
            <a:avLst/>
          </a:prstGeom>
          <a:noFill/>
        </p:spPr>
        <p:txBody>
          <a:bodyPr wrap="none" rtlCol="0">
            <a:spAutoFit/>
          </a:bodyPr>
          <a:lstStyle/>
          <a:p>
            <a:r>
              <a:rPr lang="en-US" b="0" dirty="0"/>
              <a:t>All ground-truth boxes</a:t>
            </a:r>
          </a:p>
        </p:txBody>
      </p:sp>
      <p:cxnSp>
        <p:nvCxnSpPr>
          <p:cNvPr id="17" name="Straight Connector 16"/>
          <p:cNvCxnSpPr/>
          <p:nvPr/>
        </p:nvCxnSpPr>
        <p:spPr>
          <a:xfrm>
            <a:off x="7456396" y="2155794"/>
            <a:ext cx="754543" cy="4414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54282" y="2207917"/>
            <a:ext cx="1883849" cy="369332"/>
          </a:xfrm>
          <a:prstGeom prst="rect">
            <a:avLst/>
          </a:prstGeom>
          <a:noFill/>
        </p:spPr>
        <p:txBody>
          <a:bodyPr wrap="none" rtlCol="0">
            <a:spAutoFit/>
          </a:bodyPr>
          <a:lstStyle/>
          <a:p>
            <a:r>
              <a:rPr lang="en-US" sz="1800" b="0" dirty="0"/>
              <a:t>Match: </a:t>
            </a:r>
            <a:r>
              <a:rPr lang="en-US" sz="1800" b="0" dirty="0" err="1"/>
              <a:t>IoU</a:t>
            </a:r>
            <a:r>
              <a:rPr lang="en-US" sz="1800" b="0" dirty="0"/>
              <a:t> &gt; 0.5</a:t>
            </a:r>
          </a:p>
        </p:txBody>
      </p:sp>
      <p:sp>
        <p:nvSpPr>
          <p:cNvPr id="27" name="TextBox 26"/>
          <p:cNvSpPr txBox="1"/>
          <p:nvPr/>
        </p:nvSpPr>
        <p:spPr>
          <a:xfrm>
            <a:off x="8052659" y="3902550"/>
            <a:ext cx="3007555" cy="830997"/>
          </a:xfrm>
          <a:prstGeom prst="rect">
            <a:avLst/>
          </a:prstGeom>
          <a:noFill/>
        </p:spPr>
        <p:txBody>
          <a:bodyPr wrap="none" rtlCol="0">
            <a:spAutoFit/>
          </a:bodyPr>
          <a:lstStyle/>
          <a:p>
            <a:r>
              <a:rPr lang="en-US" sz="2400" b="0" dirty="0"/>
              <a:t>Precision = 1/1 = 1.0</a:t>
            </a:r>
          </a:p>
          <a:p>
            <a:r>
              <a:rPr lang="en-US" sz="2400" b="0" dirty="0"/>
              <a:t>Recall = 1/3 = 0.33</a:t>
            </a:r>
          </a:p>
        </p:txBody>
      </p:sp>
      <p:sp>
        <p:nvSpPr>
          <p:cNvPr id="31" name="Rectangle 30"/>
          <p:cNvSpPr/>
          <p:nvPr/>
        </p:nvSpPr>
        <p:spPr>
          <a:xfrm>
            <a:off x="10017470"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0.5</a:t>
            </a:r>
          </a:p>
        </p:txBody>
      </p:sp>
      <p:cxnSp>
        <p:nvCxnSpPr>
          <p:cNvPr id="34" name="Straight Connector 33"/>
          <p:cNvCxnSpPr/>
          <p:nvPr/>
        </p:nvCxnSpPr>
        <p:spPr>
          <a:xfrm>
            <a:off x="7139540" y="4648200"/>
            <a:ext cx="0" cy="18307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7053503" y="6420964"/>
            <a:ext cx="335946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200000">
            <a:off x="6062138" y="5251013"/>
            <a:ext cx="1452642" cy="461665"/>
          </a:xfrm>
          <a:prstGeom prst="rect">
            <a:avLst/>
          </a:prstGeom>
          <a:noFill/>
        </p:spPr>
        <p:txBody>
          <a:bodyPr wrap="none" rtlCol="0">
            <a:spAutoFit/>
          </a:bodyPr>
          <a:lstStyle/>
          <a:p>
            <a:r>
              <a:rPr lang="en-US" sz="2400" b="0" dirty="0"/>
              <a:t>Precision</a:t>
            </a:r>
          </a:p>
        </p:txBody>
      </p:sp>
      <p:sp>
        <p:nvSpPr>
          <p:cNvPr id="38" name="Oval 37"/>
          <p:cNvSpPr/>
          <p:nvPr/>
        </p:nvSpPr>
        <p:spPr>
          <a:xfrm>
            <a:off x="8069201" y="4705107"/>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10389703"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210167" y="6291215"/>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168248"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7019291" y="4804154"/>
            <a:ext cx="262911" cy="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8177927" y="6420964"/>
            <a:ext cx="1042273" cy="461665"/>
          </a:xfrm>
          <a:prstGeom prst="rect">
            <a:avLst/>
          </a:prstGeom>
          <a:noFill/>
        </p:spPr>
        <p:txBody>
          <a:bodyPr wrap="none" rtlCol="0">
            <a:spAutoFit/>
          </a:bodyPr>
          <a:lstStyle/>
          <a:p>
            <a:r>
              <a:rPr lang="en-US" sz="2400" b="0" dirty="0"/>
              <a:t>Recall</a:t>
            </a:r>
          </a:p>
        </p:txBody>
      </p:sp>
      <p:sp>
        <p:nvSpPr>
          <p:cNvPr id="47" name="TextBox 46"/>
          <p:cNvSpPr txBox="1"/>
          <p:nvPr/>
        </p:nvSpPr>
        <p:spPr>
          <a:xfrm>
            <a:off x="10452570" y="6181816"/>
            <a:ext cx="612668" cy="461665"/>
          </a:xfrm>
          <a:prstGeom prst="rect">
            <a:avLst/>
          </a:prstGeom>
          <a:noFill/>
        </p:spPr>
        <p:txBody>
          <a:bodyPr wrap="none" rtlCol="0">
            <a:spAutoFit/>
          </a:bodyPr>
          <a:lstStyle/>
          <a:p>
            <a:r>
              <a:rPr lang="en-US" b="0" dirty="0"/>
              <a:t>1.0</a:t>
            </a:r>
          </a:p>
        </p:txBody>
      </p:sp>
      <p:sp>
        <p:nvSpPr>
          <p:cNvPr id="6" name="Title 5">
            <a:extLst>
              <a:ext uri="{FF2B5EF4-FFF2-40B4-BE49-F238E27FC236}">
                <a16:creationId xmlns:a16="http://schemas.microsoft.com/office/drawing/2014/main" id="{0929DD94-109E-F844-A92E-660D1990E1FA}"/>
              </a:ext>
            </a:extLst>
          </p:cNvPr>
          <p:cNvSpPr>
            <a:spLocks noGrp="1"/>
          </p:cNvSpPr>
          <p:nvPr>
            <p:ph type="title"/>
          </p:nvPr>
        </p:nvSpPr>
        <p:spPr/>
        <p:txBody>
          <a:bodyPr/>
          <a:lstStyle/>
          <a:p>
            <a:r>
              <a:rPr lang="en-US" dirty="0"/>
              <a:t>Evaluating object detectors</a:t>
            </a:r>
          </a:p>
        </p:txBody>
      </p:sp>
      <p:sp>
        <p:nvSpPr>
          <p:cNvPr id="2" name="TextBox 1">
            <a:extLst>
              <a:ext uri="{FF2B5EF4-FFF2-40B4-BE49-F238E27FC236}">
                <a16:creationId xmlns:a16="http://schemas.microsoft.com/office/drawing/2014/main" id="{B8E72091-E642-8A07-F020-4917A03C4428}"/>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2"/>
              </a:rPr>
              <a:t>J. Johnson</a:t>
            </a:r>
            <a:endParaRPr lang="en-US" sz="1600" b="0" dirty="0"/>
          </a:p>
        </p:txBody>
      </p:sp>
      <p:sp>
        <p:nvSpPr>
          <p:cNvPr id="4" name="TextBox 3">
            <a:extLst>
              <a:ext uri="{FF2B5EF4-FFF2-40B4-BE49-F238E27FC236}">
                <a16:creationId xmlns:a16="http://schemas.microsoft.com/office/drawing/2014/main" id="{B1ADE640-CC6C-1A69-BB7F-1A70B03394E6}"/>
              </a:ext>
            </a:extLst>
          </p:cNvPr>
          <p:cNvSpPr txBox="1"/>
          <p:nvPr/>
        </p:nvSpPr>
        <p:spPr>
          <a:xfrm>
            <a:off x="6905215" y="838200"/>
            <a:ext cx="4206601" cy="461665"/>
          </a:xfrm>
          <a:prstGeom prst="rect">
            <a:avLst/>
          </a:prstGeom>
          <a:noFill/>
        </p:spPr>
        <p:txBody>
          <a:bodyPr wrap="none" rtlCol="0">
            <a:spAutoFit/>
          </a:bodyPr>
          <a:lstStyle/>
          <a:p>
            <a:r>
              <a:rPr lang="en-US" b="0" dirty="0"/>
              <a:t>All detections sorted by score</a:t>
            </a:r>
          </a:p>
        </p:txBody>
      </p:sp>
    </p:spTree>
    <p:extLst>
      <p:ext uri="{BB962C8B-B14F-4D97-AF65-F5344CB8AC3E}">
        <p14:creationId xmlns:p14="http://schemas.microsoft.com/office/powerpoint/2010/main" val="140212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endParaRPr lang="en-US" dirty="0"/>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sp>
        <p:nvSpPr>
          <p:cNvPr id="5" name="TextBox 4"/>
          <p:cNvSpPr txBox="1"/>
          <p:nvPr/>
        </p:nvSpPr>
        <p:spPr>
          <a:xfrm>
            <a:off x="253548" y="1524000"/>
            <a:ext cx="6567040" cy="2862322"/>
          </a:xfrm>
          <a:prstGeom prst="rect">
            <a:avLst/>
          </a:prstGeom>
          <a:noFill/>
        </p:spPr>
        <p:txBody>
          <a:bodyPr wrap="square" rtlCol="0">
            <a:spAutoFit/>
          </a:bodyPr>
          <a:lstStyle/>
          <a:p>
            <a:pPr marL="342900" indent="-342900">
              <a:buAutoNum type="arabicPeriod"/>
            </a:pPr>
            <a:r>
              <a:rPr lang="en-US" sz="2000" b="0" dirty="0"/>
              <a:t>Run object detector on all test images (with NMS)</a:t>
            </a:r>
          </a:p>
          <a:p>
            <a:pPr marL="342900" indent="-342900">
              <a:buAutoNum type="arabicPeriod"/>
            </a:pPr>
            <a:r>
              <a:rPr lang="en-US" sz="2000" b="0" dirty="0"/>
              <a:t>For each category, compute </a:t>
            </a:r>
            <a:r>
              <a:rPr lang="en-US" sz="2000" dirty="0"/>
              <a:t>Average Precision (AP) </a:t>
            </a:r>
            <a:r>
              <a:rPr lang="en-US" sz="2000" b="0" dirty="0"/>
              <a:t>or area under </a:t>
            </a:r>
            <a:r>
              <a:rPr lang="en-US" sz="2000" dirty="0"/>
              <a:t>Precision vs. Recall Curve</a:t>
            </a:r>
          </a:p>
          <a:p>
            <a:pPr marL="342900" indent="-342900">
              <a:buAutoNum type="arabicPeriod"/>
            </a:pPr>
            <a:endParaRPr lang="en-US" sz="2000" b="0" dirty="0"/>
          </a:p>
          <a:p>
            <a:pPr marL="800100" lvl="1" indent="-342900">
              <a:buAutoNum type="arabicPeriod"/>
            </a:pPr>
            <a:r>
              <a:rPr lang="en-US" sz="2000" b="0" dirty="0"/>
              <a:t>For each detection (highest to lowest score)</a:t>
            </a:r>
          </a:p>
          <a:p>
            <a:pPr marL="1257300" lvl="2" indent="-342900">
              <a:buAutoNum type="arabicPeriod"/>
            </a:pPr>
            <a:r>
              <a:rPr lang="en-US" sz="2000" b="0" dirty="0"/>
              <a:t>If it matches some GT box with </a:t>
            </a:r>
            <a:r>
              <a:rPr lang="en-US" sz="2000" b="0" dirty="0" err="1"/>
              <a:t>IoU</a:t>
            </a:r>
            <a:r>
              <a:rPr lang="en-US" sz="2000" b="0" dirty="0"/>
              <a:t> &gt; 0.5, mark it as positive and eliminate the GT</a:t>
            </a:r>
          </a:p>
          <a:p>
            <a:pPr marL="1257300" lvl="2" indent="-342900">
              <a:buAutoNum type="arabicPeriod"/>
            </a:pPr>
            <a:r>
              <a:rPr lang="en-US" sz="2000" b="0" dirty="0"/>
              <a:t>Otherwise mark it as negative</a:t>
            </a:r>
          </a:p>
          <a:p>
            <a:pPr marL="1257300" lvl="2" indent="-342900">
              <a:buAutoNum type="arabicPeriod"/>
            </a:pPr>
            <a:r>
              <a:rPr lang="en-US" sz="2000" b="0" dirty="0"/>
              <a:t>Plot a point on PR Curve</a:t>
            </a:r>
          </a:p>
        </p:txBody>
      </p:sp>
      <p:sp>
        <p:nvSpPr>
          <p:cNvPr id="7" name="Rectangle 6"/>
          <p:cNvSpPr/>
          <p:nvPr/>
        </p:nvSpPr>
        <p:spPr>
          <a:xfrm>
            <a:off x="6963250"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0.99</a:t>
            </a:r>
          </a:p>
        </p:txBody>
      </p:sp>
      <p:sp>
        <p:nvSpPr>
          <p:cNvPr id="13" name="Rectangle 12"/>
          <p:cNvSpPr/>
          <p:nvPr/>
        </p:nvSpPr>
        <p:spPr>
          <a:xfrm>
            <a:off x="7983397"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0.95</a:t>
            </a:r>
          </a:p>
        </p:txBody>
      </p:sp>
      <p:sp>
        <p:nvSpPr>
          <p:cNvPr id="14" name="Rectangle 13"/>
          <p:cNvSpPr/>
          <p:nvPr/>
        </p:nvSpPr>
        <p:spPr>
          <a:xfrm>
            <a:off x="9003544"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0.90</a:t>
            </a:r>
          </a:p>
        </p:txBody>
      </p:sp>
      <p:cxnSp>
        <p:nvCxnSpPr>
          <p:cNvPr id="9" name="Straight Arrow Connector 8"/>
          <p:cNvCxnSpPr/>
          <p:nvPr/>
        </p:nvCxnSpPr>
        <p:spPr>
          <a:xfrm flipV="1">
            <a:off x="6963250" y="1318978"/>
            <a:ext cx="4895461" cy="9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037617"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0.10</a:t>
            </a:r>
          </a:p>
        </p:txBody>
      </p:sp>
      <p:sp>
        <p:nvSpPr>
          <p:cNvPr id="21" name="Rectangle 20"/>
          <p:cNvSpPr/>
          <p:nvPr/>
        </p:nvSpPr>
        <p:spPr>
          <a:xfrm>
            <a:off x="6963250" y="2598482"/>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983397" y="2613690"/>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9003544" y="2613690"/>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840961" y="3324947"/>
            <a:ext cx="3198311" cy="461665"/>
          </a:xfrm>
          <a:prstGeom prst="rect">
            <a:avLst/>
          </a:prstGeom>
          <a:noFill/>
        </p:spPr>
        <p:txBody>
          <a:bodyPr wrap="none" rtlCol="0">
            <a:spAutoFit/>
          </a:bodyPr>
          <a:lstStyle/>
          <a:p>
            <a:r>
              <a:rPr lang="en-US" b="0" dirty="0"/>
              <a:t>All ground-truth boxes</a:t>
            </a:r>
          </a:p>
        </p:txBody>
      </p:sp>
      <p:cxnSp>
        <p:nvCxnSpPr>
          <p:cNvPr id="17" name="Straight Connector 16"/>
          <p:cNvCxnSpPr/>
          <p:nvPr/>
        </p:nvCxnSpPr>
        <p:spPr>
          <a:xfrm flipH="1">
            <a:off x="7567127" y="2202825"/>
            <a:ext cx="615820" cy="3956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54282" y="2207917"/>
            <a:ext cx="1883849" cy="369332"/>
          </a:xfrm>
          <a:prstGeom prst="rect">
            <a:avLst/>
          </a:prstGeom>
          <a:noFill/>
        </p:spPr>
        <p:txBody>
          <a:bodyPr wrap="none" rtlCol="0">
            <a:spAutoFit/>
          </a:bodyPr>
          <a:lstStyle/>
          <a:p>
            <a:r>
              <a:rPr lang="en-US" sz="1800" b="0" dirty="0"/>
              <a:t>Match: </a:t>
            </a:r>
            <a:r>
              <a:rPr lang="en-US" sz="1800" b="0" dirty="0" err="1"/>
              <a:t>IoU</a:t>
            </a:r>
            <a:r>
              <a:rPr lang="en-US" sz="1800" b="0" dirty="0"/>
              <a:t> &gt; 0.5</a:t>
            </a:r>
          </a:p>
        </p:txBody>
      </p:sp>
      <p:sp>
        <p:nvSpPr>
          <p:cNvPr id="27" name="TextBox 26"/>
          <p:cNvSpPr txBox="1"/>
          <p:nvPr/>
        </p:nvSpPr>
        <p:spPr>
          <a:xfrm>
            <a:off x="9032045" y="3902550"/>
            <a:ext cx="3007555" cy="830997"/>
          </a:xfrm>
          <a:prstGeom prst="rect">
            <a:avLst/>
          </a:prstGeom>
          <a:noFill/>
        </p:spPr>
        <p:txBody>
          <a:bodyPr wrap="none" rtlCol="0">
            <a:spAutoFit/>
          </a:bodyPr>
          <a:lstStyle/>
          <a:p>
            <a:r>
              <a:rPr lang="en-US" sz="2400" b="0" dirty="0"/>
              <a:t>Precision = 2/2 = 1.0</a:t>
            </a:r>
          </a:p>
          <a:p>
            <a:r>
              <a:rPr lang="en-US" sz="2400" b="0" dirty="0"/>
              <a:t>Recall = 2/3 = 0.67</a:t>
            </a:r>
          </a:p>
        </p:txBody>
      </p:sp>
      <p:sp>
        <p:nvSpPr>
          <p:cNvPr id="31" name="Rectangle 30"/>
          <p:cNvSpPr/>
          <p:nvPr/>
        </p:nvSpPr>
        <p:spPr>
          <a:xfrm>
            <a:off x="10017470"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0.5</a:t>
            </a:r>
          </a:p>
        </p:txBody>
      </p:sp>
      <p:cxnSp>
        <p:nvCxnSpPr>
          <p:cNvPr id="28" name="Straight Connector 27"/>
          <p:cNvCxnSpPr/>
          <p:nvPr/>
        </p:nvCxnSpPr>
        <p:spPr>
          <a:xfrm>
            <a:off x="7139540" y="4648200"/>
            <a:ext cx="0" cy="18307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053503" y="6420964"/>
            <a:ext cx="335946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6062138" y="5251013"/>
            <a:ext cx="1452642" cy="461665"/>
          </a:xfrm>
          <a:prstGeom prst="rect">
            <a:avLst/>
          </a:prstGeom>
          <a:noFill/>
        </p:spPr>
        <p:txBody>
          <a:bodyPr wrap="none" rtlCol="0">
            <a:spAutoFit/>
          </a:bodyPr>
          <a:lstStyle/>
          <a:p>
            <a:r>
              <a:rPr lang="en-US" sz="2400" b="0" dirty="0"/>
              <a:t>Precision</a:t>
            </a:r>
          </a:p>
        </p:txBody>
      </p:sp>
      <p:sp>
        <p:nvSpPr>
          <p:cNvPr id="34" name="Oval 33"/>
          <p:cNvSpPr/>
          <p:nvPr/>
        </p:nvSpPr>
        <p:spPr>
          <a:xfrm>
            <a:off x="9111120" y="4701176"/>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069201" y="4705107"/>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10389703"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210167" y="6291215"/>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68248"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7019291" y="4804154"/>
            <a:ext cx="262911" cy="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7BBAC9D1-A094-2848-8661-550811066027}"/>
              </a:ext>
            </a:extLst>
          </p:cNvPr>
          <p:cNvSpPr>
            <a:spLocks noGrp="1"/>
          </p:cNvSpPr>
          <p:nvPr>
            <p:ph type="title"/>
          </p:nvPr>
        </p:nvSpPr>
        <p:spPr/>
        <p:txBody>
          <a:bodyPr/>
          <a:lstStyle/>
          <a:p>
            <a:r>
              <a:rPr lang="en-US" dirty="0"/>
              <a:t>Evaluating object detectors</a:t>
            </a:r>
          </a:p>
        </p:txBody>
      </p:sp>
      <p:sp>
        <p:nvSpPr>
          <p:cNvPr id="40" name="TextBox 39">
            <a:extLst>
              <a:ext uri="{FF2B5EF4-FFF2-40B4-BE49-F238E27FC236}">
                <a16:creationId xmlns:a16="http://schemas.microsoft.com/office/drawing/2014/main" id="{DF22DBA5-8C1A-0043-A8AC-2547B55FDC1F}"/>
              </a:ext>
            </a:extLst>
          </p:cNvPr>
          <p:cNvSpPr txBox="1"/>
          <p:nvPr/>
        </p:nvSpPr>
        <p:spPr>
          <a:xfrm>
            <a:off x="8177927" y="6420964"/>
            <a:ext cx="1042273" cy="461665"/>
          </a:xfrm>
          <a:prstGeom prst="rect">
            <a:avLst/>
          </a:prstGeom>
          <a:noFill/>
        </p:spPr>
        <p:txBody>
          <a:bodyPr wrap="none" rtlCol="0">
            <a:spAutoFit/>
          </a:bodyPr>
          <a:lstStyle/>
          <a:p>
            <a:r>
              <a:rPr lang="en-US" sz="2400" b="0" dirty="0"/>
              <a:t>Recall</a:t>
            </a:r>
          </a:p>
        </p:txBody>
      </p:sp>
      <p:sp>
        <p:nvSpPr>
          <p:cNvPr id="41" name="TextBox 40">
            <a:extLst>
              <a:ext uri="{FF2B5EF4-FFF2-40B4-BE49-F238E27FC236}">
                <a16:creationId xmlns:a16="http://schemas.microsoft.com/office/drawing/2014/main" id="{5420E8FA-2879-6149-8D82-5D3806AE3B7E}"/>
              </a:ext>
            </a:extLst>
          </p:cNvPr>
          <p:cNvSpPr txBox="1"/>
          <p:nvPr/>
        </p:nvSpPr>
        <p:spPr>
          <a:xfrm>
            <a:off x="10452570" y="6181816"/>
            <a:ext cx="612668" cy="461665"/>
          </a:xfrm>
          <a:prstGeom prst="rect">
            <a:avLst/>
          </a:prstGeom>
          <a:noFill/>
        </p:spPr>
        <p:txBody>
          <a:bodyPr wrap="none" rtlCol="0">
            <a:spAutoFit/>
          </a:bodyPr>
          <a:lstStyle/>
          <a:p>
            <a:r>
              <a:rPr lang="en-US" b="0" dirty="0"/>
              <a:t>1.0</a:t>
            </a:r>
          </a:p>
        </p:txBody>
      </p:sp>
      <p:sp>
        <p:nvSpPr>
          <p:cNvPr id="2" name="TextBox 1">
            <a:extLst>
              <a:ext uri="{FF2B5EF4-FFF2-40B4-BE49-F238E27FC236}">
                <a16:creationId xmlns:a16="http://schemas.microsoft.com/office/drawing/2014/main" id="{B56020A7-3360-0C49-A4FE-9BC585F21FB5}"/>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2"/>
              </a:rPr>
              <a:t>J. Johnson</a:t>
            </a:r>
            <a:endParaRPr lang="en-US" sz="1600" b="0" dirty="0"/>
          </a:p>
        </p:txBody>
      </p:sp>
      <p:sp>
        <p:nvSpPr>
          <p:cNvPr id="4" name="TextBox 3">
            <a:extLst>
              <a:ext uri="{FF2B5EF4-FFF2-40B4-BE49-F238E27FC236}">
                <a16:creationId xmlns:a16="http://schemas.microsoft.com/office/drawing/2014/main" id="{835F89B8-3729-0AD7-71C8-A17054939900}"/>
              </a:ext>
            </a:extLst>
          </p:cNvPr>
          <p:cNvSpPr txBox="1"/>
          <p:nvPr/>
        </p:nvSpPr>
        <p:spPr>
          <a:xfrm>
            <a:off x="6905215" y="838200"/>
            <a:ext cx="4206601" cy="461665"/>
          </a:xfrm>
          <a:prstGeom prst="rect">
            <a:avLst/>
          </a:prstGeom>
          <a:noFill/>
        </p:spPr>
        <p:txBody>
          <a:bodyPr wrap="none" rtlCol="0">
            <a:spAutoFit/>
          </a:bodyPr>
          <a:lstStyle/>
          <a:p>
            <a:r>
              <a:rPr lang="en-US" b="0" dirty="0"/>
              <a:t>All detections sorted by score</a:t>
            </a:r>
          </a:p>
        </p:txBody>
      </p:sp>
    </p:spTree>
    <p:extLst>
      <p:ext uri="{BB962C8B-B14F-4D97-AF65-F5344CB8AC3E}">
        <p14:creationId xmlns:p14="http://schemas.microsoft.com/office/powerpoint/2010/main" val="370822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endParaRPr lang="en-US" dirty="0"/>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sp>
        <p:nvSpPr>
          <p:cNvPr id="5" name="TextBox 4"/>
          <p:cNvSpPr txBox="1"/>
          <p:nvPr/>
        </p:nvSpPr>
        <p:spPr>
          <a:xfrm>
            <a:off x="253549" y="1524000"/>
            <a:ext cx="6587412" cy="2862322"/>
          </a:xfrm>
          <a:prstGeom prst="rect">
            <a:avLst/>
          </a:prstGeom>
          <a:noFill/>
        </p:spPr>
        <p:txBody>
          <a:bodyPr wrap="square" rtlCol="0">
            <a:spAutoFit/>
          </a:bodyPr>
          <a:lstStyle/>
          <a:p>
            <a:pPr marL="342900" indent="-342900">
              <a:buAutoNum type="arabicPeriod"/>
            </a:pPr>
            <a:r>
              <a:rPr lang="en-US" sz="2000" b="0" dirty="0"/>
              <a:t>Run object detector on all test images (with NMS)</a:t>
            </a:r>
          </a:p>
          <a:p>
            <a:pPr marL="342900" indent="-342900">
              <a:buAutoNum type="arabicPeriod"/>
            </a:pPr>
            <a:r>
              <a:rPr lang="en-US" sz="2000" b="0" dirty="0"/>
              <a:t>For each category, compute </a:t>
            </a:r>
            <a:r>
              <a:rPr lang="en-US" sz="2000" dirty="0"/>
              <a:t>Average Precision (AP) </a:t>
            </a:r>
            <a:r>
              <a:rPr lang="en-US" sz="2000" b="0" dirty="0"/>
              <a:t>or area under </a:t>
            </a:r>
            <a:r>
              <a:rPr lang="en-US" sz="2000" dirty="0"/>
              <a:t>Precision vs. Recall Curve</a:t>
            </a:r>
          </a:p>
          <a:p>
            <a:pPr marL="342900" indent="-342900">
              <a:buAutoNum type="arabicPeriod"/>
            </a:pPr>
            <a:endParaRPr lang="en-US" sz="2000" b="0" dirty="0"/>
          </a:p>
          <a:p>
            <a:pPr marL="800100" lvl="1" indent="-342900">
              <a:buAutoNum type="arabicPeriod"/>
            </a:pPr>
            <a:r>
              <a:rPr lang="en-US" sz="2000" b="0" dirty="0"/>
              <a:t>For each detection (highest to lowest score)</a:t>
            </a:r>
          </a:p>
          <a:p>
            <a:pPr marL="1257300" lvl="2" indent="-342900">
              <a:buAutoNum type="arabicPeriod"/>
            </a:pPr>
            <a:r>
              <a:rPr lang="en-US" sz="2000" b="0" dirty="0"/>
              <a:t>If it matches some GT box with </a:t>
            </a:r>
            <a:r>
              <a:rPr lang="en-US" sz="2000" b="0" dirty="0" err="1"/>
              <a:t>IoU</a:t>
            </a:r>
            <a:r>
              <a:rPr lang="en-US" sz="2000" b="0" dirty="0"/>
              <a:t> &gt; 0.5, mark it as positive and eliminate the GT</a:t>
            </a:r>
          </a:p>
          <a:p>
            <a:pPr marL="1257300" lvl="2" indent="-342900">
              <a:buAutoNum type="arabicPeriod"/>
            </a:pPr>
            <a:r>
              <a:rPr lang="en-US" sz="2000" b="0" dirty="0"/>
              <a:t>Otherwise mark it as negative</a:t>
            </a:r>
          </a:p>
          <a:p>
            <a:pPr marL="1257300" lvl="2" indent="-342900">
              <a:buAutoNum type="arabicPeriod"/>
            </a:pPr>
            <a:r>
              <a:rPr lang="en-US" sz="2000" b="0" dirty="0"/>
              <a:t>Plot a point on PR Curve</a:t>
            </a:r>
          </a:p>
        </p:txBody>
      </p:sp>
      <p:sp>
        <p:nvSpPr>
          <p:cNvPr id="7" name="Rectangle 6"/>
          <p:cNvSpPr/>
          <p:nvPr/>
        </p:nvSpPr>
        <p:spPr>
          <a:xfrm>
            <a:off x="6963250"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0.99</a:t>
            </a:r>
          </a:p>
        </p:txBody>
      </p:sp>
      <p:sp>
        <p:nvSpPr>
          <p:cNvPr id="13" name="Rectangle 12"/>
          <p:cNvSpPr/>
          <p:nvPr/>
        </p:nvSpPr>
        <p:spPr>
          <a:xfrm>
            <a:off x="7983397"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0.95</a:t>
            </a:r>
          </a:p>
        </p:txBody>
      </p:sp>
      <p:sp>
        <p:nvSpPr>
          <p:cNvPr id="14" name="Rectangle 13"/>
          <p:cNvSpPr/>
          <p:nvPr/>
        </p:nvSpPr>
        <p:spPr>
          <a:xfrm>
            <a:off x="9003544" y="1542911"/>
            <a:ext cx="836645" cy="5971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0.90</a:t>
            </a:r>
          </a:p>
        </p:txBody>
      </p:sp>
      <p:cxnSp>
        <p:nvCxnSpPr>
          <p:cNvPr id="9" name="Straight Arrow Connector 8"/>
          <p:cNvCxnSpPr/>
          <p:nvPr/>
        </p:nvCxnSpPr>
        <p:spPr>
          <a:xfrm flipV="1">
            <a:off x="6963250" y="1318978"/>
            <a:ext cx="4895461" cy="9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037617"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0.10</a:t>
            </a:r>
          </a:p>
        </p:txBody>
      </p:sp>
      <p:sp>
        <p:nvSpPr>
          <p:cNvPr id="21" name="Rectangle 20"/>
          <p:cNvSpPr/>
          <p:nvPr/>
        </p:nvSpPr>
        <p:spPr>
          <a:xfrm>
            <a:off x="6963250" y="2598482"/>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983397" y="2613690"/>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9003544" y="2613690"/>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840961" y="3324947"/>
            <a:ext cx="3198311" cy="461665"/>
          </a:xfrm>
          <a:prstGeom prst="rect">
            <a:avLst/>
          </a:prstGeom>
          <a:noFill/>
        </p:spPr>
        <p:txBody>
          <a:bodyPr wrap="none" rtlCol="0">
            <a:spAutoFit/>
          </a:bodyPr>
          <a:lstStyle/>
          <a:p>
            <a:r>
              <a:rPr lang="en-US" b="0" dirty="0"/>
              <a:t>All ground-truth boxes</a:t>
            </a:r>
          </a:p>
        </p:txBody>
      </p:sp>
      <p:sp>
        <p:nvSpPr>
          <p:cNvPr id="26" name="TextBox 25"/>
          <p:cNvSpPr txBox="1"/>
          <p:nvPr/>
        </p:nvSpPr>
        <p:spPr>
          <a:xfrm>
            <a:off x="8254282" y="2207917"/>
            <a:ext cx="3038011" cy="369332"/>
          </a:xfrm>
          <a:prstGeom prst="rect">
            <a:avLst/>
          </a:prstGeom>
          <a:noFill/>
        </p:spPr>
        <p:txBody>
          <a:bodyPr wrap="none" rtlCol="0">
            <a:spAutoFit/>
          </a:bodyPr>
          <a:lstStyle/>
          <a:p>
            <a:r>
              <a:rPr lang="en-US" sz="1800" b="0" dirty="0"/>
              <a:t>No match &gt; 0.5 </a:t>
            </a:r>
            <a:r>
              <a:rPr lang="en-US" sz="1800" b="0" dirty="0" err="1"/>
              <a:t>IoU</a:t>
            </a:r>
            <a:r>
              <a:rPr lang="en-US" sz="1800" b="0" dirty="0"/>
              <a:t> with GT</a:t>
            </a:r>
          </a:p>
        </p:txBody>
      </p:sp>
      <p:sp>
        <p:nvSpPr>
          <p:cNvPr id="27" name="TextBox 26"/>
          <p:cNvSpPr txBox="1"/>
          <p:nvPr/>
        </p:nvSpPr>
        <p:spPr>
          <a:xfrm>
            <a:off x="8970562" y="5266725"/>
            <a:ext cx="3179075" cy="830997"/>
          </a:xfrm>
          <a:prstGeom prst="rect">
            <a:avLst/>
          </a:prstGeom>
          <a:noFill/>
        </p:spPr>
        <p:txBody>
          <a:bodyPr wrap="none" rtlCol="0">
            <a:spAutoFit/>
          </a:bodyPr>
          <a:lstStyle/>
          <a:p>
            <a:r>
              <a:rPr lang="en-US" sz="2400" b="0" dirty="0"/>
              <a:t>Precision = 2/3 = 0.67</a:t>
            </a:r>
          </a:p>
          <a:p>
            <a:r>
              <a:rPr lang="en-US" sz="2400" b="0" dirty="0"/>
              <a:t>Recall = 2/3 = 0.67</a:t>
            </a:r>
          </a:p>
        </p:txBody>
      </p:sp>
      <p:sp>
        <p:nvSpPr>
          <p:cNvPr id="31" name="Rectangle 30"/>
          <p:cNvSpPr/>
          <p:nvPr/>
        </p:nvSpPr>
        <p:spPr>
          <a:xfrm>
            <a:off x="10017470"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0.5</a:t>
            </a:r>
          </a:p>
        </p:txBody>
      </p:sp>
      <p:cxnSp>
        <p:nvCxnSpPr>
          <p:cNvPr id="28" name="Straight Connector 27"/>
          <p:cNvCxnSpPr/>
          <p:nvPr/>
        </p:nvCxnSpPr>
        <p:spPr>
          <a:xfrm>
            <a:off x="7139540" y="4648200"/>
            <a:ext cx="0" cy="18307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053503" y="6420964"/>
            <a:ext cx="335946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6062138" y="5251013"/>
            <a:ext cx="1452642" cy="461665"/>
          </a:xfrm>
          <a:prstGeom prst="rect">
            <a:avLst/>
          </a:prstGeom>
          <a:noFill/>
        </p:spPr>
        <p:txBody>
          <a:bodyPr wrap="none" rtlCol="0">
            <a:spAutoFit/>
          </a:bodyPr>
          <a:lstStyle/>
          <a:p>
            <a:r>
              <a:rPr lang="en-US" sz="2400" b="0" dirty="0"/>
              <a:t>Precision</a:t>
            </a:r>
          </a:p>
        </p:txBody>
      </p:sp>
      <p:sp>
        <p:nvSpPr>
          <p:cNvPr id="34" name="Oval 33"/>
          <p:cNvSpPr/>
          <p:nvPr/>
        </p:nvSpPr>
        <p:spPr>
          <a:xfrm>
            <a:off x="9111120" y="4701176"/>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069201" y="4705107"/>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10389703"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210167" y="6291215"/>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68248"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7019291" y="4804154"/>
            <a:ext cx="262911" cy="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9111120" y="5046162"/>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B2A3CEC-2F05-D641-9CF4-9930BBD67684}"/>
              </a:ext>
            </a:extLst>
          </p:cNvPr>
          <p:cNvSpPr>
            <a:spLocks noGrp="1"/>
          </p:cNvSpPr>
          <p:nvPr>
            <p:ph type="title"/>
          </p:nvPr>
        </p:nvSpPr>
        <p:spPr/>
        <p:txBody>
          <a:bodyPr/>
          <a:lstStyle/>
          <a:p>
            <a:r>
              <a:rPr lang="en-US" dirty="0"/>
              <a:t>Evaluating object detectors</a:t>
            </a:r>
          </a:p>
        </p:txBody>
      </p:sp>
      <p:sp>
        <p:nvSpPr>
          <p:cNvPr id="40" name="TextBox 39">
            <a:extLst>
              <a:ext uri="{FF2B5EF4-FFF2-40B4-BE49-F238E27FC236}">
                <a16:creationId xmlns:a16="http://schemas.microsoft.com/office/drawing/2014/main" id="{7D248FFC-48E0-204F-B199-F1139A244B3A}"/>
              </a:ext>
            </a:extLst>
          </p:cNvPr>
          <p:cNvSpPr txBox="1"/>
          <p:nvPr/>
        </p:nvSpPr>
        <p:spPr>
          <a:xfrm>
            <a:off x="8177927" y="6420964"/>
            <a:ext cx="1042273" cy="461665"/>
          </a:xfrm>
          <a:prstGeom prst="rect">
            <a:avLst/>
          </a:prstGeom>
          <a:noFill/>
        </p:spPr>
        <p:txBody>
          <a:bodyPr wrap="none" rtlCol="0">
            <a:spAutoFit/>
          </a:bodyPr>
          <a:lstStyle/>
          <a:p>
            <a:r>
              <a:rPr lang="en-US" sz="2400" b="0" dirty="0"/>
              <a:t>Recall</a:t>
            </a:r>
          </a:p>
        </p:txBody>
      </p:sp>
      <p:sp>
        <p:nvSpPr>
          <p:cNvPr id="42" name="TextBox 41">
            <a:extLst>
              <a:ext uri="{FF2B5EF4-FFF2-40B4-BE49-F238E27FC236}">
                <a16:creationId xmlns:a16="http://schemas.microsoft.com/office/drawing/2014/main" id="{AD6A3AC6-3903-CF46-8451-76909FB4B7D5}"/>
              </a:ext>
            </a:extLst>
          </p:cNvPr>
          <p:cNvSpPr txBox="1"/>
          <p:nvPr/>
        </p:nvSpPr>
        <p:spPr>
          <a:xfrm>
            <a:off x="10452570" y="6181816"/>
            <a:ext cx="612668" cy="461665"/>
          </a:xfrm>
          <a:prstGeom prst="rect">
            <a:avLst/>
          </a:prstGeom>
          <a:noFill/>
        </p:spPr>
        <p:txBody>
          <a:bodyPr wrap="none" rtlCol="0">
            <a:spAutoFit/>
          </a:bodyPr>
          <a:lstStyle/>
          <a:p>
            <a:r>
              <a:rPr lang="en-US" b="0" dirty="0"/>
              <a:t>1.0</a:t>
            </a:r>
          </a:p>
        </p:txBody>
      </p:sp>
      <p:sp>
        <p:nvSpPr>
          <p:cNvPr id="2" name="TextBox 1">
            <a:extLst>
              <a:ext uri="{FF2B5EF4-FFF2-40B4-BE49-F238E27FC236}">
                <a16:creationId xmlns:a16="http://schemas.microsoft.com/office/drawing/2014/main" id="{F88E5349-BED0-20CF-3BC6-E5B9FCE0A47A}"/>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2"/>
              </a:rPr>
              <a:t>J. Johnson</a:t>
            </a:r>
            <a:endParaRPr lang="en-US" sz="1600" b="0" dirty="0"/>
          </a:p>
        </p:txBody>
      </p:sp>
      <p:sp>
        <p:nvSpPr>
          <p:cNvPr id="4" name="TextBox 3">
            <a:extLst>
              <a:ext uri="{FF2B5EF4-FFF2-40B4-BE49-F238E27FC236}">
                <a16:creationId xmlns:a16="http://schemas.microsoft.com/office/drawing/2014/main" id="{25D7708A-290C-94FB-7459-E0E17A0D950B}"/>
              </a:ext>
            </a:extLst>
          </p:cNvPr>
          <p:cNvSpPr txBox="1"/>
          <p:nvPr/>
        </p:nvSpPr>
        <p:spPr>
          <a:xfrm>
            <a:off x="6905215" y="838200"/>
            <a:ext cx="4206601" cy="461665"/>
          </a:xfrm>
          <a:prstGeom prst="rect">
            <a:avLst/>
          </a:prstGeom>
          <a:noFill/>
        </p:spPr>
        <p:txBody>
          <a:bodyPr wrap="none" rtlCol="0">
            <a:spAutoFit/>
          </a:bodyPr>
          <a:lstStyle/>
          <a:p>
            <a:r>
              <a:rPr lang="en-US" b="0" dirty="0"/>
              <a:t>All detections sorted by score</a:t>
            </a:r>
          </a:p>
        </p:txBody>
      </p:sp>
    </p:spTree>
    <p:extLst>
      <p:ext uri="{BB962C8B-B14F-4D97-AF65-F5344CB8AC3E}">
        <p14:creationId xmlns:p14="http://schemas.microsoft.com/office/powerpoint/2010/main" val="270915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endParaRPr lang="en-US" dirty="0"/>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sp>
        <p:nvSpPr>
          <p:cNvPr id="5" name="TextBox 4"/>
          <p:cNvSpPr txBox="1"/>
          <p:nvPr/>
        </p:nvSpPr>
        <p:spPr>
          <a:xfrm>
            <a:off x="253549" y="1524000"/>
            <a:ext cx="6587412" cy="2862322"/>
          </a:xfrm>
          <a:prstGeom prst="rect">
            <a:avLst/>
          </a:prstGeom>
          <a:noFill/>
        </p:spPr>
        <p:txBody>
          <a:bodyPr wrap="square" rtlCol="0">
            <a:spAutoFit/>
          </a:bodyPr>
          <a:lstStyle/>
          <a:p>
            <a:pPr marL="342900" indent="-342900">
              <a:buAutoNum type="arabicPeriod"/>
            </a:pPr>
            <a:r>
              <a:rPr lang="en-US" sz="2000" b="0" dirty="0"/>
              <a:t>Run object detector on all test images (with NMS)</a:t>
            </a:r>
          </a:p>
          <a:p>
            <a:pPr marL="342900" indent="-342900">
              <a:buAutoNum type="arabicPeriod"/>
            </a:pPr>
            <a:r>
              <a:rPr lang="en-US" sz="2000" b="0" dirty="0"/>
              <a:t>For each category, compute </a:t>
            </a:r>
            <a:r>
              <a:rPr lang="en-US" sz="2000" dirty="0"/>
              <a:t>Average Precision (AP) </a:t>
            </a:r>
            <a:r>
              <a:rPr lang="en-US" sz="2000" b="0" dirty="0"/>
              <a:t>or area under </a:t>
            </a:r>
            <a:r>
              <a:rPr lang="en-US" sz="2000" dirty="0"/>
              <a:t>Precision vs. Recall Curve</a:t>
            </a:r>
          </a:p>
          <a:p>
            <a:pPr marL="342900" indent="-342900">
              <a:buAutoNum type="arabicPeriod"/>
            </a:pPr>
            <a:endParaRPr lang="en-US" sz="2000" b="0" dirty="0"/>
          </a:p>
          <a:p>
            <a:pPr marL="800100" lvl="1" indent="-342900">
              <a:buAutoNum type="arabicPeriod"/>
            </a:pPr>
            <a:r>
              <a:rPr lang="en-US" sz="2000" b="0" dirty="0"/>
              <a:t>For each detection (highest to lowest score)</a:t>
            </a:r>
          </a:p>
          <a:p>
            <a:pPr marL="1257300" lvl="2" indent="-342900">
              <a:buAutoNum type="arabicPeriod"/>
            </a:pPr>
            <a:r>
              <a:rPr lang="en-US" sz="2000" b="0" dirty="0"/>
              <a:t>If it matches some GT box with </a:t>
            </a:r>
            <a:r>
              <a:rPr lang="en-US" sz="2000" b="0" dirty="0" err="1"/>
              <a:t>IoU</a:t>
            </a:r>
            <a:r>
              <a:rPr lang="en-US" sz="2000" b="0" dirty="0"/>
              <a:t> &gt; 0.5, mark it as positive and eliminate the GT</a:t>
            </a:r>
          </a:p>
          <a:p>
            <a:pPr marL="1257300" lvl="2" indent="-342900">
              <a:buAutoNum type="arabicPeriod"/>
            </a:pPr>
            <a:r>
              <a:rPr lang="en-US" sz="2000" b="0" dirty="0"/>
              <a:t>Otherwise mark it as negative</a:t>
            </a:r>
          </a:p>
          <a:p>
            <a:pPr marL="1257300" lvl="2" indent="-342900">
              <a:buAutoNum type="arabicPeriod"/>
            </a:pPr>
            <a:r>
              <a:rPr lang="en-US" sz="2000" b="0" dirty="0"/>
              <a:t>Plot a point on PR Curve</a:t>
            </a:r>
          </a:p>
        </p:txBody>
      </p:sp>
      <p:sp>
        <p:nvSpPr>
          <p:cNvPr id="7" name="Rectangle 6"/>
          <p:cNvSpPr/>
          <p:nvPr/>
        </p:nvSpPr>
        <p:spPr>
          <a:xfrm>
            <a:off x="6963250"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0.99</a:t>
            </a:r>
          </a:p>
        </p:txBody>
      </p:sp>
      <p:sp>
        <p:nvSpPr>
          <p:cNvPr id="13" name="Rectangle 12"/>
          <p:cNvSpPr/>
          <p:nvPr/>
        </p:nvSpPr>
        <p:spPr>
          <a:xfrm>
            <a:off x="7983397"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0.95</a:t>
            </a:r>
          </a:p>
        </p:txBody>
      </p:sp>
      <p:sp>
        <p:nvSpPr>
          <p:cNvPr id="14" name="Rectangle 13"/>
          <p:cNvSpPr/>
          <p:nvPr/>
        </p:nvSpPr>
        <p:spPr>
          <a:xfrm>
            <a:off x="9003544" y="1542911"/>
            <a:ext cx="836645" cy="5971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0.90</a:t>
            </a:r>
          </a:p>
        </p:txBody>
      </p:sp>
      <p:cxnSp>
        <p:nvCxnSpPr>
          <p:cNvPr id="9" name="Straight Arrow Connector 8"/>
          <p:cNvCxnSpPr/>
          <p:nvPr/>
        </p:nvCxnSpPr>
        <p:spPr>
          <a:xfrm flipV="1">
            <a:off x="6963250" y="1318978"/>
            <a:ext cx="4895461" cy="9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037617" y="1542911"/>
            <a:ext cx="836645" cy="597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0.10</a:t>
            </a:r>
          </a:p>
        </p:txBody>
      </p:sp>
      <p:sp>
        <p:nvSpPr>
          <p:cNvPr id="21" name="Rectangle 20"/>
          <p:cNvSpPr/>
          <p:nvPr/>
        </p:nvSpPr>
        <p:spPr>
          <a:xfrm>
            <a:off x="6963250" y="2598482"/>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983397" y="2613690"/>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9003544" y="2613690"/>
            <a:ext cx="836645" cy="597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840961" y="3324947"/>
            <a:ext cx="3198311" cy="461665"/>
          </a:xfrm>
          <a:prstGeom prst="rect">
            <a:avLst/>
          </a:prstGeom>
          <a:noFill/>
        </p:spPr>
        <p:txBody>
          <a:bodyPr wrap="none" rtlCol="0">
            <a:spAutoFit/>
          </a:bodyPr>
          <a:lstStyle/>
          <a:p>
            <a:r>
              <a:rPr lang="en-US" b="0" dirty="0"/>
              <a:t>All ground-truth boxes</a:t>
            </a:r>
          </a:p>
        </p:txBody>
      </p:sp>
      <p:sp>
        <p:nvSpPr>
          <p:cNvPr id="26" name="TextBox 25"/>
          <p:cNvSpPr txBox="1"/>
          <p:nvPr/>
        </p:nvSpPr>
        <p:spPr>
          <a:xfrm>
            <a:off x="9054193" y="2200579"/>
            <a:ext cx="3038011" cy="369332"/>
          </a:xfrm>
          <a:prstGeom prst="rect">
            <a:avLst/>
          </a:prstGeom>
          <a:noFill/>
        </p:spPr>
        <p:txBody>
          <a:bodyPr wrap="none" rtlCol="0">
            <a:spAutoFit/>
          </a:bodyPr>
          <a:lstStyle/>
          <a:p>
            <a:r>
              <a:rPr lang="en-US" sz="1800" b="0" dirty="0"/>
              <a:t>No match &gt; 0.5 </a:t>
            </a:r>
            <a:r>
              <a:rPr lang="en-US" sz="1800" b="0" dirty="0" err="1"/>
              <a:t>IoU</a:t>
            </a:r>
            <a:r>
              <a:rPr lang="en-US" sz="1800" b="0" dirty="0"/>
              <a:t> with GT</a:t>
            </a:r>
          </a:p>
        </p:txBody>
      </p:sp>
      <p:sp>
        <p:nvSpPr>
          <p:cNvPr id="27" name="TextBox 26"/>
          <p:cNvSpPr txBox="1"/>
          <p:nvPr/>
        </p:nvSpPr>
        <p:spPr>
          <a:xfrm>
            <a:off x="9309213" y="5363877"/>
            <a:ext cx="3007555" cy="830997"/>
          </a:xfrm>
          <a:prstGeom prst="rect">
            <a:avLst/>
          </a:prstGeom>
          <a:noFill/>
        </p:spPr>
        <p:txBody>
          <a:bodyPr wrap="none" rtlCol="0">
            <a:spAutoFit/>
          </a:bodyPr>
          <a:lstStyle/>
          <a:p>
            <a:r>
              <a:rPr lang="en-US" sz="2400" b="0" dirty="0"/>
              <a:t>Precision = 2/4 = 0.5</a:t>
            </a:r>
          </a:p>
          <a:p>
            <a:r>
              <a:rPr lang="en-US" sz="2400" b="0" dirty="0"/>
              <a:t>Recall = 2/3 = 0.67</a:t>
            </a:r>
          </a:p>
        </p:txBody>
      </p:sp>
      <p:sp>
        <p:nvSpPr>
          <p:cNvPr id="31" name="Rectangle 30"/>
          <p:cNvSpPr/>
          <p:nvPr/>
        </p:nvSpPr>
        <p:spPr>
          <a:xfrm>
            <a:off x="10017470" y="1542911"/>
            <a:ext cx="836645" cy="5971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0.5</a:t>
            </a:r>
          </a:p>
        </p:txBody>
      </p:sp>
      <p:cxnSp>
        <p:nvCxnSpPr>
          <p:cNvPr id="28" name="Straight Connector 27"/>
          <p:cNvCxnSpPr/>
          <p:nvPr/>
        </p:nvCxnSpPr>
        <p:spPr>
          <a:xfrm>
            <a:off x="7139540" y="4648200"/>
            <a:ext cx="0" cy="18307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053503" y="6420964"/>
            <a:ext cx="335946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6062138" y="5251013"/>
            <a:ext cx="1452642" cy="461665"/>
          </a:xfrm>
          <a:prstGeom prst="rect">
            <a:avLst/>
          </a:prstGeom>
          <a:noFill/>
        </p:spPr>
        <p:txBody>
          <a:bodyPr wrap="none" rtlCol="0">
            <a:spAutoFit/>
          </a:bodyPr>
          <a:lstStyle/>
          <a:p>
            <a:r>
              <a:rPr lang="en-US" sz="2400" b="0" dirty="0"/>
              <a:t>Precision</a:t>
            </a:r>
          </a:p>
        </p:txBody>
      </p:sp>
      <p:sp>
        <p:nvSpPr>
          <p:cNvPr id="34" name="Oval 33"/>
          <p:cNvSpPr/>
          <p:nvPr/>
        </p:nvSpPr>
        <p:spPr>
          <a:xfrm>
            <a:off x="9111120" y="4701176"/>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069201" y="4705107"/>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10389703"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210167" y="6291215"/>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68248"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7019291" y="4804154"/>
            <a:ext cx="262911" cy="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9111120" y="5462023"/>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111120" y="5046162"/>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9DE55AE-00C0-DA47-9B08-DF0056671FE7}"/>
              </a:ext>
            </a:extLst>
          </p:cNvPr>
          <p:cNvSpPr>
            <a:spLocks noGrp="1"/>
          </p:cNvSpPr>
          <p:nvPr>
            <p:ph type="title"/>
          </p:nvPr>
        </p:nvSpPr>
        <p:spPr/>
        <p:txBody>
          <a:bodyPr/>
          <a:lstStyle/>
          <a:p>
            <a:r>
              <a:rPr lang="en-US" dirty="0"/>
              <a:t>Evaluating object detectors</a:t>
            </a:r>
          </a:p>
        </p:txBody>
      </p:sp>
      <p:sp>
        <p:nvSpPr>
          <p:cNvPr id="42" name="TextBox 41">
            <a:extLst>
              <a:ext uri="{FF2B5EF4-FFF2-40B4-BE49-F238E27FC236}">
                <a16:creationId xmlns:a16="http://schemas.microsoft.com/office/drawing/2014/main" id="{163E2EB3-6AF8-C847-9D54-24EA01086923}"/>
              </a:ext>
            </a:extLst>
          </p:cNvPr>
          <p:cNvSpPr txBox="1"/>
          <p:nvPr/>
        </p:nvSpPr>
        <p:spPr>
          <a:xfrm>
            <a:off x="8177927" y="6420964"/>
            <a:ext cx="1042273" cy="461665"/>
          </a:xfrm>
          <a:prstGeom prst="rect">
            <a:avLst/>
          </a:prstGeom>
          <a:noFill/>
        </p:spPr>
        <p:txBody>
          <a:bodyPr wrap="none" rtlCol="0">
            <a:spAutoFit/>
          </a:bodyPr>
          <a:lstStyle/>
          <a:p>
            <a:r>
              <a:rPr lang="en-US" sz="2400" b="0" dirty="0"/>
              <a:t>Recall</a:t>
            </a:r>
          </a:p>
        </p:txBody>
      </p:sp>
      <p:sp>
        <p:nvSpPr>
          <p:cNvPr id="45" name="TextBox 44">
            <a:extLst>
              <a:ext uri="{FF2B5EF4-FFF2-40B4-BE49-F238E27FC236}">
                <a16:creationId xmlns:a16="http://schemas.microsoft.com/office/drawing/2014/main" id="{F2BAC837-7DCB-8B46-A121-B17E3916E91C}"/>
              </a:ext>
            </a:extLst>
          </p:cNvPr>
          <p:cNvSpPr txBox="1"/>
          <p:nvPr/>
        </p:nvSpPr>
        <p:spPr>
          <a:xfrm>
            <a:off x="10452570" y="6181816"/>
            <a:ext cx="612668" cy="461665"/>
          </a:xfrm>
          <a:prstGeom prst="rect">
            <a:avLst/>
          </a:prstGeom>
          <a:noFill/>
        </p:spPr>
        <p:txBody>
          <a:bodyPr wrap="none" rtlCol="0">
            <a:spAutoFit/>
          </a:bodyPr>
          <a:lstStyle/>
          <a:p>
            <a:r>
              <a:rPr lang="en-US" b="0" dirty="0"/>
              <a:t>1.0</a:t>
            </a:r>
          </a:p>
        </p:txBody>
      </p:sp>
      <p:sp>
        <p:nvSpPr>
          <p:cNvPr id="2" name="TextBox 1">
            <a:extLst>
              <a:ext uri="{FF2B5EF4-FFF2-40B4-BE49-F238E27FC236}">
                <a16:creationId xmlns:a16="http://schemas.microsoft.com/office/drawing/2014/main" id="{BD04644A-05BF-C41F-1E84-42D1C7FECA41}"/>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2"/>
              </a:rPr>
              <a:t>J. Johnson</a:t>
            </a:r>
            <a:endParaRPr lang="en-US" sz="1600" b="0" dirty="0"/>
          </a:p>
        </p:txBody>
      </p:sp>
      <p:sp>
        <p:nvSpPr>
          <p:cNvPr id="4" name="TextBox 3">
            <a:extLst>
              <a:ext uri="{FF2B5EF4-FFF2-40B4-BE49-F238E27FC236}">
                <a16:creationId xmlns:a16="http://schemas.microsoft.com/office/drawing/2014/main" id="{1798600B-4EDC-7A85-1BE8-B042EFDFD2B6}"/>
              </a:ext>
            </a:extLst>
          </p:cNvPr>
          <p:cNvSpPr txBox="1"/>
          <p:nvPr/>
        </p:nvSpPr>
        <p:spPr>
          <a:xfrm>
            <a:off x="6905215" y="838200"/>
            <a:ext cx="4206601" cy="461665"/>
          </a:xfrm>
          <a:prstGeom prst="rect">
            <a:avLst/>
          </a:prstGeom>
          <a:noFill/>
        </p:spPr>
        <p:txBody>
          <a:bodyPr wrap="none" rtlCol="0">
            <a:spAutoFit/>
          </a:bodyPr>
          <a:lstStyle/>
          <a:p>
            <a:r>
              <a:rPr lang="en-US" b="0" dirty="0"/>
              <a:t>All detections sorted by score</a:t>
            </a:r>
          </a:p>
        </p:txBody>
      </p:sp>
    </p:spTree>
    <p:extLst>
      <p:ext uri="{BB962C8B-B14F-4D97-AF65-F5344CB8AC3E}">
        <p14:creationId xmlns:p14="http://schemas.microsoft.com/office/powerpoint/2010/main" val="177977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endParaRPr lang="en-US" dirty="0"/>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sp>
        <p:nvSpPr>
          <p:cNvPr id="5" name="TextBox 4"/>
          <p:cNvSpPr txBox="1"/>
          <p:nvPr/>
        </p:nvSpPr>
        <p:spPr>
          <a:xfrm>
            <a:off x="253549" y="1524000"/>
            <a:ext cx="6587412" cy="2862322"/>
          </a:xfrm>
          <a:prstGeom prst="rect">
            <a:avLst/>
          </a:prstGeom>
          <a:noFill/>
        </p:spPr>
        <p:txBody>
          <a:bodyPr wrap="square" rtlCol="0">
            <a:spAutoFit/>
          </a:bodyPr>
          <a:lstStyle/>
          <a:p>
            <a:pPr marL="342900" indent="-342900">
              <a:buAutoNum type="arabicPeriod"/>
            </a:pPr>
            <a:r>
              <a:rPr lang="en-US" sz="2000" b="0" dirty="0"/>
              <a:t>Run object detector on all test images (with NMS)</a:t>
            </a:r>
          </a:p>
          <a:p>
            <a:pPr marL="342900" indent="-342900">
              <a:buAutoNum type="arabicPeriod"/>
            </a:pPr>
            <a:r>
              <a:rPr lang="en-US" sz="2000" b="0" dirty="0"/>
              <a:t>For each category, compute </a:t>
            </a:r>
            <a:r>
              <a:rPr lang="en-US" sz="2000" dirty="0"/>
              <a:t>Average Precision (AP) </a:t>
            </a:r>
            <a:r>
              <a:rPr lang="en-US" sz="2000" b="0" dirty="0"/>
              <a:t>or area under </a:t>
            </a:r>
            <a:r>
              <a:rPr lang="en-US" sz="2000" dirty="0"/>
              <a:t>Precision vs. Recall Curve</a:t>
            </a:r>
          </a:p>
          <a:p>
            <a:pPr marL="342900" indent="-342900">
              <a:buAutoNum type="arabicPeriod"/>
            </a:pPr>
            <a:endParaRPr lang="en-US" sz="2000" dirty="0"/>
          </a:p>
          <a:p>
            <a:pPr marL="800100" lvl="1" indent="-342900">
              <a:buAutoNum type="arabicPeriod"/>
            </a:pPr>
            <a:r>
              <a:rPr lang="en-US" sz="2000" b="0" dirty="0"/>
              <a:t>For each detection (highest to lowest score)</a:t>
            </a:r>
          </a:p>
          <a:p>
            <a:pPr marL="1257300" lvl="2" indent="-342900">
              <a:buAutoNum type="arabicPeriod"/>
            </a:pPr>
            <a:r>
              <a:rPr lang="en-US" sz="2000" b="0" dirty="0"/>
              <a:t>If it matches some GT box with </a:t>
            </a:r>
            <a:r>
              <a:rPr lang="en-US" sz="2000" b="0" dirty="0" err="1"/>
              <a:t>IoU</a:t>
            </a:r>
            <a:r>
              <a:rPr lang="en-US" sz="2000" b="0" dirty="0"/>
              <a:t> &gt; 0.5, mark it as positive and eliminate the GT</a:t>
            </a:r>
          </a:p>
          <a:p>
            <a:pPr marL="1257300" lvl="2" indent="-342900">
              <a:buAutoNum type="arabicPeriod"/>
            </a:pPr>
            <a:r>
              <a:rPr lang="en-US" sz="2000" b="0" dirty="0"/>
              <a:t>Otherwise mark it as negative</a:t>
            </a:r>
          </a:p>
          <a:p>
            <a:pPr marL="1257300" lvl="2" indent="-342900">
              <a:buAutoNum type="arabicPeriod"/>
            </a:pPr>
            <a:r>
              <a:rPr lang="en-US" sz="2000" b="0" dirty="0"/>
              <a:t>Plot a point on PR Curve</a:t>
            </a:r>
          </a:p>
        </p:txBody>
      </p:sp>
      <p:sp>
        <p:nvSpPr>
          <p:cNvPr id="7" name="Rectangle 6"/>
          <p:cNvSpPr/>
          <p:nvPr/>
        </p:nvSpPr>
        <p:spPr>
          <a:xfrm>
            <a:off x="6963250"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0.99</a:t>
            </a:r>
          </a:p>
        </p:txBody>
      </p:sp>
      <p:sp>
        <p:nvSpPr>
          <p:cNvPr id="13" name="Rectangle 12"/>
          <p:cNvSpPr/>
          <p:nvPr/>
        </p:nvSpPr>
        <p:spPr>
          <a:xfrm>
            <a:off x="7983397"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0.95</a:t>
            </a:r>
          </a:p>
        </p:txBody>
      </p:sp>
      <p:sp>
        <p:nvSpPr>
          <p:cNvPr id="14" name="Rectangle 13"/>
          <p:cNvSpPr/>
          <p:nvPr/>
        </p:nvSpPr>
        <p:spPr>
          <a:xfrm>
            <a:off x="9003544" y="1542911"/>
            <a:ext cx="836645" cy="5971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0.90</a:t>
            </a:r>
          </a:p>
        </p:txBody>
      </p:sp>
      <p:cxnSp>
        <p:nvCxnSpPr>
          <p:cNvPr id="9" name="Straight Arrow Connector 8"/>
          <p:cNvCxnSpPr/>
          <p:nvPr/>
        </p:nvCxnSpPr>
        <p:spPr>
          <a:xfrm flipV="1">
            <a:off x="6963250" y="1318978"/>
            <a:ext cx="4895461" cy="9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037617"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0.10</a:t>
            </a:r>
          </a:p>
        </p:txBody>
      </p:sp>
      <p:sp>
        <p:nvSpPr>
          <p:cNvPr id="21" name="Rectangle 20"/>
          <p:cNvSpPr/>
          <p:nvPr/>
        </p:nvSpPr>
        <p:spPr>
          <a:xfrm>
            <a:off x="6963250" y="2598482"/>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983397" y="2613690"/>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9003544" y="2613690"/>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840961" y="3324947"/>
            <a:ext cx="3198311" cy="461665"/>
          </a:xfrm>
          <a:prstGeom prst="rect">
            <a:avLst/>
          </a:prstGeom>
          <a:noFill/>
        </p:spPr>
        <p:txBody>
          <a:bodyPr wrap="none" rtlCol="0">
            <a:spAutoFit/>
          </a:bodyPr>
          <a:lstStyle/>
          <a:p>
            <a:r>
              <a:rPr lang="en-US" b="0" dirty="0"/>
              <a:t>All ground-truth boxes</a:t>
            </a:r>
          </a:p>
        </p:txBody>
      </p:sp>
      <p:sp>
        <p:nvSpPr>
          <p:cNvPr id="26" name="TextBox 25"/>
          <p:cNvSpPr txBox="1"/>
          <p:nvPr/>
        </p:nvSpPr>
        <p:spPr>
          <a:xfrm>
            <a:off x="7799895" y="2209888"/>
            <a:ext cx="1883849" cy="369332"/>
          </a:xfrm>
          <a:prstGeom prst="rect">
            <a:avLst/>
          </a:prstGeom>
          <a:noFill/>
        </p:spPr>
        <p:txBody>
          <a:bodyPr wrap="none" rtlCol="0">
            <a:spAutoFit/>
          </a:bodyPr>
          <a:lstStyle/>
          <a:p>
            <a:r>
              <a:rPr lang="en-US" sz="1800" b="0" dirty="0"/>
              <a:t>Match: &gt; 0.5 </a:t>
            </a:r>
            <a:r>
              <a:rPr lang="en-US" sz="1800" b="0" dirty="0" err="1"/>
              <a:t>IoU</a:t>
            </a:r>
            <a:endParaRPr lang="en-US" sz="1800" b="0" dirty="0"/>
          </a:p>
        </p:txBody>
      </p:sp>
      <p:sp>
        <p:nvSpPr>
          <p:cNvPr id="27" name="TextBox 26"/>
          <p:cNvSpPr txBox="1"/>
          <p:nvPr/>
        </p:nvSpPr>
        <p:spPr>
          <a:xfrm>
            <a:off x="9220200" y="5569803"/>
            <a:ext cx="3007555" cy="830997"/>
          </a:xfrm>
          <a:prstGeom prst="rect">
            <a:avLst/>
          </a:prstGeom>
          <a:noFill/>
        </p:spPr>
        <p:txBody>
          <a:bodyPr wrap="none" rtlCol="0">
            <a:spAutoFit/>
          </a:bodyPr>
          <a:lstStyle/>
          <a:p>
            <a:r>
              <a:rPr lang="en-US" sz="2400" b="0" dirty="0"/>
              <a:t>Precision = 3/5 = 0.6</a:t>
            </a:r>
          </a:p>
          <a:p>
            <a:r>
              <a:rPr lang="en-US" sz="2400" b="0" dirty="0"/>
              <a:t>Recall = 3/3 = 1.0</a:t>
            </a:r>
          </a:p>
        </p:txBody>
      </p:sp>
      <p:sp>
        <p:nvSpPr>
          <p:cNvPr id="31" name="Rectangle 30"/>
          <p:cNvSpPr/>
          <p:nvPr/>
        </p:nvSpPr>
        <p:spPr>
          <a:xfrm>
            <a:off x="10017470" y="1542911"/>
            <a:ext cx="836645" cy="5971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0.5</a:t>
            </a:r>
          </a:p>
        </p:txBody>
      </p:sp>
      <p:cxnSp>
        <p:nvCxnSpPr>
          <p:cNvPr id="24" name="Straight Connector 23"/>
          <p:cNvCxnSpPr/>
          <p:nvPr/>
        </p:nvCxnSpPr>
        <p:spPr>
          <a:xfrm flipH="1">
            <a:off x="9646083" y="2200493"/>
            <a:ext cx="1606635" cy="365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139540" y="4648200"/>
            <a:ext cx="0" cy="18307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053503" y="6420964"/>
            <a:ext cx="335946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6062138" y="5251013"/>
            <a:ext cx="1452642" cy="461665"/>
          </a:xfrm>
          <a:prstGeom prst="rect">
            <a:avLst/>
          </a:prstGeom>
          <a:noFill/>
        </p:spPr>
        <p:txBody>
          <a:bodyPr wrap="none" rtlCol="0">
            <a:spAutoFit/>
          </a:bodyPr>
          <a:lstStyle/>
          <a:p>
            <a:r>
              <a:rPr lang="en-US" sz="2400" b="0" dirty="0"/>
              <a:t>Precision</a:t>
            </a:r>
          </a:p>
        </p:txBody>
      </p:sp>
      <p:sp>
        <p:nvSpPr>
          <p:cNvPr id="20" name="Oval 19"/>
          <p:cNvSpPr/>
          <p:nvPr/>
        </p:nvSpPr>
        <p:spPr>
          <a:xfrm>
            <a:off x="9111120" y="4701176"/>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069201" y="4705107"/>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0389703"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210167" y="6291215"/>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168248"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7019291" y="4804154"/>
            <a:ext cx="262911" cy="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9111120" y="5462023"/>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9111120" y="5046162"/>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290656" y="5328389"/>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891365D-A3CC-4546-9363-CF0C321197B8}"/>
              </a:ext>
            </a:extLst>
          </p:cNvPr>
          <p:cNvSpPr>
            <a:spLocks noGrp="1"/>
          </p:cNvSpPr>
          <p:nvPr>
            <p:ph type="title"/>
          </p:nvPr>
        </p:nvSpPr>
        <p:spPr/>
        <p:txBody>
          <a:bodyPr/>
          <a:lstStyle/>
          <a:p>
            <a:r>
              <a:rPr lang="en-US" dirty="0"/>
              <a:t>Evaluating object detectors</a:t>
            </a:r>
          </a:p>
        </p:txBody>
      </p:sp>
      <p:sp>
        <p:nvSpPr>
          <p:cNvPr id="39" name="TextBox 38">
            <a:extLst>
              <a:ext uri="{FF2B5EF4-FFF2-40B4-BE49-F238E27FC236}">
                <a16:creationId xmlns:a16="http://schemas.microsoft.com/office/drawing/2014/main" id="{5AC1C7F1-5CEF-644F-B3B8-B14CAC6089EB}"/>
              </a:ext>
            </a:extLst>
          </p:cNvPr>
          <p:cNvSpPr txBox="1"/>
          <p:nvPr/>
        </p:nvSpPr>
        <p:spPr>
          <a:xfrm>
            <a:off x="8177927" y="6420964"/>
            <a:ext cx="1042273" cy="461665"/>
          </a:xfrm>
          <a:prstGeom prst="rect">
            <a:avLst/>
          </a:prstGeom>
          <a:noFill/>
        </p:spPr>
        <p:txBody>
          <a:bodyPr wrap="none" rtlCol="0">
            <a:spAutoFit/>
          </a:bodyPr>
          <a:lstStyle/>
          <a:p>
            <a:r>
              <a:rPr lang="en-US" sz="2400" b="0" dirty="0"/>
              <a:t>Recall</a:t>
            </a:r>
          </a:p>
        </p:txBody>
      </p:sp>
      <p:sp>
        <p:nvSpPr>
          <p:cNvPr id="42" name="TextBox 41">
            <a:extLst>
              <a:ext uri="{FF2B5EF4-FFF2-40B4-BE49-F238E27FC236}">
                <a16:creationId xmlns:a16="http://schemas.microsoft.com/office/drawing/2014/main" id="{8BFDDD66-9E15-8841-B4D6-B4F55B67FC21}"/>
              </a:ext>
            </a:extLst>
          </p:cNvPr>
          <p:cNvSpPr txBox="1"/>
          <p:nvPr/>
        </p:nvSpPr>
        <p:spPr>
          <a:xfrm>
            <a:off x="10452570" y="6181816"/>
            <a:ext cx="612668" cy="461665"/>
          </a:xfrm>
          <a:prstGeom prst="rect">
            <a:avLst/>
          </a:prstGeom>
          <a:noFill/>
        </p:spPr>
        <p:txBody>
          <a:bodyPr wrap="none" rtlCol="0">
            <a:spAutoFit/>
          </a:bodyPr>
          <a:lstStyle/>
          <a:p>
            <a:r>
              <a:rPr lang="en-US" b="0" dirty="0"/>
              <a:t>1.0</a:t>
            </a:r>
          </a:p>
        </p:txBody>
      </p:sp>
      <p:sp>
        <p:nvSpPr>
          <p:cNvPr id="2" name="TextBox 1">
            <a:extLst>
              <a:ext uri="{FF2B5EF4-FFF2-40B4-BE49-F238E27FC236}">
                <a16:creationId xmlns:a16="http://schemas.microsoft.com/office/drawing/2014/main" id="{F9E1FE15-193A-E39B-95D9-60FD23DBE238}"/>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2"/>
              </a:rPr>
              <a:t>J. Johnson</a:t>
            </a:r>
            <a:endParaRPr lang="en-US" sz="1600" b="0" dirty="0"/>
          </a:p>
        </p:txBody>
      </p:sp>
      <p:sp>
        <p:nvSpPr>
          <p:cNvPr id="4" name="TextBox 3">
            <a:extLst>
              <a:ext uri="{FF2B5EF4-FFF2-40B4-BE49-F238E27FC236}">
                <a16:creationId xmlns:a16="http://schemas.microsoft.com/office/drawing/2014/main" id="{4C89D17B-5880-F59E-CBFF-11E340EBBDE9}"/>
              </a:ext>
            </a:extLst>
          </p:cNvPr>
          <p:cNvSpPr txBox="1"/>
          <p:nvPr/>
        </p:nvSpPr>
        <p:spPr>
          <a:xfrm>
            <a:off x="6905215" y="838200"/>
            <a:ext cx="4206601" cy="461665"/>
          </a:xfrm>
          <a:prstGeom prst="rect">
            <a:avLst/>
          </a:prstGeom>
          <a:noFill/>
        </p:spPr>
        <p:txBody>
          <a:bodyPr wrap="none" rtlCol="0">
            <a:spAutoFit/>
          </a:bodyPr>
          <a:lstStyle/>
          <a:p>
            <a:r>
              <a:rPr lang="en-US" b="0" dirty="0"/>
              <a:t>All detections sorted by score</a:t>
            </a:r>
          </a:p>
        </p:txBody>
      </p:sp>
    </p:spTree>
    <p:extLst>
      <p:ext uri="{BB962C8B-B14F-4D97-AF65-F5344CB8AC3E}">
        <p14:creationId xmlns:p14="http://schemas.microsoft.com/office/powerpoint/2010/main" val="69662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D029-8D3B-4044-BD2E-B38FFABAC9BE}"/>
              </a:ext>
            </a:extLst>
          </p:cNvPr>
          <p:cNvSpPr>
            <a:spLocks noGrp="1"/>
          </p:cNvSpPr>
          <p:nvPr>
            <p:ph type="title"/>
          </p:nvPr>
        </p:nvSpPr>
        <p:spPr/>
        <p:txBody>
          <a:bodyPr/>
          <a:lstStyle/>
          <a:p>
            <a:r>
              <a:rPr lang="en-US" dirty="0"/>
              <a:t>Object detection: Outline</a:t>
            </a:r>
          </a:p>
        </p:txBody>
      </p:sp>
      <p:sp>
        <p:nvSpPr>
          <p:cNvPr id="3" name="Content Placeholder 2">
            <a:extLst>
              <a:ext uri="{FF2B5EF4-FFF2-40B4-BE49-F238E27FC236}">
                <a16:creationId xmlns:a16="http://schemas.microsoft.com/office/drawing/2014/main" id="{9D0AAF1D-D009-2540-93EA-1ECD79943D09}"/>
              </a:ext>
            </a:extLst>
          </p:cNvPr>
          <p:cNvSpPr>
            <a:spLocks noGrp="1"/>
          </p:cNvSpPr>
          <p:nvPr>
            <p:ph idx="1"/>
          </p:nvPr>
        </p:nvSpPr>
        <p:spPr/>
        <p:txBody>
          <a:bodyPr/>
          <a:lstStyle/>
          <a:p>
            <a:pPr marL="457200" indent="-457200">
              <a:buFont typeface="Arial" panose="020B0604020202020204" pitchFamily="34" charset="0"/>
              <a:buChar char="•"/>
            </a:pPr>
            <a:r>
              <a:rPr lang="en-US" dirty="0"/>
              <a:t>Task definition and evaluation</a:t>
            </a:r>
          </a:p>
          <a:p>
            <a:pPr marL="457200" indent="-457200">
              <a:buFont typeface="Arial" panose="020B0604020202020204" pitchFamily="34" charset="0"/>
              <a:buChar char="•"/>
            </a:pPr>
            <a:r>
              <a:rPr lang="en-US" dirty="0"/>
              <a:t>Two-stage detectors:</a:t>
            </a:r>
          </a:p>
          <a:p>
            <a:pPr marL="857250" lvl="1" indent="-457200">
              <a:buFont typeface="Arial" panose="020B0604020202020204" pitchFamily="34" charset="0"/>
              <a:buChar char="•"/>
            </a:pPr>
            <a:r>
              <a:rPr lang="en-US" sz="2400" dirty="0"/>
              <a:t>R-CNN</a:t>
            </a:r>
          </a:p>
          <a:p>
            <a:pPr marL="857250" lvl="1" indent="-457200">
              <a:buFont typeface="Arial" panose="020B0604020202020204" pitchFamily="34" charset="0"/>
              <a:buChar char="•"/>
            </a:pPr>
            <a:r>
              <a:rPr lang="en-US" sz="2400" dirty="0"/>
              <a:t>Fast R-CNN</a:t>
            </a:r>
          </a:p>
          <a:p>
            <a:pPr marL="857250" lvl="1" indent="-457200">
              <a:buFont typeface="Arial" panose="020B0604020202020204" pitchFamily="34" charset="0"/>
              <a:buChar char="•"/>
            </a:pPr>
            <a:r>
              <a:rPr lang="en-US" sz="2400" dirty="0"/>
              <a:t>Faster R-CNN</a:t>
            </a:r>
          </a:p>
          <a:p>
            <a:pPr marL="457200" indent="-457200">
              <a:buFont typeface="Arial" panose="020B0604020202020204" pitchFamily="34" charset="0"/>
              <a:buChar char="•"/>
            </a:pPr>
            <a:r>
              <a:rPr lang="en-US" dirty="0"/>
              <a:t>Single-stage and multi-resolution detectors</a:t>
            </a:r>
          </a:p>
          <a:p>
            <a:pPr marL="457200" indent="-457200">
              <a:buFont typeface="Arial" panose="020B0604020202020204" pitchFamily="34" charset="0"/>
              <a:buChar char="•"/>
            </a:pPr>
            <a:r>
              <a:rPr lang="en-US" dirty="0"/>
              <a:t>Other detectors: </a:t>
            </a:r>
            <a:r>
              <a:rPr lang="en-US" dirty="0" err="1"/>
              <a:t>CornerNet</a:t>
            </a:r>
            <a:r>
              <a:rPr lang="en-US" dirty="0"/>
              <a:t>, DETR</a:t>
            </a:r>
          </a:p>
          <a:p>
            <a:pPr marL="857250" lvl="1"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1491889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147249" y="4800391"/>
            <a:ext cx="3256384" cy="1632857"/>
          </a:xfrm>
          <a:custGeom>
            <a:avLst/>
            <a:gdLst>
              <a:gd name="connsiteX0" fmla="*/ 0 w 3256384"/>
              <a:gd name="connsiteY0" fmla="*/ 1623526 h 1632857"/>
              <a:gd name="connsiteX1" fmla="*/ 0 w 3256384"/>
              <a:gd name="connsiteY1" fmla="*/ 9331 h 1632857"/>
              <a:gd name="connsiteX2" fmla="*/ 1026367 w 3256384"/>
              <a:gd name="connsiteY2" fmla="*/ 0 h 1632857"/>
              <a:gd name="connsiteX3" fmla="*/ 2090057 w 3256384"/>
              <a:gd name="connsiteY3" fmla="*/ 0 h 1632857"/>
              <a:gd name="connsiteX4" fmla="*/ 2062065 w 3256384"/>
              <a:gd name="connsiteY4" fmla="*/ 774441 h 1632857"/>
              <a:gd name="connsiteX5" fmla="*/ 3256384 w 3256384"/>
              <a:gd name="connsiteY5" fmla="*/ 625151 h 1632857"/>
              <a:gd name="connsiteX6" fmla="*/ 3256384 w 3256384"/>
              <a:gd name="connsiteY6" fmla="*/ 1632857 h 1632857"/>
              <a:gd name="connsiteX7" fmla="*/ 0 w 3256384"/>
              <a:gd name="connsiteY7" fmla="*/ 1623526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6384" h="1632857">
                <a:moveTo>
                  <a:pt x="0" y="1623526"/>
                </a:moveTo>
                <a:lnTo>
                  <a:pt x="0" y="9331"/>
                </a:lnTo>
                <a:lnTo>
                  <a:pt x="1026367" y="0"/>
                </a:lnTo>
                <a:lnTo>
                  <a:pt x="2090057" y="0"/>
                </a:lnTo>
                <a:lnTo>
                  <a:pt x="2062065" y="774441"/>
                </a:lnTo>
                <a:lnTo>
                  <a:pt x="3256384" y="625151"/>
                </a:lnTo>
                <a:lnTo>
                  <a:pt x="3256384" y="1632857"/>
                </a:lnTo>
                <a:lnTo>
                  <a:pt x="0" y="1623526"/>
                </a:ln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endParaRPr lang="en-US" dirty="0"/>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sp>
        <p:nvSpPr>
          <p:cNvPr id="5" name="TextBox 4"/>
          <p:cNvSpPr txBox="1"/>
          <p:nvPr/>
        </p:nvSpPr>
        <p:spPr>
          <a:xfrm>
            <a:off x="253549" y="1524000"/>
            <a:ext cx="6587411" cy="3170099"/>
          </a:xfrm>
          <a:prstGeom prst="rect">
            <a:avLst/>
          </a:prstGeom>
          <a:noFill/>
        </p:spPr>
        <p:txBody>
          <a:bodyPr wrap="square" rtlCol="0">
            <a:spAutoFit/>
          </a:bodyPr>
          <a:lstStyle/>
          <a:p>
            <a:pPr marL="342900" indent="-342900">
              <a:buAutoNum type="arabicPeriod"/>
            </a:pPr>
            <a:r>
              <a:rPr lang="en-US" sz="2000" b="0" dirty="0"/>
              <a:t>Run object detector on all test images (with NMS)</a:t>
            </a:r>
          </a:p>
          <a:p>
            <a:pPr marL="342900" indent="-342900">
              <a:buAutoNum type="arabicPeriod"/>
            </a:pPr>
            <a:r>
              <a:rPr lang="en-US" sz="2000" b="0" dirty="0"/>
              <a:t>For each category, compute </a:t>
            </a:r>
            <a:r>
              <a:rPr lang="en-US" sz="2000" dirty="0"/>
              <a:t>Average Precision (AP) </a:t>
            </a:r>
            <a:r>
              <a:rPr lang="en-US" sz="2000" b="0" dirty="0"/>
              <a:t>or area under </a:t>
            </a:r>
            <a:r>
              <a:rPr lang="en-US" sz="2000" dirty="0"/>
              <a:t>Precision vs. Recall Curve</a:t>
            </a:r>
          </a:p>
          <a:p>
            <a:pPr marL="342900" indent="-342900">
              <a:buAutoNum type="arabicPeriod"/>
            </a:pPr>
            <a:endParaRPr lang="en-US" sz="2000" b="0" dirty="0"/>
          </a:p>
          <a:p>
            <a:pPr marL="800100" lvl="1" indent="-342900">
              <a:buAutoNum type="arabicPeriod"/>
            </a:pPr>
            <a:r>
              <a:rPr lang="en-US" sz="2000" b="0" dirty="0"/>
              <a:t>For each detection (highest to lowest score)</a:t>
            </a:r>
          </a:p>
          <a:p>
            <a:pPr marL="1257300" lvl="2" indent="-342900">
              <a:buAutoNum type="arabicPeriod"/>
            </a:pPr>
            <a:r>
              <a:rPr lang="en-US" sz="2000" b="0" dirty="0"/>
              <a:t>If it matches some GT box with </a:t>
            </a:r>
            <a:r>
              <a:rPr lang="en-US" sz="2000" b="0" dirty="0" err="1"/>
              <a:t>IoU</a:t>
            </a:r>
            <a:r>
              <a:rPr lang="en-US" sz="2000" b="0" dirty="0"/>
              <a:t> &gt; 0.5, mark it as positive and eliminate the GT</a:t>
            </a:r>
          </a:p>
          <a:p>
            <a:pPr marL="1257300" lvl="2" indent="-342900">
              <a:buAutoNum type="arabicPeriod"/>
            </a:pPr>
            <a:r>
              <a:rPr lang="en-US" sz="2000" b="0" dirty="0"/>
              <a:t>Otherwise mark it as negative</a:t>
            </a:r>
          </a:p>
          <a:p>
            <a:pPr marL="1257300" lvl="2" indent="-342900">
              <a:buAutoNum type="arabicPeriod"/>
            </a:pPr>
            <a:r>
              <a:rPr lang="en-US" sz="2000" b="0" dirty="0"/>
              <a:t>Plot a point on PR Curve</a:t>
            </a:r>
          </a:p>
          <a:p>
            <a:pPr marL="800100" lvl="1" indent="-342900">
              <a:buAutoNum type="arabicPeriod"/>
            </a:pPr>
            <a:r>
              <a:rPr lang="en-US" sz="2000" b="0" dirty="0"/>
              <a:t>Average Precision (AP) = area under PR curve</a:t>
            </a:r>
          </a:p>
        </p:txBody>
      </p:sp>
      <p:sp>
        <p:nvSpPr>
          <p:cNvPr id="7" name="Rectangle 6"/>
          <p:cNvSpPr/>
          <p:nvPr/>
        </p:nvSpPr>
        <p:spPr>
          <a:xfrm>
            <a:off x="6963250"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0.99</a:t>
            </a:r>
          </a:p>
        </p:txBody>
      </p:sp>
      <p:sp>
        <p:nvSpPr>
          <p:cNvPr id="13" name="Rectangle 12"/>
          <p:cNvSpPr/>
          <p:nvPr/>
        </p:nvSpPr>
        <p:spPr>
          <a:xfrm>
            <a:off x="7983397"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0.95</a:t>
            </a:r>
          </a:p>
        </p:txBody>
      </p:sp>
      <p:sp>
        <p:nvSpPr>
          <p:cNvPr id="14" name="Rectangle 13"/>
          <p:cNvSpPr/>
          <p:nvPr/>
        </p:nvSpPr>
        <p:spPr>
          <a:xfrm>
            <a:off x="9003544" y="1542911"/>
            <a:ext cx="836645" cy="5971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0.90</a:t>
            </a:r>
          </a:p>
        </p:txBody>
      </p:sp>
      <p:cxnSp>
        <p:nvCxnSpPr>
          <p:cNvPr id="9" name="Straight Arrow Connector 8"/>
          <p:cNvCxnSpPr/>
          <p:nvPr/>
        </p:nvCxnSpPr>
        <p:spPr>
          <a:xfrm flipV="1">
            <a:off x="6963250" y="1318978"/>
            <a:ext cx="4895461" cy="9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037617"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0.10</a:t>
            </a:r>
          </a:p>
        </p:txBody>
      </p:sp>
      <p:sp>
        <p:nvSpPr>
          <p:cNvPr id="21" name="Rectangle 20"/>
          <p:cNvSpPr/>
          <p:nvPr/>
        </p:nvSpPr>
        <p:spPr>
          <a:xfrm>
            <a:off x="6963250" y="2598482"/>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840961" y="3324947"/>
            <a:ext cx="3198311" cy="461665"/>
          </a:xfrm>
          <a:prstGeom prst="rect">
            <a:avLst/>
          </a:prstGeom>
          <a:noFill/>
        </p:spPr>
        <p:txBody>
          <a:bodyPr wrap="none" rtlCol="0">
            <a:spAutoFit/>
          </a:bodyPr>
          <a:lstStyle/>
          <a:p>
            <a:r>
              <a:rPr lang="en-US" b="0" dirty="0"/>
              <a:t>All ground-truth boxes</a:t>
            </a:r>
          </a:p>
        </p:txBody>
      </p:sp>
      <p:sp>
        <p:nvSpPr>
          <p:cNvPr id="31" name="Rectangle 30"/>
          <p:cNvSpPr/>
          <p:nvPr/>
        </p:nvSpPr>
        <p:spPr>
          <a:xfrm>
            <a:off x="10017470" y="1542911"/>
            <a:ext cx="836645" cy="5971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0.5</a:t>
            </a:r>
          </a:p>
        </p:txBody>
      </p:sp>
      <p:cxnSp>
        <p:nvCxnSpPr>
          <p:cNvPr id="8" name="Straight Connector 7"/>
          <p:cNvCxnSpPr/>
          <p:nvPr/>
        </p:nvCxnSpPr>
        <p:spPr>
          <a:xfrm>
            <a:off x="7139540" y="4648200"/>
            <a:ext cx="0" cy="18307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053503" y="6420964"/>
            <a:ext cx="335946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6062138" y="5251013"/>
            <a:ext cx="1452642" cy="461665"/>
          </a:xfrm>
          <a:prstGeom prst="rect">
            <a:avLst/>
          </a:prstGeom>
          <a:noFill/>
        </p:spPr>
        <p:txBody>
          <a:bodyPr wrap="none" rtlCol="0">
            <a:spAutoFit/>
          </a:bodyPr>
          <a:lstStyle/>
          <a:p>
            <a:r>
              <a:rPr lang="en-US" sz="2400" b="0" dirty="0"/>
              <a:t>Precision</a:t>
            </a:r>
          </a:p>
        </p:txBody>
      </p:sp>
      <p:sp>
        <p:nvSpPr>
          <p:cNvPr id="20" name="Oval 19"/>
          <p:cNvSpPr/>
          <p:nvPr/>
        </p:nvSpPr>
        <p:spPr>
          <a:xfrm>
            <a:off x="9111120" y="4701176"/>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069201" y="4705107"/>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0389703"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210167" y="6291215"/>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168248"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7019291" y="4804154"/>
            <a:ext cx="262911" cy="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9111120" y="5462023"/>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9111120" y="5046162"/>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290656" y="5328389"/>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91243" y="5673520"/>
            <a:ext cx="3120097" cy="584775"/>
          </a:xfrm>
          <a:prstGeom prst="rect">
            <a:avLst/>
          </a:prstGeom>
          <a:noFill/>
        </p:spPr>
        <p:txBody>
          <a:bodyPr wrap="square" rtlCol="0">
            <a:spAutoFit/>
          </a:bodyPr>
          <a:lstStyle/>
          <a:p>
            <a:r>
              <a:rPr lang="en-US" sz="3200" b="0" dirty="0">
                <a:solidFill>
                  <a:schemeClr val="bg1"/>
                </a:solidFill>
              </a:rPr>
              <a:t>AP = 0.86</a:t>
            </a:r>
          </a:p>
        </p:txBody>
      </p:sp>
      <p:sp>
        <p:nvSpPr>
          <p:cNvPr id="12" name="Title 11">
            <a:extLst>
              <a:ext uri="{FF2B5EF4-FFF2-40B4-BE49-F238E27FC236}">
                <a16:creationId xmlns:a16="http://schemas.microsoft.com/office/drawing/2014/main" id="{FD1B151E-5B68-CA45-8611-2D57E5B9E924}"/>
              </a:ext>
            </a:extLst>
          </p:cNvPr>
          <p:cNvSpPr>
            <a:spLocks noGrp="1"/>
          </p:cNvSpPr>
          <p:nvPr>
            <p:ph type="title"/>
          </p:nvPr>
        </p:nvSpPr>
        <p:spPr/>
        <p:txBody>
          <a:bodyPr/>
          <a:lstStyle/>
          <a:p>
            <a:r>
              <a:rPr lang="en-US" dirty="0"/>
              <a:t>Evaluating object detectors</a:t>
            </a:r>
          </a:p>
        </p:txBody>
      </p:sp>
      <p:sp>
        <p:nvSpPr>
          <p:cNvPr id="36" name="TextBox 35">
            <a:extLst>
              <a:ext uri="{FF2B5EF4-FFF2-40B4-BE49-F238E27FC236}">
                <a16:creationId xmlns:a16="http://schemas.microsoft.com/office/drawing/2014/main" id="{8F4F7824-990A-A248-B248-82FF08A65D0A}"/>
              </a:ext>
            </a:extLst>
          </p:cNvPr>
          <p:cNvSpPr txBox="1"/>
          <p:nvPr/>
        </p:nvSpPr>
        <p:spPr>
          <a:xfrm>
            <a:off x="8177927" y="6420964"/>
            <a:ext cx="1042273" cy="461665"/>
          </a:xfrm>
          <a:prstGeom prst="rect">
            <a:avLst/>
          </a:prstGeom>
          <a:noFill/>
        </p:spPr>
        <p:txBody>
          <a:bodyPr wrap="none" rtlCol="0">
            <a:spAutoFit/>
          </a:bodyPr>
          <a:lstStyle/>
          <a:p>
            <a:r>
              <a:rPr lang="en-US" sz="2400" b="0" dirty="0"/>
              <a:t>Recall</a:t>
            </a:r>
          </a:p>
        </p:txBody>
      </p:sp>
      <p:sp>
        <p:nvSpPr>
          <p:cNvPr id="39" name="TextBox 38">
            <a:extLst>
              <a:ext uri="{FF2B5EF4-FFF2-40B4-BE49-F238E27FC236}">
                <a16:creationId xmlns:a16="http://schemas.microsoft.com/office/drawing/2014/main" id="{97E114F5-E362-544C-9604-C00DC41BB279}"/>
              </a:ext>
            </a:extLst>
          </p:cNvPr>
          <p:cNvSpPr txBox="1"/>
          <p:nvPr/>
        </p:nvSpPr>
        <p:spPr>
          <a:xfrm>
            <a:off x="10452570" y="6181816"/>
            <a:ext cx="612668" cy="461665"/>
          </a:xfrm>
          <a:prstGeom prst="rect">
            <a:avLst/>
          </a:prstGeom>
          <a:noFill/>
        </p:spPr>
        <p:txBody>
          <a:bodyPr wrap="none" rtlCol="0">
            <a:spAutoFit/>
          </a:bodyPr>
          <a:lstStyle/>
          <a:p>
            <a:r>
              <a:rPr lang="en-US" b="0" dirty="0"/>
              <a:t>1.0</a:t>
            </a:r>
          </a:p>
        </p:txBody>
      </p:sp>
      <p:sp>
        <p:nvSpPr>
          <p:cNvPr id="2" name="TextBox 1">
            <a:extLst>
              <a:ext uri="{FF2B5EF4-FFF2-40B4-BE49-F238E27FC236}">
                <a16:creationId xmlns:a16="http://schemas.microsoft.com/office/drawing/2014/main" id="{35AA4648-918F-B07F-FFF5-D05513C2066C}"/>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2"/>
              </a:rPr>
              <a:t>J. Johnson</a:t>
            </a:r>
            <a:endParaRPr lang="en-US" sz="1600" b="0" dirty="0"/>
          </a:p>
        </p:txBody>
      </p:sp>
      <p:sp>
        <p:nvSpPr>
          <p:cNvPr id="11" name="TextBox 10">
            <a:extLst>
              <a:ext uri="{FF2B5EF4-FFF2-40B4-BE49-F238E27FC236}">
                <a16:creationId xmlns:a16="http://schemas.microsoft.com/office/drawing/2014/main" id="{8E0A64B8-00C5-5CBD-1065-9DD1A7A92BA2}"/>
              </a:ext>
            </a:extLst>
          </p:cNvPr>
          <p:cNvSpPr txBox="1"/>
          <p:nvPr/>
        </p:nvSpPr>
        <p:spPr>
          <a:xfrm>
            <a:off x="6905215" y="838200"/>
            <a:ext cx="4206601" cy="461665"/>
          </a:xfrm>
          <a:prstGeom prst="rect">
            <a:avLst/>
          </a:prstGeom>
          <a:noFill/>
        </p:spPr>
        <p:txBody>
          <a:bodyPr wrap="none" rtlCol="0">
            <a:spAutoFit/>
          </a:bodyPr>
          <a:lstStyle/>
          <a:p>
            <a:r>
              <a:rPr lang="en-US" b="0" dirty="0"/>
              <a:t>All detections sorted by score</a:t>
            </a:r>
          </a:p>
        </p:txBody>
      </p:sp>
      <p:sp>
        <p:nvSpPr>
          <p:cNvPr id="15" name="Rectangle 14">
            <a:extLst>
              <a:ext uri="{FF2B5EF4-FFF2-40B4-BE49-F238E27FC236}">
                <a16:creationId xmlns:a16="http://schemas.microsoft.com/office/drawing/2014/main" id="{C39DBB84-3179-302F-5657-CFADBCAB5779}"/>
              </a:ext>
            </a:extLst>
          </p:cNvPr>
          <p:cNvSpPr/>
          <p:nvPr/>
        </p:nvSpPr>
        <p:spPr>
          <a:xfrm>
            <a:off x="7983397" y="2586779"/>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4355E67-3911-E4F6-9B6D-432817992F6C}"/>
              </a:ext>
            </a:extLst>
          </p:cNvPr>
          <p:cNvSpPr/>
          <p:nvPr/>
        </p:nvSpPr>
        <p:spPr>
          <a:xfrm>
            <a:off x="8991600" y="2590800"/>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7537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7147249" y="4800391"/>
            <a:ext cx="3256384" cy="1632857"/>
          </a:xfrm>
          <a:custGeom>
            <a:avLst/>
            <a:gdLst>
              <a:gd name="connsiteX0" fmla="*/ 0 w 3256384"/>
              <a:gd name="connsiteY0" fmla="*/ 1623526 h 1632857"/>
              <a:gd name="connsiteX1" fmla="*/ 0 w 3256384"/>
              <a:gd name="connsiteY1" fmla="*/ 9331 h 1632857"/>
              <a:gd name="connsiteX2" fmla="*/ 1026367 w 3256384"/>
              <a:gd name="connsiteY2" fmla="*/ 0 h 1632857"/>
              <a:gd name="connsiteX3" fmla="*/ 2090057 w 3256384"/>
              <a:gd name="connsiteY3" fmla="*/ 0 h 1632857"/>
              <a:gd name="connsiteX4" fmla="*/ 2062065 w 3256384"/>
              <a:gd name="connsiteY4" fmla="*/ 774441 h 1632857"/>
              <a:gd name="connsiteX5" fmla="*/ 3256384 w 3256384"/>
              <a:gd name="connsiteY5" fmla="*/ 625151 h 1632857"/>
              <a:gd name="connsiteX6" fmla="*/ 3256384 w 3256384"/>
              <a:gd name="connsiteY6" fmla="*/ 1632857 h 1632857"/>
              <a:gd name="connsiteX7" fmla="*/ 0 w 3256384"/>
              <a:gd name="connsiteY7" fmla="*/ 1623526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6384" h="1632857">
                <a:moveTo>
                  <a:pt x="0" y="1623526"/>
                </a:moveTo>
                <a:lnTo>
                  <a:pt x="0" y="9331"/>
                </a:lnTo>
                <a:lnTo>
                  <a:pt x="1026367" y="0"/>
                </a:lnTo>
                <a:lnTo>
                  <a:pt x="2090057" y="0"/>
                </a:lnTo>
                <a:lnTo>
                  <a:pt x="2062065" y="774441"/>
                </a:lnTo>
                <a:lnTo>
                  <a:pt x="3256384" y="625151"/>
                </a:lnTo>
                <a:lnTo>
                  <a:pt x="3256384" y="1632857"/>
                </a:lnTo>
                <a:lnTo>
                  <a:pt x="0" y="1623526"/>
                </a:ln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endParaRPr lang="en-US" dirty="0"/>
          </a:p>
        </p:txBody>
      </p:sp>
      <p:sp>
        <p:nvSpPr>
          <p:cNvPr id="32" name="Rectangle 31"/>
          <p:cNvSpPr/>
          <p:nvPr/>
        </p:nvSpPr>
        <p:spPr>
          <a:xfrm>
            <a:off x="3396566" y="7859897"/>
            <a:ext cx="184731" cy="461665"/>
          </a:xfrm>
          <a:prstGeom prst="rect">
            <a:avLst/>
          </a:prstGeom>
        </p:spPr>
        <p:txBody>
          <a:bodyPr wrap="none">
            <a:spAutoFit/>
          </a:bodyPr>
          <a:lstStyle/>
          <a:p>
            <a:endParaRPr lang="en-US" sz="2400" dirty="0"/>
          </a:p>
        </p:txBody>
      </p:sp>
      <p:sp>
        <p:nvSpPr>
          <p:cNvPr id="33" name="Rectangle 32"/>
          <p:cNvSpPr/>
          <p:nvPr/>
        </p:nvSpPr>
        <p:spPr>
          <a:xfrm>
            <a:off x="3590428" y="8321562"/>
            <a:ext cx="184731" cy="461665"/>
          </a:xfrm>
          <a:prstGeom prst="rect">
            <a:avLst/>
          </a:prstGeom>
        </p:spPr>
        <p:txBody>
          <a:bodyPr wrap="none">
            <a:spAutoFit/>
          </a:bodyPr>
          <a:lstStyle/>
          <a:p>
            <a:endParaRPr lang="en-US" sz="2400" dirty="0"/>
          </a:p>
        </p:txBody>
      </p:sp>
      <p:sp>
        <p:nvSpPr>
          <p:cNvPr id="5" name="TextBox 4"/>
          <p:cNvSpPr txBox="1"/>
          <p:nvPr/>
        </p:nvSpPr>
        <p:spPr>
          <a:xfrm>
            <a:off x="253549" y="1524000"/>
            <a:ext cx="6587411" cy="1015663"/>
          </a:xfrm>
          <a:prstGeom prst="rect">
            <a:avLst/>
          </a:prstGeom>
          <a:noFill/>
        </p:spPr>
        <p:txBody>
          <a:bodyPr wrap="square" rtlCol="0">
            <a:spAutoFit/>
          </a:bodyPr>
          <a:lstStyle/>
          <a:p>
            <a:pPr marL="342900" indent="-342900">
              <a:buAutoNum type="arabicPeriod"/>
            </a:pPr>
            <a:r>
              <a:rPr lang="en-US" sz="2000" b="0" dirty="0"/>
              <a:t>Run object detector on all test images (with NMS)</a:t>
            </a:r>
          </a:p>
          <a:p>
            <a:pPr marL="342900" indent="-342900">
              <a:buAutoNum type="arabicPeriod"/>
            </a:pPr>
            <a:r>
              <a:rPr lang="en-US" sz="2000" b="0" dirty="0"/>
              <a:t>For each category, compute </a:t>
            </a:r>
            <a:r>
              <a:rPr lang="en-US" sz="2000" dirty="0"/>
              <a:t>Average Precision (AP)</a:t>
            </a:r>
            <a:r>
              <a:rPr lang="en-US" sz="2000" b="0" dirty="0"/>
              <a:t> or area under </a:t>
            </a:r>
            <a:r>
              <a:rPr lang="en-US" sz="2000" dirty="0"/>
              <a:t>Precision vs. Recall Curve</a:t>
            </a:r>
          </a:p>
        </p:txBody>
      </p:sp>
      <p:sp>
        <p:nvSpPr>
          <p:cNvPr id="7" name="Rectangle 6"/>
          <p:cNvSpPr/>
          <p:nvPr/>
        </p:nvSpPr>
        <p:spPr>
          <a:xfrm>
            <a:off x="6963250"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0.99</a:t>
            </a:r>
          </a:p>
        </p:txBody>
      </p:sp>
      <p:sp>
        <p:nvSpPr>
          <p:cNvPr id="13" name="Rectangle 12"/>
          <p:cNvSpPr/>
          <p:nvPr/>
        </p:nvSpPr>
        <p:spPr>
          <a:xfrm>
            <a:off x="7983397"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0.95</a:t>
            </a:r>
          </a:p>
        </p:txBody>
      </p:sp>
      <p:sp>
        <p:nvSpPr>
          <p:cNvPr id="14" name="Rectangle 13"/>
          <p:cNvSpPr/>
          <p:nvPr/>
        </p:nvSpPr>
        <p:spPr>
          <a:xfrm>
            <a:off x="9003544" y="1542911"/>
            <a:ext cx="836645" cy="5971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0.90</a:t>
            </a:r>
          </a:p>
        </p:txBody>
      </p:sp>
      <p:cxnSp>
        <p:nvCxnSpPr>
          <p:cNvPr id="9" name="Straight Arrow Connector 8"/>
          <p:cNvCxnSpPr/>
          <p:nvPr/>
        </p:nvCxnSpPr>
        <p:spPr>
          <a:xfrm flipV="1">
            <a:off x="6963250" y="1318978"/>
            <a:ext cx="4895461" cy="9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037617" y="1542911"/>
            <a:ext cx="836645" cy="5971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0.10</a:t>
            </a:r>
          </a:p>
        </p:txBody>
      </p:sp>
      <p:sp>
        <p:nvSpPr>
          <p:cNvPr id="21" name="Rectangle 20"/>
          <p:cNvSpPr/>
          <p:nvPr/>
        </p:nvSpPr>
        <p:spPr>
          <a:xfrm>
            <a:off x="6963250" y="2598482"/>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983397" y="2586779"/>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840961" y="3324947"/>
            <a:ext cx="3198311" cy="461665"/>
          </a:xfrm>
          <a:prstGeom prst="rect">
            <a:avLst/>
          </a:prstGeom>
          <a:noFill/>
        </p:spPr>
        <p:txBody>
          <a:bodyPr wrap="none" rtlCol="0">
            <a:spAutoFit/>
          </a:bodyPr>
          <a:lstStyle/>
          <a:p>
            <a:r>
              <a:rPr lang="en-US" b="0" dirty="0"/>
              <a:t>All ground-truth boxes</a:t>
            </a:r>
          </a:p>
        </p:txBody>
      </p:sp>
      <p:sp>
        <p:nvSpPr>
          <p:cNvPr id="31" name="Rectangle 30"/>
          <p:cNvSpPr/>
          <p:nvPr/>
        </p:nvSpPr>
        <p:spPr>
          <a:xfrm>
            <a:off x="10017470" y="1542911"/>
            <a:ext cx="836645" cy="5971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0.5</a:t>
            </a:r>
          </a:p>
        </p:txBody>
      </p:sp>
      <p:cxnSp>
        <p:nvCxnSpPr>
          <p:cNvPr id="8" name="Straight Connector 7"/>
          <p:cNvCxnSpPr/>
          <p:nvPr/>
        </p:nvCxnSpPr>
        <p:spPr>
          <a:xfrm>
            <a:off x="7139540" y="4648200"/>
            <a:ext cx="0" cy="18307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053503" y="6420964"/>
            <a:ext cx="335946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6062138" y="5251013"/>
            <a:ext cx="1452642" cy="461665"/>
          </a:xfrm>
          <a:prstGeom prst="rect">
            <a:avLst/>
          </a:prstGeom>
          <a:noFill/>
        </p:spPr>
        <p:txBody>
          <a:bodyPr wrap="none" rtlCol="0">
            <a:spAutoFit/>
          </a:bodyPr>
          <a:lstStyle/>
          <a:p>
            <a:r>
              <a:rPr lang="en-US" sz="2400" b="0" dirty="0"/>
              <a:t>Precision</a:t>
            </a:r>
          </a:p>
        </p:txBody>
      </p:sp>
      <p:sp>
        <p:nvSpPr>
          <p:cNvPr id="20" name="Oval 19"/>
          <p:cNvSpPr/>
          <p:nvPr/>
        </p:nvSpPr>
        <p:spPr>
          <a:xfrm>
            <a:off x="9111120" y="4701176"/>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069201" y="4705107"/>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0389703"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210167" y="6291215"/>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168248" y="6270578"/>
            <a:ext cx="0" cy="3007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7019291" y="4804154"/>
            <a:ext cx="262911" cy="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9111120" y="5462023"/>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9111120" y="5046162"/>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0290656" y="5328389"/>
            <a:ext cx="198093" cy="198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91244" y="5673520"/>
            <a:ext cx="2999412" cy="584775"/>
          </a:xfrm>
          <a:prstGeom prst="rect">
            <a:avLst/>
          </a:prstGeom>
          <a:noFill/>
        </p:spPr>
        <p:txBody>
          <a:bodyPr wrap="square" rtlCol="0">
            <a:spAutoFit/>
          </a:bodyPr>
          <a:lstStyle/>
          <a:p>
            <a:r>
              <a:rPr lang="en-US" sz="3200" b="0" dirty="0">
                <a:solidFill>
                  <a:schemeClr val="bg1"/>
                </a:solidFill>
              </a:rPr>
              <a:t>AP = 0.86</a:t>
            </a:r>
          </a:p>
        </p:txBody>
      </p:sp>
      <p:sp>
        <p:nvSpPr>
          <p:cNvPr id="11" name="TextBox 10"/>
          <p:cNvSpPr txBox="1"/>
          <p:nvPr/>
        </p:nvSpPr>
        <p:spPr>
          <a:xfrm>
            <a:off x="1015671" y="3131516"/>
            <a:ext cx="4761790" cy="1938992"/>
          </a:xfrm>
          <a:prstGeom prst="rect">
            <a:avLst/>
          </a:prstGeom>
          <a:noFill/>
        </p:spPr>
        <p:txBody>
          <a:bodyPr wrap="square" rtlCol="0">
            <a:spAutoFit/>
          </a:bodyPr>
          <a:lstStyle/>
          <a:p>
            <a:r>
              <a:rPr lang="en-US" sz="2400" b="0" dirty="0">
                <a:solidFill>
                  <a:schemeClr val="accent6"/>
                </a:solidFill>
              </a:rPr>
              <a:t>How to get AP = 1.0? </a:t>
            </a:r>
          </a:p>
          <a:p>
            <a:pPr marL="342900" indent="-342900">
              <a:buFont typeface="Arial" panose="020B0604020202020204" pitchFamily="34" charset="0"/>
              <a:buChar char="•"/>
            </a:pPr>
            <a:r>
              <a:rPr lang="en-US" sz="2400" b="0" dirty="0">
                <a:solidFill>
                  <a:schemeClr val="accent6"/>
                </a:solidFill>
              </a:rPr>
              <a:t>Hit all GT boxes with </a:t>
            </a:r>
            <a:r>
              <a:rPr lang="en-US" sz="2400" b="0" dirty="0" err="1">
                <a:solidFill>
                  <a:schemeClr val="accent6"/>
                </a:solidFill>
              </a:rPr>
              <a:t>IoU</a:t>
            </a:r>
            <a:r>
              <a:rPr lang="en-US" sz="2400" b="0" dirty="0">
                <a:solidFill>
                  <a:schemeClr val="accent6"/>
                </a:solidFill>
              </a:rPr>
              <a:t> &gt; 0.5, and have no “false positive” detections ranked above any “true positives”</a:t>
            </a:r>
          </a:p>
        </p:txBody>
      </p:sp>
      <p:sp>
        <p:nvSpPr>
          <p:cNvPr id="15" name="Title 14">
            <a:extLst>
              <a:ext uri="{FF2B5EF4-FFF2-40B4-BE49-F238E27FC236}">
                <a16:creationId xmlns:a16="http://schemas.microsoft.com/office/drawing/2014/main" id="{C32AF1C8-DF6D-6D45-A0F5-0BDD1EEA6EE6}"/>
              </a:ext>
            </a:extLst>
          </p:cNvPr>
          <p:cNvSpPr>
            <a:spLocks noGrp="1"/>
          </p:cNvSpPr>
          <p:nvPr>
            <p:ph type="title"/>
          </p:nvPr>
        </p:nvSpPr>
        <p:spPr/>
        <p:txBody>
          <a:bodyPr/>
          <a:lstStyle/>
          <a:p>
            <a:r>
              <a:rPr lang="en-US" dirty="0"/>
              <a:t>Evaluating object detectors</a:t>
            </a:r>
          </a:p>
        </p:txBody>
      </p:sp>
      <p:sp>
        <p:nvSpPr>
          <p:cNvPr id="39" name="TextBox 38">
            <a:extLst>
              <a:ext uri="{FF2B5EF4-FFF2-40B4-BE49-F238E27FC236}">
                <a16:creationId xmlns:a16="http://schemas.microsoft.com/office/drawing/2014/main" id="{8E78E9FD-64A8-A348-8220-E17BE3B0E234}"/>
              </a:ext>
            </a:extLst>
          </p:cNvPr>
          <p:cNvSpPr txBox="1"/>
          <p:nvPr/>
        </p:nvSpPr>
        <p:spPr>
          <a:xfrm>
            <a:off x="8177927" y="6420964"/>
            <a:ext cx="1042273" cy="461665"/>
          </a:xfrm>
          <a:prstGeom prst="rect">
            <a:avLst/>
          </a:prstGeom>
          <a:noFill/>
        </p:spPr>
        <p:txBody>
          <a:bodyPr wrap="none" rtlCol="0">
            <a:spAutoFit/>
          </a:bodyPr>
          <a:lstStyle/>
          <a:p>
            <a:r>
              <a:rPr lang="en-US" sz="2400" b="0" dirty="0"/>
              <a:t>Recall</a:t>
            </a:r>
          </a:p>
        </p:txBody>
      </p:sp>
      <p:sp>
        <p:nvSpPr>
          <p:cNvPr id="42" name="TextBox 41">
            <a:extLst>
              <a:ext uri="{FF2B5EF4-FFF2-40B4-BE49-F238E27FC236}">
                <a16:creationId xmlns:a16="http://schemas.microsoft.com/office/drawing/2014/main" id="{34342EE2-AA19-564A-B34D-45901F817907}"/>
              </a:ext>
            </a:extLst>
          </p:cNvPr>
          <p:cNvSpPr txBox="1"/>
          <p:nvPr/>
        </p:nvSpPr>
        <p:spPr>
          <a:xfrm>
            <a:off x="10452570" y="6181816"/>
            <a:ext cx="612668" cy="461665"/>
          </a:xfrm>
          <a:prstGeom prst="rect">
            <a:avLst/>
          </a:prstGeom>
          <a:noFill/>
        </p:spPr>
        <p:txBody>
          <a:bodyPr wrap="none" rtlCol="0">
            <a:spAutoFit/>
          </a:bodyPr>
          <a:lstStyle/>
          <a:p>
            <a:r>
              <a:rPr lang="en-US" b="0" dirty="0"/>
              <a:t>1.0</a:t>
            </a:r>
          </a:p>
        </p:txBody>
      </p:sp>
      <p:sp>
        <p:nvSpPr>
          <p:cNvPr id="2" name="TextBox 1">
            <a:extLst>
              <a:ext uri="{FF2B5EF4-FFF2-40B4-BE49-F238E27FC236}">
                <a16:creationId xmlns:a16="http://schemas.microsoft.com/office/drawing/2014/main" id="{8754DFF3-3AA2-60C0-7428-D1A070472675}"/>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2"/>
              </a:rPr>
              <a:t>J. Johnson</a:t>
            </a:r>
            <a:endParaRPr lang="en-US" sz="1600" b="0" dirty="0"/>
          </a:p>
        </p:txBody>
      </p:sp>
      <p:sp>
        <p:nvSpPr>
          <p:cNvPr id="12" name="TextBox 11">
            <a:extLst>
              <a:ext uri="{FF2B5EF4-FFF2-40B4-BE49-F238E27FC236}">
                <a16:creationId xmlns:a16="http://schemas.microsoft.com/office/drawing/2014/main" id="{87ECEA82-47C7-1048-C0FC-2C6962BC6D8D}"/>
              </a:ext>
            </a:extLst>
          </p:cNvPr>
          <p:cNvSpPr txBox="1"/>
          <p:nvPr/>
        </p:nvSpPr>
        <p:spPr>
          <a:xfrm>
            <a:off x="6905215" y="838200"/>
            <a:ext cx="4206601" cy="461665"/>
          </a:xfrm>
          <a:prstGeom prst="rect">
            <a:avLst/>
          </a:prstGeom>
          <a:noFill/>
        </p:spPr>
        <p:txBody>
          <a:bodyPr wrap="none" rtlCol="0">
            <a:spAutoFit/>
          </a:bodyPr>
          <a:lstStyle/>
          <a:p>
            <a:r>
              <a:rPr lang="en-US" b="0" dirty="0"/>
              <a:t>All detections sorted by score</a:t>
            </a:r>
          </a:p>
        </p:txBody>
      </p:sp>
      <p:sp>
        <p:nvSpPr>
          <p:cNvPr id="16" name="Rectangle 15">
            <a:extLst>
              <a:ext uri="{FF2B5EF4-FFF2-40B4-BE49-F238E27FC236}">
                <a16:creationId xmlns:a16="http://schemas.microsoft.com/office/drawing/2014/main" id="{6595CD13-EB00-EAA6-C563-F3DADFC97B27}"/>
              </a:ext>
            </a:extLst>
          </p:cNvPr>
          <p:cNvSpPr/>
          <p:nvPr/>
        </p:nvSpPr>
        <p:spPr>
          <a:xfrm>
            <a:off x="8991600" y="2590800"/>
            <a:ext cx="836645" cy="5971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825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27EA-EFB9-5441-861C-FB4CB642A572}"/>
              </a:ext>
            </a:extLst>
          </p:cNvPr>
          <p:cNvSpPr>
            <a:spLocks noGrp="1"/>
          </p:cNvSpPr>
          <p:nvPr>
            <p:ph type="title"/>
          </p:nvPr>
        </p:nvSpPr>
        <p:spPr/>
        <p:txBody>
          <a:bodyPr/>
          <a:lstStyle/>
          <a:p>
            <a:r>
              <a:rPr lang="en-US" dirty="0"/>
              <a:t>Object detection evaluation</a:t>
            </a:r>
          </a:p>
        </p:txBody>
      </p:sp>
      <p:sp>
        <p:nvSpPr>
          <p:cNvPr id="3" name="Content Placeholder 2">
            <a:extLst>
              <a:ext uri="{FF2B5EF4-FFF2-40B4-BE49-F238E27FC236}">
                <a16:creationId xmlns:a16="http://schemas.microsoft.com/office/drawing/2014/main" id="{5EEDE5EB-ECEF-5540-9BB9-561F65274E93}"/>
              </a:ext>
            </a:extLst>
          </p:cNvPr>
          <p:cNvSpPr>
            <a:spLocks noGrp="1"/>
          </p:cNvSpPr>
          <p:nvPr>
            <p:ph idx="1"/>
          </p:nvPr>
        </p:nvSpPr>
        <p:spPr>
          <a:xfrm>
            <a:off x="304800" y="914400"/>
            <a:ext cx="11582400" cy="5257800"/>
          </a:xfrm>
        </p:spPr>
        <p:txBody>
          <a:bodyPr/>
          <a:lstStyle/>
          <a:p>
            <a:pPr marL="457200" indent="-457200">
              <a:buFont typeface="Arial" panose="020B0604020202020204" pitchFamily="34" charset="0"/>
              <a:buChar char="•"/>
            </a:pPr>
            <a:r>
              <a:rPr lang="en-US" dirty="0"/>
              <a:t>At test time, predict bounding boxes, class labels, and confidence scores</a:t>
            </a:r>
          </a:p>
          <a:p>
            <a:pPr marL="457200" indent="-457200">
              <a:buFont typeface="Arial" panose="020B0604020202020204" pitchFamily="34" charset="0"/>
              <a:buChar char="•"/>
            </a:pPr>
            <a:r>
              <a:rPr lang="en-US" dirty="0"/>
              <a:t>For each detection, determine whether it is a true or false positive</a:t>
            </a:r>
          </a:p>
          <a:p>
            <a:pPr marL="457200" indent="-457200">
              <a:buFont typeface="Arial" panose="020B0604020202020204" pitchFamily="34" charset="0"/>
              <a:buChar char="•"/>
            </a:pPr>
            <a:r>
              <a:rPr lang="en-US" dirty="0"/>
              <a:t>For each class, sort detections from highest to lowest confidence, plot </a:t>
            </a:r>
            <a:r>
              <a:rPr lang="en-US" dirty="0">
                <a:solidFill>
                  <a:srgbClr val="7030A0"/>
                </a:solidFill>
              </a:rPr>
              <a:t>Recall-Precision curve </a:t>
            </a:r>
            <a:r>
              <a:rPr lang="en-US" dirty="0"/>
              <a:t>and compute </a:t>
            </a:r>
            <a:r>
              <a:rPr lang="en-US" dirty="0">
                <a:solidFill>
                  <a:srgbClr val="7030A0"/>
                </a:solidFill>
              </a:rPr>
              <a:t>Average Precision </a:t>
            </a:r>
            <a:br>
              <a:rPr lang="en-US" dirty="0">
                <a:solidFill>
                  <a:srgbClr val="7030A0"/>
                </a:solidFill>
              </a:rPr>
            </a:br>
            <a:r>
              <a:rPr lang="en-US" dirty="0"/>
              <a:t>(area under the curve)</a:t>
            </a:r>
          </a:p>
          <a:p>
            <a:pPr marL="457200" indent="-457200">
              <a:buFont typeface="Arial" panose="020B0604020202020204" pitchFamily="34" charset="0"/>
              <a:buChar char="•"/>
            </a:pPr>
            <a:r>
              <a:rPr lang="en-US" dirty="0"/>
              <a:t>Take mean of  AP over classes to get </a:t>
            </a:r>
            <a:r>
              <a:rPr lang="en-US" dirty="0" err="1">
                <a:solidFill>
                  <a:srgbClr val="7030A0"/>
                </a:solidFill>
              </a:rPr>
              <a:t>mAP</a:t>
            </a:r>
            <a:endParaRPr lang="en-US" dirty="0">
              <a:solidFill>
                <a:srgbClr val="7030A0"/>
              </a:solidFill>
            </a:endParaRPr>
          </a:p>
        </p:txBody>
      </p:sp>
      <p:pic>
        <p:nvPicPr>
          <p:cNvPr id="4" name="Picture 3">
            <a:extLst>
              <a:ext uri="{FF2B5EF4-FFF2-40B4-BE49-F238E27FC236}">
                <a16:creationId xmlns:a16="http://schemas.microsoft.com/office/drawing/2014/main" id="{93683E3B-489A-934E-9C2C-ED8460FDA75D}"/>
              </a:ext>
            </a:extLst>
          </p:cNvPr>
          <p:cNvPicPr>
            <a:picLocks noChangeAspect="1"/>
          </p:cNvPicPr>
          <p:nvPr/>
        </p:nvPicPr>
        <p:blipFill rotWithShape="1">
          <a:blip r:embed="rId2"/>
          <a:srcRect t="11250"/>
          <a:stretch/>
        </p:blipFill>
        <p:spPr>
          <a:xfrm>
            <a:off x="2204076" y="4343400"/>
            <a:ext cx="3663324" cy="2438400"/>
          </a:xfrm>
          <a:prstGeom prst="rect">
            <a:avLst/>
          </a:prstGeom>
        </p:spPr>
      </p:pic>
      <p:sp>
        <p:nvSpPr>
          <p:cNvPr id="16" name="Rectangle 15">
            <a:extLst>
              <a:ext uri="{FF2B5EF4-FFF2-40B4-BE49-F238E27FC236}">
                <a16:creationId xmlns:a16="http://schemas.microsoft.com/office/drawing/2014/main" id="{B897B0FE-FDDB-D44D-891D-143F3E52EDA1}"/>
              </a:ext>
            </a:extLst>
          </p:cNvPr>
          <p:cNvSpPr/>
          <p:nvPr/>
        </p:nvSpPr>
        <p:spPr>
          <a:xfrm>
            <a:off x="5334000" y="4321076"/>
            <a:ext cx="5334000" cy="2308324"/>
          </a:xfrm>
          <a:prstGeom prst="rect">
            <a:avLst/>
          </a:prstGeom>
        </p:spPr>
        <p:txBody>
          <a:bodyPr wrap="square">
            <a:spAutoFit/>
          </a:bodyPr>
          <a:lstStyle/>
          <a:p>
            <a:pPr marL="400050" lvl="1"/>
            <a:r>
              <a:rPr lang="en-US" dirty="0"/>
              <a:t>Precision: </a:t>
            </a:r>
          </a:p>
          <a:p>
            <a:pPr marL="400050" lvl="1"/>
            <a:r>
              <a:rPr lang="en-US" b="0" dirty="0"/>
              <a:t>true positive detections / </a:t>
            </a:r>
            <a:br>
              <a:rPr lang="en-US" b="0" dirty="0"/>
            </a:br>
            <a:r>
              <a:rPr lang="en-US" b="0" dirty="0"/>
              <a:t>total detections</a:t>
            </a:r>
          </a:p>
          <a:p>
            <a:pPr marL="400050" lvl="1"/>
            <a:r>
              <a:rPr lang="en-US" dirty="0"/>
              <a:t>Recall:</a:t>
            </a:r>
          </a:p>
          <a:p>
            <a:pPr marL="400050" lvl="1"/>
            <a:r>
              <a:rPr lang="en-US" b="0" dirty="0"/>
              <a:t>true positive detections / </a:t>
            </a:r>
            <a:br>
              <a:rPr lang="en-US" b="0" dirty="0"/>
            </a:br>
            <a:r>
              <a:rPr lang="en-US" b="0" dirty="0"/>
              <a:t>total positive test instances</a:t>
            </a:r>
          </a:p>
        </p:txBody>
      </p:sp>
    </p:spTree>
    <p:extLst>
      <p:ext uri="{BB962C8B-B14F-4D97-AF65-F5344CB8AC3E}">
        <p14:creationId xmlns:p14="http://schemas.microsoft.com/office/powerpoint/2010/main" val="64985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27EA-EFB9-5441-861C-FB4CB642A572}"/>
              </a:ext>
            </a:extLst>
          </p:cNvPr>
          <p:cNvSpPr>
            <a:spLocks noGrp="1"/>
          </p:cNvSpPr>
          <p:nvPr>
            <p:ph type="title"/>
          </p:nvPr>
        </p:nvSpPr>
        <p:spPr/>
        <p:txBody>
          <a:bodyPr/>
          <a:lstStyle/>
          <a:p>
            <a:r>
              <a:rPr lang="en-US" dirty="0"/>
              <a:t>Object detection evaluation</a:t>
            </a:r>
          </a:p>
        </p:txBody>
      </p:sp>
      <p:sp>
        <p:nvSpPr>
          <p:cNvPr id="3" name="Content Placeholder 2">
            <a:extLst>
              <a:ext uri="{FF2B5EF4-FFF2-40B4-BE49-F238E27FC236}">
                <a16:creationId xmlns:a16="http://schemas.microsoft.com/office/drawing/2014/main" id="{5EEDE5EB-ECEF-5540-9BB9-561F65274E93}"/>
              </a:ext>
            </a:extLst>
          </p:cNvPr>
          <p:cNvSpPr>
            <a:spLocks noGrp="1"/>
          </p:cNvSpPr>
          <p:nvPr>
            <p:ph idx="1"/>
          </p:nvPr>
        </p:nvSpPr>
        <p:spPr>
          <a:xfrm>
            <a:off x="304800" y="914400"/>
            <a:ext cx="11963400" cy="5257800"/>
          </a:xfrm>
        </p:spPr>
        <p:txBody>
          <a:bodyPr/>
          <a:lstStyle/>
          <a:p>
            <a:pPr marL="457200" indent="-457200">
              <a:buFont typeface="Arial" panose="020B0604020202020204" pitchFamily="34" charset="0"/>
              <a:buChar char="•"/>
            </a:pPr>
            <a:r>
              <a:rPr lang="en-US" dirty="0"/>
              <a:t>At test time, predict bounding boxes, class labels, and confidence scores</a:t>
            </a:r>
          </a:p>
          <a:p>
            <a:pPr marL="457200" indent="-457200">
              <a:buFont typeface="Arial" panose="020B0604020202020204" pitchFamily="34" charset="0"/>
              <a:buChar char="•"/>
            </a:pPr>
            <a:r>
              <a:rPr lang="en-US" dirty="0"/>
              <a:t>For each detection, determine whether it is a true or false positive</a:t>
            </a:r>
          </a:p>
          <a:p>
            <a:pPr marL="857250" lvl="1" indent="-457200">
              <a:buFont typeface="Arial" panose="020B0604020202020204" pitchFamily="34" charset="0"/>
              <a:buChar char="•"/>
            </a:pPr>
            <a:r>
              <a:rPr lang="en-US" sz="2400" dirty="0"/>
              <a:t>But how?</a:t>
            </a:r>
          </a:p>
        </p:txBody>
      </p:sp>
      <p:pic>
        <p:nvPicPr>
          <p:cNvPr id="5" name="Picture 4">
            <a:extLst>
              <a:ext uri="{FF2B5EF4-FFF2-40B4-BE49-F238E27FC236}">
                <a16:creationId xmlns:a16="http://schemas.microsoft.com/office/drawing/2014/main" id="{B472C847-343C-2B49-AC99-2433BABAE782}"/>
              </a:ext>
            </a:extLst>
          </p:cNvPr>
          <p:cNvPicPr>
            <a:picLocks noChangeAspect="1"/>
          </p:cNvPicPr>
          <p:nvPr/>
        </p:nvPicPr>
        <p:blipFill rotWithShape="1">
          <a:blip r:embed="rId2"/>
          <a:srcRect l="21428" t="24576" b="1"/>
          <a:stretch/>
        </p:blipFill>
        <p:spPr>
          <a:xfrm>
            <a:off x="3581400" y="3218020"/>
            <a:ext cx="4972050" cy="2681894"/>
          </a:xfrm>
          <a:prstGeom prst="rect">
            <a:avLst/>
          </a:prstGeom>
        </p:spPr>
      </p:pic>
      <p:sp>
        <p:nvSpPr>
          <p:cNvPr id="6" name="Rectangle 5">
            <a:extLst>
              <a:ext uri="{FF2B5EF4-FFF2-40B4-BE49-F238E27FC236}">
                <a16:creationId xmlns:a16="http://schemas.microsoft.com/office/drawing/2014/main" id="{6C61C8B4-02B2-7F4C-966E-DAB8672A5719}"/>
              </a:ext>
            </a:extLst>
          </p:cNvPr>
          <p:cNvSpPr/>
          <p:nvPr/>
        </p:nvSpPr>
        <p:spPr bwMode="auto">
          <a:xfrm>
            <a:off x="3962400" y="3446620"/>
            <a:ext cx="2438400" cy="2133600"/>
          </a:xfrm>
          <a:prstGeom prst="rect">
            <a:avLst/>
          </a:prstGeom>
          <a:noFill/>
          <a:ln w="25400" cap="flat" cmpd="sng" algn="ctr">
            <a:solidFill>
              <a:srgbClr val="00FD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83712993-B3B0-3E44-950E-691FBACC7747}"/>
              </a:ext>
            </a:extLst>
          </p:cNvPr>
          <p:cNvSpPr/>
          <p:nvPr/>
        </p:nvSpPr>
        <p:spPr bwMode="auto">
          <a:xfrm>
            <a:off x="4267200" y="4513420"/>
            <a:ext cx="3733800" cy="990600"/>
          </a:xfrm>
          <a:prstGeom prst="rect">
            <a:avLst/>
          </a:prstGeom>
          <a:noFill/>
          <a:ln w="25400" cap="flat" cmpd="sng" algn="ctr">
            <a:solidFill>
              <a:srgbClr val="00FD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BE644C9F-FF98-9442-87AE-4F834B08EA0B}"/>
              </a:ext>
            </a:extLst>
          </p:cNvPr>
          <p:cNvSpPr/>
          <p:nvPr/>
        </p:nvSpPr>
        <p:spPr bwMode="auto">
          <a:xfrm>
            <a:off x="3810000" y="3218020"/>
            <a:ext cx="2667000" cy="25146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CE8C959D-5539-2343-B968-8E884226D33F}"/>
              </a:ext>
            </a:extLst>
          </p:cNvPr>
          <p:cNvSpPr/>
          <p:nvPr/>
        </p:nvSpPr>
        <p:spPr bwMode="auto">
          <a:xfrm>
            <a:off x="4267200" y="4513420"/>
            <a:ext cx="1371600" cy="9144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384D9379-39FD-CE4E-9698-AE5969D892FF}"/>
              </a:ext>
            </a:extLst>
          </p:cNvPr>
          <p:cNvSpPr txBox="1"/>
          <p:nvPr/>
        </p:nvSpPr>
        <p:spPr>
          <a:xfrm>
            <a:off x="7585502" y="4516734"/>
            <a:ext cx="415498"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cat</a:t>
            </a:r>
          </a:p>
        </p:txBody>
      </p:sp>
      <p:sp>
        <p:nvSpPr>
          <p:cNvPr id="12" name="TextBox 11">
            <a:extLst>
              <a:ext uri="{FF2B5EF4-FFF2-40B4-BE49-F238E27FC236}">
                <a16:creationId xmlns:a16="http://schemas.microsoft.com/office/drawing/2014/main" id="{9949C006-4697-EB47-9BC2-FB89ECE86CD9}"/>
              </a:ext>
            </a:extLst>
          </p:cNvPr>
          <p:cNvSpPr txBox="1"/>
          <p:nvPr/>
        </p:nvSpPr>
        <p:spPr>
          <a:xfrm>
            <a:off x="3927902" y="3429000"/>
            <a:ext cx="415498"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a:t>
            </a:r>
          </a:p>
        </p:txBody>
      </p:sp>
      <p:sp>
        <p:nvSpPr>
          <p:cNvPr id="13" name="TextBox 12">
            <a:extLst>
              <a:ext uri="{FF2B5EF4-FFF2-40B4-BE49-F238E27FC236}">
                <a16:creationId xmlns:a16="http://schemas.microsoft.com/office/drawing/2014/main" id="{F08BF01D-3C8F-4247-A00B-25EE6D99B4AF}"/>
              </a:ext>
            </a:extLst>
          </p:cNvPr>
          <p:cNvSpPr txBox="1"/>
          <p:nvPr/>
        </p:nvSpPr>
        <p:spPr>
          <a:xfrm>
            <a:off x="4267201" y="4518683"/>
            <a:ext cx="800219"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cat: 0.8</a:t>
            </a:r>
          </a:p>
        </p:txBody>
      </p:sp>
      <p:sp>
        <p:nvSpPr>
          <p:cNvPr id="14" name="TextBox 13">
            <a:extLst>
              <a:ext uri="{FF2B5EF4-FFF2-40B4-BE49-F238E27FC236}">
                <a16:creationId xmlns:a16="http://schemas.microsoft.com/office/drawing/2014/main" id="{A6B543C8-7B66-9B40-B176-5749CEDC8805}"/>
              </a:ext>
            </a:extLst>
          </p:cNvPr>
          <p:cNvSpPr txBox="1"/>
          <p:nvPr/>
        </p:nvSpPr>
        <p:spPr>
          <a:xfrm>
            <a:off x="5715001" y="3200400"/>
            <a:ext cx="800219"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 0.6</a:t>
            </a:r>
          </a:p>
        </p:txBody>
      </p:sp>
      <p:sp>
        <p:nvSpPr>
          <p:cNvPr id="15" name="TextBox 14">
            <a:extLst>
              <a:ext uri="{FF2B5EF4-FFF2-40B4-BE49-F238E27FC236}">
                <a16:creationId xmlns:a16="http://schemas.microsoft.com/office/drawing/2014/main" id="{ADC6E70A-1035-9848-9E19-20C02247A000}"/>
              </a:ext>
            </a:extLst>
          </p:cNvPr>
          <p:cNvSpPr txBox="1"/>
          <p:nvPr/>
        </p:nvSpPr>
        <p:spPr>
          <a:xfrm>
            <a:off x="5523638" y="3522821"/>
            <a:ext cx="877163" cy="246221"/>
          </a:xfrm>
          <a:prstGeom prst="rect">
            <a:avLst/>
          </a:prstGeom>
          <a:noFill/>
        </p:spPr>
        <p:txBody>
          <a:bodyPr wrap="none" rtlCol="0">
            <a:spAutoFit/>
          </a:bodyPr>
          <a:lstStyle/>
          <a:p>
            <a:r>
              <a:rPr lang="en-US" sz="1000" dirty="0">
                <a:solidFill>
                  <a:schemeClr val="bg1"/>
                </a:solidFill>
                <a:latin typeface="Courier New" panose="02070309020205020404" pitchFamily="49" charset="0"/>
                <a:cs typeface="Courier New" panose="02070309020205020404" pitchFamily="49" charset="0"/>
              </a:rPr>
              <a:t>dog: 0.55</a:t>
            </a:r>
          </a:p>
        </p:txBody>
      </p:sp>
      <p:sp>
        <p:nvSpPr>
          <p:cNvPr id="10" name="Rectangle 9">
            <a:extLst>
              <a:ext uri="{FF2B5EF4-FFF2-40B4-BE49-F238E27FC236}">
                <a16:creationId xmlns:a16="http://schemas.microsoft.com/office/drawing/2014/main" id="{691772C8-6698-F340-9B50-D31442541400}"/>
              </a:ext>
            </a:extLst>
          </p:cNvPr>
          <p:cNvSpPr/>
          <p:nvPr/>
        </p:nvSpPr>
        <p:spPr bwMode="auto">
          <a:xfrm>
            <a:off x="4114800" y="3522820"/>
            <a:ext cx="2667000" cy="1981200"/>
          </a:xfrm>
          <a:prstGeom prst="rect">
            <a:avLst/>
          </a:prstGeom>
          <a:noFill/>
          <a:ln w="50800" cap="flat" cmpd="sng" algn="ctr">
            <a:solidFill>
              <a:srgbClr val="8E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5D79103E-7DD9-4D4E-83BE-53608A15F4E3}"/>
              </a:ext>
            </a:extLst>
          </p:cNvPr>
          <p:cNvSpPr txBox="1"/>
          <p:nvPr/>
        </p:nvSpPr>
        <p:spPr>
          <a:xfrm>
            <a:off x="9136086" y="4970621"/>
            <a:ext cx="1497526" cy="276999"/>
          </a:xfrm>
          <a:prstGeom prst="rect">
            <a:avLst/>
          </a:prstGeom>
          <a:noFill/>
        </p:spPr>
        <p:txBody>
          <a:bodyPr wrap="none" rtlCol="0">
            <a:spAutoFit/>
          </a:bodyPr>
          <a:lstStyle/>
          <a:p>
            <a:r>
              <a:rPr lang="en-US" sz="1200" dirty="0">
                <a:latin typeface="+mn-lt"/>
                <a:cs typeface="Courier New" panose="02070309020205020404" pitchFamily="49" charset="0"/>
              </a:rPr>
              <a:t>Ground truth (GT)</a:t>
            </a:r>
          </a:p>
        </p:txBody>
      </p:sp>
      <p:cxnSp>
        <p:nvCxnSpPr>
          <p:cNvPr id="21" name="Straight Arrow Connector 20">
            <a:extLst>
              <a:ext uri="{FF2B5EF4-FFF2-40B4-BE49-F238E27FC236}">
                <a16:creationId xmlns:a16="http://schemas.microsoft.com/office/drawing/2014/main" id="{68F40506-41E5-A947-8C61-E1BC730817E8}"/>
              </a:ext>
            </a:extLst>
          </p:cNvPr>
          <p:cNvCxnSpPr>
            <a:cxnSpLocks/>
            <a:stCxn id="17" idx="1"/>
          </p:cNvCxnSpPr>
          <p:nvPr/>
        </p:nvCxnSpPr>
        <p:spPr bwMode="auto">
          <a:xfrm flipH="1" flipV="1">
            <a:off x="8001000" y="5005118"/>
            <a:ext cx="1135086" cy="10400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5252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P spid="13" grpId="0"/>
      <p:bldP spid="14" grpId="0"/>
      <p:bldP spid="15"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a:t>PASCAL VOC Challenge (2005-2012)</a:t>
            </a:r>
          </a:p>
        </p:txBody>
      </p:sp>
      <p:sp>
        <p:nvSpPr>
          <p:cNvPr id="19459" name="Text Box 4"/>
          <p:cNvSpPr txBox="1">
            <a:spLocks noChangeArrowheads="1"/>
          </p:cNvSpPr>
          <p:nvPr/>
        </p:nvSpPr>
        <p:spPr bwMode="auto">
          <a:xfrm>
            <a:off x="1295400" y="2743200"/>
            <a:ext cx="9753600" cy="3693319"/>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sz="2800" b="0" dirty="0">
                <a:solidFill>
                  <a:srgbClr val="000000"/>
                </a:solidFill>
              </a:rPr>
              <a:t>20 challenge classes:</a:t>
            </a:r>
            <a:endParaRPr lang="en-US" sz="2800" b="0" i="1" dirty="0">
              <a:solidFill>
                <a:srgbClr val="000000"/>
              </a:solidFill>
            </a:endParaRPr>
          </a:p>
          <a:p>
            <a:pPr marL="742950" lvl="1" indent="-285750">
              <a:buFont typeface="Arial" pitchFamily="34" charset="0"/>
              <a:buChar char="•"/>
            </a:pPr>
            <a:r>
              <a:rPr lang="en-US" b="0" i="1" dirty="0">
                <a:solidFill>
                  <a:srgbClr val="000000"/>
                </a:solidFill>
              </a:rPr>
              <a:t>Person</a:t>
            </a:r>
            <a:r>
              <a:rPr lang="en-US" b="0" dirty="0">
                <a:solidFill>
                  <a:srgbClr val="000000"/>
                </a:solidFill>
              </a:rPr>
              <a:t> </a:t>
            </a:r>
          </a:p>
          <a:p>
            <a:pPr marL="742950" lvl="1" indent="-285750">
              <a:buFont typeface="Arial" pitchFamily="34" charset="0"/>
              <a:buChar char="•"/>
            </a:pPr>
            <a:r>
              <a:rPr lang="en-US" b="0" i="1" dirty="0">
                <a:solidFill>
                  <a:srgbClr val="000000"/>
                </a:solidFill>
              </a:rPr>
              <a:t>Animals:</a:t>
            </a:r>
            <a:r>
              <a:rPr lang="en-US" b="0" dirty="0">
                <a:solidFill>
                  <a:srgbClr val="000000"/>
                </a:solidFill>
              </a:rPr>
              <a:t> bird, cat, cow, dog, horse, sheep </a:t>
            </a:r>
          </a:p>
          <a:p>
            <a:pPr marL="742950" lvl="1" indent="-285750">
              <a:buFont typeface="Arial" pitchFamily="34" charset="0"/>
              <a:buChar char="•"/>
            </a:pPr>
            <a:r>
              <a:rPr lang="en-US" b="0" i="1" dirty="0">
                <a:solidFill>
                  <a:srgbClr val="000000"/>
                </a:solidFill>
              </a:rPr>
              <a:t>Vehicles:</a:t>
            </a:r>
            <a:r>
              <a:rPr lang="en-US" b="0" dirty="0">
                <a:solidFill>
                  <a:srgbClr val="000000"/>
                </a:solidFill>
              </a:rPr>
              <a:t> airplane, bicycle, boat, bus, car, motorbike, train </a:t>
            </a:r>
          </a:p>
          <a:p>
            <a:pPr marL="742950" lvl="1" indent="-285750">
              <a:buFont typeface="Arial" pitchFamily="34" charset="0"/>
              <a:buChar char="•"/>
            </a:pPr>
            <a:r>
              <a:rPr lang="en-US" b="0" i="1" dirty="0">
                <a:solidFill>
                  <a:srgbClr val="000000"/>
                </a:solidFill>
              </a:rPr>
              <a:t>Indoor:</a:t>
            </a:r>
            <a:r>
              <a:rPr lang="en-US" b="0" dirty="0">
                <a:solidFill>
                  <a:srgbClr val="000000"/>
                </a:solidFill>
              </a:rPr>
              <a:t> bottle, chair, dining table, potted plant, sofa, </a:t>
            </a:r>
            <a:r>
              <a:rPr lang="en-US" b="0" dirty="0" err="1">
                <a:solidFill>
                  <a:srgbClr val="000000"/>
                </a:solidFill>
              </a:rPr>
              <a:t>tv</a:t>
            </a:r>
            <a:r>
              <a:rPr lang="en-US" b="0" dirty="0">
                <a:solidFill>
                  <a:srgbClr val="000000"/>
                </a:solidFill>
              </a:rPr>
              <a:t>/monitor</a:t>
            </a:r>
          </a:p>
          <a:p>
            <a:pPr marL="285750" indent="-285750">
              <a:buFont typeface="Arial" pitchFamily="34" charset="0"/>
              <a:buChar char="•"/>
            </a:pPr>
            <a:endParaRPr lang="en-US" b="0" dirty="0">
              <a:solidFill>
                <a:srgbClr val="000000"/>
              </a:solidFill>
            </a:endParaRPr>
          </a:p>
          <a:p>
            <a:pPr marL="285750" indent="-285750">
              <a:buFont typeface="Arial" pitchFamily="34" charset="0"/>
              <a:buChar char="•"/>
            </a:pPr>
            <a:r>
              <a:rPr lang="en-US" sz="2800" b="0" dirty="0">
                <a:solidFill>
                  <a:srgbClr val="000000"/>
                </a:solidFill>
              </a:rPr>
              <a:t>Dataset size (by 2012): 11.5K training/validation images, 27K bounding boxes, 7K segmentations </a:t>
            </a:r>
          </a:p>
          <a:p>
            <a:pPr marL="285750" indent="-285750">
              <a:spcBef>
                <a:spcPct val="50000"/>
              </a:spcBef>
              <a:buFont typeface="Arial" pitchFamily="34" charset="0"/>
              <a:buChar char="•"/>
            </a:pPr>
            <a:endParaRPr lang="en-US" sz="2000" b="0" dirty="0">
              <a:solidFill>
                <a:srgbClr val="000000"/>
              </a:solidFill>
            </a:endParaRPr>
          </a:p>
        </p:txBody>
      </p:sp>
      <p:sp>
        <p:nvSpPr>
          <p:cNvPr id="19461" name="Rectangle 42"/>
          <p:cNvSpPr>
            <a:spLocks noChangeArrowheads="1"/>
          </p:cNvSpPr>
          <p:nvPr/>
        </p:nvSpPr>
        <p:spPr bwMode="auto">
          <a:xfrm>
            <a:off x="2895600" y="6324600"/>
            <a:ext cx="6477000" cy="400110"/>
          </a:xfrm>
          <a:prstGeom prst="rect">
            <a:avLst/>
          </a:prstGeom>
          <a:noFill/>
          <a:ln w="9525">
            <a:noFill/>
            <a:miter lim="800000"/>
            <a:headEnd/>
            <a:tailEnd/>
          </a:ln>
        </p:spPr>
        <p:txBody>
          <a:bodyPr wrap="square">
            <a:spAutoFit/>
          </a:bodyPr>
          <a:lstStyle/>
          <a:p>
            <a:pPr algn="ctr"/>
            <a:r>
              <a:rPr lang="en-US" sz="2000" b="0" dirty="0">
                <a:solidFill>
                  <a:srgbClr val="000000"/>
                </a:solidFill>
                <a:hlinkClick r:id="rId3"/>
              </a:rPr>
              <a:t>http://host.robots.ox.ac.uk/pascal/VOC/</a:t>
            </a:r>
            <a:endParaRPr lang="en-US" sz="2000" b="0" dirty="0">
              <a:solidFill>
                <a:srgbClr val="000000"/>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0938" y="914401"/>
            <a:ext cx="9157063" cy="15416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035518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on PASCAL detection</a:t>
            </a:r>
          </a:p>
        </p:txBody>
      </p:sp>
      <p:sp>
        <p:nvSpPr>
          <p:cNvPr id="5" name="Content Placeholder 4">
            <a:extLst>
              <a:ext uri="{FF2B5EF4-FFF2-40B4-BE49-F238E27FC236}">
                <a16:creationId xmlns:a16="http://schemas.microsoft.com/office/drawing/2014/main" id="{7FD042DB-523C-364F-8EF7-290DAB25F4A7}"/>
              </a:ext>
            </a:extLst>
          </p:cNvPr>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810" y="1693337"/>
            <a:ext cx="8952381" cy="5032324"/>
          </a:xfrm>
          <a:prstGeom prst="rect">
            <a:avLst/>
          </a:prstGeom>
        </p:spPr>
      </p:pic>
      <p:sp>
        <p:nvSpPr>
          <p:cNvPr id="7" name="Left Brace 6"/>
          <p:cNvSpPr/>
          <p:nvPr/>
        </p:nvSpPr>
        <p:spPr>
          <a:xfrm rot="5400000">
            <a:off x="5046617" y="1489167"/>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551588" y="2715208"/>
            <a:ext cx="1544413" cy="369332"/>
          </a:xfrm>
          <a:prstGeom prst="rect">
            <a:avLst/>
          </a:prstGeom>
          <a:noFill/>
        </p:spPr>
        <p:txBody>
          <a:bodyPr wrap="none" rtlCol="0">
            <a:spAutoFit/>
          </a:bodyPr>
          <a:lstStyle/>
          <a:p>
            <a:r>
              <a:rPr lang="en-US" sz="1800" b="0" dirty="0"/>
              <a:t>Before CNNs</a:t>
            </a:r>
          </a:p>
        </p:txBody>
      </p:sp>
      <p:sp>
        <p:nvSpPr>
          <p:cNvPr id="9" name="Left Brace 8"/>
          <p:cNvSpPr/>
          <p:nvPr/>
        </p:nvSpPr>
        <p:spPr>
          <a:xfrm rot="16200000">
            <a:off x="8434255" y="2878185"/>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8001000" y="3840167"/>
            <a:ext cx="1364614" cy="369332"/>
          </a:xfrm>
          <a:prstGeom prst="rect">
            <a:avLst/>
          </a:prstGeom>
          <a:noFill/>
        </p:spPr>
        <p:txBody>
          <a:bodyPr wrap="none" rtlCol="0">
            <a:spAutoFit/>
          </a:bodyPr>
          <a:lstStyle/>
          <a:p>
            <a:r>
              <a:rPr lang="en-US" sz="1800" b="0" dirty="0"/>
              <a:t>After CNNs</a:t>
            </a:r>
          </a:p>
        </p:txBody>
      </p:sp>
      <p:sp>
        <p:nvSpPr>
          <p:cNvPr id="3" name="TextBox 2"/>
          <p:cNvSpPr txBox="1"/>
          <p:nvPr/>
        </p:nvSpPr>
        <p:spPr>
          <a:xfrm>
            <a:off x="5194086" y="1219200"/>
            <a:ext cx="1676736" cy="369332"/>
          </a:xfrm>
          <a:prstGeom prst="rect">
            <a:avLst/>
          </a:prstGeom>
          <a:noFill/>
        </p:spPr>
        <p:txBody>
          <a:bodyPr wrap="none" rtlCol="0">
            <a:spAutoFit/>
          </a:bodyPr>
          <a:lstStyle/>
          <a:p>
            <a:r>
              <a:rPr lang="en-US" sz="1800" b="0" dirty="0"/>
              <a:t>PASCAL VOC</a:t>
            </a:r>
          </a:p>
        </p:txBody>
      </p:sp>
    </p:spTree>
    <p:extLst>
      <p:ext uri="{BB962C8B-B14F-4D97-AF65-F5344CB8AC3E}">
        <p14:creationId xmlns:p14="http://schemas.microsoft.com/office/powerpoint/2010/main" val="4145491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0ABD-F07B-8646-AF4A-D347B7320FEA}"/>
              </a:ext>
            </a:extLst>
          </p:cNvPr>
          <p:cNvSpPr>
            <a:spLocks noGrp="1"/>
          </p:cNvSpPr>
          <p:nvPr>
            <p:ph type="title"/>
          </p:nvPr>
        </p:nvSpPr>
        <p:spPr/>
        <p:txBody>
          <a:bodyPr/>
          <a:lstStyle/>
          <a:p>
            <a:r>
              <a:rPr lang="en-US" dirty="0"/>
              <a:t>More recent benchmark: COCO</a:t>
            </a:r>
          </a:p>
        </p:txBody>
      </p:sp>
      <p:pic>
        <p:nvPicPr>
          <p:cNvPr id="7" name="Picture 6">
            <a:extLst>
              <a:ext uri="{FF2B5EF4-FFF2-40B4-BE49-F238E27FC236}">
                <a16:creationId xmlns:a16="http://schemas.microsoft.com/office/drawing/2014/main" id="{597A7C21-AD58-7748-ADC5-B8715494A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914400"/>
            <a:ext cx="3746500" cy="5194300"/>
          </a:xfrm>
          <a:prstGeom prst="rect">
            <a:avLst/>
          </a:prstGeom>
        </p:spPr>
      </p:pic>
      <p:pic>
        <p:nvPicPr>
          <p:cNvPr id="8" name="Picture 7">
            <a:extLst>
              <a:ext uri="{FF2B5EF4-FFF2-40B4-BE49-F238E27FC236}">
                <a16:creationId xmlns:a16="http://schemas.microsoft.com/office/drawing/2014/main" id="{2AFE786A-D6FE-C848-ABAC-F07E41918291}"/>
              </a:ext>
            </a:extLst>
          </p:cNvPr>
          <p:cNvPicPr>
            <a:picLocks noChangeAspect="1"/>
          </p:cNvPicPr>
          <p:nvPr/>
        </p:nvPicPr>
        <p:blipFill>
          <a:blip r:embed="rId3"/>
          <a:stretch>
            <a:fillRect/>
          </a:stretch>
        </p:blipFill>
        <p:spPr>
          <a:xfrm>
            <a:off x="6328146" y="1066800"/>
            <a:ext cx="3694815" cy="1143000"/>
          </a:xfrm>
          <a:prstGeom prst="rect">
            <a:avLst/>
          </a:prstGeom>
        </p:spPr>
      </p:pic>
      <p:pic>
        <p:nvPicPr>
          <p:cNvPr id="10" name="Picture 9">
            <a:extLst>
              <a:ext uri="{FF2B5EF4-FFF2-40B4-BE49-F238E27FC236}">
                <a16:creationId xmlns:a16="http://schemas.microsoft.com/office/drawing/2014/main" id="{178C0A90-D555-2340-8534-A74AB0930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1" y="2882004"/>
            <a:ext cx="3671161" cy="2985397"/>
          </a:xfrm>
          <a:prstGeom prst="rect">
            <a:avLst/>
          </a:prstGeom>
        </p:spPr>
      </p:pic>
      <p:sp>
        <p:nvSpPr>
          <p:cNvPr id="12" name="Rectangle 11">
            <a:extLst>
              <a:ext uri="{FF2B5EF4-FFF2-40B4-BE49-F238E27FC236}">
                <a16:creationId xmlns:a16="http://schemas.microsoft.com/office/drawing/2014/main" id="{5C2A9CCD-510F-D14E-816E-46DC5B6D408B}"/>
              </a:ext>
            </a:extLst>
          </p:cNvPr>
          <p:cNvSpPr/>
          <p:nvPr/>
        </p:nvSpPr>
        <p:spPr>
          <a:xfrm>
            <a:off x="3850033" y="6261101"/>
            <a:ext cx="4491935" cy="461665"/>
          </a:xfrm>
          <a:prstGeom prst="rect">
            <a:avLst/>
          </a:prstGeom>
        </p:spPr>
        <p:txBody>
          <a:bodyPr wrap="none">
            <a:spAutoFit/>
          </a:bodyPr>
          <a:lstStyle/>
          <a:p>
            <a:r>
              <a:rPr lang="en-US" dirty="0">
                <a:hlinkClick r:id="rId5"/>
              </a:rPr>
              <a:t>http://</a:t>
            </a:r>
            <a:r>
              <a:rPr lang="en-US" dirty="0" err="1">
                <a:hlinkClick r:id="rId5"/>
              </a:rPr>
              <a:t>cocodataset.org</a:t>
            </a:r>
            <a:r>
              <a:rPr lang="en-US" dirty="0">
                <a:hlinkClick r:id="rId5"/>
              </a:rPr>
              <a:t>/#home</a:t>
            </a:r>
            <a:endParaRPr lang="en-US" dirty="0"/>
          </a:p>
        </p:txBody>
      </p:sp>
    </p:spTree>
    <p:extLst>
      <p:ext uri="{BB962C8B-B14F-4D97-AF65-F5344CB8AC3E}">
        <p14:creationId xmlns:p14="http://schemas.microsoft.com/office/powerpoint/2010/main" val="2835427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A686-89C3-534F-93E5-F387B6EF9E10}"/>
              </a:ext>
            </a:extLst>
          </p:cNvPr>
          <p:cNvSpPr>
            <a:spLocks noGrp="1"/>
          </p:cNvSpPr>
          <p:nvPr>
            <p:ph type="title"/>
          </p:nvPr>
        </p:nvSpPr>
        <p:spPr/>
        <p:txBody>
          <a:bodyPr/>
          <a:lstStyle/>
          <a:p>
            <a:r>
              <a:rPr lang="en-US" dirty="0"/>
              <a:t>COCO dataset: Tasks</a:t>
            </a:r>
          </a:p>
        </p:txBody>
      </p:sp>
      <p:pic>
        <p:nvPicPr>
          <p:cNvPr id="5" name="Picture 4">
            <a:extLst>
              <a:ext uri="{FF2B5EF4-FFF2-40B4-BE49-F238E27FC236}">
                <a16:creationId xmlns:a16="http://schemas.microsoft.com/office/drawing/2014/main" id="{CB67C3A4-A71A-9049-A784-7344D1579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990600"/>
            <a:ext cx="7696200" cy="1969974"/>
          </a:xfrm>
          <a:prstGeom prst="rect">
            <a:avLst/>
          </a:prstGeom>
        </p:spPr>
      </p:pic>
      <p:pic>
        <p:nvPicPr>
          <p:cNvPr id="7" name="Picture 6">
            <a:extLst>
              <a:ext uri="{FF2B5EF4-FFF2-40B4-BE49-F238E27FC236}">
                <a16:creationId xmlns:a16="http://schemas.microsoft.com/office/drawing/2014/main" id="{CC95F3DA-B6D1-B148-90BE-6B3381E7F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690" y="3429000"/>
            <a:ext cx="7699310" cy="1967672"/>
          </a:xfrm>
          <a:prstGeom prst="rect">
            <a:avLst/>
          </a:prstGeom>
        </p:spPr>
      </p:pic>
      <p:sp>
        <p:nvSpPr>
          <p:cNvPr id="8" name="TextBox 7">
            <a:extLst>
              <a:ext uri="{FF2B5EF4-FFF2-40B4-BE49-F238E27FC236}">
                <a16:creationId xmlns:a16="http://schemas.microsoft.com/office/drawing/2014/main" id="{94BA68F4-DD67-A943-BC88-E6E1D9E1AF7E}"/>
              </a:ext>
            </a:extLst>
          </p:cNvPr>
          <p:cNvSpPr txBox="1"/>
          <p:nvPr/>
        </p:nvSpPr>
        <p:spPr>
          <a:xfrm>
            <a:off x="2946579" y="2960574"/>
            <a:ext cx="2185214" cy="369332"/>
          </a:xfrm>
          <a:prstGeom prst="rect">
            <a:avLst/>
          </a:prstGeom>
          <a:noFill/>
        </p:spPr>
        <p:txBody>
          <a:bodyPr wrap="none" rtlCol="0">
            <a:spAutoFit/>
          </a:bodyPr>
          <a:lstStyle/>
          <a:p>
            <a:r>
              <a:rPr lang="en-US" sz="1800" b="0" dirty="0"/>
              <a:t>image classification</a:t>
            </a:r>
          </a:p>
        </p:txBody>
      </p:sp>
      <p:sp>
        <p:nvSpPr>
          <p:cNvPr id="9" name="TextBox 8">
            <a:extLst>
              <a:ext uri="{FF2B5EF4-FFF2-40B4-BE49-F238E27FC236}">
                <a16:creationId xmlns:a16="http://schemas.microsoft.com/office/drawing/2014/main" id="{8B0CE87B-E8B3-0F49-A272-238E1193F797}"/>
              </a:ext>
            </a:extLst>
          </p:cNvPr>
          <p:cNvSpPr txBox="1"/>
          <p:nvPr/>
        </p:nvSpPr>
        <p:spPr>
          <a:xfrm>
            <a:off x="7194944" y="2971800"/>
            <a:ext cx="1800493" cy="369332"/>
          </a:xfrm>
          <a:prstGeom prst="rect">
            <a:avLst/>
          </a:prstGeom>
          <a:noFill/>
        </p:spPr>
        <p:txBody>
          <a:bodyPr wrap="none" rtlCol="0">
            <a:spAutoFit/>
          </a:bodyPr>
          <a:lstStyle/>
          <a:p>
            <a:r>
              <a:rPr lang="en-US" sz="1800" b="0" dirty="0"/>
              <a:t>object detection</a:t>
            </a:r>
          </a:p>
        </p:txBody>
      </p:sp>
      <p:sp>
        <p:nvSpPr>
          <p:cNvPr id="10" name="TextBox 9">
            <a:extLst>
              <a:ext uri="{FF2B5EF4-FFF2-40B4-BE49-F238E27FC236}">
                <a16:creationId xmlns:a16="http://schemas.microsoft.com/office/drawing/2014/main" id="{E652C513-DD72-434C-80CE-504AFA347D2C}"/>
              </a:ext>
            </a:extLst>
          </p:cNvPr>
          <p:cNvSpPr txBox="1"/>
          <p:nvPr/>
        </p:nvSpPr>
        <p:spPr>
          <a:xfrm>
            <a:off x="2679251" y="5470709"/>
            <a:ext cx="2557110" cy="369332"/>
          </a:xfrm>
          <a:prstGeom prst="rect">
            <a:avLst/>
          </a:prstGeom>
          <a:noFill/>
        </p:spPr>
        <p:txBody>
          <a:bodyPr wrap="none" rtlCol="0">
            <a:spAutoFit/>
          </a:bodyPr>
          <a:lstStyle/>
          <a:p>
            <a:r>
              <a:rPr lang="en-US" sz="1800" b="0" dirty="0"/>
              <a:t>semantic segmentation</a:t>
            </a:r>
          </a:p>
        </p:txBody>
      </p:sp>
      <p:sp>
        <p:nvSpPr>
          <p:cNvPr id="11" name="TextBox 10">
            <a:extLst>
              <a:ext uri="{FF2B5EF4-FFF2-40B4-BE49-F238E27FC236}">
                <a16:creationId xmlns:a16="http://schemas.microsoft.com/office/drawing/2014/main" id="{6F440CFA-EAEF-ED44-92C3-5023969FE7A1}"/>
              </a:ext>
            </a:extLst>
          </p:cNvPr>
          <p:cNvSpPr txBox="1"/>
          <p:nvPr/>
        </p:nvSpPr>
        <p:spPr>
          <a:xfrm>
            <a:off x="6879610" y="5486400"/>
            <a:ext cx="2492990" cy="369332"/>
          </a:xfrm>
          <a:prstGeom prst="rect">
            <a:avLst/>
          </a:prstGeom>
          <a:noFill/>
        </p:spPr>
        <p:txBody>
          <a:bodyPr wrap="none" rtlCol="0">
            <a:spAutoFit/>
          </a:bodyPr>
          <a:lstStyle/>
          <a:p>
            <a:r>
              <a:rPr lang="en-US" sz="1800" b="0" dirty="0"/>
              <a:t>instance segmentation</a:t>
            </a:r>
          </a:p>
        </p:txBody>
      </p:sp>
      <p:sp>
        <p:nvSpPr>
          <p:cNvPr id="12" name="TextBox 11">
            <a:extLst>
              <a:ext uri="{FF2B5EF4-FFF2-40B4-BE49-F238E27FC236}">
                <a16:creationId xmlns:a16="http://schemas.microsoft.com/office/drawing/2014/main" id="{BCECF9B9-90E5-A647-8F54-9A650B6701B7}"/>
              </a:ext>
            </a:extLst>
          </p:cNvPr>
          <p:cNvSpPr txBox="1"/>
          <p:nvPr/>
        </p:nvSpPr>
        <p:spPr>
          <a:xfrm>
            <a:off x="1705055" y="6096001"/>
            <a:ext cx="8664551" cy="461665"/>
          </a:xfrm>
          <a:prstGeom prst="rect">
            <a:avLst/>
          </a:prstGeom>
          <a:noFill/>
        </p:spPr>
        <p:txBody>
          <a:bodyPr wrap="none" rtlCol="0">
            <a:spAutoFit/>
          </a:bodyPr>
          <a:lstStyle/>
          <a:p>
            <a:pPr marL="342900" indent="-342900">
              <a:buFont typeface="Arial" panose="020B0604020202020204" pitchFamily="34" charset="0"/>
              <a:buChar char="•"/>
            </a:pPr>
            <a:r>
              <a:rPr lang="en-US" b="0" dirty="0"/>
              <a:t>Also: </a:t>
            </a:r>
            <a:r>
              <a:rPr lang="en-US" b="0" dirty="0" err="1"/>
              <a:t>keypoint</a:t>
            </a:r>
            <a:r>
              <a:rPr lang="en-US" b="0" dirty="0"/>
              <a:t> prediction, captioning, question answering… </a:t>
            </a:r>
          </a:p>
        </p:txBody>
      </p:sp>
    </p:spTree>
    <p:extLst>
      <p:ext uri="{BB962C8B-B14F-4D97-AF65-F5344CB8AC3E}">
        <p14:creationId xmlns:p14="http://schemas.microsoft.com/office/powerpoint/2010/main" val="261674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9E59-1214-774A-990C-20181E16C5A9}"/>
              </a:ext>
            </a:extLst>
          </p:cNvPr>
          <p:cNvSpPr>
            <a:spLocks noGrp="1"/>
          </p:cNvSpPr>
          <p:nvPr>
            <p:ph type="title"/>
          </p:nvPr>
        </p:nvSpPr>
        <p:spPr/>
        <p:txBody>
          <a:bodyPr/>
          <a:lstStyle/>
          <a:p>
            <a:r>
              <a:rPr lang="en-US" dirty="0"/>
              <a:t>COCO detection metrics</a:t>
            </a:r>
          </a:p>
        </p:txBody>
      </p:sp>
      <p:sp>
        <p:nvSpPr>
          <p:cNvPr id="6" name="Content Placeholder 5">
            <a:extLst>
              <a:ext uri="{FF2B5EF4-FFF2-40B4-BE49-F238E27FC236}">
                <a16:creationId xmlns:a16="http://schemas.microsoft.com/office/drawing/2014/main" id="{C9AA9BCF-F82A-1C42-B1C9-11ED731B3616}"/>
              </a:ext>
            </a:extLst>
          </p:cNvPr>
          <p:cNvSpPr>
            <a:spLocks noGrp="1"/>
          </p:cNvSpPr>
          <p:nvPr>
            <p:ph idx="1"/>
          </p:nvPr>
        </p:nvSpPr>
        <p:spPr>
          <a:xfrm>
            <a:off x="1524000" y="4876800"/>
            <a:ext cx="9144000" cy="1087998"/>
          </a:xfrm>
        </p:spPr>
        <p:txBody>
          <a:bodyPr/>
          <a:lstStyle/>
          <a:p>
            <a:pPr marL="457200" indent="-457200">
              <a:buFont typeface="Arial" panose="020B0604020202020204" pitchFamily="34" charset="0"/>
              <a:buChar char="•"/>
            </a:pPr>
            <a:r>
              <a:rPr lang="en-US" sz="2400" dirty="0"/>
              <a:t>Leaderboard: </a:t>
            </a:r>
            <a:r>
              <a:rPr lang="en-US" sz="2400" dirty="0">
                <a:hlinkClick r:id="rId2"/>
              </a:rPr>
              <a:t>http://cocodataset.org/#detection-leaderboard</a:t>
            </a:r>
            <a:endParaRPr lang="en-US" sz="2400" dirty="0"/>
          </a:p>
          <a:p>
            <a:pPr marL="857250" lvl="1" indent="-457200">
              <a:buFont typeface="Arial" panose="020B0604020202020204" pitchFamily="34" charset="0"/>
              <a:buChar char="•"/>
            </a:pPr>
            <a:r>
              <a:rPr lang="en-US" sz="2400" dirty="0"/>
              <a:t>Not updated since 2020</a:t>
            </a:r>
          </a:p>
        </p:txBody>
      </p:sp>
      <p:pic>
        <p:nvPicPr>
          <p:cNvPr id="5" name="Picture 4">
            <a:extLst>
              <a:ext uri="{FF2B5EF4-FFF2-40B4-BE49-F238E27FC236}">
                <a16:creationId xmlns:a16="http://schemas.microsoft.com/office/drawing/2014/main" id="{8882FBAB-CF42-8948-AB4E-0418F0E7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11798"/>
            <a:ext cx="9144000" cy="3712602"/>
          </a:xfrm>
          <a:prstGeom prst="rect">
            <a:avLst/>
          </a:prstGeom>
        </p:spPr>
      </p:pic>
    </p:spTree>
    <p:extLst>
      <p:ext uri="{BB962C8B-B14F-4D97-AF65-F5344CB8AC3E}">
        <p14:creationId xmlns:p14="http://schemas.microsoft.com/office/powerpoint/2010/main" val="588993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D029-8D3B-4044-BD2E-B38FFABAC9BE}"/>
              </a:ext>
            </a:extLst>
          </p:cNvPr>
          <p:cNvSpPr>
            <a:spLocks noGrp="1"/>
          </p:cNvSpPr>
          <p:nvPr>
            <p:ph type="title"/>
          </p:nvPr>
        </p:nvSpPr>
        <p:spPr/>
        <p:txBody>
          <a:bodyPr/>
          <a:lstStyle/>
          <a:p>
            <a:r>
              <a:rPr lang="en-US" dirty="0"/>
              <a:t>Object detection: Outline</a:t>
            </a:r>
          </a:p>
        </p:txBody>
      </p:sp>
      <p:sp>
        <p:nvSpPr>
          <p:cNvPr id="3" name="Content Placeholder 2">
            <a:extLst>
              <a:ext uri="{FF2B5EF4-FFF2-40B4-BE49-F238E27FC236}">
                <a16:creationId xmlns:a16="http://schemas.microsoft.com/office/drawing/2014/main" id="{9D0AAF1D-D009-2540-93EA-1ECD79943D09}"/>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Task definition and evaluation</a:t>
            </a:r>
          </a:p>
          <a:p>
            <a:pPr marL="457200" indent="-457200">
              <a:buFont typeface="Arial" panose="020B0604020202020204" pitchFamily="34" charset="0"/>
              <a:buChar char="•"/>
            </a:pPr>
            <a:r>
              <a:rPr lang="en-US" dirty="0"/>
              <a:t>Two-stage detectors</a:t>
            </a:r>
          </a:p>
        </p:txBody>
      </p:sp>
      <p:pic>
        <p:nvPicPr>
          <p:cNvPr id="4" name="Picture 3" descr="Screen Shot 2016-04-20 at 1.57.53 PM.png">
            <a:extLst>
              <a:ext uri="{FF2B5EF4-FFF2-40B4-BE49-F238E27FC236}">
                <a16:creationId xmlns:a16="http://schemas.microsoft.com/office/drawing/2014/main" id="{0C0FAC85-F92D-F24E-A9AF-005FBA3E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479478"/>
            <a:ext cx="11233145" cy="3159322"/>
          </a:xfrm>
          <a:prstGeom prst="rect">
            <a:avLst/>
          </a:prstGeom>
        </p:spPr>
      </p:pic>
      <p:sp>
        <p:nvSpPr>
          <p:cNvPr id="5" name="Rectangle 4">
            <a:extLst>
              <a:ext uri="{FF2B5EF4-FFF2-40B4-BE49-F238E27FC236}">
                <a16:creationId xmlns:a16="http://schemas.microsoft.com/office/drawing/2014/main" id="{52EE98E1-003C-CD4F-BB23-4B5DDD1B77CB}"/>
              </a:ext>
            </a:extLst>
          </p:cNvPr>
          <p:cNvSpPr/>
          <p:nvPr/>
        </p:nvSpPr>
        <p:spPr bwMode="auto">
          <a:xfrm>
            <a:off x="3672521" y="4344394"/>
            <a:ext cx="838200" cy="13320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1D261D1B-FED4-604A-A07B-18BD6409BF0D}"/>
              </a:ext>
            </a:extLst>
          </p:cNvPr>
          <p:cNvSpPr txBox="1"/>
          <p:nvPr/>
        </p:nvSpPr>
        <p:spPr>
          <a:xfrm>
            <a:off x="10744200" y="6321622"/>
            <a:ext cx="1268296" cy="307777"/>
          </a:xfrm>
          <a:prstGeom prst="rect">
            <a:avLst/>
          </a:prstGeom>
          <a:noFill/>
        </p:spPr>
        <p:txBody>
          <a:bodyPr wrap="none" rtlCol="0">
            <a:spAutoFit/>
          </a:bodyPr>
          <a:lstStyle/>
          <a:p>
            <a:r>
              <a:rPr lang="en-US" sz="1400" b="0" dirty="0">
                <a:hlinkClick r:id="rId4"/>
              </a:rPr>
              <a:t>Image source</a:t>
            </a:r>
            <a:endParaRPr lang="en-US" sz="1400" b="0" dirty="0"/>
          </a:p>
        </p:txBody>
      </p:sp>
      <p:sp>
        <p:nvSpPr>
          <p:cNvPr id="7" name="TextBox 6">
            <a:extLst>
              <a:ext uri="{FF2B5EF4-FFF2-40B4-BE49-F238E27FC236}">
                <a16:creationId xmlns:a16="http://schemas.microsoft.com/office/drawing/2014/main" id="{F9A1D93E-FD62-C545-9959-214E6D167E82}"/>
              </a:ext>
            </a:extLst>
          </p:cNvPr>
          <p:cNvSpPr txBox="1"/>
          <p:nvPr/>
        </p:nvSpPr>
        <p:spPr>
          <a:xfrm>
            <a:off x="3172768" y="3450714"/>
            <a:ext cx="1371600" cy="646331"/>
          </a:xfrm>
          <a:prstGeom prst="rect">
            <a:avLst/>
          </a:prstGeom>
          <a:solidFill>
            <a:schemeClr val="bg2">
              <a:lumMod val="40000"/>
              <a:lumOff val="60000"/>
            </a:schemeClr>
          </a:solidFill>
        </p:spPr>
        <p:txBody>
          <a:bodyPr wrap="square" rtlCol="0">
            <a:spAutoFit/>
          </a:bodyPr>
          <a:lstStyle/>
          <a:p>
            <a:r>
              <a:rPr lang="en-US" sz="1800" b="0" dirty="0"/>
              <a:t>Proposal Generation</a:t>
            </a:r>
          </a:p>
        </p:txBody>
      </p:sp>
      <p:sp>
        <p:nvSpPr>
          <p:cNvPr id="8" name="TextBox 7">
            <a:extLst>
              <a:ext uri="{FF2B5EF4-FFF2-40B4-BE49-F238E27FC236}">
                <a16:creationId xmlns:a16="http://schemas.microsoft.com/office/drawing/2014/main" id="{31BDFEB7-2432-1D48-B07B-A89A270A36CB}"/>
              </a:ext>
            </a:extLst>
          </p:cNvPr>
          <p:cNvSpPr txBox="1"/>
          <p:nvPr/>
        </p:nvSpPr>
        <p:spPr>
          <a:xfrm>
            <a:off x="5077768" y="5029200"/>
            <a:ext cx="2133600" cy="369332"/>
          </a:xfrm>
          <a:prstGeom prst="rect">
            <a:avLst/>
          </a:prstGeom>
          <a:solidFill>
            <a:schemeClr val="bg1"/>
          </a:solidFill>
        </p:spPr>
        <p:txBody>
          <a:bodyPr wrap="square" rtlCol="0">
            <a:spAutoFit/>
          </a:bodyPr>
          <a:lstStyle/>
          <a:p>
            <a:pPr algn="ctr"/>
            <a:r>
              <a:rPr lang="en-US" sz="1800" b="0" dirty="0"/>
              <a:t>Region Proposals</a:t>
            </a:r>
          </a:p>
        </p:txBody>
      </p:sp>
    </p:spTree>
    <p:extLst>
      <p:ext uri="{BB962C8B-B14F-4D97-AF65-F5344CB8AC3E}">
        <p14:creationId xmlns:p14="http://schemas.microsoft.com/office/powerpoint/2010/main" val="31255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a:xfrm>
            <a:off x="4457245" y="3862906"/>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 name="Title 1"/>
          <p:cNvSpPr>
            <a:spLocks noGrp="1"/>
          </p:cNvSpPr>
          <p:nvPr>
            <p:ph type="title"/>
          </p:nvPr>
        </p:nvSpPr>
        <p:spPr/>
        <p:txBody>
          <a:bodyPr/>
          <a:lstStyle/>
          <a:p>
            <a:r>
              <a:rPr lang="en-US" dirty="0"/>
              <a:t>R-CNN: Region proposals + CNN features</a:t>
            </a:r>
          </a:p>
        </p:txBody>
      </p:sp>
      <p:sp>
        <p:nvSpPr>
          <p:cNvPr id="3" name="Content Placeholder 2">
            <a:extLst>
              <a:ext uri="{FF2B5EF4-FFF2-40B4-BE49-F238E27FC236}">
                <a16:creationId xmlns:a16="http://schemas.microsoft.com/office/drawing/2014/main" id="{04BA7841-921D-6843-98F3-CD94715C36B1}"/>
              </a:ext>
            </a:extLst>
          </p:cNvPr>
          <p:cNvSpPr>
            <a:spLocks noGrp="1"/>
          </p:cNvSpPr>
          <p:nvPr>
            <p:ph idx="1"/>
          </p:nvPr>
        </p:nvSpPr>
        <p:spPr/>
        <p:txBody>
          <a:bodyPr/>
          <a:lstStyle/>
          <a:p>
            <a:endParaRPr lang="en-US"/>
          </a:p>
        </p:txBody>
      </p:sp>
      <p:sp>
        <p:nvSpPr>
          <p:cNvPr id="12" name="Parallelogram 11"/>
          <p:cNvSpPr/>
          <p:nvPr/>
        </p:nvSpPr>
        <p:spPr>
          <a:xfrm>
            <a:off x="2714982" y="4484154"/>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3" name="TextBox 12"/>
          <p:cNvSpPr txBox="1"/>
          <p:nvPr/>
        </p:nvSpPr>
        <p:spPr>
          <a:xfrm>
            <a:off x="6629400" y="5382595"/>
            <a:ext cx="1256874" cy="338554"/>
          </a:xfrm>
          <a:prstGeom prst="rect">
            <a:avLst/>
          </a:prstGeom>
          <a:noFill/>
        </p:spPr>
        <p:txBody>
          <a:bodyPr wrap="none" rtlCol="0">
            <a:spAutoFit/>
          </a:bodyPr>
          <a:lstStyle/>
          <a:p>
            <a:r>
              <a:rPr lang="en-US" sz="1600" b="0" dirty="0">
                <a:latin typeface="+mn-lt"/>
              </a:rPr>
              <a:t>Input image</a:t>
            </a:r>
          </a:p>
        </p:txBody>
      </p:sp>
      <p:sp>
        <p:nvSpPr>
          <p:cNvPr id="14" name="Parallelogram 13"/>
          <p:cNvSpPr/>
          <p:nvPr/>
        </p:nvSpPr>
        <p:spPr>
          <a:xfrm>
            <a:off x="3610773" y="4568147"/>
            <a:ext cx="2400385" cy="1006284"/>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6" name="Parallelogram 15"/>
          <p:cNvSpPr/>
          <p:nvPr/>
        </p:nvSpPr>
        <p:spPr>
          <a:xfrm>
            <a:off x="6011157" y="4586646"/>
            <a:ext cx="1150568" cy="41513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7" name="Parallelogram 16"/>
          <p:cNvSpPr/>
          <p:nvPr/>
        </p:nvSpPr>
        <p:spPr>
          <a:xfrm>
            <a:off x="2782808" y="5388279"/>
            <a:ext cx="1116747" cy="64601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18" name="Cube 17"/>
          <p:cNvSpPr/>
          <p:nvPr/>
        </p:nvSpPr>
        <p:spPr>
          <a:xfrm>
            <a:off x="4392837" y="2033880"/>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19" name="Cube 18"/>
          <p:cNvSpPr/>
          <p:nvPr/>
        </p:nvSpPr>
        <p:spPr>
          <a:xfrm>
            <a:off x="6029956" y="1664046"/>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0" name="Cube 19"/>
          <p:cNvSpPr/>
          <p:nvPr/>
        </p:nvSpPr>
        <p:spPr>
          <a:xfrm>
            <a:off x="2881258" y="2547529"/>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22" name="Parallelogram 21"/>
          <p:cNvSpPr/>
          <p:nvPr/>
        </p:nvSpPr>
        <p:spPr>
          <a:xfrm>
            <a:off x="6237383" y="3550518"/>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5" name="Parallelogram 24"/>
          <p:cNvSpPr/>
          <p:nvPr/>
        </p:nvSpPr>
        <p:spPr>
          <a:xfrm>
            <a:off x="3110696" y="4451268"/>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solidFill>
                <a:srgbClr val="000000"/>
              </a:solidFill>
            </a:endParaRPr>
          </a:p>
        </p:txBody>
      </p:sp>
      <p:sp>
        <p:nvSpPr>
          <p:cNvPr id="26" name="TextBox 25"/>
          <p:cNvSpPr txBox="1"/>
          <p:nvPr/>
        </p:nvSpPr>
        <p:spPr>
          <a:xfrm>
            <a:off x="3167049" y="2033880"/>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7" name="Up Arrow 26"/>
          <p:cNvSpPr/>
          <p:nvPr/>
        </p:nvSpPr>
        <p:spPr>
          <a:xfrm>
            <a:off x="3399609" y="243171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28" name="TextBox 27"/>
          <p:cNvSpPr txBox="1"/>
          <p:nvPr/>
        </p:nvSpPr>
        <p:spPr>
          <a:xfrm>
            <a:off x="4671801" y="1544619"/>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29" name="Up Arrow 28"/>
          <p:cNvSpPr/>
          <p:nvPr/>
        </p:nvSpPr>
        <p:spPr>
          <a:xfrm>
            <a:off x="4904361" y="19424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TextBox 29"/>
          <p:cNvSpPr txBox="1"/>
          <p:nvPr/>
        </p:nvSpPr>
        <p:spPr>
          <a:xfrm>
            <a:off x="6485337" y="1174785"/>
            <a:ext cx="731891" cy="338554"/>
          </a:xfrm>
          <a:prstGeom prst="rect">
            <a:avLst/>
          </a:prstGeom>
          <a:noFill/>
          <a:ln w="19050">
            <a:solidFill>
              <a:schemeClr val="accent4"/>
            </a:solidFill>
          </a:ln>
        </p:spPr>
        <p:txBody>
          <a:bodyPr wrap="none" rtlCol="0">
            <a:spAutoFit/>
          </a:bodyPr>
          <a:lstStyle/>
          <a:p>
            <a:r>
              <a:rPr lang="en-US" sz="1600" b="0">
                <a:latin typeface="+mn-lt"/>
              </a:rPr>
              <a:t>SVMs</a:t>
            </a:r>
            <a:endParaRPr lang="en-US" sz="1600" b="0" dirty="0">
              <a:latin typeface="+mn-lt"/>
            </a:endParaRPr>
          </a:p>
        </p:txBody>
      </p:sp>
      <p:sp>
        <p:nvSpPr>
          <p:cNvPr id="31" name="Up Arrow 30"/>
          <p:cNvSpPr/>
          <p:nvPr/>
        </p:nvSpPr>
        <p:spPr>
          <a:xfrm>
            <a:off x="6717897" y="157261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Up Arrow 31"/>
          <p:cNvSpPr/>
          <p:nvPr/>
        </p:nvSpPr>
        <p:spPr>
          <a:xfrm>
            <a:off x="3308450" y="4730209"/>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3" name="Up Arrow 32"/>
          <p:cNvSpPr/>
          <p:nvPr/>
        </p:nvSpPr>
        <p:spPr>
          <a:xfrm>
            <a:off x="3309023" y="423120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Up Arrow 33"/>
          <p:cNvSpPr/>
          <p:nvPr/>
        </p:nvSpPr>
        <p:spPr>
          <a:xfrm>
            <a:off x="4725804" y="4177924"/>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5" name="Up Arrow 34"/>
          <p:cNvSpPr/>
          <p:nvPr/>
        </p:nvSpPr>
        <p:spPr>
          <a:xfrm>
            <a:off x="4725804" y="371447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6" name="Up Arrow 35"/>
          <p:cNvSpPr/>
          <p:nvPr/>
        </p:nvSpPr>
        <p:spPr>
          <a:xfrm>
            <a:off x="6469457" y="3833796"/>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a:off x="6469457" y="335774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cxnSp>
        <p:nvCxnSpPr>
          <p:cNvPr id="38" name="Straight Arrow Connector 37"/>
          <p:cNvCxnSpPr/>
          <p:nvPr/>
        </p:nvCxnSpPr>
        <p:spPr>
          <a:xfrm flipH="1">
            <a:off x="6744228" y="4730209"/>
            <a:ext cx="910663"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008103" y="3526204"/>
            <a:ext cx="2754924" cy="338554"/>
          </a:xfrm>
          <a:prstGeom prst="rect">
            <a:avLst/>
          </a:prstGeom>
          <a:noFill/>
        </p:spPr>
        <p:txBody>
          <a:bodyPr wrap="square" rtlCol="0">
            <a:spAutoFit/>
          </a:bodyPr>
          <a:lstStyle/>
          <a:p>
            <a:r>
              <a:rPr lang="en-US" sz="1600" b="0">
                <a:latin typeface="+mn-lt"/>
              </a:rPr>
              <a:t>Warped image regions</a:t>
            </a:r>
            <a:endParaRPr lang="en-US" sz="1600" b="0" dirty="0">
              <a:latin typeface="+mn-lt"/>
            </a:endParaRPr>
          </a:p>
        </p:txBody>
      </p:sp>
      <p:sp>
        <p:nvSpPr>
          <p:cNvPr id="42" name="TextBox 41"/>
          <p:cNvSpPr txBox="1"/>
          <p:nvPr/>
        </p:nvSpPr>
        <p:spPr>
          <a:xfrm>
            <a:off x="7412445" y="2133965"/>
            <a:ext cx="2237461" cy="584776"/>
          </a:xfrm>
          <a:prstGeom prst="rect">
            <a:avLst/>
          </a:prstGeom>
          <a:noFill/>
        </p:spPr>
        <p:txBody>
          <a:bodyPr wrap="square" rtlCol="0">
            <a:spAutoFit/>
          </a:bodyPr>
          <a:lstStyle/>
          <a:p>
            <a:r>
              <a:rPr lang="en-US" sz="1600" b="0" dirty="0">
                <a:latin typeface="+mn-lt"/>
              </a:rPr>
              <a:t>Forward each region through </a:t>
            </a:r>
            <a:r>
              <a:rPr lang="en-US" sz="1600" b="0" dirty="0" err="1">
                <a:latin typeface="+mn-lt"/>
              </a:rPr>
              <a:t>ConvNet</a:t>
            </a:r>
            <a:endParaRPr lang="en-US" sz="1600" b="0" dirty="0">
              <a:latin typeface="+mn-lt"/>
            </a:endParaRPr>
          </a:p>
        </p:txBody>
      </p:sp>
      <p:sp>
        <p:nvSpPr>
          <p:cNvPr id="49" name="TextBox 48"/>
          <p:cNvSpPr txBox="1"/>
          <p:nvPr/>
        </p:nvSpPr>
        <p:spPr>
          <a:xfrm>
            <a:off x="7460719" y="1143000"/>
            <a:ext cx="2716079" cy="338554"/>
          </a:xfrm>
          <a:prstGeom prst="rect">
            <a:avLst/>
          </a:prstGeom>
          <a:noFill/>
        </p:spPr>
        <p:txBody>
          <a:bodyPr wrap="square" rtlCol="0">
            <a:spAutoFit/>
          </a:bodyPr>
          <a:lstStyle/>
          <a:p>
            <a:r>
              <a:rPr lang="en-US" sz="1600" b="0">
                <a:latin typeface="+mn-lt"/>
              </a:rPr>
              <a:t>Classify regions with </a:t>
            </a:r>
            <a:r>
              <a:rPr lang="en-US" sz="1600" b="0" dirty="0">
                <a:latin typeface="+mn-lt"/>
              </a:rPr>
              <a:t>SVMs</a:t>
            </a:r>
          </a:p>
        </p:txBody>
      </p:sp>
      <p:cxnSp>
        <p:nvCxnSpPr>
          <p:cNvPr id="52" name="Straight Arrow Connector 51"/>
          <p:cNvCxnSpPr/>
          <p:nvPr/>
        </p:nvCxnSpPr>
        <p:spPr>
          <a:xfrm flipH="1">
            <a:off x="5002492" y="4730210"/>
            <a:ext cx="2652401" cy="394119"/>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3381080" y="4737989"/>
            <a:ext cx="4239572" cy="1068053"/>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654890" y="4570518"/>
            <a:ext cx="2541770" cy="338554"/>
          </a:xfrm>
          <a:prstGeom prst="rect">
            <a:avLst/>
          </a:prstGeom>
          <a:noFill/>
        </p:spPr>
        <p:txBody>
          <a:bodyPr wrap="square" rtlCol="0">
            <a:spAutoFit/>
          </a:bodyPr>
          <a:lstStyle/>
          <a:p>
            <a:r>
              <a:rPr lang="en-US" sz="1600" b="0" dirty="0">
                <a:latin typeface="+mn-lt"/>
              </a:rPr>
              <a:t>Region proposals</a:t>
            </a:r>
          </a:p>
        </p:txBody>
      </p:sp>
      <p:sp>
        <p:nvSpPr>
          <p:cNvPr id="43" name="TextBox 42"/>
          <p:cNvSpPr txBox="1"/>
          <p:nvPr/>
        </p:nvSpPr>
        <p:spPr>
          <a:xfrm>
            <a:off x="152400" y="6397823"/>
            <a:ext cx="11887200" cy="307777"/>
          </a:xfrm>
          <a:prstGeom prst="rect">
            <a:avLst/>
          </a:prstGeom>
          <a:noFill/>
        </p:spPr>
        <p:txBody>
          <a:bodyPr wrap="square" rtlCol="0">
            <a:spAutoFit/>
          </a:bodyPr>
          <a:lstStyle/>
          <a:p>
            <a:pPr algn="ctr"/>
            <a:r>
              <a:rPr lang="en-US" sz="1400" b="0" dirty="0"/>
              <a:t>R. </a:t>
            </a:r>
            <a:r>
              <a:rPr lang="en-US" sz="1400" b="0" dirty="0" err="1"/>
              <a:t>Girshick</a:t>
            </a:r>
            <a:r>
              <a:rPr lang="en-US" sz="1400" b="0" dirty="0"/>
              <a:t>, J. Donahue, T. Darrell, and J. Malik, </a:t>
            </a:r>
            <a:r>
              <a:rPr lang="en-US" sz="1400" b="0" dirty="0">
                <a:hlinkClick r:id="rId4"/>
              </a:rPr>
              <a:t>Rich Feature Hierarchies for Accurate Object Detection and Semantic Segmentation</a:t>
            </a:r>
            <a:r>
              <a:rPr lang="en-US" sz="1400" b="0" dirty="0"/>
              <a:t>, CVPR 2014 </a:t>
            </a:r>
          </a:p>
        </p:txBody>
      </p:sp>
      <p:sp>
        <p:nvSpPr>
          <p:cNvPr id="50" name="TextBox 49"/>
          <p:cNvSpPr txBox="1"/>
          <p:nvPr/>
        </p:nvSpPr>
        <p:spPr>
          <a:xfrm>
            <a:off x="2137004" y="880647"/>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52441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P spid="16" grpId="0" animBg="1"/>
      <p:bldP spid="17" grpId="0" animBg="1"/>
      <p:bldP spid="18" grpId="0" animBg="1"/>
      <p:bldP spid="19" grpId="0" animBg="1"/>
      <p:bldP spid="20"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p:bldP spid="42" grpId="0"/>
      <p:bldP spid="49" grpId="0"/>
      <p:bldP spid="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details</a:t>
            </a:r>
          </a:p>
        </p:txBody>
      </p:sp>
      <p:sp>
        <p:nvSpPr>
          <p:cNvPr id="5" name="Content Placeholder 4"/>
          <p:cNvSpPr>
            <a:spLocks noGrp="1"/>
          </p:cNvSpPr>
          <p:nvPr>
            <p:ph idx="1"/>
          </p:nvPr>
        </p:nvSpPr>
        <p:spPr>
          <a:xfrm>
            <a:off x="914400" y="3048000"/>
            <a:ext cx="10363200" cy="3276600"/>
          </a:xfrm>
        </p:spPr>
        <p:txBody>
          <a:bodyPr/>
          <a:lstStyle/>
          <a:p>
            <a:pPr marL="457200" indent="-457200">
              <a:buFont typeface="Arial"/>
              <a:buChar char="•"/>
            </a:pPr>
            <a:r>
              <a:rPr lang="en-US" sz="2400" b="1" dirty="0"/>
              <a:t>Regions</a:t>
            </a:r>
            <a:r>
              <a:rPr lang="en-US" sz="2400" dirty="0"/>
              <a:t>: ~2000 </a:t>
            </a:r>
            <a:r>
              <a:rPr lang="en-US" sz="2400" dirty="0">
                <a:hlinkClick r:id="rId3"/>
              </a:rPr>
              <a:t>Selective Search</a:t>
            </a:r>
            <a:r>
              <a:rPr lang="en-US" sz="2400" dirty="0"/>
              <a:t> proposals</a:t>
            </a:r>
          </a:p>
          <a:p>
            <a:pPr marL="457200" indent="-457200">
              <a:buFont typeface="Arial"/>
              <a:buChar char="•"/>
            </a:pPr>
            <a:r>
              <a:rPr lang="en-US" sz="2400" b="1" dirty="0"/>
              <a:t>Network</a:t>
            </a:r>
            <a:r>
              <a:rPr lang="en-US" sz="2400" dirty="0"/>
              <a:t>: </a:t>
            </a:r>
            <a:r>
              <a:rPr lang="en-US" sz="2400" dirty="0" err="1"/>
              <a:t>AlexNet</a:t>
            </a:r>
            <a:r>
              <a:rPr lang="en-US" sz="2400" dirty="0"/>
              <a:t> </a:t>
            </a:r>
            <a:r>
              <a:rPr lang="en-US" sz="2400" i="1" dirty="0"/>
              <a:t>pre-trained</a:t>
            </a:r>
            <a:r>
              <a:rPr lang="en-US" sz="2400" dirty="0"/>
              <a:t> on </a:t>
            </a:r>
            <a:r>
              <a:rPr lang="en-US" sz="2400" dirty="0" err="1"/>
              <a:t>ImageNet</a:t>
            </a:r>
            <a:r>
              <a:rPr lang="en-US" sz="2400" dirty="0"/>
              <a:t> (1000 classes), </a:t>
            </a:r>
            <a:r>
              <a:rPr lang="en-US" sz="2400" i="1" dirty="0"/>
              <a:t>fine-tuned</a:t>
            </a:r>
            <a:r>
              <a:rPr lang="en-US" sz="2400" dirty="0"/>
              <a:t> on PASCAL (21 classes)</a:t>
            </a:r>
          </a:p>
          <a:p>
            <a:pPr marL="457200" indent="-457200">
              <a:buFont typeface="Arial"/>
              <a:buChar char="•"/>
            </a:pPr>
            <a:r>
              <a:rPr lang="en-US" sz="2400" b="1" dirty="0"/>
              <a:t>Final detector</a:t>
            </a:r>
            <a:r>
              <a:rPr lang="en-US" sz="2400" dirty="0"/>
              <a:t>: warp proposal regions, extract fc7 network activations (4096 dimensions), classify with linear SVM</a:t>
            </a:r>
          </a:p>
          <a:p>
            <a:pPr marL="457200" indent="-457200">
              <a:buFont typeface="Arial"/>
              <a:buChar char="•"/>
            </a:pPr>
            <a:r>
              <a:rPr lang="en-US" sz="2400" b="1" dirty="0"/>
              <a:t>Bounding box regression</a:t>
            </a:r>
            <a:r>
              <a:rPr lang="en-US" sz="2400" i="1" dirty="0"/>
              <a:t> </a:t>
            </a:r>
            <a:r>
              <a:rPr lang="en-US" sz="2400" dirty="0"/>
              <a:t>to refine box locations</a:t>
            </a:r>
          </a:p>
          <a:p>
            <a:pPr marL="457200" indent="-457200">
              <a:buFont typeface="Arial"/>
              <a:buChar char="•"/>
            </a:pPr>
            <a:r>
              <a:rPr lang="en-US" sz="2400" b="1" dirty="0"/>
              <a:t>Performance:</a:t>
            </a:r>
            <a:r>
              <a:rPr lang="en-US" sz="2400" dirty="0"/>
              <a:t> </a:t>
            </a:r>
            <a:r>
              <a:rPr lang="en-US" sz="2400" dirty="0" err="1"/>
              <a:t>mAP</a:t>
            </a:r>
            <a:r>
              <a:rPr lang="en-US" sz="2400" dirty="0"/>
              <a:t> of </a:t>
            </a:r>
            <a:r>
              <a:rPr lang="en-US" sz="2400" b="1" dirty="0"/>
              <a:t>53.7%</a:t>
            </a:r>
            <a:r>
              <a:rPr lang="en-US" sz="2400" dirty="0"/>
              <a:t> on PASCAL 2010 </a:t>
            </a:r>
            <a:br>
              <a:rPr lang="en-US" sz="2400" dirty="0"/>
            </a:br>
            <a:r>
              <a:rPr lang="en-US" sz="2400" dirty="0"/>
              <a:t>(vs. </a:t>
            </a:r>
            <a:r>
              <a:rPr lang="en-US" sz="2400" b="1" dirty="0"/>
              <a:t>35.1%</a:t>
            </a:r>
            <a:r>
              <a:rPr lang="en-US" sz="2400" dirty="0"/>
              <a:t> for Selective Search and </a:t>
            </a:r>
            <a:r>
              <a:rPr lang="en-US" sz="2400" b="1" dirty="0"/>
              <a:t>33.4%</a:t>
            </a:r>
            <a:r>
              <a:rPr lang="en-US" sz="2400" dirty="0"/>
              <a:t> for Deformable Part Models)</a:t>
            </a:r>
          </a:p>
        </p:txBody>
      </p:sp>
      <p:pic>
        <p:nvPicPr>
          <p:cNvPr id="768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5038" b="27433"/>
          <a:stretch/>
        </p:blipFill>
        <p:spPr bwMode="auto">
          <a:xfrm>
            <a:off x="1828800" y="914400"/>
            <a:ext cx="8534400" cy="1737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7248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R-CNN pros and cons</a:t>
            </a:r>
          </a:p>
        </p:txBody>
      </p:sp>
      <p:sp>
        <p:nvSpPr>
          <p:cNvPr id="3" name="Content Placeholder 2"/>
          <p:cNvSpPr>
            <a:spLocks noGrp="1"/>
          </p:cNvSpPr>
          <p:nvPr>
            <p:ph idx="1"/>
          </p:nvPr>
        </p:nvSpPr>
        <p:spPr/>
        <p:txBody>
          <a:bodyPr/>
          <a:lstStyle/>
          <a:p>
            <a:pPr marL="457200" indent="-457200">
              <a:buFont typeface="Arial"/>
              <a:buChar char="•"/>
            </a:pPr>
            <a:r>
              <a:rPr lang="en-US" dirty="0">
                <a:solidFill>
                  <a:srgbClr val="0000FF"/>
                </a:solidFill>
              </a:rPr>
              <a:t>Pros</a:t>
            </a:r>
          </a:p>
          <a:p>
            <a:pPr marL="857250" lvl="1" indent="-457200">
              <a:buFont typeface="Arial"/>
              <a:buChar char="•"/>
            </a:pPr>
            <a:r>
              <a:rPr lang="en-US" sz="2400" dirty="0">
                <a:solidFill>
                  <a:srgbClr val="000000"/>
                </a:solidFill>
              </a:rPr>
              <a:t>Much more accurate than previous approaches!</a:t>
            </a:r>
          </a:p>
          <a:p>
            <a:pPr marL="857250" lvl="1" indent="-457200">
              <a:buFont typeface="Arial"/>
              <a:buChar char="•"/>
            </a:pPr>
            <a:r>
              <a:rPr lang="en-US" sz="2400" dirty="0">
                <a:solidFill>
                  <a:srgbClr val="000000"/>
                </a:solidFill>
              </a:rPr>
              <a:t>Any deep architecture can immediately be “plugged in”</a:t>
            </a:r>
          </a:p>
          <a:p>
            <a:pPr marL="457200" indent="-457200">
              <a:buFont typeface="Arial"/>
              <a:buChar char="•"/>
            </a:pPr>
            <a:r>
              <a:rPr lang="en-US" dirty="0">
                <a:solidFill>
                  <a:srgbClr val="FF0000"/>
                </a:solidFill>
              </a:rPr>
              <a:t>Cons</a:t>
            </a:r>
          </a:p>
          <a:p>
            <a:pPr marL="857250" lvl="1" indent="-457200">
              <a:buFont typeface="Arial"/>
              <a:buChar char="•"/>
            </a:pPr>
            <a:r>
              <a:rPr lang="en-US" sz="2400" dirty="0">
                <a:solidFill>
                  <a:srgbClr val="000000"/>
                </a:solidFill>
              </a:rPr>
              <a:t>Not a single end-to-end system</a:t>
            </a:r>
          </a:p>
          <a:p>
            <a:pPr marL="1257300" lvl="2" indent="-457200">
              <a:buFont typeface="Arial"/>
              <a:buChar char="•"/>
            </a:pPr>
            <a:r>
              <a:rPr lang="en-US" sz="2000" dirty="0">
                <a:solidFill>
                  <a:srgbClr val="000000"/>
                </a:solidFill>
              </a:rPr>
              <a:t>Fine-tune network with </a:t>
            </a:r>
            <a:r>
              <a:rPr lang="en-US" sz="2000" dirty="0" err="1">
                <a:solidFill>
                  <a:srgbClr val="000000"/>
                </a:solidFill>
              </a:rPr>
              <a:t>softmax</a:t>
            </a:r>
            <a:r>
              <a:rPr lang="en-US" sz="2000" dirty="0">
                <a:solidFill>
                  <a:srgbClr val="000000"/>
                </a:solidFill>
              </a:rPr>
              <a:t> classifier (log loss)</a:t>
            </a:r>
          </a:p>
          <a:p>
            <a:pPr marL="1257300" lvl="2" indent="-457200">
              <a:buFont typeface="Arial"/>
              <a:buChar char="•"/>
            </a:pPr>
            <a:r>
              <a:rPr lang="en-US" sz="2000" dirty="0">
                <a:solidFill>
                  <a:srgbClr val="000000"/>
                </a:solidFill>
              </a:rPr>
              <a:t>Train post-hoc linear SVMs (hinge loss)</a:t>
            </a:r>
          </a:p>
          <a:p>
            <a:pPr marL="1257300" lvl="2" indent="-457200">
              <a:buFont typeface="Arial"/>
              <a:buChar char="•"/>
            </a:pPr>
            <a:r>
              <a:rPr lang="en-US" sz="2000" dirty="0">
                <a:solidFill>
                  <a:srgbClr val="000000"/>
                </a:solidFill>
              </a:rPr>
              <a:t>Train post-hoc bounding-box regressions (least squares)</a:t>
            </a:r>
          </a:p>
          <a:p>
            <a:pPr marL="857250" lvl="1" indent="-457200">
              <a:buFont typeface="Arial"/>
              <a:buChar char="•"/>
            </a:pPr>
            <a:r>
              <a:rPr lang="en-US" sz="2400" dirty="0">
                <a:solidFill>
                  <a:srgbClr val="000000"/>
                </a:solidFill>
              </a:rPr>
              <a:t>Training was slow (84h), took up a lot of storage</a:t>
            </a:r>
          </a:p>
          <a:p>
            <a:pPr marL="1257300" lvl="2" indent="-457200">
              <a:buFont typeface="Arial"/>
              <a:buChar char="•"/>
            </a:pPr>
            <a:r>
              <a:rPr lang="en-US" sz="2000" dirty="0">
                <a:solidFill>
                  <a:srgbClr val="000000"/>
                </a:solidFill>
              </a:rPr>
              <a:t>2000 CNN passes per image</a:t>
            </a:r>
          </a:p>
          <a:p>
            <a:pPr marL="857250" lvl="1" indent="-457200">
              <a:buFont typeface="Arial"/>
              <a:buChar char="•"/>
            </a:pPr>
            <a:r>
              <a:rPr lang="en-US" sz="2400" dirty="0">
                <a:solidFill>
                  <a:srgbClr val="000000"/>
                </a:solidFill>
              </a:rPr>
              <a:t>Inference (detection) was slow (47s / image with VGG16)</a:t>
            </a:r>
          </a:p>
        </p:txBody>
      </p:sp>
    </p:spTree>
    <p:extLst>
      <p:ext uri="{BB962C8B-B14F-4D97-AF65-F5344CB8AC3E}">
        <p14:creationId xmlns:p14="http://schemas.microsoft.com/office/powerpoint/2010/main" val="159483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a:t>
            </a:r>
          </a:p>
        </p:txBody>
      </p:sp>
      <p:sp>
        <p:nvSpPr>
          <p:cNvPr id="4" name="Parallelogram 3"/>
          <p:cNvSpPr/>
          <p:nvPr/>
        </p:nvSpPr>
        <p:spPr>
          <a:xfrm>
            <a:off x="2575560" y="5001768"/>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3640836" y="4215385"/>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3640836" y="3666745"/>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4838700" y="415595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3893820" y="3776472"/>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4638294" y="3904488"/>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5510785" y="3725040"/>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4212336" y="356616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4966716" y="367760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5721096" y="3617607"/>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4056888" y="3346720"/>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4853940" y="3401276"/>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5628513" y="3389536"/>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4" name="TextBox 23"/>
          <p:cNvSpPr txBox="1"/>
          <p:nvPr/>
        </p:nvSpPr>
        <p:spPr>
          <a:xfrm>
            <a:off x="6402325" y="4489502"/>
            <a:ext cx="3754353" cy="338554"/>
          </a:xfrm>
          <a:prstGeom prst="rect">
            <a:avLst/>
          </a:prstGeom>
          <a:noFill/>
        </p:spPr>
        <p:txBody>
          <a:bodyPr wrap="none" rtlCol="0">
            <a:spAutoFit/>
          </a:bodyPr>
          <a:lstStyle/>
          <a:p>
            <a:r>
              <a:rPr lang="en-US" sz="1600" b="0" dirty="0">
                <a:latin typeface="+mn-lt"/>
              </a:rPr>
              <a:t>Forward whole image through </a:t>
            </a:r>
            <a:r>
              <a:rPr lang="en-US" sz="1600" b="0" dirty="0" err="1">
                <a:latin typeface="+mn-lt"/>
              </a:rPr>
              <a:t>ConvNet</a:t>
            </a:r>
            <a:endParaRPr lang="en-US" sz="1600" b="0" dirty="0">
              <a:latin typeface="+mn-lt"/>
            </a:endParaRPr>
          </a:p>
        </p:txBody>
      </p:sp>
      <p:sp>
        <p:nvSpPr>
          <p:cNvPr id="25" name="TextBox 24"/>
          <p:cNvSpPr txBox="1"/>
          <p:nvPr/>
        </p:nvSpPr>
        <p:spPr>
          <a:xfrm>
            <a:off x="6355414" y="3747255"/>
            <a:ext cx="2775119" cy="338554"/>
          </a:xfrm>
          <a:prstGeom prst="rect">
            <a:avLst/>
          </a:prstGeom>
          <a:noFill/>
        </p:spPr>
        <p:txBody>
          <a:bodyPr wrap="none" rtlCol="0">
            <a:spAutoFit/>
          </a:bodyPr>
          <a:lstStyle/>
          <a:p>
            <a:r>
              <a:rPr lang="en-US" sz="1600" b="0" dirty="0">
                <a:latin typeface="+mn-lt"/>
              </a:rPr>
              <a:t>Conv5 feature map of image</a:t>
            </a:r>
          </a:p>
        </p:txBody>
      </p:sp>
      <p:cxnSp>
        <p:nvCxnSpPr>
          <p:cNvPr id="26" name="Straight Arrow Connector 25"/>
          <p:cNvCxnSpPr/>
          <p:nvPr/>
        </p:nvCxnSpPr>
        <p:spPr>
          <a:xfrm>
            <a:off x="2849880" y="3965067"/>
            <a:ext cx="1344168"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351420" y="3251492"/>
            <a:ext cx="1813317" cy="338554"/>
          </a:xfrm>
          <a:prstGeom prst="rect">
            <a:avLst/>
          </a:prstGeom>
          <a:noFill/>
        </p:spPr>
        <p:txBody>
          <a:bodyPr wrap="none" rtlCol="0">
            <a:spAutoFit/>
          </a:bodyPr>
          <a:lstStyle/>
          <a:p>
            <a:r>
              <a:rPr lang="en-US" sz="1600" b="0" dirty="0" err="1">
                <a:solidFill>
                  <a:srgbClr val="000000"/>
                </a:solidFill>
                <a:latin typeface="+mn-lt"/>
              </a:rPr>
              <a:t>RoI</a:t>
            </a:r>
            <a:r>
              <a:rPr lang="en-US" sz="1600" b="0" dirty="0">
                <a:solidFill>
                  <a:srgbClr val="000000"/>
                </a:solidFill>
                <a:latin typeface="+mn-lt"/>
              </a:rPr>
              <a:t> Pooling layer</a:t>
            </a:r>
          </a:p>
        </p:txBody>
      </p:sp>
      <p:sp>
        <p:nvSpPr>
          <p:cNvPr id="28" name="TextBox 27"/>
          <p:cNvSpPr txBox="1"/>
          <p:nvPr/>
        </p:nvSpPr>
        <p:spPr>
          <a:xfrm>
            <a:off x="3878308" y="1680378"/>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4429009" y="297085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5676164" y="297788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4998679" y="302603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4561768" y="2623470"/>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4592999" y="231926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4" name="TextBox 33"/>
          <p:cNvSpPr txBox="1"/>
          <p:nvPr/>
        </p:nvSpPr>
        <p:spPr>
          <a:xfrm>
            <a:off x="6400801" y="2597482"/>
            <a:ext cx="2237411" cy="338554"/>
          </a:xfrm>
          <a:prstGeom prst="rect">
            <a:avLst/>
          </a:prstGeom>
          <a:noFill/>
        </p:spPr>
        <p:txBody>
          <a:bodyPr wrap="none" rtlCol="0">
            <a:spAutoFit/>
          </a:bodyPr>
          <a:lstStyle/>
          <a:p>
            <a:r>
              <a:rPr lang="en-US" sz="1600" b="0" dirty="0">
                <a:latin typeface="+mn-lt"/>
              </a:rPr>
              <a:t>Fully-connected layers</a:t>
            </a:r>
          </a:p>
        </p:txBody>
      </p:sp>
      <p:sp>
        <p:nvSpPr>
          <p:cNvPr id="35" name="TextBox 34"/>
          <p:cNvSpPr txBox="1"/>
          <p:nvPr/>
        </p:nvSpPr>
        <p:spPr>
          <a:xfrm>
            <a:off x="1964090" y="1772984"/>
            <a:ext cx="1792378" cy="338554"/>
          </a:xfrm>
          <a:prstGeom prst="rect">
            <a:avLst/>
          </a:prstGeom>
          <a:noFill/>
        </p:spPr>
        <p:txBody>
          <a:bodyPr wrap="none" rtlCol="0">
            <a:spAutoFit/>
          </a:bodyPr>
          <a:lstStyle/>
          <a:p>
            <a:r>
              <a:rPr lang="en-US" sz="1600" b="0" dirty="0" err="1">
                <a:solidFill>
                  <a:srgbClr val="000000"/>
                </a:solidFill>
                <a:latin typeface="+mn-lt"/>
              </a:rPr>
              <a:t>Softmax</a:t>
            </a:r>
            <a:r>
              <a:rPr lang="en-US" sz="1600" b="0" dirty="0">
                <a:solidFill>
                  <a:srgbClr val="000000"/>
                </a:solidFill>
                <a:latin typeface="+mn-lt"/>
              </a:rPr>
              <a:t> classifier</a:t>
            </a:r>
          </a:p>
        </p:txBody>
      </p:sp>
      <p:sp>
        <p:nvSpPr>
          <p:cNvPr id="36" name="TextBox 35"/>
          <p:cNvSpPr txBox="1"/>
          <p:nvPr/>
        </p:nvSpPr>
        <p:spPr>
          <a:xfrm>
            <a:off x="1943240" y="3747255"/>
            <a:ext cx="1180960" cy="584776"/>
          </a:xfrm>
          <a:prstGeom prst="rect">
            <a:avLst/>
          </a:prstGeom>
          <a:noFill/>
        </p:spPr>
        <p:txBody>
          <a:bodyPr wrap="square" rtlCol="0">
            <a:spAutoFit/>
          </a:bodyPr>
          <a:lstStyle/>
          <a:p>
            <a:r>
              <a:rPr lang="en-US" sz="1600" b="0" dirty="0">
                <a:latin typeface="+mn-lt"/>
              </a:rPr>
              <a:t>Region proposals</a:t>
            </a:r>
          </a:p>
        </p:txBody>
      </p:sp>
      <p:sp>
        <p:nvSpPr>
          <p:cNvPr id="37" name="Up Arrow 36"/>
          <p:cNvSpPr/>
          <p:nvPr/>
        </p:nvSpPr>
        <p:spPr>
          <a:xfrm rot="2700000">
            <a:off x="5382901" y="231662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5473856" y="1915441"/>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39" name="TextBox 38"/>
          <p:cNvSpPr txBox="1"/>
          <p:nvPr/>
        </p:nvSpPr>
        <p:spPr>
          <a:xfrm>
            <a:off x="6438240" y="1896346"/>
            <a:ext cx="2477161" cy="338554"/>
          </a:xfrm>
          <a:prstGeom prst="rect">
            <a:avLst/>
          </a:prstGeom>
          <a:noFill/>
        </p:spPr>
        <p:txBody>
          <a:bodyPr wrap="none" rtlCol="0">
            <a:spAutoFit/>
          </a:bodyPr>
          <a:lstStyle/>
          <a:p>
            <a:r>
              <a:rPr lang="en-US" sz="1600" b="0" dirty="0">
                <a:solidFill>
                  <a:srgbClr val="000000"/>
                </a:solidFill>
                <a:latin typeface="+mn-lt"/>
              </a:rPr>
              <a:t>Bounding-box </a:t>
            </a:r>
            <a:r>
              <a:rPr lang="en-US" sz="1600" b="0" dirty="0" err="1">
                <a:solidFill>
                  <a:srgbClr val="000000"/>
                </a:solidFill>
                <a:latin typeface="+mn-lt"/>
              </a:rPr>
              <a:t>regressors</a:t>
            </a:r>
            <a:endParaRPr lang="en-US" sz="1600" b="0" dirty="0">
              <a:solidFill>
                <a:srgbClr val="000000"/>
              </a:solidFill>
              <a:latin typeface="+mn-lt"/>
            </a:endParaRPr>
          </a:p>
        </p:txBody>
      </p:sp>
      <p:sp>
        <p:nvSpPr>
          <p:cNvPr id="40" name="TextBox 39"/>
          <p:cNvSpPr txBox="1"/>
          <p:nvPr/>
        </p:nvSpPr>
        <p:spPr>
          <a:xfrm>
            <a:off x="7055156"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41" name="TextBox 40"/>
          <p:cNvSpPr txBox="1"/>
          <p:nvPr/>
        </p:nvSpPr>
        <p:spPr>
          <a:xfrm>
            <a:off x="1511301" y="6550224"/>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13227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20" grpId="0" animBg="1"/>
      <p:bldP spid="24" grpId="0"/>
      <p:bldP spid="25" grpId="0"/>
      <p:bldP spid="27" grpId="0"/>
      <p:bldP spid="28" grpId="0" animBg="1"/>
      <p:bldP spid="29" grpId="0" animBg="1"/>
      <p:bldP spid="30" grpId="0" animBg="1"/>
      <p:bldP spid="31" grpId="0" animBg="1"/>
      <p:bldP spid="32" grpId="0" animBg="1"/>
      <p:bldP spid="33" grpId="0" animBg="1"/>
      <p:bldP spid="34" grpId="0"/>
      <p:bldP spid="35" grpId="0"/>
      <p:bldP spid="36" grpId="0"/>
      <p:bldP spid="37" grpId="0" animBg="1"/>
      <p:bldP spid="38" grpId="0" animBg="1"/>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6/64/The_Puppy.jpg/640px-The_Pup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190" y="1308316"/>
            <a:ext cx="6975469" cy="46539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Comparing Boxes: Intersection over Union (</a:t>
            </a:r>
            <a:r>
              <a:rPr lang="en-US" dirty="0" err="1"/>
              <a:t>IoU</a:t>
            </a:r>
            <a:r>
              <a:rPr lang="en-US" dirty="0"/>
              <a:t>)</a:t>
            </a:r>
          </a:p>
        </p:txBody>
      </p:sp>
      <p:sp>
        <p:nvSpPr>
          <p:cNvPr id="3" name="Slide Number Placeholder 2"/>
          <p:cNvSpPr>
            <a:spLocks noGrp="1"/>
          </p:cNvSpPr>
          <p:nvPr>
            <p:ph type="sldNum" sz="quarter" idx="4"/>
          </p:nvPr>
        </p:nvSpPr>
        <p:spPr/>
        <p:txBody>
          <a:bodyPr/>
          <a:lstStyle/>
          <a:p>
            <a:endParaRPr lang="en-US" dirty="0"/>
          </a:p>
        </p:txBody>
      </p:sp>
      <p:sp>
        <p:nvSpPr>
          <p:cNvPr id="17" name="TextBox 16"/>
          <p:cNvSpPr txBox="1"/>
          <p:nvPr/>
        </p:nvSpPr>
        <p:spPr>
          <a:xfrm>
            <a:off x="6022011" y="1430635"/>
            <a:ext cx="2803973" cy="584775"/>
          </a:xfrm>
          <a:prstGeom prst="rect">
            <a:avLst/>
          </a:prstGeom>
          <a:noFill/>
        </p:spPr>
        <p:txBody>
          <a:bodyPr wrap="none" rtlCol="0">
            <a:spAutoFit/>
          </a:bodyPr>
          <a:lstStyle/>
          <a:p>
            <a:r>
              <a:rPr lang="en-US" sz="3200" b="0">
                <a:solidFill>
                  <a:srgbClr val="00B0F0"/>
                </a:solidFill>
              </a:rPr>
              <a:t>Our Prediction</a:t>
            </a:r>
          </a:p>
        </p:txBody>
      </p:sp>
      <p:sp>
        <p:nvSpPr>
          <p:cNvPr id="19" name="TextBox 18"/>
          <p:cNvSpPr txBox="1"/>
          <p:nvPr/>
        </p:nvSpPr>
        <p:spPr>
          <a:xfrm>
            <a:off x="10201472" y="2246252"/>
            <a:ext cx="1569539" cy="1077218"/>
          </a:xfrm>
          <a:prstGeom prst="rect">
            <a:avLst/>
          </a:prstGeom>
          <a:noFill/>
        </p:spPr>
        <p:txBody>
          <a:bodyPr wrap="square" rtlCol="0">
            <a:spAutoFit/>
          </a:bodyPr>
          <a:lstStyle/>
          <a:p>
            <a:pPr algn="ctr"/>
            <a:r>
              <a:rPr lang="en-US" sz="3200" b="0" dirty="0">
                <a:solidFill>
                  <a:srgbClr val="00FF00"/>
                </a:solidFill>
              </a:rPr>
              <a:t>Ground Truth</a:t>
            </a:r>
          </a:p>
        </p:txBody>
      </p:sp>
      <p:sp>
        <p:nvSpPr>
          <p:cNvPr id="18" name="TextBox 17"/>
          <p:cNvSpPr txBox="1"/>
          <p:nvPr/>
        </p:nvSpPr>
        <p:spPr>
          <a:xfrm>
            <a:off x="111967" y="1308316"/>
            <a:ext cx="4612433" cy="1938992"/>
          </a:xfrm>
          <a:prstGeom prst="rect">
            <a:avLst/>
          </a:prstGeom>
          <a:noFill/>
        </p:spPr>
        <p:txBody>
          <a:bodyPr wrap="square" rtlCol="0">
            <a:spAutoFit/>
          </a:bodyPr>
          <a:lstStyle/>
          <a:p>
            <a:r>
              <a:rPr lang="en-US" sz="2400" b="0" dirty="0"/>
              <a:t>How can we compare our prediction to the ground-truth box?</a:t>
            </a:r>
          </a:p>
          <a:p>
            <a:endParaRPr lang="en-US" sz="2400" b="0" dirty="0"/>
          </a:p>
          <a:p>
            <a:endParaRPr lang="en-US" sz="2400" b="0" dirty="0"/>
          </a:p>
        </p:txBody>
      </p:sp>
      <p:sp>
        <p:nvSpPr>
          <p:cNvPr id="15" name="Rectangle 14"/>
          <p:cNvSpPr/>
          <p:nvPr/>
        </p:nvSpPr>
        <p:spPr>
          <a:xfrm>
            <a:off x="5840965" y="2071396"/>
            <a:ext cx="3620277" cy="3125756"/>
          </a:xfrm>
          <a:prstGeom prst="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94583" y="2416629"/>
            <a:ext cx="3589175" cy="3489648"/>
          </a:xfrm>
          <a:prstGeom prst="rect">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D817F8-32D5-A8AB-7DE4-75633A7C711F}"/>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3"/>
              </a:rPr>
              <a:t>J. Johnson</a:t>
            </a:r>
            <a:endParaRPr lang="en-US" sz="1600" b="0" dirty="0"/>
          </a:p>
        </p:txBody>
      </p:sp>
    </p:spTree>
    <p:extLst>
      <p:ext uri="{BB962C8B-B14F-4D97-AF65-F5344CB8AC3E}">
        <p14:creationId xmlns:p14="http://schemas.microsoft.com/office/powerpoint/2010/main" val="4089155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664;p75">
            <a:extLst>
              <a:ext uri="{FF2B5EF4-FFF2-40B4-BE49-F238E27FC236}">
                <a16:creationId xmlns:a16="http://schemas.microsoft.com/office/drawing/2014/main" id="{B86B1237-D731-2E48-A274-4BD3445AF67B}"/>
              </a:ext>
            </a:extLst>
          </p:cNvPr>
          <p:cNvPicPr preferRelativeResize="0"/>
          <p:nvPr/>
        </p:nvPicPr>
        <p:blipFill rotWithShape="1">
          <a:blip r:embed="rId2">
            <a:alphaModFix/>
          </a:blip>
          <a:srcRect l="9279" r="25734"/>
          <a:stretch/>
        </p:blipFill>
        <p:spPr>
          <a:xfrm>
            <a:off x="178620" y="1954251"/>
            <a:ext cx="3314571" cy="2869086"/>
          </a:xfrm>
          <a:prstGeom prst="rect">
            <a:avLst/>
          </a:prstGeom>
          <a:noFill/>
          <a:ln>
            <a:noFill/>
          </a:ln>
        </p:spPr>
      </p:pic>
      <p:sp>
        <p:nvSpPr>
          <p:cNvPr id="6" name="Google Shape;1666;p75">
            <a:extLst>
              <a:ext uri="{FF2B5EF4-FFF2-40B4-BE49-F238E27FC236}">
                <a16:creationId xmlns:a16="http://schemas.microsoft.com/office/drawing/2014/main" id="{EE833048-5D82-634A-87B2-2CEB93EDE09A}"/>
              </a:ext>
            </a:extLst>
          </p:cNvPr>
          <p:cNvSpPr txBox="1"/>
          <p:nvPr/>
        </p:nvSpPr>
        <p:spPr>
          <a:xfrm>
            <a:off x="457807" y="4848596"/>
            <a:ext cx="3035384" cy="819387"/>
          </a:xfrm>
          <a:prstGeom prst="rect">
            <a:avLst/>
          </a:prstGeom>
          <a:noFill/>
          <a:ln>
            <a:noFill/>
          </a:ln>
        </p:spPr>
        <p:txBody>
          <a:bodyPr spcFirstLastPara="1" wrap="square" lIns="121868" tIns="121868" rIns="121868" bIns="121868" anchor="ctr" anchorCtr="0">
            <a:noAutofit/>
          </a:bodyPr>
          <a:lstStyle/>
          <a:p>
            <a:pPr algn="ctr"/>
            <a:r>
              <a:rPr lang="en" sz="2400" b="0" dirty="0"/>
              <a:t>Input Image</a:t>
            </a:r>
            <a:endParaRPr sz="2400" b="0" dirty="0"/>
          </a:p>
          <a:p>
            <a:pPr algn="ctr"/>
            <a:r>
              <a:rPr lang="en" sz="2400" b="0" dirty="0"/>
              <a:t>(e.g., 3 x 640 x 480)</a:t>
            </a:r>
            <a:endParaRPr sz="2400" b="0" dirty="0"/>
          </a:p>
        </p:txBody>
      </p:sp>
      <p:sp>
        <p:nvSpPr>
          <p:cNvPr id="8" name="Google Shape;1685;p75">
            <a:extLst>
              <a:ext uri="{FF2B5EF4-FFF2-40B4-BE49-F238E27FC236}">
                <a16:creationId xmlns:a16="http://schemas.microsoft.com/office/drawing/2014/main" id="{F2C21E3B-0E93-AF48-B1F4-89AC2FD6D707}"/>
              </a:ext>
            </a:extLst>
          </p:cNvPr>
          <p:cNvSpPr/>
          <p:nvPr/>
        </p:nvSpPr>
        <p:spPr>
          <a:xfrm>
            <a:off x="1372208" y="2477614"/>
            <a:ext cx="1610381" cy="2027072"/>
          </a:xfrm>
          <a:prstGeom prst="rect">
            <a:avLst/>
          </a:prstGeom>
          <a:noFill/>
          <a:ln w="38100" cap="flat" cmpd="sng">
            <a:solidFill>
              <a:srgbClr val="00FF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 name="TextBox 1">
            <a:extLst>
              <a:ext uri="{FF2B5EF4-FFF2-40B4-BE49-F238E27FC236}">
                <a16:creationId xmlns:a16="http://schemas.microsoft.com/office/drawing/2014/main" id="{624F7EF4-0862-0D07-1F5A-689AFAACF8E6}"/>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3"/>
              </a:rPr>
              <a:t>J. Johnson</a:t>
            </a:r>
            <a:endParaRPr lang="en-US" sz="1600" b="0" dirty="0"/>
          </a:p>
        </p:txBody>
      </p:sp>
      <p:sp>
        <p:nvSpPr>
          <p:cNvPr id="10" name="Title 9">
            <a:extLst>
              <a:ext uri="{FF2B5EF4-FFF2-40B4-BE49-F238E27FC236}">
                <a16:creationId xmlns:a16="http://schemas.microsoft.com/office/drawing/2014/main" id="{90C32F50-1444-0812-C74A-80F8B7114FBD}"/>
              </a:ext>
            </a:extLst>
          </p:cNvPr>
          <p:cNvSpPr>
            <a:spLocks noGrp="1"/>
          </p:cNvSpPr>
          <p:nvPr>
            <p:ph type="title"/>
          </p:nvPr>
        </p:nvSpPr>
        <p:spPr/>
        <p:txBody>
          <a:bodyPr/>
          <a:lstStyle/>
          <a:p>
            <a:r>
              <a:rPr lang="en-US" dirty="0" err="1"/>
              <a:t>RoI</a:t>
            </a:r>
            <a:r>
              <a:rPr lang="en-US" dirty="0"/>
              <a:t> pooling </a:t>
            </a:r>
          </a:p>
        </p:txBody>
      </p:sp>
    </p:spTree>
    <p:extLst>
      <p:ext uri="{BB962C8B-B14F-4D97-AF65-F5344CB8AC3E}">
        <p14:creationId xmlns:p14="http://schemas.microsoft.com/office/powerpoint/2010/main" val="1202662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64;p75">
            <a:extLst>
              <a:ext uri="{FF2B5EF4-FFF2-40B4-BE49-F238E27FC236}">
                <a16:creationId xmlns:a16="http://schemas.microsoft.com/office/drawing/2014/main" id="{477A348E-3592-1B40-89A2-67A0A9771CC7}"/>
              </a:ext>
            </a:extLst>
          </p:cNvPr>
          <p:cNvPicPr preferRelativeResize="0"/>
          <p:nvPr/>
        </p:nvPicPr>
        <p:blipFill rotWithShape="1">
          <a:blip r:embed="rId2">
            <a:alphaModFix/>
          </a:blip>
          <a:srcRect l="9279" r="25734"/>
          <a:stretch/>
        </p:blipFill>
        <p:spPr>
          <a:xfrm>
            <a:off x="178620" y="1954251"/>
            <a:ext cx="3314571" cy="2869086"/>
          </a:xfrm>
          <a:prstGeom prst="rect">
            <a:avLst/>
          </a:prstGeom>
          <a:noFill/>
          <a:ln>
            <a:noFill/>
          </a:ln>
        </p:spPr>
      </p:pic>
      <p:sp>
        <p:nvSpPr>
          <p:cNvPr id="6" name="Google Shape;1667;p75">
            <a:extLst>
              <a:ext uri="{FF2B5EF4-FFF2-40B4-BE49-F238E27FC236}">
                <a16:creationId xmlns:a16="http://schemas.microsoft.com/office/drawing/2014/main" id="{337B25D1-C273-1D48-B818-96E657FE39BC}"/>
              </a:ext>
            </a:extLst>
          </p:cNvPr>
          <p:cNvSpPr/>
          <p:nvPr/>
        </p:nvSpPr>
        <p:spPr>
          <a:xfrm rot="5400000">
            <a:off x="3158877" y="2975834"/>
            <a:ext cx="1801131" cy="825922"/>
          </a:xfrm>
          <a:prstGeom prst="trapezoid">
            <a:avLst>
              <a:gd name="adj" fmla="val 25000"/>
            </a:avLst>
          </a:prstGeom>
          <a:solidFill>
            <a:srgbClr val="CC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 name="Google Shape;1668;p75">
            <a:extLst>
              <a:ext uri="{FF2B5EF4-FFF2-40B4-BE49-F238E27FC236}">
                <a16:creationId xmlns:a16="http://schemas.microsoft.com/office/drawing/2014/main" id="{1BF5C864-3ABF-E64C-A6B9-096395A9A149}"/>
              </a:ext>
            </a:extLst>
          </p:cNvPr>
          <p:cNvSpPr txBox="1"/>
          <p:nvPr/>
        </p:nvSpPr>
        <p:spPr>
          <a:xfrm>
            <a:off x="3628631" y="3284803"/>
            <a:ext cx="861622" cy="412693"/>
          </a:xfrm>
          <a:prstGeom prst="rect">
            <a:avLst/>
          </a:prstGeom>
          <a:noFill/>
          <a:ln>
            <a:noFill/>
          </a:ln>
        </p:spPr>
        <p:txBody>
          <a:bodyPr spcFirstLastPara="1" wrap="square" lIns="121868" tIns="121868" rIns="121868" bIns="121868" anchor="ctr" anchorCtr="0">
            <a:noAutofit/>
          </a:bodyPr>
          <a:lstStyle/>
          <a:p>
            <a:pPr algn="ctr"/>
            <a:r>
              <a:rPr lang="en" sz="2200" b="0" dirty="0"/>
              <a:t>CNN</a:t>
            </a:r>
            <a:endParaRPr sz="2200" b="0" dirty="0"/>
          </a:p>
        </p:txBody>
      </p:sp>
      <p:sp>
        <p:nvSpPr>
          <p:cNvPr id="9" name="Google Shape;1670;p75">
            <a:extLst>
              <a:ext uri="{FF2B5EF4-FFF2-40B4-BE49-F238E27FC236}">
                <a16:creationId xmlns:a16="http://schemas.microsoft.com/office/drawing/2014/main" id="{6D3982D3-0725-EE49-B8D3-1F0564AFD6AF}"/>
              </a:ext>
            </a:extLst>
          </p:cNvPr>
          <p:cNvSpPr/>
          <p:nvPr/>
        </p:nvSpPr>
        <p:spPr>
          <a:xfrm>
            <a:off x="4631410" y="1714880"/>
            <a:ext cx="3560673" cy="3087596"/>
          </a:xfrm>
          <a:prstGeom prst="cube">
            <a:avLst>
              <a:gd name="adj" fmla="val 7976"/>
            </a:avLst>
          </a:prstGeom>
          <a:solidFill>
            <a:srgbClr val="F3F3F3"/>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 name="Google Shape;1671;p75">
            <a:extLst>
              <a:ext uri="{FF2B5EF4-FFF2-40B4-BE49-F238E27FC236}">
                <a16:creationId xmlns:a16="http://schemas.microsoft.com/office/drawing/2014/main" id="{8EFB8F66-0CE4-ED4E-9665-406465CE8811}"/>
              </a:ext>
            </a:extLst>
          </p:cNvPr>
          <p:cNvSpPr txBox="1"/>
          <p:nvPr/>
        </p:nvSpPr>
        <p:spPr>
          <a:xfrm>
            <a:off x="4686429" y="4763684"/>
            <a:ext cx="3314571" cy="989209"/>
          </a:xfrm>
          <a:prstGeom prst="rect">
            <a:avLst/>
          </a:prstGeom>
          <a:noFill/>
          <a:ln>
            <a:noFill/>
          </a:ln>
        </p:spPr>
        <p:txBody>
          <a:bodyPr spcFirstLastPara="1" wrap="square" lIns="121868" tIns="121868" rIns="121868" bIns="121868" anchor="ctr" anchorCtr="0">
            <a:noAutofit/>
          </a:bodyPr>
          <a:lstStyle/>
          <a:p>
            <a:pPr algn="ctr"/>
            <a:r>
              <a:rPr lang="en-US" sz="2400" b="0" dirty="0"/>
              <a:t>Feature map</a:t>
            </a:r>
            <a:endParaRPr sz="2400" b="0" dirty="0"/>
          </a:p>
          <a:p>
            <a:pPr algn="ctr"/>
            <a:r>
              <a:rPr lang="en" sz="2400" b="0" dirty="0"/>
              <a:t>(e.g., 512 x 20 x 15)</a:t>
            </a:r>
            <a:endParaRPr sz="2400" b="0" dirty="0"/>
          </a:p>
        </p:txBody>
      </p:sp>
      <p:cxnSp>
        <p:nvCxnSpPr>
          <p:cNvPr id="11" name="Google Shape;1672;p75">
            <a:extLst>
              <a:ext uri="{FF2B5EF4-FFF2-40B4-BE49-F238E27FC236}">
                <a16:creationId xmlns:a16="http://schemas.microsoft.com/office/drawing/2014/main" id="{3B4A8BA7-AB62-9044-A42E-83DE0FECDC6F}"/>
              </a:ext>
            </a:extLst>
          </p:cNvPr>
          <p:cNvCxnSpPr/>
          <p:nvPr/>
        </p:nvCxnSpPr>
        <p:spPr>
          <a:xfrm>
            <a:off x="5038554" y="1954251"/>
            <a:ext cx="0" cy="2826864"/>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1673;p75">
            <a:extLst>
              <a:ext uri="{FF2B5EF4-FFF2-40B4-BE49-F238E27FC236}">
                <a16:creationId xmlns:a16="http://schemas.microsoft.com/office/drawing/2014/main" id="{C0A47F1B-B683-DD4C-817F-08404ED8ABF9}"/>
              </a:ext>
            </a:extLst>
          </p:cNvPr>
          <p:cNvCxnSpPr/>
          <p:nvPr/>
        </p:nvCxnSpPr>
        <p:spPr>
          <a:xfrm>
            <a:off x="4631426" y="4396276"/>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1674;p75">
            <a:extLst>
              <a:ext uri="{FF2B5EF4-FFF2-40B4-BE49-F238E27FC236}">
                <a16:creationId xmlns:a16="http://schemas.microsoft.com/office/drawing/2014/main" id="{2067D169-B358-1C45-B876-081CC14E2343}"/>
              </a:ext>
            </a:extLst>
          </p:cNvPr>
          <p:cNvCxnSpPr/>
          <p:nvPr/>
        </p:nvCxnSpPr>
        <p:spPr>
          <a:xfrm>
            <a:off x="5453945"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1675;p75">
            <a:extLst>
              <a:ext uri="{FF2B5EF4-FFF2-40B4-BE49-F238E27FC236}">
                <a16:creationId xmlns:a16="http://schemas.microsoft.com/office/drawing/2014/main" id="{3C2B7EC5-BD73-1B4C-BDA6-12001F5C26AF}"/>
              </a:ext>
            </a:extLst>
          </p:cNvPr>
          <p:cNvCxnSpPr/>
          <p:nvPr/>
        </p:nvCxnSpPr>
        <p:spPr>
          <a:xfrm>
            <a:off x="5860240"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676;p75">
            <a:extLst>
              <a:ext uri="{FF2B5EF4-FFF2-40B4-BE49-F238E27FC236}">
                <a16:creationId xmlns:a16="http://schemas.microsoft.com/office/drawing/2014/main" id="{A4519BA2-9B7A-1344-8BF3-19B62D6CB8AA}"/>
              </a:ext>
            </a:extLst>
          </p:cNvPr>
          <p:cNvCxnSpPr/>
          <p:nvPr/>
        </p:nvCxnSpPr>
        <p:spPr>
          <a:xfrm>
            <a:off x="6266534"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77;p75">
            <a:extLst>
              <a:ext uri="{FF2B5EF4-FFF2-40B4-BE49-F238E27FC236}">
                <a16:creationId xmlns:a16="http://schemas.microsoft.com/office/drawing/2014/main" id="{ED0058B4-043B-534A-8D95-BF7E2D2974CB}"/>
              </a:ext>
            </a:extLst>
          </p:cNvPr>
          <p:cNvCxnSpPr/>
          <p:nvPr/>
        </p:nvCxnSpPr>
        <p:spPr>
          <a:xfrm>
            <a:off x="6672828"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678;p75">
            <a:extLst>
              <a:ext uri="{FF2B5EF4-FFF2-40B4-BE49-F238E27FC236}">
                <a16:creationId xmlns:a16="http://schemas.microsoft.com/office/drawing/2014/main" id="{01A1C368-6DEB-2640-A450-DD5CC06228CF}"/>
              </a:ext>
            </a:extLst>
          </p:cNvPr>
          <p:cNvCxnSpPr/>
          <p:nvPr/>
        </p:nvCxnSpPr>
        <p:spPr>
          <a:xfrm>
            <a:off x="7079122"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679;p75">
            <a:extLst>
              <a:ext uri="{FF2B5EF4-FFF2-40B4-BE49-F238E27FC236}">
                <a16:creationId xmlns:a16="http://schemas.microsoft.com/office/drawing/2014/main" id="{C14428EA-91B0-3048-B1B7-A4DBCC1329E4}"/>
              </a:ext>
            </a:extLst>
          </p:cNvPr>
          <p:cNvCxnSpPr/>
          <p:nvPr/>
        </p:nvCxnSpPr>
        <p:spPr>
          <a:xfrm>
            <a:off x="7485416"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9" name="Google Shape;1680;p75">
            <a:extLst>
              <a:ext uri="{FF2B5EF4-FFF2-40B4-BE49-F238E27FC236}">
                <a16:creationId xmlns:a16="http://schemas.microsoft.com/office/drawing/2014/main" id="{A25FE9F9-43A6-CA48-93A5-597F53291CB6}"/>
              </a:ext>
            </a:extLst>
          </p:cNvPr>
          <p:cNvCxnSpPr/>
          <p:nvPr/>
        </p:nvCxnSpPr>
        <p:spPr>
          <a:xfrm>
            <a:off x="4631426" y="3989982"/>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0" name="Google Shape;1681;p75">
            <a:extLst>
              <a:ext uri="{FF2B5EF4-FFF2-40B4-BE49-F238E27FC236}">
                <a16:creationId xmlns:a16="http://schemas.microsoft.com/office/drawing/2014/main" id="{A660C0D9-FEF2-E946-B548-2147178FA2EA}"/>
              </a:ext>
            </a:extLst>
          </p:cNvPr>
          <p:cNvCxnSpPr/>
          <p:nvPr/>
        </p:nvCxnSpPr>
        <p:spPr>
          <a:xfrm>
            <a:off x="4631426" y="3583688"/>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1682;p75">
            <a:extLst>
              <a:ext uri="{FF2B5EF4-FFF2-40B4-BE49-F238E27FC236}">
                <a16:creationId xmlns:a16="http://schemas.microsoft.com/office/drawing/2014/main" id="{95731567-83D2-5946-BEBA-D6F3B750D1C3}"/>
              </a:ext>
            </a:extLst>
          </p:cNvPr>
          <p:cNvCxnSpPr/>
          <p:nvPr/>
        </p:nvCxnSpPr>
        <p:spPr>
          <a:xfrm>
            <a:off x="4631426" y="3177394"/>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1683;p75">
            <a:extLst>
              <a:ext uri="{FF2B5EF4-FFF2-40B4-BE49-F238E27FC236}">
                <a16:creationId xmlns:a16="http://schemas.microsoft.com/office/drawing/2014/main" id="{DB4632E6-3A97-5042-9CD7-2C79AEF00DF3}"/>
              </a:ext>
            </a:extLst>
          </p:cNvPr>
          <p:cNvCxnSpPr/>
          <p:nvPr/>
        </p:nvCxnSpPr>
        <p:spPr>
          <a:xfrm>
            <a:off x="4631426" y="2771099"/>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1684;p75">
            <a:extLst>
              <a:ext uri="{FF2B5EF4-FFF2-40B4-BE49-F238E27FC236}">
                <a16:creationId xmlns:a16="http://schemas.microsoft.com/office/drawing/2014/main" id="{AACA7539-EB16-CE43-B82A-BE41D4D16DD9}"/>
              </a:ext>
            </a:extLst>
          </p:cNvPr>
          <p:cNvCxnSpPr/>
          <p:nvPr/>
        </p:nvCxnSpPr>
        <p:spPr>
          <a:xfrm>
            <a:off x="4631426" y="2364805"/>
            <a:ext cx="3317936" cy="0"/>
          </a:xfrm>
          <a:prstGeom prst="straightConnector1">
            <a:avLst/>
          </a:prstGeom>
          <a:noFill/>
          <a:ln w="9525" cap="flat" cmpd="sng">
            <a:solidFill>
              <a:schemeClr val="dk2"/>
            </a:solidFill>
            <a:prstDash val="solid"/>
            <a:round/>
            <a:headEnd type="none" w="med" len="med"/>
            <a:tailEnd type="none" w="med" len="med"/>
          </a:ln>
        </p:spPr>
      </p:cxnSp>
      <p:sp>
        <p:nvSpPr>
          <p:cNvPr id="24" name="Google Shape;1685;p75">
            <a:extLst>
              <a:ext uri="{FF2B5EF4-FFF2-40B4-BE49-F238E27FC236}">
                <a16:creationId xmlns:a16="http://schemas.microsoft.com/office/drawing/2014/main" id="{6412B423-8F50-9946-A7E5-C4238C005C8F}"/>
              </a:ext>
            </a:extLst>
          </p:cNvPr>
          <p:cNvSpPr/>
          <p:nvPr/>
        </p:nvSpPr>
        <p:spPr>
          <a:xfrm>
            <a:off x="1372208" y="2477614"/>
            <a:ext cx="1610381" cy="2027072"/>
          </a:xfrm>
          <a:prstGeom prst="rect">
            <a:avLst/>
          </a:prstGeom>
          <a:noFill/>
          <a:ln w="38100" cap="flat" cmpd="sng">
            <a:solidFill>
              <a:srgbClr val="00FF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Title 25">
            <a:extLst>
              <a:ext uri="{FF2B5EF4-FFF2-40B4-BE49-F238E27FC236}">
                <a16:creationId xmlns:a16="http://schemas.microsoft.com/office/drawing/2014/main" id="{706897EC-0AB6-1B33-CC8F-5E3671F8EB69}"/>
              </a:ext>
            </a:extLst>
          </p:cNvPr>
          <p:cNvSpPr>
            <a:spLocks noGrp="1"/>
          </p:cNvSpPr>
          <p:nvPr>
            <p:ph type="title"/>
          </p:nvPr>
        </p:nvSpPr>
        <p:spPr/>
        <p:txBody>
          <a:bodyPr/>
          <a:lstStyle/>
          <a:p>
            <a:r>
              <a:rPr lang="en-US" dirty="0" err="1"/>
              <a:t>RoI</a:t>
            </a:r>
            <a:r>
              <a:rPr lang="en-US" dirty="0"/>
              <a:t> pooling</a:t>
            </a:r>
          </a:p>
        </p:txBody>
      </p:sp>
      <p:sp>
        <p:nvSpPr>
          <p:cNvPr id="27" name="Google Shape;1666;p75">
            <a:extLst>
              <a:ext uri="{FF2B5EF4-FFF2-40B4-BE49-F238E27FC236}">
                <a16:creationId xmlns:a16="http://schemas.microsoft.com/office/drawing/2014/main" id="{34A9835F-4362-63D3-7EB3-3A2E3000D42E}"/>
              </a:ext>
            </a:extLst>
          </p:cNvPr>
          <p:cNvSpPr txBox="1"/>
          <p:nvPr/>
        </p:nvSpPr>
        <p:spPr>
          <a:xfrm>
            <a:off x="457807" y="4848596"/>
            <a:ext cx="3035384" cy="819387"/>
          </a:xfrm>
          <a:prstGeom prst="rect">
            <a:avLst/>
          </a:prstGeom>
          <a:noFill/>
          <a:ln>
            <a:noFill/>
          </a:ln>
        </p:spPr>
        <p:txBody>
          <a:bodyPr spcFirstLastPara="1" wrap="square" lIns="121868" tIns="121868" rIns="121868" bIns="121868" anchor="ctr" anchorCtr="0">
            <a:noAutofit/>
          </a:bodyPr>
          <a:lstStyle/>
          <a:p>
            <a:pPr algn="ctr"/>
            <a:r>
              <a:rPr lang="en" sz="2400" b="0" dirty="0"/>
              <a:t>Input Image</a:t>
            </a:r>
            <a:endParaRPr sz="2400" b="0" dirty="0"/>
          </a:p>
          <a:p>
            <a:pPr algn="ctr"/>
            <a:r>
              <a:rPr lang="en" sz="2400" b="0" dirty="0"/>
              <a:t>(e.g., 3 x 640 x 480)</a:t>
            </a:r>
            <a:endParaRPr sz="2400" b="0" dirty="0"/>
          </a:p>
        </p:txBody>
      </p:sp>
      <p:sp>
        <p:nvSpPr>
          <p:cNvPr id="28" name="TextBox 27">
            <a:extLst>
              <a:ext uri="{FF2B5EF4-FFF2-40B4-BE49-F238E27FC236}">
                <a16:creationId xmlns:a16="http://schemas.microsoft.com/office/drawing/2014/main" id="{6121825C-6442-F90C-3E93-6D1038F70F2C}"/>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3"/>
              </a:rPr>
              <a:t>J. Johnson</a:t>
            </a:r>
            <a:endParaRPr lang="en-US" sz="1600" b="0" dirty="0"/>
          </a:p>
        </p:txBody>
      </p:sp>
    </p:spTree>
    <p:extLst>
      <p:ext uri="{BB962C8B-B14F-4D97-AF65-F5344CB8AC3E}">
        <p14:creationId xmlns:p14="http://schemas.microsoft.com/office/powerpoint/2010/main" val="2344149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64;p75">
            <a:extLst>
              <a:ext uri="{FF2B5EF4-FFF2-40B4-BE49-F238E27FC236}">
                <a16:creationId xmlns:a16="http://schemas.microsoft.com/office/drawing/2014/main" id="{477A348E-3592-1B40-89A2-67A0A9771CC7}"/>
              </a:ext>
            </a:extLst>
          </p:cNvPr>
          <p:cNvPicPr preferRelativeResize="0"/>
          <p:nvPr/>
        </p:nvPicPr>
        <p:blipFill rotWithShape="1">
          <a:blip r:embed="rId2">
            <a:alphaModFix/>
          </a:blip>
          <a:srcRect l="9279" r="25734"/>
          <a:stretch/>
        </p:blipFill>
        <p:spPr>
          <a:xfrm>
            <a:off x="178620" y="1954251"/>
            <a:ext cx="3314571" cy="2869086"/>
          </a:xfrm>
          <a:prstGeom prst="rect">
            <a:avLst/>
          </a:prstGeom>
          <a:noFill/>
          <a:ln>
            <a:noFill/>
          </a:ln>
        </p:spPr>
      </p:pic>
      <p:sp>
        <p:nvSpPr>
          <p:cNvPr id="6" name="Google Shape;1667;p75">
            <a:extLst>
              <a:ext uri="{FF2B5EF4-FFF2-40B4-BE49-F238E27FC236}">
                <a16:creationId xmlns:a16="http://schemas.microsoft.com/office/drawing/2014/main" id="{337B25D1-C273-1D48-B818-96E657FE39BC}"/>
              </a:ext>
            </a:extLst>
          </p:cNvPr>
          <p:cNvSpPr/>
          <p:nvPr/>
        </p:nvSpPr>
        <p:spPr>
          <a:xfrm rot="5400000">
            <a:off x="3158877" y="2975834"/>
            <a:ext cx="1801131" cy="825922"/>
          </a:xfrm>
          <a:prstGeom prst="trapezoid">
            <a:avLst>
              <a:gd name="adj" fmla="val 25000"/>
            </a:avLst>
          </a:prstGeom>
          <a:solidFill>
            <a:srgbClr val="CC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 name="Google Shape;1668;p75">
            <a:extLst>
              <a:ext uri="{FF2B5EF4-FFF2-40B4-BE49-F238E27FC236}">
                <a16:creationId xmlns:a16="http://schemas.microsoft.com/office/drawing/2014/main" id="{1BF5C864-3ABF-E64C-A6B9-096395A9A149}"/>
              </a:ext>
            </a:extLst>
          </p:cNvPr>
          <p:cNvSpPr txBox="1"/>
          <p:nvPr/>
        </p:nvSpPr>
        <p:spPr>
          <a:xfrm>
            <a:off x="3628631" y="3284803"/>
            <a:ext cx="861622" cy="412693"/>
          </a:xfrm>
          <a:prstGeom prst="rect">
            <a:avLst/>
          </a:prstGeom>
          <a:noFill/>
          <a:ln>
            <a:noFill/>
          </a:ln>
        </p:spPr>
        <p:txBody>
          <a:bodyPr spcFirstLastPara="1" wrap="square" lIns="121868" tIns="121868" rIns="121868" bIns="121868" anchor="ctr" anchorCtr="0">
            <a:noAutofit/>
          </a:bodyPr>
          <a:lstStyle/>
          <a:p>
            <a:pPr algn="ctr"/>
            <a:r>
              <a:rPr lang="en" sz="2200" b="0" dirty="0"/>
              <a:t>CNN</a:t>
            </a:r>
            <a:endParaRPr sz="2200" b="0" dirty="0"/>
          </a:p>
        </p:txBody>
      </p:sp>
      <p:sp>
        <p:nvSpPr>
          <p:cNvPr id="9" name="Google Shape;1670;p75">
            <a:extLst>
              <a:ext uri="{FF2B5EF4-FFF2-40B4-BE49-F238E27FC236}">
                <a16:creationId xmlns:a16="http://schemas.microsoft.com/office/drawing/2014/main" id="{6D3982D3-0725-EE49-B8D3-1F0564AFD6AF}"/>
              </a:ext>
            </a:extLst>
          </p:cNvPr>
          <p:cNvSpPr/>
          <p:nvPr/>
        </p:nvSpPr>
        <p:spPr>
          <a:xfrm>
            <a:off x="4631410" y="1714880"/>
            <a:ext cx="3560673" cy="3087596"/>
          </a:xfrm>
          <a:prstGeom prst="cube">
            <a:avLst>
              <a:gd name="adj" fmla="val 7976"/>
            </a:avLst>
          </a:prstGeom>
          <a:solidFill>
            <a:srgbClr val="F3F3F3"/>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 name="Google Shape;1672;p75">
            <a:extLst>
              <a:ext uri="{FF2B5EF4-FFF2-40B4-BE49-F238E27FC236}">
                <a16:creationId xmlns:a16="http://schemas.microsoft.com/office/drawing/2014/main" id="{3B4A8BA7-AB62-9044-A42E-83DE0FECDC6F}"/>
              </a:ext>
            </a:extLst>
          </p:cNvPr>
          <p:cNvCxnSpPr/>
          <p:nvPr/>
        </p:nvCxnSpPr>
        <p:spPr>
          <a:xfrm>
            <a:off x="5038554" y="1954251"/>
            <a:ext cx="0" cy="2826864"/>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1673;p75">
            <a:extLst>
              <a:ext uri="{FF2B5EF4-FFF2-40B4-BE49-F238E27FC236}">
                <a16:creationId xmlns:a16="http://schemas.microsoft.com/office/drawing/2014/main" id="{C0A47F1B-B683-DD4C-817F-08404ED8ABF9}"/>
              </a:ext>
            </a:extLst>
          </p:cNvPr>
          <p:cNvCxnSpPr/>
          <p:nvPr/>
        </p:nvCxnSpPr>
        <p:spPr>
          <a:xfrm>
            <a:off x="4631426" y="4396276"/>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1674;p75">
            <a:extLst>
              <a:ext uri="{FF2B5EF4-FFF2-40B4-BE49-F238E27FC236}">
                <a16:creationId xmlns:a16="http://schemas.microsoft.com/office/drawing/2014/main" id="{2067D169-B358-1C45-B876-081CC14E2343}"/>
              </a:ext>
            </a:extLst>
          </p:cNvPr>
          <p:cNvCxnSpPr/>
          <p:nvPr/>
        </p:nvCxnSpPr>
        <p:spPr>
          <a:xfrm>
            <a:off x="5453945"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1675;p75">
            <a:extLst>
              <a:ext uri="{FF2B5EF4-FFF2-40B4-BE49-F238E27FC236}">
                <a16:creationId xmlns:a16="http://schemas.microsoft.com/office/drawing/2014/main" id="{3C2B7EC5-BD73-1B4C-BDA6-12001F5C26AF}"/>
              </a:ext>
            </a:extLst>
          </p:cNvPr>
          <p:cNvCxnSpPr/>
          <p:nvPr/>
        </p:nvCxnSpPr>
        <p:spPr>
          <a:xfrm>
            <a:off x="5860240"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676;p75">
            <a:extLst>
              <a:ext uri="{FF2B5EF4-FFF2-40B4-BE49-F238E27FC236}">
                <a16:creationId xmlns:a16="http://schemas.microsoft.com/office/drawing/2014/main" id="{A4519BA2-9B7A-1344-8BF3-19B62D6CB8AA}"/>
              </a:ext>
            </a:extLst>
          </p:cNvPr>
          <p:cNvCxnSpPr/>
          <p:nvPr/>
        </p:nvCxnSpPr>
        <p:spPr>
          <a:xfrm>
            <a:off x="6266534"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77;p75">
            <a:extLst>
              <a:ext uri="{FF2B5EF4-FFF2-40B4-BE49-F238E27FC236}">
                <a16:creationId xmlns:a16="http://schemas.microsoft.com/office/drawing/2014/main" id="{ED0058B4-043B-534A-8D95-BF7E2D2974CB}"/>
              </a:ext>
            </a:extLst>
          </p:cNvPr>
          <p:cNvCxnSpPr/>
          <p:nvPr/>
        </p:nvCxnSpPr>
        <p:spPr>
          <a:xfrm>
            <a:off x="6672828"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678;p75">
            <a:extLst>
              <a:ext uri="{FF2B5EF4-FFF2-40B4-BE49-F238E27FC236}">
                <a16:creationId xmlns:a16="http://schemas.microsoft.com/office/drawing/2014/main" id="{01A1C368-6DEB-2640-A450-DD5CC06228CF}"/>
              </a:ext>
            </a:extLst>
          </p:cNvPr>
          <p:cNvCxnSpPr/>
          <p:nvPr/>
        </p:nvCxnSpPr>
        <p:spPr>
          <a:xfrm>
            <a:off x="7079122"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679;p75">
            <a:extLst>
              <a:ext uri="{FF2B5EF4-FFF2-40B4-BE49-F238E27FC236}">
                <a16:creationId xmlns:a16="http://schemas.microsoft.com/office/drawing/2014/main" id="{C14428EA-91B0-3048-B1B7-A4DBCC1329E4}"/>
              </a:ext>
            </a:extLst>
          </p:cNvPr>
          <p:cNvCxnSpPr/>
          <p:nvPr/>
        </p:nvCxnSpPr>
        <p:spPr>
          <a:xfrm>
            <a:off x="7485416"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9" name="Google Shape;1680;p75">
            <a:extLst>
              <a:ext uri="{FF2B5EF4-FFF2-40B4-BE49-F238E27FC236}">
                <a16:creationId xmlns:a16="http://schemas.microsoft.com/office/drawing/2014/main" id="{A25FE9F9-43A6-CA48-93A5-597F53291CB6}"/>
              </a:ext>
            </a:extLst>
          </p:cNvPr>
          <p:cNvCxnSpPr/>
          <p:nvPr/>
        </p:nvCxnSpPr>
        <p:spPr>
          <a:xfrm>
            <a:off x="4631426" y="3989982"/>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0" name="Google Shape;1681;p75">
            <a:extLst>
              <a:ext uri="{FF2B5EF4-FFF2-40B4-BE49-F238E27FC236}">
                <a16:creationId xmlns:a16="http://schemas.microsoft.com/office/drawing/2014/main" id="{A660C0D9-FEF2-E946-B548-2147178FA2EA}"/>
              </a:ext>
            </a:extLst>
          </p:cNvPr>
          <p:cNvCxnSpPr/>
          <p:nvPr/>
        </p:nvCxnSpPr>
        <p:spPr>
          <a:xfrm>
            <a:off x="4631426" y="3583688"/>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1682;p75">
            <a:extLst>
              <a:ext uri="{FF2B5EF4-FFF2-40B4-BE49-F238E27FC236}">
                <a16:creationId xmlns:a16="http://schemas.microsoft.com/office/drawing/2014/main" id="{95731567-83D2-5946-BEBA-D6F3B750D1C3}"/>
              </a:ext>
            </a:extLst>
          </p:cNvPr>
          <p:cNvCxnSpPr/>
          <p:nvPr/>
        </p:nvCxnSpPr>
        <p:spPr>
          <a:xfrm>
            <a:off x="4631426" y="3177394"/>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1683;p75">
            <a:extLst>
              <a:ext uri="{FF2B5EF4-FFF2-40B4-BE49-F238E27FC236}">
                <a16:creationId xmlns:a16="http://schemas.microsoft.com/office/drawing/2014/main" id="{DB4632E6-3A97-5042-9CD7-2C79AEF00DF3}"/>
              </a:ext>
            </a:extLst>
          </p:cNvPr>
          <p:cNvCxnSpPr/>
          <p:nvPr/>
        </p:nvCxnSpPr>
        <p:spPr>
          <a:xfrm>
            <a:off x="4631426" y="2771099"/>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1684;p75">
            <a:extLst>
              <a:ext uri="{FF2B5EF4-FFF2-40B4-BE49-F238E27FC236}">
                <a16:creationId xmlns:a16="http://schemas.microsoft.com/office/drawing/2014/main" id="{AACA7539-EB16-CE43-B82A-BE41D4D16DD9}"/>
              </a:ext>
            </a:extLst>
          </p:cNvPr>
          <p:cNvCxnSpPr/>
          <p:nvPr/>
        </p:nvCxnSpPr>
        <p:spPr>
          <a:xfrm>
            <a:off x="4631426" y="2364805"/>
            <a:ext cx="3317936" cy="0"/>
          </a:xfrm>
          <a:prstGeom prst="straightConnector1">
            <a:avLst/>
          </a:prstGeom>
          <a:noFill/>
          <a:ln w="9525" cap="flat" cmpd="sng">
            <a:solidFill>
              <a:schemeClr val="dk2"/>
            </a:solidFill>
            <a:prstDash val="solid"/>
            <a:round/>
            <a:headEnd type="none" w="med" len="med"/>
            <a:tailEnd type="none" w="med" len="med"/>
          </a:ln>
        </p:spPr>
      </p:cxnSp>
      <p:sp>
        <p:nvSpPr>
          <p:cNvPr id="24" name="Google Shape;1685;p75">
            <a:extLst>
              <a:ext uri="{FF2B5EF4-FFF2-40B4-BE49-F238E27FC236}">
                <a16:creationId xmlns:a16="http://schemas.microsoft.com/office/drawing/2014/main" id="{6412B423-8F50-9946-A7E5-C4238C005C8F}"/>
              </a:ext>
            </a:extLst>
          </p:cNvPr>
          <p:cNvSpPr/>
          <p:nvPr/>
        </p:nvSpPr>
        <p:spPr>
          <a:xfrm>
            <a:off x="1372208" y="2477614"/>
            <a:ext cx="1610381" cy="2027072"/>
          </a:xfrm>
          <a:prstGeom prst="rect">
            <a:avLst/>
          </a:prstGeom>
          <a:noFill/>
          <a:ln w="38100" cap="flat" cmpd="sng">
            <a:solidFill>
              <a:srgbClr val="00FF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Title 25">
            <a:extLst>
              <a:ext uri="{FF2B5EF4-FFF2-40B4-BE49-F238E27FC236}">
                <a16:creationId xmlns:a16="http://schemas.microsoft.com/office/drawing/2014/main" id="{706897EC-0AB6-1B33-CC8F-5E3671F8EB69}"/>
              </a:ext>
            </a:extLst>
          </p:cNvPr>
          <p:cNvSpPr>
            <a:spLocks noGrp="1"/>
          </p:cNvSpPr>
          <p:nvPr>
            <p:ph type="title"/>
          </p:nvPr>
        </p:nvSpPr>
        <p:spPr/>
        <p:txBody>
          <a:bodyPr/>
          <a:lstStyle/>
          <a:p>
            <a:r>
              <a:rPr lang="en-US" dirty="0" err="1"/>
              <a:t>RoI</a:t>
            </a:r>
            <a:r>
              <a:rPr lang="en-US" dirty="0"/>
              <a:t> pooling</a:t>
            </a:r>
          </a:p>
        </p:txBody>
      </p:sp>
      <p:sp>
        <p:nvSpPr>
          <p:cNvPr id="27" name="Google Shape;1666;p75">
            <a:extLst>
              <a:ext uri="{FF2B5EF4-FFF2-40B4-BE49-F238E27FC236}">
                <a16:creationId xmlns:a16="http://schemas.microsoft.com/office/drawing/2014/main" id="{34A9835F-4362-63D3-7EB3-3A2E3000D42E}"/>
              </a:ext>
            </a:extLst>
          </p:cNvPr>
          <p:cNvSpPr txBox="1"/>
          <p:nvPr/>
        </p:nvSpPr>
        <p:spPr>
          <a:xfrm>
            <a:off x="457807" y="4848596"/>
            <a:ext cx="3035384" cy="819387"/>
          </a:xfrm>
          <a:prstGeom prst="rect">
            <a:avLst/>
          </a:prstGeom>
          <a:noFill/>
          <a:ln>
            <a:noFill/>
          </a:ln>
        </p:spPr>
        <p:txBody>
          <a:bodyPr spcFirstLastPara="1" wrap="square" lIns="121868" tIns="121868" rIns="121868" bIns="121868" anchor="ctr" anchorCtr="0">
            <a:noAutofit/>
          </a:bodyPr>
          <a:lstStyle/>
          <a:p>
            <a:pPr algn="ctr"/>
            <a:r>
              <a:rPr lang="en" sz="2400" b="0" dirty="0"/>
              <a:t>Input Image</a:t>
            </a:r>
            <a:endParaRPr sz="2400" b="0" dirty="0"/>
          </a:p>
          <a:p>
            <a:pPr algn="ctr"/>
            <a:r>
              <a:rPr lang="en" sz="2400" b="0" dirty="0"/>
              <a:t>(e.g., 3 x 640 x 480)</a:t>
            </a:r>
            <a:endParaRPr sz="2400" b="0" dirty="0"/>
          </a:p>
        </p:txBody>
      </p:sp>
      <p:sp>
        <p:nvSpPr>
          <p:cNvPr id="28" name="TextBox 27">
            <a:extLst>
              <a:ext uri="{FF2B5EF4-FFF2-40B4-BE49-F238E27FC236}">
                <a16:creationId xmlns:a16="http://schemas.microsoft.com/office/drawing/2014/main" id="{6121825C-6442-F90C-3E93-6D1038F70F2C}"/>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3"/>
              </a:rPr>
              <a:t>J. Johnson</a:t>
            </a:r>
            <a:endParaRPr lang="en-US" sz="1600" b="0" dirty="0"/>
          </a:p>
        </p:txBody>
      </p:sp>
      <p:cxnSp>
        <p:nvCxnSpPr>
          <p:cNvPr id="2" name="Google Shape;1686;p75">
            <a:extLst>
              <a:ext uri="{FF2B5EF4-FFF2-40B4-BE49-F238E27FC236}">
                <a16:creationId xmlns:a16="http://schemas.microsoft.com/office/drawing/2014/main" id="{D28A0579-1FDF-691F-D5BF-1308994EB116}"/>
              </a:ext>
            </a:extLst>
          </p:cNvPr>
          <p:cNvCxnSpPr/>
          <p:nvPr/>
        </p:nvCxnSpPr>
        <p:spPr>
          <a:xfrm rot="-5400000">
            <a:off x="4065524" y="-514906"/>
            <a:ext cx="239538" cy="4698776"/>
          </a:xfrm>
          <a:prstGeom prst="curvedConnector3">
            <a:avLst>
              <a:gd name="adj1" fmla="val 369880"/>
            </a:avLst>
          </a:prstGeom>
          <a:noFill/>
          <a:ln w="28575" cap="flat" cmpd="sng">
            <a:solidFill>
              <a:srgbClr val="666666"/>
            </a:solidFill>
            <a:prstDash val="solid"/>
            <a:round/>
            <a:headEnd type="none" w="med" len="med"/>
            <a:tailEnd type="triangle" w="med" len="med"/>
          </a:ln>
        </p:spPr>
      </p:cxnSp>
      <p:sp>
        <p:nvSpPr>
          <p:cNvPr id="5" name="Google Shape;1589;p72">
            <a:extLst>
              <a:ext uri="{FF2B5EF4-FFF2-40B4-BE49-F238E27FC236}">
                <a16:creationId xmlns:a16="http://schemas.microsoft.com/office/drawing/2014/main" id="{B5FC3F03-850A-0ACB-E2FF-0079C10ADED3}"/>
              </a:ext>
            </a:extLst>
          </p:cNvPr>
          <p:cNvSpPr/>
          <p:nvPr/>
        </p:nvSpPr>
        <p:spPr>
          <a:xfrm>
            <a:off x="5739871" y="2477614"/>
            <a:ext cx="1610381" cy="2027072"/>
          </a:xfrm>
          <a:prstGeom prst="rect">
            <a:avLst/>
          </a:prstGeom>
          <a:noFill/>
          <a:ln w="38100" cap="flat" cmpd="sng">
            <a:solidFill>
              <a:srgbClr val="00FF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687;p75">
            <a:extLst>
              <a:ext uri="{FF2B5EF4-FFF2-40B4-BE49-F238E27FC236}">
                <a16:creationId xmlns:a16="http://schemas.microsoft.com/office/drawing/2014/main" id="{FD3BB668-DE25-4689-190B-3E8DAE54D5A3}"/>
              </a:ext>
            </a:extLst>
          </p:cNvPr>
          <p:cNvSpPr txBox="1"/>
          <p:nvPr/>
        </p:nvSpPr>
        <p:spPr>
          <a:xfrm>
            <a:off x="2891813" y="1066800"/>
            <a:ext cx="2341790" cy="735808"/>
          </a:xfrm>
          <a:prstGeom prst="rect">
            <a:avLst/>
          </a:prstGeom>
          <a:noFill/>
          <a:ln>
            <a:noFill/>
          </a:ln>
        </p:spPr>
        <p:txBody>
          <a:bodyPr spcFirstLastPara="1" wrap="square" lIns="121868" tIns="121868" rIns="121868" bIns="121868" anchor="t" anchorCtr="0">
            <a:noAutofit/>
          </a:bodyPr>
          <a:lstStyle/>
          <a:p>
            <a:r>
              <a:rPr lang="en" sz="2200" b="0" dirty="0"/>
              <a:t>Project proposal onto features</a:t>
            </a:r>
            <a:endParaRPr sz="2200" b="0" dirty="0"/>
          </a:p>
        </p:txBody>
      </p:sp>
      <p:sp>
        <p:nvSpPr>
          <p:cNvPr id="30" name="Google Shape;1671;p75">
            <a:extLst>
              <a:ext uri="{FF2B5EF4-FFF2-40B4-BE49-F238E27FC236}">
                <a16:creationId xmlns:a16="http://schemas.microsoft.com/office/drawing/2014/main" id="{71B1A4A9-343B-B9ED-EC20-ECC032E4B862}"/>
              </a:ext>
            </a:extLst>
          </p:cNvPr>
          <p:cNvSpPr txBox="1"/>
          <p:nvPr/>
        </p:nvSpPr>
        <p:spPr>
          <a:xfrm>
            <a:off x="4686429" y="4763684"/>
            <a:ext cx="3314571" cy="989209"/>
          </a:xfrm>
          <a:prstGeom prst="rect">
            <a:avLst/>
          </a:prstGeom>
          <a:noFill/>
          <a:ln>
            <a:noFill/>
          </a:ln>
        </p:spPr>
        <p:txBody>
          <a:bodyPr spcFirstLastPara="1" wrap="square" lIns="121868" tIns="121868" rIns="121868" bIns="121868" anchor="ctr" anchorCtr="0">
            <a:noAutofit/>
          </a:bodyPr>
          <a:lstStyle/>
          <a:p>
            <a:pPr algn="ctr"/>
            <a:r>
              <a:rPr lang="en-US" sz="2400" b="0" dirty="0"/>
              <a:t>Feature map</a:t>
            </a:r>
            <a:endParaRPr sz="2400" b="0" dirty="0"/>
          </a:p>
          <a:p>
            <a:pPr algn="ctr"/>
            <a:r>
              <a:rPr lang="en" sz="2400" b="0" dirty="0"/>
              <a:t>(e.g., 512 x 20 x 15)</a:t>
            </a:r>
            <a:endParaRPr sz="2400" b="0" dirty="0"/>
          </a:p>
        </p:txBody>
      </p:sp>
    </p:spTree>
    <p:extLst>
      <p:ext uri="{BB962C8B-B14F-4D97-AF65-F5344CB8AC3E}">
        <p14:creationId xmlns:p14="http://schemas.microsoft.com/office/powerpoint/2010/main" val="1292060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64;p75">
            <a:extLst>
              <a:ext uri="{FF2B5EF4-FFF2-40B4-BE49-F238E27FC236}">
                <a16:creationId xmlns:a16="http://schemas.microsoft.com/office/drawing/2014/main" id="{477A348E-3592-1B40-89A2-67A0A9771CC7}"/>
              </a:ext>
            </a:extLst>
          </p:cNvPr>
          <p:cNvPicPr preferRelativeResize="0"/>
          <p:nvPr/>
        </p:nvPicPr>
        <p:blipFill rotWithShape="1">
          <a:blip r:embed="rId2">
            <a:alphaModFix/>
          </a:blip>
          <a:srcRect l="9279" r="25734"/>
          <a:stretch/>
        </p:blipFill>
        <p:spPr>
          <a:xfrm>
            <a:off x="178620" y="1954251"/>
            <a:ext cx="3314571" cy="2869086"/>
          </a:xfrm>
          <a:prstGeom prst="rect">
            <a:avLst/>
          </a:prstGeom>
          <a:noFill/>
          <a:ln>
            <a:noFill/>
          </a:ln>
        </p:spPr>
      </p:pic>
      <p:sp>
        <p:nvSpPr>
          <p:cNvPr id="6" name="Google Shape;1667;p75">
            <a:extLst>
              <a:ext uri="{FF2B5EF4-FFF2-40B4-BE49-F238E27FC236}">
                <a16:creationId xmlns:a16="http://schemas.microsoft.com/office/drawing/2014/main" id="{337B25D1-C273-1D48-B818-96E657FE39BC}"/>
              </a:ext>
            </a:extLst>
          </p:cNvPr>
          <p:cNvSpPr/>
          <p:nvPr/>
        </p:nvSpPr>
        <p:spPr>
          <a:xfrm rot="5400000">
            <a:off x="3158877" y="2975834"/>
            <a:ext cx="1801131" cy="825922"/>
          </a:xfrm>
          <a:prstGeom prst="trapezoid">
            <a:avLst>
              <a:gd name="adj" fmla="val 25000"/>
            </a:avLst>
          </a:prstGeom>
          <a:solidFill>
            <a:srgbClr val="CC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 name="Google Shape;1668;p75">
            <a:extLst>
              <a:ext uri="{FF2B5EF4-FFF2-40B4-BE49-F238E27FC236}">
                <a16:creationId xmlns:a16="http://schemas.microsoft.com/office/drawing/2014/main" id="{1BF5C864-3ABF-E64C-A6B9-096395A9A149}"/>
              </a:ext>
            </a:extLst>
          </p:cNvPr>
          <p:cNvSpPr txBox="1"/>
          <p:nvPr/>
        </p:nvSpPr>
        <p:spPr>
          <a:xfrm>
            <a:off x="3628631" y="3284803"/>
            <a:ext cx="861622" cy="412693"/>
          </a:xfrm>
          <a:prstGeom prst="rect">
            <a:avLst/>
          </a:prstGeom>
          <a:noFill/>
          <a:ln>
            <a:noFill/>
          </a:ln>
        </p:spPr>
        <p:txBody>
          <a:bodyPr spcFirstLastPara="1" wrap="square" lIns="121868" tIns="121868" rIns="121868" bIns="121868" anchor="ctr" anchorCtr="0">
            <a:noAutofit/>
          </a:bodyPr>
          <a:lstStyle/>
          <a:p>
            <a:pPr algn="ctr"/>
            <a:r>
              <a:rPr lang="en" sz="2200" b="0" dirty="0"/>
              <a:t>CNN</a:t>
            </a:r>
            <a:endParaRPr sz="2200" b="0" dirty="0"/>
          </a:p>
        </p:txBody>
      </p:sp>
      <p:sp>
        <p:nvSpPr>
          <p:cNvPr id="9" name="Google Shape;1670;p75">
            <a:extLst>
              <a:ext uri="{FF2B5EF4-FFF2-40B4-BE49-F238E27FC236}">
                <a16:creationId xmlns:a16="http://schemas.microsoft.com/office/drawing/2014/main" id="{6D3982D3-0725-EE49-B8D3-1F0564AFD6AF}"/>
              </a:ext>
            </a:extLst>
          </p:cNvPr>
          <p:cNvSpPr/>
          <p:nvPr/>
        </p:nvSpPr>
        <p:spPr>
          <a:xfrm>
            <a:off x="4631410" y="1714880"/>
            <a:ext cx="3560673" cy="3087596"/>
          </a:xfrm>
          <a:prstGeom prst="cube">
            <a:avLst>
              <a:gd name="adj" fmla="val 7976"/>
            </a:avLst>
          </a:prstGeom>
          <a:solidFill>
            <a:srgbClr val="F3F3F3"/>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 name="Google Shape;1672;p75">
            <a:extLst>
              <a:ext uri="{FF2B5EF4-FFF2-40B4-BE49-F238E27FC236}">
                <a16:creationId xmlns:a16="http://schemas.microsoft.com/office/drawing/2014/main" id="{3B4A8BA7-AB62-9044-A42E-83DE0FECDC6F}"/>
              </a:ext>
            </a:extLst>
          </p:cNvPr>
          <p:cNvCxnSpPr/>
          <p:nvPr/>
        </p:nvCxnSpPr>
        <p:spPr>
          <a:xfrm>
            <a:off x="5038554" y="1954251"/>
            <a:ext cx="0" cy="2826864"/>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1673;p75">
            <a:extLst>
              <a:ext uri="{FF2B5EF4-FFF2-40B4-BE49-F238E27FC236}">
                <a16:creationId xmlns:a16="http://schemas.microsoft.com/office/drawing/2014/main" id="{C0A47F1B-B683-DD4C-817F-08404ED8ABF9}"/>
              </a:ext>
            </a:extLst>
          </p:cNvPr>
          <p:cNvCxnSpPr/>
          <p:nvPr/>
        </p:nvCxnSpPr>
        <p:spPr>
          <a:xfrm>
            <a:off x="4631426" y="4396276"/>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1674;p75">
            <a:extLst>
              <a:ext uri="{FF2B5EF4-FFF2-40B4-BE49-F238E27FC236}">
                <a16:creationId xmlns:a16="http://schemas.microsoft.com/office/drawing/2014/main" id="{2067D169-B358-1C45-B876-081CC14E2343}"/>
              </a:ext>
            </a:extLst>
          </p:cNvPr>
          <p:cNvCxnSpPr/>
          <p:nvPr/>
        </p:nvCxnSpPr>
        <p:spPr>
          <a:xfrm>
            <a:off x="5453945"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1675;p75">
            <a:extLst>
              <a:ext uri="{FF2B5EF4-FFF2-40B4-BE49-F238E27FC236}">
                <a16:creationId xmlns:a16="http://schemas.microsoft.com/office/drawing/2014/main" id="{3C2B7EC5-BD73-1B4C-BDA6-12001F5C26AF}"/>
              </a:ext>
            </a:extLst>
          </p:cNvPr>
          <p:cNvCxnSpPr/>
          <p:nvPr/>
        </p:nvCxnSpPr>
        <p:spPr>
          <a:xfrm>
            <a:off x="5860240"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676;p75">
            <a:extLst>
              <a:ext uri="{FF2B5EF4-FFF2-40B4-BE49-F238E27FC236}">
                <a16:creationId xmlns:a16="http://schemas.microsoft.com/office/drawing/2014/main" id="{A4519BA2-9B7A-1344-8BF3-19B62D6CB8AA}"/>
              </a:ext>
            </a:extLst>
          </p:cNvPr>
          <p:cNvCxnSpPr/>
          <p:nvPr/>
        </p:nvCxnSpPr>
        <p:spPr>
          <a:xfrm>
            <a:off x="6266534"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77;p75">
            <a:extLst>
              <a:ext uri="{FF2B5EF4-FFF2-40B4-BE49-F238E27FC236}">
                <a16:creationId xmlns:a16="http://schemas.microsoft.com/office/drawing/2014/main" id="{ED0058B4-043B-534A-8D95-BF7E2D2974CB}"/>
              </a:ext>
            </a:extLst>
          </p:cNvPr>
          <p:cNvCxnSpPr/>
          <p:nvPr/>
        </p:nvCxnSpPr>
        <p:spPr>
          <a:xfrm>
            <a:off x="6672828"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678;p75">
            <a:extLst>
              <a:ext uri="{FF2B5EF4-FFF2-40B4-BE49-F238E27FC236}">
                <a16:creationId xmlns:a16="http://schemas.microsoft.com/office/drawing/2014/main" id="{01A1C368-6DEB-2640-A450-DD5CC06228CF}"/>
              </a:ext>
            </a:extLst>
          </p:cNvPr>
          <p:cNvCxnSpPr/>
          <p:nvPr/>
        </p:nvCxnSpPr>
        <p:spPr>
          <a:xfrm>
            <a:off x="7079122"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679;p75">
            <a:extLst>
              <a:ext uri="{FF2B5EF4-FFF2-40B4-BE49-F238E27FC236}">
                <a16:creationId xmlns:a16="http://schemas.microsoft.com/office/drawing/2014/main" id="{C14428EA-91B0-3048-B1B7-A4DBCC1329E4}"/>
              </a:ext>
            </a:extLst>
          </p:cNvPr>
          <p:cNvCxnSpPr/>
          <p:nvPr/>
        </p:nvCxnSpPr>
        <p:spPr>
          <a:xfrm>
            <a:off x="7485416"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9" name="Google Shape;1680;p75">
            <a:extLst>
              <a:ext uri="{FF2B5EF4-FFF2-40B4-BE49-F238E27FC236}">
                <a16:creationId xmlns:a16="http://schemas.microsoft.com/office/drawing/2014/main" id="{A25FE9F9-43A6-CA48-93A5-597F53291CB6}"/>
              </a:ext>
            </a:extLst>
          </p:cNvPr>
          <p:cNvCxnSpPr/>
          <p:nvPr/>
        </p:nvCxnSpPr>
        <p:spPr>
          <a:xfrm>
            <a:off x="4631426" y="3989982"/>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0" name="Google Shape;1681;p75">
            <a:extLst>
              <a:ext uri="{FF2B5EF4-FFF2-40B4-BE49-F238E27FC236}">
                <a16:creationId xmlns:a16="http://schemas.microsoft.com/office/drawing/2014/main" id="{A660C0D9-FEF2-E946-B548-2147178FA2EA}"/>
              </a:ext>
            </a:extLst>
          </p:cNvPr>
          <p:cNvCxnSpPr/>
          <p:nvPr/>
        </p:nvCxnSpPr>
        <p:spPr>
          <a:xfrm>
            <a:off x="4631426" y="3583688"/>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1682;p75">
            <a:extLst>
              <a:ext uri="{FF2B5EF4-FFF2-40B4-BE49-F238E27FC236}">
                <a16:creationId xmlns:a16="http://schemas.microsoft.com/office/drawing/2014/main" id="{95731567-83D2-5946-BEBA-D6F3B750D1C3}"/>
              </a:ext>
            </a:extLst>
          </p:cNvPr>
          <p:cNvCxnSpPr/>
          <p:nvPr/>
        </p:nvCxnSpPr>
        <p:spPr>
          <a:xfrm>
            <a:off x="4631426" y="3177394"/>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1683;p75">
            <a:extLst>
              <a:ext uri="{FF2B5EF4-FFF2-40B4-BE49-F238E27FC236}">
                <a16:creationId xmlns:a16="http://schemas.microsoft.com/office/drawing/2014/main" id="{DB4632E6-3A97-5042-9CD7-2C79AEF00DF3}"/>
              </a:ext>
            </a:extLst>
          </p:cNvPr>
          <p:cNvCxnSpPr/>
          <p:nvPr/>
        </p:nvCxnSpPr>
        <p:spPr>
          <a:xfrm>
            <a:off x="4631426" y="2771099"/>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1684;p75">
            <a:extLst>
              <a:ext uri="{FF2B5EF4-FFF2-40B4-BE49-F238E27FC236}">
                <a16:creationId xmlns:a16="http://schemas.microsoft.com/office/drawing/2014/main" id="{AACA7539-EB16-CE43-B82A-BE41D4D16DD9}"/>
              </a:ext>
            </a:extLst>
          </p:cNvPr>
          <p:cNvCxnSpPr/>
          <p:nvPr/>
        </p:nvCxnSpPr>
        <p:spPr>
          <a:xfrm>
            <a:off x="4631426" y="2364805"/>
            <a:ext cx="3317936" cy="0"/>
          </a:xfrm>
          <a:prstGeom prst="straightConnector1">
            <a:avLst/>
          </a:prstGeom>
          <a:noFill/>
          <a:ln w="9525" cap="flat" cmpd="sng">
            <a:solidFill>
              <a:schemeClr val="dk2"/>
            </a:solidFill>
            <a:prstDash val="solid"/>
            <a:round/>
            <a:headEnd type="none" w="med" len="med"/>
            <a:tailEnd type="none" w="med" len="med"/>
          </a:ln>
        </p:spPr>
      </p:cxnSp>
      <p:sp>
        <p:nvSpPr>
          <p:cNvPr id="24" name="Google Shape;1685;p75">
            <a:extLst>
              <a:ext uri="{FF2B5EF4-FFF2-40B4-BE49-F238E27FC236}">
                <a16:creationId xmlns:a16="http://schemas.microsoft.com/office/drawing/2014/main" id="{6412B423-8F50-9946-A7E5-C4238C005C8F}"/>
              </a:ext>
            </a:extLst>
          </p:cNvPr>
          <p:cNvSpPr/>
          <p:nvPr/>
        </p:nvSpPr>
        <p:spPr>
          <a:xfrm>
            <a:off x="1372208" y="2477614"/>
            <a:ext cx="1610381" cy="2027072"/>
          </a:xfrm>
          <a:prstGeom prst="rect">
            <a:avLst/>
          </a:prstGeom>
          <a:noFill/>
          <a:ln w="38100" cap="flat" cmpd="sng">
            <a:solidFill>
              <a:srgbClr val="00FF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Title 25">
            <a:extLst>
              <a:ext uri="{FF2B5EF4-FFF2-40B4-BE49-F238E27FC236}">
                <a16:creationId xmlns:a16="http://schemas.microsoft.com/office/drawing/2014/main" id="{706897EC-0AB6-1B33-CC8F-5E3671F8EB69}"/>
              </a:ext>
            </a:extLst>
          </p:cNvPr>
          <p:cNvSpPr>
            <a:spLocks noGrp="1"/>
          </p:cNvSpPr>
          <p:nvPr>
            <p:ph type="title"/>
          </p:nvPr>
        </p:nvSpPr>
        <p:spPr/>
        <p:txBody>
          <a:bodyPr/>
          <a:lstStyle/>
          <a:p>
            <a:r>
              <a:rPr lang="en-US" dirty="0" err="1"/>
              <a:t>RoI</a:t>
            </a:r>
            <a:r>
              <a:rPr lang="en-US" dirty="0"/>
              <a:t> pooling</a:t>
            </a:r>
          </a:p>
        </p:txBody>
      </p:sp>
      <p:sp>
        <p:nvSpPr>
          <p:cNvPr id="27" name="Google Shape;1666;p75">
            <a:extLst>
              <a:ext uri="{FF2B5EF4-FFF2-40B4-BE49-F238E27FC236}">
                <a16:creationId xmlns:a16="http://schemas.microsoft.com/office/drawing/2014/main" id="{34A9835F-4362-63D3-7EB3-3A2E3000D42E}"/>
              </a:ext>
            </a:extLst>
          </p:cNvPr>
          <p:cNvSpPr txBox="1"/>
          <p:nvPr/>
        </p:nvSpPr>
        <p:spPr>
          <a:xfrm>
            <a:off x="457807" y="4848596"/>
            <a:ext cx="3035384" cy="819387"/>
          </a:xfrm>
          <a:prstGeom prst="rect">
            <a:avLst/>
          </a:prstGeom>
          <a:noFill/>
          <a:ln>
            <a:noFill/>
          </a:ln>
        </p:spPr>
        <p:txBody>
          <a:bodyPr spcFirstLastPara="1" wrap="square" lIns="121868" tIns="121868" rIns="121868" bIns="121868" anchor="ctr" anchorCtr="0">
            <a:noAutofit/>
          </a:bodyPr>
          <a:lstStyle/>
          <a:p>
            <a:pPr algn="ctr"/>
            <a:r>
              <a:rPr lang="en" sz="2400" b="0" dirty="0"/>
              <a:t>Input Image</a:t>
            </a:r>
            <a:endParaRPr sz="2400" b="0" dirty="0"/>
          </a:p>
          <a:p>
            <a:pPr algn="ctr"/>
            <a:r>
              <a:rPr lang="en" sz="2400" b="0" dirty="0"/>
              <a:t>(e.g., 3 x 640 x 480)</a:t>
            </a:r>
            <a:endParaRPr sz="2400" b="0" dirty="0"/>
          </a:p>
        </p:txBody>
      </p:sp>
      <p:sp>
        <p:nvSpPr>
          <p:cNvPr id="28" name="TextBox 27">
            <a:extLst>
              <a:ext uri="{FF2B5EF4-FFF2-40B4-BE49-F238E27FC236}">
                <a16:creationId xmlns:a16="http://schemas.microsoft.com/office/drawing/2014/main" id="{6121825C-6442-F90C-3E93-6D1038F70F2C}"/>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3"/>
              </a:rPr>
              <a:t>J. Johnson</a:t>
            </a:r>
            <a:endParaRPr lang="en-US" sz="1600" b="0" dirty="0"/>
          </a:p>
        </p:txBody>
      </p:sp>
      <p:cxnSp>
        <p:nvCxnSpPr>
          <p:cNvPr id="2" name="Google Shape;1686;p75">
            <a:extLst>
              <a:ext uri="{FF2B5EF4-FFF2-40B4-BE49-F238E27FC236}">
                <a16:creationId xmlns:a16="http://schemas.microsoft.com/office/drawing/2014/main" id="{D28A0579-1FDF-691F-D5BF-1308994EB116}"/>
              </a:ext>
            </a:extLst>
          </p:cNvPr>
          <p:cNvCxnSpPr/>
          <p:nvPr/>
        </p:nvCxnSpPr>
        <p:spPr>
          <a:xfrm rot="-5400000">
            <a:off x="4065524" y="-514906"/>
            <a:ext cx="239538" cy="4698776"/>
          </a:xfrm>
          <a:prstGeom prst="curvedConnector3">
            <a:avLst>
              <a:gd name="adj1" fmla="val 369880"/>
            </a:avLst>
          </a:prstGeom>
          <a:noFill/>
          <a:ln w="28575" cap="flat" cmpd="sng">
            <a:solidFill>
              <a:srgbClr val="666666"/>
            </a:solidFill>
            <a:prstDash val="solid"/>
            <a:round/>
            <a:headEnd type="none" w="med" len="med"/>
            <a:tailEnd type="triangle" w="med" len="med"/>
          </a:ln>
        </p:spPr>
      </p:cxnSp>
      <p:sp>
        <p:nvSpPr>
          <p:cNvPr id="8" name="Google Shape;1688;p75">
            <a:extLst>
              <a:ext uri="{FF2B5EF4-FFF2-40B4-BE49-F238E27FC236}">
                <a16:creationId xmlns:a16="http://schemas.microsoft.com/office/drawing/2014/main" id="{85E217B4-EB79-039A-230E-ED43BCDB8851}"/>
              </a:ext>
            </a:extLst>
          </p:cNvPr>
          <p:cNvSpPr/>
          <p:nvPr/>
        </p:nvSpPr>
        <p:spPr>
          <a:xfrm>
            <a:off x="5841444" y="2376041"/>
            <a:ext cx="1610381" cy="2027072"/>
          </a:xfrm>
          <a:prstGeom prst="rect">
            <a:avLst/>
          </a:prstGeom>
          <a:noFill/>
          <a:ln w="38100" cap="flat" cmpd="sng">
            <a:solidFill>
              <a:srgbClr val="4A86E8"/>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0" name="Google Shape;1687;p75">
            <a:extLst>
              <a:ext uri="{FF2B5EF4-FFF2-40B4-BE49-F238E27FC236}">
                <a16:creationId xmlns:a16="http://schemas.microsoft.com/office/drawing/2014/main" id="{B85807BC-399B-FCA8-7CA4-532A649B1008}"/>
              </a:ext>
            </a:extLst>
          </p:cNvPr>
          <p:cNvSpPr txBox="1"/>
          <p:nvPr/>
        </p:nvSpPr>
        <p:spPr>
          <a:xfrm>
            <a:off x="2891813" y="1066800"/>
            <a:ext cx="2341790" cy="735808"/>
          </a:xfrm>
          <a:prstGeom prst="rect">
            <a:avLst/>
          </a:prstGeom>
          <a:noFill/>
          <a:ln>
            <a:noFill/>
          </a:ln>
        </p:spPr>
        <p:txBody>
          <a:bodyPr spcFirstLastPara="1" wrap="square" lIns="121868" tIns="121868" rIns="121868" bIns="121868" anchor="t" anchorCtr="0">
            <a:noAutofit/>
          </a:bodyPr>
          <a:lstStyle/>
          <a:p>
            <a:r>
              <a:rPr lang="en" sz="2200" b="0" dirty="0"/>
              <a:t>Project proposal onto features</a:t>
            </a:r>
            <a:endParaRPr sz="2200" b="0" dirty="0"/>
          </a:p>
        </p:txBody>
      </p:sp>
      <p:sp>
        <p:nvSpPr>
          <p:cNvPr id="31" name="Google Shape;1687;p75">
            <a:extLst>
              <a:ext uri="{FF2B5EF4-FFF2-40B4-BE49-F238E27FC236}">
                <a16:creationId xmlns:a16="http://schemas.microsoft.com/office/drawing/2014/main" id="{9AB8D87C-1A81-A696-934F-DA0DFE3A3345}"/>
              </a:ext>
            </a:extLst>
          </p:cNvPr>
          <p:cNvSpPr txBox="1"/>
          <p:nvPr/>
        </p:nvSpPr>
        <p:spPr>
          <a:xfrm>
            <a:off x="6683379" y="856654"/>
            <a:ext cx="2765421" cy="735808"/>
          </a:xfrm>
          <a:prstGeom prst="rect">
            <a:avLst/>
          </a:prstGeom>
          <a:noFill/>
          <a:ln>
            <a:noFill/>
          </a:ln>
        </p:spPr>
        <p:txBody>
          <a:bodyPr spcFirstLastPara="1" wrap="square" lIns="121868" tIns="121868" rIns="121868" bIns="121868" anchor="t" anchorCtr="0">
            <a:noAutofit/>
          </a:bodyPr>
          <a:lstStyle/>
          <a:p>
            <a:pPr algn="ctr"/>
            <a:r>
              <a:rPr lang="en" sz="2200" b="0" dirty="0"/>
              <a:t>“Snap” proposal to feature grid</a:t>
            </a:r>
            <a:endParaRPr sz="2200" b="0" dirty="0"/>
          </a:p>
        </p:txBody>
      </p:sp>
      <p:sp>
        <p:nvSpPr>
          <p:cNvPr id="32" name="Google Shape;1671;p75">
            <a:extLst>
              <a:ext uri="{FF2B5EF4-FFF2-40B4-BE49-F238E27FC236}">
                <a16:creationId xmlns:a16="http://schemas.microsoft.com/office/drawing/2014/main" id="{8282FC9A-9453-C883-82D7-3CA98BA3E77A}"/>
              </a:ext>
            </a:extLst>
          </p:cNvPr>
          <p:cNvSpPr txBox="1"/>
          <p:nvPr/>
        </p:nvSpPr>
        <p:spPr>
          <a:xfrm>
            <a:off x="4686429" y="4763684"/>
            <a:ext cx="3314571" cy="989209"/>
          </a:xfrm>
          <a:prstGeom prst="rect">
            <a:avLst/>
          </a:prstGeom>
          <a:noFill/>
          <a:ln>
            <a:noFill/>
          </a:ln>
        </p:spPr>
        <p:txBody>
          <a:bodyPr spcFirstLastPara="1" wrap="square" lIns="121868" tIns="121868" rIns="121868" bIns="121868" anchor="ctr" anchorCtr="0">
            <a:noAutofit/>
          </a:bodyPr>
          <a:lstStyle/>
          <a:p>
            <a:pPr algn="ctr"/>
            <a:r>
              <a:rPr lang="en-US" sz="2400" b="0" dirty="0"/>
              <a:t>Feature map</a:t>
            </a:r>
            <a:endParaRPr sz="2400" b="0" dirty="0"/>
          </a:p>
          <a:p>
            <a:pPr algn="ctr"/>
            <a:r>
              <a:rPr lang="en" sz="2400" b="0" dirty="0"/>
              <a:t>(e.g., 512 x 20 x 15)</a:t>
            </a:r>
            <a:endParaRPr sz="2400" b="0" dirty="0"/>
          </a:p>
        </p:txBody>
      </p:sp>
      <p:sp>
        <p:nvSpPr>
          <p:cNvPr id="33" name="TextBox 32">
            <a:extLst>
              <a:ext uri="{FF2B5EF4-FFF2-40B4-BE49-F238E27FC236}">
                <a16:creationId xmlns:a16="http://schemas.microsoft.com/office/drawing/2014/main" id="{E7C2CB5E-C71D-B942-C4D5-05B46EA965C1}"/>
              </a:ext>
            </a:extLst>
          </p:cNvPr>
          <p:cNvSpPr txBox="1"/>
          <p:nvPr/>
        </p:nvSpPr>
        <p:spPr>
          <a:xfrm>
            <a:off x="8637292" y="2644170"/>
            <a:ext cx="3267965" cy="1200329"/>
          </a:xfrm>
          <a:prstGeom prst="rect">
            <a:avLst/>
          </a:prstGeom>
          <a:noFill/>
        </p:spPr>
        <p:txBody>
          <a:bodyPr wrap="square" rtlCol="0">
            <a:spAutoFit/>
          </a:bodyPr>
          <a:lstStyle/>
          <a:p>
            <a:r>
              <a:rPr lang="en-US" sz="2400" b="0" dirty="0"/>
              <a:t>Want fixed-size </a:t>
            </a:r>
            <a:r>
              <a:rPr lang="en-US" sz="2400" b="0" dirty="0" err="1"/>
              <a:t>RoI</a:t>
            </a:r>
            <a:r>
              <a:rPr lang="en-US" sz="2400" b="0" dirty="0"/>
              <a:t> representation regardless of its size</a:t>
            </a:r>
          </a:p>
        </p:txBody>
      </p:sp>
    </p:spTree>
    <p:extLst>
      <p:ext uri="{BB962C8B-B14F-4D97-AF65-F5344CB8AC3E}">
        <p14:creationId xmlns:p14="http://schemas.microsoft.com/office/powerpoint/2010/main" val="113701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64;p75">
            <a:extLst>
              <a:ext uri="{FF2B5EF4-FFF2-40B4-BE49-F238E27FC236}">
                <a16:creationId xmlns:a16="http://schemas.microsoft.com/office/drawing/2014/main" id="{477A348E-3592-1B40-89A2-67A0A9771CC7}"/>
              </a:ext>
            </a:extLst>
          </p:cNvPr>
          <p:cNvPicPr preferRelativeResize="0"/>
          <p:nvPr/>
        </p:nvPicPr>
        <p:blipFill rotWithShape="1">
          <a:blip r:embed="rId2">
            <a:alphaModFix/>
          </a:blip>
          <a:srcRect l="9279" r="25734"/>
          <a:stretch/>
        </p:blipFill>
        <p:spPr>
          <a:xfrm>
            <a:off x="178620" y="1954251"/>
            <a:ext cx="3314571" cy="2869086"/>
          </a:xfrm>
          <a:prstGeom prst="rect">
            <a:avLst/>
          </a:prstGeom>
          <a:noFill/>
          <a:ln>
            <a:noFill/>
          </a:ln>
        </p:spPr>
      </p:pic>
      <p:sp>
        <p:nvSpPr>
          <p:cNvPr id="6" name="Google Shape;1667;p75">
            <a:extLst>
              <a:ext uri="{FF2B5EF4-FFF2-40B4-BE49-F238E27FC236}">
                <a16:creationId xmlns:a16="http://schemas.microsoft.com/office/drawing/2014/main" id="{337B25D1-C273-1D48-B818-96E657FE39BC}"/>
              </a:ext>
            </a:extLst>
          </p:cNvPr>
          <p:cNvSpPr/>
          <p:nvPr/>
        </p:nvSpPr>
        <p:spPr>
          <a:xfrm rot="5400000">
            <a:off x="3158877" y="2975834"/>
            <a:ext cx="1801131" cy="825922"/>
          </a:xfrm>
          <a:prstGeom prst="trapezoid">
            <a:avLst>
              <a:gd name="adj" fmla="val 25000"/>
            </a:avLst>
          </a:prstGeom>
          <a:solidFill>
            <a:srgbClr val="CC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 name="Google Shape;1668;p75">
            <a:extLst>
              <a:ext uri="{FF2B5EF4-FFF2-40B4-BE49-F238E27FC236}">
                <a16:creationId xmlns:a16="http://schemas.microsoft.com/office/drawing/2014/main" id="{1BF5C864-3ABF-E64C-A6B9-096395A9A149}"/>
              </a:ext>
            </a:extLst>
          </p:cNvPr>
          <p:cNvSpPr txBox="1"/>
          <p:nvPr/>
        </p:nvSpPr>
        <p:spPr>
          <a:xfrm>
            <a:off x="3628631" y="3284803"/>
            <a:ext cx="861622" cy="412693"/>
          </a:xfrm>
          <a:prstGeom prst="rect">
            <a:avLst/>
          </a:prstGeom>
          <a:noFill/>
          <a:ln>
            <a:noFill/>
          </a:ln>
        </p:spPr>
        <p:txBody>
          <a:bodyPr spcFirstLastPara="1" wrap="square" lIns="121868" tIns="121868" rIns="121868" bIns="121868" anchor="ctr" anchorCtr="0">
            <a:noAutofit/>
          </a:bodyPr>
          <a:lstStyle/>
          <a:p>
            <a:pPr algn="ctr"/>
            <a:r>
              <a:rPr lang="en" sz="2200" b="0" dirty="0"/>
              <a:t>CNN</a:t>
            </a:r>
            <a:endParaRPr sz="2200" b="0" dirty="0"/>
          </a:p>
        </p:txBody>
      </p:sp>
      <p:sp>
        <p:nvSpPr>
          <p:cNvPr id="9" name="Google Shape;1670;p75">
            <a:extLst>
              <a:ext uri="{FF2B5EF4-FFF2-40B4-BE49-F238E27FC236}">
                <a16:creationId xmlns:a16="http://schemas.microsoft.com/office/drawing/2014/main" id="{6D3982D3-0725-EE49-B8D3-1F0564AFD6AF}"/>
              </a:ext>
            </a:extLst>
          </p:cNvPr>
          <p:cNvSpPr/>
          <p:nvPr/>
        </p:nvSpPr>
        <p:spPr>
          <a:xfrm>
            <a:off x="4631410" y="1714880"/>
            <a:ext cx="3560673" cy="3087596"/>
          </a:xfrm>
          <a:prstGeom prst="cube">
            <a:avLst>
              <a:gd name="adj" fmla="val 7976"/>
            </a:avLst>
          </a:prstGeom>
          <a:solidFill>
            <a:srgbClr val="F3F3F3"/>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 name="Google Shape;1672;p75">
            <a:extLst>
              <a:ext uri="{FF2B5EF4-FFF2-40B4-BE49-F238E27FC236}">
                <a16:creationId xmlns:a16="http://schemas.microsoft.com/office/drawing/2014/main" id="{3B4A8BA7-AB62-9044-A42E-83DE0FECDC6F}"/>
              </a:ext>
            </a:extLst>
          </p:cNvPr>
          <p:cNvCxnSpPr/>
          <p:nvPr/>
        </p:nvCxnSpPr>
        <p:spPr>
          <a:xfrm>
            <a:off x="5038554" y="1954251"/>
            <a:ext cx="0" cy="2826864"/>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1673;p75">
            <a:extLst>
              <a:ext uri="{FF2B5EF4-FFF2-40B4-BE49-F238E27FC236}">
                <a16:creationId xmlns:a16="http://schemas.microsoft.com/office/drawing/2014/main" id="{C0A47F1B-B683-DD4C-817F-08404ED8ABF9}"/>
              </a:ext>
            </a:extLst>
          </p:cNvPr>
          <p:cNvCxnSpPr/>
          <p:nvPr/>
        </p:nvCxnSpPr>
        <p:spPr>
          <a:xfrm>
            <a:off x="4631426" y="4396276"/>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1674;p75">
            <a:extLst>
              <a:ext uri="{FF2B5EF4-FFF2-40B4-BE49-F238E27FC236}">
                <a16:creationId xmlns:a16="http://schemas.microsoft.com/office/drawing/2014/main" id="{2067D169-B358-1C45-B876-081CC14E2343}"/>
              </a:ext>
            </a:extLst>
          </p:cNvPr>
          <p:cNvCxnSpPr/>
          <p:nvPr/>
        </p:nvCxnSpPr>
        <p:spPr>
          <a:xfrm>
            <a:off x="5453945"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1675;p75">
            <a:extLst>
              <a:ext uri="{FF2B5EF4-FFF2-40B4-BE49-F238E27FC236}">
                <a16:creationId xmlns:a16="http://schemas.microsoft.com/office/drawing/2014/main" id="{3C2B7EC5-BD73-1B4C-BDA6-12001F5C26AF}"/>
              </a:ext>
            </a:extLst>
          </p:cNvPr>
          <p:cNvCxnSpPr/>
          <p:nvPr/>
        </p:nvCxnSpPr>
        <p:spPr>
          <a:xfrm>
            <a:off x="5860240"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676;p75">
            <a:extLst>
              <a:ext uri="{FF2B5EF4-FFF2-40B4-BE49-F238E27FC236}">
                <a16:creationId xmlns:a16="http://schemas.microsoft.com/office/drawing/2014/main" id="{A4519BA2-9B7A-1344-8BF3-19B62D6CB8AA}"/>
              </a:ext>
            </a:extLst>
          </p:cNvPr>
          <p:cNvCxnSpPr/>
          <p:nvPr/>
        </p:nvCxnSpPr>
        <p:spPr>
          <a:xfrm>
            <a:off x="6266534"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77;p75">
            <a:extLst>
              <a:ext uri="{FF2B5EF4-FFF2-40B4-BE49-F238E27FC236}">
                <a16:creationId xmlns:a16="http://schemas.microsoft.com/office/drawing/2014/main" id="{ED0058B4-043B-534A-8D95-BF7E2D2974CB}"/>
              </a:ext>
            </a:extLst>
          </p:cNvPr>
          <p:cNvCxnSpPr/>
          <p:nvPr/>
        </p:nvCxnSpPr>
        <p:spPr>
          <a:xfrm>
            <a:off x="6672828"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678;p75">
            <a:extLst>
              <a:ext uri="{FF2B5EF4-FFF2-40B4-BE49-F238E27FC236}">
                <a16:creationId xmlns:a16="http://schemas.microsoft.com/office/drawing/2014/main" id="{01A1C368-6DEB-2640-A450-DD5CC06228CF}"/>
              </a:ext>
            </a:extLst>
          </p:cNvPr>
          <p:cNvCxnSpPr/>
          <p:nvPr/>
        </p:nvCxnSpPr>
        <p:spPr>
          <a:xfrm>
            <a:off x="7079122"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679;p75">
            <a:extLst>
              <a:ext uri="{FF2B5EF4-FFF2-40B4-BE49-F238E27FC236}">
                <a16:creationId xmlns:a16="http://schemas.microsoft.com/office/drawing/2014/main" id="{C14428EA-91B0-3048-B1B7-A4DBCC1329E4}"/>
              </a:ext>
            </a:extLst>
          </p:cNvPr>
          <p:cNvCxnSpPr/>
          <p:nvPr/>
        </p:nvCxnSpPr>
        <p:spPr>
          <a:xfrm>
            <a:off x="7485416"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9" name="Google Shape;1680;p75">
            <a:extLst>
              <a:ext uri="{FF2B5EF4-FFF2-40B4-BE49-F238E27FC236}">
                <a16:creationId xmlns:a16="http://schemas.microsoft.com/office/drawing/2014/main" id="{A25FE9F9-43A6-CA48-93A5-597F53291CB6}"/>
              </a:ext>
            </a:extLst>
          </p:cNvPr>
          <p:cNvCxnSpPr/>
          <p:nvPr/>
        </p:nvCxnSpPr>
        <p:spPr>
          <a:xfrm>
            <a:off x="4631426" y="3989982"/>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0" name="Google Shape;1681;p75">
            <a:extLst>
              <a:ext uri="{FF2B5EF4-FFF2-40B4-BE49-F238E27FC236}">
                <a16:creationId xmlns:a16="http://schemas.microsoft.com/office/drawing/2014/main" id="{A660C0D9-FEF2-E946-B548-2147178FA2EA}"/>
              </a:ext>
            </a:extLst>
          </p:cNvPr>
          <p:cNvCxnSpPr/>
          <p:nvPr/>
        </p:nvCxnSpPr>
        <p:spPr>
          <a:xfrm>
            <a:off x="4631426" y="3583688"/>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1682;p75">
            <a:extLst>
              <a:ext uri="{FF2B5EF4-FFF2-40B4-BE49-F238E27FC236}">
                <a16:creationId xmlns:a16="http://schemas.microsoft.com/office/drawing/2014/main" id="{95731567-83D2-5946-BEBA-D6F3B750D1C3}"/>
              </a:ext>
            </a:extLst>
          </p:cNvPr>
          <p:cNvCxnSpPr/>
          <p:nvPr/>
        </p:nvCxnSpPr>
        <p:spPr>
          <a:xfrm>
            <a:off x="4631426" y="3177394"/>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1683;p75">
            <a:extLst>
              <a:ext uri="{FF2B5EF4-FFF2-40B4-BE49-F238E27FC236}">
                <a16:creationId xmlns:a16="http://schemas.microsoft.com/office/drawing/2014/main" id="{DB4632E6-3A97-5042-9CD7-2C79AEF00DF3}"/>
              </a:ext>
            </a:extLst>
          </p:cNvPr>
          <p:cNvCxnSpPr/>
          <p:nvPr/>
        </p:nvCxnSpPr>
        <p:spPr>
          <a:xfrm>
            <a:off x="4631426" y="2771099"/>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1684;p75">
            <a:extLst>
              <a:ext uri="{FF2B5EF4-FFF2-40B4-BE49-F238E27FC236}">
                <a16:creationId xmlns:a16="http://schemas.microsoft.com/office/drawing/2014/main" id="{AACA7539-EB16-CE43-B82A-BE41D4D16DD9}"/>
              </a:ext>
            </a:extLst>
          </p:cNvPr>
          <p:cNvCxnSpPr/>
          <p:nvPr/>
        </p:nvCxnSpPr>
        <p:spPr>
          <a:xfrm>
            <a:off x="4631426" y="2364805"/>
            <a:ext cx="3317936" cy="0"/>
          </a:xfrm>
          <a:prstGeom prst="straightConnector1">
            <a:avLst/>
          </a:prstGeom>
          <a:noFill/>
          <a:ln w="9525" cap="flat" cmpd="sng">
            <a:solidFill>
              <a:schemeClr val="dk2"/>
            </a:solidFill>
            <a:prstDash val="solid"/>
            <a:round/>
            <a:headEnd type="none" w="med" len="med"/>
            <a:tailEnd type="none" w="med" len="med"/>
          </a:ln>
        </p:spPr>
      </p:cxnSp>
      <p:sp>
        <p:nvSpPr>
          <p:cNvPr id="24" name="Google Shape;1685;p75">
            <a:extLst>
              <a:ext uri="{FF2B5EF4-FFF2-40B4-BE49-F238E27FC236}">
                <a16:creationId xmlns:a16="http://schemas.microsoft.com/office/drawing/2014/main" id="{6412B423-8F50-9946-A7E5-C4238C005C8F}"/>
              </a:ext>
            </a:extLst>
          </p:cNvPr>
          <p:cNvSpPr/>
          <p:nvPr/>
        </p:nvSpPr>
        <p:spPr>
          <a:xfrm>
            <a:off x="1372208" y="2477614"/>
            <a:ext cx="1610381" cy="2027072"/>
          </a:xfrm>
          <a:prstGeom prst="rect">
            <a:avLst/>
          </a:prstGeom>
          <a:noFill/>
          <a:ln w="38100" cap="flat" cmpd="sng">
            <a:solidFill>
              <a:srgbClr val="00FF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 name="Title 25">
            <a:extLst>
              <a:ext uri="{FF2B5EF4-FFF2-40B4-BE49-F238E27FC236}">
                <a16:creationId xmlns:a16="http://schemas.microsoft.com/office/drawing/2014/main" id="{706897EC-0AB6-1B33-CC8F-5E3671F8EB69}"/>
              </a:ext>
            </a:extLst>
          </p:cNvPr>
          <p:cNvSpPr>
            <a:spLocks noGrp="1"/>
          </p:cNvSpPr>
          <p:nvPr>
            <p:ph type="title"/>
          </p:nvPr>
        </p:nvSpPr>
        <p:spPr/>
        <p:txBody>
          <a:bodyPr/>
          <a:lstStyle/>
          <a:p>
            <a:r>
              <a:rPr lang="en-US" dirty="0" err="1"/>
              <a:t>RoI</a:t>
            </a:r>
            <a:r>
              <a:rPr lang="en-US" dirty="0"/>
              <a:t> pooling</a:t>
            </a:r>
          </a:p>
        </p:txBody>
      </p:sp>
      <p:sp>
        <p:nvSpPr>
          <p:cNvPr id="27" name="Google Shape;1666;p75">
            <a:extLst>
              <a:ext uri="{FF2B5EF4-FFF2-40B4-BE49-F238E27FC236}">
                <a16:creationId xmlns:a16="http://schemas.microsoft.com/office/drawing/2014/main" id="{34A9835F-4362-63D3-7EB3-3A2E3000D42E}"/>
              </a:ext>
            </a:extLst>
          </p:cNvPr>
          <p:cNvSpPr txBox="1"/>
          <p:nvPr/>
        </p:nvSpPr>
        <p:spPr>
          <a:xfrm>
            <a:off x="457807" y="4848596"/>
            <a:ext cx="3035384" cy="819387"/>
          </a:xfrm>
          <a:prstGeom prst="rect">
            <a:avLst/>
          </a:prstGeom>
          <a:noFill/>
          <a:ln>
            <a:noFill/>
          </a:ln>
        </p:spPr>
        <p:txBody>
          <a:bodyPr spcFirstLastPara="1" wrap="square" lIns="121868" tIns="121868" rIns="121868" bIns="121868" anchor="ctr" anchorCtr="0">
            <a:noAutofit/>
          </a:bodyPr>
          <a:lstStyle/>
          <a:p>
            <a:pPr algn="ctr"/>
            <a:r>
              <a:rPr lang="en" sz="2400" b="0" dirty="0"/>
              <a:t>Input Image</a:t>
            </a:r>
            <a:endParaRPr sz="2400" b="0" dirty="0"/>
          </a:p>
          <a:p>
            <a:pPr algn="ctr"/>
            <a:r>
              <a:rPr lang="en" sz="2400" b="0" dirty="0"/>
              <a:t>(e.g., 3 x 640 x 480)</a:t>
            </a:r>
            <a:endParaRPr sz="2400" b="0" dirty="0"/>
          </a:p>
        </p:txBody>
      </p:sp>
      <p:sp>
        <p:nvSpPr>
          <p:cNvPr id="28" name="TextBox 27">
            <a:extLst>
              <a:ext uri="{FF2B5EF4-FFF2-40B4-BE49-F238E27FC236}">
                <a16:creationId xmlns:a16="http://schemas.microsoft.com/office/drawing/2014/main" id="{6121825C-6442-F90C-3E93-6D1038F70F2C}"/>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3"/>
              </a:rPr>
              <a:t>J. Johnson</a:t>
            </a:r>
            <a:endParaRPr lang="en-US" sz="1600" b="0" dirty="0"/>
          </a:p>
        </p:txBody>
      </p:sp>
      <p:cxnSp>
        <p:nvCxnSpPr>
          <p:cNvPr id="2" name="Google Shape;1686;p75">
            <a:extLst>
              <a:ext uri="{FF2B5EF4-FFF2-40B4-BE49-F238E27FC236}">
                <a16:creationId xmlns:a16="http://schemas.microsoft.com/office/drawing/2014/main" id="{D28A0579-1FDF-691F-D5BF-1308994EB116}"/>
              </a:ext>
            </a:extLst>
          </p:cNvPr>
          <p:cNvCxnSpPr/>
          <p:nvPr/>
        </p:nvCxnSpPr>
        <p:spPr>
          <a:xfrm rot="-5400000">
            <a:off x="4065524" y="-514906"/>
            <a:ext cx="239538" cy="4698776"/>
          </a:xfrm>
          <a:prstGeom prst="curvedConnector3">
            <a:avLst>
              <a:gd name="adj1" fmla="val 369880"/>
            </a:avLst>
          </a:prstGeom>
          <a:noFill/>
          <a:ln w="28575" cap="flat" cmpd="sng">
            <a:solidFill>
              <a:srgbClr val="666666"/>
            </a:solidFill>
            <a:prstDash val="solid"/>
            <a:round/>
            <a:headEnd type="none" w="med" len="med"/>
            <a:tailEnd type="triangle" w="med" len="med"/>
          </a:ln>
        </p:spPr>
      </p:cxnSp>
      <p:sp>
        <p:nvSpPr>
          <p:cNvPr id="8" name="Google Shape;1688;p75">
            <a:extLst>
              <a:ext uri="{FF2B5EF4-FFF2-40B4-BE49-F238E27FC236}">
                <a16:creationId xmlns:a16="http://schemas.microsoft.com/office/drawing/2014/main" id="{85E217B4-EB79-039A-230E-ED43BCDB8851}"/>
              </a:ext>
            </a:extLst>
          </p:cNvPr>
          <p:cNvSpPr/>
          <p:nvPr/>
        </p:nvSpPr>
        <p:spPr>
          <a:xfrm>
            <a:off x="5841444" y="2376041"/>
            <a:ext cx="1610381" cy="2027072"/>
          </a:xfrm>
          <a:prstGeom prst="rect">
            <a:avLst/>
          </a:prstGeom>
          <a:noFill/>
          <a:ln w="38100" cap="flat" cmpd="sng">
            <a:solidFill>
              <a:srgbClr val="4A86E8"/>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 name="Google Shape;1691;p75">
            <a:extLst>
              <a:ext uri="{FF2B5EF4-FFF2-40B4-BE49-F238E27FC236}">
                <a16:creationId xmlns:a16="http://schemas.microsoft.com/office/drawing/2014/main" id="{EBE47E74-1697-CF9B-7215-78799BEB6778}"/>
              </a:ext>
            </a:extLst>
          </p:cNvPr>
          <p:cNvCxnSpPr/>
          <p:nvPr/>
        </p:nvCxnSpPr>
        <p:spPr>
          <a:xfrm>
            <a:off x="6672828" y="2364810"/>
            <a:ext cx="0" cy="2047467"/>
          </a:xfrm>
          <a:prstGeom prst="straightConnector1">
            <a:avLst/>
          </a:prstGeom>
          <a:noFill/>
          <a:ln w="28575" cap="flat" cmpd="sng">
            <a:solidFill>
              <a:srgbClr val="4A86E8"/>
            </a:solidFill>
            <a:prstDash val="solid"/>
            <a:round/>
            <a:headEnd type="none" w="med" len="med"/>
            <a:tailEnd type="none" w="med" len="med"/>
          </a:ln>
        </p:spPr>
      </p:cxnSp>
      <p:cxnSp>
        <p:nvCxnSpPr>
          <p:cNvPr id="30" name="Google Shape;1692;p75">
            <a:extLst>
              <a:ext uri="{FF2B5EF4-FFF2-40B4-BE49-F238E27FC236}">
                <a16:creationId xmlns:a16="http://schemas.microsoft.com/office/drawing/2014/main" id="{086788EC-C9A8-9F32-42C7-B6A049B0D750}"/>
              </a:ext>
            </a:extLst>
          </p:cNvPr>
          <p:cNvCxnSpPr/>
          <p:nvPr/>
        </p:nvCxnSpPr>
        <p:spPr>
          <a:xfrm>
            <a:off x="5860240" y="3177399"/>
            <a:ext cx="1573990" cy="0"/>
          </a:xfrm>
          <a:prstGeom prst="straightConnector1">
            <a:avLst/>
          </a:prstGeom>
          <a:noFill/>
          <a:ln w="28575" cap="flat" cmpd="sng">
            <a:solidFill>
              <a:srgbClr val="4A86E8"/>
            </a:solidFill>
            <a:prstDash val="solid"/>
            <a:round/>
            <a:headEnd type="none" w="med" len="med"/>
            <a:tailEnd type="none" w="med" len="med"/>
          </a:ln>
        </p:spPr>
      </p:cxnSp>
      <p:sp>
        <p:nvSpPr>
          <p:cNvPr id="31" name="Google Shape;1687;p75">
            <a:extLst>
              <a:ext uri="{FF2B5EF4-FFF2-40B4-BE49-F238E27FC236}">
                <a16:creationId xmlns:a16="http://schemas.microsoft.com/office/drawing/2014/main" id="{0896653C-60C1-CD4A-E26C-9D2FF3EF2392}"/>
              </a:ext>
            </a:extLst>
          </p:cNvPr>
          <p:cNvSpPr txBox="1"/>
          <p:nvPr/>
        </p:nvSpPr>
        <p:spPr>
          <a:xfrm>
            <a:off x="2891813" y="1066800"/>
            <a:ext cx="2341790" cy="735808"/>
          </a:xfrm>
          <a:prstGeom prst="rect">
            <a:avLst/>
          </a:prstGeom>
          <a:noFill/>
          <a:ln>
            <a:noFill/>
          </a:ln>
        </p:spPr>
        <p:txBody>
          <a:bodyPr spcFirstLastPara="1" wrap="square" lIns="121868" tIns="121868" rIns="121868" bIns="121868" anchor="t" anchorCtr="0">
            <a:noAutofit/>
          </a:bodyPr>
          <a:lstStyle/>
          <a:p>
            <a:r>
              <a:rPr lang="en" sz="2200" b="0" dirty="0"/>
              <a:t>Project proposal onto features</a:t>
            </a:r>
            <a:endParaRPr sz="2200" b="0" dirty="0"/>
          </a:p>
        </p:txBody>
      </p:sp>
      <p:sp>
        <p:nvSpPr>
          <p:cNvPr id="32" name="Google Shape;1687;p75">
            <a:extLst>
              <a:ext uri="{FF2B5EF4-FFF2-40B4-BE49-F238E27FC236}">
                <a16:creationId xmlns:a16="http://schemas.microsoft.com/office/drawing/2014/main" id="{EB174550-9C3C-F0BF-3CD4-9E64AF3C6B8E}"/>
              </a:ext>
            </a:extLst>
          </p:cNvPr>
          <p:cNvSpPr txBox="1"/>
          <p:nvPr/>
        </p:nvSpPr>
        <p:spPr>
          <a:xfrm>
            <a:off x="6683379" y="856654"/>
            <a:ext cx="2765421" cy="735808"/>
          </a:xfrm>
          <a:prstGeom prst="rect">
            <a:avLst/>
          </a:prstGeom>
          <a:noFill/>
          <a:ln>
            <a:noFill/>
          </a:ln>
        </p:spPr>
        <p:txBody>
          <a:bodyPr spcFirstLastPara="1" wrap="square" lIns="121868" tIns="121868" rIns="121868" bIns="121868" anchor="t" anchorCtr="0">
            <a:noAutofit/>
          </a:bodyPr>
          <a:lstStyle/>
          <a:p>
            <a:pPr algn="ctr"/>
            <a:r>
              <a:rPr lang="en" sz="2200" b="0" dirty="0"/>
              <a:t>Divide into (roughly) equal sub-regions</a:t>
            </a:r>
            <a:endParaRPr sz="2200" b="0" dirty="0"/>
          </a:p>
        </p:txBody>
      </p:sp>
      <p:sp>
        <p:nvSpPr>
          <p:cNvPr id="33" name="Google Shape;1671;p75">
            <a:extLst>
              <a:ext uri="{FF2B5EF4-FFF2-40B4-BE49-F238E27FC236}">
                <a16:creationId xmlns:a16="http://schemas.microsoft.com/office/drawing/2014/main" id="{1592DB75-9C10-53E4-CFFD-6CA252375619}"/>
              </a:ext>
            </a:extLst>
          </p:cNvPr>
          <p:cNvSpPr txBox="1"/>
          <p:nvPr/>
        </p:nvSpPr>
        <p:spPr>
          <a:xfrm>
            <a:off x="4686429" y="4763684"/>
            <a:ext cx="3314571" cy="989209"/>
          </a:xfrm>
          <a:prstGeom prst="rect">
            <a:avLst/>
          </a:prstGeom>
          <a:noFill/>
          <a:ln>
            <a:noFill/>
          </a:ln>
        </p:spPr>
        <p:txBody>
          <a:bodyPr spcFirstLastPara="1" wrap="square" lIns="121868" tIns="121868" rIns="121868" bIns="121868" anchor="ctr" anchorCtr="0">
            <a:noAutofit/>
          </a:bodyPr>
          <a:lstStyle/>
          <a:p>
            <a:pPr algn="ctr"/>
            <a:r>
              <a:rPr lang="en-US" sz="2400" b="0" dirty="0"/>
              <a:t>Feature map</a:t>
            </a:r>
            <a:endParaRPr sz="2400" b="0" dirty="0"/>
          </a:p>
          <a:p>
            <a:pPr algn="ctr"/>
            <a:r>
              <a:rPr lang="en" sz="2400" b="0" dirty="0"/>
              <a:t>(e.g., 512 x 20 x 15)</a:t>
            </a:r>
            <a:endParaRPr sz="2400" b="0" dirty="0"/>
          </a:p>
        </p:txBody>
      </p:sp>
    </p:spTree>
    <p:extLst>
      <p:ext uri="{BB962C8B-B14F-4D97-AF65-F5344CB8AC3E}">
        <p14:creationId xmlns:p14="http://schemas.microsoft.com/office/powerpoint/2010/main" val="3433474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64;p75">
            <a:extLst>
              <a:ext uri="{FF2B5EF4-FFF2-40B4-BE49-F238E27FC236}">
                <a16:creationId xmlns:a16="http://schemas.microsoft.com/office/drawing/2014/main" id="{971B8E99-872B-F147-A03E-419F404B18CA}"/>
              </a:ext>
            </a:extLst>
          </p:cNvPr>
          <p:cNvPicPr preferRelativeResize="0"/>
          <p:nvPr/>
        </p:nvPicPr>
        <p:blipFill rotWithShape="1">
          <a:blip r:embed="rId2">
            <a:alphaModFix/>
          </a:blip>
          <a:srcRect l="9279" r="25734"/>
          <a:stretch/>
        </p:blipFill>
        <p:spPr>
          <a:xfrm>
            <a:off x="178620" y="1954251"/>
            <a:ext cx="3314571" cy="2869086"/>
          </a:xfrm>
          <a:prstGeom prst="rect">
            <a:avLst/>
          </a:prstGeom>
          <a:noFill/>
          <a:ln>
            <a:noFill/>
          </a:ln>
        </p:spPr>
      </p:pic>
      <p:sp>
        <p:nvSpPr>
          <p:cNvPr id="6" name="Google Shape;1667;p75">
            <a:extLst>
              <a:ext uri="{FF2B5EF4-FFF2-40B4-BE49-F238E27FC236}">
                <a16:creationId xmlns:a16="http://schemas.microsoft.com/office/drawing/2014/main" id="{F43B728E-D525-254E-ABDA-3EB5B76D47EA}"/>
              </a:ext>
            </a:extLst>
          </p:cNvPr>
          <p:cNvSpPr/>
          <p:nvPr/>
        </p:nvSpPr>
        <p:spPr>
          <a:xfrm rot="5400000">
            <a:off x="3158877" y="2975834"/>
            <a:ext cx="1801131" cy="825922"/>
          </a:xfrm>
          <a:prstGeom prst="trapezoid">
            <a:avLst>
              <a:gd name="adj" fmla="val 25000"/>
            </a:avLst>
          </a:prstGeom>
          <a:solidFill>
            <a:srgbClr val="CC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7" name="Google Shape;1668;p75">
            <a:extLst>
              <a:ext uri="{FF2B5EF4-FFF2-40B4-BE49-F238E27FC236}">
                <a16:creationId xmlns:a16="http://schemas.microsoft.com/office/drawing/2014/main" id="{9BBD99ED-0A36-1345-A759-79FC5A12A723}"/>
              </a:ext>
            </a:extLst>
          </p:cNvPr>
          <p:cNvSpPr txBox="1"/>
          <p:nvPr/>
        </p:nvSpPr>
        <p:spPr>
          <a:xfrm>
            <a:off x="3628631" y="3284803"/>
            <a:ext cx="861622" cy="412693"/>
          </a:xfrm>
          <a:prstGeom prst="rect">
            <a:avLst/>
          </a:prstGeom>
          <a:noFill/>
          <a:ln>
            <a:noFill/>
          </a:ln>
        </p:spPr>
        <p:txBody>
          <a:bodyPr spcFirstLastPara="1" wrap="square" lIns="121868" tIns="121868" rIns="121868" bIns="121868" anchor="ctr" anchorCtr="0">
            <a:noAutofit/>
          </a:bodyPr>
          <a:lstStyle/>
          <a:p>
            <a:pPr algn="ctr"/>
            <a:r>
              <a:rPr lang="en" sz="2200" b="0" dirty="0"/>
              <a:t>CNN</a:t>
            </a:r>
            <a:endParaRPr sz="2200" b="0" dirty="0"/>
          </a:p>
        </p:txBody>
      </p:sp>
      <p:sp>
        <p:nvSpPr>
          <p:cNvPr id="9" name="Google Shape;1670;p75">
            <a:extLst>
              <a:ext uri="{FF2B5EF4-FFF2-40B4-BE49-F238E27FC236}">
                <a16:creationId xmlns:a16="http://schemas.microsoft.com/office/drawing/2014/main" id="{3D373618-8609-CC43-9244-317F531A04A4}"/>
              </a:ext>
            </a:extLst>
          </p:cNvPr>
          <p:cNvSpPr/>
          <p:nvPr/>
        </p:nvSpPr>
        <p:spPr>
          <a:xfrm>
            <a:off x="4631410" y="1714880"/>
            <a:ext cx="3560673" cy="3087596"/>
          </a:xfrm>
          <a:prstGeom prst="cube">
            <a:avLst>
              <a:gd name="adj" fmla="val 7976"/>
            </a:avLst>
          </a:prstGeom>
          <a:solidFill>
            <a:srgbClr val="F3F3F3"/>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cxnSp>
        <p:nvCxnSpPr>
          <p:cNvPr id="11" name="Google Shape;1672;p75">
            <a:extLst>
              <a:ext uri="{FF2B5EF4-FFF2-40B4-BE49-F238E27FC236}">
                <a16:creationId xmlns:a16="http://schemas.microsoft.com/office/drawing/2014/main" id="{C55D4D6A-42AE-8D40-9DB2-F0AAA5E7E375}"/>
              </a:ext>
            </a:extLst>
          </p:cNvPr>
          <p:cNvCxnSpPr/>
          <p:nvPr/>
        </p:nvCxnSpPr>
        <p:spPr>
          <a:xfrm>
            <a:off x="5038554" y="1954251"/>
            <a:ext cx="0" cy="2826864"/>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1673;p75">
            <a:extLst>
              <a:ext uri="{FF2B5EF4-FFF2-40B4-BE49-F238E27FC236}">
                <a16:creationId xmlns:a16="http://schemas.microsoft.com/office/drawing/2014/main" id="{F8E711AA-FEE4-0446-8E19-D30BD18048DA}"/>
              </a:ext>
            </a:extLst>
          </p:cNvPr>
          <p:cNvCxnSpPr/>
          <p:nvPr/>
        </p:nvCxnSpPr>
        <p:spPr>
          <a:xfrm>
            <a:off x="4631426" y="4396276"/>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1674;p75">
            <a:extLst>
              <a:ext uri="{FF2B5EF4-FFF2-40B4-BE49-F238E27FC236}">
                <a16:creationId xmlns:a16="http://schemas.microsoft.com/office/drawing/2014/main" id="{593F37E1-79CA-724D-B136-97DEA2C7CAF6}"/>
              </a:ext>
            </a:extLst>
          </p:cNvPr>
          <p:cNvCxnSpPr/>
          <p:nvPr/>
        </p:nvCxnSpPr>
        <p:spPr>
          <a:xfrm>
            <a:off x="5453945"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1675;p75">
            <a:extLst>
              <a:ext uri="{FF2B5EF4-FFF2-40B4-BE49-F238E27FC236}">
                <a16:creationId xmlns:a16="http://schemas.microsoft.com/office/drawing/2014/main" id="{762BCDE8-CC6B-774B-BEF3-BEC46BC5FE78}"/>
              </a:ext>
            </a:extLst>
          </p:cNvPr>
          <p:cNvCxnSpPr/>
          <p:nvPr/>
        </p:nvCxnSpPr>
        <p:spPr>
          <a:xfrm>
            <a:off x="5860240"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676;p75">
            <a:extLst>
              <a:ext uri="{FF2B5EF4-FFF2-40B4-BE49-F238E27FC236}">
                <a16:creationId xmlns:a16="http://schemas.microsoft.com/office/drawing/2014/main" id="{195B01FF-1B11-3743-BD52-62D4192A76F7}"/>
              </a:ext>
            </a:extLst>
          </p:cNvPr>
          <p:cNvCxnSpPr/>
          <p:nvPr/>
        </p:nvCxnSpPr>
        <p:spPr>
          <a:xfrm>
            <a:off x="6266534"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77;p75">
            <a:extLst>
              <a:ext uri="{FF2B5EF4-FFF2-40B4-BE49-F238E27FC236}">
                <a16:creationId xmlns:a16="http://schemas.microsoft.com/office/drawing/2014/main" id="{B1C3F832-A588-C442-8A51-9A60F0695F2A}"/>
              </a:ext>
            </a:extLst>
          </p:cNvPr>
          <p:cNvCxnSpPr/>
          <p:nvPr/>
        </p:nvCxnSpPr>
        <p:spPr>
          <a:xfrm>
            <a:off x="6672828"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678;p75">
            <a:extLst>
              <a:ext uri="{FF2B5EF4-FFF2-40B4-BE49-F238E27FC236}">
                <a16:creationId xmlns:a16="http://schemas.microsoft.com/office/drawing/2014/main" id="{10338F7D-3B1A-7048-A06E-1CCC4B0B94F2}"/>
              </a:ext>
            </a:extLst>
          </p:cNvPr>
          <p:cNvCxnSpPr/>
          <p:nvPr/>
        </p:nvCxnSpPr>
        <p:spPr>
          <a:xfrm>
            <a:off x="7079122"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679;p75">
            <a:extLst>
              <a:ext uri="{FF2B5EF4-FFF2-40B4-BE49-F238E27FC236}">
                <a16:creationId xmlns:a16="http://schemas.microsoft.com/office/drawing/2014/main" id="{1651E032-1DC3-4144-87FA-6F71C54A904D}"/>
              </a:ext>
            </a:extLst>
          </p:cNvPr>
          <p:cNvCxnSpPr/>
          <p:nvPr/>
        </p:nvCxnSpPr>
        <p:spPr>
          <a:xfrm>
            <a:off x="7485416" y="1959716"/>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9" name="Google Shape;1680;p75">
            <a:extLst>
              <a:ext uri="{FF2B5EF4-FFF2-40B4-BE49-F238E27FC236}">
                <a16:creationId xmlns:a16="http://schemas.microsoft.com/office/drawing/2014/main" id="{034F29D6-C591-544B-BE4A-C37B37E6D659}"/>
              </a:ext>
            </a:extLst>
          </p:cNvPr>
          <p:cNvCxnSpPr/>
          <p:nvPr/>
        </p:nvCxnSpPr>
        <p:spPr>
          <a:xfrm>
            <a:off x="4631426" y="3989982"/>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0" name="Google Shape;1681;p75">
            <a:extLst>
              <a:ext uri="{FF2B5EF4-FFF2-40B4-BE49-F238E27FC236}">
                <a16:creationId xmlns:a16="http://schemas.microsoft.com/office/drawing/2014/main" id="{1EF57CBB-E5F5-5F4D-984F-B1F03BF0133B}"/>
              </a:ext>
            </a:extLst>
          </p:cNvPr>
          <p:cNvCxnSpPr/>
          <p:nvPr/>
        </p:nvCxnSpPr>
        <p:spPr>
          <a:xfrm>
            <a:off x="4631426" y="3583688"/>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1682;p75">
            <a:extLst>
              <a:ext uri="{FF2B5EF4-FFF2-40B4-BE49-F238E27FC236}">
                <a16:creationId xmlns:a16="http://schemas.microsoft.com/office/drawing/2014/main" id="{D50F8C94-755E-C541-875A-6A6E1E88D602}"/>
              </a:ext>
            </a:extLst>
          </p:cNvPr>
          <p:cNvCxnSpPr/>
          <p:nvPr/>
        </p:nvCxnSpPr>
        <p:spPr>
          <a:xfrm>
            <a:off x="4631426" y="3177394"/>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1683;p75">
            <a:extLst>
              <a:ext uri="{FF2B5EF4-FFF2-40B4-BE49-F238E27FC236}">
                <a16:creationId xmlns:a16="http://schemas.microsoft.com/office/drawing/2014/main" id="{39A829BB-12C7-A242-B81A-BA0D2EE2DFD9}"/>
              </a:ext>
            </a:extLst>
          </p:cNvPr>
          <p:cNvCxnSpPr/>
          <p:nvPr/>
        </p:nvCxnSpPr>
        <p:spPr>
          <a:xfrm>
            <a:off x="4631426" y="2771099"/>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1684;p75">
            <a:extLst>
              <a:ext uri="{FF2B5EF4-FFF2-40B4-BE49-F238E27FC236}">
                <a16:creationId xmlns:a16="http://schemas.microsoft.com/office/drawing/2014/main" id="{A178C8AE-9B82-D74A-8600-DC46C56FC8A5}"/>
              </a:ext>
            </a:extLst>
          </p:cNvPr>
          <p:cNvCxnSpPr/>
          <p:nvPr/>
        </p:nvCxnSpPr>
        <p:spPr>
          <a:xfrm>
            <a:off x="4631426" y="2364805"/>
            <a:ext cx="3317936" cy="0"/>
          </a:xfrm>
          <a:prstGeom prst="straightConnector1">
            <a:avLst/>
          </a:prstGeom>
          <a:noFill/>
          <a:ln w="9525" cap="flat" cmpd="sng">
            <a:solidFill>
              <a:schemeClr val="dk2"/>
            </a:solidFill>
            <a:prstDash val="solid"/>
            <a:round/>
            <a:headEnd type="none" w="med" len="med"/>
            <a:tailEnd type="none" w="med" len="med"/>
          </a:ln>
        </p:spPr>
      </p:cxnSp>
      <p:sp>
        <p:nvSpPr>
          <p:cNvPr id="24" name="Google Shape;1685;p75">
            <a:extLst>
              <a:ext uri="{FF2B5EF4-FFF2-40B4-BE49-F238E27FC236}">
                <a16:creationId xmlns:a16="http://schemas.microsoft.com/office/drawing/2014/main" id="{557E05B2-8F60-E044-B379-084428B6DBA8}"/>
              </a:ext>
            </a:extLst>
          </p:cNvPr>
          <p:cNvSpPr/>
          <p:nvPr/>
        </p:nvSpPr>
        <p:spPr>
          <a:xfrm>
            <a:off x="1372208" y="2477614"/>
            <a:ext cx="1610381" cy="2027072"/>
          </a:xfrm>
          <a:prstGeom prst="rect">
            <a:avLst/>
          </a:prstGeom>
          <a:noFill/>
          <a:ln w="38100" cap="flat" cmpd="sng">
            <a:solidFill>
              <a:srgbClr val="00FF00"/>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cxnSp>
        <p:nvCxnSpPr>
          <p:cNvPr id="25" name="Google Shape;1686;p75">
            <a:extLst>
              <a:ext uri="{FF2B5EF4-FFF2-40B4-BE49-F238E27FC236}">
                <a16:creationId xmlns:a16="http://schemas.microsoft.com/office/drawing/2014/main" id="{910B9B23-7DE7-A841-90E4-BB1D0CC0A174}"/>
              </a:ext>
            </a:extLst>
          </p:cNvPr>
          <p:cNvCxnSpPr/>
          <p:nvPr/>
        </p:nvCxnSpPr>
        <p:spPr>
          <a:xfrm rot="-5400000">
            <a:off x="4065524" y="-514906"/>
            <a:ext cx="239538" cy="4698776"/>
          </a:xfrm>
          <a:prstGeom prst="curvedConnector3">
            <a:avLst>
              <a:gd name="adj1" fmla="val 369880"/>
            </a:avLst>
          </a:prstGeom>
          <a:noFill/>
          <a:ln w="28575" cap="flat" cmpd="sng">
            <a:solidFill>
              <a:srgbClr val="666666"/>
            </a:solidFill>
            <a:prstDash val="solid"/>
            <a:round/>
            <a:headEnd type="none" w="med" len="med"/>
            <a:tailEnd type="triangle" w="med" len="med"/>
          </a:ln>
        </p:spPr>
      </p:cxnSp>
      <p:sp>
        <p:nvSpPr>
          <p:cNvPr id="26" name="Google Shape;1687;p75">
            <a:extLst>
              <a:ext uri="{FF2B5EF4-FFF2-40B4-BE49-F238E27FC236}">
                <a16:creationId xmlns:a16="http://schemas.microsoft.com/office/drawing/2014/main" id="{03FE149C-59B0-FB41-8948-847AAA5E663A}"/>
              </a:ext>
            </a:extLst>
          </p:cNvPr>
          <p:cNvSpPr txBox="1"/>
          <p:nvPr/>
        </p:nvSpPr>
        <p:spPr>
          <a:xfrm>
            <a:off x="2891813" y="1066800"/>
            <a:ext cx="2341790" cy="735808"/>
          </a:xfrm>
          <a:prstGeom prst="rect">
            <a:avLst/>
          </a:prstGeom>
          <a:noFill/>
          <a:ln>
            <a:noFill/>
          </a:ln>
        </p:spPr>
        <p:txBody>
          <a:bodyPr spcFirstLastPara="1" wrap="square" lIns="121868" tIns="121868" rIns="121868" bIns="121868" anchor="t" anchorCtr="0">
            <a:noAutofit/>
          </a:bodyPr>
          <a:lstStyle/>
          <a:p>
            <a:r>
              <a:rPr lang="en" sz="2200" b="0" dirty="0"/>
              <a:t>Project proposal onto features</a:t>
            </a:r>
            <a:endParaRPr sz="2200" b="0" dirty="0"/>
          </a:p>
        </p:txBody>
      </p:sp>
      <p:sp>
        <p:nvSpPr>
          <p:cNvPr id="36" name="Google Shape;1688;p75">
            <a:extLst>
              <a:ext uri="{FF2B5EF4-FFF2-40B4-BE49-F238E27FC236}">
                <a16:creationId xmlns:a16="http://schemas.microsoft.com/office/drawing/2014/main" id="{0769FB86-EC2A-884A-B60D-0F588E4B1643}"/>
              </a:ext>
            </a:extLst>
          </p:cNvPr>
          <p:cNvSpPr/>
          <p:nvPr/>
        </p:nvSpPr>
        <p:spPr>
          <a:xfrm>
            <a:off x="5857813" y="2383736"/>
            <a:ext cx="797854" cy="782968"/>
          </a:xfrm>
          <a:prstGeom prst="rect">
            <a:avLst/>
          </a:prstGeom>
          <a:solidFill>
            <a:schemeClr val="accent1">
              <a:lumMod val="20000"/>
              <a:lumOff val="80000"/>
            </a:schemeClr>
          </a:solidFill>
          <a:ln w="38100" cap="flat" cmpd="sng">
            <a:no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37" name="Google Shape;1688;p75">
            <a:extLst>
              <a:ext uri="{FF2B5EF4-FFF2-40B4-BE49-F238E27FC236}">
                <a16:creationId xmlns:a16="http://schemas.microsoft.com/office/drawing/2014/main" id="{0FD1EBB8-F8E7-4046-96FA-94F3AD7E737B}"/>
              </a:ext>
            </a:extLst>
          </p:cNvPr>
          <p:cNvSpPr/>
          <p:nvPr/>
        </p:nvSpPr>
        <p:spPr>
          <a:xfrm>
            <a:off x="6678036" y="2379855"/>
            <a:ext cx="770979" cy="782968"/>
          </a:xfrm>
          <a:prstGeom prst="rect">
            <a:avLst/>
          </a:prstGeom>
          <a:solidFill>
            <a:schemeClr val="accent2">
              <a:lumMod val="20000"/>
              <a:lumOff val="80000"/>
            </a:schemeClr>
          </a:solidFill>
          <a:ln w="38100" cap="flat" cmpd="sng">
            <a:no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38" name="Google Shape;1688;p75">
            <a:extLst>
              <a:ext uri="{FF2B5EF4-FFF2-40B4-BE49-F238E27FC236}">
                <a16:creationId xmlns:a16="http://schemas.microsoft.com/office/drawing/2014/main" id="{BC134252-BF59-3546-8758-14B65F5466A2}"/>
              </a:ext>
            </a:extLst>
          </p:cNvPr>
          <p:cNvSpPr/>
          <p:nvPr/>
        </p:nvSpPr>
        <p:spPr>
          <a:xfrm>
            <a:off x="6684995" y="3203355"/>
            <a:ext cx="770979" cy="1201376"/>
          </a:xfrm>
          <a:prstGeom prst="rect">
            <a:avLst/>
          </a:prstGeom>
          <a:solidFill>
            <a:schemeClr val="accent4">
              <a:lumMod val="20000"/>
              <a:lumOff val="80000"/>
            </a:schemeClr>
          </a:solidFill>
          <a:ln w="38100" cap="flat" cmpd="sng">
            <a:no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39" name="Google Shape;1688;p75">
            <a:extLst>
              <a:ext uri="{FF2B5EF4-FFF2-40B4-BE49-F238E27FC236}">
                <a16:creationId xmlns:a16="http://schemas.microsoft.com/office/drawing/2014/main" id="{E950A812-25CA-B540-9823-34F6C32FF96D}"/>
              </a:ext>
            </a:extLst>
          </p:cNvPr>
          <p:cNvSpPr/>
          <p:nvPr/>
        </p:nvSpPr>
        <p:spPr>
          <a:xfrm>
            <a:off x="5877208" y="3198511"/>
            <a:ext cx="770979" cy="1201376"/>
          </a:xfrm>
          <a:prstGeom prst="rect">
            <a:avLst/>
          </a:prstGeom>
          <a:solidFill>
            <a:schemeClr val="accent6">
              <a:lumMod val="20000"/>
              <a:lumOff val="80000"/>
            </a:schemeClr>
          </a:solidFill>
          <a:ln w="38100" cap="flat" cmpd="sng">
            <a:noFill/>
            <a:prstDash val="solid"/>
            <a:round/>
            <a:headEnd type="none" w="sm" len="sm"/>
            <a:tailEnd type="none" w="sm" len="sm"/>
          </a:ln>
        </p:spPr>
        <p:txBody>
          <a:bodyPr spcFirstLastPara="1" wrap="square" lIns="121868" tIns="121868" rIns="121868" bIns="121868" anchor="ctr" anchorCtr="0">
            <a:noAutofit/>
          </a:bodyPr>
          <a:lstStyle/>
          <a:p>
            <a:endParaRPr sz="2487" b="0"/>
          </a:p>
        </p:txBody>
      </p:sp>
      <p:cxnSp>
        <p:nvCxnSpPr>
          <p:cNvPr id="40" name="Google Shape;1691;p75">
            <a:extLst>
              <a:ext uri="{FF2B5EF4-FFF2-40B4-BE49-F238E27FC236}">
                <a16:creationId xmlns:a16="http://schemas.microsoft.com/office/drawing/2014/main" id="{C265F630-0331-9A4B-8D76-270EC0B99E9E}"/>
              </a:ext>
            </a:extLst>
          </p:cNvPr>
          <p:cNvCxnSpPr/>
          <p:nvPr/>
        </p:nvCxnSpPr>
        <p:spPr>
          <a:xfrm>
            <a:off x="6672828" y="2364810"/>
            <a:ext cx="0" cy="2047467"/>
          </a:xfrm>
          <a:prstGeom prst="straightConnector1">
            <a:avLst/>
          </a:prstGeom>
          <a:noFill/>
          <a:ln w="28575" cap="flat" cmpd="sng">
            <a:solidFill>
              <a:srgbClr val="4A86E8"/>
            </a:solidFill>
            <a:prstDash val="solid"/>
            <a:round/>
            <a:headEnd type="none" w="med" len="med"/>
            <a:tailEnd type="none" w="med" len="med"/>
          </a:ln>
        </p:spPr>
      </p:cxnSp>
      <p:cxnSp>
        <p:nvCxnSpPr>
          <p:cNvPr id="41" name="Google Shape;1692;p75">
            <a:extLst>
              <a:ext uri="{FF2B5EF4-FFF2-40B4-BE49-F238E27FC236}">
                <a16:creationId xmlns:a16="http://schemas.microsoft.com/office/drawing/2014/main" id="{F7F65B76-579A-EE4B-9F74-02124C5436D6}"/>
              </a:ext>
            </a:extLst>
          </p:cNvPr>
          <p:cNvCxnSpPr/>
          <p:nvPr/>
        </p:nvCxnSpPr>
        <p:spPr>
          <a:xfrm>
            <a:off x="5860240" y="3177399"/>
            <a:ext cx="1573990" cy="0"/>
          </a:xfrm>
          <a:prstGeom prst="straightConnector1">
            <a:avLst/>
          </a:prstGeom>
          <a:noFill/>
          <a:ln w="28575" cap="flat" cmpd="sng">
            <a:solidFill>
              <a:srgbClr val="4A86E8"/>
            </a:solidFill>
            <a:prstDash val="solid"/>
            <a:round/>
            <a:headEnd type="none" w="med" len="med"/>
            <a:tailEnd type="none" w="med" len="med"/>
          </a:ln>
        </p:spPr>
      </p:cxnSp>
      <p:sp>
        <p:nvSpPr>
          <p:cNvPr id="42" name="Google Shape;1688;p75">
            <a:extLst>
              <a:ext uri="{FF2B5EF4-FFF2-40B4-BE49-F238E27FC236}">
                <a16:creationId xmlns:a16="http://schemas.microsoft.com/office/drawing/2014/main" id="{9B15A8BB-2DE4-C747-880E-2FC3597054A7}"/>
              </a:ext>
            </a:extLst>
          </p:cNvPr>
          <p:cNvSpPr/>
          <p:nvPr/>
        </p:nvSpPr>
        <p:spPr>
          <a:xfrm>
            <a:off x="5841444" y="2376041"/>
            <a:ext cx="1610381" cy="2027072"/>
          </a:xfrm>
          <a:prstGeom prst="rect">
            <a:avLst/>
          </a:prstGeom>
          <a:noFill/>
          <a:ln w="38100" cap="flat" cmpd="sng">
            <a:solidFill>
              <a:srgbClr val="4A86E8"/>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43" name="Google Shape;1689;p75">
            <a:extLst>
              <a:ext uri="{FF2B5EF4-FFF2-40B4-BE49-F238E27FC236}">
                <a16:creationId xmlns:a16="http://schemas.microsoft.com/office/drawing/2014/main" id="{AF1CBA74-ED7F-9646-9C7F-3B972C7870B0}"/>
              </a:ext>
            </a:extLst>
          </p:cNvPr>
          <p:cNvSpPr/>
          <p:nvPr/>
        </p:nvSpPr>
        <p:spPr>
          <a:xfrm>
            <a:off x="9741629" y="2702856"/>
            <a:ext cx="1012536" cy="1020934"/>
          </a:xfrm>
          <a:prstGeom prst="cube">
            <a:avLst>
              <a:gd name="adj" fmla="val 22285"/>
            </a:avLst>
          </a:prstGeom>
          <a:solidFill>
            <a:srgbClr val="F3F3F3"/>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b="0"/>
          </a:p>
        </p:txBody>
      </p:sp>
      <p:cxnSp>
        <p:nvCxnSpPr>
          <p:cNvPr id="44" name="Google Shape;1694;p75">
            <a:extLst>
              <a:ext uri="{FF2B5EF4-FFF2-40B4-BE49-F238E27FC236}">
                <a16:creationId xmlns:a16="http://schemas.microsoft.com/office/drawing/2014/main" id="{8D6C1E46-7AF2-A54C-834F-F162ACF7409C}"/>
              </a:ext>
            </a:extLst>
          </p:cNvPr>
          <p:cNvCxnSpPr/>
          <p:nvPr/>
        </p:nvCxnSpPr>
        <p:spPr>
          <a:xfrm flipH="1">
            <a:off x="10135076" y="2941194"/>
            <a:ext cx="3199" cy="782596"/>
          </a:xfrm>
          <a:prstGeom prst="straightConnector1">
            <a:avLst/>
          </a:prstGeom>
          <a:noFill/>
          <a:ln w="9525" cap="flat" cmpd="sng">
            <a:solidFill>
              <a:schemeClr val="dk2"/>
            </a:solidFill>
            <a:prstDash val="solid"/>
            <a:round/>
            <a:headEnd type="none" w="med" len="med"/>
            <a:tailEnd type="none" w="med" len="med"/>
          </a:ln>
        </p:spPr>
      </p:cxnSp>
      <p:cxnSp>
        <p:nvCxnSpPr>
          <p:cNvPr id="45" name="Google Shape;1695;p75">
            <a:extLst>
              <a:ext uri="{FF2B5EF4-FFF2-40B4-BE49-F238E27FC236}">
                <a16:creationId xmlns:a16="http://schemas.microsoft.com/office/drawing/2014/main" id="{F2B0BA3C-D014-9048-9841-9E2F788F2521}"/>
              </a:ext>
            </a:extLst>
          </p:cNvPr>
          <p:cNvCxnSpPr/>
          <p:nvPr/>
        </p:nvCxnSpPr>
        <p:spPr>
          <a:xfrm flipH="1">
            <a:off x="9741526" y="3326144"/>
            <a:ext cx="786995" cy="6398"/>
          </a:xfrm>
          <a:prstGeom prst="straightConnector1">
            <a:avLst/>
          </a:prstGeom>
          <a:noFill/>
          <a:ln w="9525" cap="flat" cmpd="sng">
            <a:solidFill>
              <a:schemeClr val="dk2"/>
            </a:solidFill>
            <a:prstDash val="solid"/>
            <a:round/>
            <a:headEnd type="none" w="med" len="med"/>
            <a:tailEnd type="none" w="med" len="med"/>
          </a:ln>
        </p:spPr>
      </p:cxnSp>
      <p:cxnSp>
        <p:nvCxnSpPr>
          <p:cNvPr id="46" name="Google Shape;1696;p75">
            <a:extLst>
              <a:ext uri="{FF2B5EF4-FFF2-40B4-BE49-F238E27FC236}">
                <a16:creationId xmlns:a16="http://schemas.microsoft.com/office/drawing/2014/main" id="{C5D5EBB0-4E6F-4440-B7C5-7A7E7CE8A6A4}"/>
              </a:ext>
            </a:extLst>
          </p:cNvPr>
          <p:cNvCxnSpPr/>
          <p:nvPr/>
        </p:nvCxnSpPr>
        <p:spPr>
          <a:xfrm>
            <a:off x="8412008" y="3300000"/>
            <a:ext cx="1142103" cy="0"/>
          </a:xfrm>
          <a:prstGeom prst="straightConnector1">
            <a:avLst/>
          </a:prstGeom>
          <a:noFill/>
          <a:ln w="28575" cap="flat" cmpd="sng">
            <a:solidFill>
              <a:srgbClr val="666666"/>
            </a:solidFill>
            <a:prstDash val="solid"/>
            <a:round/>
            <a:headEnd type="none" w="med" len="med"/>
            <a:tailEnd type="triangle" w="med" len="med"/>
          </a:ln>
        </p:spPr>
      </p:cxnSp>
      <p:sp>
        <p:nvSpPr>
          <p:cNvPr id="47" name="Google Shape;1697;p75">
            <a:extLst>
              <a:ext uri="{FF2B5EF4-FFF2-40B4-BE49-F238E27FC236}">
                <a16:creationId xmlns:a16="http://schemas.microsoft.com/office/drawing/2014/main" id="{5E6D9CE9-F1FD-054C-BCC7-128975C6DFC8}"/>
              </a:ext>
            </a:extLst>
          </p:cNvPr>
          <p:cNvSpPr txBox="1"/>
          <p:nvPr/>
        </p:nvSpPr>
        <p:spPr>
          <a:xfrm>
            <a:off x="8274278" y="1745478"/>
            <a:ext cx="2293403" cy="819387"/>
          </a:xfrm>
          <a:prstGeom prst="rect">
            <a:avLst/>
          </a:prstGeom>
          <a:noFill/>
          <a:ln>
            <a:noFill/>
          </a:ln>
        </p:spPr>
        <p:txBody>
          <a:bodyPr spcFirstLastPara="1" wrap="square" lIns="121868" tIns="121868" rIns="121868" bIns="121868" anchor="t" anchorCtr="0">
            <a:noAutofit/>
          </a:bodyPr>
          <a:lstStyle/>
          <a:p>
            <a:r>
              <a:rPr lang="en" sz="2200" b="0" dirty="0"/>
              <a:t>Max-pool within each subregion</a:t>
            </a:r>
            <a:endParaRPr sz="2200" b="0" dirty="0"/>
          </a:p>
        </p:txBody>
      </p:sp>
      <p:sp>
        <p:nvSpPr>
          <p:cNvPr id="48" name="Google Shape;1698;p75">
            <a:extLst>
              <a:ext uri="{FF2B5EF4-FFF2-40B4-BE49-F238E27FC236}">
                <a16:creationId xmlns:a16="http://schemas.microsoft.com/office/drawing/2014/main" id="{17DD0FFE-FBA4-3245-AB69-82DE5DE1DBB2}"/>
              </a:ext>
            </a:extLst>
          </p:cNvPr>
          <p:cNvSpPr txBox="1"/>
          <p:nvPr/>
        </p:nvSpPr>
        <p:spPr>
          <a:xfrm>
            <a:off x="8197446" y="3608523"/>
            <a:ext cx="3999917" cy="1428678"/>
          </a:xfrm>
          <a:prstGeom prst="rect">
            <a:avLst/>
          </a:prstGeom>
          <a:noFill/>
          <a:ln>
            <a:noFill/>
          </a:ln>
        </p:spPr>
        <p:txBody>
          <a:bodyPr spcFirstLastPara="1" wrap="square" lIns="121868" tIns="121868" rIns="121868" bIns="121868" anchor="t" anchorCtr="0">
            <a:noAutofit/>
          </a:bodyPr>
          <a:lstStyle/>
          <a:p>
            <a:pPr algn="ctr"/>
            <a:r>
              <a:rPr lang="en" sz="2400" b="0" dirty="0"/>
              <a:t>Region features</a:t>
            </a:r>
            <a:endParaRPr sz="2400" b="0" dirty="0"/>
          </a:p>
          <a:p>
            <a:pPr algn="ctr"/>
            <a:r>
              <a:rPr lang="en" sz="2400" b="0" dirty="0"/>
              <a:t>(here 512 x 2 x 2;</a:t>
            </a:r>
            <a:endParaRPr sz="2400" b="0" dirty="0"/>
          </a:p>
          <a:p>
            <a:pPr algn="ctr"/>
            <a:r>
              <a:rPr lang="en" sz="2400" b="0" dirty="0"/>
              <a:t>In practice 512 x 7 x 7)</a:t>
            </a:r>
            <a:endParaRPr sz="2400" b="0" dirty="0"/>
          </a:p>
          <a:p>
            <a:pPr algn="ctr"/>
            <a:endParaRPr sz="2400" b="0" dirty="0"/>
          </a:p>
        </p:txBody>
      </p:sp>
      <p:sp>
        <p:nvSpPr>
          <p:cNvPr id="49" name="Google Shape;1688;p75">
            <a:extLst>
              <a:ext uri="{FF2B5EF4-FFF2-40B4-BE49-F238E27FC236}">
                <a16:creationId xmlns:a16="http://schemas.microsoft.com/office/drawing/2014/main" id="{34CD44D0-C409-D74D-9A68-8863D02535B3}"/>
              </a:ext>
            </a:extLst>
          </p:cNvPr>
          <p:cNvSpPr/>
          <p:nvPr/>
        </p:nvSpPr>
        <p:spPr>
          <a:xfrm>
            <a:off x="9757023" y="2937581"/>
            <a:ext cx="368284" cy="374332"/>
          </a:xfrm>
          <a:prstGeom prst="rect">
            <a:avLst/>
          </a:prstGeom>
          <a:solidFill>
            <a:schemeClr val="accent1">
              <a:lumMod val="20000"/>
              <a:lumOff val="80000"/>
            </a:schemeClr>
          </a:solidFill>
          <a:ln w="38100" cap="flat" cmpd="sng">
            <a:no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50" name="Google Shape;1688;p75">
            <a:extLst>
              <a:ext uri="{FF2B5EF4-FFF2-40B4-BE49-F238E27FC236}">
                <a16:creationId xmlns:a16="http://schemas.microsoft.com/office/drawing/2014/main" id="{C53849C2-4FFB-3E4A-80ED-E42E8D63B764}"/>
              </a:ext>
            </a:extLst>
          </p:cNvPr>
          <p:cNvSpPr/>
          <p:nvPr/>
        </p:nvSpPr>
        <p:spPr>
          <a:xfrm>
            <a:off x="10144747" y="2942064"/>
            <a:ext cx="368284" cy="374332"/>
          </a:xfrm>
          <a:prstGeom prst="rect">
            <a:avLst/>
          </a:prstGeom>
          <a:solidFill>
            <a:schemeClr val="accent2">
              <a:lumMod val="20000"/>
              <a:lumOff val="80000"/>
            </a:schemeClr>
          </a:solidFill>
          <a:ln w="38100" cap="flat" cmpd="sng">
            <a:no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51" name="Google Shape;1688;p75">
            <a:extLst>
              <a:ext uri="{FF2B5EF4-FFF2-40B4-BE49-F238E27FC236}">
                <a16:creationId xmlns:a16="http://schemas.microsoft.com/office/drawing/2014/main" id="{69780209-9E75-3347-98D6-B8D47685EEA3}"/>
              </a:ext>
            </a:extLst>
          </p:cNvPr>
          <p:cNvSpPr/>
          <p:nvPr/>
        </p:nvSpPr>
        <p:spPr>
          <a:xfrm>
            <a:off x="10142505" y="3343235"/>
            <a:ext cx="368284" cy="374332"/>
          </a:xfrm>
          <a:prstGeom prst="rect">
            <a:avLst/>
          </a:prstGeom>
          <a:solidFill>
            <a:schemeClr val="accent4">
              <a:lumMod val="20000"/>
              <a:lumOff val="80000"/>
            </a:schemeClr>
          </a:solidFill>
          <a:ln w="38100" cap="flat" cmpd="sng">
            <a:no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52" name="Google Shape;1688;p75">
            <a:extLst>
              <a:ext uri="{FF2B5EF4-FFF2-40B4-BE49-F238E27FC236}">
                <a16:creationId xmlns:a16="http://schemas.microsoft.com/office/drawing/2014/main" id="{C81D520D-94DA-9848-8788-DA852681CEF6}"/>
              </a:ext>
            </a:extLst>
          </p:cNvPr>
          <p:cNvSpPr/>
          <p:nvPr/>
        </p:nvSpPr>
        <p:spPr>
          <a:xfrm>
            <a:off x="9757023" y="3340994"/>
            <a:ext cx="368284" cy="374332"/>
          </a:xfrm>
          <a:prstGeom prst="rect">
            <a:avLst/>
          </a:prstGeom>
          <a:solidFill>
            <a:schemeClr val="accent6">
              <a:lumMod val="20000"/>
              <a:lumOff val="80000"/>
            </a:schemeClr>
          </a:solidFill>
          <a:ln w="38100" cap="flat" cmpd="sng">
            <a:noFill/>
            <a:prstDash val="solid"/>
            <a:round/>
            <a:headEnd type="none" w="sm" len="sm"/>
            <a:tailEnd type="none" w="sm" len="sm"/>
          </a:ln>
        </p:spPr>
        <p:txBody>
          <a:bodyPr spcFirstLastPara="1" wrap="square" lIns="121868" tIns="121868" rIns="121868" bIns="121868" anchor="ctr" anchorCtr="0">
            <a:noAutofit/>
          </a:bodyPr>
          <a:lstStyle/>
          <a:p>
            <a:endParaRPr sz="2487" b="0"/>
          </a:p>
        </p:txBody>
      </p:sp>
      <p:sp>
        <p:nvSpPr>
          <p:cNvPr id="27" name="Google Shape;1687;p75">
            <a:extLst>
              <a:ext uri="{FF2B5EF4-FFF2-40B4-BE49-F238E27FC236}">
                <a16:creationId xmlns:a16="http://schemas.microsoft.com/office/drawing/2014/main" id="{47AF8F76-5286-01BA-B4DA-7001800F6FC5}"/>
              </a:ext>
            </a:extLst>
          </p:cNvPr>
          <p:cNvSpPr txBox="1"/>
          <p:nvPr/>
        </p:nvSpPr>
        <p:spPr>
          <a:xfrm>
            <a:off x="6683379" y="856654"/>
            <a:ext cx="2765421" cy="735808"/>
          </a:xfrm>
          <a:prstGeom prst="rect">
            <a:avLst/>
          </a:prstGeom>
          <a:noFill/>
          <a:ln>
            <a:noFill/>
          </a:ln>
        </p:spPr>
        <p:txBody>
          <a:bodyPr spcFirstLastPara="1" wrap="square" lIns="121868" tIns="121868" rIns="121868" bIns="121868" anchor="t" anchorCtr="0">
            <a:noAutofit/>
          </a:bodyPr>
          <a:lstStyle/>
          <a:p>
            <a:pPr algn="ctr"/>
            <a:r>
              <a:rPr lang="en" sz="2200" b="0" dirty="0"/>
              <a:t>Divide into (roughly) equal sub-regions</a:t>
            </a:r>
            <a:endParaRPr sz="2200" b="0" dirty="0"/>
          </a:p>
        </p:txBody>
      </p:sp>
      <p:sp>
        <p:nvSpPr>
          <p:cNvPr id="29" name="Title 28">
            <a:extLst>
              <a:ext uri="{FF2B5EF4-FFF2-40B4-BE49-F238E27FC236}">
                <a16:creationId xmlns:a16="http://schemas.microsoft.com/office/drawing/2014/main" id="{B4549794-F0A2-C718-296A-7EC69EE20D59}"/>
              </a:ext>
            </a:extLst>
          </p:cNvPr>
          <p:cNvSpPr>
            <a:spLocks noGrp="1"/>
          </p:cNvSpPr>
          <p:nvPr>
            <p:ph type="title"/>
          </p:nvPr>
        </p:nvSpPr>
        <p:spPr/>
        <p:txBody>
          <a:bodyPr/>
          <a:lstStyle/>
          <a:p>
            <a:r>
              <a:rPr lang="en-US" dirty="0" err="1"/>
              <a:t>RoI</a:t>
            </a:r>
            <a:r>
              <a:rPr lang="en-US" dirty="0"/>
              <a:t> pooling</a:t>
            </a:r>
          </a:p>
        </p:txBody>
      </p:sp>
      <p:sp>
        <p:nvSpPr>
          <p:cNvPr id="30" name="Google Shape;1666;p75">
            <a:extLst>
              <a:ext uri="{FF2B5EF4-FFF2-40B4-BE49-F238E27FC236}">
                <a16:creationId xmlns:a16="http://schemas.microsoft.com/office/drawing/2014/main" id="{BFD99279-A839-C170-DF65-8AF00EE2024B}"/>
              </a:ext>
            </a:extLst>
          </p:cNvPr>
          <p:cNvSpPr txBox="1"/>
          <p:nvPr/>
        </p:nvSpPr>
        <p:spPr>
          <a:xfrm>
            <a:off x="457807" y="4848596"/>
            <a:ext cx="3035384" cy="819387"/>
          </a:xfrm>
          <a:prstGeom prst="rect">
            <a:avLst/>
          </a:prstGeom>
          <a:noFill/>
          <a:ln>
            <a:noFill/>
          </a:ln>
        </p:spPr>
        <p:txBody>
          <a:bodyPr spcFirstLastPara="1" wrap="square" lIns="121868" tIns="121868" rIns="121868" bIns="121868" anchor="ctr" anchorCtr="0">
            <a:noAutofit/>
          </a:bodyPr>
          <a:lstStyle/>
          <a:p>
            <a:pPr algn="ctr"/>
            <a:r>
              <a:rPr lang="en" sz="2400" b="0" dirty="0"/>
              <a:t>Input Image</a:t>
            </a:r>
            <a:endParaRPr sz="2400" b="0" dirty="0"/>
          </a:p>
          <a:p>
            <a:pPr algn="ctr"/>
            <a:r>
              <a:rPr lang="en" sz="2400" b="0" dirty="0"/>
              <a:t>(e.g., 3 x 640 x 480)</a:t>
            </a:r>
            <a:endParaRPr sz="2400" b="0" dirty="0"/>
          </a:p>
        </p:txBody>
      </p:sp>
      <p:sp>
        <p:nvSpPr>
          <p:cNvPr id="32" name="Google Shape;1671;p75">
            <a:extLst>
              <a:ext uri="{FF2B5EF4-FFF2-40B4-BE49-F238E27FC236}">
                <a16:creationId xmlns:a16="http://schemas.microsoft.com/office/drawing/2014/main" id="{3349BBC2-D0E2-0F80-6A12-E201D9D52826}"/>
              </a:ext>
            </a:extLst>
          </p:cNvPr>
          <p:cNvSpPr txBox="1"/>
          <p:nvPr/>
        </p:nvSpPr>
        <p:spPr>
          <a:xfrm>
            <a:off x="4686429" y="4763684"/>
            <a:ext cx="3314571" cy="989209"/>
          </a:xfrm>
          <a:prstGeom prst="rect">
            <a:avLst/>
          </a:prstGeom>
          <a:noFill/>
          <a:ln>
            <a:noFill/>
          </a:ln>
        </p:spPr>
        <p:txBody>
          <a:bodyPr spcFirstLastPara="1" wrap="square" lIns="121868" tIns="121868" rIns="121868" bIns="121868" anchor="ctr" anchorCtr="0">
            <a:noAutofit/>
          </a:bodyPr>
          <a:lstStyle/>
          <a:p>
            <a:pPr algn="ctr"/>
            <a:r>
              <a:rPr lang="en-US" sz="2400" b="0" dirty="0"/>
              <a:t>Feature map</a:t>
            </a:r>
            <a:endParaRPr sz="2400" b="0" dirty="0"/>
          </a:p>
          <a:p>
            <a:pPr algn="ctr"/>
            <a:r>
              <a:rPr lang="en" sz="2400" b="0" dirty="0"/>
              <a:t>(e.g., 512 x 20 x 15)</a:t>
            </a:r>
            <a:endParaRPr sz="2400" b="0" dirty="0"/>
          </a:p>
        </p:txBody>
      </p:sp>
      <p:sp>
        <p:nvSpPr>
          <p:cNvPr id="35" name="TextBox 34">
            <a:extLst>
              <a:ext uri="{FF2B5EF4-FFF2-40B4-BE49-F238E27FC236}">
                <a16:creationId xmlns:a16="http://schemas.microsoft.com/office/drawing/2014/main" id="{2E6C4862-4EEF-2AA1-8089-D1E5F045ED26}"/>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3"/>
              </a:rPr>
              <a:t>J. Johnson</a:t>
            </a:r>
            <a:endParaRPr lang="en-US" sz="1600" b="0" dirty="0"/>
          </a:p>
        </p:txBody>
      </p:sp>
    </p:spTree>
    <p:extLst>
      <p:ext uri="{BB962C8B-B14F-4D97-AF65-F5344CB8AC3E}">
        <p14:creationId xmlns:p14="http://schemas.microsoft.com/office/powerpoint/2010/main" val="1929596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BAD5-E30B-8345-825A-A3005C9023D2}"/>
              </a:ext>
            </a:extLst>
          </p:cNvPr>
          <p:cNvSpPr>
            <a:spLocks noGrp="1"/>
          </p:cNvSpPr>
          <p:nvPr>
            <p:ph type="title"/>
          </p:nvPr>
        </p:nvSpPr>
        <p:spPr/>
        <p:txBody>
          <a:bodyPr/>
          <a:lstStyle/>
          <a:p>
            <a:r>
              <a:rPr lang="en-US" dirty="0" err="1"/>
              <a:t>RoI</a:t>
            </a:r>
            <a:r>
              <a:rPr lang="en-US" dirty="0"/>
              <a:t> pooling illustration</a:t>
            </a:r>
          </a:p>
        </p:txBody>
      </p:sp>
      <p:pic>
        <p:nvPicPr>
          <p:cNvPr id="6" name="Picture 5">
            <a:extLst>
              <a:ext uri="{FF2B5EF4-FFF2-40B4-BE49-F238E27FC236}">
                <a16:creationId xmlns:a16="http://schemas.microsoft.com/office/drawing/2014/main" id="{439EFDE8-9F07-6548-8950-073AC2A95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400" y="1219200"/>
            <a:ext cx="6604000" cy="4953000"/>
          </a:xfrm>
          <a:prstGeom prst="rect">
            <a:avLst/>
          </a:prstGeom>
        </p:spPr>
      </p:pic>
      <p:sp>
        <p:nvSpPr>
          <p:cNvPr id="7" name="TextBox 6">
            <a:extLst>
              <a:ext uri="{FF2B5EF4-FFF2-40B4-BE49-F238E27FC236}">
                <a16:creationId xmlns:a16="http://schemas.microsoft.com/office/drawing/2014/main" id="{0CD10456-F4BC-B343-B9D4-2B3CE096EE65}"/>
              </a:ext>
            </a:extLst>
          </p:cNvPr>
          <p:cNvSpPr txBox="1"/>
          <p:nvPr/>
        </p:nvSpPr>
        <p:spPr>
          <a:xfrm>
            <a:off x="9323504" y="6474024"/>
            <a:ext cx="1268296" cy="307777"/>
          </a:xfrm>
          <a:prstGeom prst="rect">
            <a:avLst/>
          </a:prstGeom>
          <a:noFill/>
        </p:spPr>
        <p:txBody>
          <a:bodyPr wrap="none" rtlCol="0">
            <a:spAutoFit/>
          </a:bodyPr>
          <a:lstStyle/>
          <a:p>
            <a:r>
              <a:rPr lang="en-US" sz="1400" b="0" dirty="0">
                <a:hlinkClick r:id="rId3"/>
              </a:rPr>
              <a:t>Image source</a:t>
            </a:r>
            <a:endParaRPr lang="en-US" sz="1400" b="0" dirty="0"/>
          </a:p>
        </p:txBody>
      </p:sp>
    </p:spTree>
    <p:extLst>
      <p:ext uri="{BB962C8B-B14F-4D97-AF65-F5344CB8AC3E}">
        <p14:creationId xmlns:p14="http://schemas.microsoft.com/office/powerpoint/2010/main" val="1925807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A660-92FC-B84F-B51C-4856FBE0B04D}"/>
              </a:ext>
            </a:extLst>
          </p:cNvPr>
          <p:cNvSpPr>
            <a:spLocks noGrp="1"/>
          </p:cNvSpPr>
          <p:nvPr>
            <p:ph type="title"/>
          </p:nvPr>
        </p:nvSpPr>
        <p:spPr/>
        <p:txBody>
          <a:bodyPr/>
          <a:lstStyle/>
          <a:p>
            <a:r>
              <a:rPr lang="en-US" dirty="0"/>
              <a:t>Prediction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369E41-35B1-9348-9A6F-EB51A8729F79}"/>
                  </a:ext>
                </a:extLst>
              </p:cNvPr>
              <p:cNvSpPr>
                <a:spLocks noGrp="1"/>
              </p:cNvSpPr>
              <p:nvPr>
                <p:ph idx="1"/>
              </p:nvPr>
            </p:nvSpPr>
            <p:spPr/>
            <p:txBody>
              <a:bodyPr/>
              <a:lstStyle/>
              <a:p>
                <a:pPr marL="457200" indent="-457200">
                  <a:buFont typeface="Arial" panose="020B0604020202020204" pitchFamily="34" charset="0"/>
                  <a:buChar char="•"/>
                </a:pPr>
                <a:r>
                  <a:rPr lang="en-US" dirty="0"/>
                  <a:t>For each </a:t>
                </a:r>
                <a:r>
                  <a:rPr lang="en-US" dirty="0" err="1"/>
                  <a:t>RoI</a:t>
                </a:r>
                <a:r>
                  <a:rPr lang="en-US" dirty="0"/>
                  <a:t>, network predicts probabilities for </a:t>
                </a:r>
                <a14:m>
                  <m:oMath xmlns:m="http://schemas.openxmlformats.org/officeDocument/2006/math">
                    <m:r>
                      <a:rPr lang="en-US" i="1" dirty="0" smtClean="0">
                        <a:latin typeface="Cambria Math" panose="02040503050406030204" pitchFamily="18" charset="0"/>
                      </a:rPr>
                      <m:t>𝐶</m:t>
                    </m:r>
                    <m:r>
                      <a:rPr lang="en-US" i="1" dirty="0" smtClean="0">
                        <a:latin typeface="Cambria Math" panose="02040503050406030204" pitchFamily="18" charset="0"/>
                      </a:rPr>
                      <m:t>+1</m:t>
                    </m:r>
                  </m:oMath>
                </a14:m>
                <a:r>
                  <a:rPr lang="en-US" dirty="0"/>
                  <a:t> classes (class 0 is background) and four bounding box offsets for </a:t>
                </a:r>
                <a14:m>
                  <m:oMath xmlns:m="http://schemas.openxmlformats.org/officeDocument/2006/math">
                    <m:r>
                      <a:rPr lang="en-US" i="1" dirty="0" smtClean="0">
                        <a:latin typeface="Cambria Math" panose="02040503050406030204" pitchFamily="18" charset="0"/>
                      </a:rPr>
                      <m:t>𝐶</m:t>
                    </m:r>
                  </m:oMath>
                </a14:m>
                <a:r>
                  <a:rPr lang="en-US" dirty="0"/>
                  <a:t> classes</a:t>
                </a:r>
              </a:p>
            </p:txBody>
          </p:sp>
        </mc:Choice>
        <mc:Fallback xmlns="">
          <p:sp>
            <p:nvSpPr>
              <p:cNvPr id="3" name="Content Placeholder 2">
                <a:extLst>
                  <a:ext uri="{FF2B5EF4-FFF2-40B4-BE49-F238E27FC236}">
                    <a16:creationId xmlns:a16="http://schemas.microsoft.com/office/drawing/2014/main" id="{65369E41-35B1-9348-9A6F-EB51A8729F79}"/>
                  </a:ext>
                </a:extLst>
              </p:cNvPr>
              <p:cNvSpPr>
                <a:spLocks noGrp="1" noRot="1" noChangeAspect="1" noMove="1" noResize="1" noEditPoints="1" noAdjustHandles="1" noChangeArrowheads="1" noChangeShapeType="1" noTextEdit="1"/>
              </p:cNvSpPr>
              <p:nvPr>
                <p:ph idx="1"/>
              </p:nvPr>
            </p:nvSpPr>
            <p:spPr>
              <a:blipFill>
                <a:blip r:embed="rId2"/>
                <a:stretch>
                  <a:fillRect l="-1103" t="-1449" r="-98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EA3C336-ACA9-184A-A6E2-8D1EE41000F6}"/>
              </a:ext>
            </a:extLst>
          </p:cNvPr>
          <p:cNvSpPr txBox="1"/>
          <p:nvPr/>
        </p:nvSpPr>
        <p:spPr>
          <a:xfrm>
            <a:off x="7055156"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3"/>
              </a:rPr>
              <a:t>Fast R-CNN</a:t>
            </a:r>
            <a:r>
              <a:rPr lang="en-US" sz="1600" b="0" dirty="0">
                <a:latin typeface="+mn-lt"/>
              </a:rPr>
              <a:t>, ICCV 2015</a:t>
            </a:r>
          </a:p>
        </p:txBody>
      </p:sp>
      <p:pic>
        <p:nvPicPr>
          <p:cNvPr id="8" name="Picture 7" descr="Screen Shot 2018-04-18 at 1.51.43 PM.png">
            <a:extLst>
              <a:ext uri="{FF2B5EF4-FFF2-40B4-BE49-F238E27FC236}">
                <a16:creationId xmlns:a16="http://schemas.microsoft.com/office/drawing/2014/main" id="{C5530EA9-D40A-C44B-A99B-DEA9D8F5F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599524"/>
            <a:ext cx="9144000" cy="3572676"/>
          </a:xfrm>
          <a:prstGeom prst="rect">
            <a:avLst/>
          </a:prstGeom>
        </p:spPr>
      </p:pic>
    </p:spTree>
    <p:extLst>
      <p:ext uri="{BB962C8B-B14F-4D97-AF65-F5344CB8AC3E}">
        <p14:creationId xmlns:p14="http://schemas.microsoft.com/office/powerpoint/2010/main" val="3540352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training</a:t>
            </a:r>
          </a:p>
        </p:txBody>
      </p:sp>
      <p:sp>
        <p:nvSpPr>
          <p:cNvPr id="4" name="Parallelogram 3"/>
          <p:cNvSpPr/>
          <p:nvPr/>
        </p:nvSpPr>
        <p:spPr>
          <a:xfrm>
            <a:off x="2575560" y="5001768"/>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5" name="Cube 4"/>
          <p:cNvSpPr/>
          <p:nvPr/>
        </p:nvSpPr>
        <p:spPr>
          <a:xfrm>
            <a:off x="3640836" y="4215385"/>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dirty="0" err="1">
                <a:solidFill>
                  <a:srgbClr val="000000"/>
                </a:solidFill>
              </a:rPr>
              <a:t>ConvNet</a:t>
            </a:r>
            <a:endParaRPr lang="en-US" sz="1600" b="0" dirty="0">
              <a:solidFill>
                <a:srgbClr val="000000"/>
              </a:solidFill>
            </a:endParaRPr>
          </a:p>
        </p:txBody>
      </p:sp>
      <p:sp>
        <p:nvSpPr>
          <p:cNvPr id="6" name="Parallelogram 5"/>
          <p:cNvSpPr/>
          <p:nvPr/>
        </p:nvSpPr>
        <p:spPr>
          <a:xfrm>
            <a:off x="3640836" y="3666745"/>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7" name="Up Arrow 6"/>
          <p:cNvSpPr/>
          <p:nvPr/>
        </p:nvSpPr>
        <p:spPr>
          <a:xfrm>
            <a:off x="4838700" y="415595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8" name="Parallelogram 7"/>
          <p:cNvSpPr/>
          <p:nvPr/>
        </p:nvSpPr>
        <p:spPr>
          <a:xfrm>
            <a:off x="3893820" y="3776472"/>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9" name="Parallelogram 8"/>
          <p:cNvSpPr/>
          <p:nvPr/>
        </p:nvSpPr>
        <p:spPr>
          <a:xfrm>
            <a:off x="4638294" y="3904488"/>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0" name="Parallelogram 9"/>
          <p:cNvSpPr/>
          <p:nvPr/>
        </p:nvSpPr>
        <p:spPr>
          <a:xfrm>
            <a:off x="5510785" y="3725040"/>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1" name="Up Arrow 10"/>
          <p:cNvSpPr/>
          <p:nvPr/>
        </p:nvSpPr>
        <p:spPr>
          <a:xfrm>
            <a:off x="4212336" y="356616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2" name="Up Arrow 11"/>
          <p:cNvSpPr/>
          <p:nvPr/>
        </p:nvSpPr>
        <p:spPr>
          <a:xfrm>
            <a:off x="4966716" y="367760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3" name="Up Arrow 12"/>
          <p:cNvSpPr/>
          <p:nvPr/>
        </p:nvSpPr>
        <p:spPr>
          <a:xfrm>
            <a:off x="5721096" y="3617607"/>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14" name="Parallelogram 13"/>
          <p:cNvSpPr/>
          <p:nvPr/>
        </p:nvSpPr>
        <p:spPr>
          <a:xfrm>
            <a:off x="4056888" y="3346720"/>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17" name="Parallelogram 16"/>
          <p:cNvSpPr/>
          <p:nvPr/>
        </p:nvSpPr>
        <p:spPr>
          <a:xfrm>
            <a:off x="4853940" y="3401276"/>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0" name="Parallelogram 19"/>
          <p:cNvSpPr/>
          <p:nvPr/>
        </p:nvSpPr>
        <p:spPr>
          <a:xfrm>
            <a:off x="5628513" y="3389536"/>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dirty="0"/>
          </a:p>
        </p:txBody>
      </p:sp>
      <p:sp>
        <p:nvSpPr>
          <p:cNvPr id="28" name="TextBox 27"/>
          <p:cNvSpPr txBox="1"/>
          <p:nvPr/>
        </p:nvSpPr>
        <p:spPr>
          <a:xfrm>
            <a:off x="3878308" y="1680378"/>
            <a:ext cx="931866" cy="584776"/>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 +</a:t>
            </a:r>
          </a:p>
          <a:p>
            <a:r>
              <a:rPr lang="en-US" sz="1600" b="0" dirty="0" err="1">
                <a:solidFill>
                  <a:schemeClr val="accent5"/>
                </a:solidFill>
                <a:latin typeface="+mn-lt"/>
              </a:rPr>
              <a:t>softmax</a:t>
            </a:r>
            <a:endParaRPr lang="en-US" sz="1600" b="0" dirty="0">
              <a:solidFill>
                <a:schemeClr val="accent5"/>
              </a:solidFill>
              <a:latin typeface="+mn-lt"/>
            </a:endParaRPr>
          </a:p>
        </p:txBody>
      </p:sp>
      <p:sp>
        <p:nvSpPr>
          <p:cNvPr id="29" name="Up Arrow 28"/>
          <p:cNvSpPr/>
          <p:nvPr/>
        </p:nvSpPr>
        <p:spPr>
          <a:xfrm rot="2878159">
            <a:off x="4429009" y="297085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0" name="Up Arrow 29"/>
          <p:cNvSpPr/>
          <p:nvPr/>
        </p:nvSpPr>
        <p:spPr>
          <a:xfrm rot="18900000">
            <a:off x="5676164" y="297788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1" name="Up Arrow 30"/>
          <p:cNvSpPr/>
          <p:nvPr/>
        </p:nvSpPr>
        <p:spPr>
          <a:xfrm>
            <a:off x="4998679" y="302603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2" name="TextBox 31"/>
          <p:cNvSpPr txBox="1"/>
          <p:nvPr/>
        </p:nvSpPr>
        <p:spPr>
          <a:xfrm>
            <a:off x="4561768" y="2623470"/>
            <a:ext cx="1144309" cy="338554"/>
          </a:xfrm>
          <a:prstGeom prst="rect">
            <a:avLst/>
          </a:prstGeom>
          <a:noFill/>
          <a:ln w="19050">
            <a:solidFill>
              <a:schemeClr val="accent1"/>
            </a:solidFill>
          </a:ln>
        </p:spPr>
        <p:txBody>
          <a:bodyPr wrap="square" rtlCol="0">
            <a:spAutoFit/>
          </a:bodyPr>
          <a:lstStyle/>
          <a:p>
            <a:pPr algn="ctr"/>
            <a:r>
              <a:rPr lang="en-US" sz="1600" b="0" dirty="0">
                <a:latin typeface="+mn-lt"/>
              </a:rPr>
              <a:t>FCs</a:t>
            </a:r>
          </a:p>
        </p:txBody>
      </p:sp>
      <p:sp>
        <p:nvSpPr>
          <p:cNvPr id="33" name="Up Arrow 32"/>
          <p:cNvSpPr/>
          <p:nvPr/>
        </p:nvSpPr>
        <p:spPr>
          <a:xfrm rot="18900000">
            <a:off x="4592999" y="231926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7" name="Up Arrow 36"/>
          <p:cNvSpPr/>
          <p:nvPr/>
        </p:nvSpPr>
        <p:spPr>
          <a:xfrm rot="2700000">
            <a:off x="5382901" y="231662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38" name="TextBox 37"/>
          <p:cNvSpPr txBox="1"/>
          <p:nvPr/>
        </p:nvSpPr>
        <p:spPr>
          <a:xfrm>
            <a:off x="5473856" y="1915441"/>
            <a:ext cx="755034"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Linear</a:t>
            </a:r>
          </a:p>
        </p:txBody>
      </p:sp>
      <p:sp>
        <p:nvSpPr>
          <p:cNvPr id="40" name="TextBox 39"/>
          <p:cNvSpPr txBox="1"/>
          <p:nvPr/>
        </p:nvSpPr>
        <p:spPr>
          <a:xfrm>
            <a:off x="4743355" y="972349"/>
            <a:ext cx="2562721" cy="338554"/>
          </a:xfrm>
          <a:prstGeom prst="rect">
            <a:avLst/>
          </a:prstGeom>
          <a:noFill/>
          <a:ln w="19050">
            <a:solidFill>
              <a:schemeClr val="accent1"/>
            </a:solidFill>
          </a:ln>
        </p:spPr>
        <p:txBody>
          <a:bodyPr wrap="none" rtlCol="0">
            <a:spAutoFit/>
          </a:bodyPr>
          <a:lstStyle/>
          <a:p>
            <a:r>
              <a:rPr lang="en-US" sz="1600" b="0" dirty="0">
                <a:solidFill>
                  <a:schemeClr val="accent5"/>
                </a:solidFill>
                <a:latin typeface="+mn-lt"/>
              </a:rPr>
              <a:t>Log loss + smooth L1 loss</a:t>
            </a:r>
          </a:p>
        </p:txBody>
      </p:sp>
      <p:sp>
        <p:nvSpPr>
          <p:cNvPr id="41" name="Up Arrow 40"/>
          <p:cNvSpPr/>
          <p:nvPr/>
        </p:nvSpPr>
        <p:spPr>
          <a:xfrm rot="2700000">
            <a:off x="4831795" y="135102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2" name="Up Arrow 41"/>
          <p:cNvSpPr/>
          <p:nvPr/>
        </p:nvSpPr>
        <p:spPr>
          <a:xfrm>
            <a:off x="5731192" y="143741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0"/>
          </a:p>
        </p:txBody>
      </p:sp>
      <p:sp>
        <p:nvSpPr>
          <p:cNvPr id="43" name="Left Brace 42"/>
          <p:cNvSpPr/>
          <p:nvPr/>
        </p:nvSpPr>
        <p:spPr>
          <a:xfrm flipH="1">
            <a:off x="7275702" y="1693451"/>
            <a:ext cx="475150" cy="4422074"/>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0"/>
          </a:p>
        </p:txBody>
      </p:sp>
      <p:sp>
        <p:nvSpPr>
          <p:cNvPr id="44" name="TextBox 43"/>
          <p:cNvSpPr txBox="1"/>
          <p:nvPr/>
        </p:nvSpPr>
        <p:spPr>
          <a:xfrm>
            <a:off x="7715185" y="3714681"/>
            <a:ext cx="1032454" cy="338554"/>
          </a:xfrm>
          <a:prstGeom prst="rect">
            <a:avLst/>
          </a:prstGeom>
          <a:noFill/>
        </p:spPr>
        <p:txBody>
          <a:bodyPr wrap="none" rtlCol="0">
            <a:spAutoFit/>
          </a:bodyPr>
          <a:lstStyle/>
          <a:p>
            <a:r>
              <a:rPr lang="en-US" sz="1600" b="0" dirty="0">
                <a:latin typeface="+mn-lt"/>
              </a:rPr>
              <a:t>Trainable</a:t>
            </a:r>
          </a:p>
        </p:txBody>
      </p:sp>
      <p:sp>
        <p:nvSpPr>
          <p:cNvPr id="45" name="TextBox 44"/>
          <p:cNvSpPr txBox="1"/>
          <p:nvPr/>
        </p:nvSpPr>
        <p:spPr>
          <a:xfrm>
            <a:off x="7750853" y="972349"/>
            <a:ext cx="1484401" cy="338554"/>
          </a:xfrm>
          <a:prstGeom prst="rect">
            <a:avLst/>
          </a:prstGeom>
          <a:noFill/>
        </p:spPr>
        <p:txBody>
          <a:bodyPr wrap="none" rtlCol="0">
            <a:spAutoFit/>
          </a:bodyPr>
          <a:lstStyle/>
          <a:p>
            <a:r>
              <a:rPr lang="en-US" sz="1600" b="0" i="1" dirty="0">
                <a:latin typeface="+mn-lt"/>
              </a:rPr>
              <a:t>Multi-task </a:t>
            </a:r>
            <a:r>
              <a:rPr lang="en-US" sz="1600" b="0" dirty="0">
                <a:latin typeface="+mn-lt"/>
              </a:rPr>
              <a:t>loss</a:t>
            </a:r>
          </a:p>
        </p:txBody>
      </p:sp>
      <p:cxnSp>
        <p:nvCxnSpPr>
          <p:cNvPr id="46" name="Straight Arrow Connector 45"/>
          <p:cNvCxnSpPr/>
          <p:nvPr/>
        </p:nvCxnSpPr>
        <p:spPr>
          <a:xfrm flipH="1">
            <a:off x="4950514" y="1483445"/>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075469" y="1437415"/>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5678738" y="2311769"/>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333494" y="2345347"/>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4596435" y="3049845"/>
            <a:ext cx="275558" cy="27432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491110" y="3083628"/>
            <a:ext cx="251244" cy="2594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5311702" y="3038393"/>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032028" y="3640349"/>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247127" y="3663536"/>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521800" y="3571265"/>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119837" y="4155950"/>
            <a:ext cx="0" cy="32471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055156" y="6519446"/>
            <a:ext cx="3536645" cy="338554"/>
          </a:xfrm>
          <a:prstGeom prst="rect">
            <a:avLst/>
          </a:prstGeom>
          <a:noFill/>
        </p:spPr>
        <p:txBody>
          <a:bodyPr wrap="none" rtlCol="0">
            <a:spAutoFit/>
          </a:bodyPr>
          <a:lstStyle/>
          <a:p>
            <a:r>
              <a:rPr lang="en-US" sz="1600" b="0" dirty="0">
                <a:latin typeface="+mn-lt"/>
              </a:rPr>
              <a:t>R. </a:t>
            </a:r>
            <a:r>
              <a:rPr lang="en-US" sz="1600" b="0" dirty="0" err="1">
                <a:latin typeface="+mn-lt"/>
              </a:rPr>
              <a:t>Girshick</a:t>
            </a:r>
            <a:r>
              <a:rPr lang="en-US" sz="1600" b="0" dirty="0">
                <a:latin typeface="+mn-lt"/>
              </a:rPr>
              <a:t>, </a:t>
            </a:r>
            <a:r>
              <a:rPr lang="en-US" sz="1600" b="0" dirty="0">
                <a:latin typeface="+mn-lt"/>
                <a:hlinkClick r:id="rId4"/>
              </a:rPr>
              <a:t>Fast R-CNN</a:t>
            </a:r>
            <a:r>
              <a:rPr lang="en-US" sz="1600" b="0" dirty="0">
                <a:latin typeface="+mn-lt"/>
              </a:rPr>
              <a:t>, ICCV 2015</a:t>
            </a:r>
          </a:p>
        </p:txBody>
      </p:sp>
      <p:sp>
        <p:nvSpPr>
          <p:cNvPr id="58" name="TextBox 57"/>
          <p:cNvSpPr txBox="1"/>
          <p:nvPr/>
        </p:nvSpPr>
        <p:spPr>
          <a:xfrm>
            <a:off x="1511301" y="6550224"/>
            <a:ext cx="1749197"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endParaRPr lang="en-US" sz="1400" b="0" dirty="0">
              <a:latin typeface="+mn-lt"/>
            </a:endParaRPr>
          </a:p>
        </p:txBody>
      </p:sp>
    </p:spTree>
    <p:extLst>
      <p:ext uri="{BB962C8B-B14F-4D97-AF65-F5344CB8AC3E}">
        <p14:creationId xmlns:p14="http://schemas.microsoft.com/office/powerpoint/2010/main" val="59951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A660-92FC-B84F-B51C-4856FBE0B04D}"/>
              </a:ext>
            </a:extLst>
          </p:cNvPr>
          <p:cNvSpPr>
            <a:spLocks noGrp="1"/>
          </p:cNvSpPr>
          <p:nvPr>
            <p:ph type="title"/>
          </p:nvPr>
        </p:nvSpPr>
        <p:spPr/>
        <p:txBody>
          <a:bodyPr/>
          <a:lstStyle/>
          <a:p>
            <a:r>
              <a:rPr lang="en-US" dirty="0"/>
              <a:t>Multi-task loss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369E41-35B1-9348-9A6F-EB51A8729F79}"/>
                  </a:ext>
                </a:extLst>
              </p:cNvPr>
              <p:cNvSpPr>
                <a:spLocks noGrp="1"/>
              </p:cNvSpPr>
              <p:nvPr>
                <p:ph idx="1"/>
              </p:nvPr>
            </p:nvSpPr>
            <p:spPr/>
            <p:txBody>
              <a:bodyPr/>
              <a:lstStyle/>
              <a:p>
                <a:pPr marL="457200" indent="-457200">
                  <a:buFont typeface="Arial" panose="020B0604020202020204" pitchFamily="34" charset="0"/>
                  <a:buChar char="•"/>
                </a:pPr>
                <a:r>
                  <a:rPr lang="en-US" sz="2400" dirty="0"/>
                  <a:t>Loss for ground truth class </a:t>
                </a:r>
                <a14:m>
                  <m:oMath xmlns:m="http://schemas.openxmlformats.org/officeDocument/2006/math">
                    <m:r>
                      <a:rPr lang="en-US" sz="2400" i="1" dirty="0">
                        <a:latin typeface="Cambria Math" panose="02040503050406030204" pitchFamily="18" charset="0"/>
                      </a:rPr>
                      <m:t>𝑦</m:t>
                    </m:r>
                  </m:oMath>
                </a14:m>
                <a:r>
                  <a:rPr lang="en-US" sz="2400" dirty="0"/>
                  <a:t>, predicted class probabilities </a:t>
                </a:r>
                <a14:m>
                  <m:oMath xmlns:m="http://schemas.openxmlformats.org/officeDocument/2006/math">
                    <m:r>
                      <a:rPr lang="en-US" sz="2400" i="1" dirty="0">
                        <a:latin typeface="Cambria Math" panose="02040503050406030204" pitchFamily="18" charset="0"/>
                      </a:rPr>
                      <m:t>𝑃</m:t>
                    </m:r>
                    <m:r>
                      <a:rPr lang="en-US" sz="2400" i="1" dirty="0">
                        <a:latin typeface="Cambria Math" panose="02040503050406030204" pitchFamily="18" charset="0"/>
                      </a:rPr>
                      <m:t>(</m:t>
                    </m:r>
                    <m:r>
                      <a:rPr lang="en-US" sz="2400" i="1" dirty="0">
                        <a:latin typeface="Cambria Math" panose="02040503050406030204" pitchFamily="18" charset="0"/>
                      </a:rPr>
                      <m:t>𝑦</m:t>
                    </m:r>
                    <m:r>
                      <a:rPr lang="en-US" sz="2400" i="1" dirty="0">
                        <a:latin typeface="Cambria Math" panose="02040503050406030204" pitchFamily="18" charset="0"/>
                      </a:rPr>
                      <m:t>)</m:t>
                    </m:r>
                  </m:oMath>
                </a14:m>
                <a:r>
                  <a:rPr lang="en-US" sz="2400" dirty="0"/>
                  <a:t>, ground truth box </a:t>
                </a:r>
                <a14:m>
                  <m:oMath xmlns:m="http://schemas.openxmlformats.org/officeDocument/2006/math">
                    <m:r>
                      <a:rPr lang="en-US" sz="2400" i="1" dirty="0">
                        <a:latin typeface="Cambria Math" panose="02040503050406030204" pitchFamily="18" charset="0"/>
                      </a:rPr>
                      <m:t>𝑏</m:t>
                    </m:r>
                  </m:oMath>
                </a14:m>
                <a:r>
                  <a:rPr lang="en-US" sz="2400" dirty="0"/>
                  <a:t>, and predicted box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𝑏</m:t>
                        </m:r>
                      </m:e>
                    </m:acc>
                  </m:oMath>
                </a14:m>
                <a:r>
                  <a:rPr lang="en-US" sz="2400" dirty="0"/>
                  <a:t>:</a:t>
                </a:r>
              </a:p>
              <a:p>
                <a:pPr marL="457200" indent="-457200">
                  <a:buFont typeface="Arial" panose="020B0604020202020204" pitchFamily="34" charset="0"/>
                  <a:buChar char="•"/>
                </a:pPr>
                <a:endParaRPr lang="en-US" sz="800" dirty="0"/>
              </a:p>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𝐿</m:t>
                      </m:r>
                      <m:d>
                        <m:dPr>
                          <m:ctrlPr>
                            <a:rPr lang="en-US" b="0" i="1" smtClean="0">
                              <a:solidFill>
                                <a:srgbClr val="9900CC"/>
                              </a:solidFill>
                              <a:latin typeface="Cambria Math" panose="02040503050406030204" pitchFamily="18" charset="0"/>
                            </a:rPr>
                          </m:ctrlPr>
                        </m:dPr>
                        <m:e>
                          <m:r>
                            <a:rPr lang="en-US" b="0" i="1" smtClean="0">
                              <a:solidFill>
                                <a:srgbClr val="9900CC"/>
                              </a:solidFill>
                              <a:latin typeface="Cambria Math" panose="02040503050406030204" pitchFamily="18" charset="0"/>
                            </a:rPr>
                            <m:t>𝑦</m:t>
                          </m:r>
                          <m:r>
                            <a:rPr lang="en-US" b="0" i="0" smtClean="0">
                              <a:solidFill>
                                <a:srgbClr val="9900CC"/>
                              </a:solidFill>
                              <a:latin typeface="Cambria Math" panose="02040503050406030204" pitchFamily="18" charset="0"/>
                            </a:rPr>
                            <m:t>, </m:t>
                          </m:r>
                          <m:r>
                            <a:rPr lang="en-US" b="0" i="1" smtClean="0">
                              <a:solidFill>
                                <a:srgbClr val="9900CC"/>
                              </a:solidFill>
                              <a:latin typeface="Cambria Math" panose="02040503050406030204" pitchFamily="18" charset="0"/>
                            </a:rPr>
                            <m:t>𝑃</m:t>
                          </m:r>
                          <m:r>
                            <a:rPr lang="en-US" b="0" i="0" smtClean="0">
                              <a:solidFill>
                                <a:srgbClr val="9900CC"/>
                              </a:solidFill>
                              <a:latin typeface="Cambria Math" panose="02040503050406030204" pitchFamily="18" charset="0"/>
                            </a:rPr>
                            <m:t>, </m:t>
                          </m:r>
                          <m:r>
                            <a:rPr lang="en-US" b="0" i="1" smtClean="0">
                              <a:solidFill>
                                <a:srgbClr val="9900CC"/>
                              </a:solidFill>
                              <a:latin typeface="Cambria Math" panose="02040503050406030204" pitchFamily="18" charset="0"/>
                            </a:rPr>
                            <m:t>𝑏</m:t>
                          </m:r>
                          <m:r>
                            <a:rPr lang="en-US" b="0" i="0" smtClean="0">
                              <a:solidFill>
                                <a:srgbClr val="9900CC"/>
                              </a:solidFill>
                              <a:latin typeface="Cambria Math" panose="02040503050406030204" pitchFamily="18" charset="0"/>
                            </a:rPr>
                            <m:t>,</m:t>
                          </m:r>
                          <m:acc>
                            <m:accPr>
                              <m:chr m:val="̂"/>
                              <m:ctrlPr>
                                <a:rPr lang="en-US" i="1">
                                  <a:solidFill>
                                    <a:srgbClr val="9900CC"/>
                                  </a:solidFill>
                                  <a:latin typeface="Cambria Math" panose="02040503050406030204" pitchFamily="18" charset="0"/>
                                </a:rPr>
                              </m:ctrlPr>
                            </m:accPr>
                            <m:e>
                              <m:r>
                                <a:rPr lang="en-US" i="1">
                                  <a:solidFill>
                                    <a:srgbClr val="9900CC"/>
                                  </a:solidFill>
                                  <a:latin typeface="Cambria Math" panose="02040503050406030204" pitchFamily="18" charset="0"/>
                                </a:rPr>
                                <m:t>𝑏</m:t>
                              </m:r>
                            </m:e>
                          </m:acc>
                        </m:e>
                      </m:d>
                      <m:r>
                        <a:rPr lang="en-US" b="0" i="1" smtClean="0">
                          <a:solidFill>
                            <a:srgbClr val="9900CC"/>
                          </a:solidFill>
                          <a:latin typeface="Cambria Math" panose="02040503050406030204" pitchFamily="18" charset="0"/>
                        </a:rPr>
                        <m:t>=−</m:t>
                      </m:r>
                      <m:r>
                        <m:rPr>
                          <m:sty m:val="p"/>
                        </m:rPr>
                        <a:rPr lang="en-US" b="0" i="0" smtClean="0">
                          <a:solidFill>
                            <a:srgbClr val="9900CC"/>
                          </a:solidFill>
                          <a:latin typeface="Cambria Math" panose="02040503050406030204" pitchFamily="18" charset="0"/>
                        </a:rPr>
                        <m:t>log</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𝑃</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𝑦</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𝜆</m:t>
                      </m:r>
                      <m:r>
                        <a:rPr lang="en-US" b="0" i="1" smtClean="0">
                          <a:solidFill>
                            <a:srgbClr val="9900CC"/>
                          </a:solidFill>
                          <a:latin typeface="Cambria Math" panose="02040503050406030204" pitchFamily="18" charset="0"/>
                          <a:ea typeface="Cambria Math" panose="02040503050406030204" pitchFamily="18" charset="0"/>
                        </a:rPr>
                        <m:t>𝕀</m:t>
                      </m:r>
                      <m:r>
                        <a:rPr lang="en-US" b="0" i="1" smtClean="0">
                          <a:solidFill>
                            <a:srgbClr val="9900CC"/>
                          </a:solidFill>
                          <a:latin typeface="Cambria Math" panose="02040503050406030204" pitchFamily="18" charset="0"/>
                          <a:ea typeface="Cambria Math" panose="02040503050406030204" pitchFamily="18" charset="0"/>
                        </a:rPr>
                        <m:t>[</m:t>
                      </m:r>
                      <m:r>
                        <a:rPr lang="en-US" b="0" i="1" smtClean="0">
                          <a:solidFill>
                            <a:srgbClr val="9900CC"/>
                          </a:solidFill>
                          <a:latin typeface="Cambria Math" panose="02040503050406030204" pitchFamily="18" charset="0"/>
                          <a:ea typeface="Cambria Math" panose="02040503050406030204" pitchFamily="18" charset="0"/>
                        </a:rPr>
                        <m:t>𝑦</m:t>
                      </m:r>
                      <m:r>
                        <a:rPr lang="en-US" b="0" i="1" smtClean="0">
                          <a:solidFill>
                            <a:srgbClr val="9900CC"/>
                          </a:solidFill>
                          <a:latin typeface="Cambria Math" panose="02040503050406030204" pitchFamily="18" charset="0"/>
                          <a:ea typeface="Cambria Math" panose="02040503050406030204" pitchFamily="18" charset="0"/>
                        </a:rPr>
                        <m:t>≥1]</m:t>
                      </m:r>
                      <m:sSub>
                        <m:sSubPr>
                          <m:ctrlPr>
                            <a:rPr lang="en-US" b="0" i="1" smtClean="0">
                              <a:solidFill>
                                <a:srgbClr val="9900CC"/>
                              </a:solidFill>
                              <a:latin typeface="Cambria Math" panose="02040503050406030204" pitchFamily="18" charset="0"/>
                              <a:ea typeface="Cambria Math" panose="02040503050406030204" pitchFamily="18" charset="0"/>
                            </a:rPr>
                          </m:ctrlPr>
                        </m:sSubPr>
                        <m:e>
                          <m:r>
                            <a:rPr lang="en-US" b="0" i="1" smtClean="0">
                              <a:solidFill>
                                <a:srgbClr val="9900CC"/>
                              </a:solidFill>
                              <a:latin typeface="Cambria Math" panose="02040503050406030204" pitchFamily="18" charset="0"/>
                              <a:ea typeface="Cambria Math" panose="02040503050406030204" pitchFamily="18" charset="0"/>
                            </a:rPr>
                            <m:t>𝐿</m:t>
                          </m:r>
                        </m:e>
                        <m:sub>
                          <m:r>
                            <m:rPr>
                              <m:sty m:val="p"/>
                            </m:rPr>
                            <a:rPr lang="en-US" b="0" i="0" smtClean="0">
                              <a:solidFill>
                                <a:srgbClr val="9900CC"/>
                              </a:solidFill>
                              <a:latin typeface="Cambria Math" panose="02040503050406030204" pitchFamily="18" charset="0"/>
                              <a:ea typeface="Cambria Math" panose="02040503050406030204" pitchFamily="18" charset="0"/>
                            </a:rPr>
                            <m:t>reg</m:t>
                          </m:r>
                        </m:sub>
                      </m:sSub>
                      <m:r>
                        <a:rPr lang="en-US" b="0" i="1" smtClean="0">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rPr>
                        <m:t>𝑏</m:t>
                      </m:r>
                      <m:r>
                        <a:rPr lang="en-US">
                          <a:solidFill>
                            <a:srgbClr val="9900CC"/>
                          </a:solidFill>
                          <a:latin typeface="Cambria Math" panose="02040503050406030204" pitchFamily="18" charset="0"/>
                        </a:rPr>
                        <m:t>,</m:t>
                      </m:r>
                      <m:acc>
                        <m:accPr>
                          <m:chr m:val="̂"/>
                          <m:ctrlPr>
                            <a:rPr lang="en-US" i="1">
                              <a:solidFill>
                                <a:srgbClr val="9900CC"/>
                              </a:solidFill>
                              <a:latin typeface="Cambria Math" panose="02040503050406030204" pitchFamily="18" charset="0"/>
                            </a:rPr>
                          </m:ctrlPr>
                        </m:accPr>
                        <m:e>
                          <m:r>
                            <a:rPr lang="en-US" i="1">
                              <a:solidFill>
                                <a:srgbClr val="9900CC"/>
                              </a:solidFill>
                              <a:latin typeface="Cambria Math" panose="02040503050406030204" pitchFamily="18" charset="0"/>
                            </a:rPr>
                            <m:t>𝑏</m:t>
                          </m:r>
                        </m:e>
                      </m:acc>
                      <m:r>
                        <a:rPr lang="en-US" i="1">
                          <a:solidFill>
                            <a:srgbClr val="9900CC"/>
                          </a:solidFill>
                          <a:latin typeface="Cambria Math" panose="02040503050406030204" pitchFamily="18" charset="0"/>
                        </a:rPr>
                        <m:t>)</m:t>
                      </m:r>
                    </m:oMath>
                  </m:oMathPara>
                </a14:m>
                <a:endParaRPr lang="en-US" dirty="0">
                  <a:solidFill>
                    <a:srgbClr val="9900CC"/>
                  </a:solidFill>
                </a:endParaRPr>
              </a:p>
              <a:p>
                <a:pPr marL="0" indent="0"/>
                <a:endParaRPr lang="en-US" dirty="0">
                  <a:solidFill>
                    <a:srgbClr val="9900CC"/>
                  </a:solidFill>
                </a:endParaRPr>
              </a:p>
              <a:p>
                <a:pPr marL="0" indent="0"/>
                <a:endParaRPr lang="en-US" sz="800" dirty="0">
                  <a:solidFill>
                    <a:srgbClr val="9900CC"/>
                  </a:solidFill>
                </a:endParaRPr>
              </a:p>
              <a:p>
                <a:pPr marL="0" indent="0"/>
                <a:endParaRPr lang="en-US" sz="800" dirty="0">
                  <a:solidFill>
                    <a:srgbClr val="9900CC"/>
                  </a:solidFill>
                </a:endParaRPr>
              </a:p>
              <a:p>
                <a:pPr marL="457200" indent="-457200">
                  <a:buFont typeface="Arial" panose="020B0604020202020204" pitchFamily="34" charset="0"/>
                  <a:buChar char="•"/>
                </a:pPr>
                <a:r>
                  <a:rPr lang="en-US" sz="2400" dirty="0"/>
                  <a:t>Regression loss: </a:t>
                </a:r>
                <a:r>
                  <a:rPr lang="en-US" sz="2400" i="1" dirty="0"/>
                  <a:t>smooth </a:t>
                </a:r>
                <a14:m>
                  <m:oMath xmlns:m="http://schemas.openxmlformats.org/officeDocument/2006/math">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𝐿</m:t>
                        </m:r>
                      </m:e>
                      <m:sub>
                        <m:r>
                          <a:rPr lang="en-US" sz="2400" b="0" i="1" dirty="0" smtClean="0">
                            <a:latin typeface="Cambria Math" panose="02040503050406030204" pitchFamily="18" charset="0"/>
                          </a:rPr>
                          <m:t>1</m:t>
                        </m:r>
                      </m:sub>
                    </m:sSub>
                  </m:oMath>
                </a14:m>
                <a:r>
                  <a:rPr lang="en-US" sz="2400" i="1" dirty="0"/>
                  <a:t> loss </a:t>
                </a:r>
                <a:r>
                  <a:rPr lang="en-US" sz="2400" dirty="0"/>
                  <a:t>on top of log space offsets relative to proposal </a:t>
                </a:r>
              </a:p>
              <a:p>
                <a:pPr marL="0" indent="0"/>
                <a14:m>
                  <m:oMathPara xmlns:m="http://schemas.openxmlformats.org/officeDocument/2006/math">
                    <m:oMathParaPr>
                      <m:jc m:val="centerGroup"/>
                    </m:oMathParaPr>
                    <m:oMath xmlns:m="http://schemas.openxmlformats.org/officeDocument/2006/math">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𝐿</m:t>
                          </m:r>
                        </m:e>
                        <m:sub>
                          <m:r>
                            <m:rPr>
                              <m:sty m:val="p"/>
                            </m:rPr>
                            <a:rPr lang="en-US">
                              <a:solidFill>
                                <a:srgbClr val="9900CC"/>
                              </a:solidFill>
                              <a:latin typeface="Cambria Math" panose="02040503050406030204" pitchFamily="18" charset="0"/>
                              <a:ea typeface="Cambria Math" panose="02040503050406030204" pitchFamily="18" charset="0"/>
                            </a:rPr>
                            <m:t>reg</m:t>
                          </m:r>
                        </m:sub>
                      </m:sSub>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rPr>
                            <m:t>𝑏</m:t>
                          </m:r>
                          <m:r>
                            <a:rPr lang="en-US">
                              <a:solidFill>
                                <a:srgbClr val="9900CC"/>
                              </a:solidFill>
                              <a:latin typeface="Cambria Math" panose="02040503050406030204" pitchFamily="18" charset="0"/>
                            </a:rPr>
                            <m:t>,</m:t>
                          </m:r>
                          <m:acc>
                            <m:accPr>
                              <m:chr m:val="̂"/>
                              <m:ctrlPr>
                                <a:rPr lang="en-US" i="1">
                                  <a:solidFill>
                                    <a:srgbClr val="9900CC"/>
                                  </a:solidFill>
                                  <a:latin typeface="Cambria Math" panose="02040503050406030204" pitchFamily="18" charset="0"/>
                                </a:rPr>
                              </m:ctrlPr>
                            </m:accPr>
                            <m:e>
                              <m:r>
                                <a:rPr lang="en-US" i="1">
                                  <a:solidFill>
                                    <a:srgbClr val="9900CC"/>
                                  </a:solidFill>
                                  <a:latin typeface="Cambria Math" panose="02040503050406030204" pitchFamily="18" charset="0"/>
                                </a:rPr>
                                <m:t>𝑏</m:t>
                              </m:r>
                            </m:e>
                          </m:acc>
                        </m:e>
                      </m:d>
                      <m:r>
                        <a:rPr lang="en-US" b="0" i="1" smtClean="0">
                          <a:solidFill>
                            <a:srgbClr val="9900CC"/>
                          </a:solidFill>
                          <a:latin typeface="Cambria Math" panose="02040503050406030204" pitchFamily="18" charset="0"/>
                        </a:rPr>
                        <m:t>=</m:t>
                      </m:r>
                      <m:nary>
                        <m:naryPr>
                          <m:chr m:val="∑"/>
                          <m:supHide m:val="on"/>
                          <m:ctrlPr>
                            <a:rPr lang="en-US" b="0" i="1" smtClean="0">
                              <a:solidFill>
                                <a:srgbClr val="9900CC"/>
                              </a:solidFill>
                              <a:latin typeface="Cambria Math" panose="02040503050406030204" pitchFamily="18" charset="0"/>
                            </a:rPr>
                          </m:ctrlPr>
                        </m:naryPr>
                        <m:sub>
                          <m:r>
                            <m:rPr>
                              <m:brk m:alnAt="7"/>
                            </m:rPr>
                            <a:rPr lang="en-US" b="0" i="1" smtClean="0">
                              <a:solidFill>
                                <a:srgbClr val="9900CC"/>
                              </a:solidFill>
                              <a:latin typeface="Cambria Math" panose="02040503050406030204" pitchFamily="18" charset="0"/>
                            </a:rPr>
                            <m:t>𝑖</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𝑥</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𝑦</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𝑤</m:t>
                          </m:r>
                          <m:r>
                            <a:rPr lang="en-US" b="0" i="1" smtClean="0">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h</m:t>
                          </m:r>
                          <m:r>
                            <a:rPr lang="en-US" b="0" i="1" smtClean="0">
                              <a:solidFill>
                                <a:srgbClr val="9900CC"/>
                              </a:solidFill>
                              <a:latin typeface="Cambria Math" panose="02040503050406030204" pitchFamily="18" charset="0"/>
                            </a:rPr>
                            <m:t>}</m:t>
                          </m:r>
                        </m:sub>
                        <m:sup/>
                        <m:e>
                          <m:sSub>
                            <m:sSubPr>
                              <m:ctrlPr>
                                <a:rPr lang="en-US" b="0" i="1" smtClean="0">
                                  <a:solidFill>
                                    <a:srgbClr val="9900CC"/>
                                  </a:solidFill>
                                  <a:latin typeface="Cambria Math" panose="02040503050406030204" pitchFamily="18" charset="0"/>
                                </a:rPr>
                              </m:ctrlPr>
                            </m:sSubPr>
                            <m:e>
                              <m:r>
                                <m:rPr>
                                  <m:sty m:val="p"/>
                                </m:rPr>
                                <a:rPr lang="en-US" b="0" i="0" smtClean="0">
                                  <a:solidFill>
                                    <a:srgbClr val="9900CC"/>
                                  </a:solidFill>
                                  <a:latin typeface="Cambria Math" panose="02040503050406030204" pitchFamily="18" charset="0"/>
                                </a:rPr>
                                <m:t>smooth</m:t>
                              </m:r>
                            </m:e>
                            <m:sub>
                              <m:sSub>
                                <m:sSubPr>
                                  <m:ctrlPr>
                                    <a:rPr lang="en-US" b="0" i="1" smtClean="0">
                                      <a:solidFill>
                                        <a:srgbClr val="9900CC"/>
                                      </a:solidFill>
                                      <a:latin typeface="Cambria Math" panose="02040503050406030204" pitchFamily="18" charset="0"/>
                                    </a:rPr>
                                  </m:ctrlPr>
                                </m:sSubPr>
                                <m:e>
                                  <m:r>
                                    <a:rPr lang="en-US" b="0" i="1" smtClean="0">
                                      <a:solidFill>
                                        <a:srgbClr val="9900CC"/>
                                      </a:solidFill>
                                      <a:latin typeface="Cambria Math" panose="02040503050406030204" pitchFamily="18" charset="0"/>
                                    </a:rPr>
                                    <m:t>𝐿</m:t>
                                  </m:r>
                                </m:e>
                                <m:sub>
                                  <m:r>
                                    <a:rPr lang="en-US" b="0" i="1" smtClean="0">
                                      <a:solidFill>
                                        <a:srgbClr val="9900CC"/>
                                      </a:solidFill>
                                      <a:latin typeface="Cambria Math" panose="02040503050406030204" pitchFamily="18" charset="0"/>
                                    </a:rPr>
                                    <m:t>1</m:t>
                                  </m:r>
                                </m:sub>
                              </m:sSub>
                            </m:sub>
                          </m:sSub>
                          <m:r>
                            <a:rPr lang="en-US" b="0" i="1" smtClean="0">
                              <a:solidFill>
                                <a:srgbClr val="9900CC"/>
                              </a:solidFill>
                              <a:latin typeface="Cambria Math" panose="02040503050406030204" pitchFamily="18" charset="0"/>
                            </a:rPr>
                            <m:t>(</m:t>
                          </m:r>
                          <m:sSub>
                            <m:sSubPr>
                              <m:ctrlPr>
                                <a:rPr lang="en-US" b="0" i="1" smtClean="0">
                                  <a:solidFill>
                                    <a:srgbClr val="9900CC"/>
                                  </a:solidFill>
                                  <a:latin typeface="Cambria Math" panose="02040503050406030204" pitchFamily="18" charset="0"/>
                                </a:rPr>
                              </m:ctrlPr>
                            </m:sSubPr>
                            <m:e>
                              <m:r>
                                <a:rPr lang="en-US" b="0" i="1" smtClean="0">
                                  <a:solidFill>
                                    <a:srgbClr val="9900CC"/>
                                  </a:solidFill>
                                  <a:latin typeface="Cambria Math" panose="02040503050406030204" pitchFamily="18" charset="0"/>
                                </a:rPr>
                                <m:t>𝑏</m:t>
                              </m:r>
                            </m:e>
                            <m:sub>
                              <m:r>
                                <a:rPr lang="en-US" b="0" i="1" smtClean="0">
                                  <a:solidFill>
                                    <a:srgbClr val="9900CC"/>
                                  </a:solidFill>
                                  <a:latin typeface="Cambria Math" panose="02040503050406030204" pitchFamily="18" charset="0"/>
                                </a:rPr>
                                <m:t>𝑖</m:t>
                              </m:r>
                            </m:sub>
                          </m:sSub>
                          <m:r>
                            <a:rPr lang="en-US" b="0" i="1" smtClean="0">
                              <a:solidFill>
                                <a:srgbClr val="9900CC"/>
                              </a:solidFill>
                              <a:latin typeface="Cambria Math" panose="02040503050406030204" pitchFamily="18" charset="0"/>
                            </a:rPr>
                            <m:t>−</m:t>
                          </m:r>
                          <m:sSub>
                            <m:sSubPr>
                              <m:ctrlPr>
                                <a:rPr lang="en-US" b="0" i="1" smtClean="0">
                                  <a:solidFill>
                                    <a:srgbClr val="9900CC"/>
                                  </a:solidFill>
                                  <a:latin typeface="Cambria Math" panose="02040503050406030204" pitchFamily="18" charset="0"/>
                                </a:rPr>
                              </m:ctrlPr>
                            </m:sSubPr>
                            <m:e>
                              <m:acc>
                                <m:accPr>
                                  <m:chr m:val="̂"/>
                                  <m:ctrlPr>
                                    <a:rPr lang="en-US" b="0" i="1" smtClean="0">
                                      <a:solidFill>
                                        <a:srgbClr val="9900CC"/>
                                      </a:solidFill>
                                      <a:latin typeface="Cambria Math" panose="02040503050406030204" pitchFamily="18" charset="0"/>
                                      <a:ea typeface="Cambria Math" panose="02040503050406030204" pitchFamily="18" charset="0"/>
                                    </a:rPr>
                                  </m:ctrlPr>
                                </m:accPr>
                                <m:e>
                                  <m:r>
                                    <a:rPr lang="en-US" b="0" i="1" smtClean="0">
                                      <a:solidFill>
                                        <a:srgbClr val="9900CC"/>
                                      </a:solidFill>
                                      <a:latin typeface="Cambria Math" panose="02040503050406030204" pitchFamily="18" charset="0"/>
                                      <a:ea typeface="Cambria Math" panose="02040503050406030204" pitchFamily="18" charset="0"/>
                                    </a:rPr>
                                    <m:t>𝑏</m:t>
                                  </m:r>
                                </m:e>
                              </m:acc>
                            </m:e>
                            <m:sub>
                              <m:r>
                                <a:rPr lang="en-US" b="0" i="1" smtClean="0">
                                  <a:solidFill>
                                    <a:srgbClr val="9900CC"/>
                                  </a:solidFill>
                                  <a:latin typeface="Cambria Math" panose="02040503050406030204" pitchFamily="18" charset="0"/>
                                </a:rPr>
                                <m:t>𝑖</m:t>
                              </m:r>
                            </m:sub>
                          </m:sSub>
                        </m:e>
                      </m:nary>
                      <m:r>
                        <a:rPr lang="en-US" b="0" i="1" smtClean="0">
                          <a:solidFill>
                            <a:srgbClr val="9900CC"/>
                          </a:solidFill>
                          <a:latin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id="{65369E41-35B1-9348-9A6F-EB51A8729F79}"/>
                  </a:ext>
                </a:extLst>
              </p:cNvPr>
              <p:cNvSpPr>
                <a:spLocks noGrp="1" noRot="1" noChangeAspect="1" noMove="1" noResize="1" noEditPoints="1" noAdjustHandles="1" noChangeArrowheads="1" noChangeShapeType="1" noTextEdit="1"/>
              </p:cNvSpPr>
              <p:nvPr>
                <p:ph idx="1"/>
              </p:nvPr>
            </p:nvSpPr>
            <p:spPr>
              <a:blipFill>
                <a:blip r:embed="rId2"/>
                <a:stretch>
                  <a:fillRect l="-858" t="-966" r="-490" b="-1811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95C2D98-BEB4-D84C-870E-E7330B49B94A}"/>
              </a:ext>
            </a:extLst>
          </p:cNvPr>
          <p:cNvPicPr>
            <a:picLocks noChangeAspect="1"/>
          </p:cNvPicPr>
          <p:nvPr/>
        </p:nvPicPr>
        <p:blipFill>
          <a:blip r:embed="rId3"/>
          <a:stretch>
            <a:fillRect/>
          </a:stretch>
        </p:blipFill>
        <p:spPr>
          <a:xfrm>
            <a:off x="2439848" y="5358238"/>
            <a:ext cx="2513152" cy="1423563"/>
          </a:xfrm>
          <a:prstGeom prst="rect">
            <a:avLst/>
          </a:prstGeom>
        </p:spPr>
      </p:pic>
      <p:pic>
        <p:nvPicPr>
          <p:cNvPr id="6" name="Picture 5">
            <a:extLst>
              <a:ext uri="{FF2B5EF4-FFF2-40B4-BE49-F238E27FC236}">
                <a16:creationId xmlns:a16="http://schemas.microsoft.com/office/drawing/2014/main" id="{44947A07-B60D-AE49-A85F-260E3AB47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841" y="5486401"/>
            <a:ext cx="4910621" cy="1105045"/>
          </a:xfrm>
          <a:prstGeom prst="rect">
            <a:avLst/>
          </a:prstGeom>
        </p:spPr>
      </p:pic>
      <p:sp>
        <p:nvSpPr>
          <p:cNvPr id="7" name="Right Brace 6">
            <a:extLst>
              <a:ext uri="{FF2B5EF4-FFF2-40B4-BE49-F238E27FC236}">
                <a16:creationId xmlns:a16="http://schemas.microsoft.com/office/drawing/2014/main" id="{FE175240-E451-5A4F-88DB-01DD3038E7FA}"/>
              </a:ext>
            </a:extLst>
          </p:cNvPr>
          <p:cNvSpPr/>
          <p:nvPr/>
        </p:nvSpPr>
        <p:spPr bwMode="auto">
          <a:xfrm rot="5400000">
            <a:off x="5447640" y="1868880"/>
            <a:ext cx="307440" cy="144648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6882CBF2-9FD7-5D4A-A24B-C965657CAB33}"/>
              </a:ext>
            </a:extLst>
          </p:cNvPr>
          <p:cNvSpPr txBox="1"/>
          <p:nvPr/>
        </p:nvSpPr>
        <p:spPr>
          <a:xfrm>
            <a:off x="4857532" y="2678668"/>
            <a:ext cx="1467068" cy="369332"/>
          </a:xfrm>
          <a:prstGeom prst="rect">
            <a:avLst/>
          </a:prstGeom>
          <a:noFill/>
        </p:spPr>
        <p:txBody>
          <a:bodyPr wrap="none" rtlCol="0">
            <a:spAutoFit/>
          </a:bodyPr>
          <a:lstStyle/>
          <a:p>
            <a:r>
              <a:rPr lang="en-US" sz="1800" b="0" dirty="0" err="1"/>
              <a:t>softmax</a:t>
            </a:r>
            <a:r>
              <a:rPr lang="en-US" sz="1800" b="0" dirty="0"/>
              <a:t> loss</a:t>
            </a:r>
          </a:p>
        </p:txBody>
      </p:sp>
      <p:sp>
        <p:nvSpPr>
          <p:cNvPr id="9" name="Right Brace 8">
            <a:extLst>
              <a:ext uri="{FF2B5EF4-FFF2-40B4-BE49-F238E27FC236}">
                <a16:creationId xmlns:a16="http://schemas.microsoft.com/office/drawing/2014/main" id="{CD9B11DF-C0F3-B843-AA95-67C3D6072EB0}"/>
              </a:ext>
            </a:extLst>
          </p:cNvPr>
          <p:cNvSpPr/>
          <p:nvPr/>
        </p:nvSpPr>
        <p:spPr bwMode="auto">
          <a:xfrm rot="5400000">
            <a:off x="8743508" y="1868880"/>
            <a:ext cx="307440" cy="144648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DC196F63-D8CF-CC47-A776-DE367F8160E5}"/>
              </a:ext>
            </a:extLst>
          </p:cNvPr>
          <p:cNvSpPr txBox="1"/>
          <p:nvPr/>
        </p:nvSpPr>
        <p:spPr>
          <a:xfrm>
            <a:off x="8017228" y="2678668"/>
            <a:ext cx="1736373" cy="369332"/>
          </a:xfrm>
          <a:prstGeom prst="rect">
            <a:avLst/>
          </a:prstGeom>
          <a:noFill/>
        </p:spPr>
        <p:txBody>
          <a:bodyPr wrap="none" rtlCol="0">
            <a:spAutoFit/>
          </a:bodyPr>
          <a:lstStyle/>
          <a:p>
            <a:r>
              <a:rPr lang="en-US" sz="1800" b="0" dirty="0"/>
              <a:t>regression loss</a:t>
            </a:r>
          </a:p>
        </p:txBody>
      </p:sp>
    </p:spTree>
    <p:extLst>
      <p:ext uri="{BB962C8B-B14F-4D97-AF65-F5344CB8AC3E}">
        <p14:creationId xmlns:p14="http://schemas.microsoft.com/office/powerpoint/2010/main" val="246288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6/64/The_Puppy.jpg/640px-The_Pup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190" y="1308316"/>
            <a:ext cx="6975469" cy="46539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Comparing Boxes: Intersection over Union (</a:t>
            </a:r>
            <a:r>
              <a:rPr lang="en-US" dirty="0" err="1"/>
              <a:t>IoU</a:t>
            </a:r>
            <a:r>
              <a:rPr lang="en-US" dirty="0"/>
              <a:t>)</a:t>
            </a:r>
          </a:p>
        </p:txBody>
      </p:sp>
      <p:sp>
        <p:nvSpPr>
          <p:cNvPr id="3" name="Slide Number Placeholder 2"/>
          <p:cNvSpPr>
            <a:spLocks noGrp="1"/>
          </p:cNvSpPr>
          <p:nvPr>
            <p:ph type="sldNum" sz="quarter" idx="4"/>
          </p:nvPr>
        </p:nvSpPr>
        <p:spPr/>
        <p:txBody>
          <a:bodyPr/>
          <a:lstStyle/>
          <a:p>
            <a:endParaRPr lang="en-US" dirty="0"/>
          </a:p>
        </p:txBody>
      </p:sp>
      <p:sp>
        <p:nvSpPr>
          <p:cNvPr id="17" name="TextBox 16"/>
          <p:cNvSpPr txBox="1"/>
          <p:nvPr/>
        </p:nvSpPr>
        <p:spPr>
          <a:xfrm>
            <a:off x="6022011" y="1430635"/>
            <a:ext cx="2803973" cy="584775"/>
          </a:xfrm>
          <a:prstGeom prst="rect">
            <a:avLst/>
          </a:prstGeom>
          <a:noFill/>
        </p:spPr>
        <p:txBody>
          <a:bodyPr wrap="none" rtlCol="0">
            <a:spAutoFit/>
          </a:bodyPr>
          <a:lstStyle/>
          <a:p>
            <a:r>
              <a:rPr lang="en-US" sz="3200" b="0" dirty="0">
                <a:solidFill>
                  <a:srgbClr val="00B0F0"/>
                </a:solidFill>
              </a:rPr>
              <a:t>Our Prediction</a:t>
            </a:r>
          </a:p>
        </p:txBody>
      </p:sp>
      <p:sp>
        <p:nvSpPr>
          <p:cNvPr id="19" name="TextBox 18"/>
          <p:cNvSpPr txBox="1"/>
          <p:nvPr/>
        </p:nvSpPr>
        <p:spPr>
          <a:xfrm>
            <a:off x="10201472" y="2246252"/>
            <a:ext cx="1569539" cy="1077218"/>
          </a:xfrm>
          <a:prstGeom prst="rect">
            <a:avLst/>
          </a:prstGeom>
          <a:noFill/>
        </p:spPr>
        <p:txBody>
          <a:bodyPr wrap="square" rtlCol="0">
            <a:spAutoFit/>
          </a:bodyPr>
          <a:lstStyle/>
          <a:p>
            <a:pPr algn="ctr"/>
            <a:r>
              <a:rPr lang="en-US" sz="3200" b="0">
                <a:solidFill>
                  <a:srgbClr val="00FF00"/>
                </a:solidFill>
              </a:rPr>
              <a:t>Ground Truth</a:t>
            </a:r>
          </a:p>
        </p:txBody>
      </p:sp>
      <mc:AlternateContent xmlns:mc="http://schemas.openxmlformats.org/markup-compatibility/2006" xmlns:a14="http://schemas.microsoft.com/office/drawing/2010/main">
        <mc:Choice Requires="a14">
          <p:sp>
            <p:nvSpPr>
              <p:cNvPr id="18" name="TextBox 17"/>
              <p:cNvSpPr txBox="1"/>
              <p:nvPr/>
            </p:nvSpPr>
            <p:spPr>
              <a:xfrm>
                <a:off x="111967" y="1308316"/>
                <a:ext cx="4612433" cy="3264548"/>
              </a:xfrm>
              <a:prstGeom prst="rect">
                <a:avLst/>
              </a:prstGeom>
              <a:noFill/>
            </p:spPr>
            <p:txBody>
              <a:bodyPr wrap="square" rtlCol="0">
                <a:spAutoFit/>
              </a:bodyPr>
              <a:lstStyle/>
              <a:p>
                <a:r>
                  <a:rPr lang="en-US" sz="2400" b="0" dirty="0"/>
                  <a:t>How can we compare our prediction to the ground-truth box?</a:t>
                </a:r>
              </a:p>
              <a:p>
                <a:endParaRPr lang="en-US" sz="2400" b="0" dirty="0"/>
              </a:p>
              <a:p>
                <a:r>
                  <a:rPr lang="en-US" sz="2400" b="0" dirty="0"/>
                  <a:t>Intersection over Union (</a:t>
                </a:r>
                <a:r>
                  <a:rPr lang="en-US" sz="2400" b="0" dirty="0" err="1"/>
                  <a:t>IoU</a:t>
                </a:r>
                <a:r>
                  <a:rPr lang="en-US" sz="2400" b="0" dirty="0"/>
                  <a:t>):</a:t>
                </a:r>
              </a:p>
              <a:p>
                <a:endParaRPr lang="en-US" sz="2800" b="0" dirty="0"/>
              </a:p>
              <a:p>
                <a:pPr/>
                <a14:m>
                  <m:oMathPara xmlns:m="http://schemas.openxmlformats.org/officeDocument/2006/math">
                    <m:oMathParaPr>
                      <m:jc m:val="centerGroup"/>
                    </m:oMathParaPr>
                    <m:oMath xmlns:m="http://schemas.openxmlformats.org/officeDocument/2006/math">
                      <m:f>
                        <m:fPr>
                          <m:ctrlPr>
                            <a:rPr lang="mr-IN" sz="2800" b="0" i="1" smtClean="0">
                              <a:latin typeface="Cambria Math" panose="02040503050406030204" pitchFamily="18" charset="0"/>
                            </a:rPr>
                          </m:ctrlPr>
                        </m:fPr>
                        <m:num>
                          <m:r>
                            <a:rPr lang="en-US" sz="2800" b="0" i="1" smtClean="0">
                              <a:solidFill>
                                <a:schemeClr val="accent2"/>
                              </a:solidFill>
                              <a:latin typeface="Cambria Math" charset="0"/>
                            </a:rPr>
                            <m:t>𝐴𝑟𝑒𝑎</m:t>
                          </m:r>
                          <m:r>
                            <a:rPr lang="en-US" sz="2800" b="0" i="1" smtClean="0">
                              <a:solidFill>
                                <a:schemeClr val="accent2"/>
                              </a:solidFill>
                              <a:latin typeface="Cambria Math" charset="0"/>
                            </a:rPr>
                            <m:t> </m:t>
                          </m:r>
                          <m:r>
                            <a:rPr lang="en-US" sz="2800" b="0" i="1" smtClean="0">
                              <a:solidFill>
                                <a:schemeClr val="accent2"/>
                              </a:solidFill>
                              <a:latin typeface="Cambria Math" charset="0"/>
                            </a:rPr>
                            <m:t>𝑜𝑓</m:t>
                          </m:r>
                          <m:r>
                            <a:rPr lang="en-US" sz="2800" b="0" i="1" smtClean="0">
                              <a:solidFill>
                                <a:schemeClr val="accent2"/>
                              </a:solidFill>
                              <a:latin typeface="Cambria Math" charset="0"/>
                            </a:rPr>
                            <m:t> </m:t>
                          </m:r>
                          <m:r>
                            <a:rPr lang="en-US" sz="2800" b="0" i="1" smtClean="0">
                              <a:solidFill>
                                <a:schemeClr val="accent2"/>
                              </a:solidFill>
                              <a:latin typeface="Cambria Math" charset="0"/>
                            </a:rPr>
                            <m:t>𝐼𝑛𝑡𝑒𝑟𝑠𝑒𝑐𝑡𝑖𝑜𝑛</m:t>
                          </m:r>
                        </m:num>
                        <m:den>
                          <m:r>
                            <a:rPr lang="en-US" sz="2800" b="0" i="1" smtClean="0">
                              <a:solidFill>
                                <a:srgbClr val="7030A0"/>
                              </a:solidFill>
                              <a:latin typeface="Cambria Math" charset="0"/>
                            </a:rPr>
                            <m:t>𝐴𝑟𝑒𝑎</m:t>
                          </m:r>
                          <m:r>
                            <a:rPr lang="en-US" sz="2800" b="0" i="1" smtClean="0">
                              <a:solidFill>
                                <a:srgbClr val="7030A0"/>
                              </a:solidFill>
                              <a:latin typeface="Cambria Math" charset="0"/>
                            </a:rPr>
                            <m:t> </m:t>
                          </m:r>
                          <m:r>
                            <a:rPr lang="en-US" sz="2800" b="0" i="1" smtClean="0">
                              <a:solidFill>
                                <a:srgbClr val="7030A0"/>
                              </a:solidFill>
                              <a:latin typeface="Cambria Math" charset="0"/>
                            </a:rPr>
                            <m:t>𝑜𝑓</m:t>
                          </m:r>
                          <m:r>
                            <a:rPr lang="en-US" sz="2800" b="0" i="1" smtClean="0">
                              <a:solidFill>
                                <a:srgbClr val="7030A0"/>
                              </a:solidFill>
                              <a:latin typeface="Cambria Math" charset="0"/>
                            </a:rPr>
                            <m:t> </m:t>
                          </m:r>
                          <m:r>
                            <a:rPr lang="en-US" sz="2800" b="0" i="1" smtClean="0">
                              <a:solidFill>
                                <a:srgbClr val="7030A0"/>
                              </a:solidFill>
                              <a:latin typeface="Cambria Math" charset="0"/>
                            </a:rPr>
                            <m:t>𝑈𝑛𝑖𝑜𝑛</m:t>
                          </m:r>
                        </m:den>
                      </m:f>
                    </m:oMath>
                  </m:oMathPara>
                </a14:m>
                <a:endParaRPr lang="en-US" sz="2400" b="0" dirty="0"/>
              </a:p>
            </p:txBody>
          </p:sp>
        </mc:Choice>
        <mc:Fallback xmlns="">
          <p:sp>
            <p:nvSpPr>
              <p:cNvPr id="18" name="TextBox 17"/>
              <p:cNvSpPr txBox="1">
                <a:spLocks noRot="1" noChangeAspect="1" noMove="1" noResize="1" noEditPoints="1" noAdjustHandles="1" noChangeArrowheads="1" noChangeShapeType="1" noTextEdit="1"/>
              </p:cNvSpPr>
              <p:nvPr/>
            </p:nvSpPr>
            <p:spPr>
              <a:xfrm>
                <a:off x="111967" y="1308316"/>
                <a:ext cx="4612433" cy="3264548"/>
              </a:xfrm>
              <a:prstGeom prst="rect">
                <a:avLst/>
              </a:prstGeom>
              <a:blipFill>
                <a:blip r:embed="rId3"/>
                <a:stretch>
                  <a:fillRect l="-1923" t="-1163" b="-3101"/>
                </a:stretch>
              </a:blipFill>
            </p:spPr>
            <p:txBody>
              <a:bodyPr/>
              <a:lstStyle/>
              <a:p>
                <a:r>
                  <a:rPr lang="en-US">
                    <a:noFill/>
                  </a:rPr>
                  <a:t> </a:t>
                </a:r>
              </a:p>
            </p:txBody>
          </p:sp>
        </mc:Fallback>
      </mc:AlternateContent>
      <p:sp>
        <p:nvSpPr>
          <p:cNvPr id="11" name="Rectangle 10"/>
          <p:cNvSpPr/>
          <p:nvPr/>
        </p:nvSpPr>
        <p:spPr>
          <a:xfrm>
            <a:off x="6394583" y="2410952"/>
            <a:ext cx="3066659" cy="2786200"/>
          </a:xfrm>
          <a:prstGeom prst="rect">
            <a:avLst/>
          </a:prstGeom>
          <a:solidFill>
            <a:schemeClr val="accent2">
              <a:alpha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840965" y="2071396"/>
            <a:ext cx="3620277" cy="3125756"/>
          </a:xfrm>
          <a:prstGeom prst="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94583" y="2416629"/>
            <a:ext cx="3589175" cy="3489648"/>
          </a:xfrm>
          <a:prstGeom prst="rect">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9733A3-6F8C-427D-C0F5-8F0132C8C8A9}"/>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4"/>
              </a:rPr>
              <a:t>J. Johnson</a:t>
            </a:r>
            <a:endParaRPr lang="en-US" sz="1600" b="0" dirty="0"/>
          </a:p>
        </p:txBody>
      </p:sp>
    </p:spTree>
    <p:extLst>
      <p:ext uri="{BB962C8B-B14F-4D97-AF65-F5344CB8AC3E}">
        <p14:creationId xmlns:p14="http://schemas.microsoft.com/office/powerpoint/2010/main" val="4127693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A9E78-08DD-BF46-90AF-FD2994FF3F32}"/>
              </a:ext>
            </a:extLst>
          </p:cNvPr>
          <p:cNvSpPr>
            <a:spLocks noGrp="1"/>
          </p:cNvSpPr>
          <p:nvPr>
            <p:ph type="title"/>
          </p:nvPr>
        </p:nvSpPr>
        <p:spPr/>
        <p:txBody>
          <a:bodyPr/>
          <a:lstStyle/>
          <a:p>
            <a:r>
              <a:rPr lang="en-US" dirty="0"/>
              <a:t>Bounding box regression</a:t>
            </a:r>
          </a:p>
        </p:txBody>
      </p:sp>
      <p:sp>
        <p:nvSpPr>
          <p:cNvPr id="4" name="Rectangle 3">
            <a:extLst>
              <a:ext uri="{FF2B5EF4-FFF2-40B4-BE49-F238E27FC236}">
                <a16:creationId xmlns:a16="http://schemas.microsoft.com/office/drawing/2014/main" id="{830714F4-080B-F349-8444-FAC2AD7AE13C}"/>
              </a:ext>
            </a:extLst>
          </p:cNvPr>
          <p:cNvSpPr/>
          <p:nvPr/>
        </p:nvSpPr>
        <p:spPr bwMode="auto">
          <a:xfrm>
            <a:off x="4953000" y="2057400"/>
            <a:ext cx="2971800" cy="3733800"/>
          </a:xfrm>
          <a:prstGeom prst="rect">
            <a:avLst/>
          </a:prstGeom>
          <a:noFill/>
          <a:ln w="25400" cap="flat" cmpd="sng" algn="ctr">
            <a:solidFill>
              <a:srgbClr val="9900CC"/>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62DBC2C1-4515-E44D-973A-EC1FD671A3D6}"/>
              </a:ext>
            </a:extLst>
          </p:cNvPr>
          <p:cNvSpPr/>
          <p:nvPr/>
        </p:nvSpPr>
        <p:spPr bwMode="auto">
          <a:xfrm>
            <a:off x="3467100" y="1283732"/>
            <a:ext cx="2971800" cy="3733800"/>
          </a:xfrm>
          <a:prstGeom prst="rect">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5B28A12D-0F50-4D48-BC01-5A430CAC6320}"/>
              </a:ext>
            </a:extLst>
          </p:cNvPr>
          <p:cNvSpPr/>
          <p:nvPr/>
        </p:nvSpPr>
        <p:spPr bwMode="auto">
          <a:xfrm>
            <a:off x="5410200" y="3048000"/>
            <a:ext cx="2971800" cy="37338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8" name="Straight Arrow Connector 7">
            <a:extLst>
              <a:ext uri="{FF2B5EF4-FFF2-40B4-BE49-F238E27FC236}">
                <a16:creationId xmlns:a16="http://schemas.microsoft.com/office/drawing/2014/main" id="{9ABF55E8-41CC-5446-81C0-5E888B0AC653}"/>
              </a:ext>
            </a:extLst>
          </p:cNvPr>
          <p:cNvCxnSpPr>
            <a:cxnSpLocks/>
          </p:cNvCxnSpPr>
          <p:nvPr/>
        </p:nvCxnSpPr>
        <p:spPr bwMode="auto">
          <a:xfrm>
            <a:off x="4953001" y="2057400"/>
            <a:ext cx="476089" cy="9773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6CE531D6-C0E5-E947-AE50-5DBA81F572BF}"/>
              </a:ext>
            </a:extLst>
          </p:cNvPr>
          <p:cNvCxnSpPr>
            <a:cxnSpLocks/>
          </p:cNvCxnSpPr>
          <p:nvPr/>
        </p:nvCxnSpPr>
        <p:spPr bwMode="auto">
          <a:xfrm flipH="1" flipV="1">
            <a:off x="3467100" y="1276350"/>
            <a:ext cx="1485900" cy="7810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3CD623DC-C7C6-FA47-82BB-285585FD48C4}"/>
              </a:ext>
            </a:extLst>
          </p:cNvPr>
          <p:cNvSpPr txBox="1"/>
          <p:nvPr/>
        </p:nvSpPr>
        <p:spPr>
          <a:xfrm>
            <a:off x="8000122" y="1828801"/>
            <a:ext cx="2362200" cy="1200329"/>
          </a:xfrm>
          <a:prstGeom prst="rect">
            <a:avLst/>
          </a:prstGeom>
          <a:noFill/>
        </p:spPr>
        <p:txBody>
          <a:bodyPr wrap="square" rtlCol="0">
            <a:spAutoFit/>
          </a:bodyPr>
          <a:lstStyle/>
          <a:p>
            <a:r>
              <a:rPr lang="en-US" sz="1800" b="0" dirty="0"/>
              <a:t>Region proposal</a:t>
            </a:r>
          </a:p>
          <a:p>
            <a:r>
              <a:rPr lang="en-US" sz="1800" b="0" dirty="0"/>
              <a:t>(</a:t>
            </a:r>
            <a:r>
              <a:rPr lang="en-US" sz="1800" b="0" dirty="0" err="1"/>
              <a:t>a.k.a</a:t>
            </a:r>
            <a:r>
              <a:rPr lang="en-US" sz="1800" b="0" dirty="0"/>
              <a:t> default box, prior, reference, anchor)</a:t>
            </a:r>
          </a:p>
        </p:txBody>
      </p:sp>
      <p:sp>
        <p:nvSpPr>
          <p:cNvPr id="12" name="TextBox 11">
            <a:extLst>
              <a:ext uri="{FF2B5EF4-FFF2-40B4-BE49-F238E27FC236}">
                <a16:creationId xmlns:a16="http://schemas.microsoft.com/office/drawing/2014/main" id="{F89DF0E4-EE37-9A4C-8697-A3985637CC36}"/>
              </a:ext>
            </a:extLst>
          </p:cNvPr>
          <p:cNvSpPr txBox="1"/>
          <p:nvPr/>
        </p:nvSpPr>
        <p:spPr>
          <a:xfrm>
            <a:off x="4178301" y="911304"/>
            <a:ext cx="1915909" cy="369332"/>
          </a:xfrm>
          <a:prstGeom prst="rect">
            <a:avLst/>
          </a:prstGeom>
          <a:noFill/>
        </p:spPr>
        <p:txBody>
          <a:bodyPr wrap="none" rtlCol="0">
            <a:spAutoFit/>
          </a:bodyPr>
          <a:lstStyle/>
          <a:p>
            <a:r>
              <a:rPr lang="en-US" sz="1800" b="0" dirty="0"/>
              <a:t>Ground truth box</a:t>
            </a:r>
          </a:p>
        </p:txBody>
      </p:sp>
      <p:sp>
        <p:nvSpPr>
          <p:cNvPr id="13" name="TextBox 12">
            <a:extLst>
              <a:ext uri="{FF2B5EF4-FFF2-40B4-BE49-F238E27FC236}">
                <a16:creationId xmlns:a16="http://schemas.microsoft.com/office/drawing/2014/main" id="{EE54C3F4-0DE4-F646-8BF1-66359863E12D}"/>
              </a:ext>
            </a:extLst>
          </p:cNvPr>
          <p:cNvSpPr txBox="1"/>
          <p:nvPr/>
        </p:nvSpPr>
        <p:spPr>
          <a:xfrm flipH="1">
            <a:off x="8443110" y="3413374"/>
            <a:ext cx="1539091" cy="646331"/>
          </a:xfrm>
          <a:prstGeom prst="rect">
            <a:avLst/>
          </a:prstGeom>
          <a:noFill/>
        </p:spPr>
        <p:txBody>
          <a:bodyPr wrap="square" rtlCol="0">
            <a:spAutoFit/>
          </a:bodyPr>
          <a:lstStyle/>
          <a:p>
            <a:r>
              <a:rPr lang="en-US" sz="1800" b="0" dirty="0"/>
              <a:t>Predicted box</a:t>
            </a:r>
          </a:p>
        </p:txBody>
      </p:sp>
      <p:sp>
        <p:nvSpPr>
          <p:cNvPr id="14" name="TextBox 13">
            <a:extLst>
              <a:ext uri="{FF2B5EF4-FFF2-40B4-BE49-F238E27FC236}">
                <a16:creationId xmlns:a16="http://schemas.microsoft.com/office/drawing/2014/main" id="{DFF7F867-FEF4-2A46-BDA2-F2C69BDF8F26}"/>
              </a:ext>
            </a:extLst>
          </p:cNvPr>
          <p:cNvSpPr txBox="1"/>
          <p:nvPr/>
        </p:nvSpPr>
        <p:spPr>
          <a:xfrm>
            <a:off x="4552296" y="1295401"/>
            <a:ext cx="1619904" cy="646331"/>
          </a:xfrm>
          <a:prstGeom prst="rect">
            <a:avLst/>
          </a:prstGeom>
          <a:noFill/>
        </p:spPr>
        <p:txBody>
          <a:bodyPr wrap="square" rtlCol="0">
            <a:spAutoFit/>
          </a:bodyPr>
          <a:lstStyle/>
          <a:p>
            <a:r>
              <a:rPr lang="en-US" sz="1800" b="0" dirty="0"/>
              <a:t>Target offset to predict*</a:t>
            </a:r>
          </a:p>
        </p:txBody>
      </p:sp>
      <p:sp>
        <p:nvSpPr>
          <p:cNvPr id="17" name="TextBox 16">
            <a:extLst>
              <a:ext uri="{FF2B5EF4-FFF2-40B4-BE49-F238E27FC236}">
                <a16:creationId xmlns:a16="http://schemas.microsoft.com/office/drawing/2014/main" id="{8BF31B46-7A87-8D48-8556-8AAAE92B8EA1}"/>
              </a:ext>
            </a:extLst>
          </p:cNvPr>
          <p:cNvSpPr txBox="1"/>
          <p:nvPr/>
        </p:nvSpPr>
        <p:spPr>
          <a:xfrm>
            <a:off x="5257800" y="2173070"/>
            <a:ext cx="1215402" cy="646331"/>
          </a:xfrm>
          <a:prstGeom prst="rect">
            <a:avLst/>
          </a:prstGeom>
          <a:noFill/>
        </p:spPr>
        <p:txBody>
          <a:bodyPr wrap="square" rtlCol="0">
            <a:spAutoFit/>
          </a:bodyPr>
          <a:lstStyle/>
          <a:p>
            <a:r>
              <a:rPr lang="en-US" sz="1800" b="0" dirty="0"/>
              <a:t>Predicted offset</a:t>
            </a:r>
          </a:p>
        </p:txBody>
      </p:sp>
      <p:cxnSp>
        <p:nvCxnSpPr>
          <p:cNvPr id="18" name="Straight Arrow Connector 17">
            <a:extLst>
              <a:ext uri="{FF2B5EF4-FFF2-40B4-BE49-F238E27FC236}">
                <a16:creationId xmlns:a16="http://schemas.microsoft.com/office/drawing/2014/main" id="{B8A80AC4-0383-8040-AF13-8FC1DBEF24ED}"/>
              </a:ext>
            </a:extLst>
          </p:cNvPr>
          <p:cNvCxnSpPr>
            <a:cxnSpLocks/>
          </p:cNvCxnSpPr>
          <p:nvPr/>
        </p:nvCxnSpPr>
        <p:spPr bwMode="auto">
          <a:xfrm>
            <a:off x="3518988" y="1360608"/>
            <a:ext cx="1891212" cy="1674177"/>
          </a:xfrm>
          <a:prstGeom prst="straightConnector1">
            <a:avLst/>
          </a:prstGeom>
          <a:solidFill>
            <a:schemeClr val="accent1"/>
          </a:solidFill>
          <a:ln w="25400" cap="flat" cmpd="sng" algn="ctr">
            <a:solidFill>
              <a:srgbClr val="FF0000"/>
            </a:solidFill>
            <a:prstDash val="dash"/>
            <a:round/>
            <a:headEnd type="none" w="med" len="med"/>
            <a:tailEnd type="none"/>
          </a:ln>
          <a:effectLst/>
        </p:spPr>
      </p:cxnSp>
      <p:sp>
        <p:nvSpPr>
          <p:cNvPr id="22" name="TextBox 21">
            <a:extLst>
              <a:ext uri="{FF2B5EF4-FFF2-40B4-BE49-F238E27FC236}">
                <a16:creationId xmlns:a16="http://schemas.microsoft.com/office/drawing/2014/main" id="{5D936FE9-3175-914B-8FC1-E374AD4697EB}"/>
              </a:ext>
            </a:extLst>
          </p:cNvPr>
          <p:cNvSpPr txBox="1"/>
          <p:nvPr/>
        </p:nvSpPr>
        <p:spPr>
          <a:xfrm>
            <a:off x="3823822" y="2235368"/>
            <a:ext cx="671979" cy="369332"/>
          </a:xfrm>
          <a:prstGeom prst="rect">
            <a:avLst/>
          </a:prstGeom>
          <a:noFill/>
        </p:spPr>
        <p:txBody>
          <a:bodyPr wrap="none" rtlCol="0">
            <a:spAutoFit/>
          </a:bodyPr>
          <a:lstStyle/>
          <a:p>
            <a:r>
              <a:rPr lang="en-US" sz="1800" b="0" dirty="0"/>
              <a:t>Loss</a:t>
            </a:r>
          </a:p>
        </p:txBody>
      </p:sp>
      <p:sp>
        <p:nvSpPr>
          <p:cNvPr id="31" name="TextBox 30">
            <a:extLst>
              <a:ext uri="{FF2B5EF4-FFF2-40B4-BE49-F238E27FC236}">
                <a16:creationId xmlns:a16="http://schemas.microsoft.com/office/drawing/2014/main" id="{00ED52CC-7CD2-5543-8F73-1150A22FB490}"/>
              </a:ext>
            </a:extLst>
          </p:cNvPr>
          <p:cNvSpPr txBox="1"/>
          <p:nvPr/>
        </p:nvSpPr>
        <p:spPr>
          <a:xfrm>
            <a:off x="2133600" y="5029201"/>
            <a:ext cx="2819400" cy="646331"/>
          </a:xfrm>
          <a:prstGeom prst="rect">
            <a:avLst/>
          </a:prstGeom>
          <a:noFill/>
        </p:spPr>
        <p:txBody>
          <a:bodyPr wrap="square" rtlCol="0">
            <a:spAutoFit/>
          </a:bodyPr>
          <a:lstStyle/>
          <a:p>
            <a:r>
              <a:rPr lang="en-US" sz="1800" b="0" dirty="0"/>
              <a:t>*Typically in transformed, normalized coordinates</a:t>
            </a:r>
          </a:p>
        </p:txBody>
      </p:sp>
    </p:spTree>
    <p:extLst>
      <p:ext uri="{BB962C8B-B14F-4D97-AF65-F5344CB8AC3E}">
        <p14:creationId xmlns:p14="http://schemas.microsoft.com/office/powerpoint/2010/main" val="245935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P spid="13" grpId="0"/>
      <p:bldP spid="14" grpId="0"/>
      <p:bldP spid="17" grpId="0"/>
      <p:bldP spid="22" grpId="0"/>
      <p:bldP spid="3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Line 8">
            <a:extLst>
              <a:ext uri="{FF2B5EF4-FFF2-40B4-BE49-F238E27FC236}">
                <a16:creationId xmlns:a16="http://schemas.microsoft.com/office/drawing/2014/main" id="{7EFFFD20-6276-4D43-9F36-E7292797A447}"/>
              </a:ext>
            </a:extLst>
          </p:cNvPr>
          <p:cNvSpPr>
            <a:spLocks noChangeShapeType="1"/>
          </p:cNvSpPr>
          <p:nvPr/>
        </p:nvSpPr>
        <p:spPr bwMode="auto">
          <a:xfrm rot="16200000">
            <a:off x="4923933" y="3616346"/>
            <a:ext cx="5784" cy="2895656"/>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Line 15">
            <a:extLst>
              <a:ext uri="{FF2B5EF4-FFF2-40B4-BE49-F238E27FC236}">
                <a16:creationId xmlns:a16="http://schemas.microsoft.com/office/drawing/2014/main" id="{82A8B5D6-B637-7149-8650-890A5108A363}"/>
              </a:ext>
            </a:extLst>
          </p:cNvPr>
          <p:cNvSpPr>
            <a:spLocks noChangeShapeType="1"/>
          </p:cNvSpPr>
          <p:nvPr/>
        </p:nvSpPr>
        <p:spPr bwMode="auto">
          <a:xfrm rot="16200000" flipV="1">
            <a:off x="5196566" y="3858092"/>
            <a:ext cx="2373294" cy="4206"/>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8">
            <a:extLst>
              <a:ext uri="{FF2B5EF4-FFF2-40B4-BE49-F238E27FC236}">
                <a16:creationId xmlns:a16="http://schemas.microsoft.com/office/drawing/2014/main" id="{C7F13824-210C-D640-AD51-B0BC594BE7FE}"/>
              </a:ext>
            </a:extLst>
          </p:cNvPr>
          <p:cNvSpPr>
            <a:spLocks noChangeShapeType="1"/>
          </p:cNvSpPr>
          <p:nvPr/>
        </p:nvSpPr>
        <p:spPr bwMode="auto">
          <a:xfrm flipH="1">
            <a:off x="3482110" y="2692723"/>
            <a:ext cx="4519" cy="2373291"/>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13">
            <a:extLst>
              <a:ext uri="{FF2B5EF4-FFF2-40B4-BE49-F238E27FC236}">
                <a16:creationId xmlns:a16="http://schemas.microsoft.com/office/drawing/2014/main" id="{BD52DFC7-4108-7A42-B461-880676EC5A24}"/>
              </a:ext>
            </a:extLst>
          </p:cNvPr>
          <p:cNvSpPr>
            <a:spLocks noChangeShapeType="1"/>
          </p:cNvSpPr>
          <p:nvPr/>
        </p:nvSpPr>
        <p:spPr bwMode="auto">
          <a:xfrm>
            <a:off x="3496588" y="2666856"/>
            <a:ext cx="2882580" cy="2746"/>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E3B1BF6-2F7B-C445-AB82-C44B1C7C7616}"/>
              </a:ext>
            </a:extLst>
          </p:cNvPr>
          <p:cNvSpPr>
            <a:spLocks noGrp="1"/>
          </p:cNvSpPr>
          <p:nvPr>
            <p:ph type="title"/>
          </p:nvPr>
        </p:nvSpPr>
        <p:spPr/>
        <p:txBody>
          <a:bodyPr/>
          <a:lstStyle/>
          <a:p>
            <a:r>
              <a:rPr lang="en-US" dirty="0"/>
              <a:t>ROI pooling: Backpropagation</a:t>
            </a:r>
          </a:p>
        </p:txBody>
      </p:sp>
      <p:sp>
        <p:nvSpPr>
          <p:cNvPr id="3" name="Content Placeholder 2">
            <a:extLst>
              <a:ext uri="{FF2B5EF4-FFF2-40B4-BE49-F238E27FC236}">
                <a16:creationId xmlns:a16="http://schemas.microsoft.com/office/drawing/2014/main" id="{D0C3352F-F991-BE42-81C1-788F9F23F8A1}"/>
              </a:ext>
            </a:extLst>
          </p:cNvPr>
          <p:cNvSpPr>
            <a:spLocks noGrp="1"/>
          </p:cNvSpPr>
          <p:nvPr>
            <p:ph idx="1"/>
          </p:nvPr>
        </p:nvSpPr>
        <p:spPr/>
        <p:txBody>
          <a:bodyPr/>
          <a:lstStyle/>
          <a:p>
            <a:pPr marL="457200" indent="-457200">
              <a:buFont typeface="Arial" panose="020B0604020202020204" pitchFamily="34" charset="0"/>
              <a:buChar char="•"/>
            </a:pPr>
            <a:r>
              <a:rPr lang="en-US" dirty="0"/>
              <a:t>Similar to max pooling, but has to take into account overlap of pooling regions</a:t>
            </a:r>
          </a:p>
        </p:txBody>
      </p:sp>
      <p:grpSp>
        <p:nvGrpSpPr>
          <p:cNvPr id="13" name="Group 12">
            <a:extLst>
              <a:ext uri="{FF2B5EF4-FFF2-40B4-BE49-F238E27FC236}">
                <a16:creationId xmlns:a16="http://schemas.microsoft.com/office/drawing/2014/main" id="{89FB1661-536E-5949-8672-0C8B9724ED31}"/>
              </a:ext>
            </a:extLst>
          </p:cNvPr>
          <p:cNvGrpSpPr/>
          <p:nvPr/>
        </p:nvGrpSpPr>
        <p:grpSpPr>
          <a:xfrm>
            <a:off x="3492072" y="2666338"/>
            <a:ext cx="2882582" cy="2396617"/>
            <a:chOff x="5990419" y="4047555"/>
            <a:chExt cx="1416098" cy="1384901"/>
          </a:xfrm>
        </p:grpSpPr>
        <p:sp>
          <p:nvSpPr>
            <p:cNvPr id="14" name="Line 5">
              <a:extLst>
                <a:ext uri="{FF2B5EF4-FFF2-40B4-BE49-F238E27FC236}">
                  <a16:creationId xmlns:a16="http://schemas.microsoft.com/office/drawing/2014/main" id="{DBE03F86-CC83-404B-B6F0-D9BC0663C5C6}"/>
                </a:ext>
              </a:extLst>
            </p:cNvPr>
            <p:cNvSpPr>
              <a:spLocks noChangeShapeType="1"/>
            </p:cNvSpPr>
            <p:nvPr/>
          </p:nvSpPr>
          <p:spPr bwMode="auto">
            <a:xfrm>
              <a:off x="5990419"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6">
              <a:extLst>
                <a:ext uri="{FF2B5EF4-FFF2-40B4-BE49-F238E27FC236}">
                  <a16:creationId xmlns:a16="http://schemas.microsoft.com/office/drawing/2014/main" id="{3354AE12-6955-064D-8178-027F1C334F80}"/>
                </a:ext>
              </a:extLst>
            </p:cNvPr>
            <p:cNvSpPr>
              <a:spLocks noChangeShapeType="1"/>
            </p:cNvSpPr>
            <p:nvPr/>
          </p:nvSpPr>
          <p:spPr bwMode="auto">
            <a:xfrm flipH="1">
              <a:off x="6606482" y="4047556"/>
              <a:ext cx="1477" cy="138490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7">
              <a:extLst>
                <a:ext uri="{FF2B5EF4-FFF2-40B4-BE49-F238E27FC236}">
                  <a16:creationId xmlns:a16="http://schemas.microsoft.com/office/drawing/2014/main" id="{BBCEA0C3-E317-554C-B322-50105DA0D45A}"/>
                </a:ext>
              </a:extLst>
            </p:cNvPr>
            <p:cNvSpPr>
              <a:spLocks noChangeShapeType="1"/>
            </p:cNvSpPr>
            <p:nvPr/>
          </p:nvSpPr>
          <p:spPr bwMode="auto">
            <a:xfrm>
              <a:off x="5990420" y="4047556"/>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8">
              <a:extLst>
                <a:ext uri="{FF2B5EF4-FFF2-40B4-BE49-F238E27FC236}">
                  <a16:creationId xmlns:a16="http://schemas.microsoft.com/office/drawing/2014/main" id="{9AC0DCE8-A2A5-2448-B82B-184BFA97921B}"/>
                </a:ext>
              </a:extLst>
            </p:cNvPr>
            <p:cNvSpPr>
              <a:spLocks noChangeShapeType="1"/>
            </p:cNvSpPr>
            <p:nvPr/>
          </p:nvSpPr>
          <p:spPr bwMode="auto">
            <a:xfrm flipH="1">
              <a:off x="6140712" y="4047555"/>
              <a:ext cx="3695" cy="1383934"/>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9">
              <a:extLst>
                <a:ext uri="{FF2B5EF4-FFF2-40B4-BE49-F238E27FC236}">
                  <a16:creationId xmlns:a16="http://schemas.microsoft.com/office/drawing/2014/main" id="{8BB606C0-CF35-4A45-8822-1CA1DBD2640C}"/>
                </a:ext>
              </a:extLst>
            </p:cNvPr>
            <p:cNvSpPr>
              <a:spLocks noChangeShapeType="1"/>
            </p:cNvSpPr>
            <p:nvPr/>
          </p:nvSpPr>
          <p:spPr bwMode="auto">
            <a:xfrm flipH="1">
              <a:off x="6298393" y="4047556"/>
              <a:ext cx="1590" cy="137976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0">
              <a:extLst>
                <a:ext uri="{FF2B5EF4-FFF2-40B4-BE49-F238E27FC236}">
                  <a16:creationId xmlns:a16="http://schemas.microsoft.com/office/drawing/2014/main" id="{A7985620-F7A7-6B44-BF5E-F809DE7866B0}"/>
                </a:ext>
              </a:extLst>
            </p:cNvPr>
            <p:cNvSpPr>
              <a:spLocks noChangeShapeType="1"/>
            </p:cNvSpPr>
            <p:nvPr/>
          </p:nvSpPr>
          <p:spPr bwMode="auto">
            <a:xfrm>
              <a:off x="6453970" y="4047556"/>
              <a:ext cx="0" cy="138490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1">
              <a:extLst>
                <a:ext uri="{FF2B5EF4-FFF2-40B4-BE49-F238E27FC236}">
                  <a16:creationId xmlns:a16="http://schemas.microsoft.com/office/drawing/2014/main" id="{D44FBA39-2C7D-3E4F-9E72-42C0C820C6D8}"/>
                </a:ext>
              </a:extLst>
            </p:cNvPr>
            <p:cNvSpPr>
              <a:spLocks noChangeShapeType="1"/>
            </p:cNvSpPr>
            <p:nvPr/>
          </p:nvSpPr>
          <p:spPr bwMode="auto">
            <a:xfrm>
              <a:off x="6761945"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2">
              <a:extLst>
                <a:ext uri="{FF2B5EF4-FFF2-40B4-BE49-F238E27FC236}">
                  <a16:creationId xmlns:a16="http://schemas.microsoft.com/office/drawing/2014/main" id="{23A64BAF-4357-D848-84AB-6BEAE5FC9E3F}"/>
                </a:ext>
              </a:extLst>
            </p:cNvPr>
            <p:cNvSpPr>
              <a:spLocks noChangeShapeType="1"/>
            </p:cNvSpPr>
            <p:nvPr/>
          </p:nvSpPr>
          <p:spPr bwMode="auto">
            <a:xfrm>
              <a:off x="6917520"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3">
              <a:extLst>
                <a:ext uri="{FF2B5EF4-FFF2-40B4-BE49-F238E27FC236}">
                  <a16:creationId xmlns:a16="http://schemas.microsoft.com/office/drawing/2014/main" id="{A9F49C44-C745-4141-B94E-3F7F5DAE825B}"/>
                </a:ext>
              </a:extLst>
            </p:cNvPr>
            <p:cNvSpPr>
              <a:spLocks noChangeShapeType="1"/>
            </p:cNvSpPr>
            <p:nvPr/>
          </p:nvSpPr>
          <p:spPr bwMode="auto">
            <a:xfrm>
              <a:off x="5990420" y="4201543"/>
              <a:ext cx="1416097" cy="1587"/>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4">
              <a:extLst>
                <a:ext uri="{FF2B5EF4-FFF2-40B4-BE49-F238E27FC236}">
                  <a16:creationId xmlns:a16="http://schemas.microsoft.com/office/drawing/2014/main" id="{1520E5CB-43F2-A24C-A32B-E0C14D7E06E1}"/>
                </a:ext>
              </a:extLst>
            </p:cNvPr>
            <p:cNvSpPr>
              <a:spLocks noChangeShapeType="1"/>
            </p:cNvSpPr>
            <p:nvPr/>
          </p:nvSpPr>
          <p:spPr bwMode="auto">
            <a:xfrm>
              <a:off x="5990420" y="4357119"/>
              <a:ext cx="1416097" cy="702"/>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5">
              <a:extLst>
                <a:ext uri="{FF2B5EF4-FFF2-40B4-BE49-F238E27FC236}">
                  <a16:creationId xmlns:a16="http://schemas.microsoft.com/office/drawing/2014/main" id="{1F5D7B60-7353-7342-BDC3-963117FFFE40}"/>
                </a:ext>
              </a:extLst>
            </p:cNvPr>
            <p:cNvSpPr>
              <a:spLocks noChangeShapeType="1"/>
            </p:cNvSpPr>
            <p:nvPr/>
          </p:nvSpPr>
          <p:spPr bwMode="auto">
            <a:xfrm>
              <a:off x="5990420" y="4511106"/>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6">
              <a:extLst>
                <a:ext uri="{FF2B5EF4-FFF2-40B4-BE49-F238E27FC236}">
                  <a16:creationId xmlns:a16="http://schemas.microsoft.com/office/drawing/2014/main" id="{01442C08-4073-C84F-89A3-84B589593FCE}"/>
                </a:ext>
              </a:extLst>
            </p:cNvPr>
            <p:cNvSpPr>
              <a:spLocks noChangeShapeType="1"/>
            </p:cNvSpPr>
            <p:nvPr/>
          </p:nvSpPr>
          <p:spPr bwMode="auto">
            <a:xfrm>
              <a:off x="5990419" y="4665094"/>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a:extLst>
              <a:ext uri="{FF2B5EF4-FFF2-40B4-BE49-F238E27FC236}">
                <a16:creationId xmlns:a16="http://schemas.microsoft.com/office/drawing/2014/main" id="{6B45E6EA-0466-BA47-9D7E-2DBFD996F7F1}"/>
              </a:ext>
            </a:extLst>
          </p:cNvPr>
          <p:cNvGrpSpPr/>
          <p:nvPr/>
        </p:nvGrpSpPr>
        <p:grpSpPr>
          <a:xfrm>
            <a:off x="7869414" y="2254571"/>
            <a:ext cx="554430" cy="534880"/>
            <a:chOff x="5990420" y="4665092"/>
            <a:chExt cx="309563" cy="309564"/>
          </a:xfrm>
        </p:grpSpPr>
        <p:sp>
          <p:nvSpPr>
            <p:cNvPr id="27" name="Line 5">
              <a:extLst>
                <a:ext uri="{FF2B5EF4-FFF2-40B4-BE49-F238E27FC236}">
                  <a16:creationId xmlns:a16="http://schemas.microsoft.com/office/drawing/2014/main" id="{2843D625-046B-404E-935E-EDDF7240D75F}"/>
                </a:ext>
              </a:extLst>
            </p:cNvPr>
            <p:cNvSpPr>
              <a:spLocks noChangeShapeType="1"/>
            </p:cNvSpPr>
            <p:nvPr/>
          </p:nvSpPr>
          <p:spPr bwMode="auto">
            <a:xfrm>
              <a:off x="5990420" y="4665092"/>
              <a:ext cx="0" cy="309564"/>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8">
              <a:extLst>
                <a:ext uri="{FF2B5EF4-FFF2-40B4-BE49-F238E27FC236}">
                  <a16:creationId xmlns:a16="http://schemas.microsoft.com/office/drawing/2014/main" id="{9794DECA-5A08-9347-AE5F-938D88C5D680}"/>
                </a:ext>
              </a:extLst>
            </p:cNvPr>
            <p:cNvSpPr>
              <a:spLocks noChangeShapeType="1"/>
            </p:cNvSpPr>
            <p:nvPr/>
          </p:nvSpPr>
          <p:spPr bwMode="auto">
            <a:xfrm>
              <a:off x="6144408" y="4665092"/>
              <a:ext cx="0" cy="309563"/>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9">
              <a:extLst>
                <a:ext uri="{FF2B5EF4-FFF2-40B4-BE49-F238E27FC236}">
                  <a16:creationId xmlns:a16="http://schemas.microsoft.com/office/drawing/2014/main" id="{E49D3054-2882-884D-8FBA-AF217966A51E}"/>
                </a:ext>
              </a:extLst>
            </p:cNvPr>
            <p:cNvSpPr>
              <a:spLocks noChangeShapeType="1"/>
            </p:cNvSpPr>
            <p:nvPr/>
          </p:nvSpPr>
          <p:spPr bwMode="auto">
            <a:xfrm>
              <a:off x="6299983" y="4665094"/>
              <a:ext cx="0" cy="309562"/>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16">
              <a:extLst>
                <a:ext uri="{FF2B5EF4-FFF2-40B4-BE49-F238E27FC236}">
                  <a16:creationId xmlns:a16="http://schemas.microsoft.com/office/drawing/2014/main" id="{7840B0A0-ECB9-F040-9DBA-92F4AEB1DCD0}"/>
                </a:ext>
              </a:extLst>
            </p:cNvPr>
            <p:cNvSpPr>
              <a:spLocks noChangeShapeType="1"/>
            </p:cNvSpPr>
            <p:nvPr/>
          </p:nvSpPr>
          <p:spPr bwMode="auto">
            <a:xfrm>
              <a:off x="5990420" y="4665094"/>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17">
              <a:extLst>
                <a:ext uri="{FF2B5EF4-FFF2-40B4-BE49-F238E27FC236}">
                  <a16:creationId xmlns:a16="http://schemas.microsoft.com/office/drawing/2014/main" id="{2319F61B-5517-0F4E-A38D-70ABE2C1D8D7}"/>
                </a:ext>
              </a:extLst>
            </p:cNvPr>
            <p:cNvSpPr>
              <a:spLocks noChangeShapeType="1"/>
            </p:cNvSpPr>
            <p:nvPr/>
          </p:nvSpPr>
          <p:spPr bwMode="auto">
            <a:xfrm>
              <a:off x="5990420" y="4820669"/>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18">
              <a:extLst>
                <a:ext uri="{FF2B5EF4-FFF2-40B4-BE49-F238E27FC236}">
                  <a16:creationId xmlns:a16="http://schemas.microsoft.com/office/drawing/2014/main" id="{E48DB809-73A4-224F-95A7-BC0D6D063DE0}"/>
                </a:ext>
              </a:extLst>
            </p:cNvPr>
            <p:cNvSpPr>
              <a:spLocks noChangeShapeType="1"/>
            </p:cNvSpPr>
            <p:nvPr/>
          </p:nvSpPr>
          <p:spPr bwMode="auto">
            <a:xfrm>
              <a:off x="5990420" y="4974656"/>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2">
            <a:extLst>
              <a:ext uri="{FF2B5EF4-FFF2-40B4-BE49-F238E27FC236}">
                <a16:creationId xmlns:a16="http://schemas.microsoft.com/office/drawing/2014/main" id="{D83B8E74-4EFC-3E4D-A473-2AD8C7D054CE}"/>
              </a:ext>
            </a:extLst>
          </p:cNvPr>
          <p:cNvGrpSpPr/>
          <p:nvPr/>
        </p:nvGrpSpPr>
        <p:grpSpPr>
          <a:xfrm rot="16200000">
            <a:off x="3736572" y="2415980"/>
            <a:ext cx="2380508" cy="2895656"/>
            <a:chOff x="5990419" y="3305310"/>
            <a:chExt cx="1391939" cy="1359784"/>
          </a:xfrm>
        </p:grpSpPr>
        <p:sp>
          <p:nvSpPr>
            <p:cNvPr id="34" name="Line 5">
              <a:extLst>
                <a:ext uri="{FF2B5EF4-FFF2-40B4-BE49-F238E27FC236}">
                  <a16:creationId xmlns:a16="http://schemas.microsoft.com/office/drawing/2014/main" id="{B6A03370-4A9B-8843-8A51-74370BD292AF}"/>
                </a:ext>
              </a:extLst>
            </p:cNvPr>
            <p:cNvSpPr>
              <a:spLocks noChangeShapeType="1"/>
            </p:cNvSpPr>
            <p:nvPr/>
          </p:nvSpPr>
          <p:spPr bwMode="auto">
            <a:xfrm>
              <a:off x="5990419"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6">
              <a:extLst>
                <a:ext uri="{FF2B5EF4-FFF2-40B4-BE49-F238E27FC236}">
                  <a16:creationId xmlns:a16="http://schemas.microsoft.com/office/drawing/2014/main" id="{9AFFBD90-9424-DF45-A7CC-71484573BADC}"/>
                </a:ext>
              </a:extLst>
            </p:cNvPr>
            <p:cNvSpPr>
              <a:spLocks noChangeShapeType="1"/>
            </p:cNvSpPr>
            <p:nvPr/>
          </p:nvSpPr>
          <p:spPr bwMode="auto">
            <a:xfrm>
              <a:off x="6592883" y="3309331"/>
              <a:ext cx="15076" cy="1355763"/>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7">
              <a:extLst>
                <a:ext uri="{FF2B5EF4-FFF2-40B4-BE49-F238E27FC236}">
                  <a16:creationId xmlns:a16="http://schemas.microsoft.com/office/drawing/2014/main" id="{4B0D70EE-31DF-1C4B-A2A5-B97C1E0B153C}"/>
                </a:ext>
              </a:extLst>
            </p:cNvPr>
            <p:cNvSpPr>
              <a:spLocks noChangeShapeType="1"/>
            </p:cNvSpPr>
            <p:nvPr/>
          </p:nvSpPr>
          <p:spPr bwMode="auto">
            <a:xfrm>
              <a:off x="5990420" y="4047556"/>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8">
              <a:extLst>
                <a:ext uri="{FF2B5EF4-FFF2-40B4-BE49-F238E27FC236}">
                  <a16:creationId xmlns:a16="http://schemas.microsoft.com/office/drawing/2014/main" id="{6F9FC296-2B21-6A4B-AFF2-12E1870008B3}"/>
                </a:ext>
              </a:extLst>
            </p:cNvPr>
            <p:cNvSpPr>
              <a:spLocks noChangeShapeType="1"/>
            </p:cNvSpPr>
            <p:nvPr/>
          </p:nvSpPr>
          <p:spPr bwMode="auto">
            <a:xfrm>
              <a:off x="6141026" y="3305310"/>
              <a:ext cx="3382" cy="1359784"/>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9">
              <a:extLst>
                <a:ext uri="{FF2B5EF4-FFF2-40B4-BE49-F238E27FC236}">
                  <a16:creationId xmlns:a16="http://schemas.microsoft.com/office/drawing/2014/main" id="{5C1D09FB-488D-3B41-AA87-B4B6C369F07F}"/>
                </a:ext>
              </a:extLst>
            </p:cNvPr>
            <p:cNvSpPr>
              <a:spLocks noChangeShapeType="1"/>
            </p:cNvSpPr>
            <p:nvPr/>
          </p:nvSpPr>
          <p:spPr bwMode="auto">
            <a:xfrm>
              <a:off x="6285155" y="3305310"/>
              <a:ext cx="14828" cy="1359784"/>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10">
              <a:extLst>
                <a:ext uri="{FF2B5EF4-FFF2-40B4-BE49-F238E27FC236}">
                  <a16:creationId xmlns:a16="http://schemas.microsoft.com/office/drawing/2014/main" id="{3EC13C0A-646D-4A49-A035-09FDDA4BD901}"/>
                </a:ext>
              </a:extLst>
            </p:cNvPr>
            <p:cNvSpPr>
              <a:spLocks noChangeShapeType="1"/>
            </p:cNvSpPr>
            <p:nvPr/>
          </p:nvSpPr>
          <p:spPr bwMode="auto">
            <a:xfrm>
              <a:off x="6439141" y="3305310"/>
              <a:ext cx="14829" cy="1359784"/>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11">
              <a:extLst>
                <a:ext uri="{FF2B5EF4-FFF2-40B4-BE49-F238E27FC236}">
                  <a16:creationId xmlns:a16="http://schemas.microsoft.com/office/drawing/2014/main" id="{2F06AEF5-07DB-B341-87FF-EB91B53C5F8E}"/>
                </a:ext>
              </a:extLst>
            </p:cNvPr>
            <p:cNvSpPr>
              <a:spLocks noChangeShapeType="1"/>
            </p:cNvSpPr>
            <p:nvPr/>
          </p:nvSpPr>
          <p:spPr bwMode="auto">
            <a:xfrm>
              <a:off x="6761945"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12">
              <a:extLst>
                <a:ext uri="{FF2B5EF4-FFF2-40B4-BE49-F238E27FC236}">
                  <a16:creationId xmlns:a16="http://schemas.microsoft.com/office/drawing/2014/main" id="{32E5469D-20ED-844F-AF1F-DBFFD947932B}"/>
                </a:ext>
              </a:extLst>
            </p:cNvPr>
            <p:cNvSpPr>
              <a:spLocks noChangeShapeType="1"/>
            </p:cNvSpPr>
            <p:nvPr/>
          </p:nvSpPr>
          <p:spPr bwMode="auto">
            <a:xfrm>
              <a:off x="6917520"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13">
              <a:extLst>
                <a:ext uri="{FF2B5EF4-FFF2-40B4-BE49-F238E27FC236}">
                  <a16:creationId xmlns:a16="http://schemas.microsoft.com/office/drawing/2014/main" id="{451FEF76-0234-E749-AE40-81C0DE6282A3}"/>
                </a:ext>
              </a:extLst>
            </p:cNvPr>
            <p:cNvSpPr>
              <a:spLocks noChangeShapeType="1"/>
            </p:cNvSpPr>
            <p:nvPr/>
          </p:nvSpPr>
          <p:spPr bwMode="auto">
            <a:xfrm flipV="1">
              <a:off x="5990420" y="4197208"/>
              <a:ext cx="1383500" cy="4337"/>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14">
              <a:extLst>
                <a:ext uri="{FF2B5EF4-FFF2-40B4-BE49-F238E27FC236}">
                  <a16:creationId xmlns:a16="http://schemas.microsoft.com/office/drawing/2014/main" id="{260919E1-26BD-FA41-A4FB-7A820112C994}"/>
                </a:ext>
              </a:extLst>
            </p:cNvPr>
            <p:cNvSpPr>
              <a:spLocks noChangeShapeType="1"/>
            </p:cNvSpPr>
            <p:nvPr/>
          </p:nvSpPr>
          <p:spPr bwMode="auto">
            <a:xfrm>
              <a:off x="5990420" y="4357119"/>
              <a:ext cx="1391938" cy="403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15">
              <a:extLst>
                <a:ext uri="{FF2B5EF4-FFF2-40B4-BE49-F238E27FC236}">
                  <a16:creationId xmlns:a16="http://schemas.microsoft.com/office/drawing/2014/main" id="{F60F3A23-21C0-9A46-8857-E6980EBBDF9E}"/>
                </a:ext>
              </a:extLst>
            </p:cNvPr>
            <p:cNvSpPr>
              <a:spLocks noChangeShapeType="1"/>
            </p:cNvSpPr>
            <p:nvPr/>
          </p:nvSpPr>
          <p:spPr bwMode="auto">
            <a:xfrm flipV="1">
              <a:off x="5990420" y="4509131"/>
              <a:ext cx="1387721" cy="1975"/>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16">
              <a:extLst>
                <a:ext uri="{FF2B5EF4-FFF2-40B4-BE49-F238E27FC236}">
                  <a16:creationId xmlns:a16="http://schemas.microsoft.com/office/drawing/2014/main" id="{1AAC392A-0721-5F46-A06A-40B31C87BEAD}"/>
                </a:ext>
              </a:extLst>
            </p:cNvPr>
            <p:cNvSpPr>
              <a:spLocks noChangeShapeType="1"/>
            </p:cNvSpPr>
            <p:nvPr/>
          </p:nvSpPr>
          <p:spPr bwMode="auto">
            <a:xfrm>
              <a:off x="5990419" y="4665094"/>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6" name="Line 5">
            <a:extLst>
              <a:ext uri="{FF2B5EF4-FFF2-40B4-BE49-F238E27FC236}">
                <a16:creationId xmlns:a16="http://schemas.microsoft.com/office/drawing/2014/main" id="{0D92B9D8-D80D-1349-99C5-68AC091C37F6}"/>
              </a:ext>
            </a:extLst>
          </p:cNvPr>
          <p:cNvSpPr>
            <a:spLocks noChangeShapeType="1"/>
          </p:cNvSpPr>
          <p:nvPr/>
        </p:nvSpPr>
        <p:spPr bwMode="auto">
          <a:xfrm>
            <a:off x="3487556" y="2666340"/>
            <a:ext cx="0" cy="106867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7">
            <a:extLst>
              <a:ext uri="{FF2B5EF4-FFF2-40B4-BE49-F238E27FC236}">
                <a16:creationId xmlns:a16="http://schemas.microsoft.com/office/drawing/2014/main" id="{A6CA5630-0AA0-6841-A6C3-58EFB49D5814}"/>
              </a:ext>
            </a:extLst>
          </p:cNvPr>
          <p:cNvSpPr>
            <a:spLocks noChangeShapeType="1"/>
          </p:cNvSpPr>
          <p:nvPr/>
        </p:nvSpPr>
        <p:spPr bwMode="auto">
          <a:xfrm>
            <a:off x="3500335" y="2666340"/>
            <a:ext cx="1878924"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12">
            <a:extLst>
              <a:ext uri="{FF2B5EF4-FFF2-40B4-BE49-F238E27FC236}">
                <a16:creationId xmlns:a16="http://schemas.microsoft.com/office/drawing/2014/main" id="{A645BFB7-6C1A-044F-89B9-6682DC9FBFB9}"/>
              </a:ext>
            </a:extLst>
          </p:cNvPr>
          <p:cNvSpPr>
            <a:spLocks noChangeShapeType="1"/>
          </p:cNvSpPr>
          <p:nvPr/>
        </p:nvSpPr>
        <p:spPr bwMode="auto">
          <a:xfrm>
            <a:off x="5381133" y="2666340"/>
            <a:ext cx="0" cy="106867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16">
            <a:extLst>
              <a:ext uri="{FF2B5EF4-FFF2-40B4-BE49-F238E27FC236}">
                <a16:creationId xmlns:a16="http://schemas.microsoft.com/office/drawing/2014/main" id="{0BB1E615-4874-1F45-AE93-7679FCB9CAFA}"/>
              </a:ext>
            </a:extLst>
          </p:cNvPr>
          <p:cNvSpPr>
            <a:spLocks noChangeShapeType="1"/>
          </p:cNvSpPr>
          <p:nvPr/>
        </p:nvSpPr>
        <p:spPr bwMode="auto">
          <a:xfrm>
            <a:off x="3500333" y="3735010"/>
            <a:ext cx="1878926"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5">
            <a:extLst>
              <a:ext uri="{FF2B5EF4-FFF2-40B4-BE49-F238E27FC236}">
                <a16:creationId xmlns:a16="http://schemas.microsoft.com/office/drawing/2014/main" id="{B81CA9E2-C59D-5446-977D-30876FE3EAE1}"/>
              </a:ext>
            </a:extLst>
          </p:cNvPr>
          <p:cNvSpPr>
            <a:spLocks noChangeShapeType="1"/>
          </p:cNvSpPr>
          <p:nvPr/>
        </p:nvSpPr>
        <p:spPr bwMode="auto">
          <a:xfrm rot="16200000">
            <a:off x="5718818" y="4396540"/>
            <a:ext cx="0" cy="1315045"/>
          </a:xfrm>
          <a:prstGeom prst="line">
            <a:avLst/>
          </a:prstGeom>
          <a:noFill/>
          <a:ln w="22225" cap="rnd">
            <a:solidFill>
              <a:schemeClr val="accent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7">
            <a:extLst>
              <a:ext uri="{FF2B5EF4-FFF2-40B4-BE49-F238E27FC236}">
                <a16:creationId xmlns:a16="http://schemas.microsoft.com/office/drawing/2014/main" id="{BD7CC0BA-D770-E346-822F-C0C8E60555BD}"/>
              </a:ext>
            </a:extLst>
          </p:cNvPr>
          <p:cNvSpPr>
            <a:spLocks noChangeShapeType="1"/>
          </p:cNvSpPr>
          <p:nvPr/>
        </p:nvSpPr>
        <p:spPr bwMode="auto">
          <a:xfrm rot="16200000">
            <a:off x="4268529" y="4261292"/>
            <a:ext cx="1585535" cy="0"/>
          </a:xfrm>
          <a:prstGeom prst="line">
            <a:avLst/>
          </a:prstGeom>
          <a:noFill/>
          <a:ln w="22225" cap="rnd">
            <a:solidFill>
              <a:schemeClr val="accent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12">
            <a:extLst>
              <a:ext uri="{FF2B5EF4-FFF2-40B4-BE49-F238E27FC236}">
                <a16:creationId xmlns:a16="http://schemas.microsoft.com/office/drawing/2014/main" id="{DA9E47BD-0073-A042-893A-263DED948C38}"/>
              </a:ext>
            </a:extLst>
          </p:cNvPr>
          <p:cNvSpPr>
            <a:spLocks noChangeShapeType="1"/>
          </p:cNvSpPr>
          <p:nvPr/>
        </p:nvSpPr>
        <p:spPr bwMode="auto">
          <a:xfrm rot="16200000">
            <a:off x="5718818" y="2811003"/>
            <a:ext cx="0" cy="1315045"/>
          </a:xfrm>
          <a:prstGeom prst="line">
            <a:avLst/>
          </a:prstGeom>
          <a:noFill/>
          <a:ln w="22225" cap="rnd">
            <a:solidFill>
              <a:schemeClr val="accent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16">
            <a:extLst>
              <a:ext uri="{FF2B5EF4-FFF2-40B4-BE49-F238E27FC236}">
                <a16:creationId xmlns:a16="http://schemas.microsoft.com/office/drawing/2014/main" id="{A7D6F7E6-3E83-9645-8062-16562814F9E7}"/>
              </a:ext>
            </a:extLst>
          </p:cNvPr>
          <p:cNvSpPr>
            <a:spLocks noChangeShapeType="1"/>
          </p:cNvSpPr>
          <p:nvPr/>
        </p:nvSpPr>
        <p:spPr bwMode="auto">
          <a:xfrm rot="16200000">
            <a:off x="5583575" y="4261294"/>
            <a:ext cx="1585535" cy="0"/>
          </a:xfrm>
          <a:prstGeom prst="line">
            <a:avLst/>
          </a:prstGeom>
          <a:noFill/>
          <a:ln w="22225" cap="rnd">
            <a:solidFill>
              <a:schemeClr val="accent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4" name="Group 53">
            <a:extLst>
              <a:ext uri="{FF2B5EF4-FFF2-40B4-BE49-F238E27FC236}">
                <a16:creationId xmlns:a16="http://schemas.microsoft.com/office/drawing/2014/main" id="{708D2B61-6E46-194F-9A43-1659559EE489}"/>
              </a:ext>
            </a:extLst>
          </p:cNvPr>
          <p:cNvGrpSpPr/>
          <p:nvPr/>
        </p:nvGrpSpPr>
        <p:grpSpPr>
          <a:xfrm>
            <a:off x="7864896" y="2245064"/>
            <a:ext cx="561152" cy="544387"/>
            <a:chOff x="2350042" y="3385373"/>
            <a:chExt cx="2433493" cy="1378030"/>
          </a:xfrm>
        </p:grpSpPr>
        <p:sp>
          <p:nvSpPr>
            <p:cNvPr id="55" name="Line 5">
              <a:extLst>
                <a:ext uri="{FF2B5EF4-FFF2-40B4-BE49-F238E27FC236}">
                  <a16:creationId xmlns:a16="http://schemas.microsoft.com/office/drawing/2014/main" id="{0591A6C2-EF9E-6148-BC76-B7C8AB24C595}"/>
                </a:ext>
              </a:extLst>
            </p:cNvPr>
            <p:cNvSpPr>
              <a:spLocks noChangeShapeType="1"/>
            </p:cNvSpPr>
            <p:nvPr/>
          </p:nvSpPr>
          <p:spPr bwMode="auto">
            <a:xfrm>
              <a:off x="2350042" y="3385373"/>
              <a:ext cx="0" cy="137803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7">
              <a:extLst>
                <a:ext uri="{FF2B5EF4-FFF2-40B4-BE49-F238E27FC236}">
                  <a16:creationId xmlns:a16="http://schemas.microsoft.com/office/drawing/2014/main" id="{50989347-B081-1145-81A2-3D664AAA3D4B}"/>
                </a:ext>
              </a:extLst>
            </p:cNvPr>
            <p:cNvSpPr>
              <a:spLocks noChangeShapeType="1"/>
            </p:cNvSpPr>
            <p:nvPr/>
          </p:nvSpPr>
          <p:spPr bwMode="auto">
            <a:xfrm>
              <a:off x="2350045" y="3385373"/>
              <a:ext cx="2433490"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12">
              <a:extLst>
                <a:ext uri="{FF2B5EF4-FFF2-40B4-BE49-F238E27FC236}">
                  <a16:creationId xmlns:a16="http://schemas.microsoft.com/office/drawing/2014/main" id="{D4ADE0D5-CA1D-2448-B4ED-DDBC2094D872}"/>
                </a:ext>
              </a:extLst>
            </p:cNvPr>
            <p:cNvSpPr>
              <a:spLocks noChangeShapeType="1"/>
            </p:cNvSpPr>
            <p:nvPr/>
          </p:nvSpPr>
          <p:spPr bwMode="auto">
            <a:xfrm>
              <a:off x="4783535" y="3385373"/>
              <a:ext cx="0" cy="137803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16">
              <a:extLst>
                <a:ext uri="{FF2B5EF4-FFF2-40B4-BE49-F238E27FC236}">
                  <a16:creationId xmlns:a16="http://schemas.microsoft.com/office/drawing/2014/main" id="{589B431F-FB61-5C43-A1D9-E16AA747BA7A}"/>
                </a:ext>
              </a:extLst>
            </p:cNvPr>
            <p:cNvSpPr>
              <a:spLocks noChangeShapeType="1"/>
            </p:cNvSpPr>
            <p:nvPr/>
          </p:nvSpPr>
          <p:spPr bwMode="auto">
            <a:xfrm>
              <a:off x="2350042" y="4763403"/>
              <a:ext cx="2433490"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a:extLst>
              <a:ext uri="{FF2B5EF4-FFF2-40B4-BE49-F238E27FC236}">
                <a16:creationId xmlns:a16="http://schemas.microsoft.com/office/drawing/2014/main" id="{24C5CC2B-DC6D-534C-9A1F-7AFBD53F0955}"/>
              </a:ext>
            </a:extLst>
          </p:cNvPr>
          <p:cNvGrpSpPr/>
          <p:nvPr/>
        </p:nvGrpSpPr>
        <p:grpSpPr>
          <a:xfrm>
            <a:off x="7870716" y="2923620"/>
            <a:ext cx="550964" cy="531537"/>
            <a:chOff x="5990420" y="4665092"/>
            <a:chExt cx="309563" cy="309564"/>
          </a:xfrm>
        </p:grpSpPr>
        <p:sp>
          <p:nvSpPr>
            <p:cNvPr id="60" name="Line 5">
              <a:extLst>
                <a:ext uri="{FF2B5EF4-FFF2-40B4-BE49-F238E27FC236}">
                  <a16:creationId xmlns:a16="http://schemas.microsoft.com/office/drawing/2014/main" id="{74DA2DE9-6008-0A49-9EFC-0A397BB38AC8}"/>
                </a:ext>
              </a:extLst>
            </p:cNvPr>
            <p:cNvSpPr>
              <a:spLocks noChangeShapeType="1"/>
            </p:cNvSpPr>
            <p:nvPr/>
          </p:nvSpPr>
          <p:spPr bwMode="auto">
            <a:xfrm>
              <a:off x="5990420" y="4665092"/>
              <a:ext cx="0" cy="309564"/>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8">
              <a:extLst>
                <a:ext uri="{FF2B5EF4-FFF2-40B4-BE49-F238E27FC236}">
                  <a16:creationId xmlns:a16="http://schemas.microsoft.com/office/drawing/2014/main" id="{13B57FB1-2E9E-D940-99C6-81E82C860027}"/>
                </a:ext>
              </a:extLst>
            </p:cNvPr>
            <p:cNvSpPr>
              <a:spLocks noChangeShapeType="1"/>
            </p:cNvSpPr>
            <p:nvPr/>
          </p:nvSpPr>
          <p:spPr bwMode="auto">
            <a:xfrm>
              <a:off x="6144408" y="4665092"/>
              <a:ext cx="0" cy="309563"/>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9">
              <a:extLst>
                <a:ext uri="{FF2B5EF4-FFF2-40B4-BE49-F238E27FC236}">
                  <a16:creationId xmlns:a16="http://schemas.microsoft.com/office/drawing/2014/main" id="{27A4342A-1686-0E48-A45E-F92C4440A539}"/>
                </a:ext>
              </a:extLst>
            </p:cNvPr>
            <p:cNvSpPr>
              <a:spLocks noChangeShapeType="1"/>
            </p:cNvSpPr>
            <p:nvPr/>
          </p:nvSpPr>
          <p:spPr bwMode="auto">
            <a:xfrm>
              <a:off x="6299983" y="4665094"/>
              <a:ext cx="0" cy="309562"/>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16">
              <a:extLst>
                <a:ext uri="{FF2B5EF4-FFF2-40B4-BE49-F238E27FC236}">
                  <a16:creationId xmlns:a16="http://schemas.microsoft.com/office/drawing/2014/main" id="{4E1FFB48-566B-704C-85F8-0BAC330222E8}"/>
                </a:ext>
              </a:extLst>
            </p:cNvPr>
            <p:cNvSpPr>
              <a:spLocks noChangeShapeType="1"/>
            </p:cNvSpPr>
            <p:nvPr/>
          </p:nvSpPr>
          <p:spPr bwMode="auto">
            <a:xfrm>
              <a:off x="5990420" y="4665094"/>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17">
              <a:extLst>
                <a:ext uri="{FF2B5EF4-FFF2-40B4-BE49-F238E27FC236}">
                  <a16:creationId xmlns:a16="http://schemas.microsoft.com/office/drawing/2014/main" id="{9ED4604F-D6DD-604F-9570-9E9342282582}"/>
                </a:ext>
              </a:extLst>
            </p:cNvPr>
            <p:cNvSpPr>
              <a:spLocks noChangeShapeType="1"/>
            </p:cNvSpPr>
            <p:nvPr/>
          </p:nvSpPr>
          <p:spPr bwMode="auto">
            <a:xfrm>
              <a:off x="5990420" y="4820669"/>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18">
              <a:extLst>
                <a:ext uri="{FF2B5EF4-FFF2-40B4-BE49-F238E27FC236}">
                  <a16:creationId xmlns:a16="http://schemas.microsoft.com/office/drawing/2014/main" id="{296944B6-4F1C-C044-B1EC-F8FD02F91CDB}"/>
                </a:ext>
              </a:extLst>
            </p:cNvPr>
            <p:cNvSpPr>
              <a:spLocks noChangeShapeType="1"/>
            </p:cNvSpPr>
            <p:nvPr/>
          </p:nvSpPr>
          <p:spPr bwMode="auto">
            <a:xfrm>
              <a:off x="5990420" y="4974656"/>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65">
            <a:extLst>
              <a:ext uri="{FF2B5EF4-FFF2-40B4-BE49-F238E27FC236}">
                <a16:creationId xmlns:a16="http://schemas.microsoft.com/office/drawing/2014/main" id="{074761E2-C907-3B42-B504-4DC279BC6BE0}"/>
              </a:ext>
            </a:extLst>
          </p:cNvPr>
          <p:cNvGrpSpPr/>
          <p:nvPr/>
        </p:nvGrpSpPr>
        <p:grpSpPr>
          <a:xfrm>
            <a:off x="7866199" y="2914174"/>
            <a:ext cx="557644" cy="540983"/>
            <a:chOff x="2350042" y="3385373"/>
            <a:chExt cx="2433493" cy="1378030"/>
          </a:xfrm>
        </p:grpSpPr>
        <p:sp>
          <p:nvSpPr>
            <p:cNvPr id="67" name="Line 5">
              <a:extLst>
                <a:ext uri="{FF2B5EF4-FFF2-40B4-BE49-F238E27FC236}">
                  <a16:creationId xmlns:a16="http://schemas.microsoft.com/office/drawing/2014/main" id="{B75D2AE7-5C6C-8D4F-99C6-856CA2A56CA3}"/>
                </a:ext>
              </a:extLst>
            </p:cNvPr>
            <p:cNvSpPr>
              <a:spLocks noChangeShapeType="1"/>
            </p:cNvSpPr>
            <p:nvPr/>
          </p:nvSpPr>
          <p:spPr bwMode="auto">
            <a:xfrm>
              <a:off x="2350042" y="3385373"/>
              <a:ext cx="0" cy="1378030"/>
            </a:xfrm>
            <a:prstGeom prst="line">
              <a:avLst/>
            </a:prstGeom>
            <a:noFill/>
            <a:ln w="22225" cap="rnd">
              <a:solidFill>
                <a:schemeClr val="accent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7">
              <a:extLst>
                <a:ext uri="{FF2B5EF4-FFF2-40B4-BE49-F238E27FC236}">
                  <a16:creationId xmlns:a16="http://schemas.microsoft.com/office/drawing/2014/main" id="{07F1EF45-A85E-9B48-9D1E-D6CB04D42D1D}"/>
                </a:ext>
              </a:extLst>
            </p:cNvPr>
            <p:cNvSpPr>
              <a:spLocks noChangeShapeType="1"/>
            </p:cNvSpPr>
            <p:nvPr/>
          </p:nvSpPr>
          <p:spPr bwMode="auto">
            <a:xfrm>
              <a:off x="2350045" y="3385373"/>
              <a:ext cx="2433490" cy="0"/>
            </a:xfrm>
            <a:prstGeom prst="line">
              <a:avLst/>
            </a:prstGeom>
            <a:noFill/>
            <a:ln w="22225" cap="rnd">
              <a:solidFill>
                <a:schemeClr val="accent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12">
              <a:extLst>
                <a:ext uri="{FF2B5EF4-FFF2-40B4-BE49-F238E27FC236}">
                  <a16:creationId xmlns:a16="http://schemas.microsoft.com/office/drawing/2014/main" id="{47529BAE-72D1-834F-B371-5C2F8781981B}"/>
                </a:ext>
              </a:extLst>
            </p:cNvPr>
            <p:cNvSpPr>
              <a:spLocks noChangeShapeType="1"/>
            </p:cNvSpPr>
            <p:nvPr/>
          </p:nvSpPr>
          <p:spPr bwMode="auto">
            <a:xfrm>
              <a:off x="4783535" y="3385373"/>
              <a:ext cx="0" cy="1378030"/>
            </a:xfrm>
            <a:prstGeom prst="line">
              <a:avLst/>
            </a:prstGeom>
            <a:noFill/>
            <a:ln w="22225" cap="rnd">
              <a:solidFill>
                <a:schemeClr val="accent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16">
              <a:extLst>
                <a:ext uri="{FF2B5EF4-FFF2-40B4-BE49-F238E27FC236}">
                  <a16:creationId xmlns:a16="http://schemas.microsoft.com/office/drawing/2014/main" id="{0E31C07F-8BB8-A948-BFE5-5338FA712ECC}"/>
                </a:ext>
              </a:extLst>
            </p:cNvPr>
            <p:cNvSpPr>
              <a:spLocks noChangeShapeType="1"/>
            </p:cNvSpPr>
            <p:nvPr/>
          </p:nvSpPr>
          <p:spPr bwMode="auto">
            <a:xfrm>
              <a:off x="2350042" y="4763403"/>
              <a:ext cx="2433490" cy="0"/>
            </a:xfrm>
            <a:prstGeom prst="line">
              <a:avLst/>
            </a:prstGeom>
            <a:noFill/>
            <a:ln w="22225" cap="rnd">
              <a:solidFill>
                <a:schemeClr val="accent1">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71" name="Curved Connector 70">
            <a:extLst>
              <a:ext uri="{FF2B5EF4-FFF2-40B4-BE49-F238E27FC236}">
                <a16:creationId xmlns:a16="http://schemas.microsoft.com/office/drawing/2014/main" id="{07FED19A-CAE5-C14A-B875-09AE3C1E3AD1}"/>
              </a:ext>
            </a:extLst>
          </p:cNvPr>
          <p:cNvCxnSpPr>
            <a:endCxn id="55" idx="0"/>
          </p:cNvCxnSpPr>
          <p:nvPr/>
        </p:nvCxnSpPr>
        <p:spPr>
          <a:xfrm flipV="1">
            <a:off x="4435668" y="2245063"/>
            <a:ext cx="3429228" cy="421276"/>
          </a:xfrm>
          <a:prstGeom prst="curvedConnector4">
            <a:avLst>
              <a:gd name="adj1" fmla="val 141"/>
              <a:gd name="adj2" fmla="val 166396"/>
            </a:avLst>
          </a:prstGeom>
          <a:ln w="12700">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a:extLst>
              <a:ext uri="{FF2B5EF4-FFF2-40B4-BE49-F238E27FC236}">
                <a16:creationId xmlns:a16="http://schemas.microsoft.com/office/drawing/2014/main" id="{AABC0C69-C09B-AC4F-8290-200C8BAF9245}"/>
              </a:ext>
            </a:extLst>
          </p:cNvPr>
          <p:cNvCxnSpPr>
            <a:stCxn id="53" idx="0"/>
          </p:cNvCxnSpPr>
          <p:nvPr/>
        </p:nvCxnSpPr>
        <p:spPr>
          <a:xfrm flipV="1">
            <a:off x="6376342" y="3468524"/>
            <a:ext cx="1871517" cy="1585538"/>
          </a:xfrm>
          <a:prstGeom prst="curvedConnector3">
            <a:avLst>
              <a:gd name="adj1" fmla="val 100179"/>
            </a:avLst>
          </a:prstGeom>
          <a:ln w="12700">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A67E265-A5EE-0B4E-90DD-DC49D3964046}"/>
              </a:ext>
            </a:extLst>
          </p:cNvPr>
          <p:cNvSpPr txBox="1"/>
          <p:nvPr/>
        </p:nvSpPr>
        <p:spPr>
          <a:xfrm>
            <a:off x="2971801" y="2209799"/>
            <a:ext cx="1729681" cy="338554"/>
          </a:xfrm>
          <a:prstGeom prst="rect">
            <a:avLst/>
          </a:prstGeom>
          <a:noFill/>
        </p:spPr>
        <p:txBody>
          <a:bodyPr wrap="square" rtlCol="0">
            <a:spAutoFit/>
          </a:bodyPr>
          <a:lstStyle/>
          <a:p>
            <a:pPr algn="ctr"/>
            <a:r>
              <a:rPr lang="en-US" sz="1600" dirty="0" err="1">
                <a:latin typeface="+mj-lt"/>
              </a:rPr>
              <a:t>RoI</a:t>
            </a:r>
            <a:r>
              <a:rPr lang="en-US" sz="1600" dirty="0">
                <a:latin typeface="+mj-lt"/>
              </a:rPr>
              <a:t> pooling</a:t>
            </a:r>
          </a:p>
        </p:txBody>
      </p:sp>
      <p:sp>
        <p:nvSpPr>
          <p:cNvPr id="74" name="TextBox 73">
            <a:extLst>
              <a:ext uri="{FF2B5EF4-FFF2-40B4-BE49-F238E27FC236}">
                <a16:creationId xmlns:a16="http://schemas.microsoft.com/office/drawing/2014/main" id="{87B8B291-17B6-E541-97CE-382D12A20A67}"/>
              </a:ext>
            </a:extLst>
          </p:cNvPr>
          <p:cNvSpPr txBox="1"/>
          <p:nvPr/>
        </p:nvSpPr>
        <p:spPr>
          <a:xfrm>
            <a:off x="7560800" y="4724400"/>
            <a:ext cx="1507000" cy="338554"/>
          </a:xfrm>
          <a:prstGeom prst="rect">
            <a:avLst/>
          </a:prstGeom>
          <a:noFill/>
        </p:spPr>
        <p:txBody>
          <a:bodyPr wrap="square" rtlCol="0">
            <a:spAutoFit/>
          </a:bodyPr>
          <a:lstStyle/>
          <a:p>
            <a:pPr algn="ctr"/>
            <a:r>
              <a:rPr lang="en-US" sz="1600" dirty="0" err="1">
                <a:latin typeface="+mj-lt"/>
              </a:rPr>
              <a:t>RoI</a:t>
            </a:r>
            <a:r>
              <a:rPr lang="en-US" sz="1600" dirty="0">
                <a:latin typeface="+mj-lt"/>
              </a:rPr>
              <a:t> pooling</a:t>
            </a:r>
          </a:p>
        </p:txBody>
      </p:sp>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34C2FC4D-6A89-8048-AFDF-A59C4F31819D}"/>
                  </a:ext>
                </a:extLst>
              </p:cNvPr>
              <p:cNvSpPr/>
              <p:nvPr/>
            </p:nvSpPr>
            <p:spPr>
              <a:xfrm>
                <a:off x="3049037" y="2923619"/>
                <a:ext cx="40793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dirty="0">
                              <a:solidFill>
                                <a:srgbClr val="C00000"/>
                              </a:solidFill>
                              <a:latin typeface="Cambria Math" panose="02040503050406030204" pitchFamily="18" charset="0"/>
                            </a:rPr>
                          </m:ctrlPr>
                        </m:sSubPr>
                        <m:e>
                          <m:r>
                            <a:rPr lang="en-US" sz="1600" i="1" dirty="0">
                              <a:solidFill>
                                <a:srgbClr val="C00000"/>
                              </a:solidFill>
                              <a:latin typeface="Cambria Math" charset="0"/>
                            </a:rPr>
                            <m:t>𝑟</m:t>
                          </m:r>
                        </m:e>
                        <m:sub>
                          <m:r>
                            <a:rPr lang="en-US" sz="1600" b="0" i="1" dirty="0">
                              <a:solidFill>
                                <a:srgbClr val="C00000"/>
                              </a:solidFill>
                              <a:latin typeface="Cambria Math" panose="02040503050406030204" pitchFamily="18" charset="0"/>
                            </a:rPr>
                            <m:t>1</m:t>
                          </m:r>
                        </m:sub>
                      </m:sSub>
                    </m:oMath>
                  </m:oMathPara>
                </a14:m>
                <a:endParaRPr lang="en-US" sz="1600" dirty="0"/>
              </a:p>
            </p:txBody>
          </p:sp>
        </mc:Choice>
        <mc:Fallback xmlns="">
          <p:sp>
            <p:nvSpPr>
              <p:cNvPr id="79" name="Rectangle 78">
                <a:extLst>
                  <a:ext uri="{FF2B5EF4-FFF2-40B4-BE49-F238E27FC236}">
                    <a16:creationId xmlns:a16="http://schemas.microsoft.com/office/drawing/2014/main" id="{34C2FC4D-6A89-8048-AFDF-A59C4F31819D}"/>
                  </a:ext>
                </a:extLst>
              </p:cNvPr>
              <p:cNvSpPr>
                <a:spLocks noRot="1" noChangeAspect="1" noMove="1" noResize="1" noEditPoints="1" noAdjustHandles="1" noChangeArrowheads="1" noChangeShapeType="1" noTextEdit="1"/>
              </p:cNvSpPr>
              <p:nvPr/>
            </p:nvSpPr>
            <p:spPr>
              <a:xfrm>
                <a:off x="3049037" y="2923619"/>
                <a:ext cx="407932" cy="33855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a:extLst>
                  <a:ext uri="{FF2B5EF4-FFF2-40B4-BE49-F238E27FC236}">
                    <a16:creationId xmlns:a16="http://schemas.microsoft.com/office/drawing/2014/main" id="{289EA977-EB45-7744-BD5F-3857C8E2AAB2}"/>
                  </a:ext>
                </a:extLst>
              </p:cNvPr>
              <p:cNvSpPr/>
              <p:nvPr/>
            </p:nvSpPr>
            <p:spPr>
              <a:xfrm>
                <a:off x="6369124" y="4081046"/>
                <a:ext cx="41267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dirty="0">
                              <a:solidFill>
                                <a:srgbClr val="C00000"/>
                              </a:solidFill>
                              <a:latin typeface="Cambria Math" panose="02040503050406030204" pitchFamily="18" charset="0"/>
                            </a:rPr>
                          </m:ctrlPr>
                        </m:sSubPr>
                        <m:e>
                          <m:r>
                            <a:rPr lang="en-US" sz="1600" i="1" dirty="0">
                              <a:solidFill>
                                <a:srgbClr val="C00000"/>
                              </a:solidFill>
                              <a:latin typeface="Cambria Math" charset="0"/>
                            </a:rPr>
                            <m:t>𝑟</m:t>
                          </m:r>
                        </m:e>
                        <m:sub>
                          <m:r>
                            <a:rPr lang="en-US" sz="1600" b="0" i="1" dirty="0">
                              <a:solidFill>
                                <a:srgbClr val="C00000"/>
                              </a:solidFill>
                              <a:latin typeface="Cambria Math" panose="02040503050406030204" pitchFamily="18" charset="0"/>
                            </a:rPr>
                            <m:t>2</m:t>
                          </m:r>
                        </m:sub>
                      </m:sSub>
                    </m:oMath>
                  </m:oMathPara>
                </a14:m>
                <a:endParaRPr lang="en-US" sz="1600" dirty="0"/>
              </a:p>
            </p:txBody>
          </p:sp>
        </mc:Choice>
        <mc:Fallback xmlns="">
          <p:sp>
            <p:nvSpPr>
              <p:cNvPr id="80" name="Rectangle 79">
                <a:extLst>
                  <a:ext uri="{FF2B5EF4-FFF2-40B4-BE49-F238E27FC236}">
                    <a16:creationId xmlns:a16="http://schemas.microsoft.com/office/drawing/2014/main" id="{289EA977-EB45-7744-BD5F-3857C8E2AAB2}"/>
                  </a:ext>
                </a:extLst>
              </p:cNvPr>
              <p:cNvSpPr>
                <a:spLocks noRot="1" noChangeAspect="1" noMove="1" noResize="1" noEditPoints="1" noAdjustHandles="1" noChangeArrowheads="1" noChangeShapeType="1" noTextEdit="1"/>
              </p:cNvSpPr>
              <p:nvPr/>
            </p:nvSpPr>
            <p:spPr>
              <a:xfrm>
                <a:off x="6369124" y="4081046"/>
                <a:ext cx="412677"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04AEDEB2-315A-4A47-B732-6DF4D00A07B0}"/>
                  </a:ext>
                </a:extLst>
              </p:cNvPr>
              <p:cNvSpPr/>
              <p:nvPr/>
            </p:nvSpPr>
            <p:spPr>
              <a:xfrm>
                <a:off x="7978628" y="1864587"/>
                <a:ext cx="40793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dirty="0">
                              <a:solidFill>
                                <a:srgbClr val="C00000"/>
                              </a:solidFill>
                              <a:latin typeface="Cambria Math" panose="02040503050406030204" pitchFamily="18" charset="0"/>
                            </a:rPr>
                          </m:ctrlPr>
                        </m:sSubPr>
                        <m:e>
                          <m:r>
                            <a:rPr lang="en-US" sz="1600" i="1" dirty="0">
                              <a:solidFill>
                                <a:srgbClr val="C00000"/>
                              </a:solidFill>
                              <a:latin typeface="Cambria Math" charset="0"/>
                            </a:rPr>
                            <m:t>𝑟</m:t>
                          </m:r>
                        </m:e>
                        <m:sub>
                          <m:r>
                            <a:rPr lang="en-US" sz="1600" b="0" i="1" dirty="0">
                              <a:solidFill>
                                <a:srgbClr val="C00000"/>
                              </a:solidFill>
                              <a:latin typeface="Cambria Math" panose="02040503050406030204" pitchFamily="18" charset="0"/>
                            </a:rPr>
                            <m:t>1</m:t>
                          </m:r>
                        </m:sub>
                      </m:sSub>
                    </m:oMath>
                  </m:oMathPara>
                </a14:m>
                <a:endParaRPr lang="en-US" sz="1600" dirty="0"/>
              </a:p>
            </p:txBody>
          </p:sp>
        </mc:Choice>
        <mc:Fallback xmlns="">
          <p:sp>
            <p:nvSpPr>
              <p:cNvPr id="84" name="Rectangle 83">
                <a:extLst>
                  <a:ext uri="{FF2B5EF4-FFF2-40B4-BE49-F238E27FC236}">
                    <a16:creationId xmlns:a16="http://schemas.microsoft.com/office/drawing/2014/main" id="{04AEDEB2-315A-4A47-B732-6DF4D00A07B0}"/>
                  </a:ext>
                </a:extLst>
              </p:cNvPr>
              <p:cNvSpPr>
                <a:spLocks noRot="1" noChangeAspect="1" noMove="1" noResize="1" noEditPoints="1" noAdjustHandles="1" noChangeArrowheads="1" noChangeShapeType="1" noTextEdit="1"/>
              </p:cNvSpPr>
              <p:nvPr/>
            </p:nvSpPr>
            <p:spPr>
              <a:xfrm>
                <a:off x="7978628" y="1864587"/>
                <a:ext cx="407932"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9FBC0FEC-914F-BB47-B4D4-DA17D4C283B3}"/>
                  </a:ext>
                </a:extLst>
              </p:cNvPr>
              <p:cNvSpPr/>
              <p:nvPr/>
            </p:nvSpPr>
            <p:spPr>
              <a:xfrm>
                <a:off x="7898445" y="3418225"/>
                <a:ext cx="41267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dirty="0">
                              <a:solidFill>
                                <a:srgbClr val="C00000"/>
                              </a:solidFill>
                              <a:latin typeface="Cambria Math" panose="02040503050406030204" pitchFamily="18" charset="0"/>
                            </a:rPr>
                          </m:ctrlPr>
                        </m:sSubPr>
                        <m:e>
                          <m:r>
                            <a:rPr lang="en-US" sz="1600" i="1" dirty="0">
                              <a:solidFill>
                                <a:srgbClr val="C00000"/>
                              </a:solidFill>
                              <a:latin typeface="Cambria Math" charset="0"/>
                            </a:rPr>
                            <m:t>𝑟</m:t>
                          </m:r>
                        </m:e>
                        <m:sub>
                          <m:r>
                            <a:rPr lang="en-US" sz="1600" b="0" i="1" dirty="0">
                              <a:solidFill>
                                <a:srgbClr val="C00000"/>
                              </a:solidFill>
                              <a:latin typeface="Cambria Math" panose="02040503050406030204" pitchFamily="18" charset="0"/>
                            </a:rPr>
                            <m:t>2</m:t>
                          </m:r>
                        </m:sub>
                      </m:sSub>
                    </m:oMath>
                  </m:oMathPara>
                </a14:m>
                <a:endParaRPr lang="en-US" sz="1600" dirty="0"/>
              </a:p>
            </p:txBody>
          </p:sp>
        </mc:Choice>
        <mc:Fallback xmlns="">
          <p:sp>
            <p:nvSpPr>
              <p:cNvPr id="85" name="Rectangle 84">
                <a:extLst>
                  <a:ext uri="{FF2B5EF4-FFF2-40B4-BE49-F238E27FC236}">
                    <a16:creationId xmlns:a16="http://schemas.microsoft.com/office/drawing/2014/main" id="{9FBC0FEC-914F-BB47-B4D4-DA17D4C283B3}"/>
                  </a:ext>
                </a:extLst>
              </p:cNvPr>
              <p:cNvSpPr>
                <a:spLocks noRot="1" noChangeAspect="1" noMove="1" noResize="1" noEditPoints="1" noAdjustHandles="1" noChangeArrowheads="1" noChangeShapeType="1" noTextEdit="1"/>
              </p:cNvSpPr>
              <p:nvPr/>
            </p:nvSpPr>
            <p:spPr>
              <a:xfrm>
                <a:off x="7898445" y="3418225"/>
                <a:ext cx="412677" cy="338554"/>
              </a:xfrm>
              <a:prstGeom prst="rect">
                <a:avLst/>
              </a:prstGeom>
              <a:blipFill>
                <a:blip r:embed="rId5"/>
                <a:stretch>
                  <a:fillRect/>
                </a:stretch>
              </a:blipFill>
            </p:spPr>
            <p:txBody>
              <a:bodyPr/>
              <a:lstStyle/>
              <a:p>
                <a:r>
                  <a:rPr lang="en-US">
                    <a:noFill/>
                  </a:rPr>
                  <a:t> </a:t>
                </a:r>
              </a:p>
            </p:txBody>
          </p:sp>
        </mc:Fallback>
      </mc:AlternateContent>
      <p:sp>
        <p:nvSpPr>
          <p:cNvPr id="111" name="TextBox 110">
            <a:extLst>
              <a:ext uri="{FF2B5EF4-FFF2-40B4-BE49-F238E27FC236}">
                <a16:creationId xmlns:a16="http://schemas.microsoft.com/office/drawing/2014/main" id="{940245D6-7BE6-A143-99D3-97B45FD24C6B}"/>
              </a:ext>
            </a:extLst>
          </p:cNvPr>
          <p:cNvSpPr txBox="1"/>
          <p:nvPr/>
        </p:nvSpPr>
        <p:spPr>
          <a:xfrm>
            <a:off x="9341792" y="6366301"/>
            <a:ext cx="1326208" cy="523220"/>
          </a:xfrm>
          <a:prstGeom prst="rect">
            <a:avLst/>
          </a:prstGeom>
          <a:noFill/>
        </p:spPr>
        <p:txBody>
          <a:bodyPr wrap="square" rtlCol="0">
            <a:spAutoFit/>
          </a:bodyPr>
          <a:lstStyle/>
          <a:p>
            <a:pPr algn="ctr"/>
            <a:r>
              <a:rPr lang="en-US" sz="1400" b="0" dirty="0"/>
              <a:t>Source: Ross Girshick</a:t>
            </a:r>
          </a:p>
        </p:txBody>
      </p:sp>
      <p:sp>
        <p:nvSpPr>
          <p:cNvPr id="113" name="TextBox 112">
            <a:extLst>
              <a:ext uri="{FF2B5EF4-FFF2-40B4-BE49-F238E27FC236}">
                <a16:creationId xmlns:a16="http://schemas.microsoft.com/office/drawing/2014/main" id="{765A4508-C250-2743-9CEB-1DA6639BAE6A}"/>
              </a:ext>
            </a:extLst>
          </p:cNvPr>
          <p:cNvSpPr txBox="1"/>
          <p:nvPr/>
        </p:nvSpPr>
        <p:spPr>
          <a:xfrm>
            <a:off x="4194768" y="5182783"/>
            <a:ext cx="1729681" cy="338554"/>
          </a:xfrm>
          <a:prstGeom prst="rect">
            <a:avLst/>
          </a:prstGeom>
          <a:noFill/>
        </p:spPr>
        <p:txBody>
          <a:bodyPr wrap="square" rtlCol="0">
            <a:spAutoFit/>
          </a:bodyPr>
          <a:lstStyle/>
          <a:p>
            <a:pPr algn="ctr"/>
            <a:r>
              <a:rPr lang="en-US" sz="1600" dirty="0">
                <a:latin typeface="+mj-lt"/>
              </a:rPr>
              <a:t>Feature Map</a:t>
            </a:r>
          </a:p>
        </p:txBody>
      </p:sp>
      <p:cxnSp>
        <p:nvCxnSpPr>
          <p:cNvPr id="114" name="Curved Connector 113">
            <a:extLst>
              <a:ext uri="{FF2B5EF4-FFF2-40B4-BE49-F238E27FC236}">
                <a16:creationId xmlns:a16="http://schemas.microsoft.com/office/drawing/2014/main" id="{B7652EF4-7649-AD49-AA9B-123F7036DEE6}"/>
              </a:ext>
            </a:extLst>
          </p:cNvPr>
          <p:cNvCxnSpPr/>
          <p:nvPr/>
        </p:nvCxnSpPr>
        <p:spPr>
          <a:xfrm rot="10800000" flipV="1">
            <a:off x="5218965" y="2666337"/>
            <a:ext cx="2938660" cy="810692"/>
          </a:xfrm>
          <a:prstGeom prst="curvedConnector3">
            <a:avLst>
              <a:gd name="adj1" fmla="val 100192"/>
            </a:avLst>
          </a:prstGeom>
          <a:ln w="12700">
            <a:solidFill>
              <a:schemeClr val="tx1"/>
            </a:solidFill>
            <a:prstDash val="lg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5" name="Curved Connector 114">
            <a:extLst>
              <a:ext uri="{FF2B5EF4-FFF2-40B4-BE49-F238E27FC236}">
                <a16:creationId xmlns:a16="http://schemas.microsoft.com/office/drawing/2014/main" id="{59DFCF20-CDA6-DA4A-92F5-ECA68645B865}"/>
              </a:ext>
            </a:extLst>
          </p:cNvPr>
          <p:cNvCxnSpPr/>
          <p:nvPr/>
        </p:nvCxnSpPr>
        <p:spPr>
          <a:xfrm rot="10800000" flipV="1">
            <a:off x="5302270" y="3068973"/>
            <a:ext cx="2581286" cy="501843"/>
          </a:xfrm>
          <a:prstGeom prst="curvedConnector3">
            <a:avLst>
              <a:gd name="adj1" fmla="val 79608"/>
            </a:avLst>
          </a:prstGeom>
          <a:ln w="12700">
            <a:solidFill>
              <a:schemeClr val="tx1"/>
            </a:solidFill>
            <a:prstDash val="lg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Rectangle 115">
                <a:extLst>
                  <a:ext uri="{FF2B5EF4-FFF2-40B4-BE49-F238E27FC236}">
                    <a16:creationId xmlns:a16="http://schemas.microsoft.com/office/drawing/2014/main" id="{81B54DA3-EA9F-C34A-9D4F-6AD233FFD594}"/>
                  </a:ext>
                </a:extLst>
              </p:cNvPr>
              <p:cNvSpPr/>
              <p:nvPr/>
            </p:nvSpPr>
            <p:spPr>
              <a:xfrm>
                <a:off x="5007347" y="3447371"/>
                <a:ext cx="44608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rgbClr val="00B050"/>
                              </a:solidFill>
                              <a:latin typeface="Cambria Math" panose="02040503050406030204" pitchFamily="18" charset="0"/>
                            </a:rPr>
                          </m:ctrlPr>
                        </m:sSubPr>
                        <m:e>
                          <m:r>
                            <a:rPr lang="en-US" sz="1200" i="1">
                              <a:solidFill>
                                <a:srgbClr val="00B050"/>
                              </a:solidFill>
                              <a:latin typeface="Cambria Math" charset="0"/>
                            </a:rPr>
                            <m:t>𝑥</m:t>
                          </m:r>
                        </m:e>
                        <m:sub>
                          <m:r>
                            <a:rPr lang="en-US" sz="1200" b="0" i="1">
                              <a:solidFill>
                                <a:srgbClr val="00B050"/>
                              </a:solidFill>
                              <a:latin typeface="Cambria Math" panose="02040503050406030204" pitchFamily="18" charset="0"/>
                            </a:rPr>
                            <m:t>33</m:t>
                          </m:r>
                        </m:sub>
                      </m:sSub>
                    </m:oMath>
                  </m:oMathPara>
                </a14:m>
                <a:endParaRPr lang="en-US" sz="1200" dirty="0"/>
              </a:p>
            </p:txBody>
          </p:sp>
        </mc:Choice>
        <mc:Fallback xmlns="">
          <p:sp>
            <p:nvSpPr>
              <p:cNvPr id="116" name="Rectangle 115">
                <a:extLst>
                  <a:ext uri="{FF2B5EF4-FFF2-40B4-BE49-F238E27FC236}">
                    <a16:creationId xmlns:a16="http://schemas.microsoft.com/office/drawing/2014/main" id="{81B54DA3-EA9F-C34A-9D4F-6AD233FFD594}"/>
                  </a:ext>
                </a:extLst>
              </p:cNvPr>
              <p:cNvSpPr>
                <a:spLocks noRot="1" noChangeAspect="1" noMove="1" noResize="1" noEditPoints="1" noAdjustHandles="1" noChangeArrowheads="1" noChangeShapeType="1" noTextEdit="1"/>
              </p:cNvSpPr>
              <p:nvPr/>
            </p:nvSpPr>
            <p:spPr>
              <a:xfrm>
                <a:off x="5007347" y="3447371"/>
                <a:ext cx="446084"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1345933A-959D-074F-B898-BB238108C642}"/>
                  </a:ext>
                </a:extLst>
              </p:cNvPr>
              <p:cNvSpPr/>
              <p:nvPr/>
            </p:nvSpPr>
            <p:spPr>
              <a:xfrm>
                <a:off x="8079787" y="2508261"/>
                <a:ext cx="454612" cy="285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b="0" i="1">
                              <a:solidFill>
                                <a:srgbClr val="4768AC"/>
                              </a:solidFill>
                              <a:latin typeface="Cambria Math" panose="02040503050406030204" pitchFamily="18" charset="0"/>
                            </a:rPr>
                          </m:ctrlPr>
                        </m:sSubPr>
                        <m:e>
                          <m:r>
                            <a:rPr lang="en-US" sz="1200" b="0" i="1">
                              <a:solidFill>
                                <a:srgbClr val="4768AC"/>
                              </a:solidFill>
                              <a:latin typeface="Cambria Math" panose="02040503050406030204" pitchFamily="18" charset="0"/>
                            </a:rPr>
                            <m:t>𝑧</m:t>
                          </m:r>
                        </m:e>
                        <m:sub>
                          <m:r>
                            <a:rPr lang="en-US" sz="1200" b="0" i="1">
                              <a:solidFill>
                                <a:srgbClr val="4768AC"/>
                              </a:solidFill>
                              <a:latin typeface="Cambria Math" panose="02040503050406030204" pitchFamily="18" charset="0"/>
                            </a:rPr>
                            <m:t>1</m:t>
                          </m:r>
                          <m:r>
                            <a:rPr lang="en-US" sz="1200" b="0" i="1">
                              <a:solidFill>
                                <a:srgbClr val="4768AC"/>
                              </a:solidFill>
                              <a:latin typeface="Cambria Math" charset="0"/>
                            </a:rPr>
                            <m:t>,</m:t>
                          </m:r>
                          <m:r>
                            <a:rPr lang="en-US" sz="1200" b="0" i="1">
                              <a:solidFill>
                                <a:srgbClr val="4768AC"/>
                              </a:solidFill>
                              <a:latin typeface="Cambria Math" panose="02040503050406030204" pitchFamily="18" charset="0"/>
                            </a:rPr>
                            <m:t>4</m:t>
                          </m:r>
                        </m:sub>
                      </m:sSub>
                    </m:oMath>
                  </m:oMathPara>
                </a14:m>
                <a:endParaRPr lang="en-US" sz="1200" b="0" dirty="0"/>
              </a:p>
            </p:txBody>
          </p:sp>
        </mc:Choice>
        <mc:Fallback xmlns="">
          <p:sp>
            <p:nvSpPr>
              <p:cNvPr id="117" name="Rectangle 116">
                <a:extLst>
                  <a:ext uri="{FF2B5EF4-FFF2-40B4-BE49-F238E27FC236}">
                    <a16:creationId xmlns:a16="http://schemas.microsoft.com/office/drawing/2014/main" id="{1345933A-959D-074F-B898-BB238108C642}"/>
                  </a:ext>
                </a:extLst>
              </p:cNvPr>
              <p:cNvSpPr>
                <a:spLocks noRot="1" noChangeAspect="1" noMove="1" noResize="1" noEditPoints="1" noAdjustHandles="1" noChangeArrowheads="1" noChangeShapeType="1" noTextEdit="1"/>
              </p:cNvSpPr>
              <p:nvPr/>
            </p:nvSpPr>
            <p:spPr>
              <a:xfrm>
                <a:off x="8079787" y="2508261"/>
                <a:ext cx="454612" cy="28520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B39F7A05-14A8-C84D-BD4E-DF7CF07009F3}"/>
                  </a:ext>
                </a:extLst>
              </p:cNvPr>
              <p:cNvSpPr/>
              <p:nvPr/>
            </p:nvSpPr>
            <p:spPr>
              <a:xfrm>
                <a:off x="7810568" y="2902341"/>
                <a:ext cx="458202" cy="285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b="0" i="1">
                              <a:solidFill>
                                <a:srgbClr val="4768AC"/>
                              </a:solidFill>
                              <a:latin typeface="Cambria Math" panose="02040503050406030204" pitchFamily="18" charset="0"/>
                            </a:rPr>
                          </m:ctrlPr>
                        </m:sSubPr>
                        <m:e>
                          <m:r>
                            <a:rPr lang="en-US" sz="1200" b="0" i="1">
                              <a:solidFill>
                                <a:srgbClr val="4768AC"/>
                              </a:solidFill>
                              <a:latin typeface="Cambria Math" panose="02040503050406030204" pitchFamily="18" charset="0"/>
                            </a:rPr>
                            <m:t>𝑧</m:t>
                          </m:r>
                        </m:e>
                        <m:sub>
                          <m:r>
                            <a:rPr lang="en-US" sz="1200" b="0" i="1">
                              <a:solidFill>
                                <a:srgbClr val="4768AC"/>
                              </a:solidFill>
                              <a:latin typeface="Cambria Math" panose="02040503050406030204" pitchFamily="18" charset="0"/>
                            </a:rPr>
                            <m:t>2</m:t>
                          </m:r>
                          <m:r>
                            <a:rPr lang="en-US" sz="1200" b="0" i="1">
                              <a:solidFill>
                                <a:srgbClr val="4768AC"/>
                              </a:solidFill>
                              <a:latin typeface="Cambria Math" charset="0"/>
                            </a:rPr>
                            <m:t>,</m:t>
                          </m:r>
                          <m:r>
                            <a:rPr lang="en-US" sz="1200" b="0" i="1">
                              <a:solidFill>
                                <a:srgbClr val="4768AC"/>
                              </a:solidFill>
                              <a:latin typeface="Cambria Math" panose="02040503050406030204" pitchFamily="18" charset="0"/>
                            </a:rPr>
                            <m:t>1</m:t>
                          </m:r>
                        </m:sub>
                      </m:sSub>
                    </m:oMath>
                  </m:oMathPara>
                </a14:m>
                <a:endParaRPr lang="en-US" sz="1200" b="0" dirty="0"/>
              </a:p>
            </p:txBody>
          </p:sp>
        </mc:Choice>
        <mc:Fallback xmlns="">
          <p:sp>
            <p:nvSpPr>
              <p:cNvPr id="118" name="Rectangle 117">
                <a:extLst>
                  <a:ext uri="{FF2B5EF4-FFF2-40B4-BE49-F238E27FC236}">
                    <a16:creationId xmlns:a16="http://schemas.microsoft.com/office/drawing/2014/main" id="{B39F7A05-14A8-C84D-BD4E-DF7CF07009F3}"/>
                  </a:ext>
                </a:extLst>
              </p:cNvPr>
              <p:cNvSpPr>
                <a:spLocks noRot="1" noChangeAspect="1" noMove="1" noResize="1" noEditPoints="1" noAdjustHandles="1" noChangeArrowheads="1" noChangeShapeType="1" noTextEdit="1"/>
              </p:cNvSpPr>
              <p:nvPr/>
            </p:nvSpPr>
            <p:spPr>
              <a:xfrm>
                <a:off x="7810568" y="2902341"/>
                <a:ext cx="458202" cy="28520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3490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73" grpId="0"/>
      <p:bldP spid="74" grpId="0"/>
      <p:bldP spid="79" grpId="0"/>
      <p:bldP spid="80" grpId="0"/>
      <p:bldP spid="84" grpId="0"/>
      <p:bldP spid="84" grpId="1"/>
      <p:bldP spid="85" grpId="0"/>
      <p:bldP spid="116" grpId="0"/>
      <p:bldP spid="117" grpId="0"/>
      <p:bldP spid="1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1BF6-2F7B-C445-AB82-C44B1C7C7616}"/>
              </a:ext>
            </a:extLst>
          </p:cNvPr>
          <p:cNvSpPr>
            <a:spLocks noGrp="1"/>
          </p:cNvSpPr>
          <p:nvPr>
            <p:ph type="title"/>
          </p:nvPr>
        </p:nvSpPr>
        <p:spPr/>
        <p:txBody>
          <a:bodyPr/>
          <a:lstStyle/>
          <a:p>
            <a:r>
              <a:rPr lang="en-US" dirty="0"/>
              <a:t>ROI pooling: Backpropagation</a:t>
            </a:r>
          </a:p>
        </p:txBody>
      </p:sp>
      <p:sp>
        <p:nvSpPr>
          <p:cNvPr id="3" name="Content Placeholder 2">
            <a:extLst>
              <a:ext uri="{FF2B5EF4-FFF2-40B4-BE49-F238E27FC236}">
                <a16:creationId xmlns:a16="http://schemas.microsoft.com/office/drawing/2014/main" id="{D0C3352F-F991-BE42-81C1-788F9F23F8A1}"/>
              </a:ext>
            </a:extLst>
          </p:cNvPr>
          <p:cNvSpPr>
            <a:spLocks noGrp="1"/>
          </p:cNvSpPr>
          <p:nvPr>
            <p:ph idx="1"/>
          </p:nvPr>
        </p:nvSpPr>
        <p:spPr/>
        <p:txBody>
          <a:bodyPr/>
          <a:lstStyle/>
          <a:p>
            <a:pPr marL="457200" indent="-457200">
              <a:buFont typeface="Arial" panose="020B0604020202020204" pitchFamily="34" charset="0"/>
              <a:buChar char="•"/>
            </a:pPr>
            <a:r>
              <a:rPr lang="en-US" dirty="0"/>
              <a:t>Similar to max pooling, but has to take into account overlap of pooling regions</a:t>
            </a:r>
          </a:p>
        </p:txBody>
      </p:sp>
      <p:grpSp>
        <p:nvGrpSpPr>
          <p:cNvPr id="13" name="Group 12">
            <a:extLst>
              <a:ext uri="{FF2B5EF4-FFF2-40B4-BE49-F238E27FC236}">
                <a16:creationId xmlns:a16="http://schemas.microsoft.com/office/drawing/2014/main" id="{89FB1661-536E-5949-8672-0C8B9724ED31}"/>
              </a:ext>
            </a:extLst>
          </p:cNvPr>
          <p:cNvGrpSpPr/>
          <p:nvPr/>
        </p:nvGrpSpPr>
        <p:grpSpPr>
          <a:xfrm>
            <a:off x="3492073" y="2666340"/>
            <a:ext cx="1887189" cy="1068670"/>
            <a:chOff x="5990419" y="4047556"/>
            <a:chExt cx="927101" cy="617538"/>
          </a:xfrm>
        </p:grpSpPr>
        <p:sp>
          <p:nvSpPr>
            <p:cNvPr id="14" name="Line 5">
              <a:extLst>
                <a:ext uri="{FF2B5EF4-FFF2-40B4-BE49-F238E27FC236}">
                  <a16:creationId xmlns:a16="http://schemas.microsoft.com/office/drawing/2014/main" id="{DBE03F86-CC83-404B-B6F0-D9BC0663C5C6}"/>
                </a:ext>
              </a:extLst>
            </p:cNvPr>
            <p:cNvSpPr>
              <a:spLocks noChangeShapeType="1"/>
            </p:cNvSpPr>
            <p:nvPr/>
          </p:nvSpPr>
          <p:spPr bwMode="auto">
            <a:xfrm>
              <a:off x="5990419"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6">
              <a:extLst>
                <a:ext uri="{FF2B5EF4-FFF2-40B4-BE49-F238E27FC236}">
                  <a16:creationId xmlns:a16="http://schemas.microsoft.com/office/drawing/2014/main" id="{3354AE12-6955-064D-8178-027F1C334F80}"/>
                </a:ext>
              </a:extLst>
            </p:cNvPr>
            <p:cNvSpPr>
              <a:spLocks noChangeShapeType="1"/>
            </p:cNvSpPr>
            <p:nvPr/>
          </p:nvSpPr>
          <p:spPr bwMode="auto">
            <a:xfrm>
              <a:off x="6607958"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7">
              <a:extLst>
                <a:ext uri="{FF2B5EF4-FFF2-40B4-BE49-F238E27FC236}">
                  <a16:creationId xmlns:a16="http://schemas.microsoft.com/office/drawing/2014/main" id="{BBCEA0C3-E317-554C-B322-50105DA0D45A}"/>
                </a:ext>
              </a:extLst>
            </p:cNvPr>
            <p:cNvSpPr>
              <a:spLocks noChangeShapeType="1"/>
            </p:cNvSpPr>
            <p:nvPr/>
          </p:nvSpPr>
          <p:spPr bwMode="auto">
            <a:xfrm>
              <a:off x="5990420" y="4047556"/>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8">
              <a:extLst>
                <a:ext uri="{FF2B5EF4-FFF2-40B4-BE49-F238E27FC236}">
                  <a16:creationId xmlns:a16="http://schemas.microsoft.com/office/drawing/2014/main" id="{9AC0DCE8-A2A5-2448-B82B-184BFA97921B}"/>
                </a:ext>
              </a:extLst>
            </p:cNvPr>
            <p:cNvSpPr>
              <a:spLocks noChangeShapeType="1"/>
            </p:cNvSpPr>
            <p:nvPr/>
          </p:nvSpPr>
          <p:spPr bwMode="auto">
            <a:xfrm>
              <a:off x="6144408"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9">
              <a:extLst>
                <a:ext uri="{FF2B5EF4-FFF2-40B4-BE49-F238E27FC236}">
                  <a16:creationId xmlns:a16="http://schemas.microsoft.com/office/drawing/2014/main" id="{8BB606C0-CF35-4A45-8822-1CA1DBD2640C}"/>
                </a:ext>
              </a:extLst>
            </p:cNvPr>
            <p:cNvSpPr>
              <a:spLocks noChangeShapeType="1"/>
            </p:cNvSpPr>
            <p:nvPr/>
          </p:nvSpPr>
          <p:spPr bwMode="auto">
            <a:xfrm>
              <a:off x="6299983"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0">
              <a:extLst>
                <a:ext uri="{FF2B5EF4-FFF2-40B4-BE49-F238E27FC236}">
                  <a16:creationId xmlns:a16="http://schemas.microsoft.com/office/drawing/2014/main" id="{A7985620-F7A7-6B44-BF5E-F809DE7866B0}"/>
                </a:ext>
              </a:extLst>
            </p:cNvPr>
            <p:cNvSpPr>
              <a:spLocks noChangeShapeType="1"/>
            </p:cNvSpPr>
            <p:nvPr/>
          </p:nvSpPr>
          <p:spPr bwMode="auto">
            <a:xfrm>
              <a:off x="6453970"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1">
              <a:extLst>
                <a:ext uri="{FF2B5EF4-FFF2-40B4-BE49-F238E27FC236}">
                  <a16:creationId xmlns:a16="http://schemas.microsoft.com/office/drawing/2014/main" id="{D44FBA39-2C7D-3E4F-9E72-42C0C820C6D8}"/>
                </a:ext>
              </a:extLst>
            </p:cNvPr>
            <p:cNvSpPr>
              <a:spLocks noChangeShapeType="1"/>
            </p:cNvSpPr>
            <p:nvPr/>
          </p:nvSpPr>
          <p:spPr bwMode="auto">
            <a:xfrm>
              <a:off x="6761945"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2">
              <a:extLst>
                <a:ext uri="{FF2B5EF4-FFF2-40B4-BE49-F238E27FC236}">
                  <a16:creationId xmlns:a16="http://schemas.microsoft.com/office/drawing/2014/main" id="{23A64BAF-4357-D848-84AB-6BEAE5FC9E3F}"/>
                </a:ext>
              </a:extLst>
            </p:cNvPr>
            <p:cNvSpPr>
              <a:spLocks noChangeShapeType="1"/>
            </p:cNvSpPr>
            <p:nvPr/>
          </p:nvSpPr>
          <p:spPr bwMode="auto">
            <a:xfrm>
              <a:off x="6917520"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3">
              <a:extLst>
                <a:ext uri="{FF2B5EF4-FFF2-40B4-BE49-F238E27FC236}">
                  <a16:creationId xmlns:a16="http://schemas.microsoft.com/office/drawing/2014/main" id="{A9F49C44-C745-4141-B94E-3F7F5DAE825B}"/>
                </a:ext>
              </a:extLst>
            </p:cNvPr>
            <p:cNvSpPr>
              <a:spLocks noChangeShapeType="1"/>
            </p:cNvSpPr>
            <p:nvPr/>
          </p:nvSpPr>
          <p:spPr bwMode="auto">
            <a:xfrm>
              <a:off x="5990420" y="4201544"/>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4">
              <a:extLst>
                <a:ext uri="{FF2B5EF4-FFF2-40B4-BE49-F238E27FC236}">
                  <a16:creationId xmlns:a16="http://schemas.microsoft.com/office/drawing/2014/main" id="{1520E5CB-43F2-A24C-A32B-E0C14D7E06E1}"/>
                </a:ext>
              </a:extLst>
            </p:cNvPr>
            <p:cNvSpPr>
              <a:spLocks noChangeShapeType="1"/>
            </p:cNvSpPr>
            <p:nvPr/>
          </p:nvSpPr>
          <p:spPr bwMode="auto">
            <a:xfrm>
              <a:off x="5990420" y="4357119"/>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5">
              <a:extLst>
                <a:ext uri="{FF2B5EF4-FFF2-40B4-BE49-F238E27FC236}">
                  <a16:creationId xmlns:a16="http://schemas.microsoft.com/office/drawing/2014/main" id="{1F5D7B60-7353-7342-BDC3-963117FFFE40}"/>
                </a:ext>
              </a:extLst>
            </p:cNvPr>
            <p:cNvSpPr>
              <a:spLocks noChangeShapeType="1"/>
            </p:cNvSpPr>
            <p:nvPr/>
          </p:nvSpPr>
          <p:spPr bwMode="auto">
            <a:xfrm>
              <a:off x="5990420" y="4511106"/>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6">
              <a:extLst>
                <a:ext uri="{FF2B5EF4-FFF2-40B4-BE49-F238E27FC236}">
                  <a16:creationId xmlns:a16="http://schemas.microsoft.com/office/drawing/2014/main" id="{01442C08-4073-C84F-89A3-84B589593FCE}"/>
                </a:ext>
              </a:extLst>
            </p:cNvPr>
            <p:cNvSpPr>
              <a:spLocks noChangeShapeType="1"/>
            </p:cNvSpPr>
            <p:nvPr/>
          </p:nvSpPr>
          <p:spPr bwMode="auto">
            <a:xfrm>
              <a:off x="5990419" y="4665094"/>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a:extLst>
              <a:ext uri="{FF2B5EF4-FFF2-40B4-BE49-F238E27FC236}">
                <a16:creationId xmlns:a16="http://schemas.microsoft.com/office/drawing/2014/main" id="{6B45E6EA-0466-BA47-9D7E-2DBFD996F7F1}"/>
              </a:ext>
            </a:extLst>
          </p:cNvPr>
          <p:cNvGrpSpPr/>
          <p:nvPr/>
        </p:nvGrpSpPr>
        <p:grpSpPr>
          <a:xfrm>
            <a:off x="7869414" y="2254571"/>
            <a:ext cx="554430" cy="534880"/>
            <a:chOff x="5990420" y="4665092"/>
            <a:chExt cx="309563" cy="309564"/>
          </a:xfrm>
        </p:grpSpPr>
        <p:sp>
          <p:nvSpPr>
            <p:cNvPr id="27" name="Line 5">
              <a:extLst>
                <a:ext uri="{FF2B5EF4-FFF2-40B4-BE49-F238E27FC236}">
                  <a16:creationId xmlns:a16="http://schemas.microsoft.com/office/drawing/2014/main" id="{2843D625-046B-404E-935E-EDDF7240D75F}"/>
                </a:ext>
              </a:extLst>
            </p:cNvPr>
            <p:cNvSpPr>
              <a:spLocks noChangeShapeType="1"/>
            </p:cNvSpPr>
            <p:nvPr/>
          </p:nvSpPr>
          <p:spPr bwMode="auto">
            <a:xfrm>
              <a:off x="5990420" y="4665092"/>
              <a:ext cx="0" cy="309564"/>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8">
              <a:extLst>
                <a:ext uri="{FF2B5EF4-FFF2-40B4-BE49-F238E27FC236}">
                  <a16:creationId xmlns:a16="http://schemas.microsoft.com/office/drawing/2014/main" id="{9794DECA-5A08-9347-AE5F-938D88C5D680}"/>
                </a:ext>
              </a:extLst>
            </p:cNvPr>
            <p:cNvSpPr>
              <a:spLocks noChangeShapeType="1"/>
            </p:cNvSpPr>
            <p:nvPr/>
          </p:nvSpPr>
          <p:spPr bwMode="auto">
            <a:xfrm>
              <a:off x="6144408" y="4665092"/>
              <a:ext cx="0" cy="309563"/>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9">
              <a:extLst>
                <a:ext uri="{FF2B5EF4-FFF2-40B4-BE49-F238E27FC236}">
                  <a16:creationId xmlns:a16="http://schemas.microsoft.com/office/drawing/2014/main" id="{E49D3054-2882-884D-8FBA-AF217966A51E}"/>
                </a:ext>
              </a:extLst>
            </p:cNvPr>
            <p:cNvSpPr>
              <a:spLocks noChangeShapeType="1"/>
            </p:cNvSpPr>
            <p:nvPr/>
          </p:nvSpPr>
          <p:spPr bwMode="auto">
            <a:xfrm>
              <a:off x="6299983" y="4665094"/>
              <a:ext cx="0" cy="309562"/>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16">
              <a:extLst>
                <a:ext uri="{FF2B5EF4-FFF2-40B4-BE49-F238E27FC236}">
                  <a16:creationId xmlns:a16="http://schemas.microsoft.com/office/drawing/2014/main" id="{7840B0A0-ECB9-F040-9DBA-92F4AEB1DCD0}"/>
                </a:ext>
              </a:extLst>
            </p:cNvPr>
            <p:cNvSpPr>
              <a:spLocks noChangeShapeType="1"/>
            </p:cNvSpPr>
            <p:nvPr/>
          </p:nvSpPr>
          <p:spPr bwMode="auto">
            <a:xfrm>
              <a:off x="5990420" y="4665094"/>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17">
              <a:extLst>
                <a:ext uri="{FF2B5EF4-FFF2-40B4-BE49-F238E27FC236}">
                  <a16:creationId xmlns:a16="http://schemas.microsoft.com/office/drawing/2014/main" id="{2319F61B-5517-0F4E-A38D-70ABE2C1D8D7}"/>
                </a:ext>
              </a:extLst>
            </p:cNvPr>
            <p:cNvSpPr>
              <a:spLocks noChangeShapeType="1"/>
            </p:cNvSpPr>
            <p:nvPr/>
          </p:nvSpPr>
          <p:spPr bwMode="auto">
            <a:xfrm>
              <a:off x="5990420" y="4820669"/>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18">
              <a:extLst>
                <a:ext uri="{FF2B5EF4-FFF2-40B4-BE49-F238E27FC236}">
                  <a16:creationId xmlns:a16="http://schemas.microsoft.com/office/drawing/2014/main" id="{E48DB809-73A4-224F-95A7-BC0D6D063DE0}"/>
                </a:ext>
              </a:extLst>
            </p:cNvPr>
            <p:cNvSpPr>
              <a:spLocks noChangeShapeType="1"/>
            </p:cNvSpPr>
            <p:nvPr/>
          </p:nvSpPr>
          <p:spPr bwMode="auto">
            <a:xfrm>
              <a:off x="5990420" y="4974656"/>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2">
            <a:extLst>
              <a:ext uri="{FF2B5EF4-FFF2-40B4-BE49-F238E27FC236}">
                <a16:creationId xmlns:a16="http://schemas.microsoft.com/office/drawing/2014/main" id="{D83B8E74-4EFC-3E4D-A473-2AD8C7D054CE}"/>
              </a:ext>
            </a:extLst>
          </p:cNvPr>
          <p:cNvGrpSpPr/>
          <p:nvPr/>
        </p:nvGrpSpPr>
        <p:grpSpPr>
          <a:xfrm rot="16200000">
            <a:off x="4924360" y="3603775"/>
            <a:ext cx="1585537" cy="1315045"/>
            <a:chOff x="5990419" y="4047556"/>
            <a:chExt cx="927101" cy="617538"/>
          </a:xfrm>
        </p:grpSpPr>
        <p:sp>
          <p:nvSpPr>
            <p:cNvPr id="34" name="Line 5">
              <a:extLst>
                <a:ext uri="{FF2B5EF4-FFF2-40B4-BE49-F238E27FC236}">
                  <a16:creationId xmlns:a16="http://schemas.microsoft.com/office/drawing/2014/main" id="{B6A03370-4A9B-8843-8A51-74370BD292AF}"/>
                </a:ext>
              </a:extLst>
            </p:cNvPr>
            <p:cNvSpPr>
              <a:spLocks noChangeShapeType="1"/>
            </p:cNvSpPr>
            <p:nvPr/>
          </p:nvSpPr>
          <p:spPr bwMode="auto">
            <a:xfrm>
              <a:off x="5990419"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6">
              <a:extLst>
                <a:ext uri="{FF2B5EF4-FFF2-40B4-BE49-F238E27FC236}">
                  <a16:creationId xmlns:a16="http://schemas.microsoft.com/office/drawing/2014/main" id="{9AFFBD90-9424-DF45-A7CC-71484573BADC}"/>
                </a:ext>
              </a:extLst>
            </p:cNvPr>
            <p:cNvSpPr>
              <a:spLocks noChangeShapeType="1"/>
            </p:cNvSpPr>
            <p:nvPr/>
          </p:nvSpPr>
          <p:spPr bwMode="auto">
            <a:xfrm>
              <a:off x="6607958"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7">
              <a:extLst>
                <a:ext uri="{FF2B5EF4-FFF2-40B4-BE49-F238E27FC236}">
                  <a16:creationId xmlns:a16="http://schemas.microsoft.com/office/drawing/2014/main" id="{4B0D70EE-31DF-1C4B-A2A5-B97C1E0B153C}"/>
                </a:ext>
              </a:extLst>
            </p:cNvPr>
            <p:cNvSpPr>
              <a:spLocks noChangeShapeType="1"/>
            </p:cNvSpPr>
            <p:nvPr/>
          </p:nvSpPr>
          <p:spPr bwMode="auto">
            <a:xfrm>
              <a:off x="5990420" y="4047556"/>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8">
              <a:extLst>
                <a:ext uri="{FF2B5EF4-FFF2-40B4-BE49-F238E27FC236}">
                  <a16:creationId xmlns:a16="http://schemas.microsoft.com/office/drawing/2014/main" id="{6F9FC296-2B21-6A4B-AFF2-12E1870008B3}"/>
                </a:ext>
              </a:extLst>
            </p:cNvPr>
            <p:cNvSpPr>
              <a:spLocks noChangeShapeType="1"/>
            </p:cNvSpPr>
            <p:nvPr/>
          </p:nvSpPr>
          <p:spPr bwMode="auto">
            <a:xfrm>
              <a:off x="6144408"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9">
              <a:extLst>
                <a:ext uri="{FF2B5EF4-FFF2-40B4-BE49-F238E27FC236}">
                  <a16:creationId xmlns:a16="http://schemas.microsoft.com/office/drawing/2014/main" id="{5C1D09FB-488D-3B41-AA87-B4B6C369F07F}"/>
                </a:ext>
              </a:extLst>
            </p:cNvPr>
            <p:cNvSpPr>
              <a:spLocks noChangeShapeType="1"/>
            </p:cNvSpPr>
            <p:nvPr/>
          </p:nvSpPr>
          <p:spPr bwMode="auto">
            <a:xfrm>
              <a:off x="6299983"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10">
              <a:extLst>
                <a:ext uri="{FF2B5EF4-FFF2-40B4-BE49-F238E27FC236}">
                  <a16:creationId xmlns:a16="http://schemas.microsoft.com/office/drawing/2014/main" id="{3EC13C0A-646D-4A49-A035-09FDDA4BD901}"/>
                </a:ext>
              </a:extLst>
            </p:cNvPr>
            <p:cNvSpPr>
              <a:spLocks noChangeShapeType="1"/>
            </p:cNvSpPr>
            <p:nvPr/>
          </p:nvSpPr>
          <p:spPr bwMode="auto">
            <a:xfrm>
              <a:off x="6453970"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11">
              <a:extLst>
                <a:ext uri="{FF2B5EF4-FFF2-40B4-BE49-F238E27FC236}">
                  <a16:creationId xmlns:a16="http://schemas.microsoft.com/office/drawing/2014/main" id="{2F06AEF5-07DB-B341-87FF-EB91B53C5F8E}"/>
                </a:ext>
              </a:extLst>
            </p:cNvPr>
            <p:cNvSpPr>
              <a:spLocks noChangeShapeType="1"/>
            </p:cNvSpPr>
            <p:nvPr/>
          </p:nvSpPr>
          <p:spPr bwMode="auto">
            <a:xfrm>
              <a:off x="6761945"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12">
              <a:extLst>
                <a:ext uri="{FF2B5EF4-FFF2-40B4-BE49-F238E27FC236}">
                  <a16:creationId xmlns:a16="http://schemas.microsoft.com/office/drawing/2014/main" id="{32E5469D-20ED-844F-AF1F-DBFFD947932B}"/>
                </a:ext>
              </a:extLst>
            </p:cNvPr>
            <p:cNvSpPr>
              <a:spLocks noChangeShapeType="1"/>
            </p:cNvSpPr>
            <p:nvPr/>
          </p:nvSpPr>
          <p:spPr bwMode="auto">
            <a:xfrm>
              <a:off x="6917520" y="4047556"/>
              <a:ext cx="0" cy="617538"/>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13">
              <a:extLst>
                <a:ext uri="{FF2B5EF4-FFF2-40B4-BE49-F238E27FC236}">
                  <a16:creationId xmlns:a16="http://schemas.microsoft.com/office/drawing/2014/main" id="{451FEF76-0234-E749-AE40-81C0DE6282A3}"/>
                </a:ext>
              </a:extLst>
            </p:cNvPr>
            <p:cNvSpPr>
              <a:spLocks noChangeShapeType="1"/>
            </p:cNvSpPr>
            <p:nvPr/>
          </p:nvSpPr>
          <p:spPr bwMode="auto">
            <a:xfrm>
              <a:off x="5990420" y="4201544"/>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14">
              <a:extLst>
                <a:ext uri="{FF2B5EF4-FFF2-40B4-BE49-F238E27FC236}">
                  <a16:creationId xmlns:a16="http://schemas.microsoft.com/office/drawing/2014/main" id="{260919E1-26BD-FA41-A4FB-7A820112C994}"/>
                </a:ext>
              </a:extLst>
            </p:cNvPr>
            <p:cNvSpPr>
              <a:spLocks noChangeShapeType="1"/>
            </p:cNvSpPr>
            <p:nvPr/>
          </p:nvSpPr>
          <p:spPr bwMode="auto">
            <a:xfrm>
              <a:off x="5990420" y="4357119"/>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15">
              <a:extLst>
                <a:ext uri="{FF2B5EF4-FFF2-40B4-BE49-F238E27FC236}">
                  <a16:creationId xmlns:a16="http://schemas.microsoft.com/office/drawing/2014/main" id="{F60F3A23-21C0-9A46-8857-E6980EBBDF9E}"/>
                </a:ext>
              </a:extLst>
            </p:cNvPr>
            <p:cNvSpPr>
              <a:spLocks noChangeShapeType="1"/>
            </p:cNvSpPr>
            <p:nvPr/>
          </p:nvSpPr>
          <p:spPr bwMode="auto">
            <a:xfrm>
              <a:off x="5990420" y="4511106"/>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16">
              <a:extLst>
                <a:ext uri="{FF2B5EF4-FFF2-40B4-BE49-F238E27FC236}">
                  <a16:creationId xmlns:a16="http://schemas.microsoft.com/office/drawing/2014/main" id="{1AAC392A-0721-5F46-A06A-40B31C87BEAD}"/>
                </a:ext>
              </a:extLst>
            </p:cNvPr>
            <p:cNvSpPr>
              <a:spLocks noChangeShapeType="1"/>
            </p:cNvSpPr>
            <p:nvPr/>
          </p:nvSpPr>
          <p:spPr bwMode="auto">
            <a:xfrm>
              <a:off x="5990419" y="4665094"/>
              <a:ext cx="927100"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6" name="Line 5">
            <a:extLst>
              <a:ext uri="{FF2B5EF4-FFF2-40B4-BE49-F238E27FC236}">
                <a16:creationId xmlns:a16="http://schemas.microsoft.com/office/drawing/2014/main" id="{0D92B9D8-D80D-1349-99C5-68AC091C37F6}"/>
              </a:ext>
            </a:extLst>
          </p:cNvPr>
          <p:cNvSpPr>
            <a:spLocks noChangeShapeType="1"/>
          </p:cNvSpPr>
          <p:nvPr/>
        </p:nvSpPr>
        <p:spPr bwMode="auto">
          <a:xfrm>
            <a:off x="3487556" y="2666340"/>
            <a:ext cx="0" cy="106867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7">
            <a:extLst>
              <a:ext uri="{FF2B5EF4-FFF2-40B4-BE49-F238E27FC236}">
                <a16:creationId xmlns:a16="http://schemas.microsoft.com/office/drawing/2014/main" id="{A6CA5630-0AA0-6841-A6C3-58EFB49D5814}"/>
              </a:ext>
            </a:extLst>
          </p:cNvPr>
          <p:cNvSpPr>
            <a:spLocks noChangeShapeType="1"/>
          </p:cNvSpPr>
          <p:nvPr/>
        </p:nvSpPr>
        <p:spPr bwMode="auto">
          <a:xfrm>
            <a:off x="3500335" y="2666340"/>
            <a:ext cx="1878924"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12">
            <a:extLst>
              <a:ext uri="{FF2B5EF4-FFF2-40B4-BE49-F238E27FC236}">
                <a16:creationId xmlns:a16="http://schemas.microsoft.com/office/drawing/2014/main" id="{A645BFB7-6C1A-044F-89B9-6682DC9FBFB9}"/>
              </a:ext>
            </a:extLst>
          </p:cNvPr>
          <p:cNvSpPr>
            <a:spLocks noChangeShapeType="1"/>
          </p:cNvSpPr>
          <p:nvPr/>
        </p:nvSpPr>
        <p:spPr bwMode="auto">
          <a:xfrm>
            <a:off x="5381133" y="2666340"/>
            <a:ext cx="0" cy="106867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16">
            <a:extLst>
              <a:ext uri="{FF2B5EF4-FFF2-40B4-BE49-F238E27FC236}">
                <a16:creationId xmlns:a16="http://schemas.microsoft.com/office/drawing/2014/main" id="{0BB1E615-4874-1F45-AE93-7679FCB9CAFA}"/>
              </a:ext>
            </a:extLst>
          </p:cNvPr>
          <p:cNvSpPr>
            <a:spLocks noChangeShapeType="1"/>
          </p:cNvSpPr>
          <p:nvPr/>
        </p:nvSpPr>
        <p:spPr bwMode="auto">
          <a:xfrm>
            <a:off x="3500333" y="3735010"/>
            <a:ext cx="1878926"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5">
            <a:extLst>
              <a:ext uri="{FF2B5EF4-FFF2-40B4-BE49-F238E27FC236}">
                <a16:creationId xmlns:a16="http://schemas.microsoft.com/office/drawing/2014/main" id="{B81CA9E2-C59D-5446-977D-30876FE3EAE1}"/>
              </a:ext>
            </a:extLst>
          </p:cNvPr>
          <p:cNvSpPr>
            <a:spLocks noChangeShapeType="1"/>
          </p:cNvSpPr>
          <p:nvPr/>
        </p:nvSpPr>
        <p:spPr bwMode="auto">
          <a:xfrm rot="16200000">
            <a:off x="5718818" y="4396540"/>
            <a:ext cx="0" cy="1315045"/>
          </a:xfrm>
          <a:prstGeom prst="line">
            <a:avLst/>
          </a:prstGeom>
          <a:noFill/>
          <a:ln w="22225"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7">
            <a:extLst>
              <a:ext uri="{FF2B5EF4-FFF2-40B4-BE49-F238E27FC236}">
                <a16:creationId xmlns:a16="http://schemas.microsoft.com/office/drawing/2014/main" id="{BD7CC0BA-D770-E346-822F-C0C8E60555BD}"/>
              </a:ext>
            </a:extLst>
          </p:cNvPr>
          <p:cNvSpPr>
            <a:spLocks noChangeShapeType="1"/>
          </p:cNvSpPr>
          <p:nvPr/>
        </p:nvSpPr>
        <p:spPr bwMode="auto">
          <a:xfrm rot="16200000">
            <a:off x="4268529" y="4261292"/>
            <a:ext cx="1585535" cy="0"/>
          </a:xfrm>
          <a:prstGeom prst="line">
            <a:avLst/>
          </a:prstGeom>
          <a:noFill/>
          <a:ln w="22225"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12">
            <a:extLst>
              <a:ext uri="{FF2B5EF4-FFF2-40B4-BE49-F238E27FC236}">
                <a16:creationId xmlns:a16="http://schemas.microsoft.com/office/drawing/2014/main" id="{DA9E47BD-0073-A042-893A-263DED948C38}"/>
              </a:ext>
            </a:extLst>
          </p:cNvPr>
          <p:cNvSpPr>
            <a:spLocks noChangeShapeType="1"/>
          </p:cNvSpPr>
          <p:nvPr/>
        </p:nvSpPr>
        <p:spPr bwMode="auto">
          <a:xfrm rot="16200000">
            <a:off x="5718818" y="2811003"/>
            <a:ext cx="0" cy="1315045"/>
          </a:xfrm>
          <a:prstGeom prst="line">
            <a:avLst/>
          </a:prstGeom>
          <a:noFill/>
          <a:ln w="22225"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16">
            <a:extLst>
              <a:ext uri="{FF2B5EF4-FFF2-40B4-BE49-F238E27FC236}">
                <a16:creationId xmlns:a16="http://schemas.microsoft.com/office/drawing/2014/main" id="{A7D6F7E6-3E83-9645-8062-16562814F9E7}"/>
              </a:ext>
            </a:extLst>
          </p:cNvPr>
          <p:cNvSpPr>
            <a:spLocks noChangeShapeType="1"/>
          </p:cNvSpPr>
          <p:nvPr/>
        </p:nvSpPr>
        <p:spPr bwMode="auto">
          <a:xfrm rot="16200000">
            <a:off x="5583575" y="4261294"/>
            <a:ext cx="1585535" cy="0"/>
          </a:xfrm>
          <a:prstGeom prst="line">
            <a:avLst/>
          </a:prstGeom>
          <a:noFill/>
          <a:ln w="22225"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4" name="Group 53">
            <a:extLst>
              <a:ext uri="{FF2B5EF4-FFF2-40B4-BE49-F238E27FC236}">
                <a16:creationId xmlns:a16="http://schemas.microsoft.com/office/drawing/2014/main" id="{708D2B61-6E46-194F-9A43-1659559EE489}"/>
              </a:ext>
            </a:extLst>
          </p:cNvPr>
          <p:cNvGrpSpPr/>
          <p:nvPr/>
        </p:nvGrpSpPr>
        <p:grpSpPr>
          <a:xfrm>
            <a:off x="7864896" y="2245064"/>
            <a:ext cx="561152" cy="544387"/>
            <a:chOff x="2350042" y="3385373"/>
            <a:chExt cx="2433493" cy="1378030"/>
          </a:xfrm>
        </p:grpSpPr>
        <p:sp>
          <p:nvSpPr>
            <p:cNvPr id="55" name="Line 5">
              <a:extLst>
                <a:ext uri="{FF2B5EF4-FFF2-40B4-BE49-F238E27FC236}">
                  <a16:creationId xmlns:a16="http://schemas.microsoft.com/office/drawing/2014/main" id="{0591A6C2-EF9E-6148-BC76-B7C8AB24C595}"/>
                </a:ext>
              </a:extLst>
            </p:cNvPr>
            <p:cNvSpPr>
              <a:spLocks noChangeShapeType="1"/>
            </p:cNvSpPr>
            <p:nvPr/>
          </p:nvSpPr>
          <p:spPr bwMode="auto">
            <a:xfrm>
              <a:off x="2350042" y="3385373"/>
              <a:ext cx="0" cy="137803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7">
              <a:extLst>
                <a:ext uri="{FF2B5EF4-FFF2-40B4-BE49-F238E27FC236}">
                  <a16:creationId xmlns:a16="http://schemas.microsoft.com/office/drawing/2014/main" id="{50989347-B081-1145-81A2-3D664AAA3D4B}"/>
                </a:ext>
              </a:extLst>
            </p:cNvPr>
            <p:cNvSpPr>
              <a:spLocks noChangeShapeType="1"/>
            </p:cNvSpPr>
            <p:nvPr/>
          </p:nvSpPr>
          <p:spPr bwMode="auto">
            <a:xfrm>
              <a:off x="2350045" y="3385373"/>
              <a:ext cx="2433490"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12">
              <a:extLst>
                <a:ext uri="{FF2B5EF4-FFF2-40B4-BE49-F238E27FC236}">
                  <a16:creationId xmlns:a16="http://schemas.microsoft.com/office/drawing/2014/main" id="{D4ADE0D5-CA1D-2448-B4ED-DDBC2094D872}"/>
                </a:ext>
              </a:extLst>
            </p:cNvPr>
            <p:cNvSpPr>
              <a:spLocks noChangeShapeType="1"/>
            </p:cNvSpPr>
            <p:nvPr/>
          </p:nvSpPr>
          <p:spPr bwMode="auto">
            <a:xfrm>
              <a:off x="4783535" y="3385373"/>
              <a:ext cx="0" cy="137803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16">
              <a:extLst>
                <a:ext uri="{FF2B5EF4-FFF2-40B4-BE49-F238E27FC236}">
                  <a16:creationId xmlns:a16="http://schemas.microsoft.com/office/drawing/2014/main" id="{589B431F-FB61-5C43-A1D9-E16AA747BA7A}"/>
                </a:ext>
              </a:extLst>
            </p:cNvPr>
            <p:cNvSpPr>
              <a:spLocks noChangeShapeType="1"/>
            </p:cNvSpPr>
            <p:nvPr/>
          </p:nvSpPr>
          <p:spPr bwMode="auto">
            <a:xfrm>
              <a:off x="2350042" y="4763403"/>
              <a:ext cx="2433490" cy="0"/>
            </a:xfrm>
            <a:prstGeom prst="line">
              <a:avLst/>
            </a:prstGeom>
            <a:noFill/>
            <a:ln w="22225"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a:extLst>
              <a:ext uri="{FF2B5EF4-FFF2-40B4-BE49-F238E27FC236}">
                <a16:creationId xmlns:a16="http://schemas.microsoft.com/office/drawing/2014/main" id="{24C5CC2B-DC6D-534C-9A1F-7AFBD53F0955}"/>
              </a:ext>
            </a:extLst>
          </p:cNvPr>
          <p:cNvGrpSpPr/>
          <p:nvPr/>
        </p:nvGrpSpPr>
        <p:grpSpPr>
          <a:xfrm>
            <a:off x="7870716" y="2923620"/>
            <a:ext cx="550964" cy="531537"/>
            <a:chOff x="5990420" y="4665092"/>
            <a:chExt cx="309563" cy="309564"/>
          </a:xfrm>
        </p:grpSpPr>
        <p:sp>
          <p:nvSpPr>
            <p:cNvPr id="60" name="Line 5">
              <a:extLst>
                <a:ext uri="{FF2B5EF4-FFF2-40B4-BE49-F238E27FC236}">
                  <a16:creationId xmlns:a16="http://schemas.microsoft.com/office/drawing/2014/main" id="{74DA2DE9-6008-0A49-9EFC-0A397BB38AC8}"/>
                </a:ext>
              </a:extLst>
            </p:cNvPr>
            <p:cNvSpPr>
              <a:spLocks noChangeShapeType="1"/>
            </p:cNvSpPr>
            <p:nvPr/>
          </p:nvSpPr>
          <p:spPr bwMode="auto">
            <a:xfrm>
              <a:off x="5990420" y="4665092"/>
              <a:ext cx="0" cy="309564"/>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8">
              <a:extLst>
                <a:ext uri="{FF2B5EF4-FFF2-40B4-BE49-F238E27FC236}">
                  <a16:creationId xmlns:a16="http://schemas.microsoft.com/office/drawing/2014/main" id="{13B57FB1-2E9E-D940-99C6-81E82C860027}"/>
                </a:ext>
              </a:extLst>
            </p:cNvPr>
            <p:cNvSpPr>
              <a:spLocks noChangeShapeType="1"/>
            </p:cNvSpPr>
            <p:nvPr/>
          </p:nvSpPr>
          <p:spPr bwMode="auto">
            <a:xfrm>
              <a:off x="6144408" y="4665092"/>
              <a:ext cx="0" cy="309563"/>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9">
              <a:extLst>
                <a:ext uri="{FF2B5EF4-FFF2-40B4-BE49-F238E27FC236}">
                  <a16:creationId xmlns:a16="http://schemas.microsoft.com/office/drawing/2014/main" id="{27A4342A-1686-0E48-A45E-F92C4440A539}"/>
                </a:ext>
              </a:extLst>
            </p:cNvPr>
            <p:cNvSpPr>
              <a:spLocks noChangeShapeType="1"/>
            </p:cNvSpPr>
            <p:nvPr/>
          </p:nvSpPr>
          <p:spPr bwMode="auto">
            <a:xfrm>
              <a:off x="6299983" y="4665094"/>
              <a:ext cx="0" cy="309562"/>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16">
              <a:extLst>
                <a:ext uri="{FF2B5EF4-FFF2-40B4-BE49-F238E27FC236}">
                  <a16:creationId xmlns:a16="http://schemas.microsoft.com/office/drawing/2014/main" id="{4E1FFB48-566B-704C-85F8-0BAC330222E8}"/>
                </a:ext>
              </a:extLst>
            </p:cNvPr>
            <p:cNvSpPr>
              <a:spLocks noChangeShapeType="1"/>
            </p:cNvSpPr>
            <p:nvPr/>
          </p:nvSpPr>
          <p:spPr bwMode="auto">
            <a:xfrm>
              <a:off x="5990420" y="4665094"/>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17">
              <a:extLst>
                <a:ext uri="{FF2B5EF4-FFF2-40B4-BE49-F238E27FC236}">
                  <a16:creationId xmlns:a16="http://schemas.microsoft.com/office/drawing/2014/main" id="{9ED4604F-D6DD-604F-9570-9E9342282582}"/>
                </a:ext>
              </a:extLst>
            </p:cNvPr>
            <p:cNvSpPr>
              <a:spLocks noChangeShapeType="1"/>
            </p:cNvSpPr>
            <p:nvPr/>
          </p:nvSpPr>
          <p:spPr bwMode="auto">
            <a:xfrm>
              <a:off x="5990420" y="4820669"/>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18">
              <a:extLst>
                <a:ext uri="{FF2B5EF4-FFF2-40B4-BE49-F238E27FC236}">
                  <a16:creationId xmlns:a16="http://schemas.microsoft.com/office/drawing/2014/main" id="{296944B6-4F1C-C044-B1EC-F8FD02F91CDB}"/>
                </a:ext>
              </a:extLst>
            </p:cNvPr>
            <p:cNvSpPr>
              <a:spLocks noChangeShapeType="1"/>
            </p:cNvSpPr>
            <p:nvPr/>
          </p:nvSpPr>
          <p:spPr bwMode="auto">
            <a:xfrm>
              <a:off x="5990420" y="4974656"/>
              <a:ext cx="309563" cy="0"/>
            </a:xfrm>
            <a:prstGeom prst="line">
              <a:avLst/>
            </a:prstGeom>
            <a:noFill/>
            <a:ln w="12700" cap="rnd">
              <a:solidFill>
                <a:srgbClr val="00B0F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65">
            <a:extLst>
              <a:ext uri="{FF2B5EF4-FFF2-40B4-BE49-F238E27FC236}">
                <a16:creationId xmlns:a16="http://schemas.microsoft.com/office/drawing/2014/main" id="{074761E2-C907-3B42-B504-4DC279BC6BE0}"/>
              </a:ext>
            </a:extLst>
          </p:cNvPr>
          <p:cNvGrpSpPr/>
          <p:nvPr/>
        </p:nvGrpSpPr>
        <p:grpSpPr>
          <a:xfrm>
            <a:off x="7866199" y="2914174"/>
            <a:ext cx="557644" cy="540983"/>
            <a:chOff x="2350042" y="3385373"/>
            <a:chExt cx="2433493" cy="1378030"/>
          </a:xfrm>
        </p:grpSpPr>
        <p:sp>
          <p:nvSpPr>
            <p:cNvPr id="67" name="Line 5">
              <a:extLst>
                <a:ext uri="{FF2B5EF4-FFF2-40B4-BE49-F238E27FC236}">
                  <a16:creationId xmlns:a16="http://schemas.microsoft.com/office/drawing/2014/main" id="{B75D2AE7-5C6C-8D4F-99C6-856CA2A56CA3}"/>
                </a:ext>
              </a:extLst>
            </p:cNvPr>
            <p:cNvSpPr>
              <a:spLocks noChangeShapeType="1"/>
            </p:cNvSpPr>
            <p:nvPr/>
          </p:nvSpPr>
          <p:spPr bwMode="auto">
            <a:xfrm>
              <a:off x="2350042" y="3385373"/>
              <a:ext cx="0" cy="1378030"/>
            </a:xfrm>
            <a:prstGeom prst="line">
              <a:avLst/>
            </a:prstGeom>
            <a:noFill/>
            <a:ln w="22225"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7">
              <a:extLst>
                <a:ext uri="{FF2B5EF4-FFF2-40B4-BE49-F238E27FC236}">
                  <a16:creationId xmlns:a16="http://schemas.microsoft.com/office/drawing/2014/main" id="{07F1EF45-A85E-9B48-9D1E-D6CB04D42D1D}"/>
                </a:ext>
              </a:extLst>
            </p:cNvPr>
            <p:cNvSpPr>
              <a:spLocks noChangeShapeType="1"/>
            </p:cNvSpPr>
            <p:nvPr/>
          </p:nvSpPr>
          <p:spPr bwMode="auto">
            <a:xfrm>
              <a:off x="2350045" y="3385373"/>
              <a:ext cx="2433490" cy="0"/>
            </a:xfrm>
            <a:prstGeom prst="line">
              <a:avLst/>
            </a:prstGeom>
            <a:noFill/>
            <a:ln w="22225"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12">
              <a:extLst>
                <a:ext uri="{FF2B5EF4-FFF2-40B4-BE49-F238E27FC236}">
                  <a16:creationId xmlns:a16="http://schemas.microsoft.com/office/drawing/2014/main" id="{47529BAE-72D1-834F-B371-5C2F8781981B}"/>
                </a:ext>
              </a:extLst>
            </p:cNvPr>
            <p:cNvSpPr>
              <a:spLocks noChangeShapeType="1"/>
            </p:cNvSpPr>
            <p:nvPr/>
          </p:nvSpPr>
          <p:spPr bwMode="auto">
            <a:xfrm>
              <a:off x="4783535" y="3385373"/>
              <a:ext cx="0" cy="1378030"/>
            </a:xfrm>
            <a:prstGeom prst="line">
              <a:avLst/>
            </a:prstGeom>
            <a:noFill/>
            <a:ln w="22225"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16">
              <a:extLst>
                <a:ext uri="{FF2B5EF4-FFF2-40B4-BE49-F238E27FC236}">
                  <a16:creationId xmlns:a16="http://schemas.microsoft.com/office/drawing/2014/main" id="{0E31C07F-8BB8-A948-BFE5-5338FA712ECC}"/>
                </a:ext>
              </a:extLst>
            </p:cNvPr>
            <p:cNvSpPr>
              <a:spLocks noChangeShapeType="1"/>
            </p:cNvSpPr>
            <p:nvPr/>
          </p:nvSpPr>
          <p:spPr bwMode="auto">
            <a:xfrm>
              <a:off x="2350042" y="4763403"/>
              <a:ext cx="2433490" cy="0"/>
            </a:xfrm>
            <a:prstGeom prst="line">
              <a:avLst/>
            </a:prstGeom>
            <a:noFill/>
            <a:ln w="22225"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71" name="Curved Connector 70">
            <a:extLst>
              <a:ext uri="{FF2B5EF4-FFF2-40B4-BE49-F238E27FC236}">
                <a16:creationId xmlns:a16="http://schemas.microsoft.com/office/drawing/2014/main" id="{07FED19A-CAE5-C14A-B875-09AE3C1E3AD1}"/>
              </a:ext>
            </a:extLst>
          </p:cNvPr>
          <p:cNvCxnSpPr>
            <a:endCxn id="55" idx="0"/>
          </p:cNvCxnSpPr>
          <p:nvPr/>
        </p:nvCxnSpPr>
        <p:spPr>
          <a:xfrm flipV="1">
            <a:off x="4435668" y="2245063"/>
            <a:ext cx="3429228" cy="421276"/>
          </a:xfrm>
          <a:prstGeom prst="curvedConnector4">
            <a:avLst>
              <a:gd name="adj1" fmla="val 141"/>
              <a:gd name="adj2" fmla="val 166396"/>
            </a:avLst>
          </a:prstGeom>
          <a:ln w="12700">
            <a:solidFill>
              <a:schemeClr val="bg2"/>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2" name="Curved Connector 71">
            <a:extLst>
              <a:ext uri="{FF2B5EF4-FFF2-40B4-BE49-F238E27FC236}">
                <a16:creationId xmlns:a16="http://schemas.microsoft.com/office/drawing/2014/main" id="{AABC0C69-C09B-AC4F-8290-200C8BAF9245}"/>
              </a:ext>
            </a:extLst>
          </p:cNvPr>
          <p:cNvCxnSpPr>
            <a:stCxn id="53" idx="0"/>
          </p:cNvCxnSpPr>
          <p:nvPr/>
        </p:nvCxnSpPr>
        <p:spPr>
          <a:xfrm flipV="1">
            <a:off x="6376342" y="3468524"/>
            <a:ext cx="1871517" cy="1585538"/>
          </a:xfrm>
          <a:prstGeom prst="curvedConnector3">
            <a:avLst>
              <a:gd name="adj1" fmla="val 100179"/>
            </a:avLst>
          </a:prstGeom>
          <a:ln w="12700">
            <a:solidFill>
              <a:schemeClr val="bg2"/>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FE1F3310-8D4F-0141-9336-D79F1FC96448}"/>
              </a:ext>
            </a:extLst>
          </p:cNvPr>
          <p:cNvCxnSpPr/>
          <p:nvPr/>
        </p:nvCxnSpPr>
        <p:spPr>
          <a:xfrm rot="10800000" flipV="1">
            <a:off x="5218965" y="2666337"/>
            <a:ext cx="2938660" cy="810692"/>
          </a:xfrm>
          <a:prstGeom prst="curvedConnector3">
            <a:avLst>
              <a:gd name="adj1" fmla="val 100192"/>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100E794F-2774-6C4D-B02C-6A5092DC3D76}"/>
              </a:ext>
            </a:extLst>
          </p:cNvPr>
          <p:cNvCxnSpPr/>
          <p:nvPr/>
        </p:nvCxnSpPr>
        <p:spPr>
          <a:xfrm rot="10800000" flipV="1">
            <a:off x="5302270" y="3068973"/>
            <a:ext cx="2581286" cy="501843"/>
          </a:xfrm>
          <a:prstGeom prst="curvedConnector3">
            <a:avLst>
              <a:gd name="adj1" fmla="val 79608"/>
            </a:avLst>
          </a:prstGeom>
          <a:ln w="1270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8EC0890-4055-214F-80B7-427594280EBA}"/>
                  </a:ext>
                </a:extLst>
              </p:cNvPr>
              <p:cNvSpPr txBox="1"/>
              <p:nvPr/>
            </p:nvSpPr>
            <p:spPr>
              <a:xfrm>
                <a:off x="6070210" y="2392966"/>
                <a:ext cx="153276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600" i="1">
                              <a:solidFill>
                                <a:srgbClr val="7030A0"/>
                              </a:solidFill>
                              <a:latin typeface="Cambria Math" panose="02040503050406030204" pitchFamily="18" charset="0"/>
                            </a:rPr>
                          </m:ctrlPr>
                        </m:sSupPr>
                        <m:e>
                          <m:r>
                            <a:rPr lang="en-US" sz="1600" i="1">
                              <a:solidFill>
                                <a:srgbClr val="7030A0"/>
                              </a:solidFill>
                              <a:latin typeface="Cambria Math" charset="0"/>
                            </a:rPr>
                            <m:t>𝑖</m:t>
                          </m:r>
                        </m:e>
                        <m:sup>
                          <m:r>
                            <a:rPr lang="en-US" sz="1600" i="1">
                              <a:solidFill>
                                <a:srgbClr val="7030A0"/>
                              </a:solidFill>
                              <a:latin typeface="Cambria Math" charset="0"/>
                            </a:rPr>
                            <m:t>∗</m:t>
                          </m:r>
                        </m:sup>
                      </m:sSup>
                      <m:d>
                        <m:dPr>
                          <m:ctrlPr>
                            <a:rPr lang="en-US" sz="1600" i="1">
                              <a:solidFill>
                                <a:srgbClr val="7030A0"/>
                              </a:solidFill>
                              <a:latin typeface="Cambria Math" panose="02040503050406030204" pitchFamily="18" charset="0"/>
                            </a:rPr>
                          </m:ctrlPr>
                        </m:dPr>
                        <m:e>
                          <m:r>
                            <a:rPr lang="en-US" sz="1600" b="0" i="1">
                              <a:solidFill>
                                <a:srgbClr val="7030A0"/>
                              </a:solidFill>
                              <a:latin typeface="Cambria Math" panose="02040503050406030204" pitchFamily="18" charset="0"/>
                            </a:rPr>
                            <m:t>1</m:t>
                          </m:r>
                          <m:r>
                            <a:rPr lang="en-US" sz="1600" i="1">
                              <a:solidFill>
                                <a:srgbClr val="7030A0"/>
                              </a:solidFill>
                              <a:latin typeface="Cambria Math" charset="0"/>
                            </a:rPr>
                            <m:t>,</m:t>
                          </m:r>
                          <m:r>
                            <a:rPr lang="en-US" sz="1600" b="0" i="1">
                              <a:solidFill>
                                <a:srgbClr val="7030A0"/>
                              </a:solidFill>
                              <a:latin typeface="Cambria Math" panose="02040503050406030204" pitchFamily="18" charset="0"/>
                            </a:rPr>
                            <m:t>4</m:t>
                          </m:r>
                        </m:e>
                      </m:d>
                      <m:r>
                        <a:rPr lang="en-US" sz="1600" b="0" i="1">
                          <a:solidFill>
                            <a:srgbClr val="7030A0"/>
                          </a:solidFill>
                          <a:latin typeface="Cambria Math" charset="0"/>
                        </a:rPr>
                        <m:t>=</m:t>
                      </m:r>
                      <m:r>
                        <a:rPr lang="en-US" sz="1600" b="0" i="1">
                          <a:solidFill>
                            <a:srgbClr val="7030A0"/>
                          </a:solidFill>
                          <a:latin typeface="Cambria Math" panose="02040503050406030204" pitchFamily="18" charset="0"/>
                        </a:rPr>
                        <m:t>33</m:t>
                      </m:r>
                    </m:oMath>
                  </m:oMathPara>
                </a14:m>
                <a:endParaRPr lang="en-US" sz="1600" dirty="0"/>
              </a:p>
            </p:txBody>
          </p:sp>
        </mc:Choice>
        <mc:Fallback xmlns="">
          <p:sp>
            <p:nvSpPr>
              <p:cNvPr id="77" name="TextBox 76">
                <a:extLst>
                  <a:ext uri="{FF2B5EF4-FFF2-40B4-BE49-F238E27FC236}">
                    <a16:creationId xmlns:a16="http://schemas.microsoft.com/office/drawing/2014/main" id="{C8EC0890-4055-214F-80B7-427594280EBA}"/>
                  </a:ext>
                </a:extLst>
              </p:cNvPr>
              <p:cNvSpPr txBox="1">
                <a:spLocks noRot="1" noChangeAspect="1" noMove="1" noResize="1" noEditPoints="1" noAdjustHandles="1" noChangeArrowheads="1" noChangeShapeType="1" noTextEdit="1"/>
              </p:cNvSpPr>
              <p:nvPr/>
            </p:nvSpPr>
            <p:spPr>
              <a:xfrm>
                <a:off x="6070210" y="2392966"/>
                <a:ext cx="1532766" cy="33855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40F6065C-ED49-634D-A6EE-6160CF78B654}"/>
                  </a:ext>
                </a:extLst>
              </p:cNvPr>
              <p:cNvSpPr txBox="1"/>
              <p:nvPr/>
            </p:nvSpPr>
            <p:spPr>
              <a:xfrm>
                <a:off x="6089665" y="2750989"/>
                <a:ext cx="148485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600" i="1">
                              <a:solidFill>
                                <a:srgbClr val="7030A0"/>
                              </a:solidFill>
                              <a:latin typeface="Cambria Math" panose="02040503050406030204" pitchFamily="18" charset="0"/>
                            </a:rPr>
                          </m:ctrlPr>
                        </m:sSupPr>
                        <m:e>
                          <m:r>
                            <a:rPr lang="en-US" sz="1600" i="1">
                              <a:solidFill>
                                <a:srgbClr val="7030A0"/>
                              </a:solidFill>
                              <a:latin typeface="Cambria Math" charset="0"/>
                            </a:rPr>
                            <m:t>𝑖</m:t>
                          </m:r>
                        </m:e>
                        <m:sup>
                          <m:r>
                            <a:rPr lang="en-US" sz="1600" i="1">
                              <a:solidFill>
                                <a:srgbClr val="7030A0"/>
                              </a:solidFill>
                              <a:latin typeface="Cambria Math" charset="0"/>
                            </a:rPr>
                            <m:t>∗</m:t>
                          </m:r>
                        </m:sup>
                      </m:sSup>
                      <m:d>
                        <m:dPr>
                          <m:ctrlPr>
                            <a:rPr lang="en-US" sz="1600" i="1">
                              <a:solidFill>
                                <a:srgbClr val="7030A0"/>
                              </a:solidFill>
                              <a:latin typeface="Cambria Math" panose="02040503050406030204" pitchFamily="18" charset="0"/>
                            </a:rPr>
                          </m:ctrlPr>
                        </m:dPr>
                        <m:e>
                          <m:r>
                            <a:rPr lang="en-US" sz="1600" b="0" i="1">
                              <a:solidFill>
                                <a:srgbClr val="7030A0"/>
                              </a:solidFill>
                              <a:latin typeface="Cambria Math" panose="02040503050406030204" pitchFamily="18" charset="0"/>
                            </a:rPr>
                            <m:t>2</m:t>
                          </m:r>
                          <m:r>
                            <a:rPr lang="en-US" sz="1600" i="1">
                              <a:solidFill>
                                <a:srgbClr val="7030A0"/>
                              </a:solidFill>
                              <a:latin typeface="Cambria Math" charset="0"/>
                            </a:rPr>
                            <m:t>,</m:t>
                          </m:r>
                          <m:r>
                            <a:rPr lang="en-US" sz="1600" b="0" i="1">
                              <a:solidFill>
                                <a:srgbClr val="7030A0"/>
                              </a:solidFill>
                              <a:latin typeface="Cambria Math" panose="02040503050406030204" pitchFamily="18" charset="0"/>
                            </a:rPr>
                            <m:t>1</m:t>
                          </m:r>
                        </m:e>
                      </m:d>
                      <m:r>
                        <a:rPr lang="en-US" sz="1600" b="0" i="1">
                          <a:solidFill>
                            <a:srgbClr val="7030A0"/>
                          </a:solidFill>
                          <a:latin typeface="Cambria Math" charset="0"/>
                        </a:rPr>
                        <m:t>=</m:t>
                      </m:r>
                      <m:r>
                        <a:rPr lang="en-US" sz="1600" b="0" i="1">
                          <a:solidFill>
                            <a:srgbClr val="7030A0"/>
                          </a:solidFill>
                          <a:latin typeface="Cambria Math" panose="02040503050406030204" pitchFamily="18" charset="0"/>
                        </a:rPr>
                        <m:t>33</m:t>
                      </m:r>
                    </m:oMath>
                  </m:oMathPara>
                </a14:m>
                <a:endParaRPr lang="en-US" sz="1600" dirty="0"/>
              </a:p>
            </p:txBody>
          </p:sp>
        </mc:Choice>
        <mc:Fallback xmlns="">
          <p:sp>
            <p:nvSpPr>
              <p:cNvPr id="78" name="TextBox 77">
                <a:extLst>
                  <a:ext uri="{FF2B5EF4-FFF2-40B4-BE49-F238E27FC236}">
                    <a16:creationId xmlns:a16="http://schemas.microsoft.com/office/drawing/2014/main" id="{40F6065C-ED49-634D-A6EE-6160CF78B654}"/>
                  </a:ext>
                </a:extLst>
              </p:cNvPr>
              <p:cNvSpPr txBox="1">
                <a:spLocks noRot="1" noChangeAspect="1" noMove="1" noResize="1" noEditPoints="1" noAdjustHandles="1" noChangeArrowheads="1" noChangeShapeType="1" noTextEdit="1"/>
              </p:cNvSpPr>
              <p:nvPr/>
            </p:nvSpPr>
            <p:spPr>
              <a:xfrm>
                <a:off x="6089665" y="2750989"/>
                <a:ext cx="1484858" cy="3385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29C38E7C-A03F-8C4E-B6F4-4661DE35411F}"/>
                  </a:ext>
                </a:extLst>
              </p:cNvPr>
              <p:cNvSpPr/>
              <p:nvPr/>
            </p:nvSpPr>
            <p:spPr>
              <a:xfrm>
                <a:off x="5007347" y="3447371"/>
                <a:ext cx="446084"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a:solidFill>
                                <a:srgbClr val="00B050"/>
                              </a:solidFill>
                              <a:latin typeface="Cambria Math" panose="02040503050406030204" pitchFamily="18" charset="0"/>
                            </a:rPr>
                          </m:ctrlPr>
                        </m:sSubPr>
                        <m:e>
                          <m:r>
                            <a:rPr lang="en-US" sz="1200" i="1">
                              <a:solidFill>
                                <a:srgbClr val="00B050"/>
                              </a:solidFill>
                              <a:latin typeface="Cambria Math" charset="0"/>
                            </a:rPr>
                            <m:t>𝑥</m:t>
                          </m:r>
                        </m:e>
                        <m:sub>
                          <m:r>
                            <a:rPr lang="en-US" sz="1200" b="0" i="1">
                              <a:solidFill>
                                <a:srgbClr val="00B050"/>
                              </a:solidFill>
                              <a:latin typeface="Cambria Math" panose="02040503050406030204" pitchFamily="18" charset="0"/>
                            </a:rPr>
                            <m:t>33</m:t>
                          </m:r>
                        </m:sub>
                      </m:sSub>
                    </m:oMath>
                  </m:oMathPara>
                </a14:m>
                <a:endParaRPr lang="en-US" sz="1200" dirty="0"/>
              </a:p>
            </p:txBody>
          </p:sp>
        </mc:Choice>
        <mc:Fallback xmlns="">
          <p:sp>
            <p:nvSpPr>
              <p:cNvPr id="81" name="Rectangle 80">
                <a:extLst>
                  <a:ext uri="{FF2B5EF4-FFF2-40B4-BE49-F238E27FC236}">
                    <a16:creationId xmlns:a16="http://schemas.microsoft.com/office/drawing/2014/main" id="{29C38E7C-A03F-8C4E-B6F4-4661DE35411F}"/>
                  </a:ext>
                </a:extLst>
              </p:cNvPr>
              <p:cNvSpPr>
                <a:spLocks noRot="1" noChangeAspect="1" noMove="1" noResize="1" noEditPoints="1" noAdjustHandles="1" noChangeArrowheads="1" noChangeShapeType="1" noTextEdit="1"/>
              </p:cNvSpPr>
              <p:nvPr/>
            </p:nvSpPr>
            <p:spPr>
              <a:xfrm>
                <a:off x="5007347" y="3447371"/>
                <a:ext cx="446084" cy="2769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8296EF55-62AB-6746-9F2B-FCB579CC2A4A}"/>
                  </a:ext>
                </a:extLst>
              </p:cNvPr>
              <p:cNvSpPr/>
              <p:nvPr/>
            </p:nvSpPr>
            <p:spPr>
              <a:xfrm>
                <a:off x="8079787" y="2508261"/>
                <a:ext cx="454612" cy="285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b="0" i="1">
                              <a:solidFill>
                                <a:srgbClr val="4768AC"/>
                              </a:solidFill>
                              <a:latin typeface="Cambria Math" panose="02040503050406030204" pitchFamily="18" charset="0"/>
                            </a:rPr>
                          </m:ctrlPr>
                        </m:sSubPr>
                        <m:e>
                          <m:r>
                            <a:rPr lang="en-US" sz="1200" b="0" i="1">
                              <a:solidFill>
                                <a:srgbClr val="4768AC"/>
                              </a:solidFill>
                              <a:latin typeface="Cambria Math" panose="02040503050406030204" pitchFamily="18" charset="0"/>
                            </a:rPr>
                            <m:t>𝑧</m:t>
                          </m:r>
                        </m:e>
                        <m:sub>
                          <m:r>
                            <a:rPr lang="en-US" sz="1200" b="0" i="1">
                              <a:solidFill>
                                <a:srgbClr val="4768AC"/>
                              </a:solidFill>
                              <a:latin typeface="Cambria Math" panose="02040503050406030204" pitchFamily="18" charset="0"/>
                            </a:rPr>
                            <m:t>1</m:t>
                          </m:r>
                          <m:r>
                            <a:rPr lang="en-US" sz="1200" b="0" i="1">
                              <a:solidFill>
                                <a:srgbClr val="4768AC"/>
                              </a:solidFill>
                              <a:latin typeface="Cambria Math" charset="0"/>
                            </a:rPr>
                            <m:t>,</m:t>
                          </m:r>
                          <m:r>
                            <a:rPr lang="en-US" sz="1200" b="0" i="1">
                              <a:solidFill>
                                <a:srgbClr val="4768AC"/>
                              </a:solidFill>
                              <a:latin typeface="Cambria Math" panose="02040503050406030204" pitchFamily="18" charset="0"/>
                            </a:rPr>
                            <m:t>4</m:t>
                          </m:r>
                        </m:sub>
                      </m:sSub>
                    </m:oMath>
                  </m:oMathPara>
                </a14:m>
                <a:endParaRPr lang="en-US" sz="1200" b="0" dirty="0"/>
              </a:p>
            </p:txBody>
          </p:sp>
        </mc:Choice>
        <mc:Fallback xmlns="">
          <p:sp>
            <p:nvSpPr>
              <p:cNvPr id="82" name="Rectangle 81">
                <a:extLst>
                  <a:ext uri="{FF2B5EF4-FFF2-40B4-BE49-F238E27FC236}">
                    <a16:creationId xmlns:a16="http://schemas.microsoft.com/office/drawing/2014/main" id="{8296EF55-62AB-6746-9F2B-FCB579CC2A4A}"/>
                  </a:ext>
                </a:extLst>
              </p:cNvPr>
              <p:cNvSpPr>
                <a:spLocks noRot="1" noChangeAspect="1" noMove="1" noResize="1" noEditPoints="1" noAdjustHandles="1" noChangeArrowheads="1" noChangeShapeType="1" noTextEdit="1"/>
              </p:cNvSpPr>
              <p:nvPr/>
            </p:nvSpPr>
            <p:spPr>
              <a:xfrm>
                <a:off x="8079787" y="2508261"/>
                <a:ext cx="454612" cy="28520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469EF43B-6DBE-824C-AC8C-D5AEC25B34B7}"/>
                  </a:ext>
                </a:extLst>
              </p:cNvPr>
              <p:cNvSpPr/>
              <p:nvPr/>
            </p:nvSpPr>
            <p:spPr>
              <a:xfrm>
                <a:off x="7810568" y="2902341"/>
                <a:ext cx="458202" cy="285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b="0" i="1">
                              <a:solidFill>
                                <a:srgbClr val="4768AC"/>
                              </a:solidFill>
                              <a:latin typeface="Cambria Math" panose="02040503050406030204" pitchFamily="18" charset="0"/>
                            </a:rPr>
                          </m:ctrlPr>
                        </m:sSubPr>
                        <m:e>
                          <m:r>
                            <a:rPr lang="en-US" sz="1200" b="0" i="1">
                              <a:solidFill>
                                <a:srgbClr val="4768AC"/>
                              </a:solidFill>
                              <a:latin typeface="Cambria Math" panose="02040503050406030204" pitchFamily="18" charset="0"/>
                            </a:rPr>
                            <m:t>𝑧</m:t>
                          </m:r>
                        </m:e>
                        <m:sub>
                          <m:r>
                            <a:rPr lang="en-US" sz="1200" b="0" i="1">
                              <a:solidFill>
                                <a:srgbClr val="4768AC"/>
                              </a:solidFill>
                              <a:latin typeface="Cambria Math" panose="02040503050406030204" pitchFamily="18" charset="0"/>
                            </a:rPr>
                            <m:t>2</m:t>
                          </m:r>
                          <m:r>
                            <a:rPr lang="en-US" sz="1200" b="0" i="1">
                              <a:solidFill>
                                <a:srgbClr val="4768AC"/>
                              </a:solidFill>
                              <a:latin typeface="Cambria Math" charset="0"/>
                            </a:rPr>
                            <m:t>,</m:t>
                          </m:r>
                          <m:r>
                            <a:rPr lang="en-US" sz="1200" b="0" i="1">
                              <a:solidFill>
                                <a:srgbClr val="4768AC"/>
                              </a:solidFill>
                              <a:latin typeface="Cambria Math" panose="02040503050406030204" pitchFamily="18" charset="0"/>
                            </a:rPr>
                            <m:t>1</m:t>
                          </m:r>
                        </m:sub>
                      </m:sSub>
                    </m:oMath>
                  </m:oMathPara>
                </a14:m>
                <a:endParaRPr lang="en-US" sz="1200" b="0" dirty="0"/>
              </a:p>
            </p:txBody>
          </p:sp>
        </mc:Choice>
        <mc:Fallback xmlns="">
          <p:sp>
            <p:nvSpPr>
              <p:cNvPr id="83" name="Rectangle 82">
                <a:extLst>
                  <a:ext uri="{FF2B5EF4-FFF2-40B4-BE49-F238E27FC236}">
                    <a16:creationId xmlns:a16="http://schemas.microsoft.com/office/drawing/2014/main" id="{469EF43B-6DBE-824C-AC8C-D5AEC25B34B7}"/>
                  </a:ext>
                </a:extLst>
              </p:cNvPr>
              <p:cNvSpPr>
                <a:spLocks noRot="1" noChangeAspect="1" noMove="1" noResize="1" noEditPoints="1" noAdjustHandles="1" noChangeArrowheads="1" noChangeShapeType="1" noTextEdit="1"/>
              </p:cNvSpPr>
              <p:nvPr/>
            </p:nvSpPr>
            <p:spPr>
              <a:xfrm>
                <a:off x="7810568" y="2902341"/>
                <a:ext cx="458202" cy="28520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04AEDEB2-315A-4A47-B732-6DF4D00A07B0}"/>
                  </a:ext>
                </a:extLst>
              </p:cNvPr>
              <p:cNvSpPr/>
              <p:nvPr/>
            </p:nvSpPr>
            <p:spPr>
              <a:xfrm>
                <a:off x="7978628" y="1864587"/>
                <a:ext cx="40793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dirty="0">
                              <a:solidFill>
                                <a:srgbClr val="C00000"/>
                              </a:solidFill>
                              <a:latin typeface="Cambria Math" panose="02040503050406030204" pitchFamily="18" charset="0"/>
                            </a:rPr>
                          </m:ctrlPr>
                        </m:sSubPr>
                        <m:e>
                          <m:r>
                            <a:rPr lang="en-US" sz="1600" i="1" dirty="0">
                              <a:solidFill>
                                <a:srgbClr val="C00000"/>
                              </a:solidFill>
                              <a:latin typeface="Cambria Math" charset="0"/>
                            </a:rPr>
                            <m:t>𝑟</m:t>
                          </m:r>
                        </m:e>
                        <m:sub>
                          <m:r>
                            <a:rPr lang="en-US" sz="1600" b="0" i="1" dirty="0">
                              <a:solidFill>
                                <a:srgbClr val="C00000"/>
                              </a:solidFill>
                              <a:latin typeface="Cambria Math" panose="02040503050406030204" pitchFamily="18" charset="0"/>
                            </a:rPr>
                            <m:t>1</m:t>
                          </m:r>
                        </m:sub>
                      </m:sSub>
                    </m:oMath>
                  </m:oMathPara>
                </a14:m>
                <a:endParaRPr lang="en-US" sz="1600" dirty="0"/>
              </a:p>
            </p:txBody>
          </p:sp>
        </mc:Choice>
        <mc:Fallback xmlns="">
          <p:sp>
            <p:nvSpPr>
              <p:cNvPr id="84" name="Rectangle 83">
                <a:extLst>
                  <a:ext uri="{FF2B5EF4-FFF2-40B4-BE49-F238E27FC236}">
                    <a16:creationId xmlns:a16="http://schemas.microsoft.com/office/drawing/2014/main" id="{04AEDEB2-315A-4A47-B732-6DF4D00A07B0}"/>
                  </a:ext>
                </a:extLst>
              </p:cNvPr>
              <p:cNvSpPr>
                <a:spLocks noRot="1" noChangeAspect="1" noMove="1" noResize="1" noEditPoints="1" noAdjustHandles="1" noChangeArrowheads="1" noChangeShapeType="1" noTextEdit="1"/>
              </p:cNvSpPr>
              <p:nvPr/>
            </p:nvSpPr>
            <p:spPr>
              <a:xfrm>
                <a:off x="7978628" y="1864587"/>
                <a:ext cx="407932"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9FBC0FEC-914F-BB47-B4D4-DA17D4C283B3}"/>
                  </a:ext>
                </a:extLst>
              </p:cNvPr>
              <p:cNvSpPr/>
              <p:nvPr/>
            </p:nvSpPr>
            <p:spPr>
              <a:xfrm>
                <a:off x="7898445" y="3418225"/>
                <a:ext cx="41267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dirty="0">
                              <a:solidFill>
                                <a:srgbClr val="C00000"/>
                              </a:solidFill>
                              <a:latin typeface="Cambria Math" panose="02040503050406030204" pitchFamily="18" charset="0"/>
                            </a:rPr>
                          </m:ctrlPr>
                        </m:sSubPr>
                        <m:e>
                          <m:r>
                            <a:rPr lang="en-US" sz="1600" i="1" dirty="0">
                              <a:solidFill>
                                <a:srgbClr val="C00000"/>
                              </a:solidFill>
                              <a:latin typeface="Cambria Math" charset="0"/>
                            </a:rPr>
                            <m:t>𝑟</m:t>
                          </m:r>
                        </m:e>
                        <m:sub>
                          <m:r>
                            <a:rPr lang="en-US" sz="1600" b="0" i="1" dirty="0">
                              <a:solidFill>
                                <a:srgbClr val="C00000"/>
                              </a:solidFill>
                              <a:latin typeface="Cambria Math" panose="02040503050406030204" pitchFamily="18" charset="0"/>
                            </a:rPr>
                            <m:t>2</m:t>
                          </m:r>
                        </m:sub>
                      </m:sSub>
                    </m:oMath>
                  </m:oMathPara>
                </a14:m>
                <a:endParaRPr lang="en-US" sz="1600" dirty="0"/>
              </a:p>
            </p:txBody>
          </p:sp>
        </mc:Choice>
        <mc:Fallback xmlns="">
          <p:sp>
            <p:nvSpPr>
              <p:cNvPr id="85" name="Rectangle 84">
                <a:extLst>
                  <a:ext uri="{FF2B5EF4-FFF2-40B4-BE49-F238E27FC236}">
                    <a16:creationId xmlns:a16="http://schemas.microsoft.com/office/drawing/2014/main" id="{9FBC0FEC-914F-BB47-B4D4-DA17D4C283B3}"/>
                  </a:ext>
                </a:extLst>
              </p:cNvPr>
              <p:cNvSpPr>
                <a:spLocks noRot="1" noChangeAspect="1" noMove="1" noResize="1" noEditPoints="1" noAdjustHandles="1" noChangeArrowheads="1" noChangeShapeType="1" noTextEdit="1"/>
              </p:cNvSpPr>
              <p:nvPr/>
            </p:nvSpPr>
            <p:spPr>
              <a:xfrm>
                <a:off x="7898445" y="3418225"/>
                <a:ext cx="412677" cy="338554"/>
              </a:xfrm>
              <a:prstGeom prst="rect">
                <a:avLst/>
              </a:prstGeom>
              <a:blipFill>
                <a:blip r:embed="rId8"/>
                <a:stretch>
                  <a:fillRect/>
                </a:stretch>
              </a:blipFill>
            </p:spPr>
            <p:txBody>
              <a:bodyPr/>
              <a:lstStyle/>
              <a:p>
                <a:r>
                  <a:rPr lang="en-US">
                    <a:noFill/>
                  </a:rPr>
                  <a:t> </a:t>
                </a:r>
              </a:p>
            </p:txBody>
          </p:sp>
        </mc:Fallback>
      </mc:AlternateContent>
      <p:sp>
        <p:nvSpPr>
          <p:cNvPr id="86" name="TextBox 85">
            <a:extLst>
              <a:ext uri="{FF2B5EF4-FFF2-40B4-BE49-F238E27FC236}">
                <a16:creationId xmlns:a16="http://schemas.microsoft.com/office/drawing/2014/main" id="{71DB1710-D302-6245-8305-A7CF1C2A941A}"/>
              </a:ext>
            </a:extLst>
          </p:cNvPr>
          <p:cNvSpPr txBox="1"/>
          <p:nvPr/>
        </p:nvSpPr>
        <p:spPr>
          <a:xfrm>
            <a:off x="6539292" y="3227183"/>
            <a:ext cx="1312018" cy="954107"/>
          </a:xfrm>
          <a:prstGeom prst="rect">
            <a:avLst/>
          </a:prstGeom>
          <a:noFill/>
        </p:spPr>
        <p:txBody>
          <a:bodyPr wrap="square" rtlCol="0">
            <a:spAutoFit/>
          </a:bodyPr>
          <a:lstStyle/>
          <a:p>
            <a:pPr algn="ctr"/>
            <a:r>
              <a:rPr lang="en-US" sz="1400" b="0" dirty="0">
                <a:latin typeface="+mj-lt"/>
              </a:rPr>
              <a:t>max pooling “switch” (argmax back-pointer)</a:t>
            </a: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B61EF35F-B237-1749-A150-3CFF69BDFBF2}"/>
                  </a:ext>
                </a:extLst>
              </p:cNvPr>
              <p:cNvSpPr txBox="1"/>
              <p:nvPr/>
            </p:nvSpPr>
            <p:spPr>
              <a:xfrm>
                <a:off x="2438400" y="5410200"/>
                <a:ext cx="6949082" cy="9534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a:solidFill>
                                <a:srgbClr val="00B050"/>
                              </a:solidFill>
                              <a:latin typeface="Cambria Math" panose="02040503050406030204" pitchFamily="18" charset="0"/>
                            </a:rPr>
                          </m:ctrlPr>
                        </m:fPr>
                        <m:num>
                          <m:r>
                            <a:rPr lang="en-US" b="0" i="1">
                              <a:solidFill>
                                <a:srgbClr val="00B050"/>
                              </a:solidFill>
                              <a:latin typeface="Cambria Math" charset="0"/>
                            </a:rPr>
                            <m:t>𝜕</m:t>
                          </m:r>
                          <m:r>
                            <a:rPr lang="en-US" b="0" i="1">
                              <a:solidFill>
                                <a:srgbClr val="00B050"/>
                              </a:solidFill>
                              <a:latin typeface="Cambria Math" panose="02040503050406030204" pitchFamily="18" charset="0"/>
                            </a:rPr>
                            <m:t>𝑒</m:t>
                          </m:r>
                        </m:num>
                        <m:den>
                          <m:r>
                            <a:rPr lang="en-US" b="0" i="1">
                              <a:solidFill>
                                <a:srgbClr val="00B050"/>
                              </a:solidFill>
                              <a:latin typeface="Cambria Math" charset="0"/>
                            </a:rPr>
                            <m:t>𝜕</m:t>
                          </m:r>
                          <m:sSub>
                            <m:sSubPr>
                              <m:ctrlPr>
                                <a:rPr lang="en-US" b="0" i="1">
                                  <a:solidFill>
                                    <a:srgbClr val="00B050"/>
                                  </a:solidFill>
                                  <a:latin typeface="Cambria Math" panose="02040503050406030204" pitchFamily="18" charset="0"/>
                                </a:rPr>
                              </m:ctrlPr>
                            </m:sSubPr>
                            <m:e>
                              <m:r>
                                <a:rPr lang="en-US" b="0" i="1">
                                  <a:solidFill>
                                    <a:srgbClr val="00B050"/>
                                  </a:solidFill>
                                  <a:latin typeface="Cambria Math" charset="0"/>
                                </a:rPr>
                                <m:t>𝑥</m:t>
                              </m:r>
                            </m:e>
                            <m:sub>
                              <m:r>
                                <a:rPr lang="en-US" b="0" i="1">
                                  <a:solidFill>
                                    <a:srgbClr val="00B050"/>
                                  </a:solidFill>
                                  <a:latin typeface="Cambria Math" charset="0"/>
                                </a:rPr>
                                <m:t>𝑖</m:t>
                              </m:r>
                            </m:sub>
                          </m:sSub>
                        </m:den>
                      </m:f>
                      <m:r>
                        <a:rPr lang="en-US" b="0" i="1">
                          <a:latin typeface="Cambria Math" charset="0"/>
                        </a:rPr>
                        <m:t>=</m:t>
                      </m:r>
                      <m:nary>
                        <m:naryPr>
                          <m:chr m:val="∑"/>
                          <m:supHide m:val="on"/>
                          <m:ctrlPr>
                            <a:rPr lang="en-US" b="0" i="1">
                              <a:latin typeface="Cambria Math" panose="02040503050406030204" pitchFamily="18" charset="0"/>
                            </a:rPr>
                          </m:ctrlPr>
                        </m:naryPr>
                        <m:sub>
                          <m:r>
                            <a:rPr lang="en-US" b="0" i="1">
                              <a:solidFill>
                                <a:srgbClr val="C00000"/>
                              </a:solidFill>
                              <a:latin typeface="Cambria Math" charset="0"/>
                            </a:rPr>
                            <m:t>𝑟</m:t>
                          </m:r>
                        </m:sub>
                        <m:sup/>
                        <m:e>
                          <m:nary>
                            <m:naryPr>
                              <m:chr m:val="∑"/>
                              <m:supHide m:val="on"/>
                              <m:ctrlPr>
                                <a:rPr lang="en-US" b="0" i="1">
                                  <a:latin typeface="Cambria Math" panose="02040503050406030204" pitchFamily="18" charset="0"/>
                                </a:rPr>
                              </m:ctrlPr>
                            </m:naryPr>
                            <m:sub>
                              <m:r>
                                <a:rPr lang="en-US" b="0" i="1">
                                  <a:solidFill>
                                    <a:srgbClr val="C00000"/>
                                  </a:solidFill>
                                  <a:latin typeface="Cambria Math" charset="0"/>
                                </a:rPr>
                                <m:t>𝑗</m:t>
                              </m:r>
                            </m:sub>
                            <m:sup/>
                            <m:e>
                              <m:f>
                                <m:fPr>
                                  <m:ctrlPr>
                                    <a:rPr lang="en-US" b="0" i="1">
                                      <a:solidFill>
                                        <a:srgbClr val="4768AC"/>
                                      </a:solidFill>
                                      <a:latin typeface="Cambria Math" panose="02040503050406030204" pitchFamily="18" charset="0"/>
                                    </a:rPr>
                                  </m:ctrlPr>
                                </m:fPr>
                                <m:num>
                                  <m:r>
                                    <a:rPr lang="en-US" b="0" i="1">
                                      <a:solidFill>
                                        <a:srgbClr val="4768AC"/>
                                      </a:solidFill>
                                      <a:latin typeface="Cambria Math" charset="0"/>
                                    </a:rPr>
                                    <m:t>𝜕</m:t>
                                  </m:r>
                                  <m:r>
                                    <a:rPr lang="en-US" b="0" i="1">
                                      <a:solidFill>
                                        <a:srgbClr val="4768AC"/>
                                      </a:solidFill>
                                      <a:latin typeface="Cambria Math" panose="02040503050406030204" pitchFamily="18" charset="0"/>
                                    </a:rPr>
                                    <m:t>𝑒</m:t>
                                  </m:r>
                                </m:num>
                                <m:den>
                                  <m:r>
                                    <a:rPr lang="en-US" b="0" i="1">
                                      <a:solidFill>
                                        <a:srgbClr val="4768AC"/>
                                      </a:solidFill>
                                      <a:latin typeface="Cambria Math" charset="0"/>
                                    </a:rPr>
                                    <m:t>𝜕</m:t>
                                  </m:r>
                                  <m:sSub>
                                    <m:sSubPr>
                                      <m:ctrlPr>
                                        <a:rPr lang="en-US" b="0" i="1">
                                          <a:solidFill>
                                            <a:srgbClr val="4768AC"/>
                                          </a:solidFill>
                                          <a:latin typeface="Cambria Math" panose="02040503050406030204" pitchFamily="18" charset="0"/>
                                        </a:rPr>
                                      </m:ctrlPr>
                                    </m:sSubPr>
                                    <m:e>
                                      <m:r>
                                        <a:rPr lang="en-US" b="0" i="1">
                                          <a:solidFill>
                                            <a:srgbClr val="4768AC"/>
                                          </a:solidFill>
                                          <a:latin typeface="Cambria Math" panose="02040503050406030204" pitchFamily="18" charset="0"/>
                                        </a:rPr>
                                        <m:t>𝑧</m:t>
                                      </m:r>
                                    </m:e>
                                    <m:sub>
                                      <m:r>
                                        <a:rPr lang="en-US" b="0" i="1">
                                          <a:solidFill>
                                            <a:srgbClr val="4768AC"/>
                                          </a:solidFill>
                                          <a:latin typeface="Cambria Math" charset="0"/>
                                        </a:rPr>
                                        <m:t>𝑟𝑗</m:t>
                                      </m:r>
                                    </m:sub>
                                  </m:sSub>
                                </m:den>
                              </m:f>
                            </m:e>
                          </m:nary>
                        </m:e>
                      </m:nary>
                      <m:f>
                        <m:fPr>
                          <m:ctrlPr>
                            <a:rPr lang="en-US" b="0" i="1">
                              <a:solidFill>
                                <a:srgbClr val="7030A0"/>
                              </a:solidFill>
                              <a:latin typeface="Cambria Math" panose="02040503050406030204" pitchFamily="18" charset="0"/>
                            </a:rPr>
                          </m:ctrlPr>
                        </m:fPr>
                        <m:num>
                          <m:r>
                            <a:rPr lang="en-US" b="0" i="1">
                              <a:solidFill>
                                <a:srgbClr val="7030A0"/>
                              </a:solidFill>
                              <a:latin typeface="Cambria Math" charset="0"/>
                            </a:rPr>
                            <m:t>𝜕</m:t>
                          </m:r>
                          <m:sSub>
                            <m:sSubPr>
                              <m:ctrlPr>
                                <a:rPr lang="en-US" b="0" i="1">
                                  <a:solidFill>
                                    <a:srgbClr val="7030A0"/>
                                  </a:solidFill>
                                  <a:latin typeface="Cambria Math" panose="02040503050406030204" pitchFamily="18" charset="0"/>
                                </a:rPr>
                              </m:ctrlPr>
                            </m:sSubPr>
                            <m:e>
                              <m:r>
                                <a:rPr lang="en-US" b="0" i="1">
                                  <a:solidFill>
                                    <a:srgbClr val="7030A0"/>
                                  </a:solidFill>
                                  <a:latin typeface="Cambria Math" panose="02040503050406030204" pitchFamily="18" charset="0"/>
                                </a:rPr>
                                <m:t>𝑧</m:t>
                              </m:r>
                            </m:e>
                            <m:sub>
                              <m:r>
                                <a:rPr lang="en-US" b="0" i="1">
                                  <a:solidFill>
                                    <a:srgbClr val="7030A0"/>
                                  </a:solidFill>
                                  <a:latin typeface="Cambria Math" panose="02040503050406030204" pitchFamily="18" charset="0"/>
                                </a:rPr>
                                <m:t>𝑟𝑗</m:t>
                              </m:r>
                            </m:sub>
                          </m:sSub>
                        </m:num>
                        <m:den>
                          <m:r>
                            <a:rPr lang="en-US" b="0" i="1">
                              <a:solidFill>
                                <a:srgbClr val="7030A0"/>
                              </a:solidFill>
                              <a:latin typeface="Cambria Math" charset="0"/>
                            </a:rPr>
                            <m:t>𝜕</m:t>
                          </m:r>
                          <m:sSub>
                            <m:sSubPr>
                              <m:ctrlPr>
                                <a:rPr lang="en-US" b="0" i="1">
                                  <a:solidFill>
                                    <a:srgbClr val="7030A0"/>
                                  </a:solidFill>
                                  <a:latin typeface="Cambria Math" panose="02040503050406030204" pitchFamily="18" charset="0"/>
                                </a:rPr>
                              </m:ctrlPr>
                            </m:sSubPr>
                            <m:e>
                              <m:r>
                                <a:rPr lang="en-US" b="0" i="1">
                                  <a:solidFill>
                                    <a:srgbClr val="7030A0"/>
                                  </a:solidFill>
                                  <a:latin typeface="Cambria Math" panose="02040503050406030204" pitchFamily="18" charset="0"/>
                                </a:rPr>
                                <m:t>𝑥</m:t>
                              </m:r>
                            </m:e>
                            <m:sub>
                              <m:r>
                                <a:rPr lang="en-US" b="0" i="1">
                                  <a:solidFill>
                                    <a:srgbClr val="7030A0"/>
                                  </a:solidFill>
                                  <a:latin typeface="Cambria Math" panose="02040503050406030204" pitchFamily="18" charset="0"/>
                                </a:rPr>
                                <m:t>𝑖</m:t>
                              </m:r>
                            </m:sub>
                          </m:sSub>
                        </m:den>
                      </m:f>
                      <m:r>
                        <a:rPr lang="en-US" b="0" i="1">
                          <a:latin typeface="Cambria Math" panose="02040503050406030204" pitchFamily="18" charset="0"/>
                        </a:rPr>
                        <m:t>=</m:t>
                      </m:r>
                      <m:nary>
                        <m:naryPr>
                          <m:chr m:val="∑"/>
                          <m:supHide m:val="on"/>
                          <m:ctrlPr>
                            <a:rPr lang="en-US" b="0" i="1">
                              <a:latin typeface="Cambria Math" panose="02040503050406030204" pitchFamily="18" charset="0"/>
                            </a:rPr>
                          </m:ctrlPr>
                        </m:naryPr>
                        <m:sub>
                          <m:r>
                            <a:rPr lang="en-US" b="0" i="1">
                              <a:solidFill>
                                <a:srgbClr val="C00000"/>
                              </a:solidFill>
                              <a:latin typeface="Cambria Math" charset="0"/>
                            </a:rPr>
                            <m:t>𝑟</m:t>
                          </m:r>
                        </m:sub>
                        <m:sup/>
                        <m:e>
                          <m:nary>
                            <m:naryPr>
                              <m:chr m:val="∑"/>
                              <m:supHide m:val="on"/>
                              <m:ctrlPr>
                                <a:rPr lang="en-US" b="0" i="1">
                                  <a:latin typeface="Cambria Math" panose="02040503050406030204" pitchFamily="18" charset="0"/>
                                </a:rPr>
                              </m:ctrlPr>
                            </m:naryPr>
                            <m:sub>
                              <m:r>
                                <a:rPr lang="en-US" b="0" i="1">
                                  <a:solidFill>
                                    <a:srgbClr val="C00000"/>
                                  </a:solidFill>
                                  <a:latin typeface="Cambria Math" charset="0"/>
                                </a:rPr>
                                <m:t>𝑗</m:t>
                              </m:r>
                            </m:sub>
                            <m:sup/>
                            <m:e>
                              <m:r>
                                <a:rPr lang="en-US" b="0" i="1">
                                  <a:solidFill>
                                    <a:srgbClr val="7030A0"/>
                                  </a:solidFill>
                                  <a:latin typeface="Cambria Math" panose="02040503050406030204" pitchFamily="18" charset="0"/>
                                  <a:ea typeface="Cambria Math" panose="02040503050406030204" pitchFamily="18" charset="0"/>
                                </a:rPr>
                                <m:t>𝕀</m:t>
                              </m:r>
                              <m:d>
                                <m:dPr>
                                  <m:begChr m:val="["/>
                                  <m:endChr m:val="]"/>
                                  <m:ctrlPr>
                                    <a:rPr lang="en-US" b="0" i="1">
                                      <a:solidFill>
                                        <a:srgbClr val="7030A0"/>
                                      </a:solidFill>
                                      <a:latin typeface="Cambria Math" panose="02040503050406030204" pitchFamily="18" charset="0"/>
                                    </a:rPr>
                                  </m:ctrlPr>
                                </m:dPr>
                                <m:e>
                                  <m:r>
                                    <a:rPr lang="en-US" b="0" i="1">
                                      <a:solidFill>
                                        <a:srgbClr val="7030A0"/>
                                      </a:solidFill>
                                      <a:latin typeface="Cambria Math" charset="0"/>
                                    </a:rPr>
                                    <m:t>𝑖</m:t>
                                  </m:r>
                                  <m:r>
                                    <a:rPr lang="en-US" b="0" i="1">
                                      <a:solidFill>
                                        <a:srgbClr val="7030A0"/>
                                      </a:solidFill>
                                      <a:latin typeface="Cambria Math" charset="0"/>
                                    </a:rPr>
                                    <m:t>=</m:t>
                                  </m:r>
                                  <m:sSup>
                                    <m:sSupPr>
                                      <m:ctrlPr>
                                        <a:rPr lang="en-US" b="0" i="1">
                                          <a:solidFill>
                                            <a:srgbClr val="7030A0"/>
                                          </a:solidFill>
                                          <a:latin typeface="Cambria Math" panose="02040503050406030204" pitchFamily="18" charset="0"/>
                                        </a:rPr>
                                      </m:ctrlPr>
                                    </m:sSupPr>
                                    <m:e>
                                      <m:r>
                                        <a:rPr lang="en-US" b="0" i="1">
                                          <a:solidFill>
                                            <a:srgbClr val="7030A0"/>
                                          </a:solidFill>
                                          <a:latin typeface="Cambria Math" charset="0"/>
                                        </a:rPr>
                                        <m:t>𝑖</m:t>
                                      </m:r>
                                    </m:e>
                                    <m:sup>
                                      <m:r>
                                        <a:rPr lang="en-US" b="0" i="1">
                                          <a:solidFill>
                                            <a:srgbClr val="7030A0"/>
                                          </a:solidFill>
                                          <a:latin typeface="Cambria Math" charset="0"/>
                                        </a:rPr>
                                        <m:t>∗</m:t>
                                      </m:r>
                                    </m:sup>
                                  </m:sSup>
                                  <m:d>
                                    <m:dPr>
                                      <m:ctrlPr>
                                        <a:rPr lang="en-US" b="0" i="1">
                                          <a:solidFill>
                                            <a:srgbClr val="7030A0"/>
                                          </a:solidFill>
                                          <a:latin typeface="Cambria Math" panose="02040503050406030204" pitchFamily="18" charset="0"/>
                                        </a:rPr>
                                      </m:ctrlPr>
                                    </m:dPr>
                                    <m:e>
                                      <m:r>
                                        <a:rPr lang="en-US" b="0" i="1">
                                          <a:solidFill>
                                            <a:srgbClr val="7030A0"/>
                                          </a:solidFill>
                                          <a:latin typeface="Cambria Math" charset="0"/>
                                        </a:rPr>
                                        <m:t>𝑟</m:t>
                                      </m:r>
                                      <m:r>
                                        <a:rPr lang="en-US" b="0" i="1">
                                          <a:solidFill>
                                            <a:srgbClr val="7030A0"/>
                                          </a:solidFill>
                                          <a:latin typeface="Cambria Math" charset="0"/>
                                        </a:rPr>
                                        <m:t>,</m:t>
                                      </m:r>
                                      <m:r>
                                        <a:rPr lang="en-US" b="0" i="1">
                                          <a:solidFill>
                                            <a:srgbClr val="7030A0"/>
                                          </a:solidFill>
                                          <a:latin typeface="Cambria Math" charset="0"/>
                                        </a:rPr>
                                        <m:t>𝑗</m:t>
                                      </m:r>
                                    </m:e>
                                  </m:d>
                                </m:e>
                              </m:d>
                              <m:f>
                                <m:fPr>
                                  <m:ctrlPr>
                                    <a:rPr lang="en-US" b="0" i="1">
                                      <a:solidFill>
                                        <a:srgbClr val="4768AC"/>
                                      </a:solidFill>
                                      <a:latin typeface="Cambria Math" panose="02040503050406030204" pitchFamily="18" charset="0"/>
                                    </a:rPr>
                                  </m:ctrlPr>
                                </m:fPr>
                                <m:num>
                                  <m:r>
                                    <a:rPr lang="en-US" b="0" i="1">
                                      <a:solidFill>
                                        <a:srgbClr val="4768AC"/>
                                      </a:solidFill>
                                      <a:latin typeface="Cambria Math" charset="0"/>
                                    </a:rPr>
                                    <m:t>𝜕</m:t>
                                  </m:r>
                                  <m:r>
                                    <a:rPr lang="en-US" b="0" i="1">
                                      <a:solidFill>
                                        <a:srgbClr val="4768AC"/>
                                      </a:solidFill>
                                      <a:latin typeface="Cambria Math" panose="02040503050406030204" pitchFamily="18" charset="0"/>
                                    </a:rPr>
                                    <m:t>𝑒</m:t>
                                  </m:r>
                                </m:num>
                                <m:den>
                                  <m:r>
                                    <a:rPr lang="en-US" b="0" i="1">
                                      <a:solidFill>
                                        <a:srgbClr val="4768AC"/>
                                      </a:solidFill>
                                      <a:latin typeface="Cambria Math" charset="0"/>
                                    </a:rPr>
                                    <m:t>𝜕</m:t>
                                  </m:r>
                                  <m:sSub>
                                    <m:sSubPr>
                                      <m:ctrlPr>
                                        <a:rPr lang="en-US" b="0" i="1">
                                          <a:solidFill>
                                            <a:srgbClr val="4768AC"/>
                                          </a:solidFill>
                                          <a:latin typeface="Cambria Math" panose="02040503050406030204" pitchFamily="18" charset="0"/>
                                        </a:rPr>
                                      </m:ctrlPr>
                                    </m:sSubPr>
                                    <m:e>
                                      <m:r>
                                        <a:rPr lang="en-US" b="0" i="1">
                                          <a:solidFill>
                                            <a:srgbClr val="4768AC"/>
                                          </a:solidFill>
                                          <a:latin typeface="Cambria Math" panose="02040503050406030204" pitchFamily="18" charset="0"/>
                                        </a:rPr>
                                        <m:t>𝑧</m:t>
                                      </m:r>
                                    </m:e>
                                    <m:sub>
                                      <m:r>
                                        <a:rPr lang="en-US" b="0" i="1">
                                          <a:solidFill>
                                            <a:srgbClr val="4768AC"/>
                                          </a:solidFill>
                                          <a:latin typeface="Cambria Math" charset="0"/>
                                        </a:rPr>
                                        <m:t>𝑟𝑗</m:t>
                                      </m:r>
                                    </m:sub>
                                  </m:sSub>
                                </m:den>
                              </m:f>
                            </m:e>
                          </m:nary>
                        </m:e>
                      </m:nary>
                    </m:oMath>
                  </m:oMathPara>
                </a14:m>
                <a:endParaRPr lang="en-US" dirty="0"/>
              </a:p>
            </p:txBody>
          </p:sp>
        </mc:Choice>
        <mc:Fallback xmlns="">
          <p:sp>
            <p:nvSpPr>
              <p:cNvPr id="89" name="TextBox 88">
                <a:extLst>
                  <a:ext uri="{FF2B5EF4-FFF2-40B4-BE49-F238E27FC236}">
                    <a16:creationId xmlns:a16="http://schemas.microsoft.com/office/drawing/2014/main" id="{B61EF35F-B237-1749-A150-3CFF69BDFBF2}"/>
                  </a:ext>
                </a:extLst>
              </p:cNvPr>
              <p:cNvSpPr txBox="1">
                <a:spLocks noRot="1" noChangeAspect="1" noMove="1" noResize="1" noEditPoints="1" noAdjustHandles="1" noChangeArrowheads="1" noChangeShapeType="1" noTextEdit="1"/>
              </p:cNvSpPr>
              <p:nvPr/>
            </p:nvSpPr>
            <p:spPr>
              <a:xfrm>
                <a:off x="2438400" y="5410200"/>
                <a:ext cx="6949082" cy="953466"/>
              </a:xfrm>
              <a:prstGeom prst="rect">
                <a:avLst/>
              </a:prstGeom>
              <a:blipFill>
                <a:blip r:embed="rId9"/>
                <a:stretch>
                  <a:fillRect l="-2011" t="-139474" b="-185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771BBD01-0AD8-F642-AD96-678F0F0895F2}"/>
                  </a:ext>
                </a:extLst>
              </p:cNvPr>
              <p:cNvSpPr txBox="1"/>
              <p:nvPr/>
            </p:nvSpPr>
            <p:spPr>
              <a:xfrm>
                <a:off x="3200400" y="6258580"/>
                <a:ext cx="1397306" cy="523220"/>
              </a:xfrm>
              <a:prstGeom prst="rect">
                <a:avLst/>
              </a:prstGeom>
              <a:noFill/>
            </p:spPr>
            <p:txBody>
              <a:bodyPr wrap="none" rtlCol="0">
                <a:spAutoFit/>
              </a:bodyPr>
              <a:lstStyle/>
              <a:p>
                <a:r>
                  <a:rPr lang="en-US" sz="1400" b="0" dirty="0">
                    <a:solidFill>
                      <a:srgbClr val="C00000"/>
                    </a:solidFill>
                  </a:rPr>
                  <a:t>Over regions </a:t>
                </a:r>
                <a14:m>
                  <m:oMath xmlns:m="http://schemas.openxmlformats.org/officeDocument/2006/math">
                    <m:r>
                      <a:rPr lang="en-US" sz="1400" b="0" i="1" dirty="0">
                        <a:solidFill>
                          <a:srgbClr val="C00000"/>
                        </a:solidFill>
                        <a:latin typeface="Cambria Math" charset="0"/>
                      </a:rPr>
                      <m:t>𝑟</m:t>
                    </m:r>
                  </m:oMath>
                </a14:m>
                <a:r>
                  <a:rPr lang="en-US" sz="1400" b="0" dirty="0">
                    <a:solidFill>
                      <a:srgbClr val="C00000"/>
                    </a:solidFill>
                  </a:rPr>
                  <a:t>,</a:t>
                </a:r>
              </a:p>
              <a:p>
                <a:pPr algn="ctr"/>
                <a:r>
                  <a:rPr lang="en-US" sz="1400" b="0" dirty="0" err="1">
                    <a:solidFill>
                      <a:srgbClr val="C00000"/>
                    </a:solidFill>
                  </a:rPr>
                  <a:t>RoI</a:t>
                </a:r>
                <a:r>
                  <a:rPr lang="en-US" sz="1400" b="0" dirty="0">
                    <a:solidFill>
                      <a:srgbClr val="C00000"/>
                    </a:solidFill>
                  </a:rPr>
                  <a:t> indices </a:t>
                </a:r>
                <a14:m>
                  <m:oMath xmlns:m="http://schemas.openxmlformats.org/officeDocument/2006/math">
                    <m:r>
                      <a:rPr lang="en-US" sz="1400" b="0" i="1" dirty="0">
                        <a:solidFill>
                          <a:srgbClr val="C00000"/>
                        </a:solidFill>
                        <a:latin typeface="Cambria Math" charset="0"/>
                      </a:rPr>
                      <m:t>𝑗</m:t>
                    </m:r>
                  </m:oMath>
                </a14:m>
                <a:endParaRPr lang="en-US" sz="1400" b="0" dirty="0">
                  <a:solidFill>
                    <a:srgbClr val="C00000"/>
                  </a:solidFill>
                </a:endParaRPr>
              </a:p>
            </p:txBody>
          </p:sp>
        </mc:Choice>
        <mc:Fallback xmlns="">
          <p:sp>
            <p:nvSpPr>
              <p:cNvPr id="90" name="TextBox 89">
                <a:extLst>
                  <a:ext uri="{FF2B5EF4-FFF2-40B4-BE49-F238E27FC236}">
                    <a16:creationId xmlns:a16="http://schemas.microsoft.com/office/drawing/2014/main" id="{771BBD01-0AD8-F642-AD96-678F0F0895F2}"/>
                  </a:ext>
                </a:extLst>
              </p:cNvPr>
              <p:cNvSpPr txBox="1">
                <a:spLocks noRot="1" noChangeAspect="1" noMove="1" noResize="1" noEditPoints="1" noAdjustHandles="1" noChangeArrowheads="1" noChangeShapeType="1" noTextEdit="1"/>
              </p:cNvSpPr>
              <p:nvPr/>
            </p:nvSpPr>
            <p:spPr>
              <a:xfrm>
                <a:off x="3200400" y="6258580"/>
                <a:ext cx="1397306" cy="523220"/>
              </a:xfrm>
              <a:prstGeom prst="rect">
                <a:avLst/>
              </a:prstGeom>
              <a:blipFill>
                <a:blip r:embed="rId10"/>
                <a:stretch>
                  <a:fillRect l="-1818"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FCD01A5F-C27A-3F43-B86B-E92DF4566580}"/>
                  </a:ext>
                </a:extLst>
              </p:cNvPr>
              <p:cNvSpPr txBox="1"/>
              <p:nvPr/>
            </p:nvSpPr>
            <p:spPr>
              <a:xfrm>
                <a:off x="7010400" y="6258580"/>
                <a:ext cx="1401474" cy="523220"/>
              </a:xfrm>
              <a:prstGeom prst="rect">
                <a:avLst/>
              </a:prstGeom>
              <a:noFill/>
            </p:spPr>
            <p:txBody>
              <a:bodyPr wrap="none" rtlCol="0">
                <a:spAutoFit/>
              </a:bodyPr>
              <a:lstStyle/>
              <a:p>
                <a:pPr algn="ctr"/>
                <a:r>
                  <a:rPr lang="en-US" sz="1400" b="0" dirty="0">
                    <a:solidFill>
                      <a:srgbClr val="7030A0"/>
                    </a:solidFill>
                  </a:rPr>
                  <a:t>1 if </a:t>
                </a:r>
                <a14:m>
                  <m:oMath xmlns:m="http://schemas.openxmlformats.org/officeDocument/2006/math">
                    <m:r>
                      <a:rPr lang="en-US" sz="1400" b="0" i="1" dirty="0">
                        <a:solidFill>
                          <a:srgbClr val="7030A0"/>
                        </a:solidFill>
                        <a:latin typeface="Cambria Math" charset="0"/>
                      </a:rPr>
                      <m:t>𝑟</m:t>
                    </m:r>
                    <m:r>
                      <a:rPr lang="en-US" sz="1400" b="0" i="1" dirty="0">
                        <a:solidFill>
                          <a:srgbClr val="7030A0"/>
                        </a:solidFill>
                        <a:latin typeface="Cambria Math" charset="0"/>
                      </a:rPr>
                      <m:t>, </m:t>
                    </m:r>
                    <m:r>
                      <a:rPr lang="en-US" sz="1400" b="0" i="1" dirty="0">
                        <a:solidFill>
                          <a:srgbClr val="7030A0"/>
                        </a:solidFill>
                        <a:latin typeface="Cambria Math" charset="0"/>
                      </a:rPr>
                      <m:t>𝑗</m:t>
                    </m:r>
                  </m:oMath>
                </a14:m>
                <a:r>
                  <a:rPr lang="en-US" sz="1400" b="0" dirty="0">
                    <a:solidFill>
                      <a:srgbClr val="7030A0"/>
                    </a:solidFill>
                  </a:rPr>
                  <a:t> “pooled”</a:t>
                </a:r>
              </a:p>
              <a:p>
                <a:pPr algn="ctr"/>
                <a:r>
                  <a:rPr lang="en-US" sz="1400" b="0" dirty="0">
                    <a:solidFill>
                      <a:srgbClr val="7030A0"/>
                    </a:solidFill>
                  </a:rPr>
                  <a:t>input </a:t>
                </a:r>
                <a14:m>
                  <m:oMath xmlns:m="http://schemas.openxmlformats.org/officeDocument/2006/math">
                    <m:r>
                      <a:rPr lang="en-US" sz="1400" b="0" i="1" dirty="0">
                        <a:solidFill>
                          <a:srgbClr val="7030A0"/>
                        </a:solidFill>
                        <a:latin typeface="Cambria Math" charset="0"/>
                      </a:rPr>
                      <m:t>𝑖</m:t>
                    </m:r>
                  </m:oMath>
                </a14:m>
                <a:r>
                  <a:rPr lang="en-US" sz="1400" b="0" dirty="0">
                    <a:solidFill>
                      <a:srgbClr val="7030A0"/>
                    </a:solidFill>
                  </a:rPr>
                  <a:t>; 0 o/w</a:t>
                </a:r>
              </a:p>
            </p:txBody>
          </p:sp>
        </mc:Choice>
        <mc:Fallback xmlns="">
          <p:sp>
            <p:nvSpPr>
              <p:cNvPr id="92" name="TextBox 91">
                <a:extLst>
                  <a:ext uri="{FF2B5EF4-FFF2-40B4-BE49-F238E27FC236}">
                    <a16:creationId xmlns:a16="http://schemas.microsoft.com/office/drawing/2014/main" id="{FCD01A5F-C27A-3F43-B86B-E92DF4566580}"/>
                  </a:ext>
                </a:extLst>
              </p:cNvPr>
              <p:cNvSpPr txBox="1">
                <a:spLocks noRot="1" noChangeAspect="1" noMove="1" noResize="1" noEditPoints="1" noAdjustHandles="1" noChangeArrowheads="1" noChangeShapeType="1" noTextEdit="1"/>
              </p:cNvSpPr>
              <p:nvPr/>
            </p:nvSpPr>
            <p:spPr>
              <a:xfrm>
                <a:off x="7010400" y="6258580"/>
                <a:ext cx="1401474" cy="523220"/>
              </a:xfrm>
              <a:prstGeom prst="rect">
                <a:avLst/>
              </a:prstGeom>
              <a:blipFill>
                <a:blip r:embed="rId11"/>
                <a:stretch>
                  <a:fillRect l="-909" r="-909"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CA489AA8-ED37-5744-A824-473ADAB5AA16}"/>
                  </a:ext>
                </a:extLst>
              </p:cNvPr>
              <p:cNvSpPr/>
              <p:nvPr/>
            </p:nvSpPr>
            <p:spPr>
              <a:xfrm>
                <a:off x="3049037" y="2923619"/>
                <a:ext cx="40793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dirty="0">
                              <a:solidFill>
                                <a:srgbClr val="C00000"/>
                              </a:solidFill>
                              <a:latin typeface="Cambria Math" panose="02040503050406030204" pitchFamily="18" charset="0"/>
                            </a:rPr>
                          </m:ctrlPr>
                        </m:sSubPr>
                        <m:e>
                          <m:r>
                            <a:rPr lang="en-US" sz="1600" i="1" dirty="0">
                              <a:solidFill>
                                <a:srgbClr val="C00000"/>
                              </a:solidFill>
                              <a:latin typeface="Cambria Math" charset="0"/>
                            </a:rPr>
                            <m:t>𝑟</m:t>
                          </m:r>
                        </m:e>
                        <m:sub>
                          <m:r>
                            <a:rPr lang="en-US" sz="1600" b="0" i="1" dirty="0">
                              <a:solidFill>
                                <a:srgbClr val="C00000"/>
                              </a:solidFill>
                              <a:latin typeface="Cambria Math" panose="02040503050406030204" pitchFamily="18" charset="0"/>
                            </a:rPr>
                            <m:t>1</m:t>
                          </m:r>
                        </m:sub>
                      </m:sSub>
                    </m:oMath>
                  </m:oMathPara>
                </a14:m>
                <a:endParaRPr lang="en-US" sz="1600" dirty="0"/>
              </a:p>
            </p:txBody>
          </p:sp>
        </mc:Choice>
        <mc:Fallback xmlns="">
          <p:sp>
            <p:nvSpPr>
              <p:cNvPr id="87" name="Rectangle 86">
                <a:extLst>
                  <a:ext uri="{FF2B5EF4-FFF2-40B4-BE49-F238E27FC236}">
                    <a16:creationId xmlns:a16="http://schemas.microsoft.com/office/drawing/2014/main" id="{CA489AA8-ED37-5744-A824-473ADAB5AA16}"/>
                  </a:ext>
                </a:extLst>
              </p:cNvPr>
              <p:cNvSpPr>
                <a:spLocks noRot="1" noChangeAspect="1" noMove="1" noResize="1" noEditPoints="1" noAdjustHandles="1" noChangeArrowheads="1" noChangeShapeType="1" noTextEdit="1"/>
              </p:cNvSpPr>
              <p:nvPr/>
            </p:nvSpPr>
            <p:spPr>
              <a:xfrm>
                <a:off x="3049037" y="2923619"/>
                <a:ext cx="407932"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A2A2CD76-9E26-C640-80AC-9B7199306A57}"/>
                  </a:ext>
                </a:extLst>
              </p:cNvPr>
              <p:cNvSpPr/>
              <p:nvPr/>
            </p:nvSpPr>
            <p:spPr>
              <a:xfrm>
                <a:off x="6369124" y="4081046"/>
                <a:ext cx="41267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0" i="1" dirty="0">
                              <a:solidFill>
                                <a:srgbClr val="C00000"/>
                              </a:solidFill>
                              <a:latin typeface="Cambria Math" panose="02040503050406030204" pitchFamily="18" charset="0"/>
                            </a:rPr>
                          </m:ctrlPr>
                        </m:sSubPr>
                        <m:e>
                          <m:r>
                            <a:rPr lang="en-US" sz="1600" i="1" dirty="0">
                              <a:solidFill>
                                <a:srgbClr val="C00000"/>
                              </a:solidFill>
                              <a:latin typeface="Cambria Math" charset="0"/>
                            </a:rPr>
                            <m:t>𝑟</m:t>
                          </m:r>
                        </m:e>
                        <m:sub>
                          <m:r>
                            <a:rPr lang="en-US" sz="1600" b="0" i="1" dirty="0">
                              <a:solidFill>
                                <a:srgbClr val="C00000"/>
                              </a:solidFill>
                              <a:latin typeface="Cambria Math" panose="02040503050406030204" pitchFamily="18" charset="0"/>
                            </a:rPr>
                            <m:t>2</m:t>
                          </m:r>
                        </m:sub>
                      </m:sSub>
                    </m:oMath>
                  </m:oMathPara>
                </a14:m>
                <a:endParaRPr lang="en-US" sz="1600" dirty="0"/>
              </a:p>
            </p:txBody>
          </p:sp>
        </mc:Choice>
        <mc:Fallback xmlns="">
          <p:sp>
            <p:nvSpPr>
              <p:cNvPr id="94" name="Rectangle 93">
                <a:extLst>
                  <a:ext uri="{FF2B5EF4-FFF2-40B4-BE49-F238E27FC236}">
                    <a16:creationId xmlns:a16="http://schemas.microsoft.com/office/drawing/2014/main" id="{A2A2CD76-9E26-C640-80AC-9B7199306A57}"/>
                  </a:ext>
                </a:extLst>
              </p:cNvPr>
              <p:cNvSpPr>
                <a:spLocks noRot="1" noChangeAspect="1" noMove="1" noResize="1" noEditPoints="1" noAdjustHandles="1" noChangeArrowheads="1" noChangeShapeType="1" noTextEdit="1"/>
              </p:cNvSpPr>
              <p:nvPr/>
            </p:nvSpPr>
            <p:spPr>
              <a:xfrm>
                <a:off x="6369124" y="4081046"/>
                <a:ext cx="412677" cy="338554"/>
              </a:xfrm>
              <a:prstGeom prst="rect">
                <a:avLst/>
              </a:prstGeom>
              <a:blipFill>
                <a:blip r:embed="rId13"/>
                <a:stretch>
                  <a:fillRect/>
                </a:stretch>
              </a:blipFill>
            </p:spPr>
            <p:txBody>
              <a:bodyPr/>
              <a:lstStyle/>
              <a:p>
                <a:r>
                  <a:rPr lang="en-US">
                    <a:noFill/>
                  </a:rPr>
                  <a:t> </a:t>
                </a:r>
              </a:p>
            </p:txBody>
          </p:sp>
        </mc:Fallback>
      </mc:AlternateContent>
      <p:sp>
        <p:nvSpPr>
          <p:cNvPr id="95" name="TextBox 94">
            <a:extLst>
              <a:ext uri="{FF2B5EF4-FFF2-40B4-BE49-F238E27FC236}">
                <a16:creationId xmlns:a16="http://schemas.microsoft.com/office/drawing/2014/main" id="{5F1897D2-5C5C-A14C-9F46-FC0D0EA52A07}"/>
              </a:ext>
            </a:extLst>
          </p:cNvPr>
          <p:cNvSpPr txBox="1"/>
          <p:nvPr/>
        </p:nvSpPr>
        <p:spPr>
          <a:xfrm>
            <a:off x="9657416" y="6474023"/>
            <a:ext cx="2458384" cy="307777"/>
          </a:xfrm>
          <a:prstGeom prst="rect">
            <a:avLst/>
          </a:prstGeom>
          <a:noFill/>
        </p:spPr>
        <p:txBody>
          <a:bodyPr wrap="square" rtlCol="0">
            <a:spAutoFit/>
          </a:bodyPr>
          <a:lstStyle/>
          <a:p>
            <a:pPr algn="ctr"/>
            <a:r>
              <a:rPr lang="en-US" sz="1400" b="0" dirty="0"/>
              <a:t>Source: Ross Girshick</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2E9B5544-04F4-5A4E-B75D-F2F13C574526}"/>
                  </a:ext>
                </a:extLst>
              </p:cNvPr>
              <p:cNvSpPr txBox="1"/>
              <p:nvPr/>
            </p:nvSpPr>
            <p:spPr>
              <a:xfrm>
                <a:off x="8740418" y="3053626"/>
                <a:ext cx="1874076" cy="1062599"/>
              </a:xfrm>
              <a:prstGeom prst="rect">
                <a:avLst/>
              </a:prstGeom>
              <a:noFill/>
            </p:spPr>
            <p:txBody>
              <a:bodyPr wrap="square" rtlCol="0">
                <a:spAutoFit/>
              </a:bodyPr>
              <a:lstStyle/>
              <a:p>
                <a:pPr algn="ctr"/>
                <a:r>
                  <a:rPr lang="en-US" sz="1600" dirty="0">
                    <a:latin typeface="+mj-lt"/>
                  </a:rPr>
                  <a:t>Backward Pass:</a:t>
                </a:r>
              </a:p>
              <a:p>
                <a:pPr algn="ctr"/>
                <a:r>
                  <a:rPr lang="en-US" sz="1600" b="0" dirty="0">
                    <a:latin typeface="+mj-lt"/>
                  </a:rPr>
                  <a:t>Have </a:t>
                </a:r>
                <a14:m>
                  <m:oMath xmlns:m="http://schemas.openxmlformats.org/officeDocument/2006/math">
                    <m:f>
                      <m:fPr>
                        <m:ctrlPr>
                          <a:rPr lang="en-US" sz="1600" b="0" i="1">
                            <a:solidFill>
                              <a:srgbClr val="005493"/>
                            </a:solidFill>
                            <a:latin typeface="Cambria Math" panose="02040503050406030204" pitchFamily="18" charset="0"/>
                          </a:rPr>
                        </m:ctrlPr>
                      </m:fPr>
                      <m:num>
                        <m:r>
                          <a:rPr lang="en-US" sz="1600" b="0" i="1">
                            <a:solidFill>
                              <a:srgbClr val="005493"/>
                            </a:solidFill>
                            <a:latin typeface="Cambria Math" panose="02040503050406030204" pitchFamily="18" charset="0"/>
                            <a:ea typeface="Cambria Math" panose="02040503050406030204" pitchFamily="18" charset="0"/>
                          </a:rPr>
                          <m:t>𝜕</m:t>
                        </m:r>
                        <m:r>
                          <a:rPr lang="en-US" sz="1600" b="0" i="1">
                            <a:solidFill>
                              <a:srgbClr val="005493"/>
                            </a:solidFill>
                            <a:latin typeface="Cambria Math" panose="02040503050406030204" pitchFamily="18" charset="0"/>
                            <a:ea typeface="Cambria Math" panose="02040503050406030204" pitchFamily="18" charset="0"/>
                          </a:rPr>
                          <m:t>𝑒</m:t>
                        </m:r>
                      </m:num>
                      <m:den>
                        <m:r>
                          <a:rPr lang="en-US" sz="1600" b="0" i="1">
                            <a:solidFill>
                              <a:srgbClr val="005493"/>
                            </a:solidFill>
                            <a:latin typeface="Cambria Math" panose="02040503050406030204" pitchFamily="18" charset="0"/>
                            <a:ea typeface="Cambria Math" panose="02040503050406030204" pitchFamily="18" charset="0"/>
                          </a:rPr>
                          <m:t>𝜕</m:t>
                        </m:r>
                        <m:r>
                          <a:rPr lang="en-US" sz="1600" b="0" i="1">
                            <a:solidFill>
                              <a:srgbClr val="005493"/>
                            </a:solidFill>
                            <a:latin typeface="Cambria Math" panose="02040503050406030204" pitchFamily="18" charset="0"/>
                            <a:ea typeface="Cambria Math" panose="02040503050406030204" pitchFamily="18" charset="0"/>
                          </a:rPr>
                          <m:t>𝑧</m:t>
                        </m:r>
                      </m:den>
                    </m:f>
                  </m:oMath>
                </a14:m>
                <a:r>
                  <a:rPr lang="en-US" sz="1600" b="0" dirty="0">
                    <a:latin typeface="+mj-lt"/>
                  </a:rPr>
                  <a:t>, </a:t>
                </a:r>
              </a:p>
              <a:p>
                <a:pPr algn="ctr"/>
                <a:r>
                  <a:rPr lang="en-US" sz="1600" b="0" dirty="0">
                    <a:latin typeface="+mj-lt"/>
                  </a:rPr>
                  <a:t>want </a:t>
                </a:r>
                <a14:m>
                  <m:oMath xmlns:m="http://schemas.openxmlformats.org/officeDocument/2006/math">
                    <m:f>
                      <m:fPr>
                        <m:ctrlPr>
                          <a:rPr lang="en-US" sz="1600" b="0" i="1">
                            <a:solidFill>
                              <a:srgbClr val="00B050"/>
                            </a:solidFill>
                            <a:latin typeface="Cambria Math" panose="02040503050406030204" pitchFamily="18" charset="0"/>
                          </a:rPr>
                        </m:ctrlPr>
                      </m:fPr>
                      <m:num>
                        <m:r>
                          <a:rPr lang="en-US" sz="1600" b="0" i="1">
                            <a:solidFill>
                              <a:srgbClr val="00B050"/>
                            </a:solidFill>
                            <a:latin typeface="Cambria Math" panose="02040503050406030204" pitchFamily="18" charset="0"/>
                            <a:ea typeface="Cambria Math" panose="02040503050406030204" pitchFamily="18" charset="0"/>
                          </a:rPr>
                          <m:t>𝜕</m:t>
                        </m:r>
                        <m:r>
                          <a:rPr lang="en-US" sz="1600" b="0" i="1">
                            <a:solidFill>
                              <a:srgbClr val="00B050"/>
                            </a:solidFill>
                            <a:latin typeface="Cambria Math" panose="02040503050406030204" pitchFamily="18" charset="0"/>
                            <a:ea typeface="Cambria Math" panose="02040503050406030204" pitchFamily="18" charset="0"/>
                          </a:rPr>
                          <m:t>𝑒</m:t>
                        </m:r>
                      </m:num>
                      <m:den>
                        <m:r>
                          <a:rPr lang="en-US" sz="1600" b="0" i="1">
                            <a:solidFill>
                              <a:srgbClr val="00B050"/>
                            </a:solidFill>
                            <a:latin typeface="Cambria Math" panose="02040503050406030204" pitchFamily="18" charset="0"/>
                            <a:ea typeface="Cambria Math" panose="02040503050406030204" pitchFamily="18" charset="0"/>
                          </a:rPr>
                          <m:t>𝜕</m:t>
                        </m:r>
                        <m:r>
                          <a:rPr lang="en-US" sz="1600" b="0" i="1">
                            <a:solidFill>
                              <a:srgbClr val="00B050"/>
                            </a:solidFill>
                            <a:latin typeface="Cambria Math" panose="02040503050406030204" pitchFamily="18" charset="0"/>
                            <a:ea typeface="Cambria Math" panose="02040503050406030204" pitchFamily="18" charset="0"/>
                          </a:rPr>
                          <m:t>𝑥</m:t>
                        </m:r>
                      </m:den>
                    </m:f>
                  </m:oMath>
                </a14:m>
                <a:endParaRPr lang="en-US" sz="1600" b="0" dirty="0">
                  <a:latin typeface="+mj-lt"/>
                </a:endParaRPr>
              </a:p>
            </p:txBody>
          </p:sp>
        </mc:Choice>
        <mc:Fallback xmlns="">
          <p:sp>
            <p:nvSpPr>
              <p:cNvPr id="96" name="TextBox 95">
                <a:extLst>
                  <a:ext uri="{FF2B5EF4-FFF2-40B4-BE49-F238E27FC236}">
                    <a16:creationId xmlns:a16="http://schemas.microsoft.com/office/drawing/2014/main" id="{2E9B5544-04F4-5A4E-B75D-F2F13C574526}"/>
                  </a:ext>
                </a:extLst>
              </p:cNvPr>
              <p:cNvSpPr txBox="1">
                <a:spLocks noRot="1" noChangeAspect="1" noMove="1" noResize="1" noEditPoints="1" noAdjustHandles="1" noChangeArrowheads="1" noChangeShapeType="1" noTextEdit="1"/>
              </p:cNvSpPr>
              <p:nvPr/>
            </p:nvSpPr>
            <p:spPr>
              <a:xfrm>
                <a:off x="8740418" y="3053626"/>
                <a:ext cx="1874076" cy="1062599"/>
              </a:xfrm>
              <a:prstGeom prst="rect">
                <a:avLst/>
              </a:prstGeom>
              <a:blipFill>
                <a:blip r:embed="rId14"/>
                <a:stretch>
                  <a:fillRect t="-1190" b="-1190"/>
                </a:stretch>
              </a:blipFill>
            </p:spPr>
            <p:txBody>
              <a:bodyPr/>
              <a:lstStyle/>
              <a:p>
                <a:r>
                  <a:rPr lang="en-US">
                    <a:noFill/>
                  </a:rPr>
                  <a:t> </a:t>
                </a:r>
              </a:p>
            </p:txBody>
          </p:sp>
        </mc:Fallback>
      </mc:AlternateContent>
    </p:spTree>
    <p:extLst>
      <p:ext uri="{BB962C8B-B14F-4D97-AF65-F5344CB8AC3E}">
        <p14:creationId xmlns:p14="http://schemas.microsoft.com/office/powerpoint/2010/main" val="248052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81" grpId="0"/>
      <p:bldP spid="82" grpId="0"/>
      <p:bldP spid="83" grpId="0"/>
      <p:bldP spid="86" grpId="0"/>
      <p:bldP spid="89" grpId="0"/>
      <p:bldP spid="90" grpId="0"/>
      <p:bldP spid="92"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462C-FB14-9646-B7AB-B4E6F0847006}"/>
              </a:ext>
            </a:extLst>
          </p:cNvPr>
          <p:cNvSpPr>
            <a:spLocks noGrp="1"/>
          </p:cNvSpPr>
          <p:nvPr>
            <p:ph type="title"/>
          </p:nvPr>
        </p:nvSpPr>
        <p:spPr/>
        <p:txBody>
          <a:bodyPr/>
          <a:lstStyle/>
          <a:p>
            <a:r>
              <a:rPr lang="en-US" dirty="0"/>
              <a:t>Mini-batch sampling</a:t>
            </a:r>
          </a:p>
        </p:txBody>
      </p:sp>
      <p:sp>
        <p:nvSpPr>
          <p:cNvPr id="3" name="Content Placeholder 2">
            <a:extLst>
              <a:ext uri="{FF2B5EF4-FFF2-40B4-BE49-F238E27FC236}">
                <a16:creationId xmlns:a16="http://schemas.microsoft.com/office/drawing/2014/main" id="{2214792B-07E4-3F47-B3FA-DA3D697BCADA}"/>
              </a:ext>
            </a:extLst>
          </p:cNvPr>
          <p:cNvSpPr>
            <a:spLocks noGrp="1"/>
          </p:cNvSpPr>
          <p:nvPr>
            <p:ph idx="1"/>
          </p:nvPr>
        </p:nvSpPr>
        <p:spPr/>
        <p:txBody>
          <a:bodyPr/>
          <a:lstStyle/>
          <a:p>
            <a:pPr marL="457200" indent="-457200">
              <a:buFont typeface="Arial" panose="020B0604020202020204" pitchFamily="34" charset="0"/>
              <a:buChar char="•"/>
            </a:pPr>
            <a:r>
              <a:rPr lang="en-US" dirty="0"/>
              <a:t>Sample a few images (e.g., 2)</a:t>
            </a:r>
          </a:p>
          <a:p>
            <a:pPr marL="457200" indent="-457200">
              <a:buFont typeface="Arial" panose="020B0604020202020204" pitchFamily="34" charset="0"/>
              <a:buChar char="•"/>
            </a:pPr>
            <a:r>
              <a:rPr lang="en-US" dirty="0"/>
              <a:t>Sample many regions from each image (64)</a:t>
            </a:r>
          </a:p>
        </p:txBody>
      </p:sp>
      <p:pic>
        <p:nvPicPr>
          <p:cNvPr id="4" name="Picture 3">
            <a:extLst>
              <a:ext uri="{FF2B5EF4-FFF2-40B4-BE49-F238E27FC236}">
                <a16:creationId xmlns:a16="http://schemas.microsoft.com/office/drawing/2014/main" id="{561D01E9-983F-8641-AC56-E70EED1821B6}"/>
              </a:ext>
            </a:extLst>
          </p:cNvPr>
          <p:cNvPicPr>
            <a:picLocks noChangeAspect="1"/>
          </p:cNvPicPr>
          <p:nvPr/>
        </p:nvPicPr>
        <p:blipFill>
          <a:blip r:embed="rId2"/>
          <a:stretch>
            <a:fillRect/>
          </a:stretch>
        </p:blipFill>
        <p:spPr>
          <a:xfrm>
            <a:off x="2065811" y="2209801"/>
            <a:ext cx="1673781" cy="1673781"/>
          </a:xfrm>
          <a:prstGeom prst="rect">
            <a:avLst/>
          </a:prstGeom>
        </p:spPr>
      </p:pic>
      <p:pic>
        <p:nvPicPr>
          <p:cNvPr id="5" name="Picture 4">
            <a:extLst>
              <a:ext uri="{FF2B5EF4-FFF2-40B4-BE49-F238E27FC236}">
                <a16:creationId xmlns:a16="http://schemas.microsoft.com/office/drawing/2014/main" id="{4B323DD0-437F-514E-9BCB-60BE6909006A}"/>
              </a:ext>
            </a:extLst>
          </p:cNvPr>
          <p:cNvPicPr>
            <a:picLocks noChangeAspect="1"/>
          </p:cNvPicPr>
          <p:nvPr/>
        </p:nvPicPr>
        <p:blipFill>
          <a:blip r:embed="rId3"/>
          <a:stretch>
            <a:fillRect/>
          </a:stretch>
        </p:blipFill>
        <p:spPr>
          <a:xfrm>
            <a:off x="4904773" y="2209800"/>
            <a:ext cx="1676138" cy="1676138"/>
          </a:xfrm>
          <a:prstGeom prst="rect">
            <a:avLst/>
          </a:prstGeom>
        </p:spPr>
      </p:pic>
      <p:pic>
        <p:nvPicPr>
          <p:cNvPr id="6" name="Picture 5">
            <a:extLst>
              <a:ext uri="{FF2B5EF4-FFF2-40B4-BE49-F238E27FC236}">
                <a16:creationId xmlns:a16="http://schemas.microsoft.com/office/drawing/2014/main" id="{3070ACEB-77F4-7A40-ACAC-B92706377C67}"/>
              </a:ext>
            </a:extLst>
          </p:cNvPr>
          <p:cNvPicPr>
            <a:picLocks noChangeAspect="1"/>
          </p:cNvPicPr>
          <p:nvPr/>
        </p:nvPicPr>
        <p:blipFill>
          <a:blip r:embed="rId4"/>
          <a:stretch>
            <a:fillRect/>
          </a:stretch>
        </p:blipFill>
        <p:spPr>
          <a:xfrm>
            <a:off x="7720802" y="2294642"/>
            <a:ext cx="2231708" cy="1673781"/>
          </a:xfrm>
          <a:prstGeom prst="rect">
            <a:avLst/>
          </a:prstGeom>
        </p:spPr>
      </p:pic>
      <p:sp>
        <p:nvSpPr>
          <p:cNvPr id="7" name="TextBox 6">
            <a:extLst>
              <a:ext uri="{FF2B5EF4-FFF2-40B4-BE49-F238E27FC236}">
                <a16:creationId xmlns:a16="http://schemas.microsoft.com/office/drawing/2014/main" id="{52F525DB-CAEF-B844-B68F-D95967C670CD}"/>
              </a:ext>
            </a:extLst>
          </p:cNvPr>
          <p:cNvSpPr txBox="1"/>
          <p:nvPr/>
        </p:nvSpPr>
        <p:spPr>
          <a:xfrm>
            <a:off x="6877602" y="2850119"/>
            <a:ext cx="524503" cy="461665"/>
          </a:xfrm>
          <a:prstGeom prst="rect">
            <a:avLst/>
          </a:prstGeom>
          <a:noFill/>
        </p:spPr>
        <p:txBody>
          <a:bodyPr wrap="none" rtlCol="0">
            <a:spAutoFit/>
          </a:bodyPr>
          <a:lstStyle/>
          <a:p>
            <a:r>
              <a:rPr lang="en-US" b="0"/>
              <a:t>... </a:t>
            </a:r>
          </a:p>
        </p:txBody>
      </p:sp>
      <p:sp>
        <p:nvSpPr>
          <p:cNvPr id="8" name="Rectangle 7">
            <a:extLst>
              <a:ext uri="{FF2B5EF4-FFF2-40B4-BE49-F238E27FC236}">
                <a16:creationId xmlns:a16="http://schemas.microsoft.com/office/drawing/2014/main" id="{C6E1E655-6BD7-3949-8EC2-547EF24BBE9F}"/>
              </a:ext>
            </a:extLst>
          </p:cNvPr>
          <p:cNvSpPr/>
          <p:nvPr/>
        </p:nvSpPr>
        <p:spPr>
          <a:xfrm>
            <a:off x="2247004" y="2360631"/>
            <a:ext cx="358219" cy="770901"/>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9" name="Rectangle 8">
            <a:extLst>
              <a:ext uri="{FF2B5EF4-FFF2-40B4-BE49-F238E27FC236}">
                <a16:creationId xmlns:a16="http://schemas.microsoft.com/office/drawing/2014/main" id="{7A65C260-D0AA-7F4A-A62B-196D665A56C7}"/>
              </a:ext>
            </a:extLst>
          </p:cNvPr>
          <p:cNvSpPr/>
          <p:nvPr/>
        </p:nvSpPr>
        <p:spPr>
          <a:xfrm flipH="1">
            <a:off x="2426112" y="3251984"/>
            <a:ext cx="517766" cy="310559"/>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10" name="Rectangle 9">
            <a:extLst>
              <a:ext uri="{FF2B5EF4-FFF2-40B4-BE49-F238E27FC236}">
                <a16:creationId xmlns:a16="http://schemas.microsoft.com/office/drawing/2014/main" id="{57BF6437-4CB2-B445-972B-B821D725DC06}"/>
              </a:ext>
            </a:extLst>
          </p:cNvPr>
          <p:cNvSpPr/>
          <p:nvPr/>
        </p:nvSpPr>
        <p:spPr>
          <a:xfrm>
            <a:off x="2943879" y="2671715"/>
            <a:ext cx="721885" cy="459816"/>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11" name="Rectangle 10">
            <a:extLst>
              <a:ext uri="{FF2B5EF4-FFF2-40B4-BE49-F238E27FC236}">
                <a16:creationId xmlns:a16="http://schemas.microsoft.com/office/drawing/2014/main" id="{9CF9EB6F-0A54-6A48-81F5-0703E61630AB}"/>
              </a:ext>
            </a:extLst>
          </p:cNvPr>
          <p:cNvSpPr/>
          <p:nvPr/>
        </p:nvSpPr>
        <p:spPr>
          <a:xfrm>
            <a:off x="5222641" y="3048788"/>
            <a:ext cx="589801" cy="632263"/>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12" name="Rectangle 11">
            <a:extLst>
              <a:ext uri="{FF2B5EF4-FFF2-40B4-BE49-F238E27FC236}">
                <a16:creationId xmlns:a16="http://schemas.microsoft.com/office/drawing/2014/main" id="{EC57E414-3BE6-2F4A-9871-5A4FF64A65FE}"/>
              </a:ext>
            </a:extLst>
          </p:cNvPr>
          <p:cNvSpPr/>
          <p:nvPr/>
        </p:nvSpPr>
        <p:spPr>
          <a:xfrm>
            <a:off x="5174060" y="2308776"/>
            <a:ext cx="685973" cy="553249"/>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13" name="Rectangle 12">
            <a:extLst>
              <a:ext uri="{FF2B5EF4-FFF2-40B4-BE49-F238E27FC236}">
                <a16:creationId xmlns:a16="http://schemas.microsoft.com/office/drawing/2014/main" id="{B893CCD8-4A3E-384A-9A9F-455058760C92}"/>
              </a:ext>
            </a:extLst>
          </p:cNvPr>
          <p:cNvSpPr/>
          <p:nvPr/>
        </p:nvSpPr>
        <p:spPr>
          <a:xfrm>
            <a:off x="5618744" y="2771718"/>
            <a:ext cx="745612" cy="180612"/>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14" name="Rectangle 13">
            <a:extLst>
              <a:ext uri="{FF2B5EF4-FFF2-40B4-BE49-F238E27FC236}">
                <a16:creationId xmlns:a16="http://schemas.microsoft.com/office/drawing/2014/main" id="{04356577-C0AC-FF42-868F-E13EC7ED5278}"/>
              </a:ext>
            </a:extLst>
          </p:cNvPr>
          <p:cNvSpPr/>
          <p:nvPr/>
        </p:nvSpPr>
        <p:spPr>
          <a:xfrm>
            <a:off x="7738440" y="2516173"/>
            <a:ext cx="1155323" cy="735811"/>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15" name="Rectangle 14">
            <a:extLst>
              <a:ext uri="{FF2B5EF4-FFF2-40B4-BE49-F238E27FC236}">
                <a16:creationId xmlns:a16="http://schemas.microsoft.com/office/drawing/2014/main" id="{4EE2D5B2-2E9D-244E-9B4E-0C99A5E50ECF}"/>
              </a:ext>
            </a:extLst>
          </p:cNvPr>
          <p:cNvSpPr/>
          <p:nvPr/>
        </p:nvSpPr>
        <p:spPr>
          <a:xfrm>
            <a:off x="9349349" y="2866533"/>
            <a:ext cx="358219" cy="770901"/>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16" name="TextBox 15">
            <a:extLst>
              <a:ext uri="{FF2B5EF4-FFF2-40B4-BE49-F238E27FC236}">
                <a16:creationId xmlns:a16="http://schemas.microsoft.com/office/drawing/2014/main" id="{87EA51CD-71FC-114D-8F8E-80D676D0ED70}"/>
              </a:ext>
            </a:extLst>
          </p:cNvPr>
          <p:cNvSpPr txBox="1"/>
          <p:nvPr/>
        </p:nvSpPr>
        <p:spPr>
          <a:xfrm>
            <a:off x="4713572" y="4078524"/>
            <a:ext cx="2180461" cy="369332"/>
          </a:xfrm>
          <a:prstGeom prst="rect">
            <a:avLst/>
          </a:prstGeom>
          <a:noFill/>
          <a:ln w="19050">
            <a:solidFill>
              <a:schemeClr val="accent1">
                <a:shade val="50000"/>
              </a:schemeClr>
            </a:solidFill>
          </a:ln>
        </p:spPr>
        <p:txBody>
          <a:bodyPr wrap="square" rtlCol="0">
            <a:spAutoFit/>
          </a:bodyPr>
          <a:lstStyle/>
          <a:p>
            <a:pPr algn="ctr"/>
            <a:r>
              <a:rPr lang="en-US" sz="1800" b="0" dirty="0"/>
              <a:t>Sample images</a:t>
            </a:r>
          </a:p>
        </p:txBody>
      </p:sp>
      <p:sp>
        <p:nvSpPr>
          <p:cNvPr id="17" name="TextBox 16">
            <a:extLst>
              <a:ext uri="{FF2B5EF4-FFF2-40B4-BE49-F238E27FC236}">
                <a16:creationId xmlns:a16="http://schemas.microsoft.com/office/drawing/2014/main" id="{EC528C8D-FDFE-454C-BE3D-0B438BE05F44}"/>
              </a:ext>
            </a:extLst>
          </p:cNvPr>
          <p:cNvSpPr txBox="1"/>
          <p:nvPr/>
        </p:nvSpPr>
        <p:spPr>
          <a:xfrm>
            <a:off x="4174390" y="2879398"/>
            <a:ext cx="524503" cy="461665"/>
          </a:xfrm>
          <a:prstGeom prst="rect">
            <a:avLst/>
          </a:prstGeom>
          <a:noFill/>
        </p:spPr>
        <p:txBody>
          <a:bodyPr wrap="none" rtlCol="0">
            <a:spAutoFit/>
          </a:bodyPr>
          <a:lstStyle/>
          <a:p>
            <a:r>
              <a:rPr lang="en-US" b="0"/>
              <a:t>... </a:t>
            </a:r>
          </a:p>
        </p:txBody>
      </p:sp>
      <p:sp>
        <p:nvSpPr>
          <p:cNvPr id="18" name="TextBox 17">
            <a:extLst>
              <a:ext uri="{FF2B5EF4-FFF2-40B4-BE49-F238E27FC236}">
                <a16:creationId xmlns:a16="http://schemas.microsoft.com/office/drawing/2014/main" id="{1EB8281D-8789-714E-8123-CCA45F4A6434}"/>
              </a:ext>
            </a:extLst>
          </p:cNvPr>
          <p:cNvSpPr txBox="1"/>
          <p:nvPr/>
        </p:nvSpPr>
        <p:spPr>
          <a:xfrm>
            <a:off x="1696031" y="2882928"/>
            <a:ext cx="524503" cy="461665"/>
          </a:xfrm>
          <a:prstGeom prst="rect">
            <a:avLst/>
          </a:prstGeom>
          <a:noFill/>
        </p:spPr>
        <p:txBody>
          <a:bodyPr wrap="none" rtlCol="0">
            <a:spAutoFit/>
          </a:bodyPr>
          <a:lstStyle/>
          <a:p>
            <a:r>
              <a:rPr lang="en-US" b="0"/>
              <a:t>... </a:t>
            </a:r>
          </a:p>
        </p:txBody>
      </p:sp>
      <p:sp>
        <p:nvSpPr>
          <p:cNvPr id="19" name="TextBox 18">
            <a:extLst>
              <a:ext uri="{FF2B5EF4-FFF2-40B4-BE49-F238E27FC236}">
                <a16:creationId xmlns:a16="http://schemas.microsoft.com/office/drawing/2014/main" id="{647BCFB6-7E8A-A24D-B31D-B26D902AC235}"/>
              </a:ext>
            </a:extLst>
          </p:cNvPr>
          <p:cNvSpPr txBox="1"/>
          <p:nvPr/>
        </p:nvSpPr>
        <p:spPr>
          <a:xfrm>
            <a:off x="9952511" y="2879398"/>
            <a:ext cx="524503" cy="461665"/>
          </a:xfrm>
          <a:prstGeom prst="rect">
            <a:avLst/>
          </a:prstGeom>
          <a:noFill/>
        </p:spPr>
        <p:txBody>
          <a:bodyPr wrap="none" rtlCol="0">
            <a:spAutoFit/>
          </a:bodyPr>
          <a:lstStyle/>
          <a:p>
            <a:r>
              <a:rPr lang="en-US" b="0"/>
              <a:t>... </a:t>
            </a:r>
          </a:p>
        </p:txBody>
      </p:sp>
      <p:cxnSp>
        <p:nvCxnSpPr>
          <p:cNvPr id="20" name="Straight Arrow Connector 19">
            <a:extLst>
              <a:ext uri="{FF2B5EF4-FFF2-40B4-BE49-F238E27FC236}">
                <a16:creationId xmlns:a16="http://schemas.microsoft.com/office/drawing/2014/main" id="{F92B7B01-9769-C046-8F50-4346CF0CDF46}"/>
              </a:ext>
            </a:extLst>
          </p:cNvPr>
          <p:cNvCxnSpPr>
            <a:stCxn id="4" idx="2"/>
            <a:endCxn id="16" idx="1"/>
          </p:cNvCxnSpPr>
          <p:nvPr/>
        </p:nvCxnSpPr>
        <p:spPr>
          <a:xfrm>
            <a:off x="2902701" y="3883582"/>
            <a:ext cx="1810870" cy="379609"/>
          </a:xfrm>
          <a:prstGeom prst="straightConnector1">
            <a:avLst/>
          </a:prstGeom>
          <a:ln w="2222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1525E5E-1CA9-7C41-BF7A-B29D38D127B9}"/>
              </a:ext>
            </a:extLst>
          </p:cNvPr>
          <p:cNvCxnSpPr>
            <a:stCxn id="6" idx="2"/>
            <a:endCxn id="16" idx="3"/>
          </p:cNvCxnSpPr>
          <p:nvPr/>
        </p:nvCxnSpPr>
        <p:spPr>
          <a:xfrm flipH="1">
            <a:off x="6894032" y="3968422"/>
            <a:ext cx="1942624" cy="294768"/>
          </a:xfrm>
          <a:prstGeom prst="straightConnector1">
            <a:avLst/>
          </a:prstGeom>
          <a:ln w="2222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036BA9A-D41D-4A4A-B7C9-7131AD151CC2}"/>
              </a:ext>
            </a:extLst>
          </p:cNvPr>
          <p:cNvPicPr>
            <a:picLocks noChangeAspect="1"/>
          </p:cNvPicPr>
          <p:nvPr/>
        </p:nvPicPr>
        <p:blipFill>
          <a:blip r:embed="rId5"/>
          <a:stretch>
            <a:fillRect/>
          </a:stretch>
        </p:blipFill>
        <p:spPr>
          <a:xfrm>
            <a:off x="4861537" y="4478336"/>
            <a:ext cx="777429" cy="772774"/>
          </a:xfrm>
          <a:prstGeom prst="rect">
            <a:avLst/>
          </a:prstGeom>
        </p:spPr>
      </p:pic>
      <p:pic>
        <p:nvPicPr>
          <p:cNvPr id="23" name="Picture 22">
            <a:extLst>
              <a:ext uri="{FF2B5EF4-FFF2-40B4-BE49-F238E27FC236}">
                <a16:creationId xmlns:a16="http://schemas.microsoft.com/office/drawing/2014/main" id="{73972825-799A-5943-9C0D-674F974543D1}"/>
              </a:ext>
            </a:extLst>
          </p:cNvPr>
          <p:cNvPicPr>
            <a:picLocks noChangeAspect="1"/>
          </p:cNvPicPr>
          <p:nvPr/>
        </p:nvPicPr>
        <p:blipFill>
          <a:blip r:embed="rId6"/>
          <a:stretch>
            <a:fillRect/>
          </a:stretch>
        </p:blipFill>
        <p:spPr>
          <a:xfrm>
            <a:off x="5721604" y="4478336"/>
            <a:ext cx="1039396" cy="776020"/>
          </a:xfrm>
          <a:prstGeom prst="rect">
            <a:avLst/>
          </a:prstGeom>
        </p:spPr>
      </p:pic>
      <p:cxnSp>
        <p:nvCxnSpPr>
          <p:cNvPr id="24" name="Straight Arrow Connector 23">
            <a:extLst>
              <a:ext uri="{FF2B5EF4-FFF2-40B4-BE49-F238E27FC236}">
                <a16:creationId xmlns:a16="http://schemas.microsoft.com/office/drawing/2014/main" id="{D63A1DAA-F016-8D4C-953D-846C2AF48696}"/>
              </a:ext>
            </a:extLst>
          </p:cNvPr>
          <p:cNvCxnSpPr>
            <a:endCxn id="25" idx="0"/>
          </p:cNvCxnSpPr>
          <p:nvPr/>
        </p:nvCxnSpPr>
        <p:spPr>
          <a:xfrm>
            <a:off x="4985077" y="4935170"/>
            <a:ext cx="905730" cy="688994"/>
          </a:xfrm>
          <a:prstGeom prst="straightConnector1">
            <a:avLst/>
          </a:prstGeom>
          <a:ln w="2222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18A90C3-44B4-0A47-B181-55E0E9C41B43}"/>
              </a:ext>
            </a:extLst>
          </p:cNvPr>
          <p:cNvSpPr txBox="1"/>
          <p:nvPr/>
        </p:nvSpPr>
        <p:spPr>
          <a:xfrm>
            <a:off x="4800577" y="5624164"/>
            <a:ext cx="2180461" cy="369332"/>
          </a:xfrm>
          <a:prstGeom prst="rect">
            <a:avLst/>
          </a:prstGeom>
          <a:noFill/>
          <a:ln w="19050">
            <a:solidFill>
              <a:schemeClr val="accent1">
                <a:shade val="50000"/>
              </a:schemeClr>
            </a:solidFill>
          </a:ln>
        </p:spPr>
        <p:txBody>
          <a:bodyPr wrap="square" rtlCol="0">
            <a:spAutoFit/>
          </a:bodyPr>
          <a:lstStyle/>
          <a:p>
            <a:pPr algn="ctr"/>
            <a:r>
              <a:rPr lang="en-US" sz="1800" b="0" dirty="0"/>
              <a:t>SGD mini-batch</a:t>
            </a:r>
          </a:p>
        </p:txBody>
      </p:sp>
      <p:cxnSp>
        <p:nvCxnSpPr>
          <p:cNvPr id="26" name="Straight Arrow Connector 25">
            <a:extLst>
              <a:ext uri="{FF2B5EF4-FFF2-40B4-BE49-F238E27FC236}">
                <a16:creationId xmlns:a16="http://schemas.microsoft.com/office/drawing/2014/main" id="{1A0DA180-6642-1147-899C-3F531DDDF731}"/>
              </a:ext>
            </a:extLst>
          </p:cNvPr>
          <p:cNvCxnSpPr>
            <a:endCxn id="25" idx="0"/>
          </p:cNvCxnSpPr>
          <p:nvPr/>
        </p:nvCxnSpPr>
        <p:spPr>
          <a:xfrm>
            <a:off x="5437943" y="4935170"/>
            <a:ext cx="452865" cy="688994"/>
          </a:xfrm>
          <a:prstGeom prst="straightConnector1">
            <a:avLst/>
          </a:prstGeom>
          <a:ln w="2222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6E3102D-BE32-DC4F-8297-375A29B1C556}"/>
              </a:ext>
            </a:extLst>
          </p:cNvPr>
          <p:cNvCxnSpPr>
            <a:endCxn id="25" idx="0"/>
          </p:cNvCxnSpPr>
          <p:nvPr/>
        </p:nvCxnSpPr>
        <p:spPr>
          <a:xfrm flipH="1">
            <a:off x="5890807" y="4935170"/>
            <a:ext cx="82640" cy="688994"/>
          </a:xfrm>
          <a:prstGeom prst="straightConnector1">
            <a:avLst/>
          </a:prstGeom>
          <a:ln w="2222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B29001B-DB7C-5543-A734-69B65653D762}"/>
              </a:ext>
            </a:extLst>
          </p:cNvPr>
          <p:cNvCxnSpPr>
            <a:endCxn id="25" idx="0"/>
          </p:cNvCxnSpPr>
          <p:nvPr/>
        </p:nvCxnSpPr>
        <p:spPr>
          <a:xfrm flipH="1">
            <a:off x="5890807" y="5097890"/>
            <a:ext cx="606034" cy="526275"/>
          </a:xfrm>
          <a:prstGeom prst="straightConnector1">
            <a:avLst/>
          </a:prstGeom>
          <a:ln w="2222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5BB7AD8-4811-244C-A28F-0A85923D8A39}"/>
              </a:ext>
            </a:extLst>
          </p:cNvPr>
          <p:cNvSpPr txBox="1"/>
          <p:nvPr/>
        </p:nvSpPr>
        <p:spPr>
          <a:xfrm>
            <a:off x="1511301" y="6550224"/>
            <a:ext cx="2276585"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r>
              <a:rPr lang="en-US" sz="1400" b="0" dirty="0">
                <a:latin typeface="+mn-lt"/>
              </a:rPr>
              <a:t>, K. He</a:t>
            </a:r>
          </a:p>
        </p:txBody>
      </p:sp>
    </p:spTree>
    <p:extLst>
      <p:ext uri="{BB962C8B-B14F-4D97-AF65-F5344CB8AC3E}">
        <p14:creationId xmlns:p14="http://schemas.microsoft.com/office/powerpoint/2010/main" val="2023422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 results</a:t>
            </a:r>
          </a:p>
        </p:txBody>
      </p:sp>
      <p:graphicFrame>
        <p:nvGraphicFramePr>
          <p:cNvPr id="5" name="Table 4"/>
          <p:cNvGraphicFramePr>
            <a:graphicFrameLocks noGrp="1"/>
          </p:cNvGraphicFramePr>
          <p:nvPr>
            <p:extLst>
              <p:ext uri="{D42A27DB-BD31-4B8C-83A1-F6EECF244321}">
                <p14:modId xmlns:p14="http://schemas.microsoft.com/office/powerpoint/2010/main" val="754937594"/>
              </p:ext>
            </p:extLst>
          </p:nvPr>
        </p:nvGraphicFramePr>
        <p:xfrm>
          <a:off x="3428264" y="1965960"/>
          <a:ext cx="5182336" cy="2225040"/>
        </p:xfrm>
        <a:graphic>
          <a:graphicData uri="http://schemas.openxmlformats.org/drawingml/2006/table">
            <a:tbl>
              <a:tblPr firstRow="1" bandRow="1">
                <a:tableStyleId>{5C22544A-7EE6-4342-B048-85BDC9FD1C3A}</a:tableStyleId>
              </a:tblPr>
              <a:tblGrid>
                <a:gridCol w="1933138">
                  <a:extLst>
                    <a:ext uri="{9D8B030D-6E8A-4147-A177-3AD203B41FA5}">
                      <a16:colId xmlns:a16="http://schemas.microsoft.com/office/drawing/2014/main" val="20000"/>
                    </a:ext>
                  </a:extLst>
                </a:gridCol>
                <a:gridCol w="1624599">
                  <a:extLst>
                    <a:ext uri="{9D8B030D-6E8A-4147-A177-3AD203B41FA5}">
                      <a16:colId xmlns:a16="http://schemas.microsoft.com/office/drawing/2014/main" val="20001"/>
                    </a:ext>
                  </a:extLst>
                </a:gridCol>
                <a:gridCol w="1624599">
                  <a:extLst>
                    <a:ext uri="{9D8B030D-6E8A-4147-A177-3AD203B41FA5}">
                      <a16:colId xmlns:a16="http://schemas.microsoft.com/office/drawing/2014/main" val="20002"/>
                    </a:ext>
                  </a:extLst>
                </a:gridCol>
              </a:tblGrid>
              <a:tr h="370840">
                <a:tc>
                  <a:txBody>
                    <a:bodyPr/>
                    <a:lstStyle/>
                    <a:p>
                      <a:endParaRPr lang="en-US" dirty="0">
                        <a:solidFill>
                          <a:srgbClr val="000000"/>
                        </a:solidFill>
                      </a:endParaRPr>
                    </a:p>
                  </a:txBody>
                  <a:tcPr/>
                </a:tc>
                <a:tc>
                  <a:txBody>
                    <a:bodyPr/>
                    <a:lstStyle/>
                    <a:p>
                      <a:r>
                        <a:rPr lang="en-US" dirty="0">
                          <a:solidFill>
                            <a:srgbClr val="000000"/>
                          </a:solidFill>
                        </a:rPr>
                        <a:t>Fast R-CNN</a:t>
                      </a:r>
                    </a:p>
                  </a:txBody>
                  <a:tcPr/>
                </a:tc>
                <a:tc>
                  <a:txBody>
                    <a:bodyPr/>
                    <a:lstStyle/>
                    <a:p>
                      <a:r>
                        <a:rPr lang="en-US" dirty="0">
                          <a:solidFill>
                            <a:srgbClr val="000000"/>
                          </a:solidFill>
                        </a:rPr>
                        <a:t>R-CNN </a:t>
                      </a:r>
                    </a:p>
                  </a:txBody>
                  <a:tcPr/>
                </a:tc>
                <a:extLst>
                  <a:ext uri="{0D108BD9-81ED-4DB2-BD59-A6C34878D82A}">
                    <a16:rowId xmlns:a16="http://schemas.microsoft.com/office/drawing/2014/main" val="10000"/>
                  </a:ext>
                </a:extLst>
              </a:tr>
              <a:tr h="370840">
                <a:tc>
                  <a:txBody>
                    <a:bodyPr/>
                    <a:lstStyle/>
                    <a:p>
                      <a:r>
                        <a:rPr lang="en-US" dirty="0">
                          <a:solidFill>
                            <a:srgbClr val="000000"/>
                          </a:solidFill>
                        </a:rPr>
                        <a:t>Train time (h)</a:t>
                      </a:r>
                    </a:p>
                  </a:txBody>
                  <a:tcPr/>
                </a:tc>
                <a:tc>
                  <a:txBody>
                    <a:bodyPr/>
                    <a:lstStyle/>
                    <a:p>
                      <a:r>
                        <a:rPr lang="en-US" b="1" dirty="0">
                          <a:solidFill>
                            <a:srgbClr val="000000"/>
                          </a:solidFill>
                        </a:rPr>
                        <a:t>9.5</a:t>
                      </a:r>
                    </a:p>
                  </a:txBody>
                  <a:tcPr/>
                </a:tc>
                <a:tc>
                  <a:txBody>
                    <a:bodyPr/>
                    <a:lstStyle/>
                    <a:p>
                      <a:r>
                        <a:rPr lang="en-US" dirty="0">
                          <a:solidFill>
                            <a:srgbClr val="000000"/>
                          </a:solidFill>
                        </a:rPr>
                        <a:t>84</a:t>
                      </a:r>
                    </a:p>
                  </a:txBody>
                  <a:tcPr/>
                </a:tc>
                <a:extLst>
                  <a:ext uri="{0D108BD9-81ED-4DB2-BD59-A6C34878D82A}">
                    <a16:rowId xmlns:a16="http://schemas.microsoft.com/office/drawing/2014/main" val="10001"/>
                  </a:ext>
                </a:extLst>
              </a:tr>
              <a:tr h="370840">
                <a:tc>
                  <a:txBody>
                    <a:bodyPr/>
                    <a:lstStyle/>
                    <a:p>
                      <a:r>
                        <a:rPr lang="en-US" dirty="0">
                          <a:solidFill>
                            <a:srgbClr val="000000"/>
                          </a:solidFill>
                        </a:rPr>
                        <a:t>-</a:t>
                      </a:r>
                      <a:r>
                        <a:rPr lang="en-US" baseline="0" dirty="0">
                          <a:solidFill>
                            <a:srgbClr val="000000"/>
                          </a:solidFill>
                        </a:rPr>
                        <a:t> </a:t>
                      </a:r>
                      <a:r>
                        <a:rPr lang="en-US" dirty="0">
                          <a:solidFill>
                            <a:srgbClr val="000000"/>
                          </a:solidFill>
                        </a:rPr>
                        <a:t>Speedup</a:t>
                      </a:r>
                    </a:p>
                  </a:txBody>
                  <a:tcPr/>
                </a:tc>
                <a:tc>
                  <a:txBody>
                    <a:bodyPr/>
                    <a:lstStyle/>
                    <a:p>
                      <a:r>
                        <a:rPr lang="en-US" b="1" dirty="0">
                          <a:solidFill>
                            <a:srgbClr val="000000"/>
                          </a:solidFill>
                        </a:rPr>
                        <a:t>8.8x</a:t>
                      </a:r>
                    </a:p>
                  </a:txBody>
                  <a:tcPr/>
                </a:tc>
                <a:tc>
                  <a:txBody>
                    <a:bodyPr/>
                    <a:lstStyle/>
                    <a:p>
                      <a:endParaRPr lang="en-US" dirty="0">
                        <a:solidFill>
                          <a:srgbClr val="000000"/>
                        </a:solidFill>
                      </a:endParaRPr>
                    </a:p>
                  </a:txBody>
                  <a:tcPr/>
                </a:tc>
                <a:extLst>
                  <a:ext uri="{0D108BD9-81ED-4DB2-BD59-A6C34878D82A}">
                    <a16:rowId xmlns:a16="http://schemas.microsoft.com/office/drawing/2014/main" val="10002"/>
                  </a:ext>
                </a:extLst>
              </a:tr>
              <a:tr h="370840">
                <a:tc>
                  <a:txBody>
                    <a:bodyPr/>
                    <a:lstStyle/>
                    <a:p>
                      <a:r>
                        <a:rPr lang="en-US" dirty="0">
                          <a:solidFill>
                            <a:srgbClr val="000000"/>
                          </a:solidFill>
                        </a:rPr>
                        <a:t>Test time / image</a:t>
                      </a:r>
                    </a:p>
                  </a:txBody>
                  <a:tcPr/>
                </a:tc>
                <a:tc>
                  <a:txBody>
                    <a:bodyPr/>
                    <a:lstStyle/>
                    <a:p>
                      <a:r>
                        <a:rPr lang="en-US" b="1" dirty="0">
                          <a:solidFill>
                            <a:srgbClr val="000000"/>
                          </a:solidFill>
                        </a:rPr>
                        <a:t>0.32s</a:t>
                      </a:r>
                    </a:p>
                  </a:txBody>
                  <a:tcPr/>
                </a:tc>
                <a:tc>
                  <a:txBody>
                    <a:bodyPr/>
                    <a:lstStyle/>
                    <a:p>
                      <a:r>
                        <a:rPr lang="en-US" dirty="0">
                          <a:solidFill>
                            <a:srgbClr val="000000"/>
                          </a:solidFill>
                        </a:rPr>
                        <a:t>47.0s</a:t>
                      </a:r>
                    </a:p>
                  </a:txBody>
                  <a:tcPr/>
                </a:tc>
                <a:extLst>
                  <a:ext uri="{0D108BD9-81ED-4DB2-BD59-A6C34878D82A}">
                    <a16:rowId xmlns:a16="http://schemas.microsoft.com/office/drawing/2014/main" val="10003"/>
                  </a:ext>
                </a:extLst>
              </a:tr>
              <a:tr h="370840">
                <a:tc>
                  <a:txBody>
                    <a:bodyPr/>
                    <a:lstStyle/>
                    <a:p>
                      <a:r>
                        <a:rPr lang="en-US" dirty="0">
                          <a:solidFill>
                            <a:srgbClr val="000000"/>
                          </a:solidFill>
                        </a:rPr>
                        <a:t>- Test speedup</a:t>
                      </a:r>
                    </a:p>
                  </a:txBody>
                  <a:tcPr/>
                </a:tc>
                <a:tc>
                  <a:txBody>
                    <a:bodyPr/>
                    <a:lstStyle/>
                    <a:p>
                      <a:r>
                        <a:rPr lang="en-US" b="1" dirty="0">
                          <a:solidFill>
                            <a:srgbClr val="000000"/>
                          </a:solidFill>
                        </a:rPr>
                        <a:t>146x</a:t>
                      </a:r>
                    </a:p>
                  </a:txBody>
                  <a:tcPr/>
                </a:tc>
                <a:tc>
                  <a:txBody>
                    <a:bodyPr/>
                    <a:lstStyle/>
                    <a:p>
                      <a:endParaRPr lang="en-US" dirty="0">
                        <a:solidFill>
                          <a:srgbClr val="000000"/>
                        </a:solidFill>
                      </a:endParaRPr>
                    </a:p>
                  </a:txBody>
                  <a:tcPr/>
                </a:tc>
                <a:extLst>
                  <a:ext uri="{0D108BD9-81ED-4DB2-BD59-A6C34878D82A}">
                    <a16:rowId xmlns:a16="http://schemas.microsoft.com/office/drawing/2014/main" val="10004"/>
                  </a:ext>
                </a:extLst>
              </a:tr>
              <a:tr h="370840">
                <a:tc>
                  <a:txBody>
                    <a:bodyPr/>
                    <a:lstStyle/>
                    <a:p>
                      <a:r>
                        <a:rPr lang="en-US" dirty="0" err="1">
                          <a:solidFill>
                            <a:srgbClr val="000000"/>
                          </a:solidFill>
                        </a:rPr>
                        <a:t>mAP</a:t>
                      </a:r>
                      <a:endParaRPr lang="en-US" dirty="0">
                        <a:solidFill>
                          <a:srgbClr val="000000"/>
                        </a:solidFill>
                      </a:endParaRPr>
                    </a:p>
                  </a:txBody>
                  <a:tcPr/>
                </a:tc>
                <a:tc>
                  <a:txBody>
                    <a:bodyPr/>
                    <a:lstStyle/>
                    <a:p>
                      <a:r>
                        <a:rPr lang="en-US" b="1" dirty="0">
                          <a:solidFill>
                            <a:srgbClr val="000000"/>
                          </a:solidFill>
                        </a:rPr>
                        <a:t>66.9%</a:t>
                      </a:r>
                    </a:p>
                  </a:txBody>
                  <a:tcPr/>
                </a:tc>
                <a:tc>
                  <a:txBody>
                    <a:bodyPr/>
                    <a:lstStyle/>
                    <a:p>
                      <a:r>
                        <a:rPr lang="en-US" dirty="0">
                          <a:solidFill>
                            <a:srgbClr val="000000"/>
                          </a:solidFill>
                        </a:rPr>
                        <a:t>66.0%</a:t>
                      </a: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2903283" y="5028249"/>
            <a:ext cx="6415338" cy="584776"/>
          </a:xfrm>
          <a:prstGeom prst="rect">
            <a:avLst/>
          </a:prstGeom>
          <a:noFill/>
        </p:spPr>
        <p:txBody>
          <a:bodyPr wrap="none" rtlCol="0">
            <a:spAutoFit/>
          </a:bodyPr>
          <a:lstStyle/>
          <a:p>
            <a:pPr algn="ctr"/>
            <a:r>
              <a:rPr lang="en-US" sz="1600" b="0" dirty="0"/>
              <a:t>Timings exclude object proposal time, which is equal for all methods.</a:t>
            </a:r>
          </a:p>
          <a:p>
            <a:pPr algn="ctr"/>
            <a:r>
              <a:rPr lang="en-US" sz="1600" b="0" dirty="0"/>
              <a:t>All methods use VGG16.</a:t>
            </a:r>
          </a:p>
        </p:txBody>
      </p:sp>
      <p:sp>
        <p:nvSpPr>
          <p:cNvPr id="3" name="Rectangle 2">
            <a:extLst>
              <a:ext uri="{FF2B5EF4-FFF2-40B4-BE49-F238E27FC236}">
                <a16:creationId xmlns:a16="http://schemas.microsoft.com/office/drawing/2014/main" id="{C5E22E5F-6535-324E-A71D-E23440A772CD}"/>
              </a:ext>
            </a:extLst>
          </p:cNvPr>
          <p:cNvSpPr/>
          <p:nvPr/>
        </p:nvSpPr>
        <p:spPr>
          <a:xfrm>
            <a:off x="8643724" y="3810001"/>
            <a:ext cx="2710076" cy="369332"/>
          </a:xfrm>
          <a:prstGeom prst="rect">
            <a:avLst/>
          </a:prstGeom>
        </p:spPr>
        <p:txBody>
          <a:bodyPr wrap="square">
            <a:spAutoFit/>
          </a:bodyPr>
          <a:lstStyle/>
          <a:p>
            <a:pPr algn="ctr"/>
            <a:r>
              <a:rPr lang="en-US" sz="1800" b="0" dirty="0">
                <a:solidFill>
                  <a:srgbClr val="000000"/>
                </a:solidFill>
              </a:rPr>
              <a:t>(vs. 53.7% for </a:t>
            </a:r>
            <a:r>
              <a:rPr lang="en-US" sz="1800" b="0" dirty="0" err="1">
                <a:solidFill>
                  <a:srgbClr val="000000"/>
                </a:solidFill>
              </a:rPr>
              <a:t>AlexNet</a:t>
            </a:r>
            <a:r>
              <a:rPr lang="en-US" sz="1800" b="0" dirty="0">
                <a:solidFill>
                  <a:srgbClr val="000000"/>
                </a:solidFill>
              </a:rPr>
              <a:t>)</a:t>
            </a:r>
          </a:p>
        </p:txBody>
      </p:sp>
      <p:sp>
        <p:nvSpPr>
          <p:cNvPr id="8" name="TextBox 7">
            <a:extLst>
              <a:ext uri="{FF2B5EF4-FFF2-40B4-BE49-F238E27FC236}">
                <a16:creationId xmlns:a16="http://schemas.microsoft.com/office/drawing/2014/main" id="{547F589D-AAC1-D34A-9CC4-538EFC2CEF71}"/>
              </a:ext>
            </a:extLst>
          </p:cNvPr>
          <p:cNvSpPr txBox="1"/>
          <p:nvPr/>
        </p:nvSpPr>
        <p:spPr>
          <a:xfrm>
            <a:off x="1511301" y="6550224"/>
            <a:ext cx="2276585"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r>
              <a:rPr lang="en-US" sz="1400" b="0" dirty="0">
                <a:latin typeface="+mn-lt"/>
              </a:rPr>
              <a:t>, K. He</a:t>
            </a:r>
          </a:p>
        </p:txBody>
      </p:sp>
    </p:spTree>
    <p:extLst>
      <p:ext uri="{BB962C8B-B14F-4D97-AF65-F5344CB8AC3E}">
        <p14:creationId xmlns:p14="http://schemas.microsoft.com/office/powerpoint/2010/main" val="620072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2DB0-F0B8-C26F-D07E-F7324812CEB0}"/>
              </a:ext>
            </a:extLst>
          </p:cNvPr>
          <p:cNvSpPr>
            <a:spLocks noGrp="1"/>
          </p:cNvSpPr>
          <p:nvPr>
            <p:ph type="title"/>
          </p:nvPr>
        </p:nvSpPr>
        <p:spPr/>
        <p:txBody>
          <a:bodyPr/>
          <a:lstStyle/>
          <a:p>
            <a:r>
              <a:rPr lang="en-US" dirty="0"/>
              <a:t>Announcements and reminders</a:t>
            </a:r>
          </a:p>
        </p:txBody>
      </p:sp>
      <p:sp>
        <p:nvSpPr>
          <p:cNvPr id="3" name="Content Placeholder 2">
            <a:extLst>
              <a:ext uri="{FF2B5EF4-FFF2-40B4-BE49-F238E27FC236}">
                <a16:creationId xmlns:a16="http://schemas.microsoft.com/office/drawing/2014/main" id="{7C15BEA9-F84E-3CB1-A502-2E761E43C350}"/>
              </a:ext>
            </a:extLst>
          </p:cNvPr>
          <p:cNvSpPr>
            <a:spLocks noGrp="1"/>
          </p:cNvSpPr>
          <p:nvPr>
            <p:ph idx="1"/>
          </p:nvPr>
        </p:nvSpPr>
        <p:spPr/>
        <p:txBody>
          <a:bodyPr/>
          <a:lstStyle/>
          <a:p>
            <a:pPr marL="457200" indent="-457200">
              <a:buFont typeface="Arial" panose="020B0604020202020204" pitchFamily="34" charset="0"/>
              <a:buChar char="•"/>
            </a:pPr>
            <a:r>
              <a:rPr lang="en-US" b="1" dirty="0"/>
              <a:t>Quiz 2 </a:t>
            </a:r>
            <a:r>
              <a:rPr lang="en-US" dirty="0"/>
              <a:t>will be out 9AM this Friday, March 22, through 9AM </a:t>
            </a:r>
            <a:r>
              <a:rPr lang="en-US" b="1" dirty="0"/>
              <a:t>next Tuesday, March 26</a:t>
            </a:r>
          </a:p>
          <a:p>
            <a:pPr marL="457200" indent="-457200">
              <a:buFont typeface="Arial" panose="020B0604020202020204" pitchFamily="34" charset="0"/>
              <a:buChar char="•"/>
            </a:pPr>
            <a:r>
              <a:rPr lang="en-US" b="1" dirty="0"/>
              <a:t>MP3 </a:t>
            </a:r>
            <a:r>
              <a:rPr lang="en-US" dirty="0"/>
              <a:t>is out, due </a:t>
            </a:r>
            <a:r>
              <a:rPr lang="en-US" b="1" dirty="0"/>
              <a:t>Wednesday, April 3</a:t>
            </a:r>
          </a:p>
          <a:p>
            <a:pPr marL="457200" indent="-457200">
              <a:buFont typeface="Arial" panose="020B0604020202020204" pitchFamily="34" charset="0"/>
              <a:buChar char="•"/>
            </a:pPr>
            <a:r>
              <a:rPr lang="en-US" b="1" dirty="0"/>
              <a:t>Project progress updates </a:t>
            </a:r>
            <a:r>
              <a:rPr lang="en-US" dirty="0"/>
              <a:t>will be due </a:t>
            </a:r>
            <a:r>
              <a:rPr lang="en-US" b="1" dirty="0"/>
              <a:t>Friday, April 12</a:t>
            </a:r>
          </a:p>
        </p:txBody>
      </p:sp>
    </p:spTree>
    <p:extLst>
      <p:ext uri="{BB962C8B-B14F-4D97-AF65-F5344CB8AC3E}">
        <p14:creationId xmlns:p14="http://schemas.microsoft.com/office/powerpoint/2010/main" val="34500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D029-8D3B-4044-BD2E-B38FFABAC9BE}"/>
              </a:ext>
            </a:extLst>
          </p:cNvPr>
          <p:cNvSpPr>
            <a:spLocks noGrp="1"/>
          </p:cNvSpPr>
          <p:nvPr>
            <p:ph type="title"/>
          </p:nvPr>
        </p:nvSpPr>
        <p:spPr/>
        <p:txBody>
          <a:bodyPr/>
          <a:lstStyle/>
          <a:p>
            <a:r>
              <a:rPr lang="en-US" dirty="0"/>
              <a:t>Object detection: Outline</a:t>
            </a:r>
          </a:p>
        </p:txBody>
      </p:sp>
      <p:sp>
        <p:nvSpPr>
          <p:cNvPr id="3" name="Content Placeholder 2">
            <a:extLst>
              <a:ext uri="{FF2B5EF4-FFF2-40B4-BE49-F238E27FC236}">
                <a16:creationId xmlns:a16="http://schemas.microsoft.com/office/drawing/2014/main" id="{9D0AAF1D-D009-2540-93EA-1ECD79943D09}"/>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Task definition and evaluation</a:t>
            </a:r>
          </a:p>
          <a:p>
            <a:pPr marL="457200" indent="-457200">
              <a:buFont typeface="Arial" panose="020B0604020202020204" pitchFamily="34" charset="0"/>
              <a:buChar char="•"/>
            </a:pPr>
            <a:r>
              <a:rPr lang="en-US" dirty="0">
                <a:solidFill>
                  <a:schemeClr val="bg1">
                    <a:lumMod val="50000"/>
                  </a:schemeClr>
                </a:solidFill>
              </a:rPr>
              <a:t>Two-stage detectors:</a:t>
            </a:r>
          </a:p>
          <a:p>
            <a:pPr marL="857250" lvl="1" indent="-457200">
              <a:buFont typeface="Arial" panose="020B0604020202020204" pitchFamily="34" charset="0"/>
              <a:buChar char="•"/>
            </a:pPr>
            <a:r>
              <a:rPr lang="en-US" sz="2400" dirty="0">
                <a:solidFill>
                  <a:schemeClr val="bg1">
                    <a:lumMod val="50000"/>
                  </a:schemeClr>
                </a:solidFill>
              </a:rPr>
              <a:t>R-CNN</a:t>
            </a:r>
          </a:p>
          <a:p>
            <a:pPr marL="857250" lvl="1" indent="-457200">
              <a:buFont typeface="Arial" panose="020B0604020202020204" pitchFamily="34" charset="0"/>
              <a:buChar char="•"/>
            </a:pPr>
            <a:r>
              <a:rPr lang="en-US" sz="2400" dirty="0">
                <a:solidFill>
                  <a:schemeClr val="bg1">
                    <a:lumMod val="50000"/>
                  </a:schemeClr>
                </a:solidFill>
              </a:rPr>
              <a:t>Fast R-CNN</a:t>
            </a:r>
          </a:p>
          <a:p>
            <a:pPr marL="857250" lvl="1" indent="-457200">
              <a:buFont typeface="Arial" panose="020B0604020202020204" pitchFamily="34" charset="0"/>
              <a:buChar char="•"/>
            </a:pPr>
            <a:r>
              <a:rPr lang="en-US" sz="2400" dirty="0"/>
              <a:t>Faster R-CNN</a:t>
            </a:r>
          </a:p>
          <a:p>
            <a:pPr marL="457200" indent="-457200">
              <a:buFont typeface="Arial" panose="020B0604020202020204" pitchFamily="34" charset="0"/>
              <a:buChar char="•"/>
            </a:pPr>
            <a:r>
              <a:rPr lang="en-US" dirty="0"/>
              <a:t>Single-stage and multi-resolution detectors</a:t>
            </a:r>
          </a:p>
          <a:p>
            <a:pPr marL="457200" indent="-457200">
              <a:buFont typeface="Arial" panose="020B0604020202020204" pitchFamily="34" charset="0"/>
              <a:buChar char="•"/>
            </a:pPr>
            <a:r>
              <a:rPr lang="en-US" dirty="0"/>
              <a:t>Other detectors: </a:t>
            </a:r>
            <a:r>
              <a:rPr lang="en-US" dirty="0" err="1"/>
              <a:t>CornerNet</a:t>
            </a:r>
            <a:r>
              <a:rPr lang="en-US" dirty="0"/>
              <a:t>, DETR</a:t>
            </a:r>
          </a:p>
          <a:p>
            <a:pPr marL="857250" lvl="1"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213192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p:cNvPicPr>
            <a:picLocks noChangeAspect="1"/>
          </p:cNvPicPr>
          <p:nvPr/>
        </p:nvPicPr>
        <p:blipFill>
          <a:blip r:embed="rId2"/>
          <a:stretch>
            <a:fillRect/>
          </a:stretch>
        </p:blipFill>
        <p:spPr>
          <a:xfrm>
            <a:off x="6974267" y="3352801"/>
            <a:ext cx="2362200" cy="790922"/>
          </a:xfrm>
          <a:prstGeom prst="rect">
            <a:avLst/>
          </a:prstGeom>
        </p:spPr>
      </p:pic>
      <p:sp>
        <p:nvSpPr>
          <p:cNvPr id="2" name="Title 1"/>
          <p:cNvSpPr>
            <a:spLocks noGrp="1"/>
          </p:cNvSpPr>
          <p:nvPr>
            <p:ph type="title"/>
          </p:nvPr>
        </p:nvSpPr>
        <p:spPr/>
        <p:txBody>
          <a:bodyPr/>
          <a:lstStyle/>
          <a:p>
            <a:r>
              <a:rPr lang="en-US" dirty="0"/>
              <a:t>Faster R-CNN</a:t>
            </a:r>
          </a:p>
        </p:txBody>
      </p:sp>
      <p:pic>
        <p:nvPicPr>
          <p:cNvPr id="5" name="Picture 9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1454" y="5102292"/>
            <a:ext cx="3215946" cy="1008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ube 6"/>
          <p:cNvSpPr/>
          <p:nvPr/>
        </p:nvSpPr>
        <p:spPr bwMode="auto">
          <a:xfrm>
            <a:off x="6940827" y="4293130"/>
            <a:ext cx="2192096" cy="1466778"/>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 name="Up Arrow 7"/>
          <p:cNvSpPr/>
          <p:nvPr/>
        </p:nvSpPr>
        <p:spPr bwMode="auto">
          <a:xfrm>
            <a:off x="7940702" y="4215204"/>
            <a:ext cx="258255" cy="2805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0" name="TextBox 9"/>
          <p:cNvSpPr txBox="1"/>
          <p:nvPr/>
        </p:nvSpPr>
        <p:spPr>
          <a:xfrm>
            <a:off x="8904774" y="3663038"/>
            <a:ext cx="1534626" cy="338554"/>
          </a:xfrm>
          <a:prstGeom prst="rect">
            <a:avLst/>
          </a:prstGeom>
          <a:noFill/>
        </p:spPr>
        <p:txBody>
          <a:bodyPr wrap="square" rtlCol="0">
            <a:spAutoFit/>
          </a:bodyPr>
          <a:lstStyle/>
          <a:p>
            <a:pPr algn="ctr"/>
            <a:r>
              <a:rPr lang="en-US" sz="1600" b="0" dirty="0">
                <a:solidFill>
                  <a:srgbClr val="C00000"/>
                </a:solidFill>
              </a:rPr>
              <a:t>feature map</a:t>
            </a:r>
          </a:p>
        </p:txBody>
      </p:sp>
      <p:grpSp>
        <p:nvGrpSpPr>
          <p:cNvPr id="11" name="Group 10"/>
          <p:cNvGrpSpPr/>
          <p:nvPr/>
        </p:nvGrpSpPr>
        <p:grpSpPr>
          <a:xfrm>
            <a:off x="5029201" y="2567284"/>
            <a:ext cx="2260125" cy="709317"/>
            <a:chOff x="4083425" y="2560680"/>
            <a:chExt cx="2539986" cy="797149"/>
          </a:xfrm>
        </p:grpSpPr>
        <p:grpSp>
          <p:nvGrpSpPr>
            <p:cNvPr id="42" name="Group 4"/>
            <p:cNvGrpSpPr>
              <a:grpSpLocks noChangeAspect="1"/>
            </p:cNvGrpSpPr>
            <p:nvPr/>
          </p:nvGrpSpPr>
          <p:grpSpPr bwMode="auto">
            <a:xfrm flipV="1">
              <a:off x="4083425" y="2560680"/>
              <a:ext cx="2539986" cy="797149"/>
              <a:chOff x="1907" y="1601"/>
              <a:chExt cx="1539" cy="483"/>
            </a:xfrm>
          </p:grpSpPr>
          <p:sp>
            <p:nvSpPr>
              <p:cNvPr id="61" name="AutoShape 3"/>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2" name="Freeform 6"/>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3" name="Freeform 7"/>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3" name="Group 10"/>
            <p:cNvGrpSpPr>
              <a:grpSpLocks noChangeAspect="1"/>
            </p:cNvGrpSpPr>
            <p:nvPr/>
          </p:nvGrpSpPr>
          <p:grpSpPr bwMode="auto">
            <a:xfrm>
              <a:off x="4268272" y="2973284"/>
              <a:ext cx="981996" cy="310278"/>
              <a:chOff x="2019" y="1849"/>
              <a:chExt cx="595" cy="188"/>
            </a:xfrm>
          </p:grpSpPr>
          <p:sp>
            <p:nvSpPr>
              <p:cNvPr id="56" name="AutoShape 9"/>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7" name="Freeform 11"/>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8" name="Freeform 12"/>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9" name="Freeform 13"/>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60" name="Freeform 14"/>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4" name="Group 17"/>
            <p:cNvGrpSpPr>
              <a:grpSpLocks noChangeAspect="1"/>
            </p:cNvGrpSpPr>
            <p:nvPr/>
          </p:nvGrpSpPr>
          <p:grpSpPr bwMode="auto">
            <a:xfrm>
              <a:off x="5114934" y="2654753"/>
              <a:ext cx="547937" cy="173294"/>
              <a:chOff x="2532" y="1656"/>
              <a:chExt cx="332" cy="105"/>
            </a:xfrm>
          </p:grpSpPr>
          <p:sp>
            <p:nvSpPr>
              <p:cNvPr id="51" name="AutoShape 16"/>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2" name="Freeform 18"/>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3" name="Freeform 19"/>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4" name="Freeform 20"/>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5" name="Freeform 21"/>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nvGrpSpPr>
            <p:cNvPr id="45" name="Group 24"/>
            <p:cNvGrpSpPr>
              <a:grpSpLocks noChangeAspect="1"/>
            </p:cNvGrpSpPr>
            <p:nvPr/>
          </p:nvGrpSpPr>
          <p:grpSpPr bwMode="auto">
            <a:xfrm>
              <a:off x="5334439" y="2837950"/>
              <a:ext cx="889573" cy="282220"/>
              <a:chOff x="2665" y="1767"/>
              <a:chExt cx="539" cy="171"/>
            </a:xfrm>
          </p:grpSpPr>
          <p:sp>
            <p:nvSpPr>
              <p:cNvPr id="46" name="AutoShape 23"/>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7" name="Freeform 25"/>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8" name="Freeform 26"/>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49" name="Freeform 27"/>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sp>
            <p:nvSpPr>
              <p:cNvPr id="50" name="Freeform 28"/>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b="0"/>
              </a:p>
            </p:txBody>
          </p:sp>
        </p:grpSp>
      </p:grpSp>
      <p:sp>
        <p:nvSpPr>
          <p:cNvPr id="14" name="Up Arrow 13"/>
          <p:cNvSpPr/>
          <p:nvPr/>
        </p:nvSpPr>
        <p:spPr bwMode="auto">
          <a:xfrm>
            <a:off x="8532111" y="2209800"/>
            <a:ext cx="307089" cy="1224991"/>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5" name="Up Arrow 14"/>
          <p:cNvSpPr/>
          <p:nvPr/>
        </p:nvSpPr>
        <p:spPr bwMode="auto">
          <a:xfrm rot="2568920" flipH="1">
            <a:off x="7365244" y="2105337"/>
            <a:ext cx="338783" cy="504323"/>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pic>
        <p:nvPicPr>
          <p:cNvPr id="142" name="Picture 141" descr="Screen Shot 2016-04-25 at 12.06.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315" y="914400"/>
            <a:ext cx="2327486" cy="1219200"/>
          </a:xfrm>
          <a:prstGeom prst="rect">
            <a:avLst/>
          </a:prstGeom>
        </p:spPr>
      </p:pic>
      <p:sp>
        <p:nvSpPr>
          <p:cNvPr id="146" name="Rectangle 145"/>
          <p:cNvSpPr/>
          <p:nvPr/>
        </p:nvSpPr>
        <p:spPr bwMode="auto">
          <a:xfrm>
            <a:off x="9144000" y="16764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7" name="Rectangle 146"/>
          <p:cNvSpPr/>
          <p:nvPr/>
        </p:nvSpPr>
        <p:spPr>
          <a:xfrm>
            <a:off x="1524000" y="6273224"/>
            <a:ext cx="9144000" cy="584776"/>
          </a:xfrm>
          <a:prstGeom prst="rect">
            <a:avLst/>
          </a:prstGeom>
        </p:spPr>
        <p:txBody>
          <a:bodyPr wrap="square">
            <a:spAutoFit/>
          </a:bodyPr>
          <a:lstStyle/>
          <a:p>
            <a:pPr algn="ctr"/>
            <a:r>
              <a:rPr lang="en-US" sz="1600" b="0" dirty="0"/>
              <a:t>S. </a:t>
            </a:r>
            <a:r>
              <a:rPr lang="en-US" sz="1600" b="0" dirty="0" err="1"/>
              <a:t>Ren</a:t>
            </a:r>
            <a:r>
              <a:rPr lang="en-US" sz="1600" b="0" dirty="0"/>
              <a:t>, K. He, R. </a:t>
            </a:r>
            <a:r>
              <a:rPr lang="en-US" sz="1600" b="0" dirty="0" err="1"/>
              <a:t>Girshick</a:t>
            </a:r>
            <a:r>
              <a:rPr lang="en-US" sz="1600" b="0" dirty="0"/>
              <a:t>, and J. Sun, </a:t>
            </a:r>
            <a:r>
              <a:rPr lang="en-US" sz="1600" b="0" dirty="0">
                <a:hlinkClick r:id="rId5"/>
              </a:rPr>
              <a:t>Faster R-CNN: Towards Real-Time Object Detection with Region Proposal Networks</a:t>
            </a:r>
            <a:r>
              <a:rPr lang="en-US" sz="1600" b="0" dirty="0"/>
              <a:t>, NIPS 2015</a:t>
            </a:r>
          </a:p>
        </p:txBody>
      </p:sp>
      <p:sp>
        <p:nvSpPr>
          <p:cNvPr id="3" name="Up Arrow 2">
            <a:extLst>
              <a:ext uri="{FF2B5EF4-FFF2-40B4-BE49-F238E27FC236}">
                <a16:creationId xmlns:a16="http://schemas.microsoft.com/office/drawing/2014/main" id="{3EA7437E-D2AD-28AD-44BA-B7921EE5C8CE}"/>
              </a:ext>
            </a:extLst>
          </p:cNvPr>
          <p:cNvSpPr/>
          <p:nvPr/>
        </p:nvSpPr>
        <p:spPr bwMode="auto">
          <a:xfrm rot="19031080">
            <a:off x="6808893" y="3342734"/>
            <a:ext cx="261013" cy="509708"/>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4" name="TextBox 3">
            <a:extLst>
              <a:ext uri="{FF2B5EF4-FFF2-40B4-BE49-F238E27FC236}">
                <a16:creationId xmlns:a16="http://schemas.microsoft.com/office/drawing/2014/main" id="{FF383247-195D-0EDA-9806-47DDE9841372}"/>
              </a:ext>
            </a:extLst>
          </p:cNvPr>
          <p:cNvSpPr txBox="1"/>
          <p:nvPr/>
        </p:nvSpPr>
        <p:spPr>
          <a:xfrm>
            <a:off x="4648201" y="3377625"/>
            <a:ext cx="2416745" cy="584775"/>
          </a:xfrm>
          <a:prstGeom prst="rect">
            <a:avLst/>
          </a:prstGeom>
          <a:noFill/>
        </p:spPr>
        <p:txBody>
          <a:bodyPr wrap="square" rtlCol="0">
            <a:spAutoFit/>
          </a:bodyPr>
          <a:lstStyle/>
          <a:p>
            <a:pPr algn="ctr"/>
            <a:r>
              <a:rPr lang="en-US" sz="1600" b="0" dirty="0">
                <a:latin typeface="+mj-lt"/>
              </a:rPr>
              <a:t>Region Proposal Network</a:t>
            </a:r>
          </a:p>
        </p:txBody>
      </p:sp>
      <p:sp>
        <p:nvSpPr>
          <p:cNvPr id="6" name="TextBox 5">
            <a:extLst>
              <a:ext uri="{FF2B5EF4-FFF2-40B4-BE49-F238E27FC236}">
                <a16:creationId xmlns:a16="http://schemas.microsoft.com/office/drawing/2014/main" id="{B831CE97-835F-C197-F4EF-397C95F8C97B}"/>
              </a:ext>
            </a:extLst>
          </p:cNvPr>
          <p:cNvSpPr txBox="1"/>
          <p:nvPr/>
        </p:nvSpPr>
        <p:spPr>
          <a:xfrm>
            <a:off x="2971800" y="2539424"/>
            <a:ext cx="1180960" cy="584776"/>
          </a:xfrm>
          <a:prstGeom prst="rect">
            <a:avLst/>
          </a:prstGeom>
          <a:noFill/>
        </p:spPr>
        <p:txBody>
          <a:bodyPr wrap="square" rtlCol="0">
            <a:spAutoFit/>
          </a:bodyPr>
          <a:lstStyle/>
          <a:p>
            <a:pPr algn="r"/>
            <a:r>
              <a:rPr lang="en-US" sz="1600" b="0" dirty="0">
                <a:latin typeface="+mn-lt"/>
              </a:rPr>
              <a:t>Region proposals</a:t>
            </a:r>
          </a:p>
        </p:txBody>
      </p:sp>
      <p:sp>
        <p:nvSpPr>
          <p:cNvPr id="9" name="Up Arrow 8">
            <a:extLst>
              <a:ext uri="{FF2B5EF4-FFF2-40B4-BE49-F238E27FC236}">
                <a16:creationId xmlns:a16="http://schemas.microsoft.com/office/drawing/2014/main" id="{CEC894A2-08E5-838B-FE34-AA90974DAFF7}"/>
              </a:ext>
            </a:extLst>
          </p:cNvPr>
          <p:cNvSpPr/>
          <p:nvPr/>
        </p:nvSpPr>
        <p:spPr bwMode="auto">
          <a:xfrm rot="5400000">
            <a:off x="4487615" y="2465297"/>
            <a:ext cx="325865" cy="873797"/>
          </a:xfrm>
          <a:prstGeom prst="upArrow">
            <a:avLst/>
          </a:prstGeom>
          <a:solidFill>
            <a:srgbClr val="FF9900"/>
          </a:solidFill>
          <a:ln>
            <a:solidFill>
              <a:srgbClr val="FF66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600" b="0"/>
          </a:p>
        </p:txBody>
      </p:sp>
      <p:sp>
        <p:nvSpPr>
          <p:cNvPr id="13" name="Multiply 12">
            <a:extLst>
              <a:ext uri="{FF2B5EF4-FFF2-40B4-BE49-F238E27FC236}">
                <a16:creationId xmlns:a16="http://schemas.microsoft.com/office/drawing/2014/main" id="{3FA89836-2E7D-C693-1494-D8B9BBD27BD8}"/>
              </a:ext>
            </a:extLst>
          </p:cNvPr>
          <p:cNvSpPr/>
          <p:nvPr/>
        </p:nvSpPr>
        <p:spPr bwMode="auto">
          <a:xfrm>
            <a:off x="2347712" y="2433778"/>
            <a:ext cx="3666744" cy="893335"/>
          </a:xfrm>
          <a:prstGeom prst="mathMultiply">
            <a:avLst>
              <a:gd name="adj1" fmla="val 1249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052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A7C0-7811-9E46-BB5B-AB51D38BB3A5}"/>
              </a:ext>
            </a:extLst>
          </p:cNvPr>
          <p:cNvSpPr>
            <a:spLocks noGrp="1"/>
          </p:cNvSpPr>
          <p:nvPr>
            <p:ph type="title"/>
          </p:nvPr>
        </p:nvSpPr>
        <p:spPr/>
        <p:txBody>
          <a:bodyPr/>
          <a:lstStyle/>
          <a:p>
            <a:r>
              <a:rPr lang="en-US" dirty="0"/>
              <a:t>Region proposal network (RPN)</a:t>
            </a:r>
          </a:p>
        </p:txBody>
      </p:sp>
      <p:sp>
        <p:nvSpPr>
          <p:cNvPr id="3" name="Content Placeholder 2">
            <a:extLst>
              <a:ext uri="{FF2B5EF4-FFF2-40B4-BE49-F238E27FC236}">
                <a16:creationId xmlns:a16="http://schemas.microsoft.com/office/drawing/2014/main" id="{4997C437-FAE8-5248-8740-5BE8AD5FB869}"/>
              </a:ext>
            </a:extLst>
          </p:cNvPr>
          <p:cNvSpPr>
            <a:spLocks noGrp="1"/>
          </p:cNvSpPr>
          <p:nvPr>
            <p:ph idx="1"/>
          </p:nvPr>
        </p:nvSpPr>
        <p:spPr/>
        <p:txBody>
          <a:bodyPr/>
          <a:lstStyle/>
          <a:p>
            <a:pPr marL="457200" indent="-457200">
              <a:buFont typeface="Arial" panose="020B0604020202020204" pitchFamily="34" charset="0"/>
              <a:buChar char="•"/>
            </a:pPr>
            <a:r>
              <a:rPr lang="en-US" dirty="0"/>
              <a:t>Idea: tile the image with “anchor boxes” of a set size and try to predict how likely each anchor is to contain an object</a:t>
            </a:r>
          </a:p>
        </p:txBody>
      </p:sp>
      <p:pic>
        <p:nvPicPr>
          <p:cNvPr id="5" name="Google Shape;2077;p86">
            <a:extLst>
              <a:ext uri="{FF2B5EF4-FFF2-40B4-BE49-F238E27FC236}">
                <a16:creationId xmlns:a16="http://schemas.microsoft.com/office/drawing/2014/main" id="{B8BD5229-8437-AC45-880C-92EA28E43604}"/>
              </a:ext>
            </a:extLst>
          </p:cNvPr>
          <p:cNvPicPr preferRelativeResize="0"/>
          <p:nvPr/>
        </p:nvPicPr>
        <p:blipFill rotWithShape="1">
          <a:blip r:embed="rId3">
            <a:alphaModFix amt="50000"/>
          </a:blip>
          <a:srcRect l="9279" r="25734"/>
          <a:stretch/>
        </p:blipFill>
        <p:spPr>
          <a:xfrm>
            <a:off x="4362868" y="3544479"/>
            <a:ext cx="3284272" cy="2842858"/>
          </a:xfrm>
          <a:prstGeom prst="rect">
            <a:avLst/>
          </a:prstGeom>
          <a:noFill/>
          <a:ln>
            <a:noFill/>
          </a:ln>
        </p:spPr>
      </p:pic>
      <p:sp>
        <p:nvSpPr>
          <p:cNvPr id="19" name="Google Shape;2255;p90">
            <a:extLst>
              <a:ext uri="{FF2B5EF4-FFF2-40B4-BE49-F238E27FC236}">
                <a16:creationId xmlns:a16="http://schemas.microsoft.com/office/drawing/2014/main" id="{21BA46DA-3079-1446-BA06-A62CA35B14B3}"/>
              </a:ext>
            </a:extLst>
          </p:cNvPr>
          <p:cNvSpPr/>
          <p:nvPr/>
        </p:nvSpPr>
        <p:spPr>
          <a:xfrm>
            <a:off x="4608006" y="3657600"/>
            <a:ext cx="2326194" cy="2154239"/>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TextBox 24">
            <a:extLst>
              <a:ext uri="{FF2B5EF4-FFF2-40B4-BE49-F238E27FC236}">
                <a16:creationId xmlns:a16="http://schemas.microsoft.com/office/drawing/2014/main" id="{7CE5AC8B-FF90-9D46-8D33-1D8F6BBECD49}"/>
              </a:ext>
            </a:extLst>
          </p:cNvPr>
          <p:cNvSpPr txBox="1"/>
          <p:nvPr/>
        </p:nvSpPr>
        <p:spPr>
          <a:xfrm>
            <a:off x="152400" y="6400701"/>
            <a:ext cx="2545890" cy="338554"/>
          </a:xfrm>
          <a:prstGeom prst="rect">
            <a:avLst/>
          </a:prstGeom>
          <a:noFill/>
        </p:spPr>
        <p:txBody>
          <a:bodyPr wrap="none" rtlCol="0">
            <a:spAutoFit/>
          </a:bodyPr>
          <a:lstStyle/>
          <a:p>
            <a:r>
              <a:rPr lang="en-US" sz="1600" b="0" dirty="0"/>
              <a:t>Figure source: </a:t>
            </a:r>
            <a:r>
              <a:rPr lang="en-US" sz="1600" b="0" dirty="0">
                <a:hlinkClick r:id="rId4"/>
              </a:rPr>
              <a:t>J. Johnson</a:t>
            </a:r>
            <a:endParaRPr lang="en-US" sz="1600" b="0" dirty="0"/>
          </a:p>
        </p:txBody>
      </p:sp>
      <p:sp>
        <p:nvSpPr>
          <p:cNvPr id="21" name="Google Shape;2144;p87">
            <a:extLst>
              <a:ext uri="{FF2B5EF4-FFF2-40B4-BE49-F238E27FC236}">
                <a16:creationId xmlns:a16="http://schemas.microsoft.com/office/drawing/2014/main" id="{77BFE893-96DE-DBEC-9159-77F2F7EADF17}"/>
              </a:ext>
            </a:extLst>
          </p:cNvPr>
          <p:cNvSpPr txBox="1"/>
          <p:nvPr/>
        </p:nvSpPr>
        <p:spPr>
          <a:xfrm>
            <a:off x="7778313" y="4343400"/>
            <a:ext cx="2063473" cy="982176"/>
          </a:xfrm>
          <a:prstGeom prst="rect">
            <a:avLst/>
          </a:prstGeom>
          <a:noFill/>
          <a:ln>
            <a:noFill/>
          </a:ln>
        </p:spPr>
        <p:txBody>
          <a:bodyPr spcFirstLastPara="1" wrap="square" lIns="121868" tIns="121868" rIns="121868" bIns="121868" anchor="t" anchorCtr="0">
            <a:noAutofit/>
          </a:bodyPr>
          <a:lstStyle/>
          <a:p>
            <a:pPr algn="ctr"/>
            <a:r>
              <a:rPr lang="en" sz="2487" dirty="0"/>
              <a:t>Anchor is an object?</a:t>
            </a:r>
            <a:endParaRPr sz="2487" dirty="0"/>
          </a:p>
        </p:txBody>
      </p:sp>
    </p:spTree>
    <p:extLst>
      <p:ext uri="{BB962C8B-B14F-4D97-AF65-F5344CB8AC3E}">
        <p14:creationId xmlns:p14="http://schemas.microsoft.com/office/powerpoint/2010/main" val="23067849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A7C0-7811-9E46-BB5B-AB51D38BB3A5}"/>
              </a:ext>
            </a:extLst>
          </p:cNvPr>
          <p:cNvSpPr>
            <a:spLocks noGrp="1"/>
          </p:cNvSpPr>
          <p:nvPr>
            <p:ph type="title"/>
          </p:nvPr>
        </p:nvSpPr>
        <p:spPr/>
        <p:txBody>
          <a:bodyPr/>
          <a:lstStyle/>
          <a:p>
            <a:r>
              <a:rPr lang="en-US" dirty="0"/>
              <a:t>Region proposal network (RPN)</a:t>
            </a:r>
          </a:p>
        </p:txBody>
      </p:sp>
      <p:sp>
        <p:nvSpPr>
          <p:cNvPr id="3" name="Content Placeholder 2">
            <a:extLst>
              <a:ext uri="{FF2B5EF4-FFF2-40B4-BE49-F238E27FC236}">
                <a16:creationId xmlns:a16="http://schemas.microsoft.com/office/drawing/2014/main" id="{4997C437-FAE8-5248-8740-5BE8AD5FB869}"/>
              </a:ext>
            </a:extLst>
          </p:cNvPr>
          <p:cNvSpPr>
            <a:spLocks noGrp="1"/>
          </p:cNvSpPr>
          <p:nvPr>
            <p:ph idx="1"/>
          </p:nvPr>
        </p:nvSpPr>
        <p:spPr/>
        <p:txBody>
          <a:bodyPr/>
          <a:lstStyle/>
          <a:p>
            <a:pPr marL="457200" indent="-457200">
              <a:buFont typeface="Arial" panose="020B0604020202020204" pitchFamily="34" charset="0"/>
              <a:buChar char="•"/>
            </a:pPr>
            <a:r>
              <a:rPr lang="en-US" dirty="0"/>
              <a:t>Idea: tile the image with “anchor boxes” of a set size and try to predict how likely each anchor is to contain an object</a:t>
            </a:r>
          </a:p>
        </p:txBody>
      </p:sp>
      <p:pic>
        <p:nvPicPr>
          <p:cNvPr id="5" name="Google Shape;2077;p86">
            <a:extLst>
              <a:ext uri="{FF2B5EF4-FFF2-40B4-BE49-F238E27FC236}">
                <a16:creationId xmlns:a16="http://schemas.microsoft.com/office/drawing/2014/main" id="{B8BD5229-8437-AC45-880C-92EA28E43604}"/>
              </a:ext>
            </a:extLst>
          </p:cNvPr>
          <p:cNvPicPr preferRelativeResize="0"/>
          <p:nvPr/>
        </p:nvPicPr>
        <p:blipFill rotWithShape="1">
          <a:blip r:embed="rId3">
            <a:alphaModFix amt="50000"/>
          </a:blip>
          <a:srcRect l="9279" r="25734"/>
          <a:stretch/>
        </p:blipFill>
        <p:spPr>
          <a:xfrm>
            <a:off x="4362868" y="3544479"/>
            <a:ext cx="3284272" cy="2842858"/>
          </a:xfrm>
          <a:prstGeom prst="rect">
            <a:avLst/>
          </a:prstGeom>
          <a:noFill/>
          <a:ln>
            <a:noFill/>
          </a:ln>
        </p:spPr>
      </p:pic>
      <p:sp>
        <p:nvSpPr>
          <p:cNvPr id="19" name="Google Shape;2255;p90">
            <a:extLst>
              <a:ext uri="{FF2B5EF4-FFF2-40B4-BE49-F238E27FC236}">
                <a16:creationId xmlns:a16="http://schemas.microsoft.com/office/drawing/2014/main" id="{21BA46DA-3079-1446-BA06-A62CA35B14B3}"/>
              </a:ext>
            </a:extLst>
          </p:cNvPr>
          <p:cNvSpPr/>
          <p:nvPr/>
        </p:nvSpPr>
        <p:spPr>
          <a:xfrm>
            <a:off x="5035395" y="3657600"/>
            <a:ext cx="2326194" cy="2154239"/>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TextBox 24">
            <a:extLst>
              <a:ext uri="{FF2B5EF4-FFF2-40B4-BE49-F238E27FC236}">
                <a16:creationId xmlns:a16="http://schemas.microsoft.com/office/drawing/2014/main" id="{4F552E5C-709B-374A-B9C0-1378F844A597}"/>
              </a:ext>
            </a:extLst>
          </p:cNvPr>
          <p:cNvSpPr txBox="1"/>
          <p:nvPr/>
        </p:nvSpPr>
        <p:spPr>
          <a:xfrm>
            <a:off x="152400" y="6400701"/>
            <a:ext cx="2545890" cy="338554"/>
          </a:xfrm>
          <a:prstGeom prst="rect">
            <a:avLst/>
          </a:prstGeom>
          <a:noFill/>
        </p:spPr>
        <p:txBody>
          <a:bodyPr wrap="none" rtlCol="0">
            <a:spAutoFit/>
          </a:bodyPr>
          <a:lstStyle/>
          <a:p>
            <a:r>
              <a:rPr lang="en-US" sz="1600" b="0" dirty="0"/>
              <a:t>Figure source: </a:t>
            </a:r>
            <a:r>
              <a:rPr lang="en-US" sz="1600" b="0" dirty="0">
                <a:hlinkClick r:id="rId4"/>
              </a:rPr>
              <a:t>J. Johnson</a:t>
            </a:r>
            <a:endParaRPr lang="en-US" sz="1600" b="0" dirty="0"/>
          </a:p>
        </p:txBody>
      </p:sp>
      <p:sp>
        <p:nvSpPr>
          <p:cNvPr id="26" name="Google Shape;2144;p87">
            <a:extLst>
              <a:ext uri="{FF2B5EF4-FFF2-40B4-BE49-F238E27FC236}">
                <a16:creationId xmlns:a16="http://schemas.microsoft.com/office/drawing/2014/main" id="{F284C478-5FA4-B9D0-A3D8-5275D220ADC0}"/>
              </a:ext>
            </a:extLst>
          </p:cNvPr>
          <p:cNvSpPr txBox="1"/>
          <p:nvPr/>
        </p:nvSpPr>
        <p:spPr>
          <a:xfrm>
            <a:off x="7778313" y="4343400"/>
            <a:ext cx="2063473" cy="982176"/>
          </a:xfrm>
          <a:prstGeom prst="rect">
            <a:avLst/>
          </a:prstGeom>
          <a:noFill/>
          <a:ln>
            <a:noFill/>
          </a:ln>
        </p:spPr>
        <p:txBody>
          <a:bodyPr spcFirstLastPara="1" wrap="square" lIns="121868" tIns="121868" rIns="121868" bIns="121868" anchor="t" anchorCtr="0">
            <a:noAutofit/>
          </a:bodyPr>
          <a:lstStyle/>
          <a:p>
            <a:pPr algn="ctr"/>
            <a:r>
              <a:rPr lang="en" sz="2487" dirty="0"/>
              <a:t>Anchor is an object?</a:t>
            </a:r>
            <a:endParaRPr sz="2487" dirty="0"/>
          </a:p>
        </p:txBody>
      </p:sp>
    </p:spTree>
    <p:extLst>
      <p:ext uri="{BB962C8B-B14F-4D97-AF65-F5344CB8AC3E}">
        <p14:creationId xmlns:p14="http://schemas.microsoft.com/office/powerpoint/2010/main" val="2014666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6/64/The_Puppy.jpg/640px-The_Pup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190" y="1308316"/>
            <a:ext cx="6975469" cy="46539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840965" y="2072249"/>
            <a:ext cx="3620277" cy="3124904"/>
          </a:xfrm>
          <a:prstGeom prst="rect">
            <a:avLst/>
          </a:prstGeom>
          <a:solidFill>
            <a:srgbClr val="7030A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43895C-DC20-174A-9C19-CB15B68831C7}"/>
              </a:ext>
            </a:extLst>
          </p:cNvPr>
          <p:cNvSpPr/>
          <p:nvPr/>
        </p:nvSpPr>
        <p:spPr>
          <a:xfrm>
            <a:off x="6404569" y="5197152"/>
            <a:ext cx="3579190" cy="706242"/>
          </a:xfrm>
          <a:prstGeom prst="rect">
            <a:avLst/>
          </a:prstGeom>
          <a:solidFill>
            <a:srgbClr val="7030A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Comparing Boxes: Intersection over Union (</a:t>
            </a:r>
            <a:r>
              <a:rPr lang="en-US" dirty="0" err="1"/>
              <a:t>IoU</a:t>
            </a:r>
            <a:r>
              <a:rPr lang="en-US" dirty="0"/>
              <a:t>)</a:t>
            </a:r>
          </a:p>
        </p:txBody>
      </p:sp>
      <p:sp>
        <p:nvSpPr>
          <p:cNvPr id="3" name="Slide Number Placeholder 2"/>
          <p:cNvSpPr>
            <a:spLocks noGrp="1"/>
          </p:cNvSpPr>
          <p:nvPr>
            <p:ph type="sldNum" sz="quarter" idx="4"/>
          </p:nvPr>
        </p:nvSpPr>
        <p:spPr/>
        <p:txBody>
          <a:bodyPr/>
          <a:lstStyle/>
          <a:p>
            <a:endParaRPr lang="en-US" dirty="0"/>
          </a:p>
        </p:txBody>
      </p:sp>
      <p:sp>
        <p:nvSpPr>
          <p:cNvPr id="17" name="TextBox 16"/>
          <p:cNvSpPr txBox="1"/>
          <p:nvPr/>
        </p:nvSpPr>
        <p:spPr>
          <a:xfrm>
            <a:off x="6022011" y="1430635"/>
            <a:ext cx="2803973" cy="584775"/>
          </a:xfrm>
          <a:prstGeom prst="rect">
            <a:avLst/>
          </a:prstGeom>
          <a:noFill/>
        </p:spPr>
        <p:txBody>
          <a:bodyPr wrap="none" rtlCol="0">
            <a:spAutoFit/>
          </a:bodyPr>
          <a:lstStyle/>
          <a:p>
            <a:r>
              <a:rPr lang="en-US" sz="3200" b="0" dirty="0">
                <a:solidFill>
                  <a:srgbClr val="00B0F0"/>
                </a:solidFill>
              </a:rPr>
              <a:t>Our Prediction</a:t>
            </a:r>
          </a:p>
        </p:txBody>
      </p:sp>
      <p:sp>
        <p:nvSpPr>
          <p:cNvPr id="19" name="TextBox 18"/>
          <p:cNvSpPr txBox="1"/>
          <p:nvPr/>
        </p:nvSpPr>
        <p:spPr>
          <a:xfrm>
            <a:off x="10201472" y="2246252"/>
            <a:ext cx="1569539" cy="1077218"/>
          </a:xfrm>
          <a:prstGeom prst="rect">
            <a:avLst/>
          </a:prstGeom>
          <a:noFill/>
        </p:spPr>
        <p:txBody>
          <a:bodyPr wrap="square" rtlCol="0">
            <a:spAutoFit/>
          </a:bodyPr>
          <a:lstStyle/>
          <a:p>
            <a:pPr algn="ctr"/>
            <a:r>
              <a:rPr lang="en-US" sz="3200" b="0">
                <a:solidFill>
                  <a:srgbClr val="00FF00"/>
                </a:solidFill>
              </a:rPr>
              <a:t>Ground Truth</a:t>
            </a:r>
          </a:p>
        </p:txBody>
      </p:sp>
      <mc:AlternateContent xmlns:mc="http://schemas.openxmlformats.org/markup-compatibility/2006" xmlns:a14="http://schemas.microsoft.com/office/drawing/2010/main">
        <mc:Choice Requires="a14">
          <p:sp>
            <p:nvSpPr>
              <p:cNvPr id="18" name="TextBox 17"/>
              <p:cNvSpPr txBox="1"/>
              <p:nvPr/>
            </p:nvSpPr>
            <p:spPr>
              <a:xfrm>
                <a:off x="111967" y="1308316"/>
                <a:ext cx="4612433" cy="3264548"/>
              </a:xfrm>
              <a:prstGeom prst="rect">
                <a:avLst/>
              </a:prstGeom>
              <a:noFill/>
            </p:spPr>
            <p:txBody>
              <a:bodyPr wrap="square" rtlCol="0">
                <a:spAutoFit/>
              </a:bodyPr>
              <a:lstStyle/>
              <a:p>
                <a:r>
                  <a:rPr lang="en-US" sz="2400" b="0" dirty="0"/>
                  <a:t>How can we compare our prediction to the ground-truth box?</a:t>
                </a:r>
              </a:p>
              <a:p>
                <a:endParaRPr lang="en-US" sz="2400" b="0" dirty="0"/>
              </a:p>
              <a:p>
                <a:r>
                  <a:rPr lang="en-US" sz="2400" b="0" dirty="0"/>
                  <a:t>Intersection over Union (</a:t>
                </a:r>
                <a:r>
                  <a:rPr lang="en-US" sz="2400" b="0" dirty="0" err="1"/>
                  <a:t>IoU</a:t>
                </a:r>
                <a:r>
                  <a:rPr lang="en-US" sz="2400" b="0" dirty="0"/>
                  <a:t>):</a:t>
                </a:r>
              </a:p>
              <a:p>
                <a:endParaRPr lang="en-US" sz="2800" b="0" dirty="0"/>
              </a:p>
              <a:p>
                <a:pPr/>
                <a14:m>
                  <m:oMathPara xmlns:m="http://schemas.openxmlformats.org/officeDocument/2006/math">
                    <m:oMathParaPr>
                      <m:jc m:val="centerGroup"/>
                    </m:oMathParaPr>
                    <m:oMath xmlns:m="http://schemas.openxmlformats.org/officeDocument/2006/math">
                      <m:f>
                        <m:fPr>
                          <m:ctrlPr>
                            <a:rPr lang="mr-IN" sz="2800" b="0" i="1" smtClean="0">
                              <a:latin typeface="Cambria Math" panose="02040503050406030204" pitchFamily="18" charset="0"/>
                            </a:rPr>
                          </m:ctrlPr>
                        </m:fPr>
                        <m:num>
                          <m:r>
                            <a:rPr lang="en-US" sz="2800" b="0" i="1" smtClean="0">
                              <a:solidFill>
                                <a:schemeClr val="accent2"/>
                              </a:solidFill>
                              <a:latin typeface="Cambria Math" charset="0"/>
                            </a:rPr>
                            <m:t>𝐴𝑟𝑒𝑎</m:t>
                          </m:r>
                          <m:r>
                            <a:rPr lang="en-US" sz="2800" b="0" i="1" smtClean="0">
                              <a:solidFill>
                                <a:schemeClr val="accent2"/>
                              </a:solidFill>
                              <a:latin typeface="Cambria Math" charset="0"/>
                            </a:rPr>
                            <m:t> </m:t>
                          </m:r>
                          <m:r>
                            <a:rPr lang="en-US" sz="2800" b="0" i="1" smtClean="0">
                              <a:solidFill>
                                <a:schemeClr val="accent2"/>
                              </a:solidFill>
                              <a:latin typeface="Cambria Math" charset="0"/>
                            </a:rPr>
                            <m:t>𝑜𝑓</m:t>
                          </m:r>
                          <m:r>
                            <a:rPr lang="en-US" sz="2800" b="0" i="1" smtClean="0">
                              <a:solidFill>
                                <a:schemeClr val="accent2"/>
                              </a:solidFill>
                              <a:latin typeface="Cambria Math" charset="0"/>
                            </a:rPr>
                            <m:t> </m:t>
                          </m:r>
                          <m:r>
                            <a:rPr lang="en-US" sz="2800" b="0" i="1" smtClean="0">
                              <a:solidFill>
                                <a:schemeClr val="accent2"/>
                              </a:solidFill>
                              <a:latin typeface="Cambria Math" charset="0"/>
                            </a:rPr>
                            <m:t>𝐼𝑛𝑡𝑒𝑟𝑠𝑒𝑐𝑡𝑖𝑜𝑛</m:t>
                          </m:r>
                        </m:num>
                        <m:den>
                          <m:r>
                            <a:rPr lang="en-US" sz="2800" b="0" i="1" smtClean="0">
                              <a:solidFill>
                                <a:srgbClr val="7030A0"/>
                              </a:solidFill>
                              <a:latin typeface="Cambria Math" charset="0"/>
                            </a:rPr>
                            <m:t>𝐴𝑟𝑒𝑎</m:t>
                          </m:r>
                          <m:r>
                            <a:rPr lang="en-US" sz="2800" b="0" i="1" smtClean="0">
                              <a:solidFill>
                                <a:srgbClr val="7030A0"/>
                              </a:solidFill>
                              <a:latin typeface="Cambria Math" charset="0"/>
                            </a:rPr>
                            <m:t> </m:t>
                          </m:r>
                          <m:r>
                            <a:rPr lang="en-US" sz="2800" b="0" i="1" smtClean="0">
                              <a:solidFill>
                                <a:srgbClr val="7030A0"/>
                              </a:solidFill>
                              <a:latin typeface="Cambria Math" charset="0"/>
                            </a:rPr>
                            <m:t>𝑜𝑓</m:t>
                          </m:r>
                          <m:r>
                            <a:rPr lang="en-US" sz="2800" b="0" i="1" smtClean="0">
                              <a:solidFill>
                                <a:srgbClr val="7030A0"/>
                              </a:solidFill>
                              <a:latin typeface="Cambria Math" charset="0"/>
                            </a:rPr>
                            <m:t> </m:t>
                          </m:r>
                          <m:r>
                            <a:rPr lang="en-US" sz="2800" b="0" i="1" smtClean="0">
                              <a:solidFill>
                                <a:srgbClr val="7030A0"/>
                              </a:solidFill>
                              <a:latin typeface="Cambria Math" charset="0"/>
                            </a:rPr>
                            <m:t>𝑈𝑛𝑖𝑜𝑛</m:t>
                          </m:r>
                        </m:den>
                      </m:f>
                    </m:oMath>
                  </m:oMathPara>
                </a14:m>
                <a:endParaRPr lang="en-US" sz="2400" b="0" dirty="0"/>
              </a:p>
            </p:txBody>
          </p:sp>
        </mc:Choice>
        <mc:Fallback xmlns="">
          <p:sp>
            <p:nvSpPr>
              <p:cNvPr id="18" name="TextBox 17"/>
              <p:cNvSpPr txBox="1">
                <a:spLocks noRot="1" noChangeAspect="1" noMove="1" noResize="1" noEditPoints="1" noAdjustHandles="1" noChangeArrowheads="1" noChangeShapeType="1" noTextEdit="1"/>
              </p:cNvSpPr>
              <p:nvPr/>
            </p:nvSpPr>
            <p:spPr>
              <a:xfrm>
                <a:off x="111967" y="1308316"/>
                <a:ext cx="4612433" cy="3264548"/>
              </a:xfrm>
              <a:prstGeom prst="rect">
                <a:avLst/>
              </a:prstGeom>
              <a:blipFill>
                <a:blip r:embed="rId3"/>
                <a:stretch>
                  <a:fillRect l="-1923" t="-1163" b="-3101"/>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876CCCDA-4037-E342-9DAD-8DF1E50BC429}"/>
              </a:ext>
            </a:extLst>
          </p:cNvPr>
          <p:cNvSpPr/>
          <p:nvPr/>
        </p:nvSpPr>
        <p:spPr>
          <a:xfrm>
            <a:off x="9461241" y="2416628"/>
            <a:ext cx="522517" cy="2777641"/>
          </a:xfrm>
          <a:prstGeom prst="rect">
            <a:avLst/>
          </a:prstGeom>
          <a:solidFill>
            <a:srgbClr val="7030A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840965" y="2071396"/>
            <a:ext cx="3620277" cy="3125756"/>
          </a:xfrm>
          <a:prstGeom prst="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94583" y="2416629"/>
            <a:ext cx="3589175" cy="3489648"/>
          </a:xfrm>
          <a:prstGeom prst="rect">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EEACF4-9B02-2309-1961-BD2108B5376B}"/>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4"/>
              </a:rPr>
              <a:t>J. Johnson</a:t>
            </a:r>
            <a:endParaRPr lang="en-US" sz="1600" b="0" dirty="0"/>
          </a:p>
        </p:txBody>
      </p:sp>
    </p:spTree>
    <p:extLst>
      <p:ext uri="{BB962C8B-B14F-4D97-AF65-F5344CB8AC3E}">
        <p14:creationId xmlns:p14="http://schemas.microsoft.com/office/powerpoint/2010/main" val="430920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A7C0-7811-9E46-BB5B-AB51D38BB3A5}"/>
              </a:ext>
            </a:extLst>
          </p:cNvPr>
          <p:cNvSpPr>
            <a:spLocks noGrp="1"/>
          </p:cNvSpPr>
          <p:nvPr>
            <p:ph type="title"/>
          </p:nvPr>
        </p:nvSpPr>
        <p:spPr/>
        <p:txBody>
          <a:bodyPr/>
          <a:lstStyle/>
          <a:p>
            <a:r>
              <a:rPr lang="en-US" dirty="0"/>
              <a:t>Region proposal network (RPN)</a:t>
            </a:r>
          </a:p>
        </p:txBody>
      </p:sp>
      <p:sp>
        <p:nvSpPr>
          <p:cNvPr id="3" name="Content Placeholder 2">
            <a:extLst>
              <a:ext uri="{FF2B5EF4-FFF2-40B4-BE49-F238E27FC236}">
                <a16:creationId xmlns:a16="http://schemas.microsoft.com/office/drawing/2014/main" id="{4997C437-FAE8-5248-8740-5BE8AD5FB869}"/>
              </a:ext>
            </a:extLst>
          </p:cNvPr>
          <p:cNvSpPr>
            <a:spLocks noGrp="1"/>
          </p:cNvSpPr>
          <p:nvPr>
            <p:ph idx="1"/>
          </p:nvPr>
        </p:nvSpPr>
        <p:spPr/>
        <p:txBody>
          <a:bodyPr/>
          <a:lstStyle/>
          <a:p>
            <a:pPr marL="457200" indent="-457200">
              <a:buFont typeface="Arial" panose="020B0604020202020204" pitchFamily="34" charset="0"/>
              <a:buChar char="•"/>
            </a:pPr>
            <a:r>
              <a:rPr lang="en-US" dirty="0"/>
              <a:t>Idea: tile the image with “anchor boxes” of a set size and try to predict how likely each anchor is to contain an object</a:t>
            </a:r>
          </a:p>
        </p:txBody>
      </p:sp>
      <p:pic>
        <p:nvPicPr>
          <p:cNvPr id="5" name="Google Shape;2077;p86">
            <a:extLst>
              <a:ext uri="{FF2B5EF4-FFF2-40B4-BE49-F238E27FC236}">
                <a16:creationId xmlns:a16="http://schemas.microsoft.com/office/drawing/2014/main" id="{B8BD5229-8437-AC45-880C-92EA28E43604}"/>
              </a:ext>
            </a:extLst>
          </p:cNvPr>
          <p:cNvPicPr preferRelativeResize="0"/>
          <p:nvPr/>
        </p:nvPicPr>
        <p:blipFill rotWithShape="1">
          <a:blip r:embed="rId3">
            <a:alphaModFix amt="50000"/>
          </a:blip>
          <a:srcRect l="9279" r="25734"/>
          <a:stretch/>
        </p:blipFill>
        <p:spPr>
          <a:xfrm>
            <a:off x="4362868" y="3544479"/>
            <a:ext cx="3284272" cy="2842858"/>
          </a:xfrm>
          <a:prstGeom prst="rect">
            <a:avLst/>
          </a:prstGeom>
          <a:noFill/>
          <a:ln>
            <a:noFill/>
          </a:ln>
        </p:spPr>
      </p:pic>
      <p:sp>
        <p:nvSpPr>
          <p:cNvPr id="19" name="Google Shape;2255;p90">
            <a:extLst>
              <a:ext uri="{FF2B5EF4-FFF2-40B4-BE49-F238E27FC236}">
                <a16:creationId xmlns:a16="http://schemas.microsoft.com/office/drawing/2014/main" id="{21BA46DA-3079-1446-BA06-A62CA35B14B3}"/>
              </a:ext>
            </a:extLst>
          </p:cNvPr>
          <p:cNvSpPr/>
          <p:nvPr/>
        </p:nvSpPr>
        <p:spPr>
          <a:xfrm>
            <a:off x="4608006" y="3902249"/>
            <a:ext cx="2326194" cy="2154239"/>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TextBox 24">
            <a:extLst>
              <a:ext uri="{FF2B5EF4-FFF2-40B4-BE49-F238E27FC236}">
                <a16:creationId xmlns:a16="http://schemas.microsoft.com/office/drawing/2014/main" id="{7CE5AC8B-FF90-9D46-8D33-1D8F6BBECD49}"/>
              </a:ext>
            </a:extLst>
          </p:cNvPr>
          <p:cNvSpPr txBox="1"/>
          <p:nvPr/>
        </p:nvSpPr>
        <p:spPr>
          <a:xfrm>
            <a:off x="152400" y="6400701"/>
            <a:ext cx="2545890" cy="338554"/>
          </a:xfrm>
          <a:prstGeom prst="rect">
            <a:avLst/>
          </a:prstGeom>
          <a:noFill/>
        </p:spPr>
        <p:txBody>
          <a:bodyPr wrap="none" rtlCol="0">
            <a:spAutoFit/>
          </a:bodyPr>
          <a:lstStyle/>
          <a:p>
            <a:r>
              <a:rPr lang="en-US" sz="1600" b="0" dirty="0"/>
              <a:t>Figure source: </a:t>
            </a:r>
            <a:r>
              <a:rPr lang="en-US" sz="1600" b="0" dirty="0">
                <a:hlinkClick r:id="rId4"/>
              </a:rPr>
              <a:t>J. Johnson</a:t>
            </a:r>
            <a:endParaRPr lang="en-US" sz="1600" b="0" dirty="0"/>
          </a:p>
        </p:txBody>
      </p:sp>
      <p:sp>
        <p:nvSpPr>
          <p:cNvPr id="21" name="Google Shape;2144;p87">
            <a:extLst>
              <a:ext uri="{FF2B5EF4-FFF2-40B4-BE49-F238E27FC236}">
                <a16:creationId xmlns:a16="http://schemas.microsoft.com/office/drawing/2014/main" id="{77BFE893-96DE-DBEC-9159-77F2F7EADF17}"/>
              </a:ext>
            </a:extLst>
          </p:cNvPr>
          <p:cNvSpPr txBox="1"/>
          <p:nvPr/>
        </p:nvSpPr>
        <p:spPr>
          <a:xfrm>
            <a:off x="7778313" y="4343400"/>
            <a:ext cx="2063473" cy="982176"/>
          </a:xfrm>
          <a:prstGeom prst="rect">
            <a:avLst/>
          </a:prstGeom>
          <a:noFill/>
          <a:ln>
            <a:noFill/>
          </a:ln>
        </p:spPr>
        <p:txBody>
          <a:bodyPr spcFirstLastPara="1" wrap="square" lIns="121868" tIns="121868" rIns="121868" bIns="121868" anchor="t" anchorCtr="0">
            <a:noAutofit/>
          </a:bodyPr>
          <a:lstStyle/>
          <a:p>
            <a:pPr algn="ctr"/>
            <a:r>
              <a:rPr lang="en" sz="2487" dirty="0"/>
              <a:t>Anchor is an object?</a:t>
            </a:r>
            <a:endParaRPr sz="2487" dirty="0"/>
          </a:p>
        </p:txBody>
      </p:sp>
    </p:spTree>
    <p:extLst>
      <p:ext uri="{BB962C8B-B14F-4D97-AF65-F5344CB8AC3E}">
        <p14:creationId xmlns:p14="http://schemas.microsoft.com/office/powerpoint/2010/main" val="1426035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A7C0-7811-9E46-BB5B-AB51D38BB3A5}"/>
              </a:ext>
            </a:extLst>
          </p:cNvPr>
          <p:cNvSpPr>
            <a:spLocks noGrp="1"/>
          </p:cNvSpPr>
          <p:nvPr>
            <p:ph type="title"/>
          </p:nvPr>
        </p:nvSpPr>
        <p:spPr/>
        <p:txBody>
          <a:bodyPr/>
          <a:lstStyle/>
          <a:p>
            <a:r>
              <a:rPr lang="en-US" dirty="0"/>
              <a:t>Region proposal network (RPN)</a:t>
            </a:r>
          </a:p>
        </p:txBody>
      </p:sp>
      <p:sp>
        <p:nvSpPr>
          <p:cNvPr id="3" name="Content Placeholder 2">
            <a:extLst>
              <a:ext uri="{FF2B5EF4-FFF2-40B4-BE49-F238E27FC236}">
                <a16:creationId xmlns:a16="http://schemas.microsoft.com/office/drawing/2014/main" id="{4997C437-FAE8-5248-8740-5BE8AD5FB869}"/>
              </a:ext>
            </a:extLst>
          </p:cNvPr>
          <p:cNvSpPr>
            <a:spLocks noGrp="1"/>
          </p:cNvSpPr>
          <p:nvPr>
            <p:ph idx="1"/>
          </p:nvPr>
        </p:nvSpPr>
        <p:spPr/>
        <p:txBody>
          <a:bodyPr/>
          <a:lstStyle/>
          <a:p>
            <a:pPr marL="457200" indent="-457200">
              <a:buFont typeface="Arial" panose="020B0604020202020204" pitchFamily="34" charset="0"/>
              <a:buChar char="•"/>
            </a:pPr>
            <a:r>
              <a:rPr lang="en-US" dirty="0"/>
              <a:t>Idea: tile the image with “anchor boxes” of a set size and try to predict how likely each anchor is to contain an object</a:t>
            </a:r>
          </a:p>
        </p:txBody>
      </p:sp>
      <p:pic>
        <p:nvPicPr>
          <p:cNvPr id="5" name="Google Shape;2077;p86">
            <a:extLst>
              <a:ext uri="{FF2B5EF4-FFF2-40B4-BE49-F238E27FC236}">
                <a16:creationId xmlns:a16="http://schemas.microsoft.com/office/drawing/2014/main" id="{B8BD5229-8437-AC45-880C-92EA28E43604}"/>
              </a:ext>
            </a:extLst>
          </p:cNvPr>
          <p:cNvPicPr preferRelativeResize="0"/>
          <p:nvPr/>
        </p:nvPicPr>
        <p:blipFill rotWithShape="1">
          <a:blip r:embed="rId3">
            <a:alphaModFix amt="50000"/>
          </a:blip>
          <a:srcRect l="9279" r="25734"/>
          <a:stretch/>
        </p:blipFill>
        <p:spPr>
          <a:xfrm>
            <a:off x="4362868" y="3544479"/>
            <a:ext cx="3284272" cy="2842858"/>
          </a:xfrm>
          <a:prstGeom prst="rect">
            <a:avLst/>
          </a:prstGeom>
          <a:noFill/>
          <a:ln>
            <a:noFill/>
          </a:ln>
        </p:spPr>
      </p:pic>
      <p:sp>
        <p:nvSpPr>
          <p:cNvPr id="19" name="Google Shape;2255;p90">
            <a:extLst>
              <a:ext uri="{FF2B5EF4-FFF2-40B4-BE49-F238E27FC236}">
                <a16:creationId xmlns:a16="http://schemas.microsoft.com/office/drawing/2014/main" id="{21BA46DA-3079-1446-BA06-A62CA35B14B3}"/>
              </a:ext>
            </a:extLst>
          </p:cNvPr>
          <p:cNvSpPr/>
          <p:nvPr/>
        </p:nvSpPr>
        <p:spPr>
          <a:xfrm>
            <a:off x="5035395" y="3902249"/>
            <a:ext cx="2326194" cy="2154239"/>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 name="TextBox 24">
            <a:extLst>
              <a:ext uri="{FF2B5EF4-FFF2-40B4-BE49-F238E27FC236}">
                <a16:creationId xmlns:a16="http://schemas.microsoft.com/office/drawing/2014/main" id="{4F552E5C-709B-374A-B9C0-1378F844A597}"/>
              </a:ext>
            </a:extLst>
          </p:cNvPr>
          <p:cNvSpPr txBox="1"/>
          <p:nvPr/>
        </p:nvSpPr>
        <p:spPr>
          <a:xfrm>
            <a:off x="152400" y="6400701"/>
            <a:ext cx="2545890" cy="338554"/>
          </a:xfrm>
          <a:prstGeom prst="rect">
            <a:avLst/>
          </a:prstGeom>
          <a:noFill/>
        </p:spPr>
        <p:txBody>
          <a:bodyPr wrap="none" rtlCol="0">
            <a:spAutoFit/>
          </a:bodyPr>
          <a:lstStyle/>
          <a:p>
            <a:r>
              <a:rPr lang="en-US" sz="1600" b="0" dirty="0"/>
              <a:t>Figure source: </a:t>
            </a:r>
            <a:r>
              <a:rPr lang="en-US" sz="1600" b="0" dirty="0">
                <a:hlinkClick r:id="rId4"/>
              </a:rPr>
              <a:t>J. Johnson</a:t>
            </a:r>
            <a:endParaRPr lang="en-US" sz="1600" b="0" dirty="0"/>
          </a:p>
        </p:txBody>
      </p:sp>
      <p:sp>
        <p:nvSpPr>
          <p:cNvPr id="26" name="Google Shape;2144;p87">
            <a:extLst>
              <a:ext uri="{FF2B5EF4-FFF2-40B4-BE49-F238E27FC236}">
                <a16:creationId xmlns:a16="http://schemas.microsoft.com/office/drawing/2014/main" id="{F284C478-5FA4-B9D0-A3D8-5275D220ADC0}"/>
              </a:ext>
            </a:extLst>
          </p:cNvPr>
          <p:cNvSpPr txBox="1"/>
          <p:nvPr/>
        </p:nvSpPr>
        <p:spPr>
          <a:xfrm>
            <a:off x="7778313" y="4343400"/>
            <a:ext cx="2063473" cy="982176"/>
          </a:xfrm>
          <a:prstGeom prst="rect">
            <a:avLst/>
          </a:prstGeom>
          <a:noFill/>
          <a:ln>
            <a:noFill/>
          </a:ln>
        </p:spPr>
        <p:txBody>
          <a:bodyPr spcFirstLastPara="1" wrap="square" lIns="121868" tIns="121868" rIns="121868" bIns="121868" anchor="t" anchorCtr="0">
            <a:noAutofit/>
          </a:bodyPr>
          <a:lstStyle/>
          <a:p>
            <a:pPr algn="ctr"/>
            <a:r>
              <a:rPr lang="en" sz="2487" dirty="0"/>
              <a:t>Anchor is an object?</a:t>
            </a:r>
            <a:endParaRPr sz="2487" dirty="0"/>
          </a:p>
        </p:txBody>
      </p:sp>
    </p:spTree>
    <p:extLst>
      <p:ext uri="{BB962C8B-B14F-4D97-AF65-F5344CB8AC3E}">
        <p14:creationId xmlns:p14="http://schemas.microsoft.com/office/powerpoint/2010/main" val="3838805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A7C0-7811-9E46-BB5B-AB51D38BB3A5}"/>
              </a:ext>
            </a:extLst>
          </p:cNvPr>
          <p:cNvSpPr>
            <a:spLocks noGrp="1"/>
          </p:cNvSpPr>
          <p:nvPr>
            <p:ph type="title"/>
          </p:nvPr>
        </p:nvSpPr>
        <p:spPr/>
        <p:txBody>
          <a:bodyPr/>
          <a:lstStyle/>
          <a:p>
            <a:r>
              <a:rPr lang="en-US" dirty="0"/>
              <a:t>Region proposal network (RPN)</a:t>
            </a:r>
          </a:p>
        </p:txBody>
      </p:sp>
      <p:sp>
        <p:nvSpPr>
          <p:cNvPr id="3" name="Content Placeholder 2">
            <a:extLst>
              <a:ext uri="{FF2B5EF4-FFF2-40B4-BE49-F238E27FC236}">
                <a16:creationId xmlns:a16="http://schemas.microsoft.com/office/drawing/2014/main" id="{4997C437-FAE8-5248-8740-5BE8AD5FB869}"/>
              </a:ext>
            </a:extLst>
          </p:cNvPr>
          <p:cNvSpPr>
            <a:spLocks noGrp="1"/>
          </p:cNvSpPr>
          <p:nvPr>
            <p:ph idx="1"/>
          </p:nvPr>
        </p:nvSpPr>
        <p:spPr/>
        <p:txBody>
          <a:bodyPr/>
          <a:lstStyle/>
          <a:p>
            <a:pPr marL="457200" indent="-457200">
              <a:buFont typeface="Arial" panose="020B0604020202020204" pitchFamily="34" charset="0"/>
              <a:buChar char="•"/>
            </a:pPr>
            <a:r>
              <a:rPr lang="en-US" dirty="0"/>
              <a:t>Idea: tile the image with “anchor boxes” of a set size and try to predict how likely each anchor is to contain an object</a:t>
            </a:r>
          </a:p>
          <a:p>
            <a:pPr marL="457200" indent="-457200">
              <a:buFont typeface="Arial" panose="020B0604020202020204" pitchFamily="34" charset="0"/>
              <a:buChar char="•"/>
            </a:pPr>
            <a:r>
              <a:rPr lang="en-US" dirty="0"/>
              <a:t>Introduce anchor boxes at multiple scales and aspect ratios to handle a wider range of object sizes and shapes</a:t>
            </a:r>
          </a:p>
        </p:txBody>
      </p:sp>
      <p:pic>
        <p:nvPicPr>
          <p:cNvPr id="25" name="Google Shape;2077;p86">
            <a:extLst>
              <a:ext uri="{FF2B5EF4-FFF2-40B4-BE49-F238E27FC236}">
                <a16:creationId xmlns:a16="http://schemas.microsoft.com/office/drawing/2014/main" id="{E87C7E8E-7D69-784E-A8CD-C7C29E87AA6A}"/>
              </a:ext>
            </a:extLst>
          </p:cNvPr>
          <p:cNvPicPr preferRelativeResize="0"/>
          <p:nvPr/>
        </p:nvPicPr>
        <p:blipFill rotWithShape="1">
          <a:blip r:embed="rId3">
            <a:alphaModFix amt="50000"/>
          </a:blip>
          <a:srcRect l="9279" r="25734"/>
          <a:stretch/>
        </p:blipFill>
        <p:spPr>
          <a:xfrm>
            <a:off x="4362868" y="3544479"/>
            <a:ext cx="3284272" cy="2842858"/>
          </a:xfrm>
          <a:prstGeom prst="rect">
            <a:avLst/>
          </a:prstGeom>
          <a:noFill/>
          <a:ln>
            <a:noFill/>
          </a:ln>
        </p:spPr>
      </p:pic>
      <p:sp>
        <p:nvSpPr>
          <p:cNvPr id="39" name="Google Shape;2255;p90">
            <a:extLst>
              <a:ext uri="{FF2B5EF4-FFF2-40B4-BE49-F238E27FC236}">
                <a16:creationId xmlns:a16="http://schemas.microsoft.com/office/drawing/2014/main" id="{5F86EEBB-09E4-7746-9748-949930CA1B81}"/>
              </a:ext>
            </a:extLst>
          </p:cNvPr>
          <p:cNvSpPr/>
          <p:nvPr/>
        </p:nvSpPr>
        <p:spPr>
          <a:xfrm>
            <a:off x="5035395" y="3902249"/>
            <a:ext cx="2326194" cy="2154239"/>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2" name="Google Shape;2144;p87">
            <a:extLst>
              <a:ext uri="{FF2B5EF4-FFF2-40B4-BE49-F238E27FC236}">
                <a16:creationId xmlns:a16="http://schemas.microsoft.com/office/drawing/2014/main" id="{617E1AC8-E1DE-1E4D-88F3-8E5927DA5642}"/>
              </a:ext>
            </a:extLst>
          </p:cNvPr>
          <p:cNvSpPr txBox="1"/>
          <p:nvPr/>
        </p:nvSpPr>
        <p:spPr>
          <a:xfrm>
            <a:off x="8077200" y="4202036"/>
            <a:ext cx="3734019" cy="982176"/>
          </a:xfrm>
          <a:prstGeom prst="rect">
            <a:avLst/>
          </a:prstGeom>
          <a:noFill/>
          <a:ln>
            <a:noFill/>
          </a:ln>
        </p:spPr>
        <p:txBody>
          <a:bodyPr spcFirstLastPara="1" wrap="square" lIns="121868" tIns="121868" rIns="121868" bIns="121868" anchor="t" anchorCtr="0">
            <a:noAutofit/>
          </a:bodyPr>
          <a:lstStyle/>
          <a:p>
            <a:pPr algn="ctr"/>
            <a:r>
              <a:rPr lang="en" dirty="0">
                <a:solidFill>
                  <a:srgbClr val="FF0000"/>
                </a:solidFill>
              </a:rPr>
              <a:t>Anchor is an object?</a:t>
            </a:r>
          </a:p>
          <a:p>
            <a:pPr algn="ctr"/>
            <a:r>
              <a:rPr lang="en" dirty="0">
                <a:solidFill>
                  <a:srgbClr val="FF9900"/>
                </a:solidFill>
              </a:rPr>
              <a:t>Anchor is an object?</a:t>
            </a:r>
          </a:p>
          <a:p>
            <a:pPr algn="ctr"/>
            <a:r>
              <a:rPr lang="en-US" dirty="0">
                <a:solidFill>
                  <a:srgbClr val="0070C0"/>
                </a:solidFill>
              </a:rPr>
              <a:t>Anchor is an object?</a:t>
            </a:r>
          </a:p>
          <a:p>
            <a:pPr algn="ctr"/>
            <a:r>
              <a:rPr lang="en-US" dirty="0">
                <a:solidFill>
                  <a:srgbClr val="8EFA00"/>
                </a:solidFill>
              </a:rPr>
              <a:t>Anchor is an object?</a:t>
            </a:r>
            <a:endParaRPr dirty="0">
              <a:solidFill>
                <a:srgbClr val="8EFA00"/>
              </a:solidFill>
            </a:endParaRPr>
          </a:p>
        </p:txBody>
      </p:sp>
      <p:sp>
        <p:nvSpPr>
          <p:cNvPr id="45" name="Google Shape;2257;p90">
            <a:extLst>
              <a:ext uri="{FF2B5EF4-FFF2-40B4-BE49-F238E27FC236}">
                <a16:creationId xmlns:a16="http://schemas.microsoft.com/office/drawing/2014/main" id="{8E9F4E36-0473-A649-834A-B4E5F130A281}"/>
              </a:ext>
            </a:extLst>
          </p:cNvPr>
          <p:cNvSpPr/>
          <p:nvPr/>
        </p:nvSpPr>
        <p:spPr>
          <a:xfrm>
            <a:off x="5615243" y="4381582"/>
            <a:ext cx="1166496" cy="1179703"/>
          </a:xfrm>
          <a:prstGeom prst="rect">
            <a:avLst/>
          </a:prstGeom>
          <a:noFill/>
          <a:ln w="38100" cap="flat" cmpd="sng">
            <a:solidFill>
              <a:srgbClr val="FFC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6" name="Google Shape;2258;p90">
            <a:extLst>
              <a:ext uri="{FF2B5EF4-FFF2-40B4-BE49-F238E27FC236}">
                <a16:creationId xmlns:a16="http://schemas.microsoft.com/office/drawing/2014/main" id="{4B4D844D-A9EE-3149-9A81-51BE781A964C}"/>
              </a:ext>
            </a:extLst>
          </p:cNvPr>
          <p:cNvSpPr/>
          <p:nvPr/>
        </p:nvSpPr>
        <p:spPr>
          <a:xfrm>
            <a:off x="5309319" y="3413038"/>
            <a:ext cx="1778337" cy="3216362"/>
          </a:xfrm>
          <a:prstGeom prst="rect">
            <a:avLst/>
          </a:prstGeom>
          <a:noFill/>
          <a:ln w="38100" cap="flat" cmpd="sng">
            <a:solidFill>
              <a:srgbClr val="0070C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7" name="Google Shape;2259;p90">
            <a:extLst>
              <a:ext uri="{FF2B5EF4-FFF2-40B4-BE49-F238E27FC236}">
                <a16:creationId xmlns:a16="http://schemas.microsoft.com/office/drawing/2014/main" id="{17189456-FAEF-134B-89F4-86E12A6CAE0F}"/>
              </a:ext>
            </a:extLst>
          </p:cNvPr>
          <p:cNvSpPr/>
          <p:nvPr/>
        </p:nvSpPr>
        <p:spPr>
          <a:xfrm>
            <a:off x="4319779" y="4202036"/>
            <a:ext cx="3757421" cy="1638373"/>
          </a:xfrm>
          <a:prstGeom prst="rect">
            <a:avLst/>
          </a:prstGeom>
          <a:noFill/>
          <a:ln w="38100" cap="flat" cmpd="sng">
            <a:solidFill>
              <a:srgbClr val="8EFA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8" name="TextBox 47">
            <a:extLst>
              <a:ext uri="{FF2B5EF4-FFF2-40B4-BE49-F238E27FC236}">
                <a16:creationId xmlns:a16="http://schemas.microsoft.com/office/drawing/2014/main" id="{168A4005-8038-AB4B-9F09-ADC3BDA52AE1}"/>
              </a:ext>
            </a:extLst>
          </p:cNvPr>
          <p:cNvSpPr txBox="1"/>
          <p:nvPr/>
        </p:nvSpPr>
        <p:spPr>
          <a:xfrm>
            <a:off x="152400" y="6400701"/>
            <a:ext cx="2545890" cy="338554"/>
          </a:xfrm>
          <a:prstGeom prst="rect">
            <a:avLst/>
          </a:prstGeom>
          <a:noFill/>
        </p:spPr>
        <p:txBody>
          <a:bodyPr wrap="none" rtlCol="0">
            <a:spAutoFit/>
          </a:bodyPr>
          <a:lstStyle/>
          <a:p>
            <a:r>
              <a:rPr lang="en-US" sz="1600" b="0" dirty="0"/>
              <a:t>Figure source: </a:t>
            </a:r>
            <a:r>
              <a:rPr lang="en-US" sz="1600" b="0" dirty="0">
                <a:hlinkClick r:id="rId4"/>
              </a:rPr>
              <a:t>J. Johnson</a:t>
            </a:r>
            <a:endParaRPr lang="en-US" sz="1600" b="0" dirty="0"/>
          </a:p>
        </p:txBody>
      </p:sp>
    </p:spTree>
    <p:extLst>
      <p:ext uri="{BB962C8B-B14F-4D97-AF65-F5344CB8AC3E}">
        <p14:creationId xmlns:p14="http://schemas.microsoft.com/office/powerpoint/2010/main" val="134973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animBg="1"/>
      <p:bldP spid="46" grpId="0" animBg="1"/>
      <p:bldP spid="47"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A7C0-7811-9E46-BB5B-AB51D38BB3A5}"/>
              </a:ext>
            </a:extLst>
          </p:cNvPr>
          <p:cNvSpPr>
            <a:spLocks noGrp="1"/>
          </p:cNvSpPr>
          <p:nvPr>
            <p:ph type="title"/>
          </p:nvPr>
        </p:nvSpPr>
        <p:spPr/>
        <p:txBody>
          <a:bodyPr/>
          <a:lstStyle/>
          <a:p>
            <a:r>
              <a:rPr lang="en-US" dirty="0"/>
              <a:t>Region proposal network (RPN)</a:t>
            </a:r>
          </a:p>
        </p:txBody>
      </p:sp>
      <p:sp>
        <p:nvSpPr>
          <p:cNvPr id="3" name="Content Placeholder 2">
            <a:extLst>
              <a:ext uri="{FF2B5EF4-FFF2-40B4-BE49-F238E27FC236}">
                <a16:creationId xmlns:a16="http://schemas.microsoft.com/office/drawing/2014/main" id="{4997C437-FAE8-5248-8740-5BE8AD5FB869}"/>
              </a:ext>
            </a:extLst>
          </p:cNvPr>
          <p:cNvSpPr>
            <a:spLocks noGrp="1"/>
          </p:cNvSpPr>
          <p:nvPr>
            <p:ph idx="1"/>
          </p:nvPr>
        </p:nvSpPr>
        <p:spPr/>
        <p:txBody>
          <a:bodyPr/>
          <a:lstStyle/>
          <a:p>
            <a:pPr marL="457200" indent="-457200">
              <a:buFont typeface="Arial" panose="020B0604020202020204" pitchFamily="34" charset="0"/>
              <a:buChar char="•"/>
            </a:pPr>
            <a:r>
              <a:rPr lang="en-US" dirty="0"/>
              <a:t>Idea: put an “anchor box” of fixed size over each position in the feature map and try to predict whether this box is likely to contain an object</a:t>
            </a:r>
          </a:p>
          <a:p>
            <a:pPr marL="457200" indent="-457200">
              <a:buFont typeface="Arial" panose="020B0604020202020204" pitchFamily="34" charset="0"/>
              <a:buChar char="•"/>
            </a:pPr>
            <a:endParaRPr lang="en-US" dirty="0"/>
          </a:p>
        </p:txBody>
      </p:sp>
      <p:sp>
        <p:nvSpPr>
          <p:cNvPr id="4" name="Google Shape;2076;p86">
            <a:extLst>
              <a:ext uri="{FF2B5EF4-FFF2-40B4-BE49-F238E27FC236}">
                <a16:creationId xmlns:a16="http://schemas.microsoft.com/office/drawing/2014/main" id="{9394C9FC-73B5-0F44-A5C6-32BB541AF47C}"/>
              </a:ext>
            </a:extLst>
          </p:cNvPr>
          <p:cNvSpPr/>
          <p:nvPr/>
        </p:nvSpPr>
        <p:spPr>
          <a:xfrm>
            <a:off x="4346022" y="3313105"/>
            <a:ext cx="3560673" cy="3087596"/>
          </a:xfrm>
          <a:prstGeom prst="cube">
            <a:avLst>
              <a:gd name="adj" fmla="val 7976"/>
            </a:avLst>
          </a:prstGeom>
          <a:solidFill>
            <a:srgbClr val="F3F3F3"/>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pic>
        <p:nvPicPr>
          <p:cNvPr id="5" name="Google Shape;2077;p86">
            <a:extLst>
              <a:ext uri="{FF2B5EF4-FFF2-40B4-BE49-F238E27FC236}">
                <a16:creationId xmlns:a16="http://schemas.microsoft.com/office/drawing/2014/main" id="{B8BD5229-8437-AC45-880C-92EA28E43604}"/>
              </a:ext>
            </a:extLst>
          </p:cNvPr>
          <p:cNvPicPr preferRelativeResize="0"/>
          <p:nvPr/>
        </p:nvPicPr>
        <p:blipFill rotWithShape="1">
          <a:blip r:embed="rId3">
            <a:alphaModFix amt="50000"/>
          </a:blip>
          <a:srcRect l="9279" r="25734"/>
          <a:stretch/>
        </p:blipFill>
        <p:spPr>
          <a:xfrm>
            <a:off x="4362868" y="3544479"/>
            <a:ext cx="3284272" cy="2842858"/>
          </a:xfrm>
          <a:prstGeom prst="rect">
            <a:avLst/>
          </a:prstGeom>
          <a:noFill/>
          <a:ln>
            <a:noFill/>
          </a:ln>
        </p:spPr>
      </p:pic>
      <p:cxnSp>
        <p:nvCxnSpPr>
          <p:cNvPr id="6" name="Google Shape;2083;p86">
            <a:extLst>
              <a:ext uri="{FF2B5EF4-FFF2-40B4-BE49-F238E27FC236}">
                <a16:creationId xmlns:a16="http://schemas.microsoft.com/office/drawing/2014/main" id="{A467C5A1-390F-884E-9D66-99726091F0B8}"/>
              </a:ext>
            </a:extLst>
          </p:cNvPr>
          <p:cNvCxnSpPr/>
          <p:nvPr/>
        </p:nvCxnSpPr>
        <p:spPr>
          <a:xfrm>
            <a:off x="4753166" y="3552476"/>
            <a:ext cx="0" cy="2826864"/>
          </a:xfrm>
          <a:prstGeom prst="straightConnector1">
            <a:avLst/>
          </a:prstGeom>
          <a:noFill/>
          <a:ln w="9525" cap="flat" cmpd="sng">
            <a:solidFill>
              <a:schemeClr val="dk2"/>
            </a:solidFill>
            <a:prstDash val="solid"/>
            <a:round/>
            <a:headEnd type="none" w="med" len="med"/>
            <a:tailEnd type="none" w="med" len="med"/>
          </a:ln>
        </p:spPr>
      </p:cxnSp>
      <p:cxnSp>
        <p:nvCxnSpPr>
          <p:cNvPr id="7" name="Google Shape;2084;p86">
            <a:extLst>
              <a:ext uri="{FF2B5EF4-FFF2-40B4-BE49-F238E27FC236}">
                <a16:creationId xmlns:a16="http://schemas.microsoft.com/office/drawing/2014/main" id="{28CF4D17-1464-2F42-B2E4-51FA3A00BD8D}"/>
              </a:ext>
            </a:extLst>
          </p:cNvPr>
          <p:cNvCxnSpPr/>
          <p:nvPr/>
        </p:nvCxnSpPr>
        <p:spPr>
          <a:xfrm>
            <a:off x="4346038" y="5994501"/>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8" name="Google Shape;2085;p86">
            <a:extLst>
              <a:ext uri="{FF2B5EF4-FFF2-40B4-BE49-F238E27FC236}">
                <a16:creationId xmlns:a16="http://schemas.microsoft.com/office/drawing/2014/main" id="{D2E5B7CF-D112-A544-8EFE-6D4827AAEB48}"/>
              </a:ext>
            </a:extLst>
          </p:cNvPr>
          <p:cNvCxnSpPr/>
          <p:nvPr/>
        </p:nvCxnSpPr>
        <p:spPr>
          <a:xfrm>
            <a:off x="5168557"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9" name="Google Shape;2086;p86">
            <a:extLst>
              <a:ext uri="{FF2B5EF4-FFF2-40B4-BE49-F238E27FC236}">
                <a16:creationId xmlns:a16="http://schemas.microsoft.com/office/drawing/2014/main" id="{95DCEAF1-9D2B-0442-8F66-EAC97BBBB003}"/>
              </a:ext>
            </a:extLst>
          </p:cNvPr>
          <p:cNvCxnSpPr/>
          <p:nvPr/>
        </p:nvCxnSpPr>
        <p:spPr>
          <a:xfrm>
            <a:off x="5574852"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0" name="Google Shape;2087;p86">
            <a:extLst>
              <a:ext uri="{FF2B5EF4-FFF2-40B4-BE49-F238E27FC236}">
                <a16:creationId xmlns:a16="http://schemas.microsoft.com/office/drawing/2014/main" id="{B7281119-05B5-E046-A5C6-58A8ADB3FEFB}"/>
              </a:ext>
            </a:extLst>
          </p:cNvPr>
          <p:cNvCxnSpPr/>
          <p:nvPr/>
        </p:nvCxnSpPr>
        <p:spPr>
          <a:xfrm>
            <a:off x="5981146"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1" name="Google Shape;2088;p86">
            <a:extLst>
              <a:ext uri="{FF2B5EF4-FFF2-40B4-BE49-F238E27FC236}">
                <a16:creationId xmlns:a16="http://schemas.microsoft.com/office/drawing/2014/main" id="{7AE6E023-FE13-6647-92AE-63A4E690B2CE}"/>
              </a:ext>
            </a:extLst>
          </p:cNvPr>
          <p:cNvCxnSpPr/>
          <p:nvPr/>
        </p:nvCxnSpPr>
        <p:spPr>
          <a:xfrm>
            <a:off x="6387440"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2089;p86">
            <a:extLst>
              <a:ext uri="{FF2B5EF4-FFF2-40B4-BE49-F238E27FC236}">
                <a16:creationId xmlns:a16="http://schemas.microsoft.com/office/drawing/2014/main" id="{FE8C6BE9-5F84-514D-8E8C-EDA9DEDEF253}"/>
              </a:ext>
            </a:extLst>
          </p:cNvPr>
          <p:cNvCxnSpPr/>
          <p:nvPr/>
        </p:nvCxnSpPr>
        <p:spPr>
          <a:xfrm>
            <a:off x="6793734"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2090;p86">
            <a:extLst>
              <a:ext uri="{FF2B5EF4-FFF2-40B4-BE49-F238E27FC236}">
                <a16:creationId xmlns:a16="http://schemas.microsoft.com/office/drawing/2014/main" id="{9899C47F-B056-1648-830F-6023AD3A8EDF}"/>
              </a:ext>
            </a:extLst>
          </p:cNvPr>
          <p:cNvCxnSpPr/>
          <p:nvPr/>
        </p:nvCxnSpPr>
        <p:spPr>
          <a:xfrm>
            <a:off x="7200028"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2091;p86">
            <a:extLst>
              <a:ext uri="{FF2B5EF4-FFF2-40B4-BE49-F238E27FC236}">
                <a16:creationId xmlns:a16="http://schemas.microsoft.com/office/drawing/2014/main" id="{F9106F5A-6FE9-F74F-A9C0-5A3841F57294}"/>
              </a:ext>
            </a:extLst>
          </p:cNvPr>
          <p:cNvCxnSpPr/>
          <p:nvPr/>
        </p:nvCxnSpPr>
        <p:spPr>
          <a:xfrm>
            <a:off x="4346038" y="5588207"/>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2092;p86">
            <a:extLst>
              <a:ext uri="{FF2B5EF4-FFF2-40B4-BE49-F238E27FC236}">
                <a16:creationId xmlns:a16="http://schemas.microsoft.com/office/drawing/2014/main" id="{79D620FD-FE59-B046-A048-556D1DBA9227}"/>
              </a:ext>
            </a:extLst>
          </p:cNvPr>
          <p:cNvCxnSpPr/>
          <p:nvPr/>
        </p:nvCxnSpPr>
        <p:spPr>
          <a:xfrm>
            <a:off x="4346038" y="5181913"/>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2093;p86">
            <a:extLst>
              <a:ext uri="{FF2B5EF4-FFF2-40B4-BE49-F238E27FC236}">
                <a16:creationId xmlns:a16="http://schemas.microsoft.com/office/drawing/2014/main" id="{DCD231AD-D7BD-A34E-BC51-E70AC5BC8CD7}"/>
              </a:ext>
            </a:extLst>
          </p:cNvPr>
          <p:cNvCxnSpPr/>
          <p:nvPr/>
        </p:nvCxnSpPr>
        <p:spPr>
          <a:xfrm>
            <a:off x="4346038" y="4775619"/>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2094;p86">
            <a:extLst>
              <a:ext uri="{FF2B5EF4-FFF2-40B4-BE49-F238E27FC236}">
                <a16:creationId xmlns:a16="http://schemas.microsoft.com/office/drawing/2014/main" id="{02CC3B50-0727-FB45-972E-E96642B0E1C8}"/>
              </a:ext>
            </a:extLst>
          </p:cNvPr>
          <p:cNvCxnSpPr/>
          <p:nvPr/>
        </p:nvCxnSpPr>
        <p:spPr>
          <a:xfrm>
            <a:off x="4346038" y="4369324"/>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2095;p86">
            <a:extLst>
              <a:ext uri="{FF2B5EF4-FFF2-40B4-BE49-F238E27FC236}">
                <a16:creationId xmlns:a16="http://schemas.microsoft.com/office/drawing/2014/main" id="{9FC46011-7CA1-F84F-89C1-6C796A2C8620}"/>
              </a:ext>
            </a:extLst>
          </p:cNvPr>
          <p:cNvCxnSpPr/>
          <p:nvPr/>
        </p:nvCxnSpPr>
        <p:spPr>
          <a:xfrm>
            <a:off x="4346038" y="3963030"/>
            <a:ext cx="3317936" cy="0"/>
          </a:xfrm>
          <a:prstGeom prst="straightConnector1">
            <a:avLst/>
          </a:prstGeom>
          <a:noFill/>
          <a:ln w="9525" cap="flat" cmpd="sng">
            <a:solidFill>
              <a:schemeClr val="dk2"/>
            </a:solidFill>
            <a:prstDash val="solid"/>
            <a:round/>
            <a:headEnd type="none" w="med" len="med"/>
            <a:tailEnd type="none" w="med" len="med"/>
          </a:ln>
        </p:spPr>
      </p:cxnSp>
      <p:sp>
        <p:nvSpPr>
          <p:cNvPr id="19" name="Google Shape;2255;p90">
            <a:extLst>
              <a:ext uri="{FF2B5EF4-FFF2-40B4-BE49-F238E27FC236}">
                <a16:creationId xmlns:a16="http://schemas.microsoft.com/office/drawing/2014/main" id="{21BA46DA-3079-1446-BA06-A62CA35B14B3}"/>
              </a:ext>
            </a:extLst>
          </p:cNvPr>
          <p:cNvSpPr/>
          <p:nvPr/>
        </p:nvSpPr>
        <p:spPr>
          <a:xfrm>
            <a:off x="4227006" y="3902249"/>
            <a:ext cx="2326194" cy="2154239"/>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2256;p90">
            <a:extLst>
              <a:ext uri="{FF2B5EF4-FFF2-40B4-BE49-F238E27FC236}">
                <a16:creationId xmlns:a16="http://schemas.microsoft.com/office/drawing/2014/main" id="{D5779DE5-90B4-2244-A597-0B72C85F08D6}"/>
              </a:ext>
            </a:extLst>
          </p:cNvPr>
          <p:cNvSpPr/>
          <p:nvPr/>
        </p:nvSpPr>
        <p:spPr>
          <a:xfrm>
            <a:off x="5168557" y="4777596"/>
            <a:ext cx="415391" cy="412693"/>
          </a:xfrm>
          <a:prstGeom prst="rect">
            <a:avLst/>
          </a:prstGeom>
          <a:solidFill>
            <a:srgbClr val="FF0000">
              <a:alpha val="52310"/>
            </a:srgbClr>
          </a:solidFill>
          <a:ln>
            <a:noFill/>
          </a:ln>
        </p:spPr>
        <p:txBody>
          <a:bodyPr spcFirstLastPara="1" wrap="square" lIns="121868" tIns="121868" rIns="121868" bIns="121868" anchor="ctr" anchorCtr="0">
            <a:noAutofit/>
          </a:bodyPr>
          <a:lstStyle/>
          <a:p>
            <a:endParaRPr sz="2487"/>
          </a:p>
        </p:txBody>
      </p:sp>
      <p:sp>
        <p:nvSpPr>
          <p:cNvPr id="25" name="Google Shape;2144;p87">
            <a:extLst>
              <a:ext uri="{FF2B5EF4-FFF2-40B4-BE49-F238E27FC236}">
                <a16:creationId xmlns:a16="http://schemas.microsoft.com/office/drawing/2014/main" id="{A8EF39BE-0208-1B4C-AC1E-BC1213ABCDA8}"/>
              </a:ext>
            </a:extLst>
          </p:cNvPr>
          <p:cNvSpPr txBox="1"/>
          <p:nvPr/>
        </p:nvSpPr>
        <p:spPr>
          <a:xfrm>
            <a:off x="9628327" y="4301176"/>
            <a:ext cx="2063473" cy="982176"/>
          </a:xfrm>
          <a:prstGeom prst="rect">
            <a:avLst/>
          </a:prstGeom>
          <a:noFill/>
          <a:ln>
            <a:noFill/>
          </a:ln>
        </p:spPr>
        <p:txBody>
          <a:bodyPr spcFirstLastPara="1" wrap="square" lIns="121868" tIns="121868" rIns="121868" bIns="121868" anchor="t" anchorCtr="0">
            <a:noAutofit/>
          </a:bodyPr>
          <a:lstStyle/>
          <a:p>
            <a:pPr algn="ctr"/>
            <a:r>
              <a:rPr lang="en" sz="2487" dirty="0"/>
              <a:t>Anchor is an object?</a:t>
            </a:r>
            <a:endParaRPr sz="2487" dirty="0"/>
          </a:p>
        </p:txBody>
      </p:sp>
      <p:sp>
        <p:nvSpPr>
          <p:cNvPr id="28" name="TextBox 27">
            <a:extLst>
              <a:ext uri="{FF2B5EF4-FFF2-40B4-BE49-F238E27FC236}">
                <a16:creationId xmlns:a16="http://schemas.microsoft.com/office/drawing/2014/main" id="{C1840239-C020-524E-B70A-99BBAB5E6D28}"/>
              </a:ext>
            </a:extLst>
          </p:cNvPr>
          <p:cNvSpPr txBox="1"/>
          <p:nvPr/>
        </p:nvSpPr>
        <p:spPr>
          <a:xfrm>
            <a:off x="152400" y="6400701"/>
            <a:ext cx="2545890" cy="338554"/>
          </a:xfrm>
          <a:prstGeom prst="rect">
            <a:avLst/>
          </a:prstGeom>
          <a:noFill/>
        </p:spPr>
        <p:txBody>
          <a:bodyPr wrap="none" rtlCol="0">
            <a:spAutoFit/>
          </a:bodyPr>
          <a:lstStyle/>
          <a:p>
            <a:r>
              <a:rPr lang="en-US" sz="1600" b="0" dirty="0"/>
              <a:t>Figure source: </a:t>
            </a:r>
            <a:r>
              <a:rPr lang="en-US" sz="1600" b="0" dirty="0">
                <a:hlinkClick r:id="rId4"/>
              </a:rPr>
              <a:t>J. Johnson</a:t>
            </a:r>
            <a:endParaRPr lang="en-US" sz="1600" b="0" dirty="0"/>
          </a:p>
        </p:txBody>
      </p:sp>
    </p:spTree>
    <p:extLst>
      <p:ext uri="{BB962C8B-B14F-4D97-AF65-F5344CB8AC3E}">
        <p14:creationId xmlns:p14="http://schemas.microsoft.com/office/powerpoint/2010/main" val="10359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A7C0-7811-9E46-BB5B-AB51D38BB3A5}"/>
              </a:ext>
            </a:extLst>
          </p:cNvPr>
          <p:cNvSpPr>
            <a:spLocks noGrp="1"/>
          </p:cNvSpPr>
          <p:nvPr>
            <p:ph type="title"/>
          </p:nvPr>
        </p:nvSpPr>
        <p:spPr/>
        <p:txBody>
          <a:bodyPr/>
          <a:lstStyle/>
          <a:p>
            <a:r>
              <a:rPr lang="en-US" dirty="0"/>
              <a:t>Region proposal network (RPN)</a:t>
            </a:r>
          </a:p>
        </p:txBody>
      </p:sp>
      <p:sp>
        <p:nvSpPr>
          <p:cNvPr id="3" name="Content Placeholder 2">
            <a:extLst>
              <a:ext uri="{FF2B5EF4-FFF2-40B4-BE49-F238E27FC236}">
                <a16:creationId xmlns:a16="http://schemas.microsoft.com/office/drawing/2014/main" id="{4997C437-FAE8-5248-8740-5BE8AD5FB869}"/>
              </a:ext>
            </a:extLst>
          </p:cNvPr>
          <p:cNvSpPr>
            <a:spLocks noGrp="1"/>
          </p:cNvSpPr>
          <p:nvPr>
            <p:ph idx="1"/>
          </p:nvPr>
        </p:nvSpPr>
        <p:spPr/>
        <p:txBody>
          <a:bodyPr/>
          <a:lstStyle/>
          <a:p>
            <a:pPr marL="457200" indent="-457200">
              <a:buFont typeface="Arial" panose="020B0604020202020204" pitchFamily="34" charset="0"/>
              <a:buChar char="•"/>
            </a:pPr>
            <a:r>
              <a:rPr lang="en-US" dirty="0"/>
              <a:t>Idea: put an “anchor box” of fixed size over each position in the feature map and try to predict whether this box is likely to contain an object</a:t>
            </a:r>
          </a:p>
        </p:txBody>
      </p:sp>
      <p:sp>
        <p:nvSpPr>
          <p:cNvPr id="4" name="Google Shape;2076;p86">
            <a:extLst>
              <a:ext uri="{FF2B5EF4-FFF2-40B4-BE49-F238E27FC236}">
                <a16:creationId xmlns:a16="http://schemas.microsoft.com/office/drawing/2014/main" id="{9394C9FC-73B5-0F44-A5C6-32BB541AF47C}"/>
              </a:ext>
            </a:extLst>
          </p:cNvPr>
          <p:cNvSpPr/>
          <p:nvPr/>
        </p:nvSpPr>
        <p:spPr>
          <a:xfrm>
            <a:off x="4346022" y="3313105"/>
            <a:ext cx="3560673" cy="3087596"/>
          </a:xfrm>
          <a:prstGeom prst="cube">
            <a:avLst>
              <a:gd name="adj" fmla="val 7976"/>
            </a:avLst>
          </a:prstGeom>
          <a:solidFill>
            <a:srgbClr val="F3F3F3"/>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pic>
        <p:nvPicPr>
          <p:cNvPr id="5" name="Google Shape;2077;p86">
            <a:extLst>
              <a:ext uri="{FF2B5EF4-FFF2-40B4-BE49-F238E27FC236}">
                <a16:creationId xmlns:a16="http://schemas.microsoft.com/office/drawing/2014/main" id="{B8BD5229-8437-AC45-880C-92EA28E43604}"/>
              </a:ext>
            </a:extLst>
          </p:cNvPr>
          <p:cNvPicPr preferRelativeResize="0"/>
          <p:nvPr/>
        </p:nvPicPr>
        <p:blipFill rotWithShape="1">
          <a:blip r:embed="rId3">
            <a:alphaModFix amt="50000"/>
          </a:blip>
          <a:srcRect l="9279" r="25734"/>
          <a:stretch/>
        </p:blipFill>
        <p:spPr>
          <a:xfrm>
            <a:off x="4362868" y="3544479"/>
            <a:ext cx="3284272" cy="2842858"/>
          </a:xfrm>
          <a:prstGeom prst="rect">
            <a:avLst/>
          </a:prstGeom>
          <a:noFill/>
          <a:ln>
            <a:noFill/>
          </a:ln>
        </p:spPr>
      </p:pic>
      <p:cxnSp>
        <p:nvCxnSpPr>
          <p:cNvPr id="6" name="Google Shape;2083;p86">
            <a:extLst>
              <a:ext uri="{FF2B5EF4-FFF2-40B4-BE49-F238E27FC236}">
                <a16:creationId xmlns:a16="http://schemas.microsoft.com/office/drawing/2014/main" id="{A467C5A1-390F-884E-9D66-99726091F0B8}"/>
              </a:ext>
            </a:extLst>
          </p:cNvPr>
          <p:cNvCxnSpPr/>
          <p:nvPr/>
        </p:nvCxnSpPr>
        <p:spPr>
          <a:xfrm>
            <a:off x="4753166" y="3552476"/>
            <a:ext cx="0" cy="2826864"/>
          </a:xfrm>
          <a:prstGeom prst="straightConnector1">
            <a:avLst/>
          </a:prstGeom>
          <a:noFill/>
          <a:ln w="9525" cap="flat" cmpd="sng">
            <a:solidFill>
              <a:schemeClr val="dk2"/>
            </a:solidFill>
            <a:prstDash val="solid"/>
            <a:round/>
            <a:headEnd type="none" w="med" len="med"/>
            <a:tailEnd type="none" w="med" len="med"/>
          </a:ln>
        </p:spPr>
      </p:cxnSp>
      <p:cxnSp>
        <p:nvCxnSpPr>
          <p:cNvPr id="7" name="Google Shape;2084;p86">
            <a:extLst>
              <a:ext uri="{FF2B5EF4-FFF2-40B4-BE49-F238E27FC236}">
                <a16:creationId xmlns:a16="http://schemas.microsoft.com/office/drawing/2014/main" id="{28CF4D17-1464-2F42-B2E4-51FA3A00BD8D}"/>
              </a:ext>
            </a:extLst>
          </p:cNvPr>
          <p:cNvCxnSpPr/>
          <p:nvPr/>
        </p:nvCxnSpPr>
        <p:spPr>
          <a:xfrm>
            <a:off x="4346038" y="5994501"/>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8" name="Google Shape;2085;p86">
            <a:extLst>
              <a:ext uri="{FF2B5EF4-FFF2-40B4-BE49-F238E27FC236}">
                <a16:creationId xmlns:a16="http://schemas.microsoft.com/office/drawing/2014/main" id="{D2E5B7CF-D112-A544-8EFE-6D4827AAEB48}"/>
              </a:ext>
            </a:extLst>
          </p:cNvPr>
          <p:cNvCxnSpPr/>
          <p:nvPr/>
        </p:nvCxnSpPr>
        <p:spPr>
          <a:xfrm>
            <a:off x="5168557"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9" name="Google Shape;2086;p86">
            <a:extLst>
              <a:ext uri="{FF2B5EF4-FFF2-40B4-BE49-F238E27FC236}">
                <a16:creationId xmlns:a16="http://schemas.microsoft.com/office/drawing/2014/main" id="{95DCEAF1-9D2B-0442-8F66-EAC97BBBB003}"/>
              </a:ext>
            </a:extLst>
          </p:cNvPr>
          <p:cNvCxnSpPr/>
          <p:nvPr/>
        </p:nvCxnSpPr>
        <p:spPr>
          <a:xfrm>
            <a:off x="5574852"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0" name="Google Shape;2087;p86">
            <a:extLst>
              <a:ext uri="{FF2B5EF4-FFF2-40B4-BE49-F238E27FC236}">
                <a16:creationId xmlns:a16="http://schemas.microsoft.com/office/drawing/2014/main" id="{B7281119-05B5-E046-A5C6-58A8ADB3FEFB}"/>
              </a:ext>
            </a:extLst>
          </p:cNvPr>
          <p:cNvCxnSpPr/>
          <p:nvPr/>
        </p:nvCxnSpPr>
        <p:spPr>
          <a:xfrm>
            <a:off x="5981146"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1" name="Google Shape;2088;p86">
            <a:extLst>
              <a:ext uri="{FF2B5EF4-FFF2-40B4-BE49-F238E27FC236}">
                <a16:creationId xmlns:a16="http://schemas.microsoft.com/office/drawing/2014/main" id="{7AE6E023-FE13-6647-92AE-63A4E690B2CE}"/>
              </a:ext>
            </a:extLst>
          </p:cNvPr>
          <p:cNvCxnSpPr/>
          <p:nvPr/>
        </p:nvCxnSpPr>
        <p:spPr>
          <a:xfrm>
            <a:off x="6387440"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2089;p86">
            <a:extLst>
              <a:ext uri="{FF2B5EF4-FFF2-40B4-BE49-F238E27FC236}">
                <a16:creationId xmlns:a16="http://schemas.microsoft.com/office/drawing/2014/main" id="{FE8C6BE9-5F84-514D-8E8C-EDA9DEDEF253}"/>
              </a:ext>
            </a:extLst>
          </p:cNvPr>
          <p:cNvCxnSpPr/>
          <p:nvPr/>
        </p:nvCxnSpPr>
        <p:spPr>
          <a:xfrm>
            <a:off x="6793734"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2090;p86">
            <a:extLst>
              <a:ext uri="{FF2B5EF4-FFF2-40B4-BE49-F238E27FC236}">
                <a16:creationId xmlns:a16="http://schemas.microsoft.com/office/drawing/2014/main" id="{9899C47F-B056-1648-830F-6023AD3A8EDF}"/>
              </a:ext>
            </a:extLst>
          </p:cNvPr>
          <p:cNvCxnSpPr/>
          <p:nvPr/>
        </p:nvCxnSpPr>
        <p:spPr>
          <a:xfrm>
            <a:off x="7200028"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2091;p86">
            <a:extLst>
              <a:ext uri="{FF2B5EF4-FFF2-40B4-BE49-F238E27FC236}">
                <a16:creationId xmlns:a16="http://schemas.microsoft.com/office/drawing/2014/main" id="{F9106F5A-6FE9-F74F-A9C0-5A3841F57294}"/>
              </a:ext>
            </a:extLst>
          </p:cNvPr>
          <p:cNvCxnSpPr/>
          <p:nvPr/>
        </p:nvCxnSpPr>
        <p:spPr>
          <a:xfrm>
            <a:off x="4346038" y="5588207"/>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2092;p86">
            <a:extLst>
              <a:ext uri="{FF2B5EF4-FFF2-40B4-BE49-F238E27FC236}">
                <a16:creationId xmlns:a16="http://schemas.microsoft.com/office/drawing/2014/main" id="{79D620FD-FE59-B046-A048-556D1DBA9227}"/>
              </a:ext>
            </a:extLst>
          </p:cNvPr>
          <p:cNvCxnSpPr/>
          <p:nvPr/>
        </p:nvCxnSpPr>
        <p:spPr>
          <a:xfrm>
            <a:off x="4346038" y="5181913"/>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2093;p86">
            <a:extLst>
              <a:ext uri="{FF2B5EF4-FFF2-40B4-BE49-F238E27FC236}">
                <a16:creationId xmlns:a16="http://schemas.microsoft.com/office/drawing/2014/main" id="{DCD231AD-D7BD-A34E-BC51-E70AC5BC8CD7}"/>
              </a:ext>
            </a:extLst>
          </p:cNvPr>
          <p:cNvCxnSpPr/>
          <p:nvPr/>
        </p:nvCxnSpPr>
        <p:spPr>
          <a:xfrm>
            <a:off x="4346038" y="4775619"/>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2094;p86">
            <a:extLst>
              <a:ext uri="{FF2B5EF4-FFF2-40B4-BE49-F238E27FC236}">
                <a16:creationId xmlns:a16="http://schemas.microsoft.com/office/drawing/2014/main" id="{02CC3B50-0727-FB45-972E-E96642B0E1C8}"/>
              </a:ext>
            </a:extLst>
          </p:cNvPr>
          <p:cNvCxnSpPr/>
          <p:nvPr/>
        </p:nvCxnSpPr>
        <p:spPr>
          <a:xfrm>
            <a:off x="4346038" y="4369324"/>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2095;p86">
            <a:extLst>
              <a:ext uri="{FF2B5EF4-FFF2-40B4-BE49-F238E27FC236}">
                <a16:creationId xmlns:a16="http://schemas.microsoft.com/office/drawing/2014/main" id="{9FC46011-7CA1-F84F-89C1-6C796A2C8620}"/>
              </a:ext>
            </a:extLst>
          </p:cNvPr>
          <p:cNvCxnSpPr/>
          <p:nvPr/>
        </p:nvCxnSpPr>
        <p:spPr>
          <a:xfrm>
            <a:off x="4346038" y="3963030"/>
            <a:ext cx="3317936" cy="0"/>
          </a:xfrm>
          <a:prstGeom prst="straightConnector1">
            <a:avLst/>
          </a:prstGeom>
          <a:noFill/>
          <a:ln w="9525" cap="flat" cmpd="sng">
            <a:solidFill>
              <a:schemeClr val="dk2"/>
            </a:solidFill>
            <a:prstDash val="solid"/>
            <a:round/>
            <a:headEnd type="none" w="med" len="med"/>
            <a:tailEnd type="none" w="med" len="med"/>
          </a:ln>
        </p:spPr>
      </p:cxnSp>
      <p:sp>
        <p:nvSpPr>
          <p:cNvPr id="19" name="Google Shape;2255;p90">
            <a:extLst>
              <a:ext uri="{FF2B5EF4-FFF2-40B4-BE49-F238E27FC236}">
                <a16:creationId xmlns:a16="http://schemas.microsoft.com/office/drawing/2014/main" id="{21BA46DA-3079-1446-BA06-A62CA35B14B3}"/>
              </a:ext>
            </a:extLst>
          </p:cNvPr>
          <p:cNvSpPr/>
          <p:nvPr/>
        </p:nvSpPr>
        <p:spPr>
          <a:xfrm>
            <a:off x="4608006" y="3902249"/>
            <a:ext cx="2326194" cy="2154239"/>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2256;p90">
            <a:extLst>
              <a:ext uri="{FF2B5EF4-FFF2-40B4-BE49-F238E27FC236}">
                <a16:creationId xmlns:a16="http://schemas.microsoft.com/office/drawing/2014/main" id="{D5779DE5-90B4-2244-A597-0B72C85F08D6}"/>
              </a:ext>
            </a:extLst>
          </p:cNvPr>
          <p:cNvSpPr/>
          <p:nvPr/>
        </p:nvSpPr>
        <p:spPr>
          <a:xfrm>
            <a:off x="5562600" y="4773011"/>
            <a:ext cx="412693" cy="412693"/>
          </a:xfrm>
          <a:prstGeom prst="rect">
            <a:avLst/>
          </a:prstGeom>
          <a:solidFill>
            <a:srgbClr val="FF0000">
              <a:alpha val="52310"/>
            </a:srgbClr>
          </a:solidFill>
          <a:ln>
            <a:noFill/>
          </a:ln>
        </p:spPr>
        <p:txBody>
          <a:bodyPr spcFirstLastPara="1" wrap="square" lIns="121868" tIns="121868" rIns="121868" bIns="121868" anchor="ctr" anchorCtr="0">
            <a:noAutofit/>
          </a:bodyPr>
          <a:lstStyle/>
          <a:p>
            <a:endParaRPr sz="2487"/>
          </a:p>
        </p:txBody>
      </p:sp>
      <p:sp>
        <p:nvSpPr>
          <p:cNvPr id="22" name="Google Shape;2144;p87">
            <a:extLst>
              <a:ext uri="{FF2B5EF4-FFF2-40B4-BE49-F238E27FC236}">
                <a16:creationId xmlns:a16="http://schemas.microsoft.com/office/drawing/2014/main" id="{28B18359-D19F-AF4B-9CE4-65616C3E6F41}"/>
              </a:ext>
            </a:extLst>
          </p:cNvPr>
          <p:cNvSpPr txBox="1"/>
          <p:nvPr/>
        </p:nvSpPr>
        <p:spPr>
          <a:xfrm>
            <a:off x="9628327" y="4301176"/>
            <a:ext cx="2063473" cy="982176"/>
          </a:xfrm>
          <a:prstGeom prst="rect">
            <a:avLst/>
          </a:prstGeom>
          <a:noFill/>
          <a:ln>
            <a:noFill/>
          </a:ln>
        </p:spPr>
        <p:txBody>
          <a:bodyPr spcFirstLastPara="1" wrap="square" lIns="121868" tIns="121868" rIns="121868" bIns="121868" anchor="t" anchorCtr="0">
            <a:noAutofit/>
          </a:bodyPr>
          <a:lstStyle/>
          <a:p>
            <a:pPr algn="ctr"/>
            <a:r>
              <a:rPr lang="en" sz="2487" dirty="0"/>
              <a:t>Anchor is an object?</a:t>
            </a:r>
            <a:endParaRPr sz="2487" dirty="0"/>
          </a:p>
        </p:txBody>
      </p:sp>
      <p:sp>
        <p:nvSpPr>
          <p:cNvPr id="25" name="TextBox 24">
            <a:extLst>
              <a:ext uri="{FF2B5EF4-FFF2-40B4-BE49-F238E27FC236}">
                <a16:creationId xmlns:a16="http://schemas.microsoft.com/office/drawing/2014/main" id="{7CE5AC8B-FF90-9D46-8D33-1D8F6BBECD49}"/>
              </a:ext>
            </a:extLst>
          </p:cNvPr>
          <p:cNvSpPr txBox="1"/>
          <p:nvPr/>
        </p:nvSpPr>
        <p:spPr>
          <a:xfrm>
            <a:off x="152400" y="6400701"/>
            <a:ext cx="2545890" cy="338554"/>
          </a:xfrm>
          <a:prstGeom prst="rect">
            <a:avLst/>
          </a:prstGeom>
          <a:noFill/>
        </p:spPr>
        <p:txBody>
          <a:bodyPr wrap="none" rtlCol="0">
            <a:spAutoFit/>
          </a:bodyPr>
          <a:lstStyle/>
          <a:p>
            <a:r>
              <a:rPr lang="en-US" sz="1600" b="0" dirty="0"/>
              <a:t>Figure source: </a:t>
            </a:r>
            <a:r>
              <a:rPr lang="en-US" sz="1600" b="0" dirty="0">
                <a:hlinkClick r:id="rId4"/>
              </a:rPr>
              <a:t>J. Johnson</a:t>
            </a:r>
            <a:endParaRPr lang="en-US" sz="1600" b="0" dirty="0"/>
          </a:p>
        </p:txBody>
      </p:sp>
    </p:spTree>
    <p:extLst>
      <p:ext uri="{BB962C8B-B14F-4D97-AF65-F5344CB8AC3E}">
        <p14:creationId xmlns:p14="http://schemas.microsoft.com/office/powerpoint/2010/main" val="619435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A7C0-7811-9E46-BB5B-AB51D38BB3A5}"/>
              </a:ext>
            </a:extLst>
          </p:cNvPr>
          <p:cNvSpPr>
            <a:spLocks noGrp="1"/>
          </p:cNvSpPr>
          <p:nvPr>
            <p:ph type="title"/>
          </p:nvPr>
        </p:nvSpPr>
        <p:spPr/>
        <p:txBody>
          <a:bodyPr/>
          <a:lstStyle/>
          <a:p>
            <a:r>
              <a:rPr lang="en-US" dirty="0"/>
              <a:t>Region proposal network (RPN)</a:t>
            </a:r>
          </a:p>
        </p:txBody>
      </p:sp>
      <p:sp>
        <p:nvSpPr>
          <p:cNvPr id="3" name="Content Placeholder 2">
            <a:extLst>
              <a:ext uri="{FF2B5EF4-FFF2-40B4-BE49-F238E27FC236}">
                <a16:creationId xmlns:a16="http://schemas.microsoft.com/office/drawing/2014/main" id="{4997C437-FAE8-5248-8740-5BE8AD5FB869}"/>
              </a:ext>
            </a:extLst>
          </p:cNvPr>
          <p:cNvSpPr>
            <a:spLocks noGrp="1"/>
          </p:cNvSpPr>
          <p:nvPr>
            <p:ph idx="1"/>
          </p:nvPr>
        </p:nvSpPr>
        <p:spPr/>
        <p:txBody>
          <a:bodyPr/>
          <a:lstStyle/>
          <a:p>
            <a:pPr marL="457200" indent="-457200">
              <a:buFont typeface="Arial" panose="020B0604020202020204" pitchFamily="34" charset="0"/>
              <a:buChar char="•"/>
            </a:pPr>
            <a:r>
              <a:rPr lang="en-US" dirty="0"/>
              <a:t>Idea: put an “anchor box” of fixed size over each position in the feature map and try to predict whether this box is likely to contain an object</a:t>
            </a:r>
          </a:p>
        </p:txBody>
      </p:sp>
      <p:sp>
        <p:nvSpPr>
          <p:cNvPr id="4" name="Google Shape;2076;p86">
            <a:extLst>
              <a:ext uri="{FF2B5EF4-FFF2-40B4-BE49-F238E27FC236}">
                <a16:creationId xmlns:a16="http://schemas.microsoft.com/office/drawing/2014/main" id="{9394C9FC-73B5-0F44-A5C6-32BB541AF47C}"/>
              </a:ext>
            </a:extLst>
          </p:cNvPr>
          <p:cNvSpPr/>
          <p:nvPr/>
        </p:nvSpPr>
        <p:spPr>
          <a:xfrm>
            <a:off x="4346022" y="3313105"/>
            <a:ext cx="3560673" cy="3087596"/>
          </a:xfrm>
          <a:prstGeom prst="cube">
            <a:avLst>
              <a:gd name="adj" fmla="val 7976"/>
            </a:avLst>
          </a:prstGeom>
          <a:solidFill>
            <a:srgbClr val="F3F3F3"/>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pic>
        <p:nvPicPr>
          <p:cNvPr id="5" name="Google Shape;2077;p86">
            <a:extLst>
              <a:ext uri="{FF2B5EF4-FFF2-40B4-BE49-F238E27FC236}">
                <a16:creationId xmlns:a16="http://schemas.microsoft.com/office/drawing/2014/main" id="{B8BD5229-8437-AC45-880C-92EA28E43604}"/>
              </a:ext>
            </a:extLst>
          </p:cNvPr>
          <p:cNvPicPr preferRelativeResize="0"/>
          <p:nvPr/>
        </p:nvPicPr>
        <p:blipFill rotWithShape="1">
          <a:blip r:embed="rId3">
            <a:alphaModFix amt="50000"/>
          </a:blip>
          <a:srcRect l="9279" r="25734"/>
          <a:stretch/>
        </p:blipFill>
        <p:spPr>
          <a:xfrm>
            <a:off x="4362868" y="3544479"/>
            <a:ext cx="3284272" cy="2842858"/>
          </a:xfrm>
          <a:prstGeom prst="rect">
            <a:avLst/>
          </a:prstGeom>
          <a:noFill/>
          <a:ln>
            <a:noFill/>
          </a:ln>
        </p:spPr>
      </p:pic>
      <p:cxnSp>
        <p:nvCxnSpPr>
          <p:cNvPr id="6" name="Google Shape;2083;p86">
            <a:extLst>
              <a:ext uri="{FF2B5EF4-FFF2-40B4-BE49-F238E27FC236}">
                <a16:creationId xmlns:a16="http://schemas.microsoft.com/office/drawing/2014/main" id="{A467C5A1-390F-884E-9D66-99726091F0B8}"/>
              </a:ext>
            </a:extLst>
          </p:cNvPr>
          <p:cNvCxnSpPr/>
          <p:nvPr/>
        </p:nvCxnSpPr>
        <p:spPr>
          <a:xfrm>
            <a:off x="4753166" y="3552476"/>
            <a:ext cx="0" cy="2826864"/>
          </a:xfrm>
          <a:prstGeom prst="straightConnector1">
            <a:avLst/>
          </a:prstGeom>
          <a:noFill/>
          <a:ln w="9525" cap="flat" cmpd="sng">
            <a:solidFill>
              <a:schemeClr val="dk2"/>
            </a:solidFill>
            <a:prstDash val="solid"/>
            <a:round/>
            <a:headEnd type="none" w="med" len="med"/>
            <a:tailEnd type="none" w="med" len="med"/>
          </a:ln>
        </p:spPr>
      </p:cxnSp>
      <p:cxnSp>
        <p:nvCxnSpPr>
          <p:cNvPr id="7" name="Google Shape;2084;p86">
            <a:extLst>
              <a:ext uri="{FF2B5EF4-FFF2-40B4-BE49-F238E27FC236}">
                <a16:creationId xmlns:a16="http://schemas.microsoft.com/office/drawing/2014/main" id="{28CF4D17-1464-2F42-B2E4-51FA3A00BD8D}"/>
              </a:ext>
            </a:extLst>
          </p:cNvPr>
          <p:cNvCxnSpPr/>
          <p:nvPr/>
        </p:nvCxnSpPr>
        <p:spPr>
          <a:xfrm>
            <a:off x="4346038" y="5994501"/>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8" name="Google Shape;2085;p86">
            <a:extLst>
              <a:ext uri="{FF2B5EF4-FFF2-40B4-BE49-F238E27FC236}">
                <a16:creationId xmlns:a16="http://schemas.microsoft.com/office/drawing/2014/main" id="{D2E5B7CF-D112-A544-8EFE-6D4827AAEB48}"/>
              </a:ext>
            </a:extLst>
          </p:cNvPr>
          <p:cNvCxnSpPr/>
          <p:nvPr/>
        </p:nvCxnSpPr>
        <p:spPr>
          <a:xfrm>
            <a:off x="5168557"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9" name="Google Shape;2086;p86">
            <a:extLst>
              <a:ext uri="{FF2B5EF4-FFF2-40B4-BE49-F238E27FC236}">
                <a16:creationId xmlns:a16="http://schemas.microsoft.com/office/drawing/2014/main" id="{95DCEAF1-9D2B-0442-8F66-EAC97BBBB003}"/>
              </a:ext>
            </a:extLst>
          </p:cNvPr>
          <p:cNvCxnSpPr/>
          <p:nvPr/>
        </p:nvCxnSpPr>
        <p:spPr>
          <a:xfrm>
            <a:off x="5574852"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0" name="Google Shape;2087;p86">
            <a:extLst>
              <a:ext uri="{FF2B5EF4-FFF2-40B4-BE49-F238E27FC236}">
                <a16:creationId xmlns:a16="http://schemas.microsoft.com/office/drawing/2014/main" id="{B7281119-05B5-E046-A5C6-58A8ADB3FEFB}"/>
              </a:ext>
            </a:extLst>
          </p:cNvPr>
          <p:cNvCxnSpPr/>
          <p:nvPr/>
        </p:nvCxnSpPr>
        <p:spPr>
          <a:xfrm>
            <a:off x="5981146"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1" name="Google Shape;2088;p86">
            <a:extLst>
              <a:ext uri="{FF2B5EF4-FFF2-40B4-BE49-F238E27FC236}">
                <a16:creationId xmlns:a16="http://schemas.microsoft.com/office/drawing/2014/main" id="{7AE6E023-FE13-6647-92AE-63A4E690B2CE}"/>
              </a:ext>
            </a:extLst>
          </p:cNvPr>
          <p:cNvCxnSpPr/>
          <p:nvPr/>
        </p:nvCxnSpPr>
        <p:spPr>
          <a:xfrm>
            <a:off x="6387440"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2089;p86">
            <a:extLst>
              <a:ext uri="{FF2B5EF4-FFF2-40B4-BE49-F238E27FC236}">
                <a16:creationId xmlns:a16="http://schemas.microsoft.com/office/drawing/2014/main" id="{FE8C6BE9-5F84-514D-8E8C-EDA9DEDEF253}"/>
              </a:ext>
            </a:extLst>
          </p:cNvPr>
          <p:cNvCxnSpPr/>
          <p:nvPr/>
        </p:nvCxnSpPr>
        <p:spPr>
          <a:xfrm>
            <a:off x="6793734"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2090;p86">
            <a:extLst>
              <a:ext uri="{FF2B5EF4-FFF2-40B4-BE49-F238E27FC236}">
                <a16:creationId xmlns:a16="http://schemas.microsoft.com/office/drawing/2014/main" id="{9899C47F-B056-1648-830F-6023AD3A8EDF}"/>
              </a:ext>
            </a:extLst>
          </p:cNvPr>
          <p:cNvCxnSpPr/>
          <p:nvPr/>
        </p:nvCxnSpPr>
        <p:spPr>
          <a:xfrm>
            <a:off x="7200028"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2091;p86">
            <a:extLst>
              <a:ext uri="{FF2B5EF4-FFF2-40B4-BE49-F238E27FC236}">
                <a16:creationId xmlns:a16="http://schemas.microsoft.com/office/drawing/2014/main" id="{F9106F5A-6FE9-F74F-A9C0-5A3841F57294}"/>
              </a:ext>
            </a:extLst>
          </p:cNvPr>
          <p:cNvCxnSpPr/>
          <p:nvPr/>
        </p:nvCxnSpPr>
        <p:spPr>
          <a:xfrm>
            <a:off x="4346038" y="5588207"/>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2092;p86">
            <a:extLst>
              <a:ext uri="{FF2B5EF4-FFF2-40B4-BE49-F238E27FC236}">
                <a16:creationId xmlns:a16="http://schemas.microsoft.com/office/drawing/2014/main" id="{79D620FD-FE59-B046-A048-556D1DBA9227}"/>
              </a:ext>
            </a:extLst>
          </p:cNvPr>
          <p:cNvCxnSpPr/>
          <p:nvPr/>
        </p:nvCxnSpPr>
        <p:spPr>
          <a:xfrm>
            <a:off x="4346038" y="5181913"/>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2093;p86">
            <a:extLst>
              <a:ext uri="{FF2B5EF4-FFF2-40B4-BE49-F238E27FC236}">
                <a16:creationId xmlns:a16="http://schemas.microsoft.com/office/drawing/2014/main" id="{DCD231AD-D7BD-A34E-BC51-E70AC5BC8CD7}"/>
              </a:ext>
            </a:extLst>
          </p:cNvPr>
          <p:cNvCxnSpPr/>
          <p:nvPr/>
        </p:nvCxnSpPr>
        <p:spPr>
          <a:xfrm>
            <a:off x="4346038" y="4775619"/>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2094;p86">
            <a:extLst>
              <a:ext uri="{FF2B5EF4-FFF2-40B4-BE49-F238E27FC236}">
                <a16:creationId xmlns:a16="http://schemas.microsoft.com/office/drawing/2014/main" id="{02CC3B50-0727-FB45-972E-E96642B0E1C8}"/>
              </a:ext>
            </a:extLst>
          </p:cNvPr>
          <p:cNvCxnSpPr/>
          <p:nvPr/>
        </p:nvCxnSpPr>
        <p:spPr>
          <a:xfrm>
            <a:off x="4346038" y="4369324"/>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2095;p86">
            <a:extLst>
              <a:ext uri="{FF2B5EF4-FFF2-40B4-BE49-F238E27FC236}">
                <a16:creationId xmlns:a16="http://schemas.microsoft.com/office/drawing/2014/main" id="{9FC46011-7CA1-F84F-89C1-6C796A2C8620}"/>
              </a:ext>
            </a:extLst>
          </p:cNvPr>
          <p:cNvCxnSpPr/>
          <p:nvPr/>
        </p:nvCxnSpPr>
        <p:spPr>
          <a:xfrm>
            <a:off x="4346038" y="3963030"/>
            <a:ext cx="3317936" cy="0"/>
          </a:xfrm>
          <a:prstGeom prst="straightConnector1">
            <a:avLst/>
          </a:prstGeom>
          <a:noFill/>
          <a:ln w="9525" cap="flat" cmpd="sng">
            <a:solidFill>
              <a:schemeClr val="dk2"/>
            </a:solidFill>
            <a:prstDash val="solid"/>
            <a:round/>
            <a:headEnd type="none" w="med" len="med"/>
            <a:tailEnd type="none" w="med" len="med"/>
          </a:ln>
        </p:spPr>
      </p:cxnSp>
      <p:sp>
        <p:nvSpPr>
          <p:cNvPr id="19" name="Google Shape;2255;p90">
            <a:extLst>
              <a:ext uri="{FF2B5EF4-FFF2-40B4-BE49-F238E27FC236}">
                <a16:creationId xmlns:a16="http://schemas.microsoft.com/office/drawing/2014/main" id="{21BA46DA-3079-1446-BA06-A62CA35B14B3}"/>
              </a:ext>
            </a:extLst>
          </p:cNvPr>
          <p:cNvSpPr/>
          <p:nvPr/>
        </p:nvSpPr>
        <p:spPr>
          <a:xfrm>
            <a:off x="5035395" y="3902249"/>
            <a:ext cx="2326194" cy="2154239"/>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2256;p90">
            <a:extLst>
              <a:ext uri="{FF2B5EF4-FFF2-40B4-BE49-F238E27FC236}">
                <a16:creationId xmlns:a16="http://schemas.microsoft.com/office/drawing/2014/main" id="{D5779DE5-90B4-2244-A597-0B72C85F08D6}"/>
              </a:ext>
            </a:extLst>
          </p:cNvPr>
          <p:cNvSpPr/>
          <p:nvPr/>
        </p:nvSpPr>
        <p:spPr>
          <a:xfrm>
            <a:off x="5992133" y="4773011"/>
            <a:ext cx="412693" cy="412693"/>
          </a:xfrm>
          <a:prstGeom prst="rect">
            <a:avLst/>
          </a:prstGeom>
          <a:solidFill>
            <a:srgbClr val="FF0000">
              <a:alpha val="52310"/>
            </a:srgbClr>
          </a:solidFill>
          <a:ln>
            <a:noFill/>
          </a:ln>
        </p:spPr>
        <p:txBody>
          <a:bodyPr spcFirstLastPara="1" wrap="square" lIns="121868" tIns="121868" rIns="121868" bIns="121868" anchor="ctr" anchorCtr="0">
            <a:noAutofit/>
          </a:bodyPr>
          <a:lstStyle/>
          <a:p>
            <a:endParaRPr sz="2487"/>
          </a:p>
        </p:txBody>
      </p:sp>
      <p:sp>
        <p:nvSpPr>
          <p:cNvPr id="21" name="Google Shape;2142;p87">
            <a:extLst>
              <a:ext uri="{FF2B5EF4-FFF2-40B4-BE49-F238E27FC236}">
                <a16:creationId xmlns:a16="http://schemas.microsoft.com/office/drawing/2014/main" id="{25F3BF6A-D261-0544-B6FF-CC3CDD4CBBCA}"/>
              </a:ext>
            </a:extLst>
          </p:cNvPr>
          <p:cNvSpPr/>
          <p:nvPr/>
        </p:nvSpPr>
        <p:spPr>
          <a:xfrm rot="5400000">
            <a:off x="7759542" y="4466806"/>
            <a:ext cx="1801131" cy="708615"/>
          </a:xfrm>
          <a:prstGeom prst="trapezoid">
            <a:avLst>
              <a:gd name="adj" fmla="val 25000"/>
            </a:avLst>
          </a:prstGeom>
          <a:solidFill>
            <a:srgbClr val="CC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 name="Google Shape;2144;p87">
            <a:extLst>
              <a:ext uri="{FF2B5EF4-FFF2-40B4-BE49-F238E27FC236}">
                <a16:creationId xmlns:a16="http://schemas.microsoft.com/office/drawing/2014/main" id="{8C6A5F31-E163-6F49-B8E2-7069DB50513E}"/>
              </a:ext>
            </a:extLst>
          </p:cNvPr>
          <p:cNvSpPr txBox="1"/>
          <p:nvPr/>
        </p:nvSpPr>
        <p:spPr>
          <a:xfrm>
            <a:off x="9628327" y="4301176"/>
            <a:ext cx="2063473" cy="982176"/>
          </a:xfrm>
          <a:prstGeom prst="rect">
            <a:avLst/>
          </a:prstGeom>
          <a:noFill/>
          <a:ln>
            <a:noFill/>
          </a:ln>
        </p:spPr>
        <p:txBody>
          <a:bodyPr spcFirstLastPara="1" wrap="square" lIns="121868" tIns="121868" rIns="121868" bIns="121868" anchor="t" anchorCtr="0">
            <a:noAutofit/>
          </a:bodyPr>
          <a:lstStyle/>
          <a:p>
            <a:pPr algn="ctr"/>
            <a:r>
              <a:rPr lang="en" sz="2487" dirty="0"/>
              <a:t>Anchor is an object?</a:t>
            </a:r>
            <a:endParaRPr sz="2487" dirty="0"/>
          </a:p>
        </p:txBody>
      </p:sp>
      <p:cxnSp>
        <p:nvCxnSpPr>
          <p:cNvPr id="23" name="Google Shape;2145;p87">
            <a:extLst>
              <a:ext uri="{FF2B5EF4-FFF2-40B4-BE49-F238E27FC236}">
                <a16:creationId xmlns:a16="http://schemas.microsoft.com/office/drawing/2014/main" id="{5B3F5167-3B8E-5345-B369-1121D70D69F9}"/>
              </a:ext>
            </a:extLst>
          </p:cNvPr>
          <p:cNvCxnSpPr/>
          <p:nvPr/>
        </p:nvCxnSpPr>
        <p:spPr>
          <a:xfrm>
            <a:off x="9058560" y="4826152"/>
            <a:ext cx="566652" cy="0"/>
          </a:xfrm>
          <a:prstGeom prst="straightConnector1">
            <a:avLst/>
          </a:prstGeom>
          <a:noFill/>
          <a:ln w="19050" cap="flat" cmpd="sng">
            <a:solidFill>
              <a:schemeClr val="dk2"/>
            </a:solidFill>
            <a:prstDash val="solid"/>
            <a:round/>
            <a:headEnd type="none" w="med" len="med"/>
            <a:tailEnd type="triangle" w="med" len="med"/>
          </a:ln>
        </p:spPr>
      </p:cxnSp>
      <p:sp>
        <p:nvSpPr>
          <p:cNvPr id="24" name="Google Shape;2143;p87">
            <a:extLst>
              <a:ext uri="{FF2B5EF4-FFF2-40B4-BE49-F238E27FC236}">
                <a16:creationId xmlns:a16="http://schemas.microsoft.com/office/drawing/2014/main" id="{39F952C7-8B63-8A45-847D-11C11CF795FE}"/>
              </a:ext>
            </a:extLst>
          </p:cNvPr>
          <p:cNvSpPr txBox="1"/>
          <p:nvPr/>
        </p:nvSpPr>
        <p:spPr>
          <a:xfrm rot="5400000">
            <a:off x="8151631" y="4614766"/>
            <a:ext cx="1114845" cy="412693"/>
          </a:xfrm>
          <a:prstGeom prst="rect">
            <a:avLst/>
          </a:prstGeom>
          <a:noFill/>
          <a:ln>
            <a:noFill/>
          </a:ln>
        </p:spPr>
        <p:txBody>
          <a:bodyPr spcFirstLastPara="1" wrap="square" lIns="121868" tIns="121868" rIns="121868" bIns="121868" anchor="ctr" anchorCtr="0">
            <a:noAutofit/>
          </a:bodyPr>
          <a:lstStyle/>
          <a:p>
            <a:pPr algn="ctr"/>
            <a:r>
              <a:rPr lang="en" sz="2400" b="0" dirty="0"/>
              <a:t>Conv</a:t>
            </a:r>
            <a:endParaRPr sz="2400" b="0" dirty="0"/>
          </a:p>
        </p:txBody>
      </p:sp>
      <p:sp>
        <p:nvSpPr>
          <p:cNvPr id="25" name="TextBox 24">
            <a:extLst>
              <a:ext uri="{FF2B5EF4-FFF2-40B4-BE49-F238E27FC236}">
                <a16:creationId xmlns:a16="http://schemas.microsoft.com/office/drawing/2014/main" id="{4F552E5C-709B-374A-B9C0-1378F844A597}"/>
              </a:ext>
            </a:extLst>
          </p:cNvPr>
          <p:cNvSpPr txBox="1"/>
          <p:nvPr/>
        </p:nvSpPr>
        <p:spPr>
          <a:xfrm>
            <a:off x="152400" y="6400701"/>
            <a:ext cx="2545890" cy="338554"/>
          </a:xfrm>
          <a:prstGeom prst="rect">
            <a:avLst/>
          </a:prstGeom>
          <a:noFill/>
        </p:spPr>
        <p:txBody>
          <a:bodyPr wrap="none" rtlCol="0">
            <a:spAutoFit/>
          </a:bodyPr>
          <a:lstStyle/>
          <a:p>
            <a:r>
              <a:rPr lang="en-US" sz="1600" b="0" dirty="0"/>
              <a:t>Figure source: </a:t>
            </a:r>
            <a:r>
              <a:rPr lang="en-US" sz="1600" b="0" dirty="0">
                <a:hlinkClick r:id="rId4"/>
              </a:rPr>
              <a:t>J. Johnson</a:t>
            </a:r>
            <a:endParaRPr lang="en-US" sz="1600" b="0" dirty="0"/>
          </a:p>
        </p:txBody>
      </p:sp>
    </p:spTree>
    <p:extLst>
      <p:ext uri="{BB962C8B-B14F-4D97-AF65-F5344CB8AC3E}">
        <p14:creationId xmlns:p14="http://schemas.microsoft.com/office/powerpoint/2010/main" val="317532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A7C0-7811-9E46-BB5B-AB51D38BB3A5}"/>
              </a:ext>
            </a:extLst>
          </p:cNvPr>
          <p:cNvSpPr>
            <a:spLocks noGrp="1"/>
          </p:cNvSpPr>
          <p:nvPr>
            <p:ph type="title"/>
          </p:nvPr>
        </p:nvSpPr>
        <p:spPr/>
        <p:txBody>
          <a:bodyPr/>
          <a:lstStyle/>
          <a:p>
            <a:r>
              <a:rPr lang="en-US" dirty="0"/>
              <a:t>Region proposal network (RPN)</a:t>
            </a:r>
          </a:p>
        </p:txBody>
      </p:sp>
      <p:sp>
        <p:nvSpPr>
          <p:cNvPr id="3" name="Content Placeholder 2">
            <a:extLst>
              <a:ext uri="{FF2B5EF4-FFF2-40B4-BE49-F238E27FC236}">
                <a16:creationId xmlns:a16="http://schemas.microsoft.com/office/drawing/2014/main" id="{4997C437-FAE8-5248-8740-5BE8AD5FB869}"/>
              </a:ext>
            </a:extLst>
          </p:cNvPr>
          <p:cNvSpPr>
            <a:spLocks noGrp="1"/>
          </p:cNvSpPr>
          <p:nvPr>
            <p:ph idx="1"/>
          </p:nvPr>
        </p:nvSpPr>
        <p:spPr/>
        <p:txBody>
          <a:bodyPr/>
          <a:lstStyle/>
          <a:p>
            <a:pPr marL="457200" indent="-457200">
              <a:buFont typeface="Arial" panose="020B0604020202020204" pitchFamily="34" charset="0"/>
              <a:buChar char="•"/>
            </a:pPr>
            <a:r>
              <a:rPr lang="en-US" dirty="0"/>
              <a:t>Implementation: put conv layers over low-resolution feature grid, for each grid location predict “object/no object” scores and bounding box regression coordinates</a:t>
            </a:r>
          </a:p>
        </p:txBody>
      </p:sp>
      <p:sp>
        <p:nvSpPr>
          <p:cNvPr id="24" name="Google Shape;2076;p86">
            <a:extLst>
              <a:ext uri="{FF2B5EF4-FFF2-40B4-BE49-F238E27FC236}">
                <a16:creationId xmlns:a16="http://schemas.microsoft.com/office/drawing/2014/main" id="{5D74E21E-62D2-D944-BE29-57CB05E0BCB5}"/>
              </a:ext>
            </a:extLst>
          </p:cNvPr>
          <p:cNvSpPr/>
          <p:nvPr/>
        </p:nvSpPr>
        <p:spPr>
          <a:xfrm>
            <a:off x="4346022" y="3313105"/>
            <a:ext cx="3560673" cy="3087596"/>
          </a:xfrm>
          <a:prstGeom prst="cube">
            <a:avLst>
              <a:gd name="adj" fmla="val 7976"/>
            </a:avLst>
          </a:prstGeom>
          <a:solidFill>
            <a:srgbClr val="F3F3F3"/>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pic>
        <p:nvPicPr>
          <p:cNvPr id="25" name="Google Shape;2077;p86">
            <a:extLst>
              <a:ext uri="{FF2B5EF4-FFF2-40B4-BE49-F238E27FC236}">
                <a16:creationId xmlns:a16="http://schemas.microsoft.com/office/drawing/2014/main" id="{E87C7E8E-7D69-784E-A8CD-C7C29E87AA6A}"/>
              </a:ext>
            </a:extLst>
          </p:cNvPr>
          <p:cNvPicPr preferRelativeResize="0"/>
          <p:nvPr/>
        </p:nvPicPr>
        <p:blipFill rotWithShape="1">
          <a:blip r:embed="rId3">
            <a:alphaModFix amt="50000"/>
          </a:blip>
          <a:srcRect l="9279" r="25734"/>
          <a:stretch/>
        </p:blipFill>
        <p:spPr>
          <a:xfrm>
            <a:off x="4362868" y="3544479"/>
            <a:ext cx="3284272" cy="2842858"/>
          </a:xfrm>
          <a:prstGeom prst="rect">
            <a:avLst/>
          </a:prstGeom>
          <a:noFill/>
          <a:ln>
            <a:noFill/>
          </a:ln>
        </p:spPr>
      </p:pic>
      <p:cxnSp>
        <p:nvCxnSpPr>
          <p:cNvPr id="26" name="Google Shape;2083;p86">
            <a:extLst>
              <a:ext uri="{FF2B5EF4-FFF2-40B4-BE49-F238E27FC236}">
                <a16:creationId xmlns:a16="http://schemas.microsoft.com/office/drawing/2014/main" id="{0C126771-767D-3542-8B99-0E5F9AF6498F}"/>
              </a:ext>
            </a:extLst>
          </p:cNvPr>
          <p:cNvCxnSpPr/>
          <p:nvPr/>
        </p:nvCxnSpPr>
        <p:spPr>
          <a:xfrm>
            <a:off x="4753166" y="3552476"/>
            <a:ext cx="0" cy="2826864"/>
          </a:xfrm>
          <a:prstGeom prst="straightConnector1">
            <a:avLst/>
          </a:prstGeom>
          <a:noFill/>
          <a:ln w="9525" cap="flat" cmpd="sng">
            <a:solidFill>
              <a:schemeClr val="dk2"/>
            </a:solidFill>
            <a:prstDash val="solid"/>
            <a:round/>
            <a:headEnd type="none" w="med" len="med"/>
            <a:tailEnd type="none" w="med" len="med"/>
          </a:ln>
        </p:spPr>
      </p:cxnSp>
      <p:cxnSp>
        <p:nvCxnSpPr>
          <p:cNvPr id="27" name="Google Shape;2084;p86">
            <a:extLst>
              <a:ext uri="{FF2B5EF4-FFF2-40B4-BE49-F238E27FC236}">
                <a16:creationId xmlns:a16="http://schemas.microsoft.com/office/drawing/2014/main" id="{11CEA4A6-94FA-3C44-9610-00BACD76ECE5}"/>
              </a:ext>
            </a:extLst>
          </p:cNvPr>
          <p:cNvCxnSpPr/>
          <p:nvPr/>
        </p:nvCxnSpPr>
        <p:spPr>
          <a:xfrm>
            <a:off x="4346038" y="5994501"/>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28" name="Google Shape;2085;p86">
            <a:extLst>
              <a:ext uri="{FF2B5EF4-FFF2-40B4-BE49-F238E27FC236}">
                <a16:creationId xmlns:a16="http://schemas.microsoft.com/office/drawing/2014/main" id="{3FA074A9-6351-4748-B632-CCBA409C2A10}"/>
              </a:ext>
            </a:extLst>
          </p:cNvPr>
          <p:cNvCxnSpPr/>
          <p:nvPr/>
        </p:nvCxnSpPr>
        <p:spPr>
          <a:xfrm>
            <a:off x="5168557"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29" name="Google Shape;2086;p86">
            <a:extLst>
              <a:ext uri="{FF2B5EF4-FFF2-40B4-BE49-F238E27FC236}">
                <a16:creationId xmlns:a16="http://schemas.microsoft.com/office/drawing/2014/main" id="{28ED55FD-58B1-834A-A56A-5ADACB717CE9}"/>
              </a:ext>
            </a:extLst>
          </p:cNvPr>
          <p:cNvCxnSpPr/>
          <p:nvPr/>
        </p:nvCxnSpPr>
        <p:spPr>
          <a:xfrm>
            <a:off x="5574852"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30" name="Google Shape;2087;p86">
            <a:extLst>
              <a:ext uri="{FF2B5EF4-FFF2-40B4-BE49-F238E27FC236}">
                <a16:creationId xmlns:a16="http://schemas.microsoft.com/office/drawing/2014/main" id="{90B443B2-0831-0E41-9CA9-8642C611D3F4}"/>
              </a:ext>
            </a:extLst>
          </p:cNvPr>
          <p:cNvCxnSpPr/>
          <p:nvPr/>
        </p:nvCxnSpPr>
        <p:spPr>
          <a:xfrm>
            <a:off x="5981146"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31" name="Google Shape;2088;p86">
            <a:extLst>
              <a:ext uri="{FF2B5EF4-FFF2-40B4-BE49-F238E27FC236}">
                <a16:creationId xmlns:a16="http://schemas.microsoft.com/office/drawing/2014/main" id="{CF3083AC-37E0-FC4E-8B2E-6E3C8C622EC7}"/>
              </a:ext>
            </a:extLst>
          </p:cNvPr>
          <p:cNvCxnSpPr/>
          <p:nvPr/>
        </p:nvCxnSpPr>
        <p:spPr>
          <a:xfrm>
            <a:off x="6387440"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32" name="Google Shape;2089;p86">
            <a:extLst>
              <a:ext uri="{FF2B5EF4-FFF2-40B4-BE49-F238E27FC236}">
                <a16:creationId xmlns:a16="http://schemas.microsoft.com/office/drawing/2014/main" id="{AC29AB80-69B5-0447-8966-FB2AAC007274}"/>
              </a:ext>
            </a:extLst>
          </p:cNvPr>
          <p:cNvCxnSpPr/>
          <p:nvPr/>
        </p:nvCxnSpPr>
        <p:spPr>
          <a:xfrm>
            <a:off x="6793734"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33" name="Google Shape;2090;p86">
            <a:extLst>
              <a:ext uri="{FF2B5EF4-FFF2-40B4-BE49-F238E27FC236}">
                <a16:creationId xmlns:a16="http://schemas.microsoft.com/office/drawing/2014/main" id="{9764A25C-FB97-C546-A50C-1D7B99A098FB}"/>
              </a:ext>
            </a:extLst>
          </p:cNvPr>
          <p:cNvCxnSpPr/>
          <p:nvPr/>
        </p:nvCxnSpPr>
        <p:spPr>
          <a:xfrm>
            <a:off x="7200028" y="3557941"/>
            <a:ext cx="0" cy="2842859"/>
          </a:xfrm>
          <a:prstGeom prst="straightConnector1">
            <a:avLst/>
          </a:prstGeom>
          <a:noFill/>
          <a:ln w="9525" cap="flat" cmpd="sng">
            <a:solidFill>
              <a:schemeClr val="dk2"/>
            </a:solidFill>
            <a:prstDash val="solid"/>
            <a:round/>
            <a:headEnd type="none" w="med" len="med"/>
            <a:tailEnd type="none" w="med" len="med"/>
          </a:ln>
        </p:spPr>
      </p:cxnSp>
      <p:cxnSp>
        <p:nvCxnSpPr>
          <p:cNvPr id="34" name="Google Shape;2091;p86">
            <a:extLst>
              <a:ext uri="{FF2B5EF4-FFF2-40B4-BE49-F238E27FC236}">
                <a16:creationId xmlns:a16="http://schemas.microsoft.com/office/drawing/2014/main" id="{A3C82649-3D3C-0740-B913-1F9D50EF2D07}"/>
              </a:ext>
            </a:extLst>
          </p:cNvPr>
          <p:cNvCxnSpPr/>
          <p:nvPr/>
        </p:nvCxnSpPr>
        <p:spPr>
          <a:xfrm>
            <a:off x="4346038" y="5588207"/>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35" name="Google Shape;2092;p86">
            <a:extLst>
              <a:ext uri="{FF2B5EF4-FFF2-40B4-BE49-F238E27FC236}">
                <a16:creationId xmlns:a16="http://schemas.microsoft.com/office/drawing/2014/main" id="{A9CAB694-9D06-BD4E-B3CC-D959EAB93581}"/>
              </a:ext>
            </a:extLst>
          </p:cNvPr>
          <p:cNvCxnSpPr/>
          <p:nvPr/>
        </p:nvCxnSpPr>
        <p:spPr>
          <a:xfrm>
            <a:off x="4346038" y="5181913"/>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36" name="Google Shape;2093;p86">
            <a:extLst>
              <a:ext uri="{FF2B5EF4-FFF2-40B4-BE49-F238E27FC236}">
                <a16:creationId xmlns:a16="http://schemas.microsoft.com/office/drawing/2014/main" id="{0639AAF1-9253-B44D-83F5-E50FF14CFFC0}"/>
              </a:ext>
            </a:extLst>
          </p:cNvPr>
          <p:cNvCxnSpPr/>
          <p:nvPr/>
        </p:nvCxnSpPr>
        <p:spPr>
          <a:xfrm>
            <a:off x="4346038" y="4775619"/>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37" name="Google Shape;2094;p86">
            <a:extLst>
              <a:ext uri="{FF2B5EF4-FFF2-40B4-BE49-F238E27FC236}">
                <a16:creationId xmlns:a16="http://schemas.microsoft.com/office/drawing/2014/main" id="{5BB94F5A-381C-A040-8895-C029A8E82F7A}"/>
              </a:ext>
            </a:extLst>
          </p:cNvPr>
          <p:cNvCxnSpPr/>
          <p:nvPr/>
        </p:nvCxnSpPr>
        <p:spPr>
          <a:xfrm>
            <a:off x="4346038" y="4369324"/>
            <a:ext cx="3317936" cy="0"/>
          </a:xfrm>
          <a:prstGeom prst="straightConnector1">
            <a:avLst/>
          </a:prstGeom>
          <a:noFill/>
          <a:ln w="9525" cap="flat" cmpd="sng">
            <a:solidFill>
              <a:schemeClr val="dk2"/>
            </a:solidFill>
            <a:prstDash val="solid"/>
            <a:round/>
            <a:headEnd type="none" w="med" len="med"/>
            <a:tailEnd type="none" w="med" len="med"/>
          </a:ln>
        </p:spPr>
      </p:cxnSp>
      <p:cxnSp>
        <p:nvCxnSpPr>
          <p:cNvPr id="38" name="Google Shape;2095;p86">
            <a:extLst>
              <a:ext uri="{FF2B5EF4-FFF2-40B4-BE49-F238E27FC236}">
                <a16:creationId xmlns:a16="http://schemas.microsoft.com/office/drawing/2014/main" id="{44B31F11-873C-5E46-AFD4-57F4120E5436}"/>
              </a:ext>
            </a:extLst>
          </p:cNvPr>
          <p:cNvCxnSpPr/>
          <p:nvPr/>
        </p:nvCxnSpPr>
        <p:spPr>
          <a:xfrm>
            <a:off x="4346038" y="3963030"/>
            <a:ext cx="3317936" cy="0"/>
          </a:xfrm>
          <a:prstGeom prst="straightConnector1">
            <a:avLst/>
          </a:prstGeom>
          <a:noFill/>
          <a:ln w="9525" cap="flat" cmpd="sng">
            <a:solidFill>
              <a:schemeClr val="dk2"/>
            </a:solidFill>
            <a:prstDash val="solid"/>
            <a:round/>
            <a:headEnd type="none" w="med" len="med"/>
            <a:tailEnd type="none" w="med" len="med"/>
          </a:ln>
        </p:spPr>
      </p:cxnSp>
      <p:sp>
        <p:nvSpPr>
          <p:cNvPr id="40" name="Google Shape;2256;p90">
            <a:extLst>
              <a:ext uri="{FF2B5EF4-FFF2-40B4-BE49-F238E27FC236}">
                <a16:creationId xmlns:a16="http://schemas.microsoft.com/office/drawing/2014/main" id="{88685036-55FB-DE48-A136-19D942EBDD52}"/>
              </a:ext>
            </a:extLst>
          </p:cNvPr>
          <p:cNvSpPr/>
          <p:nvPr/>
        </p:nvSpPr>
        <p:spPr>
          <a:xfrm>
            <a:off x="5992133" y="4773011"/>
            <a:ext cx="412693" cy="412693"/>
          </a:xfrm>
          <a:prstGeom prst="rect">
            <a:avLst/>
          </a:prstGeom>
          <a:solidFill>
            <a:srgbClr val="FF0000">
              <a:alpha val="52310"/>
            </a:srgbClr>
          </a:solidFill>
          <a:ln>
            <a:noFill/>
          </a:ln>
        </p:spPr>
        <p:txBody>
          <a:bodyPr spcFirstLastPara="1" wrap="square" lIns="121868" tIns="121868" rIns="121868" bIns="121868" anchor="ctr" anchorCtr="0">
            <a:noAutofit/>
          </a:bodyPr>
          <a:lstStyle/>
          <a:p>
            <a:endParaRPr sz="2487"/>
          </a:p>
        </p:txBody>
      </p:sp>
      <p:sp>
        <p:nvSpPr>
          <p:cNvPr id="41" name="Google Shape;2142;p87">
            <a:extLst>
              <a:ext uri="{FF2B5EF4-FFF2-40B4-BE49-F238E27FC236}">
                <a16:creationId xmlns:a16="http://schemas.microsoft.com/office/drawing/2014/main" id="{FA629C1D-08CD-304C-A5A6-C7A5A4D4BFAF}"/>
              </a:ext>
            </a:extLst>
          </p:cNvPr>
          <p:cNvSpPr/>
          <p:nvPr/>
        </p:nvSpPr>
        <p:spPr>
          <a:xfrm rot="5400000">
            <a:off x="7759542" y="4466806"/>
            <a:ext cx="1801131" cy="708615"/>
          </a:xfrm>
          <a:prstGeom prst="trapezoid">
            <a:avLst>
              <a:gd name="adj" fmla="val 25000"/>
            </a:avLst>
          </a:prstGeom>
          <a:solidFill>
            <a:srgbClr val="CC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2" name="Google Shape;2144;p87">
            <a:extLst>
              <a:ext uri="{FF2B5EF4-FFF2-40B4-BE49-F238E27FC236}">
                <a16:creationId xmlns:a16="http://schemas.microsoft.com/office/drawing/2014/main" id="{617E1AC8-E1DE-1E4D-88F3-8E5927DA5642}"/>
              </a:ext>
            </a:extLst>
          </p:cNvPr>
          <p:cNvSpPr txBox="1"/>
          <p:nvPr/>
        </p:nvSpPr>
        <p:spPr>
          <a:xfrm>
            <a:off x="9628327" y="4199424"/>
            <a:ext cx="2182673" cy="982176"/>
          </a:xfrm>
          <a:prstGeom prst="rect">
            <a:avLst/>
          </a:prstGeom>
          <a:noFill/>
          <a:ln>
            <a:noFill/>
          </a:ln>
        </p:spPr>
        <p:txBody>
          <a:bodyPr spcFirstLastPara="1" wrap="square" lIns="121868" tIns="121868" rIns="121868" bIns="121868" anchor="t" anchorCtr="0">
            <a:noAutofit/>
          </a:bodyPr>
          <a:lstStyle/>
          <a:p>
            <a:pPr algn="ctr"/>
            <a:r>
              <a:rPr lang="en" sz="1800" b="0" dirty="0">
                <a:solidFill>
                  <a:srgbClr val="FF0000"/>
                </a:solidFill>
              </a:rPr>
              <a:t>(obj score, </a:t>
            </a:r>
            <a:r>
              <a:rPr lang="en" sz="1800" b="0" dirty="0" err="1">
                <a:solidFill>
                  <a:srgbClr val="FF0000"/>
                </a:solidFill>
              </a:rPr>
              <a:t>coords</a:t>
            </a:r>
            <a:r>
              <a:rPr lang="en" sz="1800" b="0" dirty="0">
                <a:solidFill>
                  <a:srgbClr val="FF0000"/>
                </a:solidFill>
              </a:rPr>
              <a:t>)</a:t>
            </a:r>
          </a:p>
          <a:p>
            <a:pPr algn="ctr"/>
            <a:r>
              <a:rPr lang="en" sz="1800" b="0" dirty="0">
                <a:solidFill>
                  <a:srgbClr val="FF9900"/>
                </a:solidFill>
              </a:rPr>
              <a:t>(obj score, </a:t>
            </a:r>
            <a:r>
              <a:rPr lang="en" sz="1800" b="0" dirty="0" err="1">
                <a:solidFill>
                  <a:srgbClr val="FF9900"/>
                </a:solidFill>
              </a:rPr>
              <a:t>coords</a:t>
            </a:r>
            <a:r>
              <a:rPr lang="en" sz="1800" b="0" dirty="0">
                <a:solidFill>
                  <a:srgbClr val="FF9900"/>
                </a:solidFill>
              </a:rPr>
              <a:t>)</a:t>
            </a:r>
          </a:p>
          <a:p>
            <a:pPr algn="ctr"/>
            <a:r>
              <a:rPr lang="en-US" sz="1800" b="0" dirty="0">
                <a:solidFill>
                  <a:srgbClr val="0070C0"/>
                </a:solidFill>
              </a:rPr>
              <a:t>(obj score, </a:t>
            </a:r>
            <a:r>
              <a:rPr lang="en-US" sz="1800" b="0" dirty="0" err="1">
                <a:solidFill>
                  <a:srgbClr val="0070C0"/>
                </a:solidFill>
              </a:rPr>
              <a:t>coords</a:t>
            </a:r>
            <a:r>
              <a:rPr lang="en-US" sz="1800" b="0" dirty="0">
                <a:solidFill>
                  <a:srgbClr val="0070C0"/>
                </a:solidFill>
              </a:rPr>
              <a:t>)</a:t>
            </a:r>
          </a:p>
          <a:p>
            <a:pPr algn="ctr"/>
            <a:r>
              <a:rPr lang="en-US" sz="1800" b="0" dirty="0">
                <a:solidFill>
                  <a:srgbClr val="8EFA00"/>
                </a:solidFill>
              </a:rPr>
              <a:t>(obj score, </a:t>
            </a:r>
            <a:r>
              <a:rPr lang="en-US" sz="1800" b="0" dirty="0" err="1">
                <a:solidFill>
                  <a:srgbClr val="8EFA00"/>
                </a:solidFill>
              </a:rPr>
              <a:t>coords</a:t>
            </a:r>
            <a:r>
              <a:rPr lang="en-US" sz="1800" b="0" dirty="0">
                <a:solidFill>
                  <a:srgbClr val="8EFA00"/>
                </a:solidFill>
              </a:rPr>
              <a:t>)</a:t>
            </a:r>
            <a:endParaRPr sz="1800" b="0" dirty="0">
              <a:solidFill>
                <a:srgbClr val="8EFA00"/>
              </a:solidFill>
            </a:endParaRPr>
          </a:p>
        </p:txBody>
      </p:sp>
      <p:cxnSp>
        <p:nvCxnSpPr>
          <p:cNvPr id="43" name="Google Shape;2145;p87">
            <a:extLst>
              <a:ext uri="{FF2B5EF4-FFF2-40B4-BE49-F238E27FC236}">
                <a16:creationId xmlns:a16="http://schemas.microsoft.com/office/drawing/2014/main" id="{AEA46765-BEC2-E34E-AB4D-32521DC03BF9}"/>
              </a:ext>
            </a:extLst>
          </p:cNvPr>
          <p:cNvCxnSpPr/>
          <p:nvPr/>
        </p:nvCxnSpPr>
        <p:spPr>
          <a:xfrm>
            <a:off x="9058560" y="4826152"/>
            <a:ext cx="566652" cy="0"/>
          </a:xfrm>
          <a:prstGeom prst="straightConnector1">
            <a:avLst/>
          </a:prstGeom>
          <a:noFill/>
          <a:ln w="19050" cap="flat" cmpd="sng">
            <a:solidFill>
              <a:schemeClr val="dk2"/>
            </a:solidFill>
            <a:prstDash val="solid"/>
            <a:round/>
            <a:headEnd type="none" w="med" len="med"/>
            <a:tailEnd type="triangle" w="med" len="med"/>
          </a:ln>
        </p:spPr>
      </p:cxnSp>
      <p:sp>
        <p:nvSpPr>
          <p:cNvPr id="44" name="Google Shape;2143;p87">
            <a:extLst>
              <a:ext uri="{FF2B5EF4-FFF2-40B4-BE49-F238E27FC236}">
                <a16:creationId xmlns:a16="http://schemas.microsoft.com/office/drawing/2014/main" id="{422BEA96-532D-9D45-A9AC-9A3FE1E24C94}"/>
              </a:ext>
            </a:extLst>
          </p:cNvPr>
          <p:cNvSpPr txBox="1"/>
          <p:nvPr/>
        </p:nvSpPr>
        <p:spPr>
          <a:xfrm rot="5400000">
            <a:off x="8151631" y="4614766"/>
            <a:ext cx="1114845" cy="412693"/>
          </a:xfrm>
          <a:prstGeom prst="rect">
            <a:avLst/>
          </a:prstGeom>
          <a:noFill/>
          <a:ln>
            <a:noFill/>
          </a:ln>
        </p:spPr>
        <p:txBody>
          <a:bodyPr spcFirstLastPara="1" wrap="square" lIns="121868" tIns="121868" rIns="121868" bIns="121868" anchor="ctr" anchorCtr="0">
            <a:noAutofit/>
          </a:bodyPr>
          <a:lstStyle/>
          <a:p>
            <a:pPr algn="ctr"/>
            <a:r>
              <a:rPr lang="en" sz="2400" b="0" dirty="0"/>
              <a:t>Conv</a:t>
            </a:r>
            <a:endParaRPr sz="2400" b="0" dirty="0"/>
          </a:p>
        </p:txBody>
      </p:sp>
      <p:grpSp>
        <p:nvGrpSpPr>
          <p:cNvPr id="10" name="Group 9">
            <a:extLst>
              <a:ext uri="{FF2B5EF4-FFF2-40B4-BE49-F238E27FC236}">
                <a16:creationId xmlns:a16="http://schemas.microsoft.com/office/drawing/2014/main" id="{14ABBF4E-BE8B-FEF9-EA24-1FFBF9686FAD}"/>
              </a:ext>
            </a:extLst>
          </p:cNvPr>
          <p:cNvGrpSpPr/>
          <p:nvPr/>
        </p:nvGrpSpPr>
        <p:grpSpPr>
          <a:xfrm>
            <a:off x="9863484" y="2532140"/>
            <a:ext cx="1680816" cy="1438783"/>
            <a:chOff x="304800" y="3413038"/>
            <a:chExt cx="3757421" cy="3216362"/>
          </a:xfrm>
        </p:grpSpPr>
        <p:sp>
          <p:nvSpPr>
            <p:cNvPr id="4" name="Google Shape;2255;p90">
              <a:extLst>
                <a:ext uri="{FF2B5EF4-FFF2-40B4-BE49-F238E27FC236}">
                  <a16:creationId xmlns:a16="http://schemas.microsoft.com/office/drawing/2014/main" id="{633D63F9-E1D0-34E9-88B5-54346A5B6615}"/>
                </a:ext>
              </a:extLst>
            </p:cNvPr>
            <p:cNvSpPr/>
            <p:nvPr/>
          </p:nvSpPr>
          <p:spPr>
            <a:xfrm>
              <a:off x="1020416" y="3902249"/>
              <a:ext cx="2326194" cy="2154239"/>
            </a:xfrm>
            <a:prstGeom prst="rect">
              <a:avLst/>
            </a:prstGeom>
            <a:noFill/>
            <a:ln w="38100" cap="flat" cmpd="sng">
              <a:solidFill>
                <a:srgbClr val="FF0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 name="Google Shape;2257;p90">
              <a:extLst>
                <a:ext uri="{FF2B5EF4-FFF2-40B4-BE49-F238E27FC236}">
                  <a16:creationId xmlns:a16="http://schemas.microsoft.com/office/drawing/2014/main" id="{8BA11B72-6B65-83FF-C666-ED411BA9F01D}"/>
                </a:ext>
              </a:extLst>
            </p:cNvPr>
            <p:cNvSpPr/>
            <p:nvPr/>
          </p:nvSpPr>
          <p:spPr>
            <a:xfrm>
              <a:off x="1600264" y="4381582"/>
              <a:ext cx="1166496" cy="1179703"/>
            </a:xfrm>
            <a:prstGeom prst="rect">
              <a:avLst/>
            </a:prstGeom>
            <a:noFill/>
            <a:ln w="38100" cap="flat" cmpd="sng">
              <a:solidFill>
                <a:srgbClr val="FFC0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 name="Google Shape;2258;p90">
              <a:extLst>
                <a:ext uri="{FF2B5EF4-FFF2-40B4-BE49-F238E27FC236}">
                  <a16:creationId xmlns:a16="http://schemas.microsoft.com/office/drawing/2014/main" id="{499C943C-A43F-EABD-54E2-2EB7AA6DB250}"/>
                </a:ext>
              </a:extLst>
            </p:cNvPr>
            <p:cNvSpPr/>
            <p:nvPr/>
          </p:nvSpPr>
          <p:spPr>
            <a:xfrm>
              <a:off x="1294340" y="3413038"/>
              <a:ext cx="1778337" cy="3216362"/>
            </a:xfrm>
            <a:prstGeom prst="rect">
              <a:avLst/>
            </a:prstGeom>
            <a:noFill/>
            <a:ln w="38100" cap="flat" cmpd="sng">
              <a:solidFill>
                <a:srgbClr val="0070C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 name="Google Shape;2259;p90">
              <a:extLst>
                <a:ext uri="{FF2B5EF4-FFF2-40B4-BE49-F238E27FC236}">
                  <a16:creationId xmlns:a16="http://schemas.microsoft.com/office/drawing/2014/main" id="{B79F08E7-7137-3A0C-E4CD-451C361BE8BA}"/>
                </a:ext>
              </a:extLst>
            </p:cNvPr>
            <p:cNvSpPr/>
            <p:nvPr/>
          </p:nvSpPr>
          <p:spPr>
            <a:xfrm>
              <a:off x="304800" y="4202036"/>
              <a:ext cx="3757421" cy="1638373"/>
            </a:xfrm>
            <a:prstGeom prst="rect">
              <a:avLst/>
            </a:prstGeom>
            <a:noFill/>
            <a:ln w="38100" cap="flat" cmpd="sng">
              <a:solidFill>
                <a:srgbClr val="8EFA00"/>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grpSp>
    </p:spTree>
    <p:extLst>
      <p:ext uri="{BB962C8B-B14F-4D97-AF65-F5344CB8AC3E}">
        <p14:creationId xmlns:p14="http://schemas.microsoft.com/office/powerpoint/2010/main" val="19753429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 RPN design</a:t>
            </a:r>
          </a:p>
        </p:txBody>
      </p:sp>
      <p:sp>
        <p:nvSpPr>
          <p:cNvPr id="3" name="Content Placeholder 2"/>
          <p:cNvSpPr>
            <a:spLocks noGrp="1"/>
          </p:cNvSpPr>
          <p:nvPr>
            <p:ph idx="1"/>
          </p:nvPr>
        </p:nvSpPr>
        <p:spPr/>
        <p:txBody>
          <a:bodyPr/>
          <a:lstStyle/>
          <a:p>
            <a:pPr marL="457200" indent="-457200">
              <a:buFont typeface="Arial"/>
              <a:buChar char="•"/>
            </a:pPr>
            <a:r>
              <a:rPr lang="en-US" dirty="0"/>
              <a:t>Slide a small window (3x3) over the conv5 layer </a:t>
            </a:r>
          </a:p>
          <a:p>
            <a:pPr marL="857250" lvl="1" indent="-457200">
              <a:buFont typeface="Arial"/>
              <a:buChar char="•"/>
            </a:pPr>
            <a:r>
              <a:rPr lang="en-US" sz="2400" dirty="0"/>
              <a:t>Predict object/no object</a:t>
            </a:r>
          </a:p>
          <a:p>
            <a:pPr marL="857250" lvl="1" indent="-457200">
              <a:buFont typeface="Arial"/>
              <a:buChar char="•"/>
            </a:pPr>
            <a:r>
              <a:rPr lang="en-US" sz="2400" dirty="0"/>
              <a:t>Regress bounding box coordinates with reference to </a:t>
            </a:r>
            <a:r>
              <a:rPr lang="en-US" sz="2400" i="1" dirty="0"/>
              <a:t>anchors </a:t>
            </a:r>
            <a:br>
              <a:rPr lang="en-US" sz="2400" i="1" dirty="0"/>
            </a:br>
            <a:r>
              <a:rPr lang="en-US" sz="2400" dirty="0"/>
              <a:t>(3 scales x 3 aspect ratios)</a:t>
            </a:r>
          </a:p>
        </p:txBody>
      </p:sp>
      <p:pic>
        <p:nvPicPr>
          <p:cNvPr id="5" name="Picture 4" descr="Screen Shot 2016-04-25 at 12.20.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739118"/>
            <a:ext cx="6705600" cy="3966482"/>
          </a:xfrm>
          <a:prstGeom prst="rect">
            <a:avLst/>
          </a:prstGeom>
        </p:spPr>
      </p:pic>
    </p:spTree>
    <p:extLst>
      <p:ext uri="{BB962C8B-B14F-4D97-AF65-F5344CB8AC3E}">
        <p14:creationId xmlns:p14="http://schemas.microsoft.com/office/powerpoint/2010/main" val="745695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13BD7-713D-2B42-8590-2BB28473D0D0}"/>
              </a:ext>
            </a:extLst>
          </p:cNvPr>
          <p:cNvSpPr>
            <a:spLocks noGrp="1"/>
          </p:cNvSpPr>
          <p:nvPr>
            <p:ph type="title"/>
          </p:nvPr>
        </p:nvSpPr>
        <p:spPr/>
        <p:txBody>
          <a:bodyPr/>
          <a:lstStyle/>
          <a:p>
            <a:r>
              <a:rPr lang="en-US" dirty="0"/>
              <a:t>One network, four losses</a:t>
            </a:r>
          </a:p>
        </p:txBody>
      </p:sp>
      <p:grpSp>
        <p:nvGrpSpPr>
          <p:cNvPr id="91" name="Group 90">
            <a:extLst>
              <a:ext uri="{FF2B5EF4-FFF2-40B4-BE49-F238E27FC236}">
                <a16:creationId xmlns:a16="http://schemas.microsoft.com/office/drawing/2014/main" id="{C32EA57D-FD88-114D-AD64-D4D298F1C1AC}"/>
              </a:ext>
            </a:extLst>
          </p:cNvPr>
          <p:cNvGrpSpPr/>
          <p:nvPr/>
        </p:nvGrpSpPr>
        <p:grpSpPr>
          <a:xfrm>
            <a:off x="2593250" y="930994"/>
            <a:ext cx="7263561" cy="5836938"/>
            <a:chOff x="1091864" y="78549"/>
            <a:chExt cx="8324357" cy="6689383"/>
          </a:xfrm>
        </p:grpSpPr>
        <p:pic>
          <p:nvPicPr>
            <p:cNvPr id="5" name="Picture 95">
              <a:extLst>
                <a:ext uri="{FF2B5EF4-FFF2-40B4-BE49-F238E27FC236}">
                  <a16:creationId xmlns:a16="http://schemas.microsoft.com/office/drawing/2014/main" id="{3D8388CE-FEC6-1043-9E81-5E02E470D7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8491" y="5599983"/>
              <a:ext cx="3724964" cy="116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C479A29-4F5B-E345-A498-425C1A4A598D}"/>
                </a:ext>
              </a:extLst>
            </p:cNvPr>
            <p:cNvSpPr txBox="1"/>
            <p:nvPr/>
          </p:nvSpPr>
          <p:spPr bwMode="auto">
            <a:xfrm>
              <a:off x="5247446" y="6410024"/>
              <a:ext cx="1718304" cy="352726"/>
            </a:xfrm>
            <a:prstGeom prst="rect">
              <a:avLst/>
            </a:prstGeom>
            <a:noFill/>
          </p:spPr>
          <p:txBody>
            <a:bodyPr>
              <a:spAutoFit/>
            </a:bodyPr>
            <a:lstStyle/>
            <a:p>
              <a:pPr algn="ctr" eaLnBrk="1" hangingPunct="1">
                <a:defRPr/>
              </a:pPr>
              <a:r>
                <a:rPr lang="en-US" sz="1400" dirty="0">
                  <a:solidFill>
                    <a:schemeClr val="bg1"/>
                  </a:solidFill>
                </a:rPr>
                <a:t>image</a:t>
              </a:r>
            </a:p>
          </p:txBody>
        </p:sp>
        <p:sp>
          <p:nvSpPr>
            <p:cNvPr id="7" name="Cube 6">
              <a:extLst>
                <a:ext uri="{FF2B5EF4-FFF2-40B4-BE49-F238E27FC236}">
                  <a16:creationId xmlns:a16="http://schemas.microsoft.com/office/drawing/2014/main" id="{93F311E2-86A1-3541-8CA4-6F5AF2EE499C}"/>
                </a:ext>
              </a:extLst>
            </p:cNvPr>
            <p:cNvSpPr/>
            <p:nvPr/>
          </p:nvSpPr>
          <p:spPr bwMode="auto">
            <a:xfrm>
              <a:off x="5113738" y="4662748"/>
              <a:ext cx="2539060" cy="1698939"/>
            </a:xfrm>
            <a:prstGeom prst="cube">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600" b="0" dirty="0"/>
                <a:t>CNN</a:t>
              </a:r>
            </a:p>
          </p:txBody>
        </p:sp>
        <p:sp>
          <p:nvSpPr>
            <p:cNvPr id="8" name="Up Arrow 7">
              <a:extLst>
                <a:ext uri="{FF2B5EF4-FFF2-40B4-BE49-F238E27FC236}">
                  <a16:creationId xmlns:a16="http://schemas.microsoft.com/office/drawing/2014/main" id="{C6A15DF1-60C5-CF44-8CA7-AF9D96257F2A}"/>
                </a:ext>
              </a:extLst>
            </p:cNvPr>
            <p:cNvSpPr/>
            <p:nvPr/>
          </p:nvSpPr>
          <p:spPr bwMode="auto">
            <a:xfrm>
              <a:off x="6271871" y="4571043"/>
              <a:ext cx="299132" cy="32500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grpSp>
          <p:nvGrpSpPr>
            <p:cNvPr id="9" name="Group 8">
              <a:extLst>
                <a:ext uri="{FF2B5EF4-FFF2-40B4-BE49-F238E27FC236}">
                  <a16:creationId xmlns:a16="http://schemas.microsoft.com/office/drawing/2014/main" id="{A5750260-262B-0247-AA48-D8444C0C926B}"/>
                </a:ext>
              </a:extLst>
            </p:cNvPr>
            <p:cNvGrpSpPr/>
            <p:nvPr/>
          </p:nvGrpSpPr>
          <p:grpSpPr>
            <a:xfrm>
              <a:off x="5247112" y="3763949"/>
              <a:ext cx="2617856" cy="821588"/>
              <a:chOff x="4083425" y="2560680"/>
              <a:chExt cx="2539986" cy="797149"/>
            </a:xfrm>
          </p:grpSpPr>
          <p:grpSp>
            <p:nvGrpSpPr>
              <p:cNvPr id="65" name="Group 4">
                <a:extLst>
                  <a:ext uri="{FF2B5EF4-FFF2-40B4-BE49-F238E27FC236}">
                    <a16:creationId xmlns:a16="http://schemas.microsoft.com/office/drawing/2014/main" id="{3BC71968-4C90-494D-BE2A-F830A1820E8A}"/>
                  </a:ext>
                </a:extLst>
              </p:cNvPr>
              <p:cNvGrpSpPr>
                <a:grpSpLocks noChangeAspect="1"/>
              </p:cNvGrpSpPr>
              <p:nvPr/>
            </p:nvGrpSpPr>
            <p:grpSpPr bwMode="auto">
              <a:xfrm flipV="1">
                <a:off x="4083425" y="2560680"/>
                <a:ext cx="2539986" cy="797149"/>
                <a:chOff x="1907" y="1601"/>
                <a:chExt cx="1539" cy="483"/>
              </a:xfrm>
            </p:grpSpPr>
            <p:sp>
              <p:nvSpPr>
                <p:cNvPr id="78" name="AutoShape 3">
                  <a:extLst>
                    <a:ext uri="{FF2B5EF4-FFF2-40B4-BE49-F238E27FC236}">
                      <a16:creationId xmlns:a16="http://schemas.microsoft.com/office/drawing/2014/main" id="{A6B3D077-23B1-6D40-8373-6B595234C4B6}"/>
                    </a:ext>
                  </a:extLst>
                </p:cNvPr>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9" name="Picture 5">
                  <a:extLst>
                    <a:ext uri="{FF2B5EF4-FFF2-40B4-BE49-F238E27FC236}">
                      <a16:creationId xmlns:a16="http://schemas.microsoft.com/office/drawing/2014/main" id="{0777A0E3-E0D0-E045-8478-B173FEAB8143}"/>
                    </a:ext>
                  </a:extLst>
                </p:cNvPr>
                <p:cNvPicPr>
                  <a:picLocks noChangeAspect="1" noChangeArrowheads="1"/>
                </p:cNvPicPr>
                <p:nvPr/>
              </p:nvPicPr>
              <p:blipFill>
                <a:blip r:embed="rId3" cstate="print">
                  <a:clrChange>
                    <a:clrFrom>
                      <a:srgbClr val="B12029"/>
                    </a:clrFrom>
                    <a:clrTo>
                      <a:srgbClr val="B12029">
                        <a:alpha val="0"/>
                      </a:srgbClr>
                    </a:clrTo>
                  </a:clrChange>
                  <a:extLst>
                    <a:ext uri="{28A0092B-C50C-407E-A947-70E740481C1C}">
                      <a14:useLocalDpi xmlns:a14="http://schemas.microsoft.com/office/drawing/2010/main" val="0"/>
                    </a:ext>
                  </a:extLst>
                </a:blip>
                <a:srcRect/>
                <a:stretch>
                  <a:fillRect/>
                </a:stretch>
              </p:blipFill>
              <p:spPr bwMode="auto">
                <a:xfrm>
                  <a:off x="1918" y="1604"/>
                  <a:ext cx="1519"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Freeform 6">
                  <a:extLst>
                    <a:ext uri="{FF2B5EF4-FFF2-40B4-BE49-F238E27FC236}">
                      <a16:creationId xmlns:a16="http://schemas.microsoft.com/office/drawing/2014/main" id="{523D418D-3A9F-1047-81B7-EF4EDC0AF6EC}"/>
                    </a:ext>
                  </a:extLst>
                </p:cNvPr>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7">
                  <a:extLst>
                    <a:ext uri="{FF2B5EF4-FFF2-40B4-BE49-F238E27FC236}">
                      <a16:creationId xmlns:a16="http://schemas.microsoft.com/office/drawing/2014/main" id="{20884F7F-E4E5-3844-BDC2-9703688F1092}"/>
                    </a:ext>
                  </a:extLst>
                </p:cNvPr>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10">
                <a:extLst>
                  <a:ext uri="{FF2B5EF4-FFF2-40B4-BE49-F238E27FC236}">
                    <a16:creationId xmlns:a16="http://schemas.microsoft.com/office/drawing/2014/main" id="{7844B8A2-ABFC-2243-8048-E5C9A0F5C71F}"/>
                  </a:ext>
                </a:extLst>
              </p:cNvPr>
              <p:cNvGrpSpPr>
                <a:grpSpLocks noChangeAspect="1"/>
              </p:cNvGrpSpPr>
              <p:nvPr/>
            </p:nvGrpSpPr>
            <p:grpSpPr bwMode="auto">
              <a:xfrm>
                <a:off x="4266622" y="2973284"/>
                <a:ext cx="985297" cy="310278"/>
                <a:chOff x="2018" y="1849"/>
                <a:chExt cx="597" cy="188"/>
              </a:xfrm>
            </p:grpSpPr>
            <p:sp>
              <p:nvSpPr>
                <p:cNvPr id="75" name="AutoShape 9">
                  <a:extLst>
                    <a:ext uri="{FF2B5EF4-FFF2-40B4-BE49-F238E27FC236}">
                      <a16:creationId xmlns:a16="http://schemas.microsoft.com/office/drawing/2014/main" id="{81962062-EC9A-F24F-9558-981F5BA81EE5}"/>
                    </a:ext>
                  </a:extLst>
                </p:cNvPr>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2">
                  <a:extLst>
                    <a:ext uri="{FF2B5EF4-FFF2-40B4-BE49-F238E27FC236}">
                      <a16:creationId xmlns:a16="http://schemas.microsoft.com/office/drawing/2014/main" id="{381600BE-56F5-8C41-ABB0-E74474F146BA}"/>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a:extLst>
                    <a:ext uri="{FF2B5EF4-FFF2-40B4-BE49-F238E27FC236}">
                      <a16:creationId xmlns:a16="http://schemas.microsoft.com/office/drawing/2014/main" id="{44307949-D3A9-2049-AE69-9D00A2593E78}"/>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7" name="Group 17">
                <a:extLst>
                  <a:ext uri="{FF2B5EF4-FFF2-40B4-BE49-F238E27FC236}">
                    <a16:creationId xmlns:a16="http://schemas.microsoft.com/office/drawing/2014/main" id="{94406826-F5FC-014C-9E81-72DF17ABB3A6}"/>
                  </a:ext>
                </a:extLst>
              </p:cNvPr>
              <p:cNvGrpSpPr>
                <a:grpSpLocks noChangeAspect="1"/>
              </p:cNvGrpSpPr>
              <p:nvPr/>
            </p:nvGrpSpPr>
            <p:grpSpPr bwMode="auto">
              <a:xfrm>
                <a:off x="5114934" y="2654753"/>
                <a:ext cx="547937" cy="173294"/>
                <a:chOff x="2532" y="1656"/>
                <a:chExt cx="332" cy="105"/>
              </a:xfrm>
            </p:grpSpPr>
            <p:sp>
              <p:nvSpPr>
                <p:cNvPr id="72" name="AutoShape 16">
                  <a:extLst>
                    <a:ext uri="{FF2B5EF4-FFF2-40B4-BE49-F238E27FC236}">
                      <a16:creationId xmlns:a16="http://schemas.microsoft.com/office/drawing/2014/main" id="{85544BAD-0C19-074A-BEA9-84EB986F0227}"/>
                    </a:ext>
                  </a:extLst>
                </p:cNvPr>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9">
                  <a:extLst>
                    <a:ext uri="{FF2B5EF4-FFF2-40B4-BE49-F238E27FC236}">
                      <a16:creationId xmlns:a16="http://schemas.microsoft.com/office/drawing/2014/main" id="{F16AC6AA-C44C-284C-9965-C1DF761F597D}"/>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1">
                  <a:extLst>
                    <a:ext uri="{FF2B5EF4-FFF2-40B4-BE49-F238E27FC236}">
                      <a16:creationId xmlns:a16="http://schemas.microsoft.com/office/drawing/2014/main" id="{CC573E36-3B81-2E41-9EF1-367BD6988198}"/>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24">
                <a:extLst>
                  <a:ext uri="{FF2B5EF4-FFF2-40B4-BE49-F238E27FC236}">
                    <a16:creationId xmlns:a16="http://schemas.microsoft.com/office/drawing/2014/main" id="{331DF3DD-0004-2440-90DB-71A689444E1F}"/>
                  </a:ext>
                </a:extLst>
              </p:cNvPr>
              <p:cNvGrpSpPr>
                <a:grpSpLocks noChangeAspect="1"/>
              </p:cNvGrpSpPr>
              <p:nvPr/>
            </p:nvGrpSpPr>
            <p:grpSpPr bwMode="auto">
              <a:xfrm>
                <a:off x="5332789" y="2837950"/>
                <a:ext cx="892874" cy="282220"/>
                <a:chOff x="2664" y="1767"/>
                <a:chExt cx="541" cy="171"/>
              </a:xfrm>
            </p:grpSpPr>
            <p:sp>
              <p:nvSpPr>
                <p:cNvPr id="69" name="AutoShape 23">
                  <a:extLst>
                    <a:ext uri="{FF2B5EF4-FFF2-40B4-BE49-F238E27FC236}">
                      <a16:creationId xmlns:a16="http://schemas.microsoft.com/office/drawing/2014/main" id="{BE568EF1-07ED-C848-B765-B4DEE9A293AF}"/>
                    </a:ext>
                  </a:extLst>
                </p:cNvPr>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6">
                  <a:extLst>
                    <a:ext uri="{FF2B5EF4-FFF2-40B4-BE49-F238E27FC236}">
                      <a16:creationId xmlns:a16="http://schemas.microsoft.com/office/drawing/2014/main" id="{F169E7F7-4600-8542-A6FF-9C8E3C4994BA}"/>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a:extLst>
                    <a:ext uri="{FF2B5EF4-FFF2-40B4-BE49-F238E27FC236}">
                      <a16:creationId xmlns:a16="http://schemas.microsoft.com/office/drawing/2014/main" id="{214DFEFA-CB91-4F4A-A3EA-5D2A9DE2AB9F}"/>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0" name="TextBox 9">
              <a:extLst>
                <a:ext uri="{FF2B5EF4-FFF2-40B4-BE49-F238E27FC236}">
                  <a16:creationId xmlns:a16="http://schemas.microsoft.com/office/drawing/2014/main" id="{2609898E-3A05-BA42-97A6-54B95B469D5D}"/>
                </a:ext>
              </a:extLst>
            </p:cNvPr>
            <p:cNvSpPr txBox="1"/>
            <p:nvPr/>
          </p:nvSpPr>
          <p:spPr>
            <a:xfrm>
              <a:off x="7638696" y="3938518"/>
              <a:ext cx="1777525" cy="400110"/>
            </a:xfrm>
            <a:prstGeom prst="rect">
              <a:avLst/>
            </a:prstGeom>
            <a:noFill/>
          </p:spPr>
          <p:txBody>
            <a:bodyPr wrap="square" rtlCol="0">
              <a:spAutoFit/>
            </a:bodyPr>
            <a:lstStyle/>
            <a:p>
              <a:pPr algn="ctr"/>
              <a:r>
                <a:rPr lang="en-US" sz="1600" b="0" dirty="0">
                  <a:solidFill>
                    <a:srgbClr val="C00000"/>
                  </a:solidFill>
                  <a:latin typeface="+mj-lt"/>
                </a:rPr>
                <a:t>feature map</a:t>
              </a:r>
            </a:p>
          </p:txBody>
        </p:sp>
        <p:sp>
          <p:nvSpPr>
            <p:cNvPr id="11" name="Up Arrow 10">
              <a:extLst>
                <a:ext uri="{FF2B5EF4-FFF2-40B4-BE49-F238E27FC236}">
                  <a16:creationId xmlns:a16="http://schemas.microsoft.com/office/drawing/2014/main" id="{021E6CDD-30F9-3F4E-9F2B-5A9C3DB26472}"/>
                </a:ext>
              </a:extLst>
            </p:cNvPr>
            <p:cNvSpPr/>
            <p:nvPr/>
          </p:nvSpPr>
          <p:spPr bwMode="auto">
            <a:xfrm rot="19031080">
              <a:off x="5923174" y="3470174"/>
              <a:ext cx="299132" cy="584147"/>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2" name="TextBox 11">
              <a:extLst>
                <a:ext uri="{FF2B5EF4-FFF2-40B4-BE49-F238E27FC236}">
                  <a16:creationId xmlns:a16="http://schemas.microsoft.com/office/drawing/2014/main" id="{4D7DD806-0C82-6A4C-8212-1EADCF654321}"/>
                </a:ext>
              </a:extLst>
            </p:cNvPr>
            <p:cNvSpPr txBox="1"/>
            <p:nvPr/>
          </p:nvSpPr>
          <p:spPr>
            <a:xfrm>
              <a:off x="3446927" y="3510161"/>
              <a:ext cx="2769695" cy="670177"/>
            </a:xfrm>
            <a:prstGeom prst="rect">
              <a:avLst/>
            </a:prstGeom>
            <a:noFill/>
          </p:spPr>
          <p:txBody>
            <a:bodyPr wrap="square" rtlCol="0">
              <a:spAutoFit/>
            </a:bodyPr>
            <a:lstStyle/>
            <a:p>
              <a:pPr algn="ctr"/>
              <a:r>
                <a:rPr lang="en-US" sz="1600" b="0" dirty="0">
                  <a:latin typeface="+mj-lt"/>
                </a:rPr>
                <a:t>Region Proposal Network</a:t>
              </a:r>
            </a:p>
          </p:txBody>
        </p:sp>
        <p:grpSp>
          <p:nvGrpSpPr>
            <p:cNvPr id="13" name="Group 12">
              <a:extLst>
                <a:ext uri="{FF2B5EF4-FFF2-40B4-BE49-F238E27FC236}">
                  <a16:creationId xmlns:a16="http://schemas.microsoft.com/office/drawing/2014/main" id="{5DF2C24F-063C-BA42-8992-ED8501ED9DB4}"/>
                </a:ext>
              </a:extLst>
            </p:cNvPr>
            <p:cNvGrpSpPr/>
            <p:nvPr/>
          </p:nvGrpSpPr>
          <p:grpSpPr>
            <a:xfrm>
              <a:off x="3974756" y="2618805"/>
              <a:ext cx="2617856" cy="821588"/>
              <a:chOff x="4083425" y="2560680"/>
              <a:chExt cx="2539986" cy="797149"/>
            </a:xfrm>
          </p:grpSpPr>
          <p:grpSp>
            <p:nvGrpSpPr>
              <p:cNvPr id="43" name="Group 4">
                <a:extLst>
                  <a:ext uri="{FF2B5EF4-FFF2-40B4-BE49-F238E27FC236}">
                    <a16:creationId xmlns:a16="http://schemas.microsoft.com/office/drawing/2014/main" id="{83CA0A1E-60FD-B34C-9A0E-E913BD2E383C}"/>
                  </a:ext>
                </a:extLst>
              </p:cNvPr>
              <p:cNvGrpSpPr>
                <a:grpSpLocks noChangeAspect="1"/>
              </p:cNvGrpSpPr>
              <p:nvPr/>
            </p:nvGrpSpPr>
            <p:grpSpPr bwMode="auto">
              <a:xfrm flipV="1">
                <a:off x="4083425" y="2560680"/>
                <a:ext cx="2539986" cy="797149"/>
                <a:chOff x="1907" y="1601"/>
                <a:chExt cx="1539" cy="483"/>
              </a:xfrm>
            </p:grpSpPr>
            <p:sp>
              <p:nvSpPr>
                <p:cNvPr id="62" name="AutoShape 3">
                  <a:extLst>
                    <a:ext uri="{FF2B5EF4-FFF2-40B4-BE49-F238E27FC236}">
                      <a16:creationId xmlns:a16="http://schemas.microsoft.com/office/drawing/2014/main" id="{CB23FEC7-032B-E749-98FF-19D4AA795E09}"/>
                    </a:ext>
                  </a:extLst>
                </p:cNvPr>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
                  <a:extLst>
                    <a:ext uri="{FF2B5EF4-FFF2-40B4-BE49-F238E27FC236}">
                      <a16:creationId xmlns:a16="http://schemas.microsoft.com/office/drawing/2014/main" id="{9677BD1F-7BE9-9143-8FEB-721A5C72EA2B}"/>
                    </a:ext>
                  </a:extLst>
                </p:cNvPr>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7">
                  <a:extLst>
                    <a:ext uri="{FF2B5EF4-FFF2-40B4-BE49-F238E27FC236}">
                      <a16:creationId xmlns:a16="http://schemas.microsoft.com/office/drawing/2014/main" id="{3F1EE846-DF4E-5D4E-A225-F6DC95BC4B14}"/>
                    </a:ext>
                  </a:extLst>
                </p:cNvPr>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10">
                <a:extLst>
                  <a:ext uri="{FF2B5EF4-FFF2-40B4-BE49-F238E27FC236}">
                    <a16:creationId xmlns:a16="http://schemas.microsoft.com/office/drawing/2014/main" id="{D0D99C48-2EEE-9B4A-B229-4E9D1DC779CF}"/>
                  </a:ext>
                </a:extLst>
              </p:cNvPr>
              <p:cNvGrpSpPr>
                <a:grpSpLocks noChangeAspect="1"/>
              </p:cNvGrpSpPr>
              <p:nvPr/>
            </p:nvGrpSpPr>
            <p:grpSpPr bwMode="auto">
              <a:xfrm>
                <a:off x="4268272" y="2973284"/>
                <a:ext cx="981996" cy="310278"/>
                <a:chOff x="2019" y="1849"/>
                <a:chExt cx="595" cy="188"/>
              </a:xfrm>
            </p:grpSpPr>
            <p:sp>
              <p:nvSpPr>
                <p:cNvPr id="57" name="AutoShape 9">
                  <a:extLst>
                    <a:ext uri="{FF2B5EF4-FFF2-40B4-BE49-F238E27FC236}">
                      <a16:creationId xmlns:a16="http://schemas.microsoft.com/office/drawing/2014/main" id="{26A6DB45-4609-D247-A0DC-F8B78CA72D71}"/>
                    </a:ext>
                  </a:extLst>
                </p:cNvPr>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1">
                  <a:extLst>
                    <a:ext uri="{FF2B5EF4-FFF2-40B4-BE49-F238E27FC236}">
                      <a16:creationId xmlns:a16="http://schemas.microsoft.com/office/drawing/2014/main" id="{AA01714A-28BC-8A42-A7D1-4D2E0D463A8B}"/>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2">
                  <a:extLst>
                    <a:ext uri="{FF2B5EF4-FFF2-40B4-BE49-F238E27FC236}">
                      <a16:creationId xmlns:a16="http://schemas.microsoft.com/office/drawing/2014/main" id="{D9DAACF4-EF75-4F46-8888-52F3FB2A0659}"/>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3">
                  <a:extLst>
                    <a:ext uri="{FF2B5EF4-FFF2-40B4-BE49-F238E27FC236}">
                      <a16:creationId xmlns:a16="http://schemas.microsoft.com/office/drawing/2014/main" id="{2E77938A-DE5E-0C45-94E2-980C9779107D}"/>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4">
                  <a:extLst>
                    <a:ext uri="{FF2B5EF4-FFF2-40B4-BE49-F238E27FC236}">
                      <a16:creationId xmlns:a16="http://schemas.microsoft.com/office/drawing/2014/main" id="{AE88CFED-A0F5-DE44-8FB0-80BD96E5745D}"/>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17">
                <a:extLst>
                  <a:ext uri="{FF2B5EF4-FFF2-40B4-BE49-F238E27FC236}">
                    <a16:creationId xmlns:a16="http://schemas.microsoft.com/office/drawing/2014/main" id="{4FD4C0D0-FE64-6048-A04D-DFF810325933}"/>
                  </a:ext>
                </a:extLst>
              </p:cNvPr>
              <p:cNvGrpSpPr>
                <a:grpSpLocks noChangeAspect="1"/>
              </p:cNvGrpSpPr>
              <p:nvPr/>
            </p:nvGrpSpPr>
            <p:grpSpPr bwMode="auto">
              <a:xfrm>
                <a:off x="5114934" y="2654753"/>
                <a:ext cx="547937" cy="173294"/>
                <a:chOff x="2532" y="1656"/>
                <a:chExt cx="332" cy="105"/>
              </a:xfrm>
            </p:grpSpPr>
            <p:sp>
              <p:nvSpPr>
                <p:cNvPr id="52" name="AutoShape 16">
                  <a:extLst>
                    <a:ext uri="{FF2B5EF4-FFF2-40B4-BE49-F238E27FC236}">
                      <a16:creationId xmlns:a16="http://schemas.microsoft.com/office/drawing/2014/main" id="{C5D0CA04-B933-4445-8DEC-2B8F1DC85B56}"/>
                    </a:ext>
                  </a:extLst>
                </p:cNvPr>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8">
                  <a:extLst>
                    <a:ext uri="{FF2B5EF4-FFF2-40B4-BE49-F238E27FC236}">
                      <a16:creationId xmlns:a16="http://schemas.microsoft.com/office/drawing/2014/main" id="{677AF703-637D-4B49-8E03-447311811ED4}"/>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9">
                  <a:extLst>
                    <a:ext uri="{FF2B5EF4-FFF2-40B4-BE49-F238E27FC236}">
                      <a16:creationId xmlns:a16="http://schemas.microsoft.com/office/drawing/2014/main" id="{BC841C5F-8E3D-0B41-9518-96F777959F4D}"/>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0">
                  <a:extLst>
                    <a:ext uri="{FF2B5EF4-FFF2-40B4-BE49-F238E27FC236}">
                      <a16:creationId xmlns:a16="http://schemas.microsoft.com/office/drawing/2014/main" id="{AC78CFC1-64EA-9C4C-95ED-B01C9FECDCBA}"/>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1">
                  <a:extLst>
                    <a:ext uri="{FF2B5EF4-FFF2-40B4-BE49-F238E27FC236}">
                      <a16:creationId xmlns:a16="http://schemas.microsoft.com/office/drawing/2014/main" id="{B417A69F-F089-2847-9E9F-AA3E1A1973F4}"/>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24">
                <a:extLst>
                  <a:ext uri="{FF2B5EF4-FFF2-40B4-BE49-F238E27FC236}">
                    <a16:creationId xmlns:a16="http://schemas.microsoft.com/office/drawing/2014/main" id="{CE0D5328-CC28-8342-BAAD-EEE246173467}"/>
                  </a:ext>
                </a:extLst>
              </p:cNvPr>
              <p:cNvGrpSpPr>
                <a:grpSpLocks noChangeAspect="1"/>
              </p:cNvGrpSpPr>
              <p:nvPr/>
            </p:nvGrpSpPr>
            <p:grpSpPr bwMode="auto">
              <a:xfrm>
                <a:off x="5334439" y="2837950"/>
                <a:ext cx="889573" cy="282220"/>
                <a:chOff x="2665" y="1767"/>
                <a:chExt cx="539" cy="171"/>
              </a:xfrm>
            </p:grpSpPr>
            <p:sp>
              <p:nvSpPr>
                <p:cNvPr id="47" name="AutoShape 23">
                  <a:extLst>
                    <a:ext uri="{FF2B5EF4-FFF2-40B4-BE49-F238E27FC236}">
                      <a16:creationId xmlns:a16="http://schemas.microsoft.com/office/drawing/2014/main" id="{08CDE2F7-E810-484E-BD8F-FF2D3422C743}"/>
                    </a:ext>
                  </a:extLst>
                </p:cNvPr>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5">
                  <a:extLst>
                    <a:ext uri="{FF2B5EF4-FFF2-40B4-BE49-F238E27FC236}">
                      <a16:creationId xmlns:a16="http://schemas.microsoft.com/office/drawing/2014/main" id="{BE651E07-1CC8-2B42-89B2-6456B4A76C1C}"/>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6">
                  <a:extLst>
                    <a:ext uri="{FF2B5EF4-FFF2-40B4-BE49-F238E27FC236}">
                      <a16:creationId xmlns:a16="http://schemas.microsoft.com/office/drawing/2014/main" id="{49256F46-5E95-A848-B266-BF4AD5BA906B}"/>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7">
                  <a:extLst>
                    <a:ext uri="{FF2B5EF4-FFF2-40B4-BE49-F238E27FC236}">
                      <a16:creationId xmlns:a16="http://schemas.microsoft.com/office/drawing/2014/main" id="{FCF321A7-E871-D24C-9A01-11F10B539A28}"/>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8">
                  <a:extLst>
                    <a:ext uri="{FF2B5EF4-FFF2-40B4-BE49-F238E27FC236}">
                      <a16:creationId xmlns:a16="http://schemas.microsoft.com/office/drawing/2014/main" id="{98FD0206-4E26-B94F-AB53-D64898F52597}"/>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4" name="TextBox 13">
              <a:extLst>
                <a:ext uri="{FF2B5EF4-FFF2-40B4-BE49-F238E27FC236}">
                  <a16:creationId xmlns:a16="http://schemas.microsoft.com/office/drawing/2014/main" id="{66AF07C1-DA9D-D64B-B518-EDAC6F527B12}"/>
                </a:ext>
              </a:extLst>
            </p:cNvPr>
            <p:cNvSpPr txBox="1"/>
            <p:nvPr/>
          </p:nvSpPr>
          <p:spPr>
            <a:xfrm>
              <a:off x="2841913" y="2689151"/>
              <a:ext cx="1777525" cy="387998"/>
            </a:xfrm>
            <a:prstGeom prst="rect">
              <a:avLst/>
            </a:prstGeom>
            <a:noFill/>
          </p:spPr>
          <p:txBody>
            <a:bodyPr wrap="square" rtlCol="0">
              <a:spAutoFit/>
            </a:bodyPr>
            <a:lstStyle/>
            <a:p>
              <a:pPr algn="ctr"/>
              <a:r>
                <a:rPr lang="en-US" sz="1600" b="0" dirty="0">
                  <a:latin typeface="+mj-lt"/>
                </a:rPr>
                <a:t>proposals</a:t>
              </a:r>
            </a:p>
          </p:txBody>
        </p:sp>
        <p:grpSp>
          <p:nvGrpSpPr>
            <p:cNvPr id="15" name="Group 14">
              <a:extLst>
                <a:ext uri="{FF2B5EF4-FFF2-40B4-BE49-F238E27FC236}">
                  <a16:creationId xmlns:a16="http://schemas.microsoft.com/office/drawing/2014/main" id="{95FEC58A-14EF-224A-B243-5BA286CA1C3C}"/>
                </a:ext>
              </a:extLst>
            </p:cNvPr>
            <p:cNvGrpSpPr/>
            <p:nvPr/>
          </p:nvGrpSpPr>
          <p:grpSpPr>
            <a:xfrm>
              <a:off x="5262423" y="1357210"/>
              <a:ext cx="2617856" cy="821588"/>
              <a:chOff x="4083425" y="2560680"/>
              <a:chExt cx="2539986" cy="797149"/>
            </a:xfrm>
          </p:grpSpPr>
          <p:grpSp>
            <p:nvGrpSpPr>
              <p:cNvPr id="20" name="Group 4">
                <a:extLst>
                  <a:ext uri="{FF2B5EF4-FFF2-40B4-BE49-F238E27FC236}">
                    <a16:creationId xmlns:a16="http://schemas.microsoft.com/office/drawing/2014/main" id="{ED6524F5-B60D-C348-A743-99C63703DAD8}"/>
                  </a:ext>
                </a:extLst>
              </p:cNvPr>
              <p:cNvGrpSpPr>
                <a:grpSpLocks noChangeAspect="1"/>
              </p:cNvGrpSpPr>
              <p:nvPr/>
            </p:nvGrpSpPr>
            <p:grpSpPr bwMode="auto">
              <a:xfrm flipV="1">
                <a:off x="4083425" y="2560680"/>
                <a:ext cx="2539986" cy="797149"/>
                <a:chOff x="1907" y="1601"/>
                <a:chExt cx="1539" cy="483"/>
              </a:xfrm>
            </p:grpSpPr>
            <p:sp>
              <p:nvSpPr>
                <p:cNvPr id="39" name="AutoShape 3">
                  <a:extLst>
                    <a:ext uri="{FF2B5EF4-FFF2-40B4-BE49-F238E27FC236}">
                      <a16:creationId xmlns:a16="http://schemas.microsoft.com/office/drawing/2014/main" id="{4D4E5A6C-1E50-844F-946B-0DC05324CD54}"/>
                    </a:ext>
                  </a:extLst>
                </p:cNvPr>
                <p:cNvSpPr>
                  <a:spLocks noChangeAspect="1" noChangeArrowheads="1" noTextEdit="1"/>
                </p:cNvSpPr>
                <p:nvPr/>
              </p:nvSpPr>
              <p:spPr bwMode="auto">
                <a:xfrm>
                  <a:off x="1907" y="1601"/>
                  <a:ext cx="1539" cy="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0" name="Picture 5">
                  <a:extLst>
                    <a:ext uri="{FF2B5EF4-FFF2-40B4-BE49-F238E27FC236}">
                      <a16:creationId xmlns:a16="http://schemas.microsoft.com/office/drawing/2014/main" id="{EB7B1FEE-E81C-0548-957E-BC465651EB23}"/>
                    </a:ext>
                  </a:extLst>
                </p:cNvPr>
                <p:cNvPicPr>
                  <a:picLocks noChangeAspect="1" noChangeArrowheads="1"/>
                </p:cNvPicPr>
                <p:nvPr/>
              </p:nvPicPr>
              <p:blipFill>
                <a:blip r:embed="rId3" cstate="print">
                  <a:clrChange>
                    <a:clrFrom>
                      <a:srgbClr val="B12029"/>
                    </a:clrFrom>
                    <a:clrTo>
                      <a:srgbClr val="B12029">
                        <a:alpha val="0"/>
                      </a:srgbClr>
                    </a:clrTo>
                  </a:clrChange>
                  <a:extLst>
                    <a:ext uri="{28A0092B-C50C-407E-A947-70E740481C1C}">
                      <a14:useLocalDpi xmlns:a14="http://schemas.microsoft.com/office/drawing/2010/main" val="0"/>
                    </a:ext>
                  </a:extLst>
                </a:blip>
                <a:srcRect/>
                <a:stretch>
                  <a:fillRect/>
                </a:stretch>
              </p:blipFill>
              <p:spPr bwMode="auto">
                <a:xfrm>
                  <a:off x="1918" y="1604"/>
                  <a:ext cx="1519"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Freeform 6">
                  <a:extLst>
                    <a:ext uri="{FF2B5EF4-FFF2-40B4-BE49-F238E27FC236}">
                      <a16:creationId xmlns:a16="http://schemas.microsoft.com/office/drawing/2014/main" id="{82FE5A74-F02E-514F-BDB4-D8E898EEEF09}"/>
                    </a:ext>
                  </a:extLst>
                </p:cNvPr>
                <p:cNvSpPr>
                  <a:spLocks noEditPoints="1"/>
                </p:cNvSpPr>
                <p:nvPr/>
              </p:nvSpPr>
              <p:spPr bwMode="auto">
                <a:xfrm flipV="1">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close/>
                      <a:moveTo>
                        <a:pt x="1535" y="0"/>
                      </a:moveTo>
                      <a:lnTo>
                        <a:pt x="421" y="0"/>
                      </a:lnTo>
                      <a:lnTo>
                        <a:pt x="0" y="483"/>
                      </a:lnTo>
                      <a:lnTo>
                        <a:pt x="1116" y="483"/>
                      </a:lnTo>
                      <a:lnTo>
                        <a:pt x="1535" y="0"/>
                      </a:lnTo>
                      <a:close/>
                    </a:path>
                  </a:pathLst>
                </a:custGeom>
                <a:solidFill>
                  <a:srgbClr val="BE1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FDF87F44-11EA-D045-93E2-7DBB00B82541}"/>
                    </a:ext>
                  </a:extLst>
                </p:cNvPr>
                <p:cNvSpPr>
                  <a:spLocks noEditPoints="1"/>
                </p:cNvSpPr>
                <p:nvPr/>
              </p:nvSpPr>
              <p:spPr bwMode="auto">
                <a:xfrm>
                  <a:off x="1909" y="1601"/>
                  <a:ext cx="1535" cy="483"/>
                </a:xfrm>
                <a:custGeom>
                  <a:avLst/>
                  <a:gdLst>
                    <a:gd name="T0" fmla="*/ 26 w 1535"/>
                    <a:gd name="T1" fmla="*/ 474 h 483"/>
                    <a:gd name="T2" fmla="*/ 428 w 1535"/>
                    <a:gd name="T3" fmla="*/ 9 h 483"/>
                    <a:gd name="T4" fmla="*/ 1509 w 1535"/>
                    <a:gd name="T5" fmla="*/ 9 h 483"/>
                    <a:gd name="T6" fmla="*/ 1107 w 1535"/>
                    <a:gd name="T7" fmla="*/ 474 h 483"/>
                    <a:gd name="T8" fmla="*/ 26 w 1535"/>
                    <a:gd name="T9" fmla="*/ 474 h 483"/>
                    <a:gd name="T10" fmla="*/ 1535 w 1535"/>
                    <a:gd name="T11" fmla="*/ 0 h 483"/>
                    <a:gd name="T12" fmla="*/ 421 w 1535"/>
                    <a:gd name="T13" fmla="*/ 0 h 483"/>
                    <a:gd name="T14" fmla="*/ 0 w 1535"/>
                    <a:gd name="T15" fmla="*/ 483 h 483"/>
                    <a:gd name="T16" fmla="*/ 1116 w 1535"/>
                    <a:gd name="T17" fmla="*/ 483 h 483"/>
                    <a:gd name="T18" fmla="*/ 1535 w 1535"/>
                    <a:gd name="T19"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83">
                      <a:moveTo>
                        <a:pt x="26" y="474"/>
                      </a:moveTo>
                      <a:lnTo>
                        <a:pt x="428" y="9"/>
                      </a:lnTo>
                      <a:lnTo>
                        <a:pt x="1509" y="9"/>
                      </a:lnTo>
                      <a:lnTo>
                        <a:pt x="1107" y="474"/>
                      </a:lnTo>
                      <a:lnTo>
                        <a:pt x="26" y="474"/>
                      </a:lnTo>
                      <a:moveTo>
                        <a:pt x="1535" y="0"/>
                      </a:moveTo>
                      <a:lnTo>
                        <a:pt x="421" y="0"/>
                      </a:lnTo>
                      <a:lnTo>
                        <a:pt x="0" y="483"/>
                      </a:lnTo>
                      <a:lnTo>
                        <a:pt x="1116" y="483"/>
                      </a:lnTo>
                      <a:lnTo>
                        <a:pt x="15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10">
                <a:extLst>
                  <a:ext uri="{FF2B5EF4-FFF2-40B4-BE49-F238E27FC236}">
                    <a16:creationId xmlns:a16="http://schemas.microsoft.com/office/drawing/2014/main" id="{6CEDE937-4AE7-C844-A55F-2CB0F39282F2}"/>
                  </a:ext>
                </a:extLst>
              </p:cNvPr>
              <p:cNvGrpSpPr>
                <a:grpSpLocks noChangeAspect="1"/>
              </p:cNvGrpSpPr>
              <p:nvPr/>
            </p:nvGrpSpPr>
            <p:grpSpPr bwMode="auto">
              <a:xfrm>
                <a:off x="4268272" y="2973284"/>
                <a:ext cx="981996" cy="310278"/>
                <a:chOff x="2019" y="1849"/>
                <a:chExt cx="595" cy="188"/>
              </a:xfrm>
            </p:grpSpPr>
            <p:sp>
              <p:nvSpPr>
                <p:cNvPr id="34" name="AutoShape 9">
                  <a:extLst>
                    <a:ext uri="{FF2B5EF4-FFF2-40B4-BE49-F238E27FC236}">
                      <a16:creationId xmlns:a16="http://schemas.microsoft.com/office/drawing/2014/main" id="{9E43B66E-2231-F44E-A9D8-BE206CB63604}"/>
                    </a:ext>
                  </a:extLst>
                </p:cNvPr>
                <p:cNvSpPr>
                  <a:spLocks noChangeAspect="1" noChangeArrowheads="1" noTextEdit="1"/>
                </p:cNvSpPr>
                <p:nvPr/>
              </p:nvSpPr>
              <p:spPr bwMode="auto">
                <a:xfrm>
                  <a:off x="2019" y="1849"/>
                  <a:ext cx="59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1">
                  <a:extLst>
                    <a:ext uri="{FF2B5EF4-FFF2-40B4-BE49-F238E27FC236}">
                      <a16:creationId xmlns:a16="http://schemas.microsoft.com/office/drawing/2014/main" id="{5BFACD8F-0203-9D49-B5AD-C2A16A018C1C}"/>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2">
                  <a:extLst>
                    <a:ext uri="{FF2B5EF4-FFF2-40B4-BE49-F238E27FC236}">
                      <a16:creationId xmlns:a16="http://schemas.microsoft.com/office/drawing/2014/main" id="{A2227336-8394-964D-A8C8-E8CEBC1722F3}"/>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3">
                  <a:extLst>
                    <a:ext uri="{FF2B5EF4-FFF2-40B4-BE49-F238E27FC236}">
                      <a16:creationId xmlns:a16="http://schemas.microsoft.com/office/drawing/2014/main" id="{A62023EB-02CF-C345-A6F7-B88080901270}"/>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close/>
                      <a:moveTo>
                        <a:pt x="597" y="0"/>
                      </a:moveTo>
                      <a:lnTo>
                        <a:pt x="164" y="0"/>
                      </a:lnTo>
                      <a:lnTo>
                        <a:pt x="0" y="187"/>
                      </a:lnTo>
                      <a:lnTo>
                        <a:pt x="433" y="187"/>
                      </a:lnTo>
                      <a:lnTo>
                        <a:pt x="597"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4">
                  <a:extLst>
                    <a:ext uri="{FF2B5EF4-FFF2-40B4-BE49-F238E27FC236}">
                      <a16:creationId xmlns:a16="http://schemas.microsoft.com/office/drawing/2014/main" id="{DF5656F5-C02B-6F45-9861-C282CEF766BD}"/>
                    </a:ext>
                  </a:extLst>
                </p:cNvPr>
                <p:cNvSpPr>
                  <a:spLocks noEditPoints="1"/>
                </p:cNvSpPr>
                <p:nvPr/>
              </p:nvSpPr>
              <p:spPr bwMode="auto">
                <a:xfrm>
                  <a:off x="2018" y="1850"/>
                  <a:ext cx="597" cy="187"/>
                </a:xfrm>
                <a:custGeom>
                  <a:avLst/>
                  <a:gdLst>
                    <a:gd name="T0" fmla="*/ 14 w 597"/>
                    <a:gd name="T1" fmla="*/ 182 h 187"/>
                    <a:gd name="T2" fmla="*/ 168 w 597"/>
                    <a:gd name="T3" fmla="*/ 5 h 187"/>
                    <a:gd name="T4" fmla="*/ 583 w 597"/>
                    <a:gd name="T5" fmla="*/ 5 h 187"/>
                    <a:gd name="T6" fmla="*/ 429 w 597"/>
                    <a:gd name="T7" fmla="*/ 182 h 187"/>
                    <a:gd name="T8" fmla="*/ 14 w 597"/>
                    <a:gd name="T9" fmla="*/ 182 h 187"/>
                    <a:gd name="T10" fmla="*/ 597 w 597"/>
                    <a:gd name="T11" fmla="*/ 0 h 187"/>
                    <a:gd name="T12" fmla="*/ 164 w 597"/>
                    <a:gd name="T13" fmla="*/ 0 h 187"/>
                    <a:gd name="T14" fmla="*/ 0 w 597"/>
                    <a:gd name="T15" fmla="*/ 187 h 187"/>
                    <a:gd name="T16" fmla="*/ 433 w 597"/>
                    <a:gd name="T17" fmla="*/ 187 h 187"/>
                    <a:gd name="T18" fmla="*/ 597 w 597"/>
                    <a:gd name="T1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187">
                      <a:moveTo>
                        <a:pt x="14" y="182"/>
                      </a:moveTo>
                      <a:lnTo>
                        <a:pt x="168" y="5"/>
                      </a:lnTo>
                      <a:lnTo>
                        <a:pt x="583" y="5"/>
                      </a:lnTo>
                      <a:lnTo>
                        <a:pt x="429" y="182"/>
                      </a:lnTo>
                      <a:lnTo>
                        <a:pt x="14" y="182"/>
                      </a:lnTo>
                      <a:moveTo>
                        <a:pt x="597" y="0"/>
                      </a:moveTo>
                      <a:lnTo>
                        <a:pt x="164" y="0"/>
                      </a:lnTo>
                      <a:lnTo>
                        <a:pt x="0" y="187"/>
                      </a:lnTo>
                      <a:lnTo>
                        <a:pt x="433" y="187"/>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17">
                <a:extLst>
                  <a:ext uri="{FF2B5EF4-FFF2-40B4-BE49-F238E27FC236}">
                    <a16:creationId xmlns:a16="http://schemas.microsoft.com/office/drawing/2014/main" id="{4336C943-10F6-E648-97DE-330211DBEB9B}"/>
                  </a:ext>
                </a:extLst>
              </p:cNvPr>
              <p:cNvGrpSpPr>
                <a:grpSpLocks noChangeAspect="1"/>
              </p:cNvGrpSpPr>
              <p:nvPr/>
            </p:nvGrpSpPr>
            <p:grpSpPr bwMode="auto">
              <a:xfrm>
                <a:off x="5114934" y="2654753"/>
                <a:ext cx="547937" cy="173294"/>
                <a:chOff x="2532" y="1656"/>
                <a:chExt cx="332" cy="105"/>
              </a:xfrm>
            </p:grpSpPr>
            <p:sp>
              <p:nvSpPr>
                <p:cNvPr id="29" name="AutoShape 16">
                  <a:extLst>
                    <a:ext uri="{FF2B5EF4-FFF2-40B4-BE49-F238E27FC236}">
                      <a16:creationId xmlns:a16="http://schemas.microsoft.com/office/drawing/2014/main" id="{905A636E-4F79-264D-9BAC-0E630B3CB1D3}"/>
                    </a:ext>
                  </a:extLst>
                </p:cNvPr>
                <p:cNvSpPr>
                  <a:spLocks noChangeAspect="1" noChangeArrowheads="1" noTextEdit="1"/>
                </p:cNvSpPr>
                <p:nvPr/>
              </p:nvSpPr>
              <p:spPr bwMode="auto">
                <a:xfrm>
                  <a:off x="2532" y="1656"/>
                  <a:ext cx="33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0F4C8300-89A3-6347-8FBD-0DF594B51393}"/>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a:extLst>
                    <a:ext uri="{FF2B5EF4-FFF2-40B4-BE49-F238E27FC236}">
                      <a16:creationId xmlns:a16="http://schemas.microsoft.com/office/drawing/2014/main" id="{6159FAB6-0623-6648-AC96-A7F20F137DB3}"/>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a:extLst>
                    <a:ext uri="{FF2B5EF4-FFF2-40B4-BE49-F238E27FC236}">
                      <a16:creationId xmlns:a16="http://schemas.microsoft.com/office/drawing/2014/main" id="{E6C3DA84-FB33-5947-AD85-8B199B1B98C9}"/>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close/>
                      <a:moveTo>
                        <a:pt x="332" y="0"/>
                      </a:moveTo>
                      <a:lnTo>
                        <a:pt x="91" y="0"/>
                      </a:lnTo>
                      <a:lnTo>
                        <a:pt x="0" y="104"/>
                      </a:lnTo>
                      <a:lnTo>
                        <a:pt x="241" y="104"/>
                      </a:lnTo>
                      <a:lnTo>
                        <a:pt x="332"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a:extLst>
                    <a:ext uri="{FF2B5EF4-FFF2-40B4-BE49-F238E27FC236}">
                      <a16:creationId xmlns:a16="http://schemas.microsoft.com/office/drawing/2014/main" id="{76033CAC-40B9-B14D-A7F4-2840F5CE0E53}"/>
                    </a:ext>
                  </a:extLst>
                </p:cNvPr>
                <p:cNvSpPr>
                  <a:spLocks noEditPoints="1"/>
                </p:cNvSpPr>
                <p:nvPr/>
              </p:nvSpPr>
              <p:spPr bwMode="auto">
                <a:xfrm>
                  <a:off x="2532" y="1657"/>
                  <a:ext cx="332" cy="104"/>
                </a:xfrm>
                <a:custGeom>
                  <a:avLst/>
                  <a:gdLst>
                    <a:gd name="T0" fmla="*/ 7 w 332"/>
                    <a:gd name="T1" fmla="*/ 101 h 104"/>
                    <a:gd name="T2" fmla="*/ 93 w 332"/>
                    <a:gd name="T3" fmla="*/ 3 h 104"/>
                    <a:gd name="T4" fmla="*/ 325 w 332"/>
                    <a:gd name="T5" fmla="*/ 3 h 104"/>
                    <a:gd name="T6" fmla="*/ 239 w 332"/>
                    <a:gd name="T7" fmla="*/ 101 h 104"/>
                    <a:gd name="T8" fmla="*/ 7 w 332"/>
                    <a:gd name="T9" fmla="*/ 101 h 104"/>
                    <a:gd name="T10" fmla="*/ 332 w 332"/>
                    <a:gd name="T11" fmla="*/ 0 h 104"/>
                    <a:gd name="T12" fmla="*/ 91 w 332"/>
                    <a:gd name="T13" fmla="*/ 0 h 104"/>
                    <a:gd name="T14" fmla="*/ 0 w 332"/>
                    <a:gd name="T15" fmla="*/ 104 h 104"/>
                    <a:gd name="T16" fmla="*/ 241 w 332"/>
                    <a:gd name="T17" fmla="*/ 104 h 104"/>
                    <a:gd name="T18" fmla="*/ 332 w 33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104">
                      <a:moveTo>
                        <a:pt x="7" y="101"/>
                      </a:moveTo>
                      <a:lnTo>
                        <a:pt x="93" y="3"/>
                      </a:lnTo>
                      <a:lnTo>
                        <a:pt x="325" y="3"/>
                      </a:lnTo>
                      <a:lnTo>
                        <a:pt x="239" y="101"/>
                      </a:lnTo>
                      <a:lnTo>
                        <a:pt x="7" y="101"/>
                      </a:lnTo>
                      <a:moveTo>
                        <a:pt x="332" y="0"/>
                      </a:moveTo>
                      <a:lnTo>
                        <a:pt x="91" y="0"/>
                      </a:lnTo>
                      <a:lnTo>
                        <a:pt x="0" y="104"/>
                      </a:lnTo>
                      <a:lnTo>
                        <a:pt x="241" y="104"/>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id="{488692EB-813F-5C42-95ED-5C9C773F7256}"/>
                  </a:ext>
                </a:extLst>
              </p:cNvPr>
              <p:cNvGrpSpPr>
                <a:grpSpLocks noChangeAspect="1"/>
              </p:cNvGrpSpPr>
              <p:nvPr/>
            </p:nvGrpSpPr>
            <p:grpSpPr bwMode="auto">
              <a:xfrm>
                <a:off x="5334439" y="2837950"/>
                <a:ext cx="889573" cy="282220"/>
                <a:chOff x="2665" y="1767"/>
                <a:chExt cx="539" cy="171"/>
              </a:xfrm>
            </p:grpSpPr>
            <p:sp>
              <p:nvSpPr>
                <p:cNvPr id="24" name="AutoShape 23">
                  <a:extLst>
                    <a:ext uri="{FF2B5EF4-FFF2-40B4-BE49-F238E27FC236}">
                      <a16:creationId xmlns:a16="http://schemas.microsoft.com/office/drawing/2014/main" id="{4EE7DDE3-6CE6-D244-8550-634BCC05A7AF}"/>
                    </a:ext>
                  </a:extLst>
                </p:cNvPr>
                <p:cNvSpPr>
                  <a:spLocks noChangeAspect="1" noChangeArrowheads="1" noTextEdit="1"/>
                </p:cNvSpPr>
                <p:nvPr/>
              </p:nvSpPr>
              <p:spPr bwMode="auto">
                <a:xfrm>
                  <a:off x="2665" y="1767"/>
                  <a:ext cx="5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a:extLst>
                    <a:ext uri="{FF2B5EF4-FFF2-40B4-BE49-F238E27FC236}">
                      <a16:creationId xmlns:a16="http://schemas.microsoft.com/office/drawing/2014/main" id="{6FADD52E-3208-A14C-BF65-F372582A776F}"/>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a:extLst>
                    <a:ext uri="{FF2B5EF4-FFF2-40B4-BE49-F238E27FC236}">
                      <a16:creationId xmlns:a16="http://schemas.microsoft.com/office/drawing/2014/main" id="{3E9984D4-8938-C94B-8066-24F188E14F7A}"/>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75EBB2C6-3FA1-6A4B-B426-5DDD8FA301B7}"/>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close/>
                      <a:moveTo>
                        <a:pt x="541" y="0"/>
                      </a:moveTo>
                      <a:lnTo>
                        <a:pt x="148" y="0"/>
                      </a:lnTo>
                      <a:lnTo>
                        <a:pt x="0" y="170"/>
                      </a:lnTo>
                      <a:lnTo>
                        <a:pt x="393" y="170"/>
                      </a:lnTo>
                      <a:lnTo>
                        <a:pt x="541" y="0"/>
                      </a:lnTo>
                      <a:close/>
                    </a:path>
                  </a:pathLst>
                </a:custGeom>
                <a:solidFill>
                  <a:srgbClr val="929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a:extLst>
                    <a:ext uri="{FF2B5EF4-FFF2-40B4-BE49-F238E27FC236}">
                      <a16:creationId xmlns:a16="http://schemas.microsoft.com/office/drawing/2014/main" id="{3E6DB2E0-DD33-8B44-87F4-AFC338B45968}"/>
                    </a:ext>
                  </a:extLst>
                </p:cNvPr>
                <p:cNvSpPr>
                  <a:spLocks noEditPoints="1"/>
                </p:cNvSpPr>
                <p:nvPr/>
              </p:nvSpPr>
              <p:spPr bwMode="auto">
                <a:xfrm>
                  <a:off x="2664" y="1768"/>
                  <a:ext cx="541" cy="170"/>
                </a:xfrm>
                <a:custGeom>
                  <a:avLst/>
                  <a:gdLst>
                    <a:gd name="T0" fmla="*/ 13 w 541"/>
                    <a:gd name="T1" fmla="*/ 165 h 170"/>
                    <a:gd name="T2" fmla="*/ 153 w 541"/>
                    <a:gd name="T3" fmla="*/ 5 h 170"/>
                    <a:gd name="T4" fmla="*/ 528 w 541"/>
                    <a:gd name="T5" fmla="*/ 5 h 170"/>
                    <a:gd name="T6" fmla="*/ 388 w 541"/>
                    <a:gd name="T7" fmla="*/ 165 h 170"/>
                    <a:gd name="T8" fmla="*/ 13 w 541"/>
                    <a:gd name="T9" fmla="*/ 165 h 170"/>
                    <a:gd name="T10" fmla="*/ 541 w 541"/>
                    <a:gd name="T11" fmla="*/ 0 h 170"/>
                    <a:gd name="T12" fmla="*/ 148 w 541"/>
                    <a:gd name="T13" fmla="*/ 0 h 170"/>
                    <a:gd name="T14" fmla="*/ 0 w 541"/>
                    <a:gd name="T15" fmla="*/ 170 h 170"/>
                    <a:gd name="T16" fmla="*/ 393 w 541"/>
                    <a:gd name="T17" fmla="*/ 170 h 170"/>
                    <a:gd name="T18" fmla="*/ 541 w 541"/>
                    <a:gd name="T1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1" h="170">
                      <a:moveTo>
                        <a:pt x="13" y="165"/>
                      </a:moveTo>
                      <a:lnTo>
                        <a:pt x="153" y="5"/>
                      </a:lnTo>
                      <a:lnTo>
                        <a:pt x="528" y="5"/>
                      </a:lnTo>
                      <a:lnTo>
                        <a:pt x="388" y="165"/>
                      </a:lnTo>
                      <a:lnTo>
                        <a:pt x="13" y="165"/>
                      </a:lnTo>
                      <a:moveTo>
                        <a:pt x="541" y="0"/>
                      </a:moveTo>
                      <a:lnTo>
                        <a:pt x="148" y="0"/>
                      </a:lnTo>
                      <a:lnTo>
                        <a:pt x="0" y="170"/>
                      </a:lnTo>
                      <a:lnTo>
                        <a:pt x="393" y="170"/>
                      </a:lnTo>
                      <a:lnTo>
                        <a:pt x="5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6" name="Up Arrow 15">
              <a:extLst>
                <a:ext uri="{FF2B5EF4-FFF2-40B4-BE49-F238E27FC236}">
                  <a16:creationId xmlns:a16="http://schemas.microsoft.com/office/drawing/2014/main" id="{4EA9D792-C82D-6E4A-8050-87ED7A9372C2}"/>
                </a:ext>
              </a:extLst>
            </p:cNvPr>
            <p:cNvSpPr/>
            <p:nvPr/>
          </p:nvSpPr>
          <p:spPr bwMode="auto">
            <a:xfrm>
              <a:off x="6765411" y="2368128"/>
              <a:ext cx="299132" cy="1653468"/>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7" name="Up Arrow 16">
              <a:extLst>
                <a:ext uri="{FF2B5EF4-FFF2-40B4-BE49-F238E27FC236}">
                  <a16:creationId xmlns:a16="http://schemas.microsoft.com/office/drawing/2014/main" id="{BB1D9F12-839A-3242-9212-179817FE7EF8}"/>
                </a:ext>
              </a:extLst>
            </p:cNvPr>
            <p:cNvSpPr/>
            <p:nvPr/>
          </p:nvSpPr>
          <p:spPr bwMode="auto">
            <a:xfrm rot="2568920" flipH="1">
              <a:off x="5923174" y="2264676"/>
              <a:ext cx="299132" cy="584147"/>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8" name="Up Arrow 17">
              <a:extLst>
                <a:ext uri="{FF2B5EF4-FFF2-40B4-BE49-F238E27FC236}">
                  <a16:creationId xmlns:a16="http://schemas.microsoft.com/office/drawing/2014/main" id="{FDA77708-41B2-CA4A-81E9-E1F2E908D766}"/>
                </a:ext>
              </a:extLst>
            </p:cNvPr>
            <p:cNvSpPr/>
            <p:nvPr/>
          </p:nvSpPr>
          <p:spPr bwMode="auto">
            <a:xfrm>
              <a:off x="6271871" y="1130431"/>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19" name="TextBox 18">
              <a:extLst>
                <a:ext uri="{FF2B5EF4-FFF2-40B4-BE49-F238E27FC236}">
                  <a16:creationId xmlns:a16="http://schemas.microsoft.com/office/drawing/2014/main" id="{1F7FEEF0-D095-CD41-A1F3-78B3F054BCD6}"/>
                </a:ext>
              </a:extLst>
            </p:cNvPr>
            <p:cNvSpPr txBox="1"/>
            <p:nvPr/>
          </p:nvSpPr>
          <p:spPr>
            <a:xfrm>
              <a:off x="7146140" y="1764451"/>
              <a:ext cx="1889810" cy="387998"/>
            </a:xfrm>
            <a:prstGeom prst="rect">
              <a:avLst/>
            </a:prstGeom>
            <a:noFill/>
          </p:spPr>
          <p:txBody>
            <a:bodyPr wrap="square" rtlCol="0">
              <a:spAutoFit/>
            </a:bodyPr>
            <a:lstStyle/>
            <a:p>
              <a:pPr algn="ctr"/>
              <a:r>
                <a:rPr lang="en-US" sz="1600" b="0" dirty="0" err="1">
                  <a:latin typeface="+mj-lt"/>
                </a:rPr>
                <a:t>RoI</a:t>
              </a:r>
              <a:r>
                <a:rPr lang="en-US" sz="1600" b="0" dirty="0">
                  <a:latin typeface="+mj-lt"/>
                </a:rPr>
                <a:t> pooling</a:t>
              </a:r>
            </a:p>
          </p:txBody>
        </p:sp>
        <p:sp>
          <p:nvSpPr>
            <p:cNvPr id="82" name="TextBox 81">
              <a:extLst>
                <a:ext uri="{FF2B5EF4-FFF2-40B4-BE49-F238E27FC236}">
                  <a16:creationId xmlns:a16="http://schemas.microsoft.com/office/drawing/2014/main" id="{CD054C8B-6531-B44A-8E88-2444AE958B99}"/>
                </a:ext>
              </a:extLst>
            </p:cNvPr>
            <p:cNvSpPr txBox="1"/>
            <p:nvPr/>
          </p:nvSpPr>
          <p:spPr>
            <a:xfrm>
              <a:off x="3796241" y="78549"/>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Classification  loss</a:t>
              </a:r>
            </a:p>
          </p:txBody>
        </p:sp>
        <p:sp>
          <p:nvSpPr>
            <p:cNvPr id="83" name="TextBox 82">
              <a:extLst>
                <a:ext uri="{FF2B5EF4-FFF2-40B4-BE49-F238E27FC236}">
                  <a16:creationId xmlns:a16="http://schemas.microsoft.com/office/drawing/2014/main" id="{09CFA2E2-DCA1-2C44-AB1F-44D3C5881DB8}"/>
                </a:ext>
              </a:extLst>
            </p:cNvPr>
            <p:cNvSpPr txBox="1"/>
            <p:nvPr/>
          </p:nvSpPr>
          <p:spPr>
            <a:xfrm>
              <a:off x="7106456" y="81921"/>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Bounding-box regression loss</a:t>
              </a:r>
            </a:p>
          </p:txBody>
        </p:sp>
        <p:sp>
          <p:nvSpPr>
            <p:cNvPr id="84" name="Up Arrow 83">
              <a:extLst>
                <a:ext uri="{FF2B5EF4-FFF2-40B4-BE49-F238E27FC236}">
                  <a16:creationId xmlns:a16="http://schemas.microsoft.com/office/drawing/2014/main" id="{B6165A12-7E81-234A-A823-9FE945799251}"/>
                </a:ext>
              </a:extLst>
            </p:cNvPr>
            <p:cNvSpPr/>
            <p:nvPr/>
          </p:nvSpPr>
          <p:spPr bwMode="auto">
            <a:xfrm rot="18900000">
              <a:off x="5854876" y="564225"/>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85" name="Up Arrow 84">
              <a:extLst>
                <a:ext uri="{FF2B5EF4-FFF2-40B4-BE49-F238E27FC236}">
                  <a16:creationId xmlns:a16="http://schemas.microsoft.com/office/drawing/2014/main" id="{50D1DBFA-13A7-EF41-8C23-E6EC4E52171B}"/>
                </a:ext>
              </a:extLst>
            </p:cNvPr>
            <p:cNvSpPr/>
            <p:nvPr/>
          </p:nvSpPr>
          <p:spPr bwMode="auto">
            <a:xfrm rot="2700000">
              <a:off x="6640832" y="564226"/>
              <a:ext cx="299132" cy="512548"/>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86" name="TextBox 85">
              <a:extLst>
                <a:ext uri="{FF2B5EF4-FFF2-40B4-BE49-F238E27FC236}">
                  <a16:creationId xmlns:a16="http://schemas.microsoft.com/office/drawing/2014/main" id="{FC27A0F8-3B32-C440-9E4D-B89009DCD6AA}"/>
                </a:ext>
              </a:extLst>
            </p:cNvPr>
            <p:cNvSpPr txBox="1"/>
            <p:nvPr/>
          </p:nvSpPr>
          <p:spPr>
            <a:xfrm>
              <a:off x="6231297" y="806804"/>
              <a:ext cx="446785" cy="387998"/>
            </a:xfrm>
            <a:prstGeom prst="rect">
              <a:avLst/>
            </a:prstGeom>
            <a:noFill/>
          </p:spPr>
          <p:txBody>
            <a:bodyPr wrap="none" rtlCol="0">
              <a:spAutoFit/>
            </a:bodyPr>
            <a:lstStyle/>
            <a:p>
              <a:r>
                <a:rPr lang="en-US" sz="1600" dirty="0"/>
                <a:t>…</a:t>
              </a:r>
            </a:p>
          </p:txBody>
        </p:sp>
        <p:sp>
          <p:nvSpPr>
            <p:cNvPr id="87" name="TextBox 86">
              <a:extLst>
                <a:ext uri="{FF2B5EF4-FFF2-40B4-BE49-F238E27FC236}">
                  <a16:creationId xmlns:a16="http://schemas.microsoft.com/office/drawing/2014/main" id="{330509D3-BB8F-DA4E-B82B-AEDFAD57FEBB}"/>
                </a:ext>
              </a:extLst>
            </p:cNvPr>
            <p:cNvSpPr txBox="1"/>
            <p:nvPr/>
          </p:nvSpPr>
          <p:spPr>
            <a:xfrm>
              <a:off x="1091864" y="1369459"/>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Classification  loss</a:t>
              </a:r>
            </a:p>
          </p:txBody>
        </p:sp>
        <p:sp>
          <p:nvSpPr>
            <p:cNvPr id="88" name="TextBox 87">
              <a:extLst>
                <a:ext uri="{FF2B5EF4-FFF2-40B4-BE49-F238E27FC236}">
                  <a16:creationId xmlns:a16="http://schemas.microsoft.com/office/drawing/2014/main" id="{7A033195-09E6-F841-9F29-89A60F0DAB5E}"/>
                </a:ext>
              </a:extLst>
            </p:cNvPr>
            <p:cNvSpPr txBox="1"/>
            <p:nvPr/>
          </p:nvSpPr>
          <p:spPr>
            <a:xfrm>
              <a:off x="3216359" y="1369459"/>
              <a:ext cx="1889810" cy="670177"/>
            </a:xfrm>
            <a:prstGeom prst="rect">
              <a:avLst/>
            </a:prstGeom>
            <a:noFill/>
            <a:ln>
              <a:solidFill>
                <a:schemeClr val="accent2"/>
              </a:solidFill>
            </a:ln>
          </p:spPr>
          <p:txBody>
            <a:bodyPr wrap="square" rtlCol="0">
              <a:spAutoFit/>
            </a:bodyPr>
            <a:lstStyle/>
            <a:p>
              <a:pPr algn="ctr"/>
              <a:r>
                <a:rPr lang="en-US" sz="1600" b="0" dirty="0">
                  <a:solidFill>
                    <a:schemeClr val="accent2"/>
                  </a:solidFill>
                </a:rPr>
                <a:t>Bounding-box regression loss</a:t>
              </a:r>
            </a:p>
          </p:txBody>
        </p:sp>
        <p:sp>
          <p:nvSpPr>
            <p:cNvPr id="89" name="Up Arrow 88">
              <a:extLst>
                <a:ext uri="{FF2B5EF4-FFF2-40B4-BE49-F238E27FC236}">
                  <a16:creationId xmlns:a16="http://schemas.microsoft.com/office/drawing/2014/main" id="{9917B107-20F9-194F-B5DA-BE114F47CD24}"/>
                </a:ext>
              </a:extLst>
            </p:cNvPr>
            <p:cNvSpPr/>
            <p:nvPr/>
          </p:nvSpPr>
          <p:spPr bwMode="auto">
            <a:xfrm rot="18900000">
              <a:off x="2994886" y="2146213"/>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sp>
          <p:nvSpPr>
            <p:cNvPr id="90" name="Up Arrow 89">
              <a:extLst>
                <a:ext uri="{FF2B5EF4-FFF2-40B4-BE49-F238E27FC236}">
                  <a16:creationId xmlns:a16="http://schemas.microsoft.com/office/drawing/2014/main" id="{F9EFA8BC-9000-4A40-89FE-8A199462533A}"/>
                </a:ext>
              </a:extLst>
            </p:cNvPr>
            <p:cNvSpPr/>
            <p:nvPr/>
          </p:nvSpPr>
          <p:spPr bwMode="auto">
            <a:xfrm>
              <a:off x="3926566" y="2099386"/>
              <a:ext cx="299132" cy="512549"/>
            </a:xfrm>
            <a:prstGeom prst="upArrow">
              <a:avLst/>
            </a:prstGeom>
            <a:solidFill>
              <a:srgbClr val="FF99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endParaRPr lang="en-US" sz="1400"/>
            </a:p>
          </p:txBody>
        </p:sp>
      </p:grpSp>
      <p:sp>
        <p:nvSpPr>
          <p:cNvPr id="92" name="TextBox 91">
            <a:extLst>
              <a:ext uri="{FF2B5EF4-FFF2-40B4-BE49-F238E27FC236}">
                <a16:creationId xmlns:a16="http://schemas.microsoft.com/office/drawing/2014/main" id="{1B3FE7A7-190F-D24A-A47D-4F86FBFFD99D}"/>
              </a:ext>
            </a:extLst>
          </p:cNvPr>
          <p:cNvSpPr txBox="1"/>
          <p:nvPr/>
        </p:nvSpPr>
        <p:spPr>
          <a:xfrm>
            <a:off x="1511301" y="6550224"/>
            <a:ext cx="2276585" cy="307777"/>
          </a:xfrm>
          <a:prstGeom prst="rect">
            <a:avLst/>
          </a:prstGeom>
          <a:noFill/>
        </p:spPr>
        <p:txBody>
          <a:bodyPr wrap="none" rtlCol="0">
            <a:spAutoFit/>
          </a:bodyPr>
          <a:lstStyle/>
          <a:p>
            <a:r>
              <a:rPr lang="en-US" sz="1400" b="0" dirty="0">
                <a:latin typeface="+mn-lt"/>
              </a:rPr>
              <a:t>Source: R. </a:t>
            </a:r>
            <a:r>
              <a:rPr lang="en-US" sz="1400" b="0" dirty="0" err="1">
                <a:latin typeface="+mn-lt"/>
              </a:rPr>
              <a:t>Girshick</a:t>
            </a:r>
            <a:r>
              <a:rPr lang="en-US" sz="1400" b="0" dirty="0">
                <a:latin typeface="+mn-lt"/>
              </a:rPr>
              <a:t>, K. He</a:t>
            </a:r>
          </a:p>
        </p:txBody>
      </p:sp>
    </p:spTree>
    <p:extLst>
      <p:ext uri="{BB962C8B-B14F-4D97-AF65-F5344CB8AC3E}">
        <p14:creationId xmlns:p14="http://schemas.microsoft.com/office/powerpoint/2010/main" val="3496445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R-CNN results</a:t>
            </a:r>
          </a:p>
        </p:txBody>
      </p:sp>
      <p:pic>
        <p:nvPicPr>
          <p:cNvPr id="5" name="Picture 4" descr="Screen Shot 2016-04-25 at 12.4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30400"/>
            <a:ext cx="9144000" cy="2990944"/>
          </a:xfrm>
          <a:prstGeom prst="rect">
            <a:avLst/>
          </a:prstGeom>
        </p:spPr>
      </p:pic>
    </p:spTree>
    <p:extLst>
      <p:ext uri="{BB962C8B-B14F-4D97-AF65-F5344CB8AC3E}">
        <p14:creationId xmlns:p14="http://schemas.microsoft.com/office/powerpoint/2010/main" val="3703540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6/64/The_Puppy.jpg/640px-The_Pup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190" y="1308316"/>
            <a:ext cx="6975469" cy="46539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Comparing Boxes: Intersection over Union (</a:t>
            </a:r>
            <a:r>
              <a:rPr lang="en-US" dirty="0" err="1"/>
              <a:t>IoU</a:t>
            </a:r>
            <a:r>
              <a:rPr lang="en-US" dirty="0"/>
              <a:t>)</a:t>
            </a:r>
          </a:p>
        </p:txBody>
      </p:sp>
      <p:sp>
        <p:nvSpPr>
          <p:cNvPr id="3" name="Slide Number Placeholder 2"/>
          <p:cNvSpPr>
            <a:spLocks noGrp="1"/>
          </p:cNvSpPr>
          <p:nvPr>
            <p:ph type="sldNum" sz="quarter" idx="4"/>
          </p:nvPr>
        </p:nvSpPr>
        <p:spPr/>
        <p:txBody>
          <a:bodyPr/>
          <a:lstStyle/>
          <a:p>
            <a:endParaRPr lang="en-US" dirty="0"/>
          </a:p>
        </p:txBody>
      </p:sp>
      <p:sp>
        <p:nvSpPr>
          <p:cNvPr id="17" name="TextBox 16"/>
          <p:cNvSpPr txBox="1"/>
          <p:nvPr/>
        </p:nvSpPr>
        <p:spPr>
          <a:xfrm>
            <a:off x="6022011" y="1430635"/>
            <a:ext cx="2803973" cy="584775"/>
          </a:xfrm>
          <a:prstGeom prst="rect">
            <a:avLst/>
          </a:prstGeom>
          <a:noFill/>
        </p:spPr>
        <p:txBody>
          <a:bodyPr wrap="none" rtlCol="0">
            <a:spAutoFit/>
          </a:bodyPr>
          <a:lstStyle/>
          <a:p>
            <a:r>
              <a:rPr lang="en-US" sz="3200" b="0" dirty="0">
                <a:solidFill>
                  <a:srgbClr val="00B0F0"/>
                </a:solidFill>
              </a:rPr>
              <a:t>Our Prediction</a:t>
            </a:r>
          </a:p>
        </p:txBody>
      </p:sp>
      <p:sp>
        <p:nvSpPr>
          <p:cNvPr id="19" name="TextBox 18"/>
          <p:cNvSpPr txBox="1"/>
          <p:nvPr/>
        </p:nvSpPr>
        <p:spPr>
          <a:xfrm>
            <a:off x="10201472" y="2246252"/>
            <a:ext cx="1569539" cy="1077218"/>
          </a:xfrm>
          <a:prstGeom prst="rect">
            <a:avLst/>
          </a:prstGeom>
          <a:noFill/>
        </p:spPr>
        <p:txBody>
          <a:bodyPr wrap="square" rtlCol="0">
            <a:spAutoFit/>
          </a:bodyPr>
          <a:lstStyle/>
          <a:p>
            <a:pPr algn="ctr"/>
            <a:r>
              <a:rPr lang="en-US" sz="3200" b="0">
                <a:solidFill>
                  <a:srgbClr val="00FF00"/>
                </a:solidFill>
              </a:rPr>
              <a:t>Ground Truth</a:t>
            </a:r>
          </a:p>
        </p:txBody>
      </p:sp>
      <mc:AlternateContent xmlns:mc="http://schemas.openxmlformats.org/markup-compatibility/2006" xmlns:a14="http://schemas.microsoft.com/office/drawing/2010/main">
        <mc:Choice Requires="a14">
          <p:sp>
            <p:nvSpPr>
              <p:cNvPr id="18" name="TextBox 17"/>
              <p:cNvSpPr txBox="1"/>
              <p:nvPr/>
            </p:nvSpPr>
            <p:spPr>
              <a:xfrm>
                <a:off x="111967" y="1308316"/>
                <a:ext cx="4612433" cy="3264548"/>
              </a:xfrm>
              <a:prstGeom prst="rect">
                <a:avLst/>
              </a:prstGeom>
              <a:noFill/>
            </p:spPr>
            <p:txBody>
              <a:bodyPr wrap="square" rtlCol="0">
                <a:spAutoFit/>
              </a:bodyPr>
              <a:lstStyle/>
              <a:p>
                <a:r>
                  <a:rPr lang="en-US" sz="2400" b="0" dirty="0"/>
                  <a:t>How can we compare our prediction to the ground-truth box?</a:t>
                </a:r>
              </a:p>
              <a:p>
                <a:endParaRPr lang="en-US" sz="2400" b="0" dirty="0"/>
              </a:p>
              <a:p>
                <a:r>
                  <a:rPr lang="en-US" sz="2400" b="0" dirty="0"/>
                  <a:t>Intersection over Union (</a:t>
                </a:r>
                <a:r>
                  <a:rPr lang="en-US" sz="2400" b="0" dirty="0" err="1"/>
                  <a:t>IoU</a:t>
                </a:r>
                <a:r>
                  <a:rPr lang="en-US" sz="2400" b="0" dirty="0"/>
                  <a:t>):</a:t>
                </a:r>
              </a:p>
              <a:p>
                <a:endParaRPr lang="en-US" sz="2800" b="0" dirty="0"/>
              </a:p>
              <a:p>
                <a:pPr/>
                <a14:m>
                  <m:oMathPara xmlns:m="http://schemas.openxmlformats.org/officeDocument/2006/math">
                    <m:oMathParaPr>
                      <m:jc m:val="centerGroup"/>
                    </m:oMathParaPr>
                    <m:oMath xmlns:m="http://schemas.openxmlformats.org/officeDocument/2006/math">
                      <m:f>
                        <m:fPr>
                          <m:ctrlPr>
                            <a:rPr lang="mr-IN" sz="2800" b="0" i="1" smtClean="0">
                              <a:latin typeface="Cambria Math" panose="02040503050406030204" pitchFamily="18" charset="0"/>
                            </a:rPr>
                          </m:ctrlPr>
                        </m:fPr>
                        <m:num>
                          <m:r>
                            <a:rPr lang="en-US" sz="2800" b="0" i="1" smtClean="0">
                              <a:solidFill>
                                <a:schemeClr val="accent2"/>
                              </a:solidFill>
                              <a:latin typeface="Cambria Math" charset="0"/>
                            </a:rPr>
                            <m:t>𝐴𝑟𝑒𝑎</m:t>
                          </m:r>
                          <m:r>
                            <a:rPr lang="en-US" sz="2800" b="0" i="1" smtClean="0">
                              <a:solidFill>
                                <a:schemeClr val="accent2"/>
                              </a:solidFill>
                              <a:latin typeface="Cambria Math" charset="0"/>
                            </a:rPr>
                            <m:t> </m:t>
                          </m:r>
                          <m:r>
                            <a:rPr lang="en-US" sz="2800" b="0" i="1" smtClean="0">
                              <a:solidFill>
                                <a:schemeClr val="accent2"/>
                              </a:solidFill>
                              <a:latin typeface="Cambria Math" charset="0"/>
                            </a:rPr>
                            <m:t>𝑜𝑓</m:t>
                          </m:r>
                          <m:r>
                            <a:rPr lang="en-US" sz="2800" b="0" i="1" smtClean="0">
                              <a:solidFill>
                                <a:schemeClr val="accent2"/>
                              </a:solidFill>
                              <a:latin typeface="Cambria Math" charset="0"/>
                            </a:rPr>
                            <m:t> </m:t>
                          </m:r>
                          <m:r>
                            <a:rPr lang="en-US" sz="2800" b="0" i="1" smtClean="0">
                              <a:solidFill>
                                <a:schemeClr val="accent2"/>
                              </a:solidFill>
                              <a:latin typeface="Cambria Math" charset="0"/>
                            </a:rPr>
                            <m:t>𝐼𝑛𝑡𝑒𝑟𝑠𝑒𝑐𝑡𝑖𝑜𝑛</m:t>
                          </m:r>
                        </m:num>
                        <m:den>
                          <m:r>
                            <a:rPr lang="en-US" sz="2800" b="0" i="1" smtClean="0">
                              <a:solidFill>
                                <a:srgbClr val="7030A0"/>
                              </a:solidFill>
                              <a:latin typeface="Cambria Math" charset="0"/>
                            </a:rPr>
                            <m:t>𝐴𝑟𝑒𝑎</m:t>
                          </m:r>
                          <m:r>
                            <a:rPr lang="en-US" sz="2800" b="0" i="1" smtClean="0">
                              <a:solidFill>
                                <a:srgbClr val="7030A0"/>
                              </a:solidFill>
                              <a:latin typeface="Cambria Math" charset="0"/>
                            </a:rPr>
                            <m:t> </m:t>
                          </m:r>
                          <m:r>
                            <a:rPr lang="en-US" sz="2800" b="0" i="1" smtClean="0">
                              <a:solidFill>
                                <a:srgbClr val="7030A0"/>
                              </a:solidFill>
                              <a:latin typeface="Cambria Math" charset="0"/>
                            </a:rPr>
                            <m:t>𝑜𝑓</m:t>
                          </m:r>
                          <m:r>
                            <a:rPr lang="en-US" sz="2800" b="0" i="1" smtClean="0">
                              <a:solidFill>
                                <a:srgbClr val="7030A0"/>
                              </a:solidFill>
                              <a:latin typeface="Cambria Math" charset="0"/>
                            </a:rPr>
                            <m:t> </m:t>
                          </m:r>
                          <m:r>
                            <a:rPr lang="en-US" sz="2800" b="0" i="1" smtClean="0">
                              <a:solidFill>
                                <a:srgbClr val="7030A0"/>
                              </a:solidFill>
                              <a:latin typeface="Cambria Math" charset="0"/>
                            </a:rPr>
                            <m:t>𝑈𝑛𝑖𝑜𝑛</m:t>
                          </m:r>
                        </m:den>
                      </m:f>
                    </m:oMath>
                  </m:oMathPara>
                </a14:m>
                <a:endParaRPr lang="en-US" sz="2400" b="0" dirty="0"/>
              </a:p>
            </p:txBody>
          </p:sp>
        </mc:Choice>
        <mc:Fallback xmlns="">
          <p:sp>
            <p:nvSpPr>
              <p:cNvPr id="18" name="TextBox 17"/>
              <p:cNvSpPr txBox="1">
                <a:spLocks noRot="1" noChangeAspect="1" noMove="1" noResize="1" noEditPoints="1" noAdjustHandles="1" noChangeArrowheads="1" noChangeShapeType="1" noTextEdit="1"/>
              </p:cNvSpPr>
              <p:nvPr/>
            </p:nvSpPr>
            <p:spPr>
              <a:xfrm>
                <a:off x="111967" y="1308316"/>
                <a:ext cx="4612433" cy="3264548"/>
              </a:xfrm>
              <a:prstGeom prst="rect">
                <a:avLst/>
              </a:prstGeom>
              <a:blipFill>
                <a:blip r:embed="rId3"/>
                <a:stretch>
                  <a:fillRect l="-1923" t="-1163" b="-3101"/>
                </a:stretch>
              </a:blipFill>
            </p:spPr>
            <p:txBody>
              <a:bodyPr/>
              <a:lstStyle/>
              <a:p>
                <a:r>
                  <a:rPr lang="en-US">
                    <a:noFill/>
                  </a:rPr>
                  <a:t> </a:t>
                </a:r>
              </a:p>
            </p:txBody>
          </p:sp>
        </mc:Fallback>
      </mc:AlternateContent>
      <p:sp>
        <p:nvSpPr>
          <p:cNvPr id="15" name="Rectangle 14"/>
          <p:cNvSpPr/>
          <p:nvPr/>
        </p:nvSpPr>
        <p:spPr>
          <a:xfrm>
            <a:off x="5840965" y="2071396"/>
            <a:ext cx="3620277" cy="3125756"/>
          </a:xfrm>
          <a:prstGeom prst="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94583" y="2416629"/>
            <a:ext cx="3589175" cy="3489648"/>
          </a:xfrm>
          <a:prstGeom prst="rect">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758038" y="3807510"/>
            <a:ext cx="2593980" cy="707886"/>
          </a:xfrm>
          <a:prstGeom prst="rect">
            <a:avLst/>
          </a:prstGeom>
          <a:solidFill>
            <a:schemeClr val="bg2">
              <a:lumMod val="90000"/>
              <a:alpha val="70000"/>
            </a:schemeClr>
          </a:solidFill>
        </p:spPr>
        <p:txBody>
          <a:bodyPr wrap="none" rtlCol="0">
            <a:spAutoFit/>
          </a:bodyPr>
          <a:lstStyle/>
          <a:p>
            <a:r>
              <a:rPr lang="en-US" sz="4000" dirty="0" err="1">
                <a:solidFill>
                  <a:srgbClr val="FFFF00"/>
                </a:solidFill>
              </a:rPr>
              <a:t>IoU</a:t>
            </a:r>
            <a:r>
              <a:rPr lang="en-US" sz="4000" dirty="0">
                <a:solidFill>
                  <a:srgbClr val="FFFF00"/>
                </a:solidFill>
              </a:rPr>
              <a:t> = 0.51</a:t>
            </a:r>
          </a:p>
        </p:txBody>
      </p:sp>
      <p:sp>
        <p:nvSpPr>
          <p:cNvPr id="5" name="TextBox 4"/>
          <p:cNvSpPr txBox="1"/>
          <p:nvPr/>
        </p:nvSpPr>
        <p:spPr>
          <a:xfrm>
            <a:off x="576428" y="4965978"/>
            <a:ext cx="2964273" cy="461665"/>
          </a:xfrm>
          <a:prstGeom prst="rect">
            <a:avLst/>
          </a:prstGeom>
          <a:noFill/>
        </p:spPr>
        <p:txBody>
          <a:bodyPr wrap="none" rtlCol="0">
            <a:spAutoFit/>
          </a:bodyPr>
          <a:lstStyle/>
          <a:p>
            <a:r>
              <a:rPr lang="en-US" sz="2400" b="0" dirty="0" err="1"/>
              <a:t>IoU</a:t>
            </a:r>
            <a:r>
              <a:rPr lang="en-US" sz="2400" b="0" dirty="0"/>
              <a:t> &gt; 0.5 is “decent”</a:t>
            </a:r>
          </a:p>
        </p:txBody>
      </p:sp>
      <p:sp>
        <p:nvSpPr>
          <p:cNvPr id="6" name="TextBox 5">
            <a:extLst>
              <a:ext uri="{FF2B5EF4-FFF2-40B4-BE49-F238E27FC236}">
                <a16:creationId xmlns:a16="http://schemas.microsoft.com/office/drawing/2014/main" id="{B91E84B6-977B-0C73-F36B-49A0149166E7}"/>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4"/>
              </a:rPr>
              <a:t>J. Johnson</a:t>
            </a:r>
            <a:endParaRPr lang="en-US" sz="1600" b="0" dirty="0"/>
          </a:p>
        </p:txBody>
      </p:sp>
    </p:spTree>
    <p:extLst>
      <p:ext uri="{BB962C8B-B14F-4D97-AF65-F5344CB8AC3E}">
        <p14:creationId xmlns:p14="http://schemas.microsoft.com/office/powerpoint/2010/main" val="11590119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detection progress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810" y="1693337"/>
            <a:ext cx="8952381" cy="5032324"/>
          </a:xfrm>
          <a:prstGeom prst="rect">
            <a:avLst/>
          </a:prstGeom>
        </p:spPr>
      </p:pic>
      <p:sp>
        <p:nvSpPr>
          <p:cNvPr id="12" name="TextBox 11"/>
          <p:cNvSpPr txBox="1"/>
          <p:nvPr/>
        </p:nvSpPr>
        <p:spPr>
          <a:xfrm>
            <a:off x="7437795" y="2713342"/>
            <a:ext cx="1185090" cy="369332"/>
          </a:xfrm>
          <a:prstGeom prst="rect">
            <a:avLst/>
          </a:prstGeom>
          <a:noFill/>
        </p:spPr>
        <p:txBody>
          <a:bodyPr wrap="none" rtlCol="0">
            <a:spAutoFit/>
          </a:bodyPr>
          <a:lstStyle/>
          <a:p>
            <a:r>
              <a:rPr lang="en-US" sz="1800" b="0" dirty="0">
                <a:solidFill>
                  <a:srgbClr val="000000"/>
                </a:solidFill>
              </a:rPr>
              <a:t>R-CNNv1</a:t>
            </a:r>
          </a:p>
        </p:txBody>
      </p:sp>
      <p:sp>
        <p:nvSpPr>
          <p:cNvPr id="14" name="TextBox 13"/>
          <p:cNvSpPr txBox="1"/>
          <p:nvPr/>
        </p:nvSpPr>
        <p:spPr>
          <a:xfrm>
            <a:off x="7467600" y="2005343"/>
            <a:ext cx="1532710" cy="369332"/>
          </a:xfrm>
          <a:prstGeom prst="rect">
            <a:avLst/>
          </a:prstGeom>
          <a:noFill/>
        </p:spPr>
        <p:txBody>
          <a:bodyPr wrap="square" rtlCol="0">
            <a:spAutoFit/>
          </a:bodyPr>
          <a:lstStyle/>
          <a:p>
            <a:pPr algn="ctr"/>
            <a:r>
              <a:rPr lang="en-US" sz="1800" b="0" dirty="0">
                <a:solidFill>
                  <a:srgbClr val="000000"/>
                </a:solidFill>
              </a:rPr>
              <a:t>Fast R-CNN</a:t>
            </a:r>
          </a:p>
        </p:txBody>
      </p:sp>
      <p:sp>
        <p:nvSpPr>
          <p:cNvPr id="11" name="Oval 10"/>
          <p:cNvSpPr/>
          <p:nvPr/>
        </p:nvSpPr>
        <p:spPr>
          <a:xfrm>
            <a:off x="7787983" y="3044908"/>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921397" y="2329426"/>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p:cNvSpPr/>
          <p:nvPr/>
        </p:nvSpPr>
        <p:spPr>
          <a:xfrm rot="5400000">
            <a:off x="5046617" y="1489167"/>
            <a:ext cx="548640" cy="374468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4551988" y="2715208"/>
            <a:ext cx="1544012" cy="369332"/>
          </a:xfrm>
          <a:prstGeom prst="rect">
            <a:avLst/>
          </a:prstGeom>
          <a:noFill/>
        </p:spPr>
        <p:txBody>
          <a:bodyPr wrap="none" rtlCol="0">
            <a:spAutoFit/>
          </a:bodyPr>
          <a:lstStyle/>
          <a:p>
            <a:r>
              <a:rPr lang="en-US" sz="1800" b="0" dirty="0"/>
              <a:t>Before CNNs</a:t>
            </a:r>
          </a:p>
        </p:txBody>
      </p:sp>
      <p:sp>
        <p:nvSpPr>
          <p:cNvPr id="18" name="Left Brace 17"/>
          <p:cNvSpPr/>
          <p:nvPr/>
        </p:nvSpPr>
        <p:spPr>
          <a:xfrm rot="16200000">
            <a:off x="8434255" y="2878185"/>
            <a:ext cx="548640" cy="15152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8020948" y="3840167"/>
            <a:ext cx="1351652" cy="369332"/>
          </a:xfrm>
          <a:prstGeom prst="rect">
            <a:avLst/>
          </a:prstGeom>
          <a:noFill/>
        </p:spPr>
        <p:txBody>
          <a:bodyPr wrap="none" rtlCol="0">
            <a:spAutoFit/>
          </a:bodyPr>
          <a:lstStyle/>
          <a:p>
            <a:r>
              <a:rPr lang="en-US" sz="1800" b="0" dirty="0"/>
              <a:t>After CNNs</a:t>
            </a:r>
          </a:p>
        </p:txBody>
      </p:sp>
      <p:sp>
        <p:nvSpPr>
          <p:cNvPr id="20" name="TextBox 19"/>
          <p:cNvSpPr txBox="1"/>
          <p:nvPr/>
        </p:nvSpPr>
        <p:spPr>
          <a:xfrm>
            <a:off x="7848600" y="1639255"/>
            <a:ext cx="1828800" cy="369332"/>
          </a:xfrm>
          <a:prstGeom prst="rect">
            <a:avLst/>
          </a:prstGeom>
          <a:noFill/>
        </p:spPr>
        <p:txBody>
          <a:bodyPr wrap="square" rtlCol="0">
            <a:spAutoFit/>
          </a:bodyPr>
          <a:lstStyle/>
          <a:p>
            <a:pPr algn="ctr"/>
            <a:r>
              <a:rPr lang="en-US" sz="1800" b="0" dirty="0">
                <a:solidFill>
                  <a:srgbClr val="000000"/>
                </a:solidFill>
              </a:rPr>
              <a:t>Faster R-CNN</a:t>
            </a:r>
          </a:p>
        </p:txBody>
      </p:sp>
      <p:sp>
        <p:nvSpPr>
          <p:cNvPr id="21" name="Oval 20"/>
          <p:cNvSpPr/>
          <p:nvPr/>
        </p:nvSpPr>
        <p:spPr>
          <a:xfrm>
            <a:off x="9302397" y="1963338"/>
            <a:ext cx="322662" cy="322662"/>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7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1" grpId="0" animBg="1"/>
      <p:bldP spid="13" grpId="0" animBg="1"/>
      <p:bldP spid="20" grpId="0"/>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D029-8D3B-4044-BD2E-B38FFABAC9B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D0AAF1D-D009-2540-93EA-1ECD79943D09}"/>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Task definition and evaluation</a:t>
            </a:r>
          </a:p>
          <a:p>
            <a:pPr marL="457200" indent="-457200">
              <a:buFont typeface="Arial" panose="020B0604020202020204" pitchFamily="34" charset="0"/>
              <a:buChar char="•"/>
            </a:pPr>
            <a:r>
              <a:rPr lang="en-US" dirty="0">
                <a:solidFill>
                  <a:schemeClr val="bg1">
                    <a:lumMod val="50000"/>
                  </a:schemeClr>
                </a:solidFill>
              </a:rPr>
              <a:t>Two-stage detectors</a:t>
            </a:r>
          </a:p>
          <a:p>
            <a:pPr marL="857250" lvl="1" indent="-457200">
              <a:buFont typeface="Arial" panose="020B0604020202020204" pitchFamily="34" charset="0"/>
              <a:buChar char="•"/>
            </a:pPr>
            <a:r>
              <a:rPr lang="en-US" sz="2400" dirty="0">
                <a:solidFill>
                  <a:schemeClr val="bg1">
                    <a:lumMod val="50000"/>
                  </a:schemeClr>
                </a:solidFill>
              </a:rPr>
              <a:t>R-CNN</a:t>
            </a:r>
          </a:p>
          <a:p>
            <a:pPr marL="857250" lvl="1" indent="-457200">
              <a:buFont typeface="Arial" panose="020B0604020202020204" pitchFamily="34" charset="0"/>
              <a:buChar char="•"/>
            </a:pPr>
            <a:r>
              <a:rPr lang="en-US" sz="2400" dirty="0">
                <a:solidFill>
                  <a:schemeClr val="bg1">
                    <a:lumMod val="50000"/>
                  </a:schemeClr>
                </a:solidFill>
              </a:rPr>
              <a:t>Fast R-CNN</a:t>
            </a:r>
          </a:p>
          <a:p>
            <a:pPr marL="857250" lvl="1" indent="-457200">
              <a:buFont typeface="Arial" panose="020B0604020202020204" pitchFamily="34" charset="0"/>
              <a:buChar char="•"/>
            </a:pPr>
            <a:r>
              <a:rPr lang="en-US" sz="2400" dirty="0">
                <a:solidFill>
                  <a:schemeClr val="bg1">
                    <a:lumMod val="50000"/>
                  </a:schemeClr>
                </a:solidFill>
              </a:rPr>
              <a:t>Faster R-CNN</a:t>
            </a:r>
          </a:p>
          <a:p>
            <a:pPr marL="457200" indent="-457200">
              <a:buFont typeface="Arial" panose="020B0604020202020204" pitchFamily="34" charset="0"/>
              <a:buChar char="•"/>
            </a:pPr>
            <a:r>
              <a:rPr lang="en-US" dirty="0"/>
              <a:t>Single-stage and multi-resolution detectors</a:t>
            </a:r>
          </a:p>
        </p:txBody>
      </p:sp>
    </p:spTree>
    <p:extLst>
      <p:ext uri="{BB962C8B-B14F-4D97-AF65-F5344CB8AC3E}">
        <p14:creationId xmlns:p14="http://schemas.microsoft.com/office/powerpoint/2010/main" val="420897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C775-5EC6-CF44-A0F2-C70CB8B90456}"/>
              </a:ext>
            </a:extLst>
          </p:cNvPr>
          <p:cNvSpPr>
            <a:spLocks noGrp="1"/>
          </p:cNvSpPr>
          <p:nvPr>
            <p:ph type="title"/>
          </p:nvPr>
        </p:nvSpPr>
        <p:spPr/>
        <p:txBody>
          <a:bodyPr/>
          <a:lstStyle/>
          <a:p>
            <a:r>
              <a:rPr lang="en-US" dirty="0"/>
              <a:t>Streamlined detection architectures</a:t>
            </a:r>
          </a:p>
        </p:txBody>
      </p:sp>
      <p:sp>
        <p:nvSpPr>
          <p:cNvPr id="3" name="Content Placeholder 2">
            <a:extLst>
              <a:ext uri="{FF2B5EF4-FFF2-40B4-BE49-F238E27FC236}">
                <a16:creationId xmlns:a16="http://schemas.microsoft.com/office/drawing/2014/main" id="{088FB8C0-B510-E640-908A-3222F491E27F}"/>
              </a:ext>
            </a:extLst>
          </p:cNvPr>
          <p:cNvSpPr>
            <a:spLocks noGrp="1"/>
          </p:cNvSpPr>
          <p:nvPr>
            <p:ph idx="1"/>
          </p:nvPr>
        </p:nvSpPr>
        <p:spPr/>
        <p:txBody>
          <a:bodyPr/>
          <a:lstStyle/>
          <a:p>
            <a:pPr marL="457200" indent="-457200">
              <a:buFont typeface="Arial" panose="020B0604020202020204" pitchFamily="34" charset="0"/>
              <a:buChar char="•"/>
            </a:pPr>
            <a:r>
              <a:rPr lang="en-US" dirty="0"/>
              <a:t>The Faster R-CNN pipeline separates proposal generation and region classification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Is it possible to do detection in one shot?</a:t>
            </a:r>
          </a:p>
        </p:txBody>
      </p:sp>
      <p:sp>
        <p:nvSpPr>
          <p:cNvPr id="4" name="Rectangle 3">
            <a:extLst>
              <a:ext uri="{FF2B5EF4-FFF2-40B4-BE49-F238E27FC236}">
                <a16:creationId xmlns:a16="http://schemas.microsoft.com/office/drawing/2014/main" id="{F4AFBB67-BF84-B64D-8BD5-AAAF1866B5C8}"/>
              </a:ext>
            </a:extLst>
          </p:cNvPr>
          <p:cNvSpPr/>
          <p:nvPr/>
        </p:nvSpPr>
        <p:spPr bwMode="auto">
          <a:xfrm>
            <a:off x="1600200" y="2961409"/>
            <a:ext cx="1752600"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800" b="0" dirty="0"/>
              <a:t>Conv feature map of the entire image</a:t>
            </a:r>
          </a:p>
        </p:txBody>
      </p:sp>
      <p:sp>
        <p:nvSpPr>
          <p:cNvPr id="5" name="Right Arrow 4">
            <a:extLst>
              <a:ext uri="{FF2B5EF4-FFF2-40B4-BE49-F238E27FC236}">
                <a16:creationId xmlns:a16="http://schemas.microsoft.com/office/drawing/2014/main" id="{A37C5861-7D72-254C-9E71-232D6001CE40}"/>
              </a:ext>
            </a:extLst>
          </p:cNvPr>
          <p:cNvSpPr/>
          <p:nvPr/>
        </p:nvSpPr>
        <p:spPr bwMode="auto">
          <a:xfrm rot="19050680">
            <a:off x="3445641" y="2569008"/>
            <a:ext cx="534654" cy="380494"/>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2E1D8D77-9AE6-F040-B7BD-83672F88BA21}"/>
              </a:ext>
            </a:extLst>
          </p:cNvPr>
          <p:cNvSpPr/>
          <p:nvPr/>
        </p:nvSpPr>
        <p:spPr bwMode="auto">
          <a:xfrm>
            <a:off x="4087465" y="2001321"/>
            <a:ext cx="1371600"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800" b="0" dirty="0"/>
              <a:t>Region Proposals</a:t>
            </a:r>
          </a:p>
        </p:txBody>
      </p:sp>
      <p:sp>
        <p:nvSpPr>
          <p:cNvPr id="7" name="Right Arrow 6">
            <a:extLst>
              <a:ext uri="{FF2B5EF4-FFF2-40B4-BE49-F238E27FC236}">
                <a16:creationId xmlns:a16="http://schemas.microsoft.com/office/drawing/2014/main" id="{0F149390-A818-3349-B6F0-E210E2A340F9}"/>
              </a:ext>
            </a:extLst>
          </p:cNvPr>
          <p:cNvSpPr/>
          <p:nvPr/>
        </p:nvSpPr>
        <p:spPr bwMode="auto">
          <a:xfrm rot="2542867">
            <a:off x="5569975" y="2578276"/>
            <a:ext cx="507464" cy="431241"/>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C463B61F-99E4-E942-BEE5-358BAF6FE458}"/>
              </a:ext>
            </a:extLst>
          </p:cNvPr>
          <p:cNvSpPr/>
          <p:nvPr/>
        </p:nvSpPr>
        <p:spPr bwMode="auto">
          <a:xfrm>
            <a:off x="6922500" y="2930236"/>
            <a:ext cx="1243853"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800" b="0" dirty="0" err="1"/>
              <a:t>RoI</a:t>
            </a:r>
            <a:r>
              <a:rPr lang="en-US" sz="1800" b="0" dirty="0"/>
              <a:t> features</a:t>
            </a:r>
          </a:p>
        </p:txBody>
      </p:sp>
      <p:sp>
        <p:nvSpPr>
          <p:cNvPr id="9" name="Right Arrow 8">
            <a:extLst>
              <a:ext uri="{FF2B5EF4-FFF2-40B4-BE49-F238E27FC236}">
                <a16:creationId xmlns:a16="http://schemas.microsoft.com/office/drawing/2014/main" id="{261C2345-79CE-544F-9A7B-327A0CBB2258}"/>
              </a:ext>
            </a:extLst>
          </p:cNvPr>
          <p:cNvSpPr/>
          <p:nvPr/>
        </p:nvSpPr>
        <p:spPr bwMode="auto">
          <a:xfrm>
            <a:off x="3505201" y="3657600"/>
            <a:ext cx="2514600" cy="457200"/>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594E7465-B266-3A46-A5E1-DB835558271E}"/>
              </a:ext>
            </a:extLst>
          </p:cNvPr>
          <p:cNvSpPr txBox="1"/>
          <p:nvPr/>
        </p:nvSpPr>
        <p:spPr>
          <a:xfrm>
            <a:off x="2895601" y="2165389"/>
            <a:ext cx="671979" cy="369332"/>
          </a:xfrm>
          <a:prstGeom prst="rect">
            <a:avLst/>
          </a:prstGeom>
          <a:noFill/>
        </p:spPr>
        <p:txBody>
          <a:bodyPr wrap="none" rtlCol="0">
            <a:spAutoFit/>
          </a:bodyPr>
          <a:lstStyle/>
          <a:p>
            <a:r>
              <a:rPr lang="en-US" sz="1800" dirty="0"/>
              <a:t>RPN</a:t>
            </a:r>
          </a:p>
        </p:txBody>
      </p:sp>
      <p:sp>
        <p:nvSpPr>
          <p:cNvPr id="11" name="TextBox 10">
            <a:extLst>
              <a:ext uri="{FF2B5EF4-FFF2-40B4-BE49-F238E27FC236}">
                <a16:creationId xmlns:a16="http://schemas.microsoft.com/office/drawing/2014/main" id="{CC2C5731-3998-0546-B018-AF6C11C9201D}"/>
              </a:ext>
            </a:extLst>
          </p:cNvPr>
          <p:cNvSpPr txBox="1"/>
          <p:nvPr/>
        </p:nvSpPr>
        <p:spPr>
          <a:xfrm>
            <a:off x="5867401" y="3087470"/>
            <a:ext cx="1008941" cy="646331"/>
          </a:xfrm>
          <a:prstGeom prst="rect">
            <a:avLst/>
          </a:prstGeom>
          <a:noFill/>
        </p:spPr>
        <p:txBody>
          <a:bodyPr wrap="square" rtlCol="0">
            <a:spAutoFit/>
          </a:bodyPr>
          <a:lstStyle/>
          <a:p>
            <a:pPr algn="ctr"/>
            <a:r>
              <a:rPr lang="en-US" sz="1800" dirty="0" err="1"/>
              <a:t>RoI</a:t>
            </a:r>
            <a:r>
              <a:rPr lang="en-US" sz="1800" dirty="0"/>
              <a:t> pooling</a:t>
            </a:r>
          </a:p>
        </p:txBody>
      </p:sp>
      <p:sp>
        <p:nvSpPr>
          <p:cNvPr id="12" name="Right Arrow 11">
            <a:extLst>
              <a:ext uri="{FF2B5EF4-FFF2-40B4-BE49-F238E27FC236}">
                <a16:creationId xmlns:a16="http://schemas.microsoft.com/office/drawing/2014/main" id="{7C0BDDD1-3F9A-0442-B41C-1019018A0E9E}"/>
              </a:ext>
            </a:extLst>
          </p:cNvPr>
          <p:cNvSpPr/>
          <p:nvPr/>
        </p:nvSpPr>
        <p:spPr bwMode="auto">
          <a:xfrm>
            <a:off x="8312441" y="3235036"/>
            <a:ext cx="862853" cy="457200"/>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222D5AB9-59B7-D74E-95AF-C7EAB5E8E33D}"/>
              </a:ext>
            </a:extLst>
          </p:cNvPr>
          <p:cNvSpPr txBox="1"/>
          <p:nvPr/>
        </p:nvSpPr>
        <p:spPr>
          <a:xfrm>
            <a:off x="7772400" y="2249270"/>
            <a:ext cx="1944518" cy="646331"/>
          </a:xfrm>
          <a:prstGeom prst="rect">
            <a:avLst/>
          </a:prstGeom>
          <a:noFill/>
        </p:spPr>
        <p:txBody>
          <a:bodyPr wrap="square" rtlCol="0">
            <a:spAutoFit/>
          </a:bodyPr>
          <a:lstStyle/>
          <a:p>
            <a:pPr algn="ctr"/>
            <a:r>
              <a:rPr lang="en-US" sz="1800" dirty="0"/>
              <a:t>Classification + Regression</a:t>
            </a:r>
          </a:p>
        </p:txBody>
      </p:sp>
      <p:sp>
        <p:nvSpPr>
          <p:cNvPr id="14" name="Rectangle 13">
            <a:extLst>
              <a:ext uri="{FF2B5EF4-FFF2-40B4-BE49-F238E27FC236}">
                <a16:creationId xmlns:a16="http://schemas.microsoft.com/office/drawing/2014/main" id="{7CCCCB81-FFF0-7F4E-9E3A-C682FEECBB3A}"/>
              </a:ext>
            </a:extLst>
          </p:cNvPr>
          <p:cNvSpPr/>
          <p:nvPr/>
        </p:nvSpPr>
        <p:spPr bwMode="auto">
          <a:xfrm>
            <a:off x="9303665" y="2930236"/>
            <a:ext cx="1306477"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800" b="0" dirty="0"/>
              <a:t>Detections</a:t>
            </a:r>
          </a:p>
        </p:txBody>
      </p:sp>
      <p:sp>
        <p:nvSpPr>
          <p:cNvPr id="15" name="Rectangle 14">
            <a:extLst>
              <a:ext uri="{FF2B5EF4-FFF2-40B4-BE49-F238E27FC236}">
                <a16:creationId xmlns:a16="http://schemas.microsoft.com/office/drawing/2014/main" id="{060BAACF-E9DF-614E-97AE-58938BFAD108}"/>
              </a:ext>
            </a:extLst>
          </p:cNvPr>
          <p:cNvSpPr/>
          <p:nvPr/>
        </p:nvSpPr>
        <p:spPr bwMode="auto">
          <a:xfrm>
            <a:off x="2984377" y="5322027"/>
            <a:ext cx="1752600"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800" b="0" dirty="0"/>
              <a:t>Conv feature map of the entire image</a:t>
            </a:r>
          </a:p>
        </p:txBody>
      </p:sp>
      <p:sp>
        <p:nvSpPr>
          <p:cNvPr id="16" name="Right Arrow 15">
            <a:extLst>
              <a:ext uri="{FF2B5EF4-FFF2-40B4-BE49-F238E27FC236}">
                <a16:creationId xmlns:a16="http://schemas.microsoft.com/office/drawing/2014/main" id="{E9127AB1-E895-EE4F-A8EB-26194BA9B57D}"/>
              </a:ext>
            </a:extLst>
          </p:cNvPr>
          <p:cNvSpPr/>
          <p:nvPr/>
        </p:nvSpPr>
        <p:spPr bwMode="auto">
          <a:xfrm>
            <a:off x="4988569" y="5645728"/>
            <a:ext cx="2648659" cy="457200"/>
          </a:xfrm>
          <a:prstGeom prst="rightArrow">
            <a:avLst/>
          </a:prstGeom>
          <a:solidFill>
            <a:srgbClr val="FF99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FD623DA8-75E2-2949-9E23-03E1FC392018}"/>
              </a:ext>
            </a:extLst>
          </p:cNvPr>
          <p:cNvSpPr/>
          <p:nvPr/>
        </p:nvSpPr>
        <p:spPr bwMode="auto">
          <a:xfrm>
            <a:off x="7837524" y="5334000"/>
            <a:ext cx="1306477" cy="1066800"/>
          </a:xfrm>
          <a:prstGeom prst="rect">
            <a:avLst/>
          </a:prstGeom>
          <a:solidFill>
            <a:srgbClr val="FFDBC8"/>
          </a:solid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800" b="0" dirty="0"/>
              <a:t>Detections</a:t>
            </a:r>
          </a:p>
        </p:txBody>
      </p:sp>
      <p:sp>
        <p:nvSpPr>
          <p:cNvPr id="18" name="TextBox 17">
            <a:extLst>
              <a:ext uri="{FF2B5EF4-FFF2-40B4-BE49-F238E27FC236}">
                <a16:creationId xmlns:a16="http://schemas.microsoft.com/office/drawing/2014/main" id="{130FE4D4-D6B7-464B-A641-E53FF20459A0}"/>
              </a:ext>
            </a:extLst>
          </p:cNvPr>
          <p:cNvSpPr txBox="1"/>
          <p:nvPr/>
        </p:nvSpPr>
        <p:spPr>
          <a:xfrm>
            <a:off x="5017499" y="5075598"/>
            <a:ext cx="2518625" cy="646331"/>
          </a:xfrm>
          <a:prstGeom prst="rect">
            <a:avLst/>
          </a:prstGeom>
          <a:noFill/>
        </p:spPr>
        <p:txBody>
          <a:bodyPr wrap="square" rtlCol="0">
            <a:spAutoFit/>
          </a:bodyPr>
          <a:lstStyle/>
          <a:p>
            <a:pPr algn="ctr"/>
            <a:r>
              <a:rPr lang="en-US" sz="1800" dirty="0"/>
              <a:t>Classification + Regression</a:t>
            </a:r>
          </a:p>
        </p:txBody>
      </p:sp>
    </p:spTree>
    <p:extLst>
      <p:ext uri="{BB962C8B-B14F-4D97-AF65-F5344CB8AC3E}">
        <p14:creationId xmlns:p14="http://schemas.microsoft.com/office/powerpoint/2010/main" val="107015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P spid="16" grpId="0" animBg="1"/>
      <p:bldP spid="17" grpId="0" animBg="1"/>
      <p:bldP spid="1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YOLO</a:t>
            </a:r>
          </a:p>
        </p:txBody>
      </p:sp>
      <p:sp>
        <p:nvSpPr>
          <p:cNvPr id="3" name="Content Placeholder 2"/>
          <p:cNvSpPr>
            <a:spLocks noGrp="1"/>
          </p:cNvSpPr>
          <p:nvPr>
            <p:ph idx="1"/>
          </p:nvPr>
        </p:nvSpPr>
        <p:spPr/>
        <p:txBody>
          <a:bodyPr>
            <a:normAutofit/>
          </a:bodyPr>
          <a:lstStyle/>
          <a:p>
            <a:pPr marL="514350" indent="-514350">
              <a:lnSpc>
                <a:spcPct val="120000"/>
              </a:lnSpc>
              <a:buFont typeface="Arial" panose="020B0604020202020204" pitchFamily="34" charset="0"/>
              <a:buChar char="•"/>
            </a:pPr>
            <a:r>
              <a:rPr lang="en-US" dirty="0"/>
              <a:t>Divide the image into a coarse grid and directly predict class label and a few candidate boxes for each grid cell</a:t>
            </a:r>
          </a:p>
        </p:txBody>
      </p:sp>
      <p:pic>
        <p:nvPicPr>
          <p:cNvPr id="5" name="Picture 4"/>
          <p:cNvPicPr>
            <a:picLocks noChangeAspect="1"/>
          </p:cNvPicPr>
          <p:nvPr/>
        </p:nvPicPr>
        <p:blipFill rotWithShape="1">
          <a:blip r:embed="rId2"/>
          <a:srcRect t="5545" b="-181"/>
          <a:stretch/>
        </p:blipFill>
        <p:spPr>
          <a:xfrm>
            <a:off x="3429000" y="2667000"/>
            <a:ext cx="5703554" cy="3505200"/>
          </a:xfrm>
          <a:prstGeom prst="rect">
            <a:avLst/>
          </a:prstGeom>
        </p:spPr>
      </p:pic>
      <p:sp>
        <p:nvSpPr>
          <p:cNvPr id="7" name="Rectangle 6"/>
          <p:cNvSpPr/>
          <p:nvPr/>
        </p:nvSpPr>
        <p:spPr>
          <a:xfrm>
            <a:off x="1752600" y="6248400"/>
            <a:ext cx="8686800" cy="584776"/>
          </a:xfrm>
          <a:prstGeom prst="rect">
            <a:avLst/>
          </a:prstGeom>
        </p:spPr>
        <p:txBody>
          <a:bodyPr wrap="square">
            <a:spAutoFit/>
          </a:bodyPr>
          <a:lstStyle/>
          <a:p>
            <a:pPr algn="ctr"/>
            <a:r>
              <a:rPr lang="en-US" sz="1600" b="0" dirty="0"/>
              <a:t>J. </a:t>
            </a:r>
            <a:r>
              <a:rPr lang="en-US" sz="1600" b="0" dirty="0" err="1"/>
              <a:t>Redmon</a:t>
            </a:r>
            <a:r>
              <a:rPr lang="en-US" sz="1600" b="0" dirty="0"/>
              <a:t>, S. </a:t>
            </a:r>
            <a:r>
              <a:rPr lang="en-US" sz="1600" b="0" dirty="0" err="1"/>
              <a:t>Divvala</a:t>
            </a:r>
            <a:r>
              <a:rPr lang="en-US" sz="1600" b="0" dirty="0"/>
              <a:t>, R. </a:t>
            </a:r>
            <a:r>
              <a:rPr lang="en-US" sz="1600" b="0" dirty="0" err="1"/>
              <a:t>Girshick</a:t>
            </a:r>
            <a:r>
              <a:rPr lang="en-US" sz="1600" b="0" dirty="0"/>
              <a:t>, and A. </a:t>
            </a:r>
            <a:r>
              <a:rPr lang="en-US" sz="1600" b="0" dirty="0" err="1"/>
              <a:t>Farhadi</a:t>
            </a:r>
            <a:r>
              <a:rPr lang="en-US" sz="1600" b="0" dirty="0"/>
              <a:t>, </a:t>
            </a:r>
            <a:r>
              <a:rPr lang="en-US" sz="1600" b="0" dirty="0">
                <a:hlinkClick r:id="rId3"/>
              </a:rPr>
              <a:t>You Only Look Once: Unified, Real-Time Object Detection</a:t>
            </a:r>
            <a:r>
              <a:rPr lang="en-US" sz="1600" b="0" dirty="0"/>
              <a:t>, CVPR 2016</a:t>
            </a:r>
          </a:p>
        </p:txBody>
      </p:sp>
    </p:spTree>
    <p:extLst>
      <p:ext uri="{BB962C8B-B14F-4D97-AF65-F5344CB8AC3E}">
        <p14:creationId xmlns:p14="http://schemas.microsoft.com/office/powerpoint/2010/main" val="23311515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0" y="2819400"/>
            <a:ext cx="7696200" cy="3201194"/>
          </a:xfrm>
          <a:prstGeom prst="rect">
            <a:avLst/>
          </a:prstGeom>
        </p:spPr>
      </p:pic>
      <p:sp>
        <p:nvSpPr>
          <p:cNvPr id="2" name="Title 1"/>
          <p:cNvSpPr>
            <a:spLocks noGrp="1"/>
          </p:cNvSpPr>
          <p:nvPr>
            <p:ph type="title"/>
          </p:nvPr>
        </p:nvSpPr>
        <p:spPr/>
        <p:txBody>
          <a:bodyPr/>
          <a:lstStyle/>
          <a:p>
            <a:r>
              <a:rPr lang="en-US" dirty="0"/>
              <a:t>YOLO</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09800" y="914400"/>
                <a:ext cx="7772400" cy="1981200"/>
              </a:xfrm>
            </p:spPr>
            <p:txBody>
              <a:bodyPr>
                <a:normAutofit/>
              </a:bodyPr>
              <a:lstStyle/>
              <a:p>
                <a:pPr marL="457200" indent="-457200">
                  <a:lnSpc>
                    <a:spcPct val="120000"/>
                  </a:lnSpc>
                  <a:buFont typeface="+mj-lt"/>
                  <a:buAutoNum type="arabicPeriod"/>
                </a:pPr>
                <a:r>
                  <a:rPr lang="en-US" sz="2400" dirty="0"/>
                  <a:t>Take conv feature maps at 7x7 resolution</a:t>
                </a:r>
              </a:p>
              <a:p>
                <a:pPr marL="514350" indent="-514350">
                  <a:lnSpc>
                    <a:spcPct val="120000"/>
                  </a:lnSpc>
                  <a:buFont typeface="+mj-lt"/>
                  <a:buAutoNum type="arabicPeriod"/>
                </a:pPr>
                <a:r>
                  <a:rPr lang="en-US" sz="2400" dirty="0"/>
                  <a:t>Add two FC layers to  predict, at each location, </a:t>
                </a:r>
                <a:br>
                  <a:rPr lang="en-US" sz="2400" dirty="0"/>
                </a:br>
                <a:r>
                  <a:rPr lang="en-US" sz="2400" dirty="0"/>
                  <a:t>a score for each class and 2 </a:t>
                </a:r>
                <a:r>
                  <a:rPr lang="en-US" sz="2400" dirty="0" err="1"/>
                  <a:t>bboxes</a:t>
                </a:r>
                <a:r>
                  <a:rPr lang="en-US" sz="2400" dirty="0"/>
                  <a:t> w/ confidences</a:t>
                </a:r>
              </a:p>
              <a:p>
                <a:pPr marL="914400" lvl="1" indent="-514350">
                  <a:lnSpc>
                    <a:spcPct val="120000"/>
                  </a:lnSpc>
                </a:pPr>
                <a:r>
                  <a:rPr lang="en-US" dirty="0"/>
                  <a:t>For PASCAL, output is </a:t>
                </a:r>
                <a14:m>
                  <m:oMath xmlns:m="http://schemas.openxmlformats.org/officeDocument/2006/math">
                    <m:r>
                      <a:rPr lang="en-US" i="1" dirty="0" smtClean="0">
                        <a:latin typeface="Cambria Math" panose="02040503050406030204" pitchFamily="18" charset="0"/>
                      </a:rPr>
                      <m:t>7</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7</m:t>
                    </m:r>
                    <m:r>
                      <a:rPr lang="en-US" i="1" dirty="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30 (</m:t>
                    </m:r>
                    <m:r>
                      <a:rPr lang="en-US" b="0" i="1" dirty="0" smtClean="0">
                        <a:latin typeface="Cambria Math" panose="02040503050406030204" pitchFamily="18" charset="0"/>
                      </a:rPr>
                      <m:t>30=</m:t>
                    </m:r>
                    <m:r>
                      <a:rPr lang="en-US" i="1" dirty="0" smtClean="0">
                        <a:latin typeface="Cambria Math" panose="02040503050406030204" pitchFamily="18" charset="0"/>
                      </a:rPr>
                      <m:t>20 + 2∗(4+1))</m:t>
                    </m:r>
                  </m:oMath>
                </a14:m>
                <a:endParaRPr lang="en-US" dirty="0"/>
              </a:p>
              <a:p>
                <a:pPr marL="514350" indent="-514350">
                  <a:lnSpc>
                    <a:spcPct val="120000"/>
                  </a:lnSpc>
                  <a:buFont typeface="+mj-lt"/>
                  <a:buAutoNum type="arabicPeriod"/>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09800" y="914400"/>
                <a:ext cx="7772400" cy="1981200"/>
              </a:xfrm>
              <a:blipFill>
                <a:blip r:embed="rId3"/>
                <a:stretch>
                  <a:fillRect l="-979" t="-641"/>
                </a:stretch>
              </a:blipFill>
            </p:spPr>
            <p:txBody>
              <a:bodyPr/>
              <a:lstStyle/>
              <a:p>
                <a:r>
                  <a:rPr lang="en-US">
                    <a:noFill/>
                  </a:rPr>
                  <a:t> </a:t>
                </a:r>
              </a:p>
            </p:txBody>
          </p:sp>
        </mc:Fallback>
      </mc:AlternateContent>
      <p:sp>
        <p:nvSpPr>
          <p:cNvPr id="7" name="Rectangle 6"/>
          <p:cNvSpPr/>
          <p:nvPr/>
        </p:nvSpPr>
        <p:spPr>
          <a:xfrm>
            <a:off x="1752600" y="6248400"/>
            <a:ext cx="8686800" cy="584776"/>
          </a:xfrm>
          <a:prstGeom prst="rect">
            <a:avLst/>
          </a:prstGeom>
        </p:spPr>
        <p:txBody>
          <a:bodyPr wrap="square">
            <a:spAutoFit/>
          </a:bodyPr>
          <a:lstStyle/>
          <a:p>
            <a:pPr algn="ctr"/>
            <a:r>
              <a:rPr lang="en-US" sz="1600" b="0" dirty="0"/>
              <a:t>J. </a:t>
            </a:r>
            <a:r>
              <a:rPr lang="en-US" sz="1600" b="0" dirty="0" err="1"/>
              <a:t>Redmon</a:t>
            </a:r>
            <a:r>
              <a:rPr lang="en-US" sz="1600" b="0" dirty="0"/>
              <a:t>, S. </a:t>
            </a:r>
            <a:r>
              <a:rPr lang="en-US" sz="1600" b="0" dirty="0" err="1"/>
              <a:t>Divvala</a:t>
            </a:r>
            <a:r>
              <a:rPr lang="en-US" sz="1600" b="0" dirty="0"/>
              <a:t>, R. </a:t>
            </a:r>
            <a:r>
              <a:rPr lang="en-US" sz="1600" b="0" dirty="0" err="1"/>
              <a:t>Girshick</a:t>
            </a:r>
            <a:r>
              <a:rPr lang="en-US" sz="1600" b="0" dirty="0"/>
              <a:t>, and A. </a:t>
            </a:r>
            <a:r>
              <a:rPr lang="en-US" sz="1600" b="0" dirty="0" err="1"/>
              <a:t>Farhadi</a:t>
            </a:r>
            <a:r>
              <a:rPr lang="en-US" sz="1600" b="0" dirty="0"/>
              <a:t>, </a:t>
            </a:r>
            <a:r>
              <a:rPr lang="en-US" sz="1600" b="0" dirty="0">
                <a:hlinkClick r:id="rId4"/>
              </a:rPr>
              <a:t>You Only Look Once: Unified, Real-Time Object Detection</a:t>
            </a:r>
            <a:r>
              <a:rPr lang="en-US" sz="1600" b="0" dirty="0"/>
              <a:t>, CVPR 2016</a:t>
            </a:r>
          </a:p>
        </p:txBody>
      </p:sp>
    </p:spTree>
    <p:extLst>
      <p:ext uri="{BB962C8B-B14F-4D97-AF65-F5344CB8AC3E}">
        <p14:creationId xmlns:p14="http://schemas.microsoft.com/office/powerpoint/2010/main" val="1486125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YOLO</a:t>
            </a:r>
          </a:p>
        </p:txBody>
      </p:sp>
      <p:sp>
        <p:nvSpPr>
          <p:cNvPr id="3" name="Content Placeholder 2"/>
          <p:cNvSpPr>
            <a:spLocks noGrp="1"/>
          </p:cNvSpPr>
          <p:nvPr>
            <p:ph idx="1"/>
          </p:nvPr>
        </p:nvSpPr>
        <p:spPr>
          <a:xfrm>
            <a:off x="2209800" y="914400"/>
            <a:ext cx="7772400" cy="533400"/>
          </a:xfrm>
        </p:spPr>
        <p:txBody>
          <a:bodyPr>
            <a:normAutofit/>
          </a:bodyPr>
          <a:lstStyle/>
          <a:p>
            <a:pPr marL="514350" indent="-514350">
              <a:buFont typeface="Arial" panose="020B0604020202020204" pitchFamily="34" charset="0"/>
              <a:buChar char="•"/>
            </a:pPr>
            <a:r>
              <a:rPr lang="en-US" dirty="0"/>
              <a:t>Objective function:</a:t>
            </a:r>
          </a:p>
        </p:txBody>
      </p:sp>
      <p:pic>
        <p:nvPicPr>
          <p:cNvPr id="8" name="Picture 7">
            <a:extLst>
              <a:ext uri="{FF2B5EF4-FFF2-40B4-BE49-F238E27FC236}">
                <a16:creationId xmlns:a16="http://schemas.microsoft.com/office/drawing/2014/main" id="{DE5C24BD-5576-A443-A9EA-45722314F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905001"/>
            <a:ext cx="6629400" cy="4501047"/>
          </a:xfrm>
          <a:prstGeom prst="rect">
            <a:avLst/>
          </a:prstGeom>
        </p:spPr>
      </p:pic>
      <p:sp>
        <p:nvSpPr>
          <p:cNvPr id="12" name="TextBox 11">
            <a:extLst>
              <a:ext uri="{FF2B5EF4-FFF2-40B4-BE49-F238E27FC236}">
                <a16:creationId xmlns:a16="http://schemas.microsoft.com/office/drawing/2014/main" id="{5FC1EF0C-450D-504B-8C27-3CA83C8517E8}"/>
              </a:ext>
            </a:extLst>
          </p:cNvPr>
          <p:cNvSpPr txBox="1"/>
          <p:nvPr/>
        </p:nvSpPr>
        <p:spPr>
          <a:xfrm>
            <a:off x="8521700" y="2514600"/>
            <a:ext cx="2146300" cy="369332"/>
          </a:xfrm>
          <a:prstGeom prst="rect">
            <a:avLst/>
          </a:prstGeom>
          <a:noFill/>
        </p:spPr>
        <p:txBody>
          <a:bodyPr wrap="square" rtlCol="0">
            <a:spAutoFit/>
          </a:bodyPr>
          <a:lstStyle/>
          <a:p>
            <a:pPr algn="ctr"/>
            <a:r>
              <a:rPr lang="en-US" sz="1800" b="0" dirty="0">
                <a:solidFill>
                  <a:srgbClr val="7030A0"/>
                </a:solidFill>
              </a:rPr>
              <a:t>Regression</a:t>
            </a:r>
          </a:p>
        </p:txBody>
      </p:sp>
      <p:sp>
        <p:nvSpPr>
          <p:cNvPr id="13" name="TextBox 12">
            <a:extLst>
              <a:ext uri="{FF2B5EF4-FFF2-40B4-BE49-F238E27FC236}">
                <a16:creationId xmlns:a16="http://schemas.microsoft.com/office/drawing/2014/main" id="{874B8155-380D-E149-B235-2EC7535E225E}"/>
              </a:ext>
            </a:extLst>
          </p:cNvPr>
          <p:cNvSpPr txBox="1"/>
          <p:nvPr/>
        </p:nvSpPr>
        <p:spPr>
          <a:xfrm>
            <a:off x="8674100" y="4154270"/>
            <a:ext cx="2146300" cy="646331"/>
          </a:xfrm>
          <a:prstGeom prst="rect">
            <a:avLst/>
          </a:prstGeom>
          <a:noFill/>
        </p:spPr>
        <p:txBody>
          <a:bodyPr wrap="square" rtlCol="0">
            <a:spAutoFit/>
          </a:bodyPr>
          <a:lstStyle/>
          <a:p>
            <a:pPr algn="ctr"/>
            <a:r>
              <a:rPr lang="en-US" sz="1800" b="0" dirty="0">
                <a:solidFill>
                  <a:srgbClr val="7030A0"/>
                </a:solidFill>
              </a:rPr>
              <a:t>Object/no object confidence</a:t>
            </a:r>
          </a:p>
        </p:txBody>
      </p:sp>
      <p:sp>
        <p:nvSpPr>
          <p:cNvPr id="23" name="TextBox 22">
            <a:extLst>
              <a:ext uri="{FF2B5EF4-FFF2-40B4-BE49-F238E27FC236}">
                <a16:creationId xmlns:a16="http://schemas.microsoft.com/office/drawing/2014/main" id="{65F54761-91F2-584D-8B61-A27DD755921E}"/>
              </a:ext>
            </a:extLst>
          </p:cNvPr>
          <p:cNvSpPr txBox="1"/>
          <p:nvPr/>
        </p:nvSpPr>
        <p:spPr>
          <a:xfrm>
            <a:off x="8610600" y="5802868"/>
            <a:ext cx="2146300" cy="369332"/>
          </a:xfrm>
          <a:prstGeom prst="rect">
            <a:avLst/>
          </a:prstGeom>
          <a:noFill/>
        </p:spPr>
        <p:txBody>
          <a:bodyPr wrap="square" rtlCol="0">
            <a:spAutoFit/>
          </a:bodyPr>
          <a:lstStyle/>
          <a:p>
            <a:pPr algn="ctr"/>
            <a:r>
              <a:rPr lang="en-US" sz="1800" b="0" dirty="0">
                <a:solidFill>
                  <a:srgbClr val="7030A0"/>
                </a:solidFill>
              </a:rPr>
              <a:t>Class prediction</a:t>
            </a:r>
          </a:p>
        </p:txBody>
      </p:sp>
      <p:sp>
        <p:nvSpPr>
          <p:cNvPr id="24" name="Right Brace 23">
            <a:extLst>
              <a:ext uri="{FF2B5EF4-FFF2-40B4-BE49-F238E27FC236}">
                <a16:creationId xmlns:a16="http://schemas.microsoft.com/office/drawing/2014/main" id="{41334EA7-E647-0A44-934F-29563F9C0D74}"/>
              </a:ext>
            </a:extLst>
          </p:cNvPr>
          <p:cNvSpPr/>
          <p:nvPr/>
        </p:nvSpPr>
        <p:spPr bwMode="auto">
          <a:xfrm>
            <a:off x="8686800" y="1981201"/>
            <a:ext cx="152400" cy="1515543"/>
          </a:xfrm>
          <a:prstGeom prst="rightBrace">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7030A0"/>
              </a:solidFill>
            </a:endParaRPr>
          </a:p>
        </p:txBody>
      </p:sp>
      <p:sp>
        <p:nvSpPr>
          <p:cNvPr id="25" name="Right Brace 24">
            <a:extLst>
              <a:ext uri="{FF2B5EF4-FFF2-40B4-BE49-F238E27FC236}">
                <a16:creationId xmlns:a16="http://schemas.microsoft.com/office/drawing/2014/main" id="{D40BA3B6-41E9-FC4D-AF1F-EAA552CB39B2}"/>
              </a:ext>
            </a:extLst>
          </p:cNvPr>
          <p:cNvSpPr/>
          <p:nvPr/>
        </p:nvSpPr>
        <p:spPr bwMode="auto">
          <a:xfrm>
            <a:off x="8686800" y="3805772"/>
            <a:ext cx="152400" cy="1515543"/>
          </a:xfrm>
          <a:prstGeom prst="rightBrace">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7030A0"/>
              </a:solidFill>
            </a:endParaRPr>
          </a:p>
        </p:txBody>
      </p:sp>
    </p:spTree>
    <p:extLst>
      <p:ext uri="{BB962C8B-B14F-4D97-AF65-F5344CB8AC3E}">
        <p14:creationId xmlns:p14="http://schemas.microsoft.com/office/powerpoint/2010/main" val="33042880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YOLO</a:t>
            </a:r>
          </a:p>
        </p:txBody>
      </p:sp>
      <p:sp>
        <p:nvSpPr>
          <p:cNvPr id="3" name="Content Placeholder 2"/>
          <p:cNvSpPr>
            <a:spLocks noGrp="1"/>
          </p:cNvSpPr>
          <p:nvPr>
            <p:ph idx="1"/>
          </p:nvPr>
        </p:nvSpPr>
        <p:spPr>
          <a:xfrm>
            <a:off x="2209800" y="914400"/>
            <a:ext cx="7772400" cy="533400"/>
          </a:xfrm>
        </p:spPr>
        <p:txBody>
          <a:bodyPr>
            <a:normAutofit/>
          </a:bodyPr>
          <a:lstStyle/>
          <a:p>
            <a:pPr marL="514350" indent="-514350">
              <a:buFont typeface="Arial" panose="020B0604020202020204" pitchFamily="34" charset="0"/>
              <a:buChar char="•"/>
            </a:pPr>
            <a:r>
              <a:rPr lang="en-US" dirty="0"/>
              <a:t>Objective function:</a:t>
            </a:r>
          </a:p>
        </p:txBody>
      </p:sp>
      <p:pic>
        <p:nvPicPr>
          <p:cNvPr id="8" name="Picture 7">
            <a:extLst>
              <a:ext uri="{FF2B5EF4-FFF2-40B4-BE49-F238E27FC236}">
                <a16:creationId xmlns:a16="http://schemas.microsoft.com/office/drawing/2014/main" id="{DE5C24BD-5576-A443-A9EA-45722314F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905001"/>
            <a:ext cx="6629400" cy="4501047"/>
          </a:xfrm>
          <a:prstGeom prst="rect">
            <a:avLst/>
          </a:prstGeom>
        </p:spPr>
      </p:pic>
      <p:cxnSp>
        <p:nvCxnSpPr>
          <p:cNvPr id="10" name="Straight Arrow Connector 9">
            <a:extLst>
              <a:ext uri="{FF2B5EF4-FFF2-40B4-BE49-F238E27FC236}">
                <a16:creationId xmlns:a16="http://schemas.microsoft.com/office/drawing/2014/main" id="{56A3D52F-1110-2342-8E94-9E4D45133FB4}"/>
              </a:ext>
            </a:extLst>
          </p:cNvPr>
          <p:cNvCxnSpPr>
            <a:cxnSpLocks/>
          </p:cNvCxnSpPr>
          <p:nvPr/>
        </p:nvCxnSpPr>
        <p:spPr bwMode="auto">
          <a:xfrm flipH="1">
            <a:off x="3505200" y="1524000"/>
            <a:ext cx="533400" cy="609600"/>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p:sp>
        <p:nvSpPr>
          <p:cNvPr id="11" name="TextBox 10">
            <a:extLst>
              <a:ext uri="{FF2B5EF4-FFF2-40B4-BE49-F238E27FC236}">
                <a16:creationId xmlns:a16="http://schemas.microsoft.com/office/drawing/2014/main" id="{EE3CA2A2-43AB-A649-8203-D18178A79096}"/>
              </a:ext>
            </a:extLst>
          </p:cNvPr>
          <p:cNvSpPr txBox="1"/>
          <p:nvPr/>
        </p:nvSpPr>
        <p:spPr>
          <a:xfrm>
            <a:off x="3886200" y="1371600"/>
            <a:ext cx="2057400" cy="738664"/>
          </a:xfrm>
          <a:prstGeom prst="rect">
            <a:avLst/>
          </a:prstGeom>
          <a:noFill/>
        </p:spPr>
        <p:txBody>
          <a:bodyPr wrap="square" rtlCol="0">
            <a:spAutoFit/>
          </a:bodyPr>
          <a:lstStyle/>
          <a:p>
            <a:pPr algn="ctr"/>
            <a:r>
              <a:rPr lang="en-US" sz="1400" b="0" dirty="0">
                <a:solidFill>
                  <a:srgbClr val="7030A0"/>
                </a:solidFill>
              </a:rPr>
              <a:t>Cell </a:t>
            </a:r>
            <a:r>
              <a:rPr lang="en-US" sz="1400" b="0" dirty="0" err="1">
                <a:solidFill>
                  <a:srgbClr val="7030A0"/>
                </a:solidFill>
              </a:rPr>
              <a:t>i</a:t>
            </a:r>
            <a:r>
              <a:rPr lang="en-US" sz="1400" b="0" dirty="0">
                <a:solidFill>
                  <a:srgbClr val="7030A0"/>
                </a:solidFill>
              </a:rPr>
              <a:t> contains object, predictor j is responsible for it</a:t>
            </a:r>
          </a:p>
        </p:txBody>
      </p:sp>
      <p:sp>
        <p:nvSpPr>
          <p:cNvPr id="12" name="TextBox 11">
            <a:extLst>
              <a:ext uri="{FF2B5EF4-FFF2-40B4-BE49-F238E27FC236}">
                <a16:creationId xmlns:a16="http://schemas.microsoft.com/office/drawing/2014/main" id="{5FC1EF0C-450D-504B-8C27-3CA83C8517E8}"/>
              </a:ext>
            </a:extLst>
          </p:cNvPr>
          <p:cNvSpPr txBox="1"/>
          <p:nvPr/>
        </p:nvSpPr>
        <p:spPr>
          <a:xfrm>
            <a:off x="8445500" y="2842736"/>
            <a:ext cx="2146300" cy="738664"/>
          </a:xfrm>
          <a:prstGeom prst="rect">
            <a:avLst/>
          </a:prstGeom>
          <a:noFill/>
        </p:spPr>
        <p:txBody>
          <a:bodyPr wrap="square" rtlCol="0">
            <a:spAutoFit/>
          </a:bodyPr>
          <a:lstStyle/>
          <a:p>
            <a:pPr algn="ctr"/>
            <a:r>
              <a:rPr lang="en-US" sz="1400" b="0" dirty="0">
                <a:solidFill>
                  <a:srgbClr val="7030A0"/>
                </a:solidFill>
              </a:rPr>
              <a:t>Small deviations matter less for larger boxes than for smaller boxes</a:t>
            </a:r>
          </a:p>
        </p:txBody>
      </p:sp>
      <p:sp>
        <p:nvSpPr>
          <p:cNvPr id="13" name="TextBox 12">
            <a:extLst>
              <a:ext uri="{FF2B5EF4-FFF2-40B4-BE49-F238E27FC236}">
                <a16:creationId xmlns:a16="http://schemas.microsoft.com/office/drawing/2014/main" id="{874B8155-380D-E149-B235-2EC7535E225E}"/>
              </a:ext>
            </a:extLst>
          </p:cNvPr>
          <p:cNvSpPr txBox="1"/>
          <p:nvPr/>
        </p:nvSpPr>
        <p:spPr>
          <a:xfrm>
            <a:off x="7378700" y="3962401"/>
            <a:ext cx="2146300" cy="307777"/>
          </a:xfrm>
          <a:prstGeom prst="rect">
            <a:avLst/>
          </a:prstGeom>
          <a:noFill/>
        </p:spPr>
        <p:txBody>
          <a:bodyPr wrap="square" rtlCol="0">
            <a:spAutoFit/>
          </a:bodyPr>
          <a:lstStyle/>
          <a:p>
            <a:pPr algn="ctr"/>
            <a:r>
              <a:rPr lang="en-US" sz="1400" b="0" dirty="0">
                <a:solidFill>
                  <a:srgbClr val="7030A0"/>
                </a:solidFill>
              </a:rPr>
              <a:t>Confidence for object</a:t>
            </a:r>
          </a:p>
        </p:txBody>
      </p:sp>
      <p:sp>
        <p:nvSpPr>
          <p:cNvPr id="14" name="TextBox 13">
            <a:extLst>
              <a:ext uri="{FF2B5EF4-FFF2-40B4-BE49-F238E27FC236}">
                <a16:creationId xmlns:a16="http://schemas.microsoft.com/office/drawing/2014/main" id="{D2C66EAE-D770-A746-B4BB-96A6DCA68E13}"/>
              </a:ext>
            </a:extLst>
          </p:cNvPr>
          <p:cNvSpPr txBox="1"/>
          <p:nvPr/>
        </p:nvSpPr>
        <p:spPr>
          <a:xfrm>
            <a:off x="7378700" y="4873824"/>
            <a:ext cx="2146300" cy="307777"/>
          </a:xfrm>
          <a:prstGeom prst="rect">
            <a:avLst/>
          </a:prstGeom>
          <a:noFill/>
        </p:spPr>
        <p:txBody>
          <a:bodyPr wrap="square" rtlCol="0">
            <a:spAutoFit/>
          </a:bodyPr>
          <a:lstStyle/>
          <a:p>
            <a:pPr algn="ctr"/>
            <a:r>
              <a:rPr lang="en-US" sz="1400" b="0" dirty="0">
                <a:solidFill>
                  <a:srgbClr val="7030A0"/>
                </a:solidFill>
              </a:rPr>
              <a:t>Confidence for no object</a:t>
            </a:r>
          </a:p>
        </p:txBody>
      </p:sp>
      <p:sp>
        <p:nvSpPr>
          <p:cNvPr id="15" name="TextBox 14">
            <a:extLst>
              <a:ext uri="{FF2B5EF4-FFF2-40B4-BE49-F238E27FC236}">
                <a16:creationId xmlns:a16="http://schemas.microsoft.com/office/drawing/2014/main" id="{FB2A1A3A-BB1C-F941-95BC-41CA88C5D876}"/>
              </a:ext>
            </a:extLst>
          </p:cNvPr>
          <p:cNvSpPr txBox="1"/>
          <p:nvPr/>
        </p:nvSpPr>
        <p:spPr>
          <a:xfrm>
            <a:off x="8674100" y="5864424"/>
            <a:ext cx="1841500" cy="307777"/>
          </a:xfrm>
          <a:prstGeom prst="rect">
            <a:avLst/>
          </a:prstGeom>
          <a:noFill/>
        </p:spPr>
        <p:txBody>
          <a:bodyPr wrap="square" rtlCol="0">
            <a:spAutoFit/>
          </a:bodyPr>
          <a:lstStyle/>
          <a:p>
            <a:pPr algn="ctr"/>
            <a:r>
              <a:rPr lang="en-US" sz="1400" b="0" dirty="0">
                <a:solidFill>
                  <a:srgbClr val="7030A0"/>
                </a:solidFill>
              </a:rPr>
              <a:t>Class probability</a:t>
            </a:r>
          </a:p>
        </p:txBody>
      </p:sp>
      <p:cxnSp>
        <p:nvCxnSpPr>
          <p:cNvPr id="17" name="Straight Arrow Connector 16">
            <a:extLst>
              <a:ext uri="{FF2B5EF4-FFF2-40B4-BE49-F238E27FC236}">
                <a16:creationId xmlns:a16="http://schemas.microsoft.com/office/drawing/2014/main" id="{8271208C-E64D-7845-B978-BC05419553DF}"/>
              </a:ext>
            </a:extLst>
          </p:cNvPr>
          <p:cNvCxnSpPr>
            <a:cxnSpLocks/>
          </p:cNvCxnSpPr>
          <p:nvPr/>
        </p:nvCxnSpPr>
        <p:spPr bwMode="auto">
          <a:xfrm flipV="1">
            <a:off x="3505200" y="5181601"/>
            <a:ext cx="457200" cy="682822"/>
          </a:xfrm>
          <a:prstGeom prst="straightConnector1">
            <a:avLst/>
          </a:prstGeom>
          <a:solidFill>
            <a:schemeClr val="accent1"/>
          </a:solidFill>
          <a:ln w="9525" cap="flat" cmpd="sng" algn="ctr">
            <a:solidFill>
              <a:srgbClr val="7030A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7AF373B-CDE8-DB45-9591-06EFDDB140D3}"/>
                  </a:ext>
                </a:extLst>
              </p:cNvPr>
              <p:cNvSpPr txBox="1"/>
              <p:nvPr/>
            </p:nvSpPr>
            <p:spPr>
              <a:xfrm>
                <a:off x="2514600" y="5864423"/>
                <a:ext cx="2057400" cy="755976"/>
              </a:xfrm>
              <a:prstGeom prst="rect">
                <a:avLst/>
              </a:prstGeom>
              <a:noFill/>
            </p:spPr>
            <p:txBody>
              <a:bodyPr wrap="square" rtlCol="0">
                <a:spAutoFit/>
              </a:bodyPr>
              <a:lstStyle/>
              <a:p>
                <a:pPr algn="ctr"/>
                <a:r>
                  <a:rPr lang="en-US" sz="1400" b="0" dirty="0">
                    <a:solidFill>
                      <a:srgbClr val="7030A0"/>
                    </a:solidFill>
                  </a:rPr>
                  <a:t>Down-weight loss from boxes that don’t contain objects (</a:t>
                </a:r>
                <a14:m>
                  <m:oMath xmlns:m="http://schemas.openxmlformats.org/officeDocument/2006/math">
                    <m:sSub>
                      <m:sSubPr>
                        <m:ctrlPr>
                          <a:rPr lang="en-US" sz="1400" b="0" i="1">
                            <a:solidFill>
                              <a:srgbClr val="7030A0"/>
                            </a:solidFill>
                            <a:latin typeface="Cambria Math" panose="02040503050406030204" pitchFamily="18" charset="0"/>
                          </a:rPr>
                        </m:ctrlPr>
                      </m:sSubPr>
                      <m:e>
                        <m:r>
                          <a:rPr lang="en-US" sz="1400" b="0" i="1">
                            <a:solidFill>
                              <a:srgbClr val="7030A0"/>
                            </a:solidFill>
                            <a:latin typeface="Cambria Math" panose="02040503050406030204" pitchFamily="18" charset="0"/>
                            <a:ea typeface="Cambria Math" panose="02040503050406030204" pitchFamily="18" charset="0"/>
                          </a:rPr>
                          <m:t>𝜆</m:t>
                        </m:r>
                      </m:e>
                      <m:sub>
                        <m:r>
                          <m:rPr>
                            <m:sty m:val="p"/>
                          </m:rPr>
                          <a:rPr lang="en-US" sz="1400" b="0">
                            <a:solidFill>
                              <a:srgbClr val="7030A0"/>
                            </a:solidFill>
                            <a:latin typeface="Cambria Math" panose="02040503050406030204" pitchFamily="18" charset="0"/>
                          </a:rPr>
                          <m:t>noobj</m:t>
                        </m:r>
                      </m:sub>
                    </m:sSub>
                    <m:r>
                      <a:rPr lang="en-US" sz="1400" b="0" i="1">
                        <a:solidFill>
                          <a:srgbClr val="7030A0"/>
                        </a:solidFill>
                        <a:latin typeface="Cambria Math" panose="02040503050406030204" pitchFamily="18" charset="0"/>
                      </a:rPr>
                      <m:t>=0.5)</m:t>
                    </m:r>
                  </m:oMath>
                </a14:m>
                <a:endParaRPr lang="en-US" sz="1400" b="0" dirty="0">
                  <a:solidFill>
                    <a:srgbClr val="7030A0"/>
                  </a:solidFill>
                </a:endParaRPr>
              </a:p>
            </p:txBody>
          </p:sp>
        </mc:Choice>
        <mc:Fallback xmlns="">
          <p:sp>
            <p:nvSpPr>
              <p:cNvPr id="18" name="TextBox 17">
                <a:extLst>
                  <a:ext uri="{FF2B5EF4-FFF2-40B4-BE49-F238E27FC236}">
                    <a16:creationId xmlns:a16="http://schemas.microsoft.com/office/drawing/2014/main" id="{57AF373B-CDE8-DB45-9591-06EFDDB140D3}"/>
                  </a:ext>
                </a:extLst>
              </p:cNvPr>
              <p:cNvSpPr txBox="1">
                <a:spLocks noRot="1" noChangeAspect="1" noMove="1" noResize="1" noEditPoints="1" noAdjustHandles="1" noChangeArrowheads="1" noChangeShapeType="1" noTextEdit="1"/>
              </p:cNvSpPr>
              <p:nvPr/>
            </p:nvSpPr>
            <p:spPr>
              <a:xfrm>
                <a:off x="2514600" y="5864423"/>
                <a:ext cx="2057400" cy="755976"/>
              </a:xfrm>
              <a:prstGeom prst="rect">
                <a:avLst/>
              </a:prstGeom>
              <a:blipFill>
                <a:blip r:embed="rId4"/>
                <a:stretch>
                  <a:fillRect l="-613" t="-1667" r="-3067" b="-5000"/>
                </a:stretch>
              </a:blipFill>
            </p:spPr>
            <p:txBody>
              <a:bodyPr/>
              <a:lstStyle/>
              <a:p>
                <a:r>
                  <a:rPr lang="en-US">
                    <a:noFill/>
                  </a:rPr>
                  <a:t> </a:t>
                </a:r>
              </a:p>
            </p:txBody>
          </p:sp>
        </mc:Fallback>
      </mc:AlternateContent>
    </p:spTree>
    <p:extLst>
      <p:ext uri="{BB962C8B-B14F-4D97-AF65-F5344CB8AC3E}">
        <p14:creationId xmlns:p14="http://schemas.microsoft.com/office/powerpoint/2010/main" val="23761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80E7-A92B-0749-AC48-4408A0BBBB68}"/>
              </a:ext>
            </a:extLst>
          </p:cNvPr>
          <p:cNvSpPr>
            <a:spLocks noGrp="1"/>
          </p:cNvSpPr>
          <p:nvPr>
            <p:ph type="title"/>
          </p:nvPr>
        </p:nvSpPr>
        <p:spPr/>
        <p:txBody>
          <a:bodyPr/>
          <a:lstStyle/>
          <a:p>
            <a:r>
              <a:rPr lang="en-US" dirty="0"/>
              <a:t>YOLO: Results</a:t>
            </a:r>
          </a:p>
        </p:txBody>
      </p:sp>
      <p:sp>
        <p:nvSpPr>
          <p:cNvPr id="3" name="Content Placeholder 2">
            <a:extLst>
              <a:ext uri="{FF2B5EF4-FFF2-40B4-BE49-F238E27FC236}">
                <a16:creationId xmlns:a16="http://schemas.microsoft.com/office/drawing/2014/main" id="{01B5A283-5FAA-DC48-BB08-D787D3854A1D}"/>
              </a:ext>
            </a:extLst>
          </p:cNvPr>
          <p:cNvSpPr>
            <a:spLocks noGrp="1"/>
          </p:cNvSpPr>
          <p:nvPr>
            <p:ph idx="1"/>
          </p:nvPr>
        </p:nvSpPr>
        <p:spPr/>
        <p:txBody>
          <a:bodyPr/>
          <a:lstStyle/>
          <a:p>
            <a:pPr marL="457200" indent="-457200">
              <a:lnSpc>
                <a:spcPct val="120000"/>
              </a:lnSpc>
              <a:buFont typeface="Arial"/>
              <a:buChar char="•"/>
            </a:pPr>
            <a:r>
              <a:rPr lang="en-US" sz="2400" dirty="0"/>
              <a:t>Each grid cell predicts only two boxes and can only have one class – this limits the number of nearby objects that can be predicted</a:t>
            </a:r>
          </a:p>
          <a:p>
            <a:pPr marL="457200" indent="-457200">
              <a:lnSpc>
                <a:spcPct val="120000"/>
              </a:lnSpc>
              <a:buFont typeface="Arial"/>
              <a:buChar char="•"/>
            </a:pPr>
            <a:r>
              <a:rPr lang="en-US" sz="2400" dirty="0"/>
              <a:t>Localization accuracy suffers compared to Fast(</a:t>
            </a:r>
            <a:r>
              <a:rPr lang="en-US" sz="2400" dirty="0" err="1"/>
              <a:t>er</a:t>
            </a:r>
            <a:r>
              <a:rPr lang="en-US" sz="2400" dirty="0"/>
              <a:t>) R-CNN due to coarser features, errors on small boxes</a:t>
            </a:r>
          </a:p>
          <a:p>
            <a:pPr marL="457200" indent="-457200">
              <a:lnSpc>
                <a:spcPct val="120000"/>
              </a:lnSpc>
              <a:buFont typeface="Arial"/>
              <a:buChar char="•"/>
            </a:pPr>
            <a:r>
              <a:rPr lang="en-US" sz="2400" dirty="0"/>
              <a:t>7x speedup over Faster R-CNN (45-155 FPS vs. 7-18 FPS)</a:t>
            </a:r>
          </a:p>
          <a:p>
            <a:endParaRPr lang="en-US" dirty="0"/>
          </a:p>
        </p:txBody>
      </p:sp>
      <p:pic>
        <p:nvPicPr>
          <p:cNvPr id="5" name="Picture 4">
            <a:extLst>
              <a:ext uri="{FF2B5EF4-FFF2-40B4-BE49-F238E27FC236}">
                <a16:creationId xmlns:a16="http://schemas.microsoft.com/office/drawing/2014/main" id="{CF179920-2DFD-6B48-B6D5-2FD46A467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5074" y="3872798"/>
            <a:ext cx="4703127" cy="2528003"/>
          </a:xfrm>
          <a:prstGeom prst="rect">
            <a:avLst/>
          </a:prstGeom>
        </p:spPr>
      </p:pic>
      <p:sp>
        <p:nvSpPr>
          <p:cNvPr id="6" name="TextBox 5">
            <a:extLst>
              <a:ext uri="{FF2B5EF4-FFF2-40B4-BE49-F238E27FC236}">
                <a16:creationId xmlns:a16="http://schemas.microsoft.com/office/drawing/2014/main" id="{3E952464-155B-4341-8118-32332A7740E7}"/>
              </a:ext>
            </a:extLst>
          </p:cNvPr>
          <p:cNvSpPr txBox="1"/>
          <p:nvPr/>
        </p:nvSpPr>
        <p:spPr>
          <a:xfrm>
            <a:off x="4419601" y="6400800"/>
            <a:ext cx="3883179" cy="400110"/>
          </a:xfrm>
          <a:prstGeom prst="rect">
            <a:avLst/>
          </a:prstGeom>
          <a:noFill/>
        </p:spPr>
        <p:txBody>
          <a:bodyPr wrap="none" rtlCol="0">
            <a:spAutoFit/>
          </a:bodyPr>
          <a:lstStyle/>
          <a:p>
            <a:r>
              <a:rPr lang="en-US" sz="2000" dirty="0"/>
              <a:t>Performance on PASCAL 2007</a:t>
            </a:r>
          </a:p>
        </p:txBody>
      </p:sp>
    </p:spTree>
    <p:extLst>
      <p:ext uri="{BB962C8B-B14F-4D97-AF65-F5344CB8AC3E}">
        <p14:creationId xmlns:p14="http://schemas.microsoft.com/office/powerpoint/2010/main" val="1293605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YOLO v2</a:t>
            </a:r>
          </a:p>
        </p:txBody>
      </p:sp>
      <p:pic>
        <p:nvPicPr>
          <p:cNvPr id="8" name="Picture 7" descr="Screen Shot 2018-04-18 at 2.52.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106" y="1524000"/>
            <a:ext cx="5268895" cy="3733800"/>
          </a:xfrm>
          <a:prstGeom prst="rect">
            <a:avLst/>
          </a:prstGeom>
        </p:spPr>
      </p:pic>
      <p:sp>
        <p:nvSpPr>
          <p:cNvPr id="9" name="Rectangle 8"/>
          <p:cNvSpPr/>
          <p:nvPr/>
        </p:nvSpPr>
        <p:spPr>
          <a:xfrm>
            <a:off x="1752600" y="6443246"/>
            <a:ext cx="8686800" cy="338554"/>
          </a:xfrm>
          <a:prstGeom prst="rect">
            <a:avLst/>
          </a:prstGeom>
        </p:spPr>
        <p:txBody>
          <a:bodyPr wrap="square">
            <a:spAutoFit/>
          </a:bodyPr>
          <a:lstStyle/>
          <a:p>
            <a:pPr algn="ctr"/>
            <a:r>
              <a:rPr lang="en-US" sz="1600" b="0" dirty="0"/>
              <a:t>J. </a:t>
            </a:r>
            <a:r>
              <a:rPr lang="en-US" sz="1600" b="0" dirty="0" err="1"/>
              <a:t>Redmon</a:t>
            </a:r>
            <a:r>
              <a:rPr lang="en-US" sz="1600" b="0" dirty="0"/>
              <a:t> and A. </a:t>
            </a:r>
            <a:r>
              <a:rPr lang="en-US" sz="1600" b="0" dirty="0" err="1"/>
              <a:t>Farhadi</a:t>
            </a:r>
            <a:r>
              <a:rPr lang="en-US" sz="1600" b="0" dirty="0"/>
              <a:t>, </a:t>
            </a:r>
            <a:r>
              <a:rPr lang="en-US" sz="1600" b="0" dirty="0">
                <a:hlinkClick r:id="rId3"/>
              </a:rPr>
              <a:t>YOLO9000: Better, Faster, Stronger</a:t>
            </a:r>
            <a:r>
              <a:rPr lang="en-US" sz="1600" b="0" dirty="0"/>
              <a:t>, CVPR 2017</a:t>
            </a:r>
          </a:p>
        </p:txBody>
      </p:sp>
      <p:sp>
        <p:nvSpPr>
          <p:cNvPr id="10" name="Content Placeholder 2"/>
          <p:cNvSpPr>
            <a:spLocks noGrp="1"/>
          </p:cNvSpPr>
          <p:nvPr>
            <p:ph idx="1"/>
          </p:nvPr>
        </p:nvSpPr>
        <p:spPr>
          <a:xfrm>
            <a:off x="914401" y="990601"/>
            <a:ext cx="4332306" cy="5135563"/>
          </a:xfrm>
        </p:spPr>
        <p:txBody>
          <a:bodyPr>
            <a:normAutofit fontScale="92500"/>
          </a:bodyPr>
          <a:lstStyle/>
          <a:p>
            <a:pPr marL="457200" indent="-457200">
              <a:lnSpc>
                <a:spcPct val="120000"/>
              </a:lnSpc>
              <a:buFont typeface="Arial"/>
              <a:buChar char="•"/>
            </a:pPr>
            <a:r>
              <a:rPr lang="en-US" dirty="0"/>
              <a:t>Remove FC layer, do convolutional prediction with anchor boxes instead</a:t>
            </a:r>
          </a:p>
          <a:p>
            <a:pPr marL="457200" indent="-457200">
              <a:lnSpc>
                <a:spcPct val="120000"/>
              </a:lnSpc>
              <a:buFont typeface="Arial"/>
              <a:buChar char="•"/>
            </a:pPr>
            <a:r>
              <a:rPr lang="en-US" dirty="0"/>
              <a:t>Increase resolution of input images and conv feature maps</a:t>
            </a:r>
          </a:p>
          <a:p>
            <a:pPr marL="457200" indent="-457200">
              <a:lnSpc>
                <a:spcPct val="120000"/>
              </a:lnSpc>
              <a:buFont typeface="Arial"/>
              <a:buChar char="•"/>
            </a:pPr>
            <a:r>
              <a:rPr lang="en-US" dirty="0"/>
              <a:t>Improve accuracy using batch normalization and other tricks</a:t>
            </a:r>
          </a:p>
        </p:txBody>
      </p:sp>
      <p:sp>
        <p:nvSpPr>
          <p:cNvPr id="3" name="TextBox 2">
            <a:extLst>
              <a:ext uri="{FF2B5EF4-FFF2-40B4-BE49-F238E27FC236}">
                <a16:creationId xmlns:a16="http://schemas.microsoft.com/office/drawing/2014/main" id="{139C2D91-1F6E-074C-97A5-D3001BD4ECB5}"/>
              </a:ext>
            </a:extLst>
          </p:cNvPr>
          <p:cNvSpPr txBox="1"/>
          <p:nvPr/>
        </p:nvSpPr>
        <p:spPr>
          <a:xfrm>
            <a:off x="7086600" y="5634336"/>
            <a:ext cx="2359172" cy="461665"/>
          </a:xfrm>
          <a:prstGeom prst="rect">
            <a:avLst/>
          </a:prstGeom>
          <a:noFill/>
        </p:spPr>
        <p:txBody>
          <a:bodyPr wrap="none" rtlCol="0">
            <a:spAutoFit/>
          </a:bodyPr>
          <a:lstStyle/>
          <a:p>
            <a:r>
              <a:rPr lang="en-US" dirty="0">
                <a:hlinkClick r:id="rId4"/>
              </a:rPr>
              <a:t>YouTube demo</a:t>
            </a:r>
            <a:endParaRPr lang="en-US" dirty="0"/>
          </a:p>
        </p:txBody>
      </p:sp>
      <p:sp>
        <p:nvSpPr>
          <p:cNvPr id="4" name="TextBox 3">
            <a:extLst>
              <a:ext uri="{FF2B5EF4-FFF2-40B4-BE49-F238E27FC236}">
                <a16:creationId xmlns:a16="http://schemas.microsoft.com/office/drawing/2014/main" id="{5F9AD04A-CBFD-084A-9034-70B4D4857759}"/>
              </a:ext>
            </a:extLst>
          </p:cNvPr>
          <p:cNvSpPr txBox="1"/>
          <p:nvPr/>
        </p:nvSpPr>
        <p:spPr>
          <a:xfrm>
            <a:off x="6983681" y="914401"/>
            <a:ext cx="2717411" cy="461665"/>
          </a:xfrm>
          <a:prstGeom prst="rect">
            <a:avLst/>
          </a:prstGeom>
          <a:noFill/>
        </p:spPr>
        <p:txBody>
          <a:bodyPr wrap="none" rtlCol="0">
            <a:spAutoFit/>
          </a:bodyPr>
          <a:lstStyle/>
          <a:p>
            <a:r>
              <a:rPr lang="en-US" dirty="0"/>
              <a:t>VOC 2007 results</a:t>
            </a:r>
          </a:p>
        </p:txBody>
      </p:sp>
    </p:spTree>
    <p:extLst>
      <p:ext uri="{BB962C8B-B14F-4D97-AF65-F5344CB8AC3E}">
        <p14:creationId xmlns:p14="http://schemas.microsoft.com/office/powerpoint/2010/main" val="9484178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EA93-C19F-D946-A31E-B17519C5A38D}"/>
              </a:ext>
            </a:extLst>
          </p:cNvPr>
          <p:cNvSpPr>
            <a:spLocks noGrp="1"/>
          </p:cNvSpPr>
          <p:nvPr>
            <p:ph type="title"/>
          </p:nvPr>
        </p:nvSpPr>
        <p:spPr/>
        <p:txBody>
          <a:bodyPr/>
          <a:lstStyle/>
          <a:p>
            <a:r>
              <a:rPr lang="en-US" dirty="0"/>
              <a:t>Multi-resolution prediction: SSD</a:t>
            </a:r>
          </a:p>
        </p:txBody>
      </p:sp>
      <p:sp>
        <p:nvSpPr>
          <p:cNvPr id="3" name="Content Placeholder 2">
            <a:extLst>
              <a:ext uri="{FF2B5EF4-FFF2-40B4-BE49-F238E27FC236}">
                <a16:creationId xmlns:a16="http://schemas.microsoft.com/office/drawing/2014/main" id="{C5CD2256-3EB8-A44C-B6EA-835714A172C8}"/>
              </a:ext>
            </a:extLst>
          </p:cNvPr>
          <p:cNvSpPr>
            <a:spLocks noGrp="1"/>
          </p:cNvSpPr>
          <p:nvPr>
            <p:ph idx="1"/>
          </p:nvPr>
        </p:nvSpPr>
        <p:spPr/>
        <p:txBody>
          <a:bodyPr/>
          <a:lstStyle/>
          <a:p>
            <a:pPr marL="457200" indent="-457200">
              <a:buFont typeface="Arial" panose="020B0604020202020204" pitchFamily="34" charset="0"/>
              <a:buChar char="•"/>
            </a:pPr>
            <a:r>
              <a:rPr lang="en-US" dirty="0"/>
              <a:t>Predict boxes of different size from different conv maps</a:t>
            </a:r>
          </a:p>
          <a:p>
            <a:pPr marL="457200" indent="-457200">
              <a:buFont typeface="Arial" panose="020B0604020202020204" pitchFamily="34" charset="0"/>
              <a:buChar char="•"/>
            </a:pPr>
            <a:r>
              <a:rPr lang="en-US" dirty="0"/>
              <a:t>Each level of resolution has its own predictor</a:t>
            </a:r>
          </a:p>
        </p:txBody>
      </p:sp>
      <p:sp>
        <p:nvSpPr>
          <p:cNvPr id="5" name="Rectangle 4">
            <a:extLst>
              <a:ext uri="{FF2B5EF4-FFF2-40B4-BE49-F238E27FC236}">
                <a16:creationId xmlns:a16="http://schemas.microsoft.com/office/drawing/2014/main" id="{FBDEEA24-41B0-7744-84CF-D8DFC96C9FFB}"/>
              </a:ext>
            </a:extLst>
          </p:cNvPr>
          <p:cNvSpPr/>
          <p:nvPr/>
        </p:nvSpPr>
        <p:spPr>
          <a:xfrm>
            <a:off x="228600" y="6367046"/>
            <a:ext cx="11734800" cy="338554"/>
          </a:xfrm>
          <a:prstGeom prst="rect">
            <a:avLst/>
          </a:prstGeom>
        </p:spPr>
        <p:txBody>
          <a:bodyPr wrap="square">
            <a:spAutoFit/>
          </a:bodyPr>
          <a:lstStyle/>
          <a:p>
            <a:pPr algn="ctr"/>
            <a:r>
              <a:rPr lang="en-US" sz="1600" b="0" dirty="0"/>
              <a:t>W. Liu, D. </a:t>
            </a:r>
            <a:r>
              <a:rPr lang="en-US" sz="1600" b="0" dirty="0" err="1"/>
              <a:t>Anguelov</a:t>
            </a:r>
            <a:r>
              <a:rPr lang="en-US" sz="1600" b="0" dirty="0"/>
              <a:t>, D. </a:t>
            </a:r>
            <a:r>
              <a:rPr lang="en-US" sz="1600" b="0" dirty="0" err="1"/>
              <a:t>Erhan</a:t>
            </a:r>
            <a:r>
              <a:rPr lang="en-US" sz="1600" b="0" dirty="0"/>
              <a:t>, C. </a:t>
            </a:r>
            <a:r>
              <a:rPr lang="en-US" sz="1600" b="0" dirty="0" err="1"/>
              <a:t>Szegedy</a:t>
            </a:r>
            <a:r>
              <a:rPr lang="en-US" sz="1600" b="0" dirty="0"/>
              <a:t>, S. Reed, C.-Y. Fu, and A. Berg, </a:t>
            </a:r>
            <a:r>
              <a:rPr lang="en-US" sz="1600" b="0" dirty="0">
                <a:hlinkClick r:id="rId2"/>
              </a:rPr>
              <a:t>SSD: Single Shot MultiBox Detector</a:t>
            </a:r>
            <a:r>
              <a:rPr lang="en-US" sz="1600" b="0" dirty="0"/>
              <a:t>, ECCV 2016</a:t>
            </a:r>
          </a:p>
        </p:txBody>
      </p:sp>
      <p:pic>
        <p:nvPicPr>
          <p:cNvPr id="6" name="Picture 5" descr="Screen Shot 2016-04-25 at 1.23.13 PM.png">
            <a:extLst>
              <a:ext uri="{FF2B5EF4-FFF2-40B4-BE49-F238E27FC236}">
                <a16:creationId xmlns:a16="http://schemas.microsoft.com/office/drawing/2014/main" id="{14DEB63A-2F4C-4743-A237-632AA2D52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095" y="2286000"/>
            <a:ext cx="9757809" cy="3733800"/>
          </a:xfrm>
          <a:prstGeom prst="rect">
            <a:avLst/>
          </a:prstGeom>
        </p:spPr>
      </p:pic>
    </p:spTree>
    <p:extLst>
      <p:ext uri="{BB962C8B-B14F-4D97-AF65-F5344CB8AC3E}">
        <p14:creationId xmlns:p14="http://schemas.microsoft.com/office/powerpoint/2010/main" val="268424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6/64/The_Puppy.jpg/640px-The_Pup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190" y="1308316"/>
            <a:ext cx="6975469" cy="46539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Comparing Boxes: Intersection over Union (</a:t>
            </a:r>
            <a:r>
              <a:rPr lang="en-US" dirty="0" err="1"/>
              <a:t>IoU</a:t>
            </a:r>
            <a:r>
              <a:rPr lang="en-US" dirty="0"/>
              <a:t>)</a:t>
            </a:r>
          </a:p>
        </p:txBody>
      </p:sp>
      <p:sp>
        <p:nvSpPr>
          <p:cNvPr id="3" name="Slide Number Placeholder 2"/>
          <p:cNvSpPr>
            <a:spLocks noGrp="1"/>
          </p:cNvSpPr>
          <p:nvPr>
            <p:ph type="sldNum" sz="quarter" idx="4"/>
          </p:nvPr>
        </p:nvSpPr>
        <p:spPr/>
        <p:txBody>
          <a:bodyPr/>
          <a:lstStyle/>
          <a:p>
            <a:endParaRPr lang="en-US" dirty="0"/>
          </a:p>
        </p:txBody>
      </p:sp>
      <p:sp>
        <p:nvSpPr>
          <p:cNvPr id="17" name="TextBox 16"/>
          <p:cNvSpPr txBox="1"/>
          <p:nvPr/>
        </p:nvSpPr>
        <p:spPr>
          <a:xfrm>
            <a:off x="6022011" y="1430635"/>
            <a:ext cx="2803973" cy="584775"/>
          </a:xfrm>
          <a:prstGeom prst="rect">
            <a:avLst/>
          </a:prstGeom>
          <a:noFill/>
        </p:spPr>
        <p:txBody>
          <a:bodyPr wrap="none" rtlCol="0">
            <a:spAutoFit/>
          </a:bodyPr>
          <a:lstStyle/>
          <a:p>
            <a:r>
              <a:rPr lang="en-US" sz="3200" b="0" dirty="0">
                <a:solidFill>
                  <a:srgbClr val="00B0F0"/>
                </a:solidFill>
              </a:rPr>
              <a:t>Our Prediction</a:t>
            </a:r>
          </a:p>
        </p:txBody>
      </p:sp>
      <p:sp>
        <p:nvSpPr>
          <p:cNvPr id="19" name="TextBox 18"/>
          <p:cNvSpPr txBox="1"/>
          <p:nvPr/>
        </p:nvSpPr>
        <p:spPr>
          <a:xfrm>
            <a:off x="10201472" y="2246252"/>
            <a:ext cx="1569539" cy="1077218"/>
          </a:xfrm>
          <a:prstGeom prst="rect">
            <a:avLst/>
          </a:prstGeom>
          <a:noFill/>
        </p:spPr>
        <p:txBody>
          <a:bodyPr wrap="square" rtlCol="0">
            <a:spAutoFit/>
          </a:bodyPr>
          <a:lstStyle/>
          <a:p>
            <a:pPr algn="ctr"/>
            <a:r>
              <a:rPr lang="en-US" sz="3200" b="0">
                <a:solidFill>
                  <a:srgbClr val="00FF00"/>
                </a:solidFill>
              </a:rPr>
              <a:t>Ground Truth</a:t>
            </a:r>
          </a:p>
        </p:txBody>
      </p:sp>
      <mc:AlternateContent xmlns:mc="http://schemas.openxmlformats.org/markup-compatibility/2006" xmlns:a14="http://schemas.microsoft.com/office/drawing/2010/main">
        <mc:Choice Requires="a14">
          <p:sp>
            <p:nvSpPr>
              <p:cNvPr id="18" name="TextBox 17"/>
              <p:cNvSpPr txBox="1"/>
              <p:nvPr/>
            </p:nvSpPr>
            <p:spPr>
              <a:xfrm>
                <a:off x="111967" y="1308316"/>
                <a:ext cx="4612433" cy="3264548"/>
              </a:xfrm>
              <a:prstGeom prst="rect">
                <a:avLst/>
              </a:prstGeom>
              <a:noFill/>
            </p:spPr>
            <p:txBody>
              <a:bodyPr wrap="square" rtlCol="0">
                <a:spAutoFit/>
              </a:bodyPr>
              <a:lstStyle/>
              <a:p>
                <a:r>
                  <a:rPr lang="en-US" sz="2400" b="0" dirty="0"/>
                  <a:t>How can we compare our prediction to the ground-truth box?</a:t>
                </a:r>
              </a:p>
              <a:p>
                <a:endParaRPr lang="en-US" sz="2400" b="0" dirty="0"/>
              </a:p>
              <a:p>
                <a:r>
                  <a:rPr lang="en-US" sz="2400" b="0" dirty="0"/>
                  <a:t>Intersection over Union (</a:t>
                </a:r>
                <a:r>
                  <a:rPr lang="en-US" sz="2400" b="0" dirty="0" err="1"/>
                  <a:t>IoU</a:t>
                </a:r>
                <a:r>
                  <a:rPr lang="en-US" sz="2400" b="0" dirty="0"/>
                  <a:t>):</a:t>
                </a:r>
              </a:p>
              <a:p>
                <a:endParaRPr lang="en-US" sz="2800" b="0" dirty="0"/>
              </a:p>
              <a:p>
                <a:pPr/>
                <a14:m>
                  <m:oMathPara xmlns:m="http://schemas.openxmlformats.org/officeDocument/2006/math">
                    <m:oMathParaPr>
                      <m:jc m:val="centerGroup"/>
                    </m:oMathParaPr>
                    <m:oMath xmlns:m="http://schemas.openxmlformats.org/officeDocument/2006/math">
                      <m:f>
                        <m:fPr>
                          <m:ctrlPr>
                            <a:rPr lang="mr-IN" sz="2800" b="0" i="1" smtClean="0">
                              <a:latin typeface="Cambria Math" panose="02040503050406030204" pitchFamily="18" charset="0"/>
                            </a:rPr>
                          </m:ctrlPr>
                        </m:fPr>
                        <m:num>
                          <m:r>
                            <a:rPr lang="en-US" sz="2800" b="0" i="1" smtClean="0">
                              <a:solidFill>
                                <a:schemeClr val="accent2"/>
                              </a:solidFill>
                              <a:latin typeface="Cambria Math" charset="0"/>
                            </a:rPr>
                            <m:t>𝐴𝑟𝑒𝑎</m:t>
                          </m:r>
                          <m:r>
                            <a:rPr lang="en-US" sz="2800" b="0" i="1" smtClean="0">
                              <a:solidFill>
                                <a:schemeClr val="accent2"/>
                              </a:solidFill>
                              <a:latin typeface="Cambria Math" charset="0"/>
                            </a:rPr>
                            <m:t> </m:t>
                          </m:r>
                          <m:r>
                            <a:rPr lang="en-US" sz="2800" b="0" i="1" smtClean="0">
                              <a:solidFill>
                                <a:schemeClr val="accent2"/>
                              </a:solidFill>
                              <a:latin typeface="Cambria Math" charset="0"/>
                            </a:rPr>
                            <m:t>𝑜𝑓</m:t>
                          </m:r>
                          <m:r>
                            <a:rPr lang="en-US" sz="2800" b="0" i="1" smtClean="0">
                              <a:solidFill>
                                <a:schemeClr val="accent2"/>
                              </a:solidFill>
                              <a:latin typeface="Cambria Math" charset="0"/>
                            </a:rPr>
                            <m:t> </m:t>
                          </m:r>
                          <m:r>
                            <a:rPr lang="en-US" sz="2800" b="0" i="1" smtClean="0">
                              <a:solidFill>
                                <a:schemeClr val="accent2"/>
                              </a:solidFill>
                              <a:latin typeface="Cambria Math" charset="0"/>
                            </a:rPr>
                            <m:t>𝐼𝑛𝑡𝑒𝑟𝑠𝑒𝑐𝑡𝑖𝑜𝑛</m:t>
                          </m:r>
                        </m:num>
                        <m:den>
                          <m:r>
                            <a:rPr lang="en-US" sz="2800" b="0" i="1" smtClean="0">
                              <a:solidFill>
                                <a:srgbClr val="7030A0"/>
                              </a:solidFill>
                              <a:latin typeface="Cambria Math" charset="0"/>
                            </a:rPr>
                            <m:t>𝐴𝑟𝑒𝑎</m:t>
                          </m:r>
                          <m:r>
                            <a:rPr lang="en-US" sz="2800" b="0" i="1" smtClean="0">
                              <a:solidFill>
                                <a:srgbClr val="7030A0"/>
                              </a:solidFill>
                              <a:latin typeface="Cambria Math" charset="0"/>
                            </a:rPr>
                            <m:t> </m:t>
                          </m:r>
                          <m:r>
                            <a:rPr lang="en-US" sz="2800" b="0" i="1" smtClean="0">
                              <a:solidFill>
                                <a:srgbClr val="7030A0"/>
                              </a:solidFill>
                              <a:latin typeface="Cambria Math" charset="0"/>
                            </a:rPr>
                            <m:t>𝑜𝑓</m:t>
                          </m:r>
                          <m:r>
                            <a:rPr lang="en-US" sz="2800" b="0" i="1" smtClean="0">
                              <a:solidFill>
                                <a:srgbClr val="7030A0"/>
                              </a:solidFill>
                              <a:latin typeface="Cambria Math" charset="0"/>
                            </a:rPr>
                            <m:t> </m:t>
                          </m:r>
                          <m:r>
                            <a:rPr lang="en-US" sz="2800" b="0" i="1" smtClean="0">
                              <a:solidFill>
                                <a:srgbClr val="7030A0"/>
                              </a:solidFill>
                              <a:latin typeface="Cambria Math" charset="0"/>
                            </a:rPr>
                            <m:t>𝑈𝑛𝑖𝑜𝑛</m:t>
                          </m:r>
                        </m:den>
                      </m:f>
                    </m:oMath>
                  </m:oMathPara>
                </a14:m>
                <a:endParaRPr lang="en-US" sz="2400" b="0" dirty="0"/>
              </a:p>
            </p:txBody>
          </p:sp>
        </mc:Choice>
        <mc:Fallback xmlns="">
          <p:sp>
            <p:nvSpPr>
              <p:cNvPr id="18" name="TextBox 17"/>
              <p:cNvSpPr txBox="1">
                <a:spLocks noRot="1" noChangeAspect="1" noMove="1" noResize="1" noEditPoints="1" noAdjustHandles="1" noChangeArrowheads="1" noChangeShapeType="1" noTextEdit="1"/>
              </p:cNvSpPr>
              <p:nvPr/>
            </p:nvSpPr>
            <p:spPr>
              <a:xfrm>
                <a:off x="111967" y="1308316"/>
                <a:ext cx="4612433" cy="3264548"/>
              </a:xfrm>
              <a:prstGeom prst="rect">
                <a:avLst/>
              </a:prstGeom>
              <a:blipFill>
                <a:blip r:embed="rId3"/>
                <a:stretch>
                  <a:fillRect l="-1923" t="-1163" b="-3101"/>
                </a:stretch>
              </a:blipFill>
            </p:spPr>
            <p:txBody>
              <a:bodyPr/>
              <a:lstStyle/>
              <a:p>
                <a:r>
                  <a:rPr lang="en-US">
                    <a:noFill/>
                  </a:rPr>
                  <a:t> </a:t>
                </a:r>
              </a:p>
            </p:txBody>
          </p:sp>
        </mc:Fallback>
      </mc:AlternateContent>
      <p:sp>
        <p:nvSpPr>
          <p:cNvPr id="15" name="Rectangle 14"/>
          <p:cNvSpPr/>
          <p:nvPr/>
        </p:nvSpPr>
        <p:spPr>
          <a:xfrm>
            <a:off x="6176869" y="2219455"/>
            <a:ext cx="3564290" cy="3182969"/>
          </a:xfrm>
          <a:prstGeom prst="rect">
            <a:avLst/>
          </a:prstGeom>
          <a:no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94583" y="2416629"/>
            <a:ext cx="3589175" cy="3489648"/>
          </a:xfrm>
          <a:prstGeom prst="rect">
            <a:avLst/>
          </a:prstGeom>
          <a:noFill/>
          <a:ln w="635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76428" y="4965978"/>
            <a:ext cx="3664786" cy="830997"/>
          </a:xfrm>
          <a:prstGeom prst="rect">
            <a:avLst/>
          </a:prstGeom>
          <a:noFill/>
        </p:spPr>
        <p:txBody>
          <a:bodyPr wrap="none" rtlCol="0">
            <a:spAutoFit/>
          </a:bodyPr>
          <a:lstStyle/>
          <a:p>
            <a:r>
              <a:rPr lang="en-US" sz="2400" b="0" dirty="0" err="1"/>
              <a:t>IoU</a:t>
            </a:r>
            <a:r>
              <a:rPr lang="en-US" sz="2400" b="0" dirty="0"/>
              <a:t> &gt; 0.5 is “decent”</a:t>
            </a:r>
          </a:p>
          <a:p>
            <a:r>
              <a:rPr lang="en-US" sz="2400" b="0" dirty="0" err="1"/>
              <a:t>IoU</a:t>
            </a:r>
            <a:r>
              <a:rPr lang="en-US" sz="2400" b="0" dirty="0"/>
              <a:t> &gt; 0.7 is “pretty good”</a:t>
            </a:r>
          </a:p>
        </p:txBody>
      </p:sp>
      <p:sp>
        <p:nvSpPr>
          <p:cNvPr id="21" name="TextBox 20">
            <a:extLst>
              <a:ext uri="{FF2B5EF4-FFF2-40B4-BE49-F238E27FC236}">
                <a16:creationId xmlns:a16="http://schemas.microsoft.com/office/drawing/2014/main" id="{AD244176-EED2-5846-B75F-E874C7B1DCFB}"/>
              </a:ext>
            </a:extLst>
          </p:cNvPr>
          <p:cNvSpPr txBox="1"/>
          <p:nvPr/>
        </p:nvSpPr>
        <p:spPr>
          <a:xfrm>
            <a:off x="6758038" y="3807510"/>
            <a:ext cx="2593980" cy="707886"/>
          </a:xfrm>
          <a:prstGeom prst="rect">
            <a:avLst/>
          </a:prstGeom>
          <a:solidFill>
            <a:schemeClr val="bg2">
              <a:lumMod val="90000"/>
              <a:alpha val="70000"/>
            </a:schemeClr>
          </a:solidFill>
        </p:spPr>
        <p:txBody>
          <a:bodyPr wrap="none" rtlCol="0">
            <a:spAutoFit/>
          </a:bodyPr>
          <a:lstStyle/>
          <a:p>
            <a:r>
              <a:rPr lang="en-US" sz="4000" dirty="0" err="1">
                <a:solidFill>
                  <a:srgbClr val="FFFF00"/>
                </a:solidFill>
              </a:rPr>
              <a:t>IoU</a:t>
            </a:r>
            <a:r>
              <a:rPr lang="en-US" sz="4000" dirty="0">
                <a:solidFill>
                  <a:srgbClr val="FFFF00"/>
                </a:solidFill>
              </a:rPr>
              <a:t> = 0.72</a:t>
            </a:r>
          </a:p>
        </p:txBody>
      </p:sp>
      <p:sp>
        <p:nvSpPr>
          <p:cNvPr id="4" name="TextBox 3">
            <a:extLst>
              <a:ext uri="{FF2B5EF4-FFF2-40B4-BE49-F238E27FC236}">
                <a16:creationId xmlns:a16="http://schemas.microsoft.com/office/drawing/2014/main" id="{7FA4E435-B340-229A-42D1-9A2B2ECA0CCC}"/>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4"/>
              </a:rPr>
              <a:t>J. Johnson</a:t>
            </a:r>
            <a:endParaRPr lang="en-US" sz="1600" b="0" dirty="0"/>
          </a:p>
        </p:txBody>
      </p:sp>
    </p:spTree>
    <p:extLst>
      <p:ext uri="{BB962C8B-B14F-4D97-AF65-F5344CB8AC3E}">
        <p14:creationId xmlns:p14="http://schemas.microsoft.com/office/powerpoint/2010/main" val="1065596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EA93-C19F-D946-A31E-B17519C5A38D}"/>
              </a:ext>
            </a:extLst>
          </p:cNvPr>
          <p:cNvSpPr>
            <a:spLocks noGrp="1"/>
          </p:cNvSpPr>
          <p:nvPr>
            <p:ph type="title"/>
          </p:nvPr>
        </p:nvSpPr>
        <p:spPr/>
        <p:txBody>
          <a:bodyPr/>
          <a:lstStyle/>
          <a:p>
            <a:r>
              <a:rPr lang="en-US" dirty="0"/>
              <a:t>Multi-resolution prediction: SSD</a:t>
            </a:r>
          </a:p>
        </p:txBody>
      </p:sp>
      <p:sp>
        <p:nvSpPr>
          <p:cNvPr id="3" name="Content Placeholder 2">
            <a:extLst>
              <a:ext uri="{FF2B5EF4-FFF2-40B4-BE49-F238E27FC236}">
                <a16:creationId xmlns:a16="http://schemas.microsoft.com/office/drawing/2014/main" id="{C5CD2256-3EB8-A44C-B6EA-835714A172C8}"/>
              </a:ext>
            </a:extLst>
          </p:cNvPr>
          <p:cNvSpPr>
            <a:spLocks noGrp="1"/>
          </p:cNvSpPr>
          <p:nvPr>
            <p:ph idx="1"/>
          </p:nvPr>
        </p:nvSpPr>
        <p:spPr/>
        <p:txBody>
          <a:bodyPr/>
          <a:lstStyle/>
          <a:p>
            <a:pPr marL="457200" indent="-457200">
              <a:buFont typeface="Arial" panose="020B0604020202020204" pitchFamily="34" charset="0"/>
              <a:buChar char="•"/>
            </a:pPr>
            <a:r>
              <a:rPr lang="en-US" dirty="0"/>
              <a:t>Predict boxes of different size from different conv maps</a:t>
            </a:r>
          </a:p>
          <a:p>
            <a:pPr marL="457200" indent="-457200">
              <a:buFont typeface="Arial" panose="020B0604020202020204" pitchFamily="34" charset="0"/>
              <a:buChar char="•"/>
            </a:pPr>
            <a:r>
              <a:rPr lang="en-US" dirty="0"/>
              <a:t>Each level of resolution has its own predictor</a:t>
            </a:r>
          </a:p>
        </p:txBody>
      </p:sp>
      <p:pic>
        <p:nvPicPr>
          <p:cNvPr id="4" name="Picture 3" descr="Screen Shot 2016-04-25 at 1.20.30 PM.png">
            <a:extLst>
              <a:ext uri="{FF2B5EF4-FFF2-40B4-BE49-F238E27FC236}">
                <a16:creationId xmlns:a16="http://schemas.microsoft.com/office/drawing/2014/main" id="{C1ABADD2-A34A-2C4F-A876-777BB503D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438400"/>
            <a:ext cx="10789684" cy="2997565"/>
          </a:xfrm>
          <a:prstGeom prst="rect">
            <a:avLst/>
          </a:prstGeom>
        </p:spPr>
      </p:pic>
      <p:sp>
        <p:nvSpPr>
          <p:cNvPr id="5" name="Rectangle 4">
            <a:extLst>
              <a:ext uri="{FF2B5EF4-FFF2-40B4-BE49-F238E27FC236}">
                <a16:creationId xmlns:a16="http://schemas.microsoft.com/office/drawing/2014/main" id="{FBDEEA24-41B0-7744-84CF-D8DFC96C9FFB}"/>
              </a:ext>
            </a:extLst>
          </p:cNvPr>
          <p:cNvSpPr/>
          <p:nvPr/>
        </p:nvSpPr>
        <p:spPr>
          <a:xfrm>
            <a:off x="228600" y="6367046"/>
            <a:ext cx="11734800" cy="338554"/>
          </a:xfrm>
          <a:prstGeom prst="rect">
            <a:avLst/>
          </a:prstGeom>
        </p:spPr>
        <p:txBody>
          <a:bodyPr wrap="square">
            <a:spAutoFit/>
          </a:bodyPr>
          <a:lstStyle/>
          <a:p>
            <a:pPr algn="ctr"/>
            <a:r>
              <a:rPr lang="en-US" sz="1600" b="0" dirty="0"/>
              <a:t>W. Liu, D. </a:t>
            </a:r>
            <a:r>
              <a:rPr lang="en-US" sz="1600" b="0" dirty="0" err="1"/>
              <a:t>Anguelov</a:t>
            </a:r>
            <a:r>
              <a:rPr lang="en-US" sz="1600" b="0" dirty="0"/>
              <a:t>, D. </a:t>
            </a:r>
            <a:r>
              <a:rPr lang="en-US" sz="1600" b="0" dirty="0" err="1"/>
              <a:t>Erhan</a:t>
            </a:r>
            <a:r>
              <a:rPr lang="en-US" sz="1600" b="0" dirty="0"/>
              <a:t>, C. </a:t>
            </a:r>
            <a:r>
              <a:rPr lang="en-US" sz="1600" b="0" dirty="0" err="1"/>
              <a:t>Szegedy</a:t>
            </a:r>
            <a:r>
              <a:rPr lang="en-US" sz="1600" b="0" dirty="0"/>
              <a:t>, S. Reed, C.-Y. Fu, and A. Berg, </a:t>
            </a:r>
            <a:r>
              <a:rPr lang="en-US" sz="1600" b="0" dirty="0">
                <a:hlinkClick r:id="rId3"/>
              </a:rPr>
              <a:t>SSD: Single Shot MultiBox Detector</a:t>
            </a:r>
            <a:r>
              <a:rPr lang="en-US" sz="1600" b="0" dirty="0"/>
              <a:t>, ECCV 2016</a:t>
            </a:r>
          </a:p>
        </p:txBody>
      </p:sp>
    </p:spTree>
    <p:extLst>
      <p:ext uri="{BB962C8B-B14F-4D97-AF65-F5344CB8AC3E}">
        <p14:creationId xmlns:p14="http://schemas.microsoft.com/office/powerpoint/2010/main" val="28484024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5911-71C3-434D-AE98-F4DB7EA2CE19}"/>
              </a:ext>
            </a:extLst>
          </p:cNvPr>
          <p:cNvSpPr>
            <a:spLocks noGrp="1"/>
          </p:cNvSpPr>
          <p:nvPr>
            <p:ph type="title"/>
          </p:nvPr>
        </p:nvSpPr>
        <p:spPr/>
        <p:txBody>
          <a:bodyPr/>
          <a:lstStyle/>
          <a:p>
            <a:r>
              <a:rPr lang="en-US" dirty="0"/>
              <a:t>SSD: Results (PASCAL 2007)</a:t>
            </a:r>
          </a:p>
        </p:txBody>
      </p:sp>
      <p:sp>
        <p:nvSpPr>
          <p:cNvPr id="3" name="Content Placeholder 2">
            <a:extLst>
              <a:ext uri="{FF2B5EF4-FFF2-40B4-BE49-F238E27FC236}">
                <a16:creationId xmlns:a16="http://schemas.microsoft.com/office/drawing/2014/main" id="{A97AF1DD-C722-3948-A7C8-D79F399B53B5}"/>
              </a:ext>
            </a:extLst>
          </p:cNvPr>
          <p:cNvSpPr>
            <a:spLocks noGrp="1"/>
          </p:cNvSpPr>
          <p:nvPr>
            <p:ph idx="1"/>
          </p:nvPr>
        </p:nvSpPr>
        <p:spPr/>
        <p:txBody>
          <a:bodyPr/>
          <a:lstStyle/>
          <a:p>
            <a:pPr marL="457200" indent="-457200">
              <a:buFont typeface="Arial" panose="020B0604020202020204" pitchFamily="34" charset="0"/>
              <a:buChar char="•"/>
            </a:pPr>
            <a:r>
              <a:rPr lang="en-US" dirty="0"/>
              <a:t>More accurate </a:t>
            </a:r>
            <a:r>
              <a:rPr lang="en-US" i="1" dirty="0"/>
              <a:t>and</a:t>
            </a:r>
            <a:r>
              <a:rPr lang="en-US" dirty="0"/>
              <a:t> faster than YOLO and Faster R-CNN</a:t>
            </a:r>
          </a:p>
        </p:txBody>
      </p:sp>
      <p:pic>
        <p:nvPicPr>
          <p:cNvPr id="5" name="Picture 4">
            <a:extLst>
              <a:ext uri="{FF2B5EF4-FFF2-40B4-BE49-F238E27FC236}">
                <a16:creationId xmlns:a16="http://schemas.microsoft.com/office/drawing/2014/main" id="{35714EB4-6B0C-0047-86D4-34D91385B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508624"/>
            <a:ext cx="9144000" cy="2749176"/>
          </a:xfrm>
          <a:prstGeom prst="rect">
            <a:avLst/>
          </a:prstGeom>
        </p:spPr>
      </p:pic>
    </p:spTree>
    <p:extLst>
      <p:ext uri="{BB962C8B-B14F-4D97-AF65-F5344CB8AC3E}">
        <p14:creationId xmlns:p14="http://schemas.microsoft.com/office/powerpoint/2010/main" val="5562647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pyramid networks</a:t>
            </a:r>
          </a:p>
        </p:txBody>
      </p:sp>
      <p:sp>
        <p:nvSpPr>
          <p:cNvPr id="6" name="Content Placeholder 5"/>
          <p:cNvSpPr>
            <a:spLocks noGrp="1"/>
          </p:cNvSpPr>
          <p:nvPr>
            <p:ph idx="1"/>
          </p:nvPr>
        </p:nvSpPr>
        <p:spPr>
          <a:xfrm>
            <a:off x="914400" y="914400"/>
            <a:ext cx="4800600" cy="5257800"/>
          </a:xfrm>
        </p:spPr>
        <p:txBody>
          <a:bodyPr/>
          <a:lstStyle/>
          <a:p>
            <a:pPr marL="457200" indent="-457200">
              <a:buFont typeface="Arial"/>
              <a:buChar char="•"/>
            </a:pPr>
            <a:r>
              <a:rPr lang="en-US" sz="2400" dirty="0"/>
              <a:t>Improve predictive power of lower-level feature maps by adding contextual information from higher-level feature maps</a:t>
            </a:r>
          </a:p>
          <a:p>
            <a:pPr marL="457200" indent="-457200">
              <a:buFont typeface="Arial"/>
              <a:buChar char="•"/>
            </a:pPr>
            <a:r>
              <a:rPr lang="en-US" sz="2400" dirty="0"/>
              <a:t>Predict different sizes of bounding boxes from different levels of the pyramid (but share parameters of predictors)</a:t>
            </a:r>
          </a:p>
        </p:txBody>
      </p:sp>
      <p:pic>
        <p:nvPicPr>
          <p:cNvPr id="4" name="Picture 3" descr="Screen Shot 2018-04-19 at 9.2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4462" y="1066800"/>
            <a:ext cx="4321139" cy="3733800"/>
          </a:xfrm>
          <a:prstGeom prst="rect">
            <a:avLst/>
          </a:prstGeom>
        </p:spPr>
      </p:pic>
      <p:sp>
        <p:nvSpPr>
          <p:cNvPr id="5" name="Rectangle 4"/>
          <p:cNvSpPr/>
          <p:nvPr/>
        </p:nvSpPr>
        <p:spPr>
          <a:xfrm>
            <a:off x="152400" y="6367046"/>
            <a:ext cx="11811000" cy="338554"/>
          </a:xfrm>
          <a:prstGeom prst="rect">
            <a:avLst/>
          </a:prstGeom>
        </p:spPr>
        <p:txBody>
          <a:bodyPr wrap="square">
            <a:spAutoFit/>
          </a:bodyPr>
          <a:lstStyle/>
          <a:p>
            <a:pPr algn="ctr"/>
            <a:r>
              <a:rPr lang="en-US" sz="1600" b="0" dirty="0"/>
              <a:t>T.-Y. Lin, P. Dollar, R. </a:t>
            </a:r>
            <a:r>
              <a:rPr lang="en-US" sz="1600" b="0" dirty="0" err="1"/>
              <a:t>Girshick</a:t>
            </a:r>
            <a:r>
              <a:rPr lang="en-US" sz="1600" b="0" dirty="0"/>
              <a:t>, K. He, B. </a:t>
            </a:r>
            <a:r>
              <a:rPr lang="en-US" sz="1600" b="0" dirty="0" err="1"/>
              <a:t>Hariharan</a:t>
            </a:r>
            <a:r>
              <a:rPr lang="en-US" sz="1600" b="0" dirty="0"/>
              <a:t>, and S. </a:t>
            </a:r>
            <a:r>
              <a:rPr lang="en-US" sz="1600" b="0" dirty="0" err="1"/>
              <a:t>Belongie</a:t>
            </a:r>
            <a:r>
              <a:rPr lang="en-US" sz="1600" b="0" dirty="0"/>
              <a:t>, </a:t>
            </a:r>
            <a:r>
              <a:rPr lang="en-US" sz="1600" b="0" dirty="0">
                <a:hlinkClick r:id="rId3"/>
              </a:rPr>
              <a:t>Feature pyramid networks for object detection</a:t>
            </a:r>
            <a:r>
              <a:rPr lang="en-US" sz="1600" b="0" dirty="0"/>
              <a:t>, CVPR 2017</a:t>
            </a:r>
          </a:p>
        </p:txBody>
      </p:sp>
    </p:spTree>
    <p:extLst>
      <p:ext uri="{BB962C8B-B14F-4D97-AF65-F5344CB8AC3E}">
        <p14:creationId xmlns:p14="http://schemas.microsoft.com/office/powerpoint/2010/main" val="13548147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RetinaNet</a:t>
            </a:r>
            <a:endParaRPr lang="en-US" dirty="0"/>
          </a:p>
        </p:txBody>
      </p:sp>
      <p:sp>
        <p:nvSpPr>
          <p:cNvPr id="6" name="Content Placeholder 5"/>
          <p:cNvSpPr>
            <a:spLocks noGrp="1"/>
          </p:cNvSpPr>
          <p:nvPr>
            <p:ph idx="1"/>
          </p:nvPr>
        </p:nvSpPr>
        <p:spPr/>
        <p:txBody>
          <a:bodyPr/>
          <a:lstStyle/>
          <a:p>
            <a:pPr marL="457200" indent="-457200">
              <a:buFont typeface="Arial"/>
              <a:buChar char="•"/>
            </a:pPr>
            <a:r>
              <a:rPr lang="en-US" sz="2400" b="1" dirty="0"/>
              <a:t>Classification subnet</a:t>
            </a:r>
            <a:r>
              <a:rPr lang="en-US" sz="2400" dirty="0"/>
              <a:t>: predict the probability of object at each position for each of </a:t>
            </a:r>
            <a:r>
              <a:rPr lang="en-US" sz="2400" i="1" dirty="0"/>
              <a:t>A </a:t>
            </a:r>
            <a:r>
              <a:rPr lang="en-US" sz="2400" dirty="0"/>
              <a:t>anchors and </a:t>
            </a:r>
            <a:r>
              <a:rPr lang="en-US" sz="2400" i="1" dirty="0"/>
              <a:t>K</a:t>
            </a:r>
            <a:r>
              <a:rPr lang="en-US" sz="2400" dirty="0"/>
              <a:t> object classes</a:t>
            </a:r>
          </a:p>
          <a:p>
            <a:pPr marL="457200" indent="-457200">
              <a:buFont typeface="Arial"/>
              <a:buChar char="•"/>
            </a:pPr>
            <a:r>
              <a:rPr lang="en-US" sz="2400" b="1" dirty="0"/>
              <a:t>Box subnet</a:t>
            </a:r>
            <a:r>
              <a:rPr lang="en-US" sz="2400" dirty="0"/>
              <a:t>: for each position and each anchor, predict offset to ground truth box (if any)</a:t>
            </a:r>
          </a:p>
        </p:txBody>
      </p:sp>
      <p:sp>
        <p:nvSpPr>
          <p:cNvPr id="5" name="Rectangle 4"/>
          <p:cNvSpPr/>
          <p:nvPr/>
        </p:nvSpPr>
        <p:spPr>
          <a:xfrm>
            <a:off x="914400" y="6400800"/>
            <a:ext cx="10896600" cy="338554"/>
          </a:xfrm>
          <a:prstGeom prst="rect">
            <a:avLst/>
          </a:prstGeom>
        </p:spPr>
        <p:txBody>
          <a:bodyPr wrap="square">
            <a:spAutoFit/>
          </a:bodyPr>
          <a:lstStyle/>
          <a:p>
            <a:pPr algn="ctr"/>
            <a:r>
              <a:rPr lang="en-US" sz="1600" b="0" dirty="0"/>
              <a:t>T.-Y. Lin, P. Goyal, R. </a:t>
            </a:r>
            <a:r>
              <a:rPr lang="en-US" sz="1600" b="0" dirty="0" err="1"/>
              <a:t>Girshick</a:t>
            </a:r>
            <a:r>
              <a:rPr lang="en-US" sz="1600" b="0" dirty="0"/>
              <a:t>, K. He, P. Dollar, </a:t>
            </a:r>
            <a:r>
              <a:rPr lang="en-US" sz="1600" b="0" dirty="0">
                <a:hlinkClick r:id="rId3"/>
              </a:rPr>
              <a:t>Focal loss for dense object detection</a:t>
            </a:r>
            <a:r>
              <a:rPr lang="en-US" sz="1600" b="0" dirty="0"/>
              <a:t>, ICCV 2017</a:t>
            </a:r>
          </a:p>
        </p:txBody>
      </p:sp>
      <p:pic>
        <p:nvPicPr>
          <p:cNvPr id="4" name="Picture 3">
            <a:extLst>
              <a:ext uri="{FF2B5EF4-FFF2-40B4-BE49-F238E27FC236}">
                <a16:creationId xmlns:a16="http://schemas.microsoft.com/office/drawing/2014/main" id="{82EDEB23-E897-5147-8EAF-0A66C2254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819400"/>
            <a:ext cx="11605773" cy="2984579"/>
          </a:xfrm>
          <a:prstGeom prst="rect">
            <a:avLst/>
          </a:prstGeom>
        </p:spPr>
      </p:pic>
    </p:spTree>
    <p:extLst>
      <p:ext uri="{BB962C8B-B14F-4D97-AF65-F5344CB8AC3E}">
        <p14:creationId xmlns:p14="http://schemas.microsoft.com/office/powerpoint/2010/main" val="39330521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RetinaNet</a:t>
            </a:r>
            <a:endParaRPr lang="en-US" dirty="0"/>
          </a:p>
        </p:txBody>
      </p:sp>
      <p:sp>
        <p:nvSpPr>
          <p:cNvPr id="6" name="Content Placeholder 5"/>
          <p:cNvSpPr>
            <a:spLocks noGrp="1"/>
          </p:cNvSpPr>
          <p:nvPr>
            <p:ph idx="1"/>
          </p:nvPr>
        </p:nvSpPr>
        <p:spPr/>
        <p:txBody>
          <a:bodyPr/>
          <a:lstStyle/>
          <a:p>
            <a:pPr marL="457200" indent="-457200">
              <a:buFont typeface="Arial"/>
              <a:buChar char="•"/>
            </a:pPr>
            <a:r>
              <a:rPr lang="en-US" sz="2400" b="1" dirty="0"/>
              <a:t>Focal loss</a:t>
            </a:r>
            <a:r>
              <a:rPr lang="en-US" sz="2400" dirty="0"/>
              <a:t>: down-weight the standard cross-entropy loss for well-classified examples</a:t>
            </a:r>
          </a:p>
        </p:txBody>
      </p:sp>
      <p:pic>
        <p:nvPicPr>
          <p:cNvPr id="7" name="Picture 6">
            <a:extLst>
              <a:ext uri="{FF2B5EF4-FFF2-40B4-BE49-F238E27FC236}">
                <a16:creationId xmlns:a16="http://schemas.microsoft.com/office/drawing/2014/main" id="{8B629C80-D3C1-3F45-A6BC-629991036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905000"/>
            <a:ext cx="6807090" cy="4038600"/>
          </a:xfrm>
          <a:prstGeom prst="rect">
            <a:avLst/>
          </a:prstGeom>
        </p:spPr>
      </p:pic>
      <p:sp>
        <p:nvSpPr>
          <p:cNvPr id="8" name="Rectangle 7">
            <a:extLst>
              <a:ext uri="{FF2B5EF4-FFF2-40B4-BE49-F238E27FC236}">
                <a16:creationId xmlns:a16="http://schemas.microsoft.com/office/drawing/2014/main" id="{E5188E2E-520A-0446-AF2A-53F3DE4D505C}"/>
              </a:ext>
            </a:extLst>
          </p:cNvPr>
          <p:cNvSpPr/>
          <p:nvPr/>
        </p:nvSpPr>
        <p:spPr>
          <a:xfrm>
            <a:off x="914400" y="6400800"/>
            <a:ext cx="10896600" cy="338554"/>
          </a:xfrm>
          <a:prstGeom prst="rect">
            <a:avLst/>
          </a:prstGeom>
        </p:spPr>
        <p:txBody>
          <a:bodyPr wrap="square">
            <a:spAutoFit/>
          </a:bodyPr>
          <a:lstStyle/>
          <a:p>
            <a:pPr algn="ctr"/>
            <a:r>
              <a:rPr lang="en-US" sz="1600" b="0" dirty="0"/>
              <a:t>T.-Y. Lin, P. Goyal, R. </a:t>
            </a:r>
            <a:r>
              <a:rPr lang="en-US" sz="1600" b="0" dirty="0" err="1"/>
              <a:t>Girshick</a:t>
            </a:r>
            <a:r>
              <a:rPr lang="en-US" sz="1600" b="0" dirty="0"/>
              <a:t>, K. He, P. Dollar, </a:t>
            </a:r>
            <a:r>
              <a:rPr lang="en-US" sz="1600" b="0" dirty="0">
                <a:hlinkClick r:id="rId4"/>
              </a:rPr>
              <a:t>Focal loss for dense object detection</a:t>
            </a:r>
            <a:r>
              <a:rPr lang="en-US" sz="1600" b="0" dirty="0"/>
              <a:t>, ICCV 2017</a:t>
            </a:r>
          </a:p>
        </p:txBody>
      </p:sp>
    </p:spTree>
    <p:extLst>
      <p:ext uri="{BB962C8B-B14F-4D97-AF65-F5344CB8AC3E}">
        <p14:creationId xmlns:p14="http://schemas.microsoft.com/office/powerpoint/2010/main" val="4550151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RetinaNet</a:t>
            </a:r>
            <a:r>
              <a:rPr lang="en-US" dirty="0"/>
              <a:t>: Results</a:t>
            </a:r>
          </a:p>
        </p:txBody>
      </p:sp>
      <p:pic>
        <p:nvPicPr>
          <p:cNvPr id="9" name="Picture 8">
            <a:extLst>
              <a:ext uri="{FF2B5EF4-FFF2-40B4-BE49-F238E27FC236}">
                <a16:creationId xmlns:a16="http://schemas.microsoft.com/office/drawing/2014/main" id="{C1E23590-C8D9-E649-8440-153A02764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140" y="1332424"/>
            <a:ext cx="7326660" cy="4458776"/>
          </a:xfrm>
          <a:prstGeom prst="rect">
            <a:avLst/>
          </a:prstGeom>
        </p:spPr>
      </p:pic>
      <p:sp>
        <p:nvSpPr>
          <p:cNvPr id="6" name="Rectangle 5">
            <a:extLst>
              <a:ext uri="{FF2B5EF4-FFF2-40B4-BE49-F238E27FC236}">
                <a16:creationId xmlns:a16="http://schemas.microsoft.com/office/drawing/2014/main" id="{98F3E402-3D66-5E45-8544-651ABE80ED28}"/>
              </a:ext>
            </a:extLst>
          </p:cNvPr>
          <p:cNvSpPr/>
          <p:nvPr/>
        </p:nvSpPr>
        <p:spPr>
          <a:xfrm>
            <a:off x="914400" y="6400800"/>
            <a:ext cx="10896600" cy="338554"/>
          </a:xfrm>
          <a:prstGeom prst="rect">
            <a:avLst/>
          </a:prstGeom>
        </p:spPr>
        <p:txBody>
          <a:bodyPr wrap="square">
            <a:spAutoFit/>
          </a:bodyPr>
          <a:lstStyle/>
          <a:p>
            <a:pPr algn="ctr"/>
            <a:r>
              <a:rPr lang="en-US" sz="1600" b="0" dirty="0"/>
              <a:t>T.-Y. Lin, P. Goyal, R. </a:t>
            </a:r>
            <a:r>
              <a:rPr lang="en-US" sz="1600" b="0" dirty="0" err="1"/>
              <a:t>Girshick</a:t>
            </a:r>
            <a:r>
              <a:rPr lang="en-US" sz="1600" b="0" dirty="0"/>
              <a:t>, K. He, P. Dollar, </a:t>
            </a:r>
            <a:r>
              <a:rPr lang="en-US" sz="1600" b="0" dirty="0">
                <a:hlinkClick r:id="rId4"/>
              </a:rPr>
              <a:t>Focal loss for dense object detection</a:t>
            </a:r>
            <a:r>
              <a:rPr lang="en-US" sz="1600" b="0" dirty="0"/>
              <a:t>, ICCV 2017</a:t>
            </a:r>
          </a:p>
        </p:txBody>
      </p:sp>
    </p:spTree>
    <p:extLst>
      <p:ext uri="{BB962C8B-B14F-4D97-AF65-F5344CB8AC3E}">
        <p14:creationId xmlns:p14="http://schemas.microsoft.com/office/powerpoint/2010/main" val="22637643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B143D-4961-164A-8D80-9667F56A1051}"/>
              </a:ext>
            </a:extLst>
          </p:cNvPr>
          <p:cNvSpPr>
            <a:spLocks noGrp="1"/>
          </p:cNvSpPr>
          <p:nvPr>
            <p:ph type="title"/>
          </p:nvPr>
        </p:nvSpPr>
        <p:spPr/>
        <p:txBody>
          <a:bodyPr/>
          <a:lstStyle/>
          <a:p>
            <a:r>
              <a:rPr lang="en-US" dirty="0"/>
              <a:t>YOLO v3</a:t>
            </a:r>
          </a:p>
        </p:txBody>
      </p:sp>
      <p:pic>
        <p:nvPicPr>
          <p:cNvPr id="5" name="Picture 4">
            <a:extLst>
              <a:ext uri="{FF2B5EF4-FFF2-40B4-BE49-F238E27FC236}">
                <a16:creationId xmlns:a16="http://schemas.microsoft.com/office/drawing/2014/main" id="{E26DA75A-8D7B-FF44-BF3A-1FBA4EABD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4400"/>
            <a:ext cx="9144000" cy="5383396"/>
          </a:xfrm>
          <a:prstGeom prst="rect">
            <a:avLst/>
          </a:prstGeom>
        </p:spPr>
      </p:pic>
      <p:sp>
        <p:nvSpPr>
          <p:cNvPr id="6" name="Rectangle 5">
            <a:extLst>
              <a:ext uri="{FF2B5EF4-FFF2-40B4-BE49-F238E27FC236}">
                <a16:creationId xmlns:a16="http://schemas.microsoft.com/office/drawing/2014/main" id="{5D222391-C9BE-A94F-90A1-ADB4F6AD3399}"/>
              </a:ext>
            </a:extLst>
          </p:cNvPr>
          <p:cNvSpPr/>
          <p:nvPr/>
        </p:nvSpPr>
        <p:spPr>
          <a:xfrm>
            <a:off x="2590800" y="6370935"/>
            <a:ext cx="7467600" cy="369332"/>
          </a:xfrm>
          <a:prstGeom prst="rect">
            <a:avLst/>
          </a:prstGeom>
        </p:spPr>
        <p:txBody>
          <a:bodyPr wrap="square">
            <a:spAutoFit/>
          </a:bodyPr>
          <a:lstStyle/>
          <a:p>
            <a:pPr algn="ctr"/>
            <a:r>
              <a:rPr lang="en-US" sz="1800" b="0" dirty="0">
                <a:hlinkClick r:id="rId3"/>
              </a:rPr>
              <a:t>https://</a:t>
            </a:r>
            <a:r>
              <a:rPr lang="en-US" sz="1800" b="0" dirty="0" err="1">
                <a:hlinkClick r:id="rId3"/>
              </a:rPr>
              <a:t>pjreddie.com</a:t>
            </a:r>
            <a:r>
              <a:rPr lang="en-US" sz="1800" b="0" dirty="0">
                <a:hlinkClick r:id="rId3"/>
              </a:rPr>
              <a:t>/media/files/papers/YOLOv3.pdf</a:t>
            </a:r>
            <a:endParaRPr lang="en-US" sz="1800" b="0" dirty="0"/>
          </a:p>
        </p:txBody>
      </p:sp>
    </p:spTree>
    <p:extLst>
      <p:ext uri="{BB962C8B-B14F-4D97-AF65-F5344CB8AC3E}">
        <p14:creationId xmlns:p14="http://schemas.microsoft.com/office/powerpoint/2010/main" val="12066883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so far</a:t>
            </a:r>
          </a:p>
        </p:txBody>
      </p:sp>
      <p:sp>
        <p:nvSpPr>
          <p:cNvPr id="3" name="Content Placeholder 2"/>
          <p:cNvSpPr>
            <a:spLocks noGrp="1"/>
          </p:cNvSpPr>
          <p:nvPr>
            <p:ph idx="1"/>
          </p:nvPr>
        </p:nvSpPr>
        <p:spPr/>
        <p:txBody>
          <a:bodyPr/>
          <a:lstStyle/>
          <a:p>
            <a:pPr marL="457200" indent="-457200">
              <a:buFont typeface="Arial"/>
              <a:buChar char="•"/>
            </a:pPr>
            <a:r>
              <a:rPr lang="en-US" dirty="0"/>
              <a:t>R-CNN: region proposals + CNN on cropped, resampled regions</a:t>
            </a:r>
          </a:p>
          <a:p>
            <a:pPr marL="457200" indent="-457200">
              <a:buFont typeface="Arial"/>
              <a:buChar char="•"/>
            </a:pPr>
            <a:r>
              <a:rPr lang="en-US" dirty="0"/>
              <a:t>Fast R-CNN: region proposals + </a:t>
            </a:r>
            <a:r>
              <a:rPr lang="en-US" dirty="0" err="1"/>
              <a:t>RoI</a:t>
            </a:r>
            <a:r>
              <a:rPr lang="en-US" dirty="0"/>
              <a:t> pooling on top of a </a:t>
            </a:r>
            <a:r>
              <a:rPr lang="en-US" dirty="0" err="1"/>
              <a:t>conv</a:t>
            </a:r>
            <a:r>
              <a:rPr lang="en-US" dirty="0"/>
              <a:t> feature map</a:t>
            </a:r>
          </a:p>
          <a:p>
            <a:pPr marL="457200" indent="-457200">
              <a:buFont typeface="Arial"/>
              <a:buChar char="•"/>
            </a:pPr>
            <a:r>
              <a:rPr lang="en-US" dirty="0"/>
              <a:t>Faster R-CNN: RPN + </a:t>
            </a:r>
            <a:r>
              <a:rPr lang="en-US" dirty="0" err="1"/>
              <a:t>RoI</a:t>
            </a:r>
            <a:r>
              <a:rPr lang="en-US" dirty="0"/>
              <a:t> pooling</a:t>
            </a:r>
          </a:p>
          <a:p>
            <a:pPr marL="457200" indent="-457200">
              <a:buFont typeface="Arial"/>
              <a:buChar char="•"/>
            </a:pPr>
            <a:r>
              <a:rPr lang="en-US" dirty="0"/>
              <a:t>Next generation of detectors: YOLO, SSD, </a:t>
            </a:r>
            <a:r>
              <a:rPr lang="en-US" dirty="0" err="1"/>
              <a:t>RetinaNet</a:t>
            </a:r>
            <a:endParaRPr lang="en-US" dirty="0"/>
          </a:p>
          <a:p>
            <a:pPr marL="857250" lvl="1" indent="-457200">
              <a:buFont typeface="Arial"/>
              <a:buChar char="•"/>
            </a:pPr>
            <a:r>
              <a:rPr lang="en-US" sz="2400" dirty="0"/>
              <a:t>Direct prediction of BB offsets, class scores on top of </a:t>
            </a:r>
            <a:r>
              <a:rPr lang="en-US" sz="2400" dirty="0" err="1"/>
              <a:t>conv</a:t>
            </a:r>
            <a:r>
              <a:rPr lang="en-US" sz="2400" dirty="0"/>
              <a:t> feature maps</a:t>
            </a:r>
          </a:p>
          <a:p>
            <a:pPr marL="857250" lvl="1" indent="-457200">
              <a:buFont typeface="Arial"/>
              <a:buChar char="•"/>
            </a:pPr>
            <a:r>
              <a:rPr lang="en-US" sz="2400" dirty="0"/>
              <a:t>Get better context by combining feature maps at multiple resolutions</a:t>
            </a:r>
          </a:p>
          <a:p>
            <a:pPr marL="457200" indent="-457200">
              <a:buFont typeface="Arial"/>
              <a:buChar char="•"/>
            </a:pPr>
            <a:r>
              <a:rPr lang="en-US" dirty="0"/>
              <a:t>Most </a:t>
            </a:r>
            <a:r>
              <a:rPr lang="en-US"/>
              <a:t>recent trends: </a:t>
            </a:r>
            <a:r>
              <a:rPr lang="en-US" dirty="0"/>
              <a:t>architectures borrowed from dense prediction, transformers</a:t>
            </a:r>
          </a:p>
        </p:txBody>
      </p:sp>
    </p:spTree>
    <p:extLst>
      <p:ext uri="{BB962C8B-B14F-4D97-AF65-F5344CB8AC3E}">
        <p14:creationId xmlns:p14="http://schemas.microsoft.com/office/powerpoint/2010/main" val="10613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0C2B37E-4118-994A-8F95-2D951A8A8620}"/>
              </a:ext>
            </a:extLst>
          </p:cNvPr>
          <p:cNvSpPr txBox="1"/>
          <p:nvPr/>
        </p:nvSpPr>
        <p:spPr>
          <a:xfrm>
            <a:off x="6358631" y="3047325"/>
            <a:ext cx="4614169" cy="830997"/>
          </a:xfrm>
          <a:prstGeom prst="rect">
            <a:avLst/>
          </a:prstGeom>
          <a:noFill/>
        </p:spPr>
        <p:txBody>
          <a:bodyPr wrap="square" rtlCol="0">
            <a:spAutoFit/>
          </a:bodyPr>
          <a:lstStyle/>
          <a:p>
            <a:r>
              <a:rPr lang="en-US" sz="2400" b="0" dirty="0"/>
              <a:t>Run backbone CNN to get features aligned to input image</a:t>
            </a:r>
          </a:p>
        </p:txBody>
      </p:sp>
      <p:pic>
        <p:nvPicPr>
          <p:cNvPr id="50" name="Google Shape;2080;p86">
            <a:extLst>
              <a:ext uri="{FF2B5EF4-FFF2-40B4-BE49-F238E27FC236}">
                <a16:creationId xmlns:a16="http://schemas.microsoft.com/office/drawing/2014/main" id="{78C3085C-5C7F-8B43-B516-37A92DBFFE58}"/>
              </a:ext>
            </a:extLst>
          </p:cNvPr>
          <p:cNvPicPr preferRelativeResize="0">
            <a:picLocks noChangeAspect="1"/>
          </p:cNvPicPr>
          <p:nvPr/>
        </p:nvPicPr>
        <p:blipFill rotWithShape="1">
          <a:blip r:embed="rId2">
            <a:alphaModFix/>
          </a:blip>
          <a:srcRect l="9279" t="3264" r="27469" b="2986"/>
          <a:stretch/>
        </p:blipFill>
        <p:spPr>
          <a:xfrm>
            <a:off x="2563815" y="2249908"/>
            <a:ext cx="3294251" cy="2743200"/>
          </a:xfrm>
          <a:prstGeom prst="rect">
            <a:avLst/>
          </a:prstGeom>
          <a:noFill/>
          <a:ln>
            <a:noFill/>
          </a:ln>
        </p:spPr>
      </p:pic>
      <p:sp>
        <p:nvSpPr>
          <p:cNvPr id="51" name="Oval 50">
            <a:extLst>
              <a:ext uri="{FF2B5EF4-FFF2-40B4-BE49-F238E27FC236}">
                <a16:creationId xmlns:a16="http://schemas.microsoft.com/office/drawing/2014/main" id="{707BD198-15EB-8C48-A740-384060558744}"/>
              </a:ext>
            </a:extLst>
          </p:cNvPr>
          <p:cNvSpPr/>
          <p:nvPr/>
        </p:nvSpPr>
        <p:spPr>
          <a:xfrm>
            <a:off x="2790004" y="247850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0F38D5C-45F9-D241-89E1-AF2CED66B935}"/>
              </a:ext>
            </a:extLst>
          </p:cNvPr>
          <p:cNvSpPr/>
          <p:nvPr/>
        </p:nvSpPr>
        <p:spPr>
          <a:xfrm>
            <a:off x="2790004" y="3027147"/>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9122608-2510-5046-9FD7-F52A92359CB0}"/>
              </a:ext>
            </a:extLst>
          </p:cNvPr>
          <p:cNvSpPr/>
          <p:nvPr/>
        </p:nvSpPr>
        <p:spPr>
          <a:xfrm>
            <a:off x="2790004" y="357578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6C3647D-7054-F446-A122-C9CB60775EB0}"/>
              </a:ext>
            </a:extLst>
          </p:cNvPr>
          <p:cNvSpPr/>
          <p:nvPr/>
        </p:nvSpPr>
        <p:spPr>
          <a:xfrm>
            <a:off x="2790004" y="412442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81C6F15-DD60-BF4F-9EE5-4B6B48789D3A}"/>
              </a:ext>
            </a:extLst>
          </p:cNvPr>
          <p:cNvSpPr/>
          <p:nvPr/>
        </p:nvSpPr>
        <p:spPr>
          <a:xfrm>
            <a:off x="2790004" y="467306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2C8B9C3-C36B-9342-8AB3-B3AE33D391EC}"/>
              </a:ext>
            </a:extLst>
          </p:cNvPr>
          <p:cNvSpPr/>
          <p:nvPr/>
        </p:nvSpPr>
        <p:spPr>
          <a:xfrm>
            <a:off x="3338644" y="247850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8FDD50A-4609-5043-82C1-C16841169C95}"/>
              </a:ext>
            </a:extLst>
          </p:cNvPr>
          <p:cNvSpPr/>
          <p:nvPr/>
        </p:nvSpPr>
        <p:spPr>
          <a:xfrm>
            <a:off x="3887284" y="247850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DB2BE39-9379-3F4C-89B9-84D4B145B1F3}"/>
              </a:ext>
            </a:extLst>
          </p:cNvPr>
          <p:cNvSpPr/>
          <p:nvPr/>
        </p:nvSpPr>
        <p:spPr>
          <a:xfrm>
            <a:off x="4435924" y="247850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13930ED-D29E-B341-9B3A-DF88B6095097}"/>
              </a:ext>
            </a:extLst>
          </p:cNvPr>
          <p:cNvSpPr/>
          <p:nvPr/>
        </p:nvSpPr>
        <p:spPr>
          <a:xfrm>
            <a:off x="4984564" y="247850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AA9B151-EAD5-0746-A4FE-6CDC2F802375}"/>
              </a:ext>
            </a:extLst>
          </p:cNvPr>
          <p:cNvSpPr/>
          <p:nvPr/>
        </p:nvSpPr>
        <p:spPr>
          <a:xfrm>
            <a:off x="5533204" y="247850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5930E45-776C-F945-ABE5-F850A7578495}"/>
              </a:ext>
            </a:extLst>
          </p:cNvPr>
          <p:cNvSpPr/>
          <p:nvPr/>
        </p:nvSpPr>
        <p:spPr>
          <a:xfrm>
            <a:off x="3338644" y="302714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5C8618E-B84A-F245-BB9C-50DFC8C95199}"/>
              </a:ext>
            </a:extLst>
          </p:cNvPr>
          <p:cNvSpPr/>
          <p:nvPr/>
        </p:nvSpPr>
        <p:spPr>
          <a:xfrm>
            <a:off x="3887284" y="302714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3893B5A-468B-7D4A-B2A4-D183205EB5DF}"/>
              </a:ext>
            </a:extLst>
          </p:cNvPr>
          <p:cNvSpPr/>
          <p:nvPr/>
        </p:nvSpPr>
        <p:spPr>
          <a:xfrm>
            <a:off x="4435924" y="302714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EC34713-F99A-DA43-A6DC-29224C2111C7}"/>
              </a:ext>
            </a:extLst>
          </p:cNvPr>
          <p:cNvSpPr/>
          <p:nvPr/>
        </p:nvSpPr>
        <p:spPr>
          <a:xfrm>
            <a:off x="4984564" y="302714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805413F-90C4-EF46-8D43-58E9A58E8E34}"/>
              </a:ext>
            </a:extLst>
          </p:cNvPr>
          <p:cNvSpPr/>
          <p:nvPr/>
        </p:nvSpPr>
        <p:spPr>
          <a:xfrm>
            <a:off x="5533204" y="302714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7DC4384-98F4-0347-A8DE-716963B441D5}"/>
              </a:ext>
            </a:extLst>
          </p:cNvPr>
          <p:cNvSpPr/>
          <p:nvPr/>
        </p:nvSpPr>
        <p:spPr>
          <a:xfrm>
            <a:off x="3338644" y="357578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D0A1E3B-B77B-7B4A-9B25-58B9162EB99F}"/>
              </a:ext>
            </a:extLst>
          </p:cNvPr>
          <p:cNvSpPr/>
          <p:nvPr/>
        </p:nvSpPr>
        <p:spPr>
          <a:xfrm>
            <a:off x="4435924" y="357578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AAB5CCE6-76AB-5741-8028-44376043C35E}"/>
              </a:ext>
            </a:extLst>
          </p:cNvPr>
          <p:cNvSpPr/>
          <p:nvPr/>
        </p:nvSpPr>
        <p:spPr>
          <a:xfrm>
            <a:off x="4984564" y="357578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09E1F44-B19F-174D-A4C7-CC0C7D1D2407}"/>
              </a:ext>
            </a:extLst>
          </p:cNvPr>
          <p:cNvSpPr/>
          <p:nvPr/>
        </p:nvSpPr>
        <p:spPr>
          <a:xfrm>
            <a:off x="5533204" y="357578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A5FE114-2BF7-6746-98FE-FBBED16BAAD1}"/>
              </a:ext>
            </a:extLst>
          </p:cNvPr>
          <p:cNvSpPr/>
          <p:nvPr/>
        </p:nvSpPr>
        <p:spPr>
          <a:xfrm>
            <a:off x="3338644" y="412442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5577EF7-10EC-4442-8A78-CE2C72181209}"/>
              </a:ext>
            </a:extLst>
          </p:cNvPr>
          <p:cNvSpPr/>
          <p:nvPr/>
        </p:nvSpPr>
        <p:spPr>
          <a:xfrm>
            <a:off x="3887284" y="412442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79EACF2-3667-4642-8C1C-031AA7B429FC}"/>
              </a:ext>
            </a:extLst>
          </p:cNvPr>
          <p:cNvSpPr/>
          <p:nvPr/>
        </p:nvSpPr>
        <p:spPr>
          <a:xfrm>
            <a:off x="4435924" y="412442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EC7DB2A-310A-954C-9D73-452C6B1C2C8C}"/>
              </a:ext>
            </a:extLst>
          </p:cNvPr>
          <p:cNvSpPr/>
          <p:nvPr/>
        </p:nvSpPr>
        <p:spPr>
          <a:xfrm>
            <a:off x="4984564" y="412442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CE9126E-33BE-B247-882A-2040BBDE6389}"/>
              </a:ext>
            </a:extLst>
          </p:cNvPr>
          <p:cNvSpPr/>
          <p:nvPr/>
        </p:nvSpPr>
        <p:spPr>
          <a:xfrm>
            <a:off x="5533204" y="412442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5775E9B-81EC-774A-9D7E-19D88FC2D915}"/>
              </a:ext>
            </a:extLst>
          </p:cNvPr>
          <p:cNvSpPr/>
          <p:nvPr/>
        </p:nvSpPr>
        <p:spPr>
          <a:xfrm>
            <a:off x="3338644" y="467306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9C30E0C-7C0D-7543-B311-E80297215C35}"/>
              </a:ext>
            </a:extLst>
          </p:cNvPr>
          <p:cNvSpPr/>
          <p:nvPr/>
        </p:nvSpPr>
        <p:spPr>
          <a:xfrm>
            <a:off x="3887284" y="467306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12ABAC8-6BB9-774D-ABBE-097E911ECEFF}"/>
              </a:ext>
            </a:extLst>
          </p:cNvPr>
          <p:cNvSpPr/>
          <p:nvPr/>
        </p:nvSpPr>
        <p:spPr>
          <a:xfrm>
            <a:off x="4435924" y="467306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39A1769-10B9-2C48-A125-72B6B0752509}"/>
              </a:ext>
            </a:extLst>
          </p:cNvPr>
          <p:cNvSpPr/>
          <p:nvPr/>
        </p:nvSpPr>
        <p:spPr>
          <a:xfrm>
            <a:off x="4984564" y="467306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989FFBF-0690-9543-AB03-EB1F97B72553}"/>
              </a:ext>
            </a:extLst>
          </p:cNvPr>
          <p:cNvSpPr/>
          <p:nvPr/>
        </p:nvSpPr>
        <p:spPr>
          <a:xfrm>
            <a:off x="5533204" y="467306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4DC6801-AB26-894E-8E40-72BDFEF42120}"/>
              </a:ext>
            </a:extLst>
          </p:cNvPr>
          <p:cNvSpPr/>
          <p:nvPr/>
        </p:nvSpPr>
        <p:spPr>
          <a:xfrm>
            <a:off x="3887284" y="3575788"/>
            <a:ext cx="91440" cy="91440"/>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2103;p86">
            <a:extLst>
              <a:ext uri="{FF2B5EF4-FFF2-40B4-BE49-F238E27FC236}">
                <a16:creationId xmlns:a16="http://schemas.microsoft.com/office/drawing/2014/main" id="{343701C7-26F6-C54A-8780-5EC77477E227}"/>
              </a:ext>
            </a:extLst>
          </p:cNvPr>
          <p:cNvSpPr/>
          <p:nvPr/>
        </p:nvSpPr>
        <p:spPr>
          <a:xfrm>
            <a:off x="2696716" y="2725791"/>
            <a:ext cx="2613191" cy="1796284"/>
          </a:xfrm>
          <a:prstGeom prst="rect">
            <a:avLst/>
          </a:prstGeom>
          <a:noFill/>
          <a:ln w="3810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 name="Title 1">
            <a:extLst>
              <a:ext uri="{FF2B5EF4-FFF2-40B4-BE49-F238E27FC236}">
                <a16:creationId xmlns:a16="http://schemas.microsoft.com/office/drawing/2014/main" id="{6B4820D0-3FB0-760F-5B72-9E56B209B20A}"/>
              </a:ext>
            </a:extLst>
          </p:cNvPr>
          <p:cNvSpPr>
            <a:spLocks noGrp="1"/>
          </p:cNvSpPr>
          <p:nvPr>
            <p:ph type="title"/>
          </p:nvPr>
        </p:nvSpPr>
        <p:spPr>
          <a:xfrm>
            <a:off x="914400" y="76200"/>
            <a:ext cx="10363200" cy="838200"/>
          </a:xfrm>
        </p:spPr>
        <p:txBody>
          <a:bodyPr/>
          <a:lstStyle/>
          <a:p>
            <a:r>
              <a:rPr lang="en-US" dirty="0"/>
              <a:t>Fully convolutional one-stage detector (FCOS)</a:t>
            </a:r>
          </a:p>
        </p:txBody>
      </p:sp>
      <p:sp>
        <p:nvSpPr>
          <p:cNvPr id="5" name="Content Placeholder 2">
            <a:extLst>
              <a:ext uri="{FF2B5EF4-FFF2-40B4-BE49-F238E27FC236}">
                <a16:creationId xmlns:a16="http://schemas.microsoft.com/office/drawing/2014/main" id="{92CC9A9B-710C-CC26-EF0C-B8D84D26F7D6}"/>
              </a:ext>
            </a:extLst>
          </p:cNvPr>
          <p:cNvSpPr txBox="1">
            <a:spLocks/>
          </p:cNvSpPr>
          <p:nvPr/>
        </p:nvSpPr>
        <p:spPr>
          <a:xfrm>
            <a:off x="914400" y="914400"/>
            <a:ext cx="10363200" cy="685800"/>
          </a:xfrm>
          <a:prstGeom prst="rect">
            <a:avLst/>
          </a:prstGeom>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a:t>“Anchor-free” approach</a:t>
            </a:r>
            <a:endParaRPr lang="en-US" b="0" kern="0" dirty="0"/>
          </a:p>
        </p:txBody>
      </p:sp>
      <p:sp>
        <p:nvSpPr>
          <p:cNvPr id="85" name="Rectangle 84">
            <a:extLst>
              <a:ext uri="{FF2B5EF4-FFF2-40B4-BE49-F238E27FC236}">
                <a16:creationId xmlns:a16="http://schemas.microsoft.com/office/drawing/2014/main" id="{A5CD6E1A-FF90-663A-46CC-6F6BDABE88E0}"/>
              </a:ext>
            </a:extLst>
          </p:cNvPr>
          <p:cNvSpPr/>
          <p:nvPr/>
        </p:nvSpPr>
        <p:spPr>
          <a:xfrm>
            <a:off x="1790700" y="6400800"/>
            <a:ext cx="8610600" cy="338554"/>
          </a:xfrm>
          <a:prstGeom prst="rect">
            <a:avLst/>
          </a:prstGeom>
        </p:spPr>
        <p:txBody>
          <a:bodyPr wrap="square">
            <a:spAutoFit/>
          </a:bodyPr>
          <a:lstStyle/>
          <a:p>
            <a:pPr algn="ctr"/>
            <a:r>
              <a:rPr lang="en-US" sz="1600" b="0" dirty="0"/>
              <a:t>Tian et al., </a:t>
            </a:r>
            <a:r>
              <a:rPr lang="en-US" sz="1600" b="0" dirty="0">
                <a:hlinkClick r:id="rId3"/>
              </a:rPr>
              <a:t>FCOS: Fully Convolutional One-Stage Object Detection</a:t>
            </a:r>
            <a:r>
              <a:rPr lang="en-US" sz="1600" b="0" dirty="0"/>
              <a:t>, ICCV 2019</a:t>
            </a:r>
          </a:p>
        </p:txBody>
      </p:sp>
      <p:sp>
        <p:nvSpPr>
          <p:cNvPr id="86" name="TextBox 85">
            <a:extLst>
              <a:ext uri="{FF2B5EF4-FFF2-40B4-BE49-F238E27FC236}">
                <a16:creationId xmlns:a16="http://schemas.microsoft.com/office/drawing/2014/main" id="{FE57D30C-1333-F5FF-CE2E-29E6959797B8}"/>
              </a:ext>
            </a:extLst>
          </p:cNvPr>
          <p:cNvSpPr txBox="1"/>
          <p:nvPr/>
        </p:nvSpPr>
        <p:spPr>
          <a:xfrm>
            <a:off x="105355" y="4522075"/>
            <a:ext cx="1494330" cy="584775"/>
          </a:xfrm>
          <a:prstGeom prst="rect">
            <a:avLst/>
          </a:prstGeom>
          <a:noFill/>
        </p:spPr>
        <p:txBody>
          <a:bodyPr wrap="square" rtlCol="0">
            <a:spAutoFit/>
          </a:bodyPr>
          <a:lstStyle/>
          <a:p>
            <a:r>
              <a:rPr lang="en-US" sz="1600" b="0" dirty="0"/>
              <a:t>Figure source: </a:t>
            </a:r>
            <a:r>
              <a:rPr lang="en-US" sz="1600" b="0" dirty="0">
                <a:hlinkClick r:id="rId4"/>
              </a:rPr>
              <a:t>J. Johnson</a:t>
            </a:r>
            <a:endParaRPr lang="en-US" sz="1600" b="0" dirty="0"/>
          </a:p>
        </p:txBody>
      </p:sp>
    </p:spTree>
    <p:extLst>
      <p:ext uri="{BB962C8B-B14F-4D97-AF65-F5344CB8AC3E}">
        <p14:creationId xmlns:p14="http://schemas.microsoft.com/office/powerpoint/2010/main" val="1075120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oogle Shape;2080;p86">
            <a:extLst>
              <a:ext uri="{FF2B5EF4-FFF2-40B4-BE49-F238E27FC236}">
                <a16:creationId xmlns:a16="http://schemas.microsoft.com/office/drawing/2014/main" id="{78C3085C-5C7F-8B43-B516-37A92DBFFE58}"/>
              </a:ext>
            </a:extLst>
          </p:cNvPr>
          <p:cNvPicPr preferRelativeResize="0">
            <a:picLocks noChangeAspect="1"/>
          </p:cNvPicPr>
          <p:nvPr/>
        </p:nvPicPr>
        <p:blipFill rotWithShape="1">
          <a:blip r:embed="rId2">
            <a:alphaModFix/>
          </a:blip>
          <a:srcRect l="9279" t="3264" r="27469" b="2986"/>
          <a:stretch/>
        </p:blipFill>
        <p:spPr>
          <a:xfrm>
            <a:off x="2573745" y="2249908"/>
            <a:ext cx="3294251" cy="2743200"/>
          </a:xfrm>
          <a:prstGeom prst="rect">
            <a:avLst/>
          </a:prstGeom>
          <a:noFill/>
          <a:ln>
            <a:noFill/>
          </a:ln>
        </p:spPr>
      </p:pic>
      <p:sp>
        <p:nvSpPr>
          <p:cNvPr id="51" name="Oval 50">
            <a:extLst>
              <a:ext uri="{FF2B5EF4-FFF2-40B4-BE49-F238E27FC236}">
                <a16:creationId xmlns:a16="http://schemas.microsoft.com/office/drawing/2014/main" id="{707BD198-15EB-8C48-A740-384060558744}"/>
              </a:ext>
            </a:extLst>
          </p:cNvPr>
          <p:cNvSpPr/>
          <p:nvPr/>
        </p:nvSpPr>
        <p:spPr>
          <a:xfrm>
            <a:off x="2799934" y="247850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0F38D5C-45F9-D241-89E1-AF2CED66B935}"/>
              </a:ext>
            </a:extLst>
          </p:cNvPr>
          <p:cNvSpPr/>
          <p:nvPr/>
        </p:nvSpPr>
        <p:spPr>
          <a:xfrm>
            <a:off x="2799934" y="3027147"/>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9122608-2510-5046-9FD7-F52A92359CB0}"/>
              </a:ext>
            </a:extLst>
          </p:cNvPr>
          <p:cNvSpPr/>
          <p:nvPr/>
        </p:nvSpPr>
        <p:spPr>
          <a:xfrm>
            <a:off x="2799934" y="357578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6C3647D-7054-F446-A122-C9CB60775EB0}"/>
              </a:ext>
            </a:extLst>
          </p:cNvPr>
          <p:cNvSpPr/>
          <p:nvPr/>
        </p:nvSpPr>
        <p:spPr>
          <a:xfrm>
            <a:off x="2799934" y="412442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81C6F15-DD60-BF4F-9EE5-4B6B48789D3A}"/>
              </a:ext>
            </a:extLst>
          </p:cNvPr>
          <p:cNvSpPr/>
          <p:nvPr/>
        </p:nvSpPr>
        <p:spPr>
          <a:xfrm>
            <a:off x="2799934" y="467306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2C8B9C3-C36B-9342-8AB3-B3AE33D391EC}"/>
              </a:ext>
            </a:extLst>
          </p:cNvPr>
          <p:cNvSpPr/>
          <p:nvPr/>
        </p:nvSpPr>
        <p:spPr>
          <a:xfrm>
            <a:off x="3348574" y="247850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8FDD50A-4609-5043-82C1-C16841169C95}"/>
              </a:ext>
            </a:extLst>
          </p:cNvPr>
          <p:cNvSpPr/>
          <p:nvPr/>
        </p:nvSpPr>
        <p:spPr>
          <a:xfrm>
            <a:off x="3897214" y="247850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DB2BE39-9379-3F4C-89B9-84D4B145B1F3}"/>
              </a:ext>
            </a:extLst>
          </p:cNvPr>
          <p:cNvSpPr/>
          <p:nvPr/>
        </p:nvSpPr>
        <p:spPr>
          <a:xfrm>
            <a:off x="4445854" y="247850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13930ED-D29E-B341-9B3A-DF88B6095097}"/>
              </a:ext>
            </a:extLst>
          </p:cNvPr>
          <p:cNvSpPr/>
          <p:nvPr/>
        </p:nvSpPr>
        <p:spPr>
          <a:xfrm>
            <a:off x="4994494" y="247850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AA9B151-EAD5-0746-A4FE-6CDC2F802375}"/>
              </a:ext>
            </a:extLst>
          </p:cNvPr>
          <p:cNvSpPr/>
          <p:nvPr/>
        </p:nvSpPr>
        <p:spPr>
          <a:xfrm>
            <a:off x="5543134" y="247850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5930E45-776C-F945-ABE5-F850A7578495}"/>
              </a:ext>
            </a:extLst>
          </p:cNvPr>
          <p:cNvSpPr/>
          <p:nvPr/>
        </p:nvSpPr>
        <p:spPr>
          <a:xfrm>
            <a:off x="3348574" y="302714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5C8618E-B84A-F245-BB9C-50DFC8C95199}"/>
              </a:ext>
            </a:extLst>
          </p:cNvPr>
          <p:cNvSpPr/>
          <p:nvPr/>
        </p:nvSpPr>
        <p:spPr>
          <a:xfrm>
            <a:off x="3897214" y="302714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3893B5A-468B-7D4A-B2A4-D183205EB5DF}"/>
              </a:ext>
            </a:extLst>
          </p:cNvPr>
          <p:cNvSpPr/>
          <p:nvPr/>
        </p:nvSpPr>
        <p:spPr>
          <a:xfrm>
            <a:off x="4445854" y="302714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EC34713-F99A-DA43-A6DC-29224C2111C7}"/>
              </a:ext>
            </a:extLst>
          </p:cNvPr>
          <p:cNvSpPr/>
          <p:nvPr/>
        </p:nvSpPr>
        <p:spPr>
          <a:xfrm>
            <a:off x="4994494" y="302714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805413F-90C4-EF46-8D43-58E9A58E8E34}"/>
              </a:ext>
            </a:extLst>
          </p:cNvPr>
          <p:cNvSpPr/>
          <p:nvPr/>
        </p:nvSpPr>
        <p:spPr>
          <a:xfrm>
            <a:off x="5543134" y="302714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7DC4384-98F4-0347-A8DE-716963B441D5}"/>
              </a:ext>
            </a:extLst>
          </p:cNvPr>
          <p:cNvSpPr/>
          <p:nvPr/>
        </p:nvSpPr>
        <p:spPr>
          <a:xfrm>
            <a:off x="3348574" y="357578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D0A1E3B-B77B-7B4A-9B25-58B9162EB99F}"/>
              </a:ext>
            </a:extLst>
          </p:cNvPr>
          <p:cNvSpPr/>
          <p:nvPr/>
        </p:nvSpPr>
        <p:spPr>
          <a:xfrm>
            <a:off x="4445854" y="357578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AAB5CCE6-76AB-5741-8028-44376043C35E}"/>
              </a:ext>
            </a:extLst>
          </p:cNvPr>
          <p:cNvSpPr/>
          <p:nvPr/>
        </p:nvSpPr>
        <p:spPr>
          <a:xfrm>
            <a:off x="4994494" y="357578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09E1F44-B19F-174D-A4C7-CC0C7D1D2407}"/>
              </a:ext>
            </a:extLst>
          </p:cNvPr>
          <p:cNvSpPr/>
          <p:nvPr/>
        </p:nvSpPr>
        <p:spPr>
          <a:xfrm>
            <a:off x="5543134" y="357578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A5FE114-2BF7-6746-98FE-FBBED16BAAD1}"/>
              </a:ext>
            </a:extLst>
          </p:cNvPr>
          <p:cNvSpPr/>
          <p:nvPr/>
        </p:nvSpPr>
        <p:spPr>
          <a:xfrm>
            <a:off x="3348574" y="412442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5577EF7-10EC-4442-8A78-CE2C72181209}"/>
              </a:ext>
            </a:extLst>
          </p:cNvPr>
          <p:cNvSpPr/>
          <p:nvPr/>
        </p:nvSpPr>
        <p:spPr>
          <a:xfrm>
            <a:off x="3897214" y="412442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79EACF2-3667-4642-8C1C-031AA7B429FC}"/>
              </a:ext>
            </a:extLst>
          </p:cNvPr>
          <p:cNvSpPr/>
          <p:nvPr/>
        </p:nvSpPr>
        <p:spPr>
          <a:xfrm>
            <a:off x="4445854" y="412442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EC7DB2A-310A-954C-9D73-452C6B1C2C8C}"/>
              </a:ext>
            </a:extLst>
          </p:cNvPr>
          <p:cNvSpPr/>
          <p:nvPr/>
        </p:nvSpPr>
        <p:spPr>
          <a:xfrm>
            <a:off x="4994494" y="412442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CE9126E-33BE-B247-882A-2040BBDE6389}"/>
              </a:ext>
            </a:extLst>
          </p:cNvPr>
          <p:cNvSpPr/>
          <p:nvPr/>
        </p:nvSpPr>
        <p:spPr>
          <a:xfrm>
            <a:off x="5543134" y="412442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5775E9B-81EC-774A-9D7E-19D88FC2D915}"/>
              </a:ext>
            </a:extLst>
          </p:cNvPr>
          <p:cNvSpPr/>
          <p:nvPr/>
        </p:nvSpPr>
        <p:spPr>
          <a:xfrm>
            <a:off x="3348574" y="467306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9C30E0C-7C0D-7543-B311-E80297215C35}"/>
              </a:ext>
            </a:extLst>
          </p:cNvPr>
          <p:cNvSpPr/>
          <p:nvPr/>
        </p:nvSpPr>
        <p:spPr>
          <a:xfrm>
            <a:off x="3897214" y="467306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12ABAC8-6BB9-774D-ABBE-097E911ECEFF}"/>
              </a:ext>
            </a:extLst>
          </p:cNvPr>
          <p:cNvSpPr/>
          <p:nvPr/>
        </p:nvSpPr>
        <p:spPr>
          <a:xfrm>
            <a:off x="4445854" y="467306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39A1769-10B9-2C48-A125-72B6B0752509}"/>
              </a:ext>
            </a:extLst>
          </p:cNvPr>
          <p:cNvSpPr/>
          <p:nvPr/>
        </p:nvSpPr>
        <p:spPr>
          <a:xfrm>
            <a:off x="4994494" y="467306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989FFBF-0690-9543-AB03-EB1F97B72553}"/>
              </a:ext>
            </a:extLst>
          </p:cNvPr>
          <p:cNvSpPr/>
          <p:nvPr/>
        </p:nvSpPr>
        <p:spPr>
          <a:xfrm>
            <a:off x="5543134" y="4673068"/>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4DC6801-AB26-894E-8E40-72BDFEF42120}"/>
              </a:ext>
            </a:extLst>
          </p:cNvPr>
          <p:cNvSpPr/>
          <p:nvPr/>
        </p:nvSpPr>
        <p:spPr>
          <a:xfrm>
            <a:off x="3897214" y="357578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2103;p86">
            <a:extLst>
              <a:ext uri="{FF2B5EF4-FFF2-40B4-BE49-F238E27FC236}">
                <a16:creationId xmlns:a16="http://schemas.microsoft.com/office/drawing/2014/main" id="{343701C7-26F6-C54A-8780-5EC77477E227}"/>
              </a:ext>
            </a:extLst>
          </p:cNvPr>
          <p:cNvSpPr/>
          <p:nvPr/>
        </p:nvSpPr>
        <p:spPr>
          <a:xfrm>
            <a:off x="2706646" y="2725791"/>
            <a:ext cx="2613191" cy="1796284"/>
          </a:xfrm>
          <a:prstGeom prst="rect">
            <a:avLst/>
          </a:prstGeom>
          <a:noFill/>
          <a:ln w="3810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 name="TextBox 3">
            <a:extLst>
              <a:ext uri="{FF2B5EF4-FFF2-40B4-BE49-F238E27FC236}">
                <a16:creationId xmlns:a16="http://schemas.microsoft.com/office/drawing/2014/main" id="{04425730-A624-074C-83B7-F32D3D4B7E01}"/>
              </a:ext>
            </a:extLst>
          </p:cNvPr>
          <p:cNvSpPr txBox="1"/>
          <p:nvPr/>
        </p:nvSpPr>
        <p:spPr>
          <a:xfrm>
            <a:off x="6465846" y="2790958"/>
            <a:ext cx="3668754" cy="1200329"/>
          </a:xfrm>
          <a:prstGeom prst="rect">
            <a:avLst/>
          </a:prstGeom>
          <a:noFill/>
        </p:spPr>
        <p:txBody>
          <a:bodyPr wrap="square" rtlCol="0">
            <a:spAutoFit/>
          </a:bodyPr>
          <a:lstStyle/>
          <a:p>
            <a:r>
              <a:rPr lang="en-US" b="0" dirty="0"/>
              <a:t>For each class, predict whether location falls inside a GT bounding box</a:t>
            </a:r>
          </a:p>
        </p:txBody>
      </p:sp>
      <p:sp>
        <p:nvSpPr>
          <p:cNvPr id="85" name="Title 1">
            <a:extLst>
              <a:ext uri="{FF2B5EF4-FFF2-40B4-BE49-F238E27FC236}">
                <a16:creationId xmlns:a16="http://schemas.microsoft.com/office/drawing/2014/main" id="{76CE5942-5CB9-32E5-E9BD-361163D44A70}"/>
              </a:ext>
            </a:extLst>
          </p:cNvPr>
          <p:cNvSpPr>
            <a:spLocks noGrp="1"/>
          </p:cNvSpPr>
          <p:nvPr>
            <p:ph type="title"/>
          </p:nvPr>
        </p:nvSpPr>
        <p:spPr>
          <a:xfrm>
            <a:off x="914400" y="76200"/>
            <a:ext cx="10363200" cy="838200"/>
          </a:xfrm>
        </p:spPr>
        <p:txBody>
          <a:bodyPr/>
          <a:lstStyle/>
          <a:p>
            <a:r>
              <a:rPr lang="en-US" dirty="0"/>
              <a:t>Fully convolutional one-stage detector (FCOS)</a:t>
            </a:r>
          </a:p>
        </p:txBody>
      </p:sp>
      <p:sp>
        <p:nvSpPr>
          <p:cNvPr id="87" name="Content Placeholder 2">
            <a:extLst>
              <a:ext uri="{FF2B5EF4-FFF2-40B4-BE49-F238E27FC236}">
                <a16:creationId xmlns:a16="http://schemas.microsoft.com/office/drawing/2014/main" id="{A66FA0AC-B614-E255-7867-52EC3E4D7501}"/>
              </a:ext>
            </a:extLst>
          </p:cNvPr>
          <p:cNvSpPr txBox="1">
            <a:spLocks/>
          </p:cNvSpPr>
          <p:nvPr/>
        </p:nvSpPr>
        <p:spPr>
          <a:xfrm>
            <a:off x="914400" y="914400"/>
            <a:ext cx="10363200" cy="685800"/>
          </a:xfrm>
          <a:prstGeom prst="rect">
            <a:avLst/>
          </a:prstGeom>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a:t>“Anchor-free” approach</a:t>
            </a:r>
            <a:endParaRPr lang="en-US" b="0" kern="0" dirty="0"/>
          </a:p>
        </p:txBody>
      </p:sp>
      <p:sp>
        <p:nvSpPr>
          <p:cNvPr id="88" name="Rectangle 87">
            <a:extLst>
              <a:ext uri="{FF2B5EF4-FFF2-40B4-BE49-F238E27FC236}">
                <a16:creationId xmlns:a16="http://schemas.microsoft.com/office/drawing/2014/main" id="{4A2E6949-B49F-9EF5-BE67-E73E37147FCF}"/>
              </a:ext>
            </a:extLst>
          </p:cNvPr>
          <p:cNvSpPr/>
          <p:nvPr/>
        </p:nvSpPr>
        <p:spPr>
          <a:xfrm>
            <a:off x="1790700" y="6400800"/>
            <a:ext cx="8610600" cy="338554"/>
          </a:xfrm>
          <a:prstGeom prst="rect">
            <a:avLst/>
          </a:prstGeom>
        </p:spPr>
        <p:txBody>
          <a:bodyPr wrap="square">
            <a:spAutoFit/>
          </a:bodyPr>
          <a:lstStyle/>
          <a:p>
            <a:pPr algn="ctr"/>
            <a:r>
              <a:rPr lang="en-US" sz="1600" b="0" dirty="0"/>
              <a:t>Tian et al., </a:t>
            </a:r>
            <a:r>
              <a:rPr lang="en-US" sz="1600" b="0" dirty="0">
                <a:hlinkClick r:id="rId3"/>
              </a:rPr>
              <a:t>FCOS: Fully Convolutional One-Stage Object Detection</a:t>
            </a:r>
            <a:r>
              <a:rPr lang="en-US" sz="1600" b="0" dirty="0"/>
              <a:t>, ICCV 2019</a:t>
            </a:r>
          </a:p>
        </p:txBody>
      </p:sp>
      <p:sp>
        <p:nvSpPr>
          <p:cNvPr id="89" name="TextBox 88">
            <a:extLst>
              <a:ext uri="{FF2B5EF4-FFF2-40B4-BE49-F238E27FC236}">
                <a16:creationId xmlns:a16="http://schemas.microsoft.com/office/drawing/2014/main" id="{39D9F4E9-9238-AAC7-4479-4D3473D9D309}"/>
              </a:ext>
            </a:extLst>
          </p:cNvPr>
          <p:cNvSpPr txBox="1"/>
          <p:nvPr/>
        </p:nvSpPr>
        <p:spPr>
          <a:xfrm>
            <a:off x="105355" y="4522075"/>
            <a:ext cx="1494330" cy="584775"/>
          </a:xfrm>
          <a:prstGeom prst="rect">
            <a:avLst/>
          </a:prstGeom>
          <a:noFill/>
        </p:spPr>
        <p:txBody>
          <a:bodyPr wrap="square" rtlCol="0">
            <a:spAutoFit/>
          </a:bodyPr>
          <a:lstStyle/>
          <a:p>
            <a:r>
              <a:rPr lang="en-US" sz="1600" b="0" dirty="0"/>
              <a:t>Figure source: </a:t>
            </a:r>
            <a:r>
              <a:rPr lang="en-US" sz="1600" b="0" dirty="0">
                <a:hlinkClick r:id="rId4"/>
              </a:rPr>
              <a:t>J. Johnson</a:t>
            </a:r>
            <a:endParaRPr lang="en-US" sz="1600" b="0" dirty="0"/>
          </a:p>
        </p:txBody>
      </p:sp>
    </p:spTree>
    <p:extLst>
      <p:ext uri="{BB962C8B-B14F-4D97-AF65-F5344CB8AC3E}">
        <p14:creationId xmlns:p14="http://schemas.microsoft.com/office/powerpoint/2010/main" val="2272351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6/64/The_Puppy.jpg/640px-The_Pup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190" y="1308316"/>
            <a:ext cx="6975469" cy="46539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Comparing Boxes: Intersection over Union (</a:t>
            </a:r>
            <a:r>
              <a:rPr lang="en-US" dirty="0" err="1"/>
              <a:t>IoU</a:t>
            </a:r>
            <a:r>
              <a:rPr lang="en-US" dirty="0"/>
              <a:t>)</a:t>
            </a:r>
          </a:p>
        </p:txBody>
      </p:sp>
      <p:sp>
        <p:nvSpPr>
          <p:cNvPr id="3" name="Slide Number Placeholder 2"/>
          <p:cNvSpPr>
            <a:spLocks noGrp="1"/>
          </p:cNvSpPr>
          <p:nvPr>
            <p:ph type="sldNum" sz="quarter" idx="4"/>
          </p:nvPr>
        </p:nvSpPr>
        <p:spPr/>
        <p:txBody>
          <a:bodyPr/>
          <a:lstStyle/>
          <a:p>
            <a:endParaRPr lang="en-US" dirty="0"/>
          </a:p>
        </p:txBody>
      </p:sp>
      <p:sp>
        <p:nvSpPr>
          <p:cNvPr id="17" name="TextBox 16"/>
          <p:cNvSpPr txBox="1"/>
          <p:nvPr/>
        </p:nvSpPr>
        <p:spPr>
          <a:xfrm>
            <a:off x="6022011" y="1430635"/>
            <a:ext cx="2803973" cy="584775"/>
          </a:xfrm>
          <a:prstGeom prst="rect">
            <a:avLst/>
          </a:prstGeom>
          <a:noFill/>
        </p:spPr>
        <p:txBody>
          <a:bodyPr wrap="none" rtlCol="0">
            <a:spAutoFit/>
          </a:bodyPr>
          <a:lstStyle/>
          <a:p>
            <a:r>
              <a:rPr lang="en-US" sz="3200" b="0" dirty="0">
                <a:solidFill>
                  <a:srgbClr val="00B0F0"/>
                </a:solidFill>
              </a:rPr>
              <a:t>Our Prediction</a:t>
            </a:r>
          </a:p>
        </p:txBody>
      </p:sp>
      <p:sp>
        <p:nvSpPr>
          <p:cNvPr id="19" name="TextBox 18"/>
          <p:cNvSpPr txBox="1"/>
          <p:nvPr/>
        </p:nvSpPr>
        <p:spPr>
          <a:xfrm>
            <a:off x="10201472" y="2246252"/>
            <a:ext cx="1569539" cy="1077218"/>
          </a:xfrm>
          <a:prstGeom prst="rect">
            <a:avLst/>
          </a:prstGeom>
          <a:noFill/>
        </p:spPr>
        <p:txBody>
          <a:bodyPr wrap="square" rtlCol="0">
            <a:spAutoFit/>
          </a:bodyPr>
          <a:lstStyle/>
          <a:p>
            <a:pPr algn="ctr"/>
            <a:r>
              <a:rPr lang="en-US" sz="3200" b="0">
                <a:solidFill>
                  <a:srgbClr val="00FF00"/>
                </a:solidFill>
              </a:rPr>
              <a:t>Ground Truth</a:t>
            </a:r>
          </a:p>
        </p:txBody>
      </p:sp>
      <mc:AlternateContent xmlns:mc="http://schemas.openxmlformats.org/markup-compatibility/2006" xmlns:a14="http://schemas.microsoft.com/office/drawing/2010/main">
        <mc:Choice Requires="a14">
          <p:sp>
            <p:nvSpPr>
              <p:cNvPr id="18" name="TextBox 17"/>
              <p:cNvSpPr txBox="1"/>
              <p:nvPr/>
            </p:nvSpPr>
            <p:spPr>
              <a:xfrm>
                <a:off x="111967" y="1308316"/>
                <a:ext cx="4612433" cy="3264548"/>
              </a:xfrm>
              <a:prstGeom prst="rect">
                <a:avLst/>
              </a:prstGeom>
              <a:noFill/>
            </p:spPr>
            <p:txBody>
              <a:bodyPr wrap="square" rtlCol="0">
                <a:spAutoFit/>
              </a:bodyPr>
              <a:lstStyle/>
              <a:p>
                <a:r>
                  <a:rPr lang="en-US" sz="2400" b="0" dirty="0"/>
                  <a:t>How can we compare our prediction to the ground-truth box?</a:t>
                </a:r>
              </a:p>
              <a:p>
                <a:endParaRPr lang="en-US" sz="2400" b="0" dirty="0"/>
              </a:p>
              <a:p>
                <a:r>
                  <a:rPr lang="en-US" sz="2400" b="0" dirty="0"/>
                  <a:t>Intersection over Union (</a:t>
                </a:r>
                <a:r>
                  <a:rPr lang="en-US" sz="2400" b="0" dirty="0" err="1"/>
                  <a:t>IoU</a:t>
                </a:r>
                <a:r>
                  <a:rPr lang="en-US" sz="2400" b="0" dirty="0"/>
                  <a:t>):</a:t>
                </a:r>
              </a:p>
              <a:p>
                <a:endParaRPr lang="en-US" sz="2800" b="0" dirty="0"/>
              </a:p>
              <a:p>
                <a:pPr/>
                <a14:m>
                  <m:oMathPara xmlns:m="http://schemas.openxmlformats.org/officeDocument/2006/math">
                    <m:oMathParaPr>
                      <m:jc m:val="centerGroup"/>
                    </m:oMathParaPr>
                    <m:oMath xmlns:m="http://schemas.openxmlformats.org/officeDocument/2006/math">
                      <m:f>
                        <m:fPr>
                          <m:ctrlPr>
                            <a:rPr lang="mr-IN" sz="2800" b="0" i="1" smtClean="0">
                              <a:latin typeface="Cambria Math" panose="02040503050406030204" pitchFamily="18" charset="0"/>
                            </a:rPr>
                          </m:ctrlPr>
                        </m:fPr>
                        <m:num>
                          <m:r>
                            <a:rPr lang="en-US" sz="2800" b="0" i="1" smtClean="0">
                              <a:solidFill>
                                <a:schemeClr val="accent2"/>
                              </a:solidFill>
                              <a:latin typeface="Cambria Math" charset="0"/>
                            </a:rPr>
                            <m:t>𝐴𝑟𝑒𝑎</m:t>
                          </m:r>
                          <m:r>
                            <a:rPr lang="en-US" sz="2800" b="0" i="1" smtClean="0">
                              <a:solidFill>
                                <a:schemeClr val="accent2"/>
                              </a:solidFill>
                              <a:latin typeface="Cambria Math" charset="0"/>
                            </a:rPr>
                            <m:t> </m:t>
                          </m:r>
                          <m:r>
                            <a:rPr lang="en-US" sz="2800" b="0" i="1" smtClean="0">
                              <a:solidFill>
                                <a:schemeClr val="accent2"/>
                              </a:solidFill>
                              <a:latin typeface="Cambria Math" charset="0"/>
                            </a:rPr>
                            <m:t>𝑜𝑓</m:t>
                          </m:r>
                          <m:r>
                            <a:rPr lang="en-US" sz="2800" b="0" i="1" smtClean="0">
                              <a:solidFill>
                                <a:schemeClr val="accent2"/>
                              </a:solidFill>
                              <a:latin typeface="Cambria Math" charset="0"/>
                            </a:rPr>
                            <m:t> </m:t>
                          </m:r>
                          <m:r>
                            <a:rPr lang="en-US" sz="2800" b="0" i="1" smtClean="0">
                              <a:solidFill>
                                <a:schemeClr val="accent2"/>
                              </a:solidFill>
                              <a:latin typeface="Cambria Math" charset="0"/>
                            </a:rPr>
                            <m:t>𝐼𝑛𝑡𝑒𝑟𝑠𝑒𝑐𝑡𝑖𝑜𝑛</m:t>
                          </m:r>
                        </m:num>
                        <m:den>
                          <m:r>
                            <a:rPr lang="en-US" sz="2800" b="0" i="1" smtClean="0">
                              <a:solidFill>
                                <a:srgbClr val="7030A0"/>
                              </a:solidFill>
                              <a:latin typeface="Cambria Math" charset="0"/>
                            </a:rPr>
                            <m:t>𝐴𝑟𝑒𝑎</m:t>
                          </m:r>
                          <m:r>
                            <a:rPr lang="en-US" sz="2800" b="0" i="1" smtClean="0">
                              <a:solidFill>
                                <a:srgbClr val="7030A0"/>
                              </a:solidFill>
                              <a:latin typeface="Cambria Math" charset="0"/>
                            </a:rPr>
                            <m:t> </m:t>
                          </m:r>
                          <m:r>
                            <a:rPr lang="en-US" sz="2800" b="0" i="1" smtClean="0">
                              <a:solidFill>
                                <a:srgbClr val="7030A0"/>
                              </a:solidFill>
                              <a:latin typeface="Cambria Math" charset="0"/>
                            </a:rPr>
                            <m:t>𝑜𝑓</m:t>
                          </m:r>
                          <m:r>
                            <a:rPr lang="en-US" sz="2800" b="0" i="1" smtClean="0">
                              <a:solidFill>
                                <a:srgbClr val="7030A0"/>
                              </a:solidFill>
                              <a:latin typeface="Cambria Math" charset="0"/>
                            </a:rPr>
                            <m:t> </m:t>
                          </m:r>
                          <m:r>
                            <a:rPr lang="en-US" sz="2800" b="0" i="1" smtClean="0">
                              <a:solidFill>
                                <a:srgbClr val="7030A0"/>
                              </a:solidFill>
                              <a:latin typeface="Cambria Math" charset="0"/>
                            </a:rPr>
                            <m:t>𝑈𝑛𝑖𝑜𝑛</m:t>
                          </m:r>
                        </m:den>
                      </m:f>
                    </m:oMath>
                  </m:oMathPara>
                </a14:m>
                <a:endParaRPr lang="en-US" sz="2400" b="0" dirty="0"/>
              </a:p>
            </p:txBody>
          </p:sp>
        </mc:Choice>
        <mc:Fallback xmlns="">
          <p:sp>
            <p:nvSpPr>
              <p:cNvPr id="18" name="TextBox 17"/>
              <p:cNvSpPr txBox="1">
                <a:spLocks noRot="1" noChangeAspect="1" noMove="1" noResize="1" noEditPoints="1" noAdjustHandles="1" noChangeArrowheads="1" noChangeShapeType="1" noTextEdit="1"/>
              </p:cNvSpPr>
              <p:nvPr/>
            </p:nvSpPr>
            <p:spPr>
              <a:xfrm>
                <a:off x="111967" y="1308316"/>
                <a:ext cx="4612433" cy="3264548"/>
              </a:xfrm>
              <a:prstGeom prst="rect">
                <a:avLst/>
              </a:prstGeom>
              <a:blipFill>
                <a:blip r:embed="rId3"/>
                <a:stretch>
                  <a:fillRect l="-1923" t="-1163" b="-3101"/>
                </a:stretch>
              </a:blipFill>
            </p:spPr>
            <p:txBody>
              <a:bodyPr/>
              <a:lstStyle/>
              <a:p>
                <a:r>
                  <a:rPr lang="en-US">
                    <a:noFill/>
                  </a:rPr>
                  <a:t> </a:t>
                </a:r>
              </a:p>
            </p:txBody>
          </p:sp>
        </mc:Fallback>
      </mc:AlternateContent>
      <p:sp>
        <p:nvSpPr>
          <p:cNvPr id="15" name="Rectangle 14"/>
          <p:cNvSpPr/>
          <p:nvPr/>
        </p:nvSpPr>
        <p:spPr>
          <a:xfrm>
            <a:off x="6307494" y="2369976"/>
            <a:ext cx="3554962" cy="347098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94583" y="2416629"/>
            <a:ext cx="3589175" cy="3489648"/>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76428" y="4965978"/>
            <a:ext cx="3972562" cy="1200329"/>
          </a:xfrm>
          <a:prstGeom prst="rect">
            <a:avLst/>
          </a:prstGeom>
          <a:noFill/>
        </p:spPr>
        <p:txBody>
          <a:bodyPr wrap="none" rtlCol="0">
            <a:spAutoFit/>
          </a:bodyPr>
          <a:lstStyle/>
          <a:p>
            <a:r>
              <a:rPr lang="en-US" sz="2400" b="0" dirty="0" err="1"/>
              <a:t>IoU</a:t>
            </a:r>
            <a:r>
              <a:rPr lang="en-US" sz="2400" b="0" dirty="0"/>
              <a:t> &gt; 0.5 is “decent”</a:t>
            </a:r>
          </a:p>
          <a:p>
            <a:r>
              <a:rPr lang="en-US" sz="2400" b="0" dirty="0" err="1"/>
              <a:t>IoU</a:t>
            </a:r>
            <a:r>
              <a:rPr lang="en-US" sz="2400" b="0" dirty="0"/>
              <a:t> &gt; 0.7 is “pretty good”</a:t>
            </a:r>
          </a:p>
          <a:p>
            <a:r>
              <a:rPr lang="en-US" sz="2400" b="0" dirty="0" err="1"/>
              <a:t>IoU</a:t>
            </a:r>
            <a:r>
              <a:rPr lang="en-US" sz="2400" b="0" dirty="0"/>
              <a:t> &gt; 0.9 is “almost perfect”</a:t>
            </a:r>
          </a:p>
        </p:txBody>
      </p:sp>
      <p:sp>
        <p:nvSpPr>
          <p:cNvPr id="22" name="TextBox 21">
            <a:extLst>
              <a:ext uri="{FF2B5EF4-FFF2-40B4-BE49-F238E27FC236}">
                <a16:creationId xmlns:a16="http://schemas.microsoft.com/office/drawing/2014/main" id="{CD1372D0-58CE-974E-862C-B4EE334AF15C}"/>
              </a:ext>
            </a:extLst>
          </p:cNvPr>
          <p:cNvSpPr txBox="1"/>
          <p:nvPr/>
        </p:nvSpPr>
        <p:spPr>
          <a:xfrm>
            <a:off x="6758038" y="3807510"/>
            <a:ext cx="2593980" cy="707886"/>
          </a:xfrm>
          <a:prstGeom prst="rect">
            <a:avLst/>
          </a:prstGeom>
          <a:solidFill>
            <a:schemeClr val="bg2">
              <a:lumMod val="90000"/>
              <a:alpha val="70000"/>
            </a:schemeClr>
          </a:solidFill>
        </p:spPr>
        <p:txBody>
          <a:bodyPr wrap="none" rtlCol="0">
            <a:spAutoFit/>
          </a:bodyPr>
          <a:lstStyle/>
          <a:p>
            <a:r>
              <a:rPr lang="en-US" sz="4000" dirty="0" err="1">
                <a:solidFill>
                  <a:srgbClr val="FFFF00"/>
                </a:solidFill>
              </a:rPr>
              <a:t>IoU</a:t>
            </a:r>
            <a:r>
              <a:rPr lang="en-US" sz="4000" dirty="0">
                <a:solidFill>
                  <a:srgbClr val="FFFF00"/>
                </a:solidFill>
              </a:rPr>
              <a:t> = 0.91</a:t>
            </a:r>
          </a:p>
        </p:txBody>
      </p:sp>
      <p:sp>
        <p:nvSpPr>
          <p:cNvPr id="4" name="TextBox 3">
            <a:extLst>
              <a:ext uri="{FF2B5EF4-FFF2-40B4-BE49-F238E27FC236}">
                <a16:creationId xmlns:a16="http://schemas.microsoft.com/office/drawing/2014/main" id="{25DA1416-5070-03C8-24F1-EDC341D0868C}"/>
              </a:ext>
            </a:extLst>
          </p:cNvPr>
          <p:cNvSpPr txBox="1"/>
          <p:nvPr/>
        </p:nvSpPr>
        <p:spPr>
          <a:xfrm>
            <a:off x="228600" y="6400800"/>
            <a:ext cx="1941557" cy="338554"/>
          </a:xfrm>
          <a:prstGeom prst="rect">
            <a:avLst/>
          </a:prstGeom>
          <a:noFill/>
        </p:spPr>
        <p:txBody>
          <a:bodyPr wrap="none" rtlCol="0">
            <a:spAutoFit/>
          </a:bodyPr>
          <a:lstStyle/>
          <a:p>
            <a:r>
              <a:rPr lang="en-US" sz="1600" b="0" dirty="0"/>
              <a:t>Source: </a:t>
            </a:r>
            <a:r>
              <a:rPr lang="en-US" sz="1600" b="0" dirty="0">
                <a:hlinkClick r:id="rId4"/>
              </a:rPr>
              <a:t>J. Johnson</a:t>
            </a:r>
            <a:endParaRPr lang="en-US" sz="1600" b="0" dirty="0"/>
          </a:p>
        </p:txBody>
      </p:sp>
    </p:spTree>
    <p:extLst>
      <p:ext uri="{BB962C8B-B14F-4D97-AF65-F5344CB8AC3E}">
        <p14:creationId xmlns:p14="http://schemas.microsoft.com/office/powerpoint/2010/main" val="16201001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oogle Shape;2080;p86">
            <a:extLst>
              <a:ext uri="{FF2B5EF4-FFF2-40B4-BE49-F238E27FC236}">
                <a16:creationId xmlns:a16="http://schemas.microsoft.com/office/drawing/2014/main" id="{78C3085C-5C7F-8B43-B516-37A92DBFFE58}"/>
              </a:ext>
            </a:extLst>
          </p:cNvPr>
          <p:cNvPicPr preferRelativeResize="0">
            <a:picLocks noChangeAspect="1"/>
          </p:cNvPicPr>
          <p:nvPr/>
        </p:nvPicPr>
        <p:blipFill rotWithShape="1">
          <a:blip r:embed="rId3">
            <a:alphaModFix/>
          </a:blip>
          <a:srcRect l="9279" t="3264" r="27469" b="2986"/>
          <a:stretch/>
        </p:blipFill>
        <p:spPr>
          <a:xfrm>
            <a:off x="2584899" y="2249908"/>
            <a:ext cx="3294251" cy="2743200"/>
          </a:xfrm>
          <a:prstGeom prst="rect">
            <a:avLst/>
          </a:prstGeom>
          <a:noFill/>
          <a:ln>
            <a:noFill/>
          </a:ln>
        </p:spPr>
      </p:pic>
      <p:sp>
        <p:nvSpPr>
          <p:cNvPr id="51" name="Oval 50">
            <a:extLst>
              <a:ext uri="{FF2B5EF4-FFF2-40B4-BE49-F238E27FC236}">
                <a16:creationId xmlns:a16="http://schemas.microsoft.com/office/drawing/2014/main" id="{707BD198-15EB-8C48-A740-384060558744}"/>
              </a:ext>
            </a:extLst>
          </p:cNvPr>
          <p:cNvSpPr/>
          <p:nvPr/>
        </p:nvSpPr>
        <p:spPr>
          <a:xfrm>
            <a:off x="281108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0F38D5C-45F9-D241-89E1-AF2CED66B935}"/>
              </a:ext>
            </a:extLst>
          </p:cNvPr>
          <p:cNvSpPr/>
          <p:nvPr/>
        </p:nvSpPr>
        <p:spPr>
          <a:xfrm>
            <a:off x="2811088" y="3027147"/>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9122608-2510-5046-9FD7-F52A92359CB0}"/>
              </a:ext>
            </a:extLst>
          </p:cNvPr>
          <p:cNvSpPr/>
          <p:nvPr/>
        </p:nvSpPr>
        <p:spPr>
          <a:xfrm>
            <a:off x="2811088" y="357578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6C3647D-7054-F446-A122-C9CB60775EB0}"/>
              </a:ext>
            </a:extLst>
          </p:cNvPr>
          <p:cNvSpPr/>
          <p:nvPr/>
        </p:nvSpPr>
        <p:spPr>
          <a:xfrm>
            <a:off x="2811088" y="412442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81C6F15-DD60-BF4F-9EE5-4B6B48789D3A}"/>
              </a:ext>
            </a:extLst>
          </p:cNvPr>
          <p:cNvSpPr/>
          <p:nvPr/>
        </p:nvSpPr>
        <p:spPr>
          <a:xfrm>
            <a:off x="281108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2C8B9C3-C36B-9342-8AB3-B3AE33D391EC}"/>
              </a:ext>
            </a:extLst>
          </p:cNvPr>
          <p:cNvSpPr/>
          <p:nvPr/>
        </p:nvSpPr>
        <p:spPr>
          <a:xfrm>
            <a:off x="335972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8FDD50A-4609-5043-82C1-C16841169C95}"/>
              </a:ext>
            </a:extLst>
          </p:cNvPr>
          <p:cNvSpPr/>
          <p:nvPr/>
        </p:nvSpPr>
        <p:spPr>
          <a:xfrm>
            <a:off x="390836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DB2BE39-9379-3F4C-89B9-84D4B145B1F3}"/>
              </a:ext>
            </a:extLst>
          </p:cNvPr>
          <p:cNvSpPr/>
          <p:nvPr/>
        </p:nvSpPr>
        <p:spPr>
          <a:xfrm>
            <a:off x="445700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13930ED-D29E-B341-9B3A-DF88B6095097}"/>
              </a:ext>
            </a:extLst>
          </p:cNvPr>
          <p:cNvSpPr/>
          <p:nvPr/>
        </p:nvSpPr>
        <p:spPr>
          <a:xfrm>
            <a:off x="500564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AA9B151-EAD5-0746-A4FE-6CDC2F802375}"/>
              </a:ext>
            </a:extLst>
          </p:cNvPr>
          <p:cNvSpPr/>
          <p:nvPr/>
        </p:nvSpPr>
        <p:spPr>
          <a:xfrm>
            <a:off x="555428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5930E45-776C-F945-ABE5-F850A7578495}"/>
              </a:ext>
            </a:extLst>
          </p:cNvPr>
          <p:cNvSpPr/>
          <p:nvPr/>
        </p:nvSpPr>
        <p:spPr>
          <a:xfrm>
            <a:off x="3359728" y="302714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5C8618E-B84A-F245-BB9C-50DFC8C95199}"/>
              </a:ext>
            </a:extLst>
          </p:cNvPr>
          <p:cNvSpPr/>
          <p:nvPr/>
        </p:nvSpPr>
        <p:spPr>
          <a:xfrm>
            <a:off x="3908368" y="302714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3893B5A-468B-7D4A-B2A4-D183205EB5DF}"/>
              </a:ext>
            </a:extLst>
          </p:cNvPr>
          <p:cNvSpPr/>
          <p:nvPr/>
        </p:nvSpPr>
        <p:spPr>
          <a:xfrm>
            <a:off x="4457008" y="302714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EC34713-F99A-DA43-A6DC-29224C2111C7}"/>
              </a:ext>
            </a:extLst>
          </p:cNvPr>
          <p:cNvSpPr/>
          <p:nvPr/>
        </p:nvSpPr>
        <p:spPr>
          <a:xfrm>
            <a:off x="5005648" y="302714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805413F-90C4-EF46-8D43-58E9A58E8E34}"/>
              </a:ext>
            </a:extLst>
          </p:cNvPr>
          <p:cNvSpPr/>
          <p:nvPr/>
        </p:nvSpPr>
        <p:spPr>
          <a:xfrm>
            <a:off x="5554288" y="302714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7DC4384-98F4-0347-A8DE-716963B441D5}"/>
              </a:ext>
            </a:extLst>
          </p:cNvPr>
          <p:cNvSpPr/>
          <p:nvPr/>
        </p:nvSpPr>
        <p:spPr>
          <a:xfrm>
            <a:off x="3359728" y="357578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AAB5CCE6-76AB-5741-8028-44376043C35E}"/>
              </a:ext>
            </a:extLst>
          </p:cNvPr>
          <p:cNvSpPr/>
          <p:nvPr/>
        </p:nvSpPr>
        <p:spPr>
          <a:xfrm>
            <a:off x="5005648" y="357578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09E1F44-B19F-174D-A4C7-CC0C7D1D2407}"/>
              </a:ext>
            </a:extLst>
          </p:cNvPr>
          <p:cNvSpPr/>
          <p:nvPr/>
        </p:nvSpPr>
        <p:spPr>
          <a:xfrm>
            <a:off x="5554288" y="357578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A5FE114-2BF7-6746-98FE-FBBED16BAAD1}"/>
              </a:ext>
            </a:extLst>
          </p:cNvPr>
          <p:cNvSpPr/>
          <p:nvPr/>
        </p:nvSpPr>
        <p:spPr>
          <a:xfrm>
            <a:off x="3359728" y="412442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5577EF7-10EC-4442-8A78-CE2C72181209}"/>
              </a:ext>
            </a:extLst>
          </p:cNvPr>
          <p:cNvSpPr/>
          <p:nvPr/>
        </p:nvSpPr>
        <p:spPr>
          <a:xfrm>
            <a:off x="3908368" y="412442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79EACF2-3667-4642-8C1C-031AA7B429FC}"/>
              </a:ext>
            </a:extLst>
          </p:cNvPr>
          <p:cNvSpPr/>
          <p:nvPr/>
        </p:nvSpPr>
        <p:spPr>
          <a:xfrm>
            <a:off x="4457008" y="412442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EC7DB2A-310A-954C-9D73-452C6B1C2C8C}"/>
              </a:ext>
            </a:extLst>
          </p:cNvPr>
          <p:cNvSpPr/>
          <p:nvPr/>
        </p:nvSpPr>
        <p:spPr>
          <a:xfrm>
            <a:off x="5005648" y="412442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CE9126E-33BE-B247-882A-2040BBDE6389}"/>
              </a:ext>
            </a:extLst>
          </p:cNvPr>
          <p:cNvSpPr/>
          <p:nvPr/>
        </p:nvSpPr>
        <p:spPr>
          <a:xfrm>
            <a:off x="5554288" y="412442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5775E9B-81EC-774A-9D7E-19D88FC2D915}"/>
              </a:ext>
            </a:extLst>
          </p:cNvPr>
          <p:cNvSpPr/>
          <p:nvPr/>
        </p:nvSpPr>
        <p:spPr>
          <a:xfrm>
            <a:off x="335972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9C30E0C-7C0D-7543-B311-E80297215C35}"/>
              </a:ext>
            </a:extLst>
          </p:cNvPr>
          <p:cNvSpPr/>
          <p:nvPr/>
        </p:nvSpPr>
        <p:spPr>
          <a:xfrm>
            <a:off x="390836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12ABAC8-6BB9-774D-ABBE-097E911ECEFF}"/>
              </a:ext>
            </a:extLst>
          </p:cNvPr>
          <p:cNvSpPr/>
          <p:nvPr/>
        </p:nvSpPr>
        <p:spPr>
          <a:xfrm>
            <a:off x="445700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39A1769-10B9-2C48-A125-72B6B0752509}"/>
              </a:ext>
            </a:extLst>
          </p:cNvPr>
          <p:cNvSpPr/>
          <p:nvPr/>
        </p:nvSpPr>
        <p:spPr>
          <a:xfrm>
            <a:off x="500564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989FFBF-0690-9543-AB03-EB1F97B72553}"/>
              </a:ext>
            </a:extLst>
          </p:cNvPr>
          <p:cNvSpPr/>
          <p:nvPr/>
        </p:nvSpPr>
        <p:spPr>
          <a:xfrm>
            <a:off x="555428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4DC6801-AB26-894E-8E40-72BDFEF42120}"/>
              </a:ext>
            </a:extLst>
          </p:cNvPr>
          <p:cNvSpPr/>
          <p:nvPr/>
        </p:nvSpPr>
        <p:spPr>
          <a:xfrm>
            <a:off x="3908368" y="357578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2103;p86">
            <a:extLst>
              <a:ext uri="{FF2B5EF4-FFF2-40B4-BE49-F238E27FC236}">
                <a16:creationId xmlns:a16="http://schemas.microsoft.com/office/drawing/2014/main" id="{343701C7-26F6-C54A-8780-5EC77477E227}"/>
              </a:ext>
            </a:extLst>
          </p:cNvPr>
          <p:cNvSpPr/>
          <p:nvPr/>
        </p:nvSpPr>
        <p:spPr>
          <a:xfrm>
            <a:off x="2717800" y="2725791"/>
            <a:ext cx="2613191" cy="1796284"/>
          </a:xfrm>
          <a:prstGeom prst="rect">
            <a:avLst/>
          </a:prstGeom>
          <a:noFill/>
          <a:ln w="3810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 name="TextBox 3">
            <a:extLst>
              <a:ext uri="{FF2B5EF4-FFF2-40B4-BE49-F238E27FC236}">
                <a16:creationId xmlns:a16="http://schemas.microsoft.com/office/drawing/2014/main" id="{04425730-A624-074C-83B7-F32D3D4B7E01}"/>
              </a:ext>
            </a:extLst>
          </p:cNvPr>
          <p:cNvSpPr txBox="1"/>
          <p:nvPr/>
        </p:nvSpPr>
        <p:spPr>
          <a:xfrm>
            <a:off x="6372218" y="2701013"/>
            <a:ext cx="4219582" cy="1569660"/>
          </a:xfrm>
          <a:prstGeom prst="rect">
            <a:avLst/>
          </a:prstGeom>
          <a:noFill/>
        </p:spPr>
        <p:txBody>
          <a:bodyPr wrap="square" rtlCol="0">
            <a:spAutoFit/>
          </a:bodyPr>
          <a:lstStyle/>
          <a:p>
            <a:r>
              <a:rPr lang="en-US" b="0" dirty="0"/>
              <a:t>For positive points, also regress distance to left, right, top, and bottom of GT box (with L2 loss)</a:t>
            </a:r>
          </a:p>
        </p:txBody>
      </p:sp>
      <p:cxnSp>
        <p:nvCxnSpPr>
          <p:cNvPr id="101" name="Straight Arrow Connector 100">
            <a:extLst>
              <a:ext uri="{FF2B5EF4-FFF2-40B4-BE49-F238E27FC236}">
                <a16:creationId xmlns:a16="http://schemas.microsoft.com/office/drawing/2014/main" id="{7B27BF10-93D8-364C-AEBD-54ED24A8F338}"/>
              </a:ext>
            </a:extLst>
          </p:cNvPr>
          <p:cNvCxnSpPr>
            <a:cxnSpLocks/>
            <a:stCxn id="67" idx="0"/>
          </p:cNvCxnSpPr>
          <p:nvPr/>
        </p:nvCxnSpPr>
        <p:spPr>
          <a:xfrm flipV="1">
            <a:off x="4502728" y="2720942"/>
            <a:ext cx="0" cy="854846"/>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71EF6D7F-5327-0B4E-A0FE-82949F316787}"/>
              </a:ext>
            </a:extLst>
          </p:cNvPr>
          <p:cNvCxnSpPr>
            <a:cxnSpLocks/>
            <a:stCxn id="67" idx="6"/>
            <a:endCxn id="96" idx="3"/>
          </p:cNvCxnSpPr>
          <p:nvPr/>
        </p:nvCxnSpPr>
        <p:spPr>
          <a:xfrm>
            <a:off x="4548448" y="3621508"/>
            <a:ext cx="782543" cy="2425"/>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91AE99F9-93C2-5047-A01E-D3912EBFB936}"/>
              </a:ext>
            </a:extLst>
          </p:cNvPr>
          <p:cNvCxnSpPr>
            <a:cxnSpLocks/>
            <a:stCxn id="67" idx="4"/>
          </p:cNvCxnSpPr>
          <p:nvPr/>
        </p:nvCxnSpPr>
        <p:spPr>
          <a:xfrm>
            <a:off x="4502728" y="3667228"/>
            <a:ext cx="0" cy="854846"/>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00832162-EB84-7C49-BCF8-6070543858EE}"/>
              </a:ext>
            </a:extLst>
          </p:cNvPr>
          <p:cNvCxnSpPr>
            <a:cxnSpLocks/>
            <a:stCxn id="67" idx="2"/>
          </p:cNvCxnSpPr>
          <p:nvPr/>
        </p:nvCxnSpPr>
        <p:spPr>
          <a:xfrm flipH="1">
            <a:off x="2758786" y="3621508"/>
            <a:ext cx="1698222" cy="0"/>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7D0A1E3B-B77B-7B4A-9B25-58B9162EB99F}"/>
              </a:ext>
            </a:extLst>
          </p:cNvPr>
          <p:cNvSpPr/>
          <p:nvPr/>
        </p:nvSpPr>
        <p:spPr>
          <a:xfrm>
            <a:off x="4457008" y="357578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5EE6EAD8-14A2-A442-A849-5774C00A44AA}"/>
              </a:ext>
            </a:extLst>
          </p:cNvPr>
          <p:cNvSpPr txBox="1"/>
          <p:nvPr/>
        </p:nvSpPr>
        <p:spPr>
          <a:xfrm>
            <a:off x="4094995" y="2923975"/>
            <a:ext cx="359394" cy="523220"/>
          </a:xfrm>
          <a:prstGeom prst="rect">
            <a:avLst/>
          </a:prstGeom>
          <a:noFill/>
        </p:spPr>
        <p:txBody>
          <a:bodyPr wrap="none" rtlCol="0">
            <a:spAutoFit/>
          </a:bodyPr>
          <a:lstStyle/>
          <a:p>
            <a:r>
              <a:rPr lang="en-US" sz="2800" dirty="0">
                <a:solidFill>
                  <a:srgbClr val="92D050"/>
                </a:solidFill>
              </a:rPr>
              <a:t>T</a:t>
            </a:r>
          </a:p>
        </p:txBody>
      </p:sp>
      <p:sp>
        <p:nvSpPr>
          <p:cNvPr id="120" name="TextBox 119">
            <a:extLst>
              <a:ext uri="{FF2B5EF4-FFF2-40B4-BE49-F238E27FC236}">
                <a16:creationId xmlns:a16="http://schemas.microsoft.com/office/drawing/2014/main" id="{97E686FE-F2D4-B948-8F1F-1ED344C65C46}"/>
              </a:ext>
            </a:extLst>
          </p:cNvPr>
          <p:cNvSpPr txBox="1"/>
          <p:nvPr/>
        </p:nvSpPr>
        <p:spPr>
          <a:xfrm>
            <a:off x="4085341" y="3808806"/>
            <a:ext cx="380232" cy="523220"/>
          </a:xfrm>
          <a:prstGeom prst="rect">
            <a:avLst/>
          </a:prstGeom>
          <a:noFill/>
        </p:spPr>
        <p:txBody>
          <a:bodyPr wrap="none" rtlCol="0">
            <a:spAutoFit/>
          </a:bodyPr>
          <a:lstStyle/>
          <a:p>
            <a:r>
              <a:rPr lang="en-US" sz="2800" dirty="0">
                <a:solidFill>
                  <a:srgbClr val="92D050"/>
                </a:solidFill>
              </a:rPr>
              <a:t>B</a:t>
            </a:r>
          </a:p>
        </p:txBody>
      </p:sp>
      <p:sp>
        <p:nvSpPr>
          <p:cNvPr id="121" name="TextBox 120">
            <a:extLst>
              <a:ext uri="{FF2B5EF4-FFF2-40B4-BE49-F238E27FC236}">
                <a16:creationId xmlns:a16="http://schemas.microsoft.com/office/drawing/2014/main" id="{78D65575-2284-9B40-9CC6-0641B17366CB}"/>
              </a:ext>
            </a:extLst>
          </p:cNvPr>
          <p:cNvSpPr txBox="1"/>
          <p:nvPr/>
        </p:nvSpPr>
        <p:spPr>
          <a:xfrm>
            <a:off x="2957241" y="3153180"/>
            <a:ext cx="335348" cy="523220"/>
          </a:xfrm>
          <a:prstGeom prst="rect">
            <a:avLst/>
          </a:prstGeom>
          <a:noFill/>
        </p:spPr>
        <p:txBody>
          <a:bodyPr wrap="none" rtlCol="0">
            <a:spAutoFit/>
          </a:bodyPr>
          <a:lstStyle/>
          <a:p>
            <a:r>
              <a:rPr lang="en-US" sz="2800" dirty="0">
                <a:solidFill>
                  <a:srgbClr val="92D050"/>
                </a:solidFill>
              </a:rPr>
              <a:t>L</a:t>
            </a:r>
          </a:p>
        </p:txBody>
      </p:sp>
      <p:sp>
        <p:nvSpPr>
          <p:cNvPr id="122" name="TextBox 121">
            <a:extLst>
              <a:ext uri="{FF2B5EF4-FFF2-40B4-BE49-F238E27FC236}">
                <a16:creationId xmlns:a16="http://schemas.microsoft.com/office/drawing/2014/main" id="{6C93D5D8-711D-4846-BF6B-01F0EE50A701}"/>
              </a:ext>
            </a:extLst>
          </p:cNvPr>
          <p:cNvSpPr txBox="1"/>
          <p:nvPr/>
        </p:nvSpPr>
        <p:spPr>
          <a:xfrm>
            <a:off x="4805512" y="3167390"/>
            <a:ext cx="380232" cy="523220"/>
          </a:xfrm>
          <a:prstGeom prst="rect">
            <a:avLst/>
          </a:prstGeom>
          <a:noFill/>
        </p:spPr>
        <p:txBody>
          <a:bodyPr wrap="none" rtlCol="0">
            <a:spAutoFit/>
          </a:bodyPr>
          <a:lstStyle/>
          <a:p>
            <a:r>
              <a:rPr lang="en-US" sz="2800" dirty="0">
                <a:solidFill>
                  <a:srgbClr val="92D050"/>
                </a:solidFill>
              </a:rPr>
              <a:t>R</a:t>
            </a:r>
          </a:p>
        </p:txBody>
      </p:sp>
      <p:sp>
        <p:nvSpPr>
          <p:cNvPr id="5" name="Title 1">
            <a:extLst>
              <a:ext uri="{FF2B5EF4-FFF2-40B4-BE49-F238E27FC236}">
                <a16:creationId xmlns:a16="http://schemas.microsoft.com/office/drawing/2014/main" id="{7A2168C6-86CF-0242-A1B0-82A950EC0A51}"/>
              </a:ext>
            </a:extLst>
          </p:cNvPr>
          <p:cNvSpPr>
            <a:spLocks noGrp="1"/>
          </p:cNvSpPr>
          <p:nvPr>
            <p:ph type="title"/>
          </p:nvPr>
        </p:nvSpPr>
        <p:spPr>
          <a:xfrm>
            <a:off x="914400" y="76200"/>
            <a:ext cx="10363200" cy="838200"/>
          </a:xfrm>
        </p:spPr>
        <p:txBody>
          <a:bodyPr/>
          <a:lstStyle/>
          <a:p>
            <a:r>
              <a:rPr lang="en-US" dirty="0"/>
              <a:t>Fully convolutional one-stage detector (FCOS)</a:t>
            </a:r>
          </a:p>
        </p:txBody>
      </p:sp>
      <p:sp>
        <p:nvSpPr>
          <p:cNvPr id="85" name="Content Placeholder 2">
            <a:extLst>
              <a:ext uri="{FF2B5EF4-FFF2-40B4-BE49-F238E27FC236}">
                <a16:creationId xmlns:a16="http://schemas.microsoft.com/office/drawing/2014/main" id="{1B95556A-D5D3-942F-8E63-B27A71C58ECE}"/>
              </a:ext>
            </a:extLst>
          </p:cNvPr>
          <p:cNvSpPr txBox="1">
            <a:spLocks/>
          </p:cNvSpPr>
          <p:nvPr/>
        </p:nvSpPr>
        <p:spPr>
          <a:xfrm>
            <a:off x="914400" y="914400"/>
            <a:ext cx="10363200" cy="685800"/>
          </a:xfrm>
          <a:prstGeom prst="rect">
            <a:avLst/>
          </a:prstGeom>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a:t>“Anchor-free” approach</a:t>
            </a:r>
            <a:endParaRPr lang="en-US" b="0" kern="0" dirty="0"/>
          </a:p>
        </p:txBody>
      </p:sp>
      <p:sp>
        <p:nvSpPr>
          <p:cNvPr id="87" name="Rectangle 86">
            <a:extLst>
              <a:ext uri="{FF2B5EF4-FFF2-40B4-BE49-F238E27FC236}">
                <a16:creationId xmlns:a16="http://schemas.microsoft.com/office/drawing/2014/main" id="{18D7C0A3-380A-4074-C9AE-A982B8A6247F}"/>
              </a:ext>
            </a:extLst>
          </p:cNvPr>
          <p:cNvSpPr/>
          <p:nvPr/>
        </p:nvSpPr>
        <p:spPr>
          <a:xfrm>
            <a:off x="1790700" y="6400800"/>
            <a:ext cx="8610600" cy="338554"/>
          </a:xfrm>
          <a:prstGeom prst="rect">
            <a:avLst/>
          </a:prstGeom>
        </p:spPr>
        <p:txBody>
          <a:bodyPr wrap="square">
            <a:spAutoFit/>
          </a:bodyPr>
          <a:lstStyle/>
          <a:p>
            <a:pPr algn="ctr"/>
            <a:r>
              <a:rPr lang="en-US" sz="1600" b="0" dirty="0"/>
              <a:t>Tian et al., </a:t>
            </a:r>
            <a:r>
              <a:rPr lang="en-US" sz="1600" b="0" dirty="0">
                <a:hlinkClick r:id="rId4"/>
              </a:rPr>
              <a:t>FCOS: Fully Convolutional One-Stage Object Detection</a:t>
            </a:r>
            <a:r>
              <a:rPr lang="en-US" sz="1600" b="0" dirty="0"/>
              <a:t>, ICCV 2019</a:t>
            </a:r>
          </a:p>
        </p:txBody>
      </p:sp>
      <p:sp>
        <p:nvSpPr>
          <p:cNvPr id="88" name="TextBox 87">
            <a:extLst>
              <a:ext uri="{FF2B5EF4-FFF2-40B4-BE49-F238E27FC236}">
                <a16:creationId xmlns:a16="http://schemas.microsoft.com/office/drawing/2014/main" id="{83CF1E59-7573-EA54-24DB-61710DF7D4C1}"/>
              </a:ext>
            </a:extLst>
          </p:cNvPr>
          <p:cNvSpPr txBox="1"/>
          <p:nvPr/>
        </p:nvSpPr>
        <p:spPr>
          <a:xfrm>
            <a:off x="105355" y="4522075"/>
            <a:ext cx="1494330" cy="584775"/>
          </a:xfrm>
          <a:prstGeom prst="rect">
            <a:avLst/>
          </a:prstGeom>
          <a:noFill/>
        </p:spPr>
        <p:txBody>
          <a:bodyPr wrap="square" rtlCol="0">
            <a:spAutoFit/>
          </a:bodyPr>
          <a:lstStyle/>
          <a:p>
            <a:r>
              <a:rPr lang="en-US" sz="1600" b="0" dirty="0"/>
              <a:t>Figure source: </a:t>
            </a:r>
            <a:r>
              <a:rPr lang="en-US" sz="1600" b="0" dirty="0">
                <a:hlinkClick r:id="rId5"/>
              </a:rPr>
              <a:t>J. Johnson</a:t>
            </a:r>
            <a:endParaRPr lang="en-US" sz="1600" b="0" dirty="0"/>
          </a:p>
        </p:txBody>
      </p:sp>
    </p:spTree>
    <p:extLst>
      <p:ext uri="{BB962C8B-B14F-4D97-AF65-F5344CB8AC3E}">
        <p14:creationId xmlns:p14="http://schemas.microsoft.com/office/powerpoint/2010/main" val="38104436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oogle Shape;2080;p86">
            <a:extLst>
              <a:ext uri="{FF2B5EF4-FFF2-40B4-BE49-F238E27FC236}">
                <a16:creationId xmlns:a16="http://schemas.microsoft.com/office/drawing/2014/main" id="{78C3085C-5C7F-8B43-B516-37A92DBFFE58}"/>
              </a:ext>
            </a:extLst>
          </p:cNvPr>
          <p:cNvPicPr preferRelativeResize="0">
            <a:picLocks noChangeAspect="1"/>
          </p:cNvPicPr>
          <p:nvPr/>
        </p:nvPicPr>
        <p:blipFill rotWithShape="1">
          <a:blip r:embed="rId3">
            <a:alphaModFix/>
          </a:blip>
          <a:srcRect l="9279" t="3264" r="27469" b="2986"/>
          <a:stretch/>
        </p:blipFill>
        <p:spPr>
          <a:xfrm>
            <a:off x="2584899" y="2249908"/>
            <a:ext cx="3294251" cy="2743200"/>
          </a:xfrm>
          <a:prstGeom prst="rect">
            <a:avLst/>
          </a:prstGeom>
          <a:noFill/>
          <a:ln>
            <a:noFill/>
          </a:ln>
        </p:spPr>
      </p:pic>
      <p:sp>
        <p:nvSpPr>
          <p:cNvPr id="51" name="Oval 50">
            <a:extLst>
              <a:ext uri="{FF2B5EF4-FFF2-40B4-BE49-F238E27FC236}">
                <a16:creationId xmlns:a16="http://schemas.microsoft.com/office/drawing/2014/main" id="{707BD198-15EB-8C48-A740-384060558744}"/>
              </a:ext>
            </a:extLst>
          </p:cNvPr>
          <p:cNvSpPr/>
          <p:nvPr/>
        </p:nvSpPr>
        <p:spPr>
          <a:xfrm>
            <a:off x="281108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0F38D5C-45F9-D241-89E1-AF2CED66B935}"/>
              </a:ext>
            </a:extLst>
          </p:cNvPr>
          <p:cNvSpPr/>
          <p:nvPr/>
        </p:nvSpPr>
        <p:spPr>
          <a:xfrm>
            <a:off x="2811088" y="3027147"/>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9122608-2510-5046-9FD7-F52A92359CB0}"/>
              </a:ext>
            </a:extLst>
          </p:cNvPr>
          <p:cNvSpPr/>
          <p:nvPr/>
        </p:nvSpPr>
        <p:spPr>
          <a:xfrm>
            <a:off x="2811088" y="357578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6C3647D-7054-F446-A122-C9CB60775EB0}"/>
              </a:ext>
            </a:extLst>
          </p:cNvPr>
          <p:cNvSpPr/>
          <p:nvPr/>
        </p:nvSpPr>
        <p:spPr>
          <a:xfrm>
            <a:off x="2811088" y="412442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81C6F15-DD60-BF4F-9EE5-4B6B48789D3A}"/>
              </a:ext>
            </a:extLst>
          </p:cNvPr>
          <p:cNvSpPr/>
          <p:nvPr/>
        </p:nvSpPr>
        <p:spPr>
          <a:xfrm>
            <a:off x="281108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2C8B9C3-C36B-9342-8AB3-B3AE33D391EC}"/>
              </a:ext>
            </a:extLst>
          </p:cNvPr>
          <p:cNvSpPr/>
          <p:nvPr/>
        </p:nvSpPr>
        <p:spPr>
          <a:xfrm>
            <a:off x="335972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8FDD50A-4609-5043-82C1-C16841169C95}"/>
              </a:ext>
            </a:extLst>
          </p:cNvPr>
          <p:cNvSpPr/>
          <p:nvPr/>
        </p:nvSpPr>
        <p:spPr>
          <a:xfrm>
            <a:off x="390836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DB2BE39-9379-3F4C-89B9-84D4B145B1F3}"/>
              </a:ext>
            </a:extLst>
          </p:cNvPr>
          <p:cNvSpPr/>
          <p:nvPr/>
        </p:nvSpPr>
        <p:spPr>
          <a:xfrm>
            <a:off x="445700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13930ED-D29E-B341-9B3A-DF88B6095097}"/>
              </a:ext>
            </a:extLst>
          </p:cNvPr>
          <p:cNvSpPr/>
          <p:nvPr/>
        </p:nvSpPr>
        <p:spPr>
          <a:xfrm>
            <a:off x="500564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AA9B151-EAD5-0746-A4FE-6CDC2F802375}"/>
              </a:ext>
            </a:extLst>
          </p:cNvPr>
          <p:cNvSpPr/>
          <p:nvPr/>
        </p:nvSpPr>
        <p:spPr>
          <a:xfrm>
            <a:off x="5554288" y="247850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5930E45-776C-F945-ABE5-F850A7578495}"/>
              </a:ext>
            </a:extLst>
          </p:cNvPr>
          <p:cNvSpPr/>
          <p:nvPr/>
        </p:nvSpPr>
        <p:spPr>
          <a:xfrm>
            <a:off x="3359728" y="3027148"/>
            <a:ext cx="91440" cy="9144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5C8618E-B84A-F245-BB9C-50DFC8C95199}"/>
              </a:ext>
            </a:extLst>
          </p:cNvPr>
          <p:cNvSpPr/>
          <p:nvPr/>
        </p:nvSpPr>
        <p:spPr>
          <a:xfrm>
            <a:off x="3908368" y="302714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3893B5A-468B-7D4A-B2A4-D183205EB5DF}"/>
              </a:ext>
            </a:extLst>
          </p:cNvPr>
          <p:cNvSpPr/>
          <p:nvPr/>
        </p:nvSpPr>
        <p:spPr>
          <a:xfrm>
            <a:off x="4457008" y="302714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EC34713-F99A-DA43-A6DC-29224C2111C7}"/>
              </a:ext>
            </a:extLst>
          </p:cNvPr>
          <p:cNvSpPr/>
          <p:nvPr/>
        </p:nvSpPr>
        <p:spPr>
          <a:xfrm>
            <a:off x="5005648" y="302714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805413F-90C4-EF46-8D43-58E9A58E8E34}"/>
              </a:ext>
            </a:extLst>
          </p:cNvPr>
          <p:cNvSpPr/>
          <p:nvPr/>
        </p:nvSpPr>
        <p:spPr>
          <a:xfrm>
            <a:off x="5554288" y="302714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B7DC4384-98F4-0347-A8DE-716963B441D5}"/>
              </a:ext>
            </a:extLst>
          </p:cNvPr>
          <p:cNvSpPr/>
          <p:nvPr/>
        </p:nvSpPr>
        <p:spPr>
          <a:xfrm>
            <a:off x="3359728" y="357578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AAB5CCE6-76AB-5741-8028-44376043C35E}"/>
              </a:ext>
            </a:extLst>
          </p:cNvPr>
          <p:cNvSpPr/>
          <p:nvPr/>
        </p:nvSpPr>
        <p:spPr>
          <a:xfrm>
            <a:off x="5005648" y="357578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09E1F44-B19F-174D-A4C7-CC0C7D1D2407}"/>
              </a:ext>
            </a:extLst>
          </p:cNvPr>
          <p:cNvSpPr/>
          <p:nvPr/>
        </p:nvSpPr>
        <p:spPr>
          <a:xfrm>
            <a:off x="5554288" y="357578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A5FE114-2BF7-6746-98FE-FBBED16BAAD1}"/>
              </a:ext>
            </a:extLst>
          </p:cNvPr>
          <p:cNvSpPr/>
          <p:nvPr/>
        </p:nvSpPr>
        <p:spPr>
          <a:xfrm>
            <a:off x="3359728" y="412442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5577EF7-10EC-4442-8A78-CE2C72181209}"/>
              </a:ext>
            </a:extLst>
          </p:cNvPr>
          <p:cNvSpPr/>
          <p:nvPr/>
        </p:nvSpPr>
        <p:spPr>
          <a:xfrm>
            <a:off x="3908368" y="412442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79EACF2-3667-4642-8C1C-031AA7B429FC}"/>
              </a:ext>
            </a:extLst>
          </p:cNvPr>
          <p:cNvSpPr/>
          <p:nvPr/>
        </p:nvSpPr>
        <p:spPr>
          <a:xfrm>
            <a:off x="4457008" y="412442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EC7DB2A-310A-954C-9D73-452C6B1C2C8C}"/>
              </a:ext>
            </a:extLst>
          </p:cNvPr>
          <p:cNvSpPr/>
          <p:nvPr/>
        </p:nvSpPr>
        <p:spPr>
          <a:xfrm>
            <a:off x="5005648" y="412442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CE9126E-33BE-B247-882A-2040BBDE6389}"/>
              </a:ext>
            </a:extLst>
          </p:cNvPr>
          <p:cNvSpPr/>
          <p:nvPr/>
        </p:nvSpPr>
        <p:spPr>
          <a:xfrm>
            <a:off x="5554288" y="412442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5775E9B-81EC-774A-9D7E-19D88FC2D915}"/>
              </a:ext>
            </a:extLst>
          </p:cNvPr>
          <p:cNvSpPr/>
          <p:nvPr/>
        </p:nvSpPr>
        <p:spPr>
          <a:xfrm>
            <a:off x="335972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9C30E0C-7C0D-7543-B311-E80297215C35}"/>
              </a:ext>
            </a:extLst>
          </p:cNvPr>
          <p:cNvSpPr/>
          <p:nvPr/>
        </p:nvSpPr>
        <p:spPr>
          <a:xfrm>
            <a:off x="390836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12ABAC8-6BB9-774D-ABBE-097E911ECEFF}"/>
              </a:ext>
            </a:extLst>
          </p:cNvPr>
          <p:cNvSpPr/>
          <p:nvPr/>
        </p:nvSpPr>
        <p:spPr>
          <a:xfrm>
            <a:off x="445700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39A1769-10B9-2C48-A125-72B6B0752509}"/>
              </a:ext>
            </a:extLst>
          </p:cNvPr>
          <p:cNvSpPr/>
          <p:nvPr/>
        </p:nvSpPr>
        <p:spPr>
          <a:xfrm>
            <a:off x="500564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989FFBF-0690-9543-AB03-EB1F97B72553}"/>
              </a:ext>
            </a:extLst>
          </p:cNvPr>
          <p:cNvSpPr/>
          <p:nvPr/>
        </p:nvSpPr>
        <p:spPr>
          <a:xfrm>
            <a:off x="5554288" y="4673068"/>
            <a:ext cx="91440" cy="91440"/>
          </a:xfrm>
          <a:prstGeom prst="ellipse">
            <a:avLst/>
          </a:prstGeom>
          <a:solidFill>
            <a:srgbClr val="C00000">
              <a:alpha val="25000"/>
            </a:srgbClr>
          </a:solidFill>
          <a:ln>
            <a:solidFill>
              <a:srgbClr val="C0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4DC6801-AB26-894E-8E40-72BDFEF42120}"/>
              </a:ext>
            </a:extLst>
          </p:cNvPr>
          <p:cNvSpPr/>
          <p:nvPr/>
        </p:nvSpPr>
        <p:spPr>
          <a:xfrm>
            <a:off x="3908368" y="357578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2103;p86">
            <a:extLst>
              <a:ext uri="{FF2B5EF4-FFF2-40B4-BE49-F238E27FC236}">
                <a16:creationId xmlns:a16="http://schemas.microsoft.com/office/drawing/2014/main" id="{343701C7-26F6-C54A-8780-5EC77477E227}"/>
              </a:ext>
            </a:extLst>
          </p:cNvPr>
          <p:cNvSpPr/>
          <p:nvPr/>
        </p:nvSpPr>
        <p:spPr>
          <a:xfrm>
            <a:off x="2717800" y="2725791"/>
            <a:ext cx="2613191" cy="1796284"/>
          </a:xfrm>
          <a:prstGeom prst="rect">
            <a:avLst/>
          </a:prstGeom>
          <a:noFill/>
          <a:ln w="38100" cap="flat" cmpd="sng">
            <a:solidFill>
              <a:schemeClr val="accent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1" name="Straight Arrow Connector 100">
            <a:extLst>
              <a:ext uri="{FF2B5EF4-FFF2-40B4-BE49-F238E27FC236}">
                <a16:creationId xmlns:a16="http://schemas.microsoft.com/office/drawing/2014/main" id="{7B27BF10-93D8-364C-AEBD-54ED24A8F338}"/>
              </a:ext>
            </a:extLst>
          </p:cNvPr>
          <p:cNvCxnSpPr>
            <a:cxnSpLocks/>
            <a:stCxn id="61" idx="0"/>
          </p:cNvCxnSpPr>
          <p:nvPr/>
        </p:nvCxnSpPr>
        <p:spPr>
          <a:xfrm flipV="1">
            <a:off x="3405448" y="2758698"/>
            <a:ext cx="0" cy="268450"/>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71EF6D7F-5327-0B4E-A0FE-82949F316787}"/>
              </a:ext>
            </a:extLst>
          </p:cNvPr>
          <p:cNvCxnSpPr>
            <a:cxnSpLocks/>
            <a:stCxn id="61" idx="6"/>
          </p:cNvCxnSpPr>
          <p:nvPr/>
        </p:nvCxnSpPr>
        <p:spPr>
          <a:xfrm>
            <a:off x="3451168" y="3072868"/>
            <a:ext cx="1879823" cy="0"/>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91AE99F9-93C2-5047-A01E-D3912EBFB936}"/>
              </a:ext>
            </a:extLst>
          </p:cNvPr>
          <p:cNvCxnSpPr>
            <a:cxnSpLocks/>
            <a:stCxn id="61" idx="4"/>
          </p:cNvCxnSpPr>
          <p:nvPr/>
        </p:nvCxnSpPr>
        <p:spPr>
          <a:xfrm>
            <a:off x="3405448" y="3118588"/>
            <a:ext cx="0" cy="1403486"/>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00832162-EB84-7C49-BCF8-6070543858EE}"/>
              </a:ext>
            </a:extLst>
          </p:cNvPr>
          <p:cNvCxnSpPr>
            <a:cxnSpLocks/>
            <a:stCxn id="61" idx="2"/>
          </p:cNvCxnSpPr>
          <p:nvPr/>
        </p:nvCxnSpPr>
        <p:spPr>
          <a:xfrm flipH="1">
            <a:off x="2717800" y="3072868"/>
            <a:ext cx="641928" cy="0"/>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7D0A1E3B-B77B-7B4A-9B25-58B9162EB99F}"/>
              </a:ext>
            </a:extLst>
          </p:cNvPr>
          <p:cNvSpPr/>
          <p:nvPr/>
        </p:nvSpPr>
        <p:spPr>
          <a:xfrm>
            <a:off x="4457008" y="3575788"/>
            <a:ext cx="91440" cy="91440"/>
          </a:xfrm>
          <a:prstGeom prst="ellipse">
            <a:avLst/>
          </a:prstGeom>
          <a:solidFill>
            <a:schemeClr val="accent6">
              <a:alpha val="25000"/>
            </a:schemeClr>
          </a:solidFill>
          <a:ln>
            <a:solidFill>
              <a:schemeClr val="accent6">
                <a:lumMod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5EE6EAD8-14A2-A442-A849-5774C00A44AA}"/>
              </a:ext>
            </a:extLst>
          </p:cNvPr>
          <p:cNvSpPr txBox="1"/>
          <p:nvPr/>
        </p:nvSpPr>
        <p:spPr>
          <a:xfrm>
            <a:off x="3077595" y="2641102"/>
            <a:ext cx="359394" cy="523220"/>
          </a:xfrm>
          <a:prstGeom prst="rect">
            <a:avLst/>
          </a:prstGeom>
          <a:noFill/>
        </p:spPr>
        <p:txBody>
          <a:bodyPr wrap="none" rtlCol="0">
            <a:spAutoFit/>
          </a:bodyPr>
          <a:lstStyle/>
          <a:p>
            <a:r>
              <a:rPr lang="en-US" sz="2800" dirty="0">
                <a:solidFill>
                  <a:srgbClr val="92D050"/>
                </a:solidFill>
              </a:rPr>
              <a:t>T</a:t>
            </a:r>
          </a:p>
        </p:txBody>
      </p:sp>
      <p:sp>
        <p:nvSpPr>
          <p:cNvPr id="120" name="TextBox 119">
            <a:extLst>
              <a:ext uri="{FF2B5EF4-FFF2-40B4-BE49-F238E27FC236}">
                <a16:creationId xmlns:a16="http://schemas.microsoft.com/office/drawing/2014/main" id="{97E686FE-F2D4-B948-8F1F-1ED344C65C46}"/>
              </a:ext>
            </a:extLst>
          </p:cNvPr>
          <p:cNvSpPr txBox="1"/>
          <p:nvPr/>
        </p:nvSpPr>
        <p:spPr>
          <a:xfrm>
            <a:off x="3072268" y="3981931"/>
            <a:ext cx="380232" cy="523220"/>
          </a:xfrm>
          <a:prstGeom prst="rect">
            <a:avLst/>
          </a:prstGeom>
          <a:noFill/>
        </p:spPr>
        <p:txBody>
          <a:bodyPr wrap="none" rtlCol="0">
            <a:spAutoFit/>
          </a:bodyPr>
          <a:lstStyle/>
          <a:p>
            <a:r>
              <a:rPr lang="en-US" sz="2800" dirty="0">
                <a:solidFill>
                  <a:srgbClr val="92D050"/>
                </a:solidFill>
              </a:rPr>
              <a:t>B</a:t>
            </a:r>
          </a:p>
        </p:txBody>
      </p:sp>
      <p:sp>
        <p:nvSpPr>
          <p:cNvPr id="121" name="TextBox 120">
            <a:extLst>
              <a:ext uri="{FF2B5EF4-FFF2-40B4-BE49-F238E27FC236}">
                <a16:creationId xmlns:a16="http://schemas.microsoft.com/office/drawing/2014/main" id="{78D65575-2284-9B40-9CC6-0641B17366CB}"/>
              </a:ext>
            </a:extLst>
          </p:cNvPr>
          <p:cNvSpPr txBox="1"/>
          <p:nvPr/>
        </p:nvSpPr>
        <p:spPr>
          <a:xfrm>
            <a:off x="2817686" y="3027040"/>
            <a:ext cx="335348" cy="523220"/>
          </a:xfrm>
          <a:prstGeom prst="rect">
            <a:avLst/>
          </a:prstGeom>
          <a:noFill/>
        </p:spPr>
        <p:txBody>
          <a:bodyPr wrap="none" rtlCol="0">
            <a:spAutoFit/>
          </a:bodyPr>
          <a:lstStyle/>
          <a:p>
            <a:r>
              <a:rPr lang="en-US" sz="2800" dirty="0">
                <a:solidFill>
                  <a:srgbClr val="92D050"/>
                </a:solidFill>
              </a:rPr>
              <a:t>L</a:t>
            </a:r>
          </a:p>
        </p:txBody>
      </p:sp>
      <p:sp>
        <p:nvSpPr>
          <p:cNvPr id="122" name="TextBox 121">
            <a:extLst>
              <a:ext uri="{FF2B5EF4-FFF2-40B4-BE49-F238E27FC236}">
                <a16:creationId xmlns:a16="http://schemas.microsoft.com/office/drawing/2014/main" id="{6C93D5D8-711D-4846-BF6B-01F0EE50A701}"/>
              </a:ext>
            </a:extLst>
          </p:cNvPr>
          <p:cNvSpPr txBox="1"/>
          <p:nvPr/>
        </p:nvSpPr>
        <p:spPr>
          <a:xfrm>
            <a:off x="4854379" y="3021401"/>
            <a:ext cx="380232" cy="523220"/>
          </a:xfrm>
          <a:prstGeom prst="rect">
            <a:avLst/>
          </a:prstGeom>
          <a:noFill/>
        </p:spPr>
        <p:txBody>
          <a:bodyPr wrap="none" rtlCol="0">
            <a:spAutoFit/>
          </a:bodyPr>
          <a:lstStyle/>
          <a:p>
            <a:r>
              <a:rPr lang="en-US" sz="2800" dirty="0">
                <a:solidFill>
                  <a:srgbClr val="92D050"/>
                </a:solidFill>
              </a:rPr>
              <a:t>R</a:t>
            </a:r>
          </a:p>
        </p:txBody>
      </p:sp>
      <p:sp>
        <p:nvSpPr>
          <p:cNvPr id="85" name="Title 1">
            <a:extLst>
              <a:ext uri="{FF2B5EF4-FFF2-40B4-BE49-F238E27FC236}">
                <a16:creationId xmlns:a16="http://schemas.microsoft.com/office/drawing/2014/main" id="{C137F0A2-AC6C-1B3B-7B28-2E1E785A0186}"/>
              </a:ext>
            </a:extLst>
          </p:cNvPr>
          <p:cNvSpPr>
            <a:spLocks noGrp="1"/>
          </p:cNvSpPr>
          <p:nvPr>
            <p:ph type="title"/>
          </p:nvPr>
        </p:nvSpPr>
        <p:spPr>
          <a:xfrm>
            <a:off x="914400" y="76200"/>
            <a:ext cx="10363200" cy="838200"/>
          </a:xfrm>
        </p:spPr>
        <p:txBody>
          <a:bodyPr/>
          <a:lstStyle/>
          <a:p>
            <a:r>
              <a:rPr lang="en-US" dirty="0"/>
              <a:t>Fully convolutional one-stage detector (FCOS)</a:t>
            </a:r>
          </a:p>
        </p:txBody>
      </p:sp>
      <p:sp>
        <p:nvSpPr>
          <p:cNvPr id="87" name="Content Placeholder 2">
            <a:extLst>
              <a:ext uri="{FF2B5EF4-FFF2-40B4-BE49-F238E27FC236}">
                <a16:creationId xmlns:a16="http://schemas.microsoft.com/office/drawing/2014/main" id="{42A545BD-C991-5C0E-FB18-235D9A667EFC}"/>
              </a:ext>
            </a:extLst>
          </p:cNvPr>
          <p:cNvSpPr txBox="1">
            <a:spLocks/>
          </p:cNvSpPr>
          <p:nvPr/>
        </p:nvSpPr>
        <p:spPr>
          <a:xfrm>
            <a:off x="914400" y="914400"/>
            <a:ext cx="10363200" cy="685800"/>
          </a:xfrm>
          <a:prstGeom prst="rect">
            <a:avLst/>
          </a:prstGeom>
        </p:spPr>
        <p:txBody>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a:t>“Anchor-free” approach</a:t>
            </a:r>
            <a:endParaRPr lang="en-US" b="0" kern="0" dirty="0"/>
          </a:p>
        </p:txBody>
      </p:sp>
      <p:sp>
        <p:nvSpPr>
          <p:cNvPr id="88" name="Rectangle 87">
            <a:extLst>
              <a:ext uri="{FF2B5EF4-FFF2-40B4-BE49-F238E27FC236}">
                <a16:creationId xmlns:a16="http://schemas.microsoft.com/office/drawing/2014/main" id="{B8BE2409-2DD8-0D4E-50D7-C0F6CC9F82E9}"/>
              </a:ext>
            </a:extLst>
          </p:cNvPr>
          <p:cNvSpPr/>
          <p:nvPr/>
        </p:nvSpPr>
        <p:spPr>
          <a:xfrm>
            <a:off x="1790700" y="6400800"/>
            <a:ext cx="8610600" cy="338554"/>
          </a:xfrm>
          <a:prstGeom prst="rect">
            <a:avLst/>
          </a:prstGeom>
        </p:spPr>
        <p:txBody>
          <a:bodyPr wrap="square">
            <a:spAutoFit/>
          </a:bodyPr>
          <a:lstStyle/>
          <a:p>
            <a:pPr algn="ctr"/>
            <a:r>
              <a:rPr lang="en-US" sz="1600" b="0" dirty="0"/>
              <a:t>Tian et al., </a:t>
            </a:r>
            <a:r>
              <a:rPr lang="en-US" sz="1600" b="0" dirty="0">
                <a:hlinkClick r:id="rId4"/>
              </a:rPr>
              <a:t>FCOS: Fully Convolutional One-Stage Object Detection</a:t>
            </a:r>
            <a:r>
              <a:rPr lang="en-US" sz="1600" b="0" dirty="0"/>
              <a:t>, ICCV 2019</a:t>
            </a:r>
          </a:p>
        </p:txBody>
      </p:sp>
      <p:sp>
        <p:nvSpPr>
          <p:cNvPr id="89" name="TextBox 88">
            <a:extLst>
              <a:ext uri="{FF2B5EF4-FFF2-40B4-BE49-F238E27FC236}">
                <a16:creationId xmlns:a16="http://schemas.microsoft.com/office/drawing/2014/main" id="{6FABA40E-E05F-D4D4-307B-7B9E0B024BDD}"/>
              </a:ext>
            </a:extLst>
          </p:cNvPr>
          <p:cNvSpPr txBox="1"/>
          <p:nvPr/>
        </p:nvSpPr>
        <p:spPr>
          <a:xfrm>
            <a:off x="6372218" y="2701013"/>
            <a:ext cx="4219582" cy="1569660"/>
          </a:xfrm>
          <a:prstGeom prst="rect">
            <a:avLst/>
          </a:prstGeom>
          <a:noFill/>
        </p:spPr>
        <p:txBody>
          <a:bodyPr wrap="square" rtlCol="0">
            <a:spAutoFit/>
          </a:bodyPr>
          <a:lstStyle/>
          <a:p>
            <a:r>
              <a:rPr lang="en-US" b="0" dirty="0"/>
              <a:t>For positive points, also regress distance to left, right, top, and bottom of GT box (with L2 loss)</a:t>
            </a:r>
          </a:p>
        </p:txBody>
      </p:sp>
      <p:sp>
        <p:nvSpPr>
          <p:cNvPr id="90" name="TextBox 89">
            <a:extLst>
              <a:ext uri="{FF2B5EF4-FFF2-40B4-BE49-F238E27FC236}">
                <a16:creationId xmlns:a16="http://schemas.microsoft.com/office/drawing/2014/main" id="{0BA856E5-CB7C-11B5-B8BB-EF529AA1B9F3}"/>
              </a:ext>
            </a:extLst>
          </p:cNvPr>
          <p:cNvSpPr txBox="1"/>
          <p:nvPr/>
        </p:nvSpPr>
        <p:spPr>
          <a:xfrm>
            <a:off x="6372218" y="4373940"/>
            <a:ext cx="4219582" cy="1200329"/>
          </a:xfrm>
          <a:prstGeom prst="rect">
            <a:avLst/>
          </a:prstGeom>
          <a:noFill/>
        </p:spPr>
        <p:txBody>
          <a:bodyPr wrap="square" rtlCol="0">
            <a:spAutoFit/>
          </a:bodyPr>
          <a:lstStyle/>
          <a:p>
            <a:r>
              <a:rPr lang="en-US" b="0" dirty="0"/>
              <a:t>Weight detections by “</a:t>
            </a:r>
            <a:r>
              <a:rPr lang="en-US" b="0" dirty="0" err="1"/>
              <a:t>centerness</a:t>
            </a:r>
            <a:r>
              <a:rPr lang="en-US" b="0" dirty="0"/>
              <a:t>” and confidence, perform NMS</a:t>
            </a:r>
          </a:p>
        </p:txBody>
      </p:sp>
      <p:sp>
        <p:nvSpPr>
          <p:cNvPr id="91" name="TextBox 90">
            <a:extLst>
              <a:ext uri="{FF2B5EF4-FFF2-40B4-BE49-F238E27FC236}">
                <a16:creationId xmlns:a16="http://schemas.microsoft.com/office/drawing/2014/main" id="{C616F05C-010C-CB2B-C4CF-25685F454657}"/>
              </a:ext>
            </a:extLst>
          </p:cNvPr>
          <p:cNvSpPr txBox="1"/>
          <p:nvPr/>
        </p:nvSpPr>
        <p:spPr>
          <a:xfrm>
            <a:off x="105355" y="4522075"/>
            <a:ext cx="1494330" cy="584775"/>
          </a:xfrm>
          <a:prstGeom prst="rect">
            <a:avLst/>
          </a:prstGeom>
          <a:noFill/>
        </p:spPr>
        <p:txBody>
          <a:bodyPr wrap="square" rtlCol="0">
            <a:spAutoFit/>
          </a:bodyPr>
          <a:lstStyle/>
          <a:p>
            <a:r>
              <a:rPr lang="en-US" sz="1600" b="0" dirty="0"/>
              <a:t>Figure source: </a:t>
            </a:r>
            <a:r>
              <a:rPr lang="en-US" sz="1600" b="0" dirty="0">
                <a:hlinkClick r:id="rId5"/>
              </a:rPr>
              <a:t>J. Johnson</a:t>
            </a:r>
            <a:endParaRPr lang="en-US" sz="1600" b="0" dirty="0"/>
          </a:p>
        </p:txBody>
      </p:sp>
    </p:spTree>
    <p:extLst>
      <p:ext uri="{BB962C8B-B14F-4D97-AF65-F5344CB8AC3E}">
        <p14:creationId xmlns:p14="http://schemas.microsoft.com/office/powerpoint/2010/main" val="283497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2CB0-C59E-E2F7-90C2-FEB4AF394763}"/>
              </a:ext>
            </a:extLst>
          </p:cNvPr>
          <p:cNvSpPr>
            <a:spLocks noGrp="1"/>
          </p:cNvSpPr>
          <p:nvPr>
            <p:ph type="title"/>
          </p:nvPr>
        </p:nvSpPr>
        <p:spPr/>
        <p:txBody>
          <a:bodyPr/>
          <a:lstStyle/>
          <a:p>
            <a:r>
              <a:rPr lang="en-US" dirty="0"/>
              <a:t>Fully convolutional one-stage detector (FCOS)</a:t>
            </a:r>
          </a:p>
        </p:txBody>
      </p:sp>
      <p:sp>
        <p:nvSpPr>
          <p:cNvPr id="3" name="Content Placeholder 2">
            <a:extLst>
              <a:ext uri="{FF2B5EF4-FFF2-40B4-BE49-F238E27FC236}">
                <a16:creationId xmlns:a16="http://schemas.microsoft.com/office/drawing/2014/main" id="{52C966C6-CA7C-59E6-1012-E5A3F65C3DDF}"/>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D62654E9-4D60-0378-0B30-83EE3BB1F6A9}"/>
              </a:ext>
            </a:extLst>
          </p:cNvPr>
          <p:cNvSpPr/>
          <p:nvPr/>
        </p:nvSpPr>
        <p:spPr>
          <a:xfrm>
            <a:off x="1790700" y="6400800"/>
            <a:ext cx="8610600" cy="338554"/>
          </a:xfrm>
          <a:prstGeom prst="rect">
            <a:avLst/>
          </a:prstGeom>
        </p:spPr>
        <p:txBody>
          <a:bodyPr wrap="square">
            <a:spAutoFit/>
          </a:bodyPr>
          <a:lstStyle/>
          <a:p>
            <a:pPr algn="ctr"/>
            <a:r>
              <a:rPr lang="en-US" sz="1600" b="0" dirty="0"/>
              <a:t>Tian et al., </a:t>
            </a:r>
            <a:r>
              <a:rPr lang="en-US" sz="1600" b="0" dirty="0">
                <a:hlinkClick r:id="rId2"/>
              </a:rPr>
              <a:t>FCOS: Fully Convolutional One-Stage Object Detection</a:t>
            </a:r>
            <a:r>
              <a:rPr lang="en-US" sz="1600" b="0" dirty="0"/>
              <a:t>, ICCV 2019</a:t>
            </a:r>
          </a:p>
        </p:txBody>
      </p:sp>
      <p:pic>
        <p:nvPicPr>
          <p:cNvPr id="5" name="Picture 4">
            <a:extLst>
              <a:ext uri="{FF2B5EF4-FFF2-40B4-BE49-F238E27FC236}">
                <a16:creationId xmlns:a16="http://schemas.microsoft.com/office/drawing/2014/main" id="{CF275A96-D64F-B55F-90E4-E1106212A851}"/>
              </a:ext>
            </a:extLst>
          </p:cNvPr>
          <p:cNvPicPr>
            <a:picLocks noChangeAspect="1"/>
          </p:cNvPicPr>
          <p:nvPr/>
        </p:nvPicPr>
        <p:blipFill>
          <a:blip r:embed="rId3"/>
          <a:stretch>
            <a:fillRect/>
          </a:stretch>
        </p:blipFill>
        <p:spPr>
          <a:xfrm>
            <a:off x="175525" y="1066800"/>
            <a:ext cx="11864075" cy="5105400"/>
          </a:xfrm>
          <a:prstGeom prst="rect">
            <a:avLst/>
          </a:prstGeom>
        </p:spPr>
      </p:pic>
    </p:spTree>
    <p:extLst>
      <p:ext uri="{BB962C8B-B14F-4D97-AF65-F5344CB8AC3E}">
        <p14:creationId xmlns:p14="http://schemas.microsoft.com/office/powerpoint/2010/main" val="9476545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6D029-8D3B-4044-BD2E-B38FFABAC9B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D0AAF1D-D009-2540-93EA-1ECD79943D09}"/>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Task definition and evaluation</a:t>
            </a:r>
          </a:p>
          <a:p>
            <a:pPr marL="457200" indent="-457200">
              <a:buFont typeface="Arial" panose="020B0604020202020204" pitchFamily="34" charset="0"/>
              <a:buChar char="•"/>
            </a:pPr>
            <a:r>
              <a:rPr lang="en-US" dirty="0">
                <a:solidFill>
                  <a:schemeClr val="bg1">
                    <a:lumMod val="50000"/>
                  </a:schemeClr>
                </a:solidFill>
              </a:rPr>
              <a:t>Two-stage detectors</a:t>
            </a:r>
          </a:p>
          <a:p>
            <a:pPr marL="857250" lvl="1" indent="-457200">
              <a:buFont typeface="Arial" panose="020B0604020202020204" pitchFamily="34" charset="0"/>
              <a:buChar char="•"/>
            </a:pPr>
            <a:r>
              <a:rPr lang="en-US" sz="2400" dirty="0">
                <a:solidFill>
                  <a:schemeClr val="bg1">
                    <a:lumMod val="50000"/>
                  </a:schemeClr>
                </a:solidFill>
              </a:rPr>
              <a:t>R-CNN</a:t>
            </a:r>
          </a:p>
          <a:p>
            <a:pPr marL="857250" lvl="1" indent="-457200">
              <a:buFont typeface="Arial" panose="020B0604020202020204" pitchFamily="34" charset="0"/>
              <a:buChar char="•"/>
            </a:pPr>
            <a:r>
              <a:rPr lang="en-US" sz="2400" dirty="0">
                <a:solidFill>
                  <a:schemeClr val="bg1">
                    <a:lumMod val="50000"/>
                  </a:schemeClr>
                </a:solidFill>
              </a:rPr>
              <a:t>Fast R-CNN</a:t>
            </a:r>
          </a:p>
          <a:p>
            <a:pPr marL="857250" lvl="1" indent="-457200">
              <a:buFont typeface="Arial" panose="020B0604020202020204" pitchFamily="34" charset="0"/>
              <a:buChar char="•"/>
            </a:pPr>
            <a:r>
              <a:rPr lang="en-US" sz="2400" dirty="0">
                <a:solidFill>
                  <a:schemeClr val="bg1">
                    <a:lumMod val="50000"/>
                  </a:schemeClr>
                </a:solidFill>
              </a:rPr>
              <a:t>Faster R-CNN</a:t>
            </a:r>
          </a:p>
          <a:p>
            <a:pPr marL="457200" indent="-457200">
              <a:buFont typeface="Arial" panose="020B0604020202020204" pitchFamily="34" charset="0"/>
              <a:buChar char="•"/>
            </a:pPr>
            <a:r>
              <a:rPr lang="en-US" dirty="0">
                <a:solidFill>
                  <a:schemeClr val="bg1">
                    <a:lumMod val="50000"/>
                  </a:schemeClr>
                </a:solidFill>
              </a:rPr>
              <a:t>Single-stage and multi-resolution detectors</a:t>
            </a:r>
          </a:p>
          <a:p>
            <a:pPr marL="457200" indent="-457200">
              <a:buFont typeface="Arial" panose="020B0604020202020204" pitchFamily="34" charset="0"/>
              <a:buChar char="•"/>
            </a:pPr>
            <a:r>
              <a:rPr lang="en-US" dirty="0"/>
              <a:t>Other detectors: </a:t>
            </a:r>
            <a:r>
              <a:rPr lang="en-US" dirty="0" err="1"/>
              <a:t>CornerNet</a:t>
            </a:r>
            <a:r>
              <a:rPr lang="en-US" dirty="0"/>
              <a:t>, DETR</a:t>
            </a:r>
          </a:p>
        </p:txBody>
      </p:sp>
    </p:spTree>
    <p:extLst>
      <p:ext uri="{BB962C8B-B14F-4D97-AF65-F5344CB8AC3E}">
        <p14:creationId xmlns:p14="http://schemas.microsoft.com/office/powerpoint/2010/main" val="23826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6F5A-0B69-1740-8259-C3E6965AE2DD}"/>
              </a:ext>
            </a:extLst>
          </p:cNvPr>
          <p:cNvSpPr>
            <a:spLocks noGrp="1"/>
          </p:cNvSpPr>
          <p:nvPr>
            <p:ph type="title"/>
          </p:nvPr>
        </p:nvSpPr>
        <p:spPr/>
        <p:txBody>
          <a:bodyPr/>
          <a:lstStyle/>
          <a:p>
            <a:r>
              <a:rPr lang="en-US" dirty="0" err="1"/>
              <a:t>CornerNet</a:t>
            </a:r>
            <a:endParaRPr lang="en-US" dirty="0"/>
          </a:p>
        </p:txBody>
      </p:sp>
      <p:sp>
        <p:nvSpPr>
          <p:cNvPr id="4" name="Rectangle 3">
            <a:extLst>
              <a:ext uri="{FF2B5EF4-FFF2-40B4-BE49-F238E27FC236}">
                <a16:creationId xmlns:a16="http://schemas.microsoft.com/office/drawing/2014/main" id="{EA787FAA-3AF3-284C-BF13-74F5B92D34A9}"/>
              </a:ext>
            </a:extLst>
          </p:cNvPr>
          <p:cNvSpPr/>
          <p:nvPr/>
        </p:nvSpPr>
        <p:spPr>
          <a:xfrm>
            <a:off x="914400" y="6400800"/>
            <a:ext cx="10896600" cy="338554"/>
          </a:xfrm>
          <a:prstGeom prst="rect">
            <a:avLst/>
          </a:prstGeom>
        </p:spPr>
        <p:txBody>
          <a:bodyPr wrap="square">
            <a:spAutoFit/>
          </a:bodyPr>
          <a:lstStyle/>
          <a:p>
            <a:pPr algn="ctr"/>
            <a:r>
              <a:rPr lang="en-US" sz="1600" b="0" dirty="0"/>
              <a:t>H. Law and J. Deng, </a:t>
            </a:r>
            <a:r>
              <a:rPr lang="en-US" sz="1600" b="0" dirty="0">
                <a:hlinkClick r:id="rId3"/>
              </a:rPr>
              <a:t>CornerNet: Detecting Objects as Paired Keypoints</a:t>
            </a:r>
            <a:r>
              <a:rPr lang="en-US" sz="1600" b="0" dirty="0"/>
              <a:t>, ECCV 2018</a:t>
            </a:r>
          </a:p>
        </p:txBody>
      </p:sp>
      <p:pic>
        <p:nvPicPr>
          <p:cNvPr id="5" name="Picture 4">
            <a:extLst>
              <a:ext uri="{FF2B5EF4-FFF2-40B4-BE49-F238E27FC236}">
                <a16:creationId xmlns:a16="http://schemas.microsoft.com/office/drawing/2014/main" id="{8828D2D1-B69C-624E-A4A3-BBCF06831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025700"/>
            <a:ext cx="8991600" cy="5226542"/>
          </a:xfrm>
          <a:prstGeom prst="rect">
            <a:avLst/>
          </a:prstGeom>
        </p:spPr>
      </p:pic>
    </p:spTree>
    <p:extLst>
      <p:ext uri="{BB962C8B-B14F-4D97-AF65-F5344CB8AC3E}">
        <p14:creationId xmlns:p14="http://schemas.microsoft.com/office/powerpoint/2010/main" val="19246706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6F5A-0B69-1740-8259-C3E6965AE2DD}"/>
              </a:ext>
            </a:extLst>
          </p:cNvPr>
          <p:cNvSpPr>
            <a:spLocks noGrp="1"/>
          </p:cNvSpPr>
          <p:nvPr>
            <p:ph type="title"/>
          </p:nvPr>
        </p:nvSpPr>
        <p:spPr/>
        <p:txBody>
          <a:bodyPr/>
          <a:lstStyle/>
          <a:p>
            <a:r>
              <a:rPr lang="en-US" dirty="0" err="1"/>
              <a:t>CornerNet</a:t>
            </a:r>
            <a:endParaRPr lang="en-US" dirty="0"/>
          </a:p>
        </p:txBody>
      </p:sp>
      <p:sp>
        <p:nvSpPr>
          <p:cNvPr id="4" name="Rectangle 3">
            <a:extLst>
              <a:ext uri="{FF2B5EF4-FFF2-40B4-BE49-F238E27FC236}">
                <a16:creationId xmlns:a16="http://schemas.microsoft.com/office/drawing/2014/main" id="{EA787FAA-3AF3-284C-BF13-74F5B92D34A9}"/>
              </a:ext>
            </a:extLst>
          </p:cNvPr>
          <p:cNvSpPr/>
          <p:nvPr/>
        </p:nvSpPr>
        <p:spPr>
          <a:xfrm>
            <a:off x="914400" y="6400800"/>
            <a:ext cx="10896600" cy="338554"/>
          </a:xfrm>
          <a:prstGeom prst="rect">
            <a:avLst/>
          </a:prstGeom>
        </p:spPr>
        <p:txBody>
          <a:bodyPr wrap="square">
            <a:spAutoFit/>
          </a:bodyPr>
          <a:lstStyle/>
          <a:p>
            <a:pPr algn="ctr"/>
            <a:r>
              <a:rPr lang="en-US" sz="1600" b="0" dirty="0"/>
              <a:t>H. Law and J. Deng, </a:t>
            </a:r>
            <a:r>
              <a:rPr lang="en-US" sz="1600" b="0" dirty="0">
                <a:hlinkClick r:id="rId3"/>
              </a:rPr>
              <a:t>CornerNet: Detecting Objects as Paired Keypoints</a:t>
            </a:r>
            <a:r>
              <a:rPr lang="en-US" sz="1600" b="0" dirty="0"/>
              <a:t>, ECCV 2018</a:t>
            </a:r>
          </a:p>
        </p:txBody>
      </p:sp>
      <p:pic>
        <p:nvPicPr>
          <p:cNvPr id="8" name="Content Placeholder 7">
            <a:extLst>
              <a:ext uri="{FF2B5EF4-FFF2-40B4-BE49-F238E27FC236}">
                <a16:creationId xmlns:a16="http://schemas.microsoft.com/office/drawing/2014/main" id="{8292D144-9B45-7D4E-BB72-94FA32FC5E8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3657600"/>
            <a:ext cx="7581900" cy="2546641"/>
          </a:xfrm>
        </p:spPr>
      </p:pic>
      <p:pic>
        <p:nvPicPr>
          <p:cNvPr id="10" name="Picture 9">
            <a:extLst>
              <a:ext uri="{FF2B5EF4-FFF2-40B4-BE49-F238E27FC236}">
                <a16:creationId xmlns:a16="http://schemas.microsoft.com/office/drawing/2014/main" id="{5D505C3A-537C-D54D-B1EF-E9CA0C3651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888733"/>
            <a:ext cx="9829800" cy="2540534"/>
          </a:xfrm>
          <a:prstGeom prst="rect">
            <a:avLst/>
          </a:prstGeom>
        </p:spPr>
      </p:pic>
      <p:pic>
        <p:nvPicPr>
          <p:cNvPr id="5" name="Picture 4">
            <a:extLst>
              <a:ext uri="{FF2B5EF4-FFF2-40B4-BE49-F238E27FC236}">
                <a16:creationId xmlns:a16="http://schemas.microsoft.com/office/drawing/2014/main" id="{27EDC469-F139-E24A-8720-F9644C2C6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3733800"/>
            <a:ext cx="3490400" cy="2057400"/>
          </a:xfrm>
          <a:prstGeom prst="rect">
            <a:avLst/>
          </a:prstGeom>
        </p:spPr>
      </p:pic>
    </p:spTree>
    <p:extLst>
      <p:ext uri="{BB962C8B-B14F-4D97-AF65-F5344CB8AC3E}">
        <p14:creationId xmlns:p14="http://schemas.microsoft.com/office/powerpoint/2010/main" val="300405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BF06-0CCE-2846-8E57-942AA03321C5}"/>
              </a:ext>
            </a:extLst>
          </p:cNvPr>
          <p:cNvSpPr>
            <a:spLocks noGrp="1"/>
          </p:cNvSpPr>
          <p:nvPr>
            <p:ph type="title"/>
          </p:nvPr>
        </p:nvSpPr>
        <p:spPr/>
        <p:txBody>
          <a:bodyPr/>
          <a:lstStyle/>
          <a:p>
            <a:r>
              <a:rPr lang="en-US" dirty="0" err="1"/>
              <a:t>CenterNet</a:t>
            </a:r>
            <a:endParaRPr lang="en-US" dirty="0"/>
          </a:p>
        </p:txBody>
      </p:sp>
      <p:sp>
        <p:nvSpPr>
          <p:cNvPr id="6" name="Rectangle 5">
            <a:extLst>
              <a:ext uri="{FF2B5EF4-FFF2-40B4-BE49-F238E27FC236}">
                <a16:creationId xmlns:a16="http://schemas.microsoft.com/office/drawing/2014/main" id="{90690700-C022-CD4F-B8CB-5E3293443D5E}"/>
              </a:ext>
            </a:extLst>
          </p:cNvPr>
          <p:cNvSpPr/>
          <p:nvPr/>
        </p:nvSpPr>
        <p:spPr>
          <a:xfrm>
            <a:off x="914400" y="6400800"/>
            <a:ext cx="10896600" cy="338554"/>
          </a:xfrm>
          <a:prstGeom prst="rect">
            <a:avLst/>
          </a:prstGeom>
        </p:spPr>
        <p:txBody>
          <a:bodyPr wrap="square">
            <a:spAutoFit/>
          </a:bodyPr>
          <a:lstStyle/>
          <a:p>
            <a:pPr algn="ctr"/>
            <a:r>
              <a:rPr lang="en-US" sz="1600" b="0" dirty="0"/>
              <a:t>K. </a:t>
            </a:r>
            <a:r>
              <a:rPr lang="en-US" sz="1600" b="0" dirty="0" err="1"/>
              <a:t>Duan</a:t>
            </a:r>
            <a:r>
              <a:rPr lang="en-US" sz="1600" b="0" dirty="0"/>
              <a:t> et al. </a:t>
            </a:r>
            <a:r>
              <a:rPr lang="en-US" sz="1600" b="0" dirty="0">
                <a:hlinkClick r:id="rId2"/>
              </a:rPr>
              <a:t>CenterNet: Keypoint Triplets for Object Detection</a:t>
            </a:r>
            <a:r>
              <a:rPr lang="en-US" sz="1600" b="0" dirty="0"/>
              <a:t>, ICCV 2019</a:t>
            </a:r>
          </a:p>
        </p:txBody>
      </p:sp>
      <p:sp>
        <p:nvSpPr>
          <p:cNvPr id="7" name="Content Placeholder 6">
            <a:extLst>
              <a:ext uri="{FF2B5EF4-FFF2-40B4-BE49-F238E27FC236}">
                <a16:creationId xmlns:a16="http://schemas.microsoft.com/office/drawing/2014/main" id="{3FE98F51-4F12-204F-B085-3D8A83DC9204}"/>
              </a:ext>
            </a:extLst>
          </p:cNvPr>
          <p:cNvSpPr>
            <a:spLocks noGrp="1"/>
          </p:cNvSpPr>
          <p:nvPr>
            <p:ph idx="1"/>
          </p:nvPr>
        </p:nvSpPr>
        <p:spPr/>
        <p:txBody>
          <a:bodyPr/>
          <a:lstStyle/>
          <a:p>
            <a:pPr marL="457200" indent="-457200">
              <a:buFont typeface="Arial" panose="020B0604020202020204" pitchFamily="34" charset="0"/>
              <a:buChar char="•"/>
            </a:pPr>
            <a:r>
              <a:rPr lang="en-US" dirty="0"/>
              <a:t>Use an additional center point to verify predictions:</a:t>
            </a:r>
          </a:p>
        </p:txBody>
      </p:sp>
      <p:pic>
        <p:nvPicPr>
          <p:cNvPr id="8" name="Content Placeholder 4">
            <a:extLst>
              <a:ext uri="{FF2B5EF4-FFF2-40B4-BE49-F238E27FC236}">
                <a16:creationId xmlns:a16="http://schemas.microsoft.com/office/drawing/2014/main" id="{808AE071-CE34-4543-BE48-BA38ABA69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82042" y="1905000"/>
            <a:ext cx="10019358" cy="3505200"/>
          </a:xfrm>
          <a:prstGeom prst="rect">
            <a:avLst/>
          </a:prstGeom>
          <a:noFill/>
          <a:ln w="9525">
            <a:noFill/>
            <a:miter lim="800000"/>
            <a:headEnd/>
            <a:tailEnd/>
          </a:ln>
        </p:spPr>
      </p:pic>
    </p:spTree>
    <p:extLst>
      <p:ext uri="{BB962C8B-B14F-4D97-AF65-F5344CB8AC3E}">
        <p14:creationId xmlns:p14="http://schemas.microsoft.com/office/powerpoint/2010/main" val="6324246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BF06-0CCE-2846-8E57-942AA03321C5}"/>
              </a:ext>
            </a:extLst>
          </p:cNvPr>
          <p:cNvSpPr>
            <a:spLocks noGrp="1"/>
          </p:cNvSpPr>
          <p:nvPr>
            <p:ph type="title"/>
          </p:nvPr>
        </p:nvSpPr>
        <p:spPr/>
        <p:txBody>
          <a:bodyPr/>
          <a:lstStyle/>
          <a:p>
            <a:r>
              <a:rPr lang="en-US" dirty="0" err="1"/>
              <a:t>CenterNet</a:t>
            </a:r>
            <a:endParaRPr lang="en-US" dirty="0"/>
          </a:p>
        </p:txBody>
      </p:sp>
      <p:sp>
        <p:nvSpPr>
          <p:cNvPr id="6" name="Rectangle 5">
            <a:extLst>
              <a:ext uri="{FF2B5EF4-FFF2-40B4-BE49-F238E27FC236}">
                <a16:creationId xmlns:a16="http://schemas.microsoft.com/office/drawing/2014/main" id="{90690700-C022-CD4F-B8CB-5E3293443D5E}"/>
              </a:ext>
            </a:extLst>
          </p:cNvPr>
          <p:cNvSpPr/>
          <p:nvPr/>
        </p:nvSpPr>
        <p:spPr>
          <a:xfrm>
            <a:off x="914400" y="6400800"/>
            <a:ext cx="10896600" cy="338554"/>
          </a:xfrm>
          <a:prstGeom prst="rect">
            <a:avLst/>
          </a:prstGeom>
        </p:spPr>
        <p:txBody>
          <a:bodyPr wrap="square">
            <a:spAutoFit/>
          </a:bodyPr>
          <a:lstStyle/>
          <a:p>
            <a:pPr algn="ctr"/>
            <a:r>
              <a:rPr lang="en-US" sz="1600" b="0" dirty="0"/>
              <a:t>K. </a:t>
            </a:r>
            <a:r>
              <a:rPr lang="en-US" sz="1600" b="0" dirty="0" err="1"/>
              <a:t>Duan</a:t>
            </a:r>
            <a:r>
              <a:rPr lang="en-US" sz="1600" b="0" dirty="0"/>
              <a:t> et al. </a:t>
            </a:r>
            <a:r>
              <a:rPr lang="en-US" sz="1600" b="0" dirty="0">
                <a:hlinkClick r:id="rId2"/>
              </a:rPr>
              <a:t>CenterNet: Keypoint Triplets for Object Detection</a:t>
            </a:r>
            <a:r>
              <a:rPr lang="en-US" sz="1600" b="0" dirty="0"/>
              <a:t>, ICCV 2019</a:t>
            </a:r>
          </a:p>
        </p:txBody>
      </p:sp>
      <p:pic>
        <p:nvPicPr>
          <p:cNvPr id="8" name="Content Placeholder 4">
            <a:extLst>
              <a:ext uri="{FF2B5EF4-FFF2-40B4-BE49-F238E27FC236}">
                <a16:creationId xmlns:a16="http://schemas.microsoft.com/office/drawing/2014/main" id="{808AE071-CE34-4543-BE48-BA38ABA69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943100" y="1524000"/>
            <a:ext cx="7623425" cy="2667000"/>
          </a:xfrm>
          <a:prstGeom prst="rect">
            <a:avLst/>
          </a:prstGeom>
          <a:noFill/>
          <a:ln w="9525">
            <a:noFill/>
            <a:miter lim="800000"/>
            <a:headEnd/>
            <a:tailEnd/>
          </a:ln>
        </p:spPr>
      </p:pic>
      <p:pic>
        <p:nvPicPr>
          <p:cNvPr id="10" name="Picture 9">
            <a:extLst>
              <a:ext uri="{FF2B5EF4-FFF2-40B4-BE49-F238E27FC236}">
                <a16:creationId xmlns:a16="http://schemas.microsoft.com/office/drawing/2014/main" id="{D6A7304A-D977-1D41-9D06-D6F00C6D2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371600"/>
            <a:ext cx="11775141" cy="4462935"/>
          </a:xfrm>
          <a:prstGeom prst="rect">
            <a:avLst/>
          </a:prstGeom>
        </p:spPr>
      </p:pic>
    </p:spTree>
    <p:extLst>
      <p:ext uri="{BB962C8B-B14F-4D97-AF65-F5344CB8AC3E}">
        <p14:creationId xmlns:p14="http://schemas.microsoft.com/office/powerpoint/2010/main" val="3589524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BF06-0CCE-2846-8E57-942AA03321C5}"/>
              </a:ext>
            </a:extLst>
          </p:cNvPr>
          <p:cNvSpPr>
            <a:spLocks noGrp="1"/>
          </p:cNvSpPr>
          <p:nvPr>
            <p:ph type="title"/>
          </p:nvPr>
        </p:nvSpPr>
        <p:spPr/>
        <p:txBody>
          <a:bodyPr/>
          <a:lstStyle/>
          <a:p>
            <a:r>
              <a:rPr lang="en-US" dirty="0" err="1"/>
              <a:t>CenterNet</a:t>
            </a:r>
            <a:endParaRPr lang="en-US" dirty="0"/>
          </a:p>
        </p:txBody>
      </p:sp>
      <p:sp>
        <p:nvSpPr>
          <p:cNvPr id="6" name="Rectangle 5">
            <a:extLst>
              <a:ext uri="{FF2B5EF4-FFF2-40B4-BE49-F238E27FC236}">
                <a16:creationId xmlns:a16="http://schemas.microsoft.com/office/drawing/2014/main" id="{90690700-C022-CD4F-B8CB-5E3293443D5E}"/>
              </a:ext>
            </a:extLst>
          </p:cNvPr>
          <p:cNvSpPr/>
          <p:nvPr/>
        </p:nvSpPr>
        <p:spPr>
          <a:xfrm>
            <a:off x="914400" y="6400800"/>
            <a:ext cx="10896600" cy="338554"/>
          </a:xfrm>
          <a:prstGeom prst="rect">
            <a:avLst/>
          </a:prstGeom>
        </p:spPr>
        <p:txBody>
          <a:bodyPr wrap="square">
            <a:spAutoFit/>
          </a:bodyPr>
          <a:lstStyle/>
          <a:p>
            <a:pPr algn="ctr"/>
            <a:r>
              <a:rPr lang="en-US" sz="1600" b="0" dirty="0"/>
              <a:t>K. </a:t>
            </a:r>
            <a:r>
              <a:rPr lang="en-US" sz="1600" b="0" dirty="0" err="1"/>
              <a:t>Duan</a:t>
            </a:r>
            <a:r>
              <a:rPr lang="en-US" sz="1600" b="0" dirty="0"/>
              <a:t> et al. </a:t>
            </a:r>
            <a:r>
              <a:rPr lang="en-US" sz="1600" b="0" dirty="0">
                <a:hlinkClick r:id="rId2"/>
              </a:rPr>
              <a:t>CenterNet: Keypoint Triplets for Object Detection</a:t>
            </a:r>
            <a:r>
              <a:rPr lang="en-US" sz="1600" b="0" dirty="0"/>
              <a:t>, ICCV 2019</a:t>
            </a:r>
          </a:p>
        </p:txBody>
      </p:sp>
      <p:pic>
        <p:nvPicPr>
          <p:cNvPr id="14" name="Picture 13">
            <a:extLst>
              <a:ext uri="{FF2B5EF4-FFF2-40B4-BE49-F238E27FC236}">
                <a16:creationId xmlns:a16="http://schemas.microsoft.com/office/drawing/2014/main" id="{C869B8C4-B3DF-524C-97B4-4D86595BE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905000"/>
            <a:ext cx="7810213" cy="3657600"/>
          </a:xfrm>
          <a:prstGeom prst="rect">
            <a:avLst/>
          </a:prstGeom>
        </p:spPr>
      </p:pic>
    </p:spTree>
    <p:extLst>
      <p:ext uri="{BB962C8B-B14F-4D97-AF65-F5344CB8AC3E}">
        <p14:creationId xmlns:p14="http://schemas.microsoft.com/office/powerpoint/2010/main" val="16992377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8392-2F65-3C41-B0A5-008A92129D06}"/>
              </a:ext>
            </a:extLst>
          </p:cNvPr>
          <p:cNvSpPr>
            <a:spLocks noGrp="1"/>
          </p:cNvSpPr>
          <p:nvPr>
            <p:ph type="title"/>
          </p:nvPr>
        </p:nvSpPr>
        <p:spPr/>
        <p:txBody>
          <a:bodyPr/>
          <a:lstStyle/>
          <a:p>
            <a:r>
              <a:rPr lang="en-US" dirty="0"/>
              <a:t>Detection Transformer (DETR)</a:t>
            </a:r>
          </a:p>
        </p:txBody>
      </p:sp>
      <p:pic>
        <p:nvPicPr>
          <p:cNvPr id="6" name="Content Placeholder 5">
            <a:extLst>
              <a:ext uri="{FF2B5EF4-FFF2-40B4-BE49-F238E27FC236}">
                <a16:creationId xmlns:a16="http://schemas.microsoft.com/office/drawing/2014/main" id="{14C5462C-1A7F-7A44-9FA9-97AD8E234F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143000"/>
            <a:ext cx="10363200" cy="2088282"/>
          </a:xfrm>
        </p:spPr>
      </p:pic>
      <p:sp>
        <p:nvSpPr>
          <p:cNvPr id="4" name="TextBox 3">
            <a:extLst>
              <a:ext uri="{FF2B5EF4-FFF2-40B4-BE49-F238E27FC236}">
                <a16:creationId xmlns:a16="http://schemas.microsoft.com/office/drawing/2014/main" id="{EDEA8E27-84E4-3D41-AC32-5CC22B5B7C6C}"/>
              </a:ext>
            </a:extLst>
          </p:cNvPr>
          <p:cNvSpPr txBox="1"/>
          <p:nvPr/>
        </p:nvSpPr>
        <p:spPr>
          <a:xfrm>
            <a:off x="2133600" y="6324600"/>
            <a:ext cx="7853432" cy="369332"/>
          </a:xfrm>
          <a:prstGeom prst="rect">
            <a:avLst/>
          </a:prstGeom>
          <a:noFill/>
        </p:spPr>
        <p:txBody>
          <a:bodyPr wrap="none" rtlCol="0">
            <a:spAutoFit/>
          </a:bodyPr>
          <a:lstStyle/>
          <a:p>
            <a:r>
              <a:rPr lang="en-US" sz="1800" b="0" dirty="0"/>
              <a:t>N. </a:t>
            </a:r>
            <a:r>
              <a:rPr lang="en-US" sz="1800" b="0" dirty="0" err="1"/>
              <a:t>Carion</a:t>
            </a:r>
            <a:r>
              <a:rPr lang="en-US" sz="1800" b="0" dirty="0"/>
              <a:t> et al., </a:t>
            </a:r>
            <a:r>
              <a:rPr lang="en-US" sz="1800" b="0" dirty="0">
                <a:hlinkClick r:id="rId4"/>
              </a:rPr>
              <a:t>End-to-end object detection with transformers</a:t>
            </a:r>
            <a:r>
              <a:rPr lang="en-US" sz="1800" b="0" dirty="0"/>
              <a:t>, ECCV 2020</a:t>
            </a:r>
          </a:p>
        </p:txBody>
      </p:sp>
      <p:pic>
        <p:nvPicPr>
          <p:cNvPr id="5" name="Picture 4">
            <a:extLst>
              <a:ext uri="{FF2B5EF4-FFF2-40B4-BE49-F238E27FC236}">
                <a16:creationId xmlns:a16="http://schemas.microsoft.com/office/drawing/2014/main" id="{1B46199C-F14D-3D40-BDCA-BD42423E0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786" y="3352800"/>
            <a:ext cx="10442814" cy="2712318"/>
          </a:xfrm>
          <a:prstGeom prst="rect">
            <a:avLst/>
          </a:prstGeom>
        </p:spPr>
      </p:pic>
    </p:spTree>
    <p:extLst>
      <p:ext uri="{BB962C8B-B14F-4D97-AF65-F5344CB8AC3E}">
        <p14:creationId xmlns:p14="http://schemas.microsoft.com/office/powerpoint/2010/main" val="45324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100179</TotalTime>
  <Words>5690</Words>
  <Application>Microsoft Macintosh PowerPoint</Application>
  <PresentationFormat>Widescreen</PresentationFormat>
  <Paragraphs>884</Paragraphs>
  <Slides>99</Slides>
  <Notes>35</Notes>
  <HiddenSlides>9</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99</vt:i4>
      </vt:variant>
    </vt:vector>
  </HeadingPairs>
  <TitlesOfParts>
    <vt:vector size="104" baseType="lpstr">
      <vt:lpstr>Arial</vt:lpstr>
      <vt:lpstr>Cambria Math</vt:lpstr>
      <vt:lpstr>Courier New</vt:lpstr>
      <vt:lpstr>Times New Roman</vt:lpstr>
      <vt:lpstr>Blank Presentation</vt:lpstr>
      <vt:lpstr>Object detection</vt:lpstr>
      <vt:lpstr>Outline</vt:lpstr>
      <vt:lpstr>Object detection evaluation</vt:lpstr>
      <vt:lpstr>Comparing Boxes: Intersection over Union (IoU)</vt:lpstr>
      <vt:lpstr>Comparing Boxes: Intersection over Union (IoU)</vt:lpstr>
      <vt:lpstr>Comparing Boxes: Intersection over Union (IoU)</vt:lpstr>
      <vt:lpstr>Comparing Boxes: Intersection over Union (IoU)</vt:lpstr>
      <vt:lpstr>Comparing Boxes: Intersection over Union (IoU)</vt:lpstr>
      <vt:lpstr>Comparing Boxes: Intersection over Union (IoU)</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Evaluating object detectors</vt:lpstr>
      <vt:lpstr>Evaluating object detectors</vt:lpstr>
      <vt:lpstr>Evaluating object detectors</vt:lpstr>
      <vt:lpstr>Evaluating object detectors</vt:lpstr>
      <vt:lpstr>Evaluating object detectors</vt:lpstr>
      <vt:lpstr>Evaluating object detectors</vt:lpstr>
      <vt:lpstr>Evaluating object detectors</vt:lpstr>
      <vt:lpstr>Evaluating object detectors</vt:lpstr>
      <vt:lpstr>Object detection: Outline</vt:lpstr>
      <vt:lpstr>Evaluating object detectors</vt:lpstr>
      <vt:lpstr>Evaluating object detectors</vt:lpstr>
      <vt:lpstr>Object detection evaluation</vt:lpstr>
      <vt:lpstr>PASCAL VOC Challenge (2005-2012)</vt:lpstr>
      <vt:lpstr>Progress on PASCAL detection</vt:lpstr>
      <vt:lpstr>More recent benchmark: COCO</vt:lpstr>
      <vt:lpstr>COCO dataset: Tasks</vt:lpstr>
      <vt:lpstr>COCO detection metrics</vt:lpstr>
      <vt:lpstr>Object detection: Outline</vt:lpstr>
      <vt:lpstr>R-CNN: Region proposals + CNN features</vt:lpstr>
      <vt:lpstr>R-CNN details</vt:lpstr>
      <vt:lpstr>R-CNN pros and cons</vt:lpstr>
      <vt:lpstr>Fast R-CNN</vt:lpstr>
      <vt:lpstr>RoI pooling </vt:lpstr>
      <vt:lpstr>RoI pooling</vt:lpstr>
      <vt:lpstr>RoI pooling</vt:lpstr>
      <vt:lpstr>RoI pooling</vt:lpstr>
      <vt:lpstr>RoI pooling</vt:lpstr>
      <vt:lpstr>RoI pooling</vt:lpstr>
      <vt:lpstr>RoI pooling illustration</vt:lpstr>
      <vt:lpstr>Prediction</vt:lpstr>
      <vt:lpstr>Fast R-CNN training</vt:lpstr>
      <vt:lpstr>Multi-task loss</vt:lpstr>
      <vt:lpstr>Bounding box regression</vt:lpstr>
      <vt:lpstr>ROI pooling: Backpropagation</vt:lpstr>
      <vt:lpstr>ROI pooling: Backpropagation</vt:lpstr>
      <vt:lpstr>Mini-batch sampling</vt:lpstr>
      <vt:lpstr>Fast R-CNN results</vt:lpstr>
      <vt:lpstr>Announcements and reminders</vt:lpstr>
      <vt:lpstr>Object detection: Outline</vt:lpstr>
      <vt:lpstr>Faster R-CNN</vt:lpstr>
      <vt:lpstr>Region proposal network (RPN)</vt:lpstr>
      <vt:lpstr>Region proposal network (RPN)</vt:lpstr>
      <vt:lpstr>Region proposal network (RPN)</vt:lpstr>
      <vt:lpstr>Region proposal network (RPN)</vt:lpstr>
      <vt:lpstr>Region proposal network (RPN)</vt:lpstr>
      <vt:lpstr>Region proposal network (RPN)</vt:lpstr>
      <vt:lpstr>Region proposal network (RPN)</vt:lpstr>
      <vt:lpstr>Region proposal network (RPN)</vt:lpstr>
      <vt:lpstr>Region proposal network (RPN)</vt:lpstr>
      <vt:lpstr>Faster R-CNN RPN design</vt:lpstr>
      <vt:lpstr>One network, four losses</vt:lpstr>
      <vt:lpstr>Faster R-CNN results</vt:lpstr>
      <vt:lpstr>Object detection progress</vt:lpstr>
      <vt:lpstr>Outline</vt:lpstr>
      <vt:lpstr>Streamlined detection architectures</vt:lpstr>
      <vt:lpstr>YOLO</vt:lpstr>
      <vt:lpstr>YOLO</vt:lpstr>
      <vt:lpstr>YOLO</vt:lpstr>
      <vt:lpstr>YOLO</vt:lpstr>
      <vt:lpstr>YOLO: Results</vt:lpstr>
      <vt:lpstr>YOLO v2</vt:lpstr>
      <vt:lpstr>Multi-resolution prediction: SSD</vt:lpstr>
      <vt:lpstr>Multi-resolution prediction: SSD</vt:lpstr>
      <vt:lpstr>SSD: Results (PASCAL 2007)</vt:lpstr>
      <vt:lpstr>Feature pyramid networks</vt:lpstr>
      <vt:lpstr>RetinaNet</vt:lpstr>
      <vt:lpstr>RetinaNet</vt:lpstr>
      <vt:lpstr>RetinaNet: Results</vt:lpstr>
      <vt:lpstr>YOLO v3</vt:lpstr>
      <vt:lpstr>Summary so far</vt:lpstr>
      <vt:lpstr>Fully convolutional one-stage detector (FCOS)</vt:lpstr>
      <vt:lpstr>Fully convolutional one-stage detector (FCOS)</vt:lpstr>
      <vt:lpstr>Fully convolutional one-stage detector (FCOS)</vt:lpstr>
      <vt:lpstr>Fully convolutional one-stage detector (FCOS)</vt:lpstr>
      <vt:lpstr>Fully convolutional one-stage detector (FCOS)</vt:lpstr>
      <vt:lpstr>Outline</vt:lpstr>
      <vt:lpstr>CornerNet</vt:lpstr>
      <vt:lpstr>CornerNet</vt:lpstr>
      <vt:lpstr>CenterNet</vt:lpstr>
      <vt:lpstr>CenterNet</vt:lpstr>
      <vt:lpstr>CenterNet</vt:lpstr>
      <vt:lpstr>Detection Transformer (DETR)</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Lazebnik, Svetlana</cp:lastModifiedBy>
  <cp:revision>1662</cp:revision>
  <cp:lastPrinted>2024-03-18T20:22:15Z</cp:lastPrinted>
  <dcterms:created xsi:type="dcterms:W3CDTF">2004-08-29T23:15:23Z</dcterms:created>
  <dcterms:modified xsi:type="dcterms:W3CDTF">2024-03-19T15:29:46Z</dcterms:modified>
</cp:coreProperties>
</file>