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handoutMasterIdLst>
    <p:handoutMasterId r:id="rId47"/>
  </p:handoutMasterIdLst>
  <p:sldIdLst>
    <p:sldId id="968" r:id="rId2"/>
    <p:sldId id="928" r:id="rId3"/>
    <p:sldId id="1127" r:id="rId4"/>
    <p:sldId id="978" r:id="rId5"/>
    <p:sldId id="1130" r:id="rId6"/>
    <p:sldId id="1129" r:id="rId7"/>
    <p:sldId id="1110" r:id="rId8"/>
    <p:sldId id="898" r:id="rId9"/>
    <p:sldId id="909" r:id="rId10"/>
    <p:sldId id="901" r:id="rId11"/>
    <p:sldId id="902" r:id="rId12"/>
    <p:sldId id="903" r:id="rId13"/>
    <p:sldId id="1087" r:id="rId14"/>
    <p:sldId id="1106" r:id="rId15"/>
    <p:sldId id="939" r:id="rId16"/>
    <p:sldId id="1102" r:id="rId17"/>
    <p:sldId id="1103" r:id="rId18"/>
    <p:sldId id="1099" r:id="rId19"/>
    <p:sldId id="1100" r:id="rId20"/>
    <p:sldId id="1128" r:id="rId21"/>
    <p:sldId id="943" r:id="rId22"/>
    <p:sldId id="942" r:id="rId23"/>
    <p:sldId id="944" r:id="rId24"/>
    <p:sldId id="972" r:id="rId25"/>
    <p:sldId id="936" r:id="rId26"/>
    <p:sldId id="1513" r:id="rId27"/>
    <p:sldId id="946" r:id="rId28"/>
    <p:sldId id="945" r:id="rId29"/>
    <p:sldId id="947" r:id="rId30"/>
    <p:sldId id="948" r:id="rId31"/>
    <p:sldId id="949" r:id="rId32"/>
    <p:sldId id="951" r:id="rId33"/>
    <p:sldId id="1131" r:id="rId34"/>
    <p:sldId id="1113" r:id="rId35"/>
    <p:sldId id="1115" r:id="rId36"/>
    <p:sldId id="1116" r:id="rId37"/>
    <p:sldId id="1117" r:id="rId38"/>
    <p:sldId id="1511" r:id="rId39"/>
    <p:sldId id="953" r:id="rId40"/>
    <p:sldId id="954" r:id="rId41"/>
    <p:sldId id="956" r:id="rId42"/>
    <p:sldId id="1132" r:id="rId43"/>
    <p:sldId id="1190" r:id="rId44"/>
    <p:sldId id="1512" r:id="rId45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AEE2"/>
    <a:srgbClr val="BCFF45"/>
    <a:srgbClr val="0000FF"/>
    <a:srgbClr val="9900CC"/>
    <a:srgbClr val="CC66FF"/>
    <a:srgbClr val="FF0000"/>
    <a:srgbClr val="33CC33"/>
    <a:srgbClr val="FF9900"/>
    <a:srgbClr val="FF33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3" autoAdjust="0"/>
    <p:restoredTop sz="86180" autoAdjust="0"/>
  </p:normalViewPr>
  <p:slideViewPr>
    <p:cSldViewPr>
      <p:cViewPr varScale="1">
        <p:scale>
          <a:sx n="95" d="100"/>
          <a:sy n="95" d="100"/>
        </p:scale>
        <p:origin x="34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3A11B4B-8A36-43D9-9712-F5A621056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4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05D6DEBC-62EF-4F01-BED0-DB54B376E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bilinear interpolation to compute the exact values of the input features at four regularly sampled locations in each </a:t>
            </a:r>
            <a:r>
              <a:rPr lang="en-US" dirty="0" err="1"/>
              <a:t>RoI</a:t>
            </a:r>
            <a:r>
              <a:rPr lang="en-US" dirty="0"/>
              <a:t> bin, and aggregate the result (using max or average).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8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13FC98-EEA6-4C36-8FF3-5659E87DB6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9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mask branch has a Km2 - dimensional output for each </a:t>
            </a:r>
            <a:r>
              <a:rPr lang="en-US" dirty="0" err="1"/>
              <a:t>RoI</a:t>
            </a:r>
            <a:r>
              <a:rPr lang="en-US" dirty="0"/>
              <a:t>, which encodes K binary masks of resolution m × m, one for each of the K classes. To this we apply a per-pixel sigmoid, and define </a:t>
            </a:r>
            <a:r>
              <a:rPr lang="en-US" dirty="0" err="1"/>
              <a:t>Lmask</a:t>
            </a:r>
            <a:r>
              <a:rPr lang="en-US" dirty="0"/>
              <a:t> as the average binary cross-entropy loss. For an </a:t>
            </a:r>
            <a:r>
              <a:rPr lang="en-US" dirty="0" err="1"/>
              <a:t>RoI</a:t>
            </a:r>
            <a:r>
              <a:rPr lang="en-US" dirty="0"/>
              <a:t> associated with ground-truth class k, </a:t>
            </a:r>
            <a:r>
              <a:rPr lang="en-US" dirty="0" err="1"/>
              <a:t>Lmask</a:t>
            </a:r>
            <a:r>
              <a:rPr lang="en-US" dirty="0"/>
              <a:t> is only defined on the k-</a:t>
            </a:r>
            <a:r>
              <a:rPr lang="en-US" dirty="0" err="1"/>
              <a:t>th</a:t>
            </a:r>
            <a:r>
              <a:rPr lang="en-US" dirty="0"/>
              <a:t> mask (other mask outputs do not contribute to the loss).</a:t>
            </a:r>
          </a:p>
          <a:p>
            <a:endParaRPr lang="en-US" dirty="0"/>
          </a:p>
          <a:p>
            <a:r>
              <a:rPr lang="en-US" dirty="0"/>
              <a:t>Arrows denote either conv, </a:t>
            </a:r>
            <a:r>
              <a:rPr lang="en-US" dirty="0" err="1"/>
              <a:t>deconv</a:t>
            </a:r>
            <a:r>
              <a:rPr lang="en-US" dirty="0"/>
              <a:t>, or fc layers as can be inferred from context (conv preserves spatial dimension while </a:t>
            </a:r>
            <a:r>
              <a:rPr lang="en-US" dirty="0" err="1"/>
              <a:t>deconv</a:t>
            </a:r>
            <a:r>
              <a:rPr lang="en-US" dirty="0"/>
              <a:t> increases it). All </a:t>
            </a:r>
            <a:r>
              <a:rPr lang="en-US" dirty="0" err="1"/>
              <a:t>convs</a:t>
            </a:r>
            <a:r>
              <a:rPr lang="en-US" dirty="0"/>
              <a:t> are 3×3, except the output conv which is 1×1, </a:t>
            </a:r>
            <a:r>
              <a:rPr lang="en-US" dirty="0" err="1"/>
              <a:t>deconvs</a:t>
            </a:r>
            <a:r>
              <a:rPr lang="en-US"/>
              <a:t> are 2×2 with stride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1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pixel of an image must be assigned a semantic label and an instance id. Pixels with the same label and id belong to the same object; for stuff labels the instance id is ignored.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65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with an FPN backbone [36], widely used in object detection, for extracting rich multi-scale features. (b) As in Mask R-CNN [24], we use a region-based branch on top of FPN for instance segmentation. (c) In parallel, we add a lightweight </a:t>
            </a:r>
            <a:r>
              <a:rPr lang="en-US" dirty="0" err="1"/>
              <a:t>denseprediction</a:t>
            </a:r>
            <a:r>
              <a:rPr lang="en-US" dirty="0"/>
              <a:t> branch on top of the same FPN features for semantic segmentation. This simple extension of Mask RCNN with FPN is a fast and accurate baseline for both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9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with an FPN backbone [36], widely used in object detection, for extracting rich multi-scale features. (b) As in Mask R-CNN [24], we use a region-based branch on top of FPN for instance segmentation. (c) In parallel, we add a lightweight </a:t>
            </a:r>
            <a:r>
              <a:rPr lang="en-US" dirty="0" err="1"/>
              <a:t>denseprediction</a:t>
            </a:r>
            <a:r>
              <a:rPr lang="en-US" dirty="0"/>
              <a:t> branch on top of the same FPN features for semantic segmentation. This simple extension of Mask RCNN with FPN is a fast and accurate baseline for both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95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2DE-7E62-4AA7-886C-D38D47A3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4638-B38E-47AD-B028-713EF16D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16B5-331E-4884-940F-8B017E5C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F04A-322B-43F6-BEAB-CD35C792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21EF5-35FC-4AD5-A322-9C505146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C2C-7141-4F6A-983F-3A5B120D6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7BCB-6A3F-4389-B2C9-E2A9ABD5F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EF84-E8F8-4E6E-8C7D-C95FEE33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1735-E4C8-4802-BFC4-204C801C9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071-154C-44B9-81F5-223F896F3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106C-FE66-4FA0-A483-7BE5A6B84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3380A581-31E6-40D7-A2A7-3BBF07DC3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3.07285.pdf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cv-foundation.org/openaccess/content_iccv_2015/papers/Noh_Learning_Deconvolution_Network_ICCV_2015_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v-foundation.org/openaccess/content_iccv_2015/papers/Noh_Learning_Deconvolution_Network_ICCV_2015_paper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1.00561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arxiv.org/abs/1511.0056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kaiminghe.com/iccv17tutorial/maskrcnn_iccv2017_tutorial_kaiminghe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fb.com/wp-content/uploads/2017/08/maskrcnn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2.tif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hyperlink" Target="http://en.wikipedia.org/wiki/Bilinear_interpolation" TargetMode="External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stanford.edu/slides/2018/cs231n_2018_lecture11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access.thecvf.com/content_CVPR_2019/papers/Kirillov_Panoptic_Segmentation_CVPR_2019_paper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access.thecvf.com/content_CVPR_2019/papers/Kirillov_Panoptic_Feature_Pyramid_Networks_CVPR_2019_paper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ccess.thecvf.com/content_CVPR_2019/papers/Kirillov_Panoptic_Feature_Pyramid_Networks_CVPR_2019_paper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4.08202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rxiv.org/pdf/2304.0264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s231n.stanford.edu/slides/2018/cs231n_2018_lecture1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richzhang.github.io/colorization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junyanz.github.io/CycleGAN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lipi.github.io/pix2pix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penaccess.thecvf.com/content_cvpr_2017/papers/Lin_Feature_Pyramid_Networks_CVPR_2017_paper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5.04597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CNNs for dense image labeling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F917D-102B-BF4A-A979-C3741319E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0" y="3657600"/>
            <a:ext cx="7699310" cy="1967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9842D6-2475-B84C-897A-93B94FE7507F}"/>
              </a:ext>
            </a:extLst>
          </p:cNvPr>
          <p:cNvSpPr txBox="1"/>
          <p:nvPr/>
        </p:nvSpPr>
        <p:spPr>
          <a:xfrm>
            <a:off x="2679251" y="5699309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semantic segmentation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2CC83-FFA0-0945-B687-9B8CAAD042EA}"/>
              </a:ext>
            </a:extLst>
          </p:cNvPr>
          <p:cNvSpPr txBox="1"/>
          <p:nvPr/>
        </p:nvSpPr>
        <p:spPr>
          <a:xfrm>
            <a:off x="6879610" y="57150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instance segmentation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065235-75BA-0042-88B9-5E40F9EAD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66800"/>
            <a:ext cx="7696200" cy="1969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A36286-CD1E-3849-B460-97CA6A8F2DF0}"/>
              </a:ext>
            </a:extLst>
          </p:cNvPr>
          <p:cNvSpPr txBox="1"/>
          <p:nvPr/>
        </p:nvSpPr>
        <p:spPr>
          <a:xfrm>
            <a:off x="2946579" y="303677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image classification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9F88F-8517-FC4D-A8CA-796B28E80F01}"/>
              </a:ext>
            </a:extLst>
          </p:cNvPr>
          <p:cNvSpPr txBox="1"/>
          <p:nvPr/>
        </p:nvSpPr>
        <p:spPr>
          <a:xfrm>
            <a:off x="7194944" y="30480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20983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F5F89-914F-8945-92EC-C760A5CDA80E}"/>
              </a:ext>
            </a:extLst>
          </p:cNvPr>
          <p:cNvSpPr txBox="1"/>
          <p:nvPr/>
        </p:nvSpPr>
        <p:spPr>
          <a:xfrm>
            <a:off x="2794524" y="122212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B42C23-F707-5046-9509-CCF631269E43}"/>
              </a:ext>
            </a:extLst>
          </p:cNvPr>
          <p:cNvSpPr txBox="1"/>
          <p:nvPr/>
        </p:nvSpPr>
        <p:spPr>
          <a:xfrm>
            <a:off x="4316802" y="12192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34909E-B6AC-5C41-975C-666FD2AED0EB}"/>
              </a:ext>
            </a:extLst>
          </p:cNvPr>
          <p:cNvSpPr txBox="1"/>
          <p:nvPr/>
        </p:nvSpPr>
        <p:spPr>
          <a:xfrm>
            <a:off x="279452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7C28C9-3B86-BB4F-B5BE-0EAD0C203FD5}"/>
              </a:ext>
            </a:extLst>
          </p:cNvPr>
          <p:cNvSpPr txBox="1"/>
          <p:nvPr/>
        </p:nvSpPr>
        <p:spPr>
          <a:xfrm>
            <a:off x="431691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38601" y="1752600"/>
            <a:ext cx="4190999" cy="12954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1389411-3ACB-1A4B-AE79-C8DC218D6923}"/>
                  </a:ext>
                </a:extLst>
              </p:cNvPr>
              <p:cNvSpPr/>
              <p:nvPr/>
            </p:nvSpPr>
            <p:spPr>
              <a:xfrm>
                <a:off x="8426836" y="2645196"/>
                <a:ext cx="1522212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1389411-3ACB-1A4B-AE79-C8DC218D6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6836" y="2645196"/>
                <a:ext cx="1522212" cy="783804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3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76600" y="2555058"/>
            <a:ext cx="4953002" cy="49294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50BE5B-62D5-2E47-8582-E6BE21A69969}"/>
                  </a:ext>
                </a:extLst>
              </p:cNvPr>
              <p:cNvSpPr/>
              <p:nvPr/>
            </p:nvSpPr>
            <p:spPr>
              <a:xfrm>
                <a:off x="8284562" y="2604972"/>
                <a:ext cx="1509836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50BE5B-62D5-2E47-8582-E6BE21A69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562" y="2604972"/>
                <a:ext cx="1509836" cy="783804"/>
              </a:xfrm>
              <a:prstGeom prst="rect">
                <a:avLst/>
              </a:prstGeom>
              <a:blipFill>
                <a:blip r:embed="rId2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3E60E39-50C8-F219-867C-C0B6C847BD57}"/>
              </a:ext>
            </a:extLst>
          </p:cNvPr>
          <p:cNvSpPr txBox="1"/>
          <p:nvPr/>
        </p:nvSpPr>
        <p:spPr>
          <a:xfrm>
            <a:off x="2794524" y="122212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6D2BD-C219-2A81-2225-9ABF63C773A7}"/>
              </a:ext>
            </a:extLst>
          </p:cNvPr>
          <p:cNvSpPr txBox="1"/>
          <p:nvPr/>
        </p:nvSpPr>
        <p:spPr>
          <a:xfrm>
            <a:off x="4316802" y="12192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63F20-8F15-1258-4F35-1628346AE987}"/>
              </a:ext>
            </a:extLst>
          </p:cNvPr>
          <p:cNvSpPr txBox="1"/>
          <p:nvPr/>
        </p:nvSpPr>
        <p:spPr>
          <a:xfrm>
            <a:off x="279452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1F550-421C-FCEF-5BF5-57FAED089DFE}"/>
              </a:ext>
            </a:extLst>
          </p:cNvPr>
          <p:cNvSpPr txBox="1"/>
          <p:nvPr/>
        </p:nvSpPr>
        <p:spPr>
          <a:xfrm>
            <a:off x="431691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6327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799A85B-7B7E-A145-94DB-27EDAB3A5B47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B2129E8-743F-0948-AC23-C76F0902CC4F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C6ABE1-06D5-6845-A29B-285E828791E9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A46F696-EE76-E141-9D56-C8724330934B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2036CD-196C-1744-9242-8D5D576AD4CC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75DE33E-42E4-A440-94AD-45C397EC3184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9BA9341-A253-C240-A7EB-2341D07E0E18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747428F-2DD7-F046-A18F-0305F4791602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59D89CB-F501-B34E-9472-D2D323E34BC1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AB49179-C3FB-1046-B120-387ABCC3D354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0F5E56-E10F-CB4A-BA52-F17CB1BCC4F8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7B52EA8-46EB-C449-9919-9E2C0AC77E0E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1491563-971F-7E4F-8C76-20CDD92C0FE8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078882B-B688-F843-A575-AD43D031AC19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62E3D19-1407-CE44-8648-EF2531757DCF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8BD02F1-6ED1-8149-97C5-0F16BB6906BF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0B1C965-EA04-7A44-9027-3BD2CE5DBE47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4A5E456-A887-9242-8E76-56C4FD77F248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22A00A7-1C7D-3C43-B672-3AD670BE300E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E53D840-109D-C94E-A19B-15F189476F37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D86B6E7-E773-664B-B47A-CD18B7380620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AF2EDEB-1436-7F45-AB02-E1F62CE1E7AC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F1A091E-0F1E-3E4B-B892-4CFAE8D4464B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0353FD2-9B6F-8644-8021-687238CAED9E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D58889A-813A-B346-BA28-E7CD3DC47B6D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63FCA5F-1DF3-084E-9B23-B1911398C69A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90694F2-6587-1C45-BA30-08129896D41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99BA9B4-7DB8-CD44-82D7-F7BDEBCF3642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358A95B6-3F8E-3D4D-9790-D42D50564562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F82938-4261-D049-861E-05EEBC906137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8D23CF1-033A-C540-A68F-C1F64739C168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273C563-2AD7-D942-962F-31C3CD01D8AE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3D1934A-9108-D64C-B387-13D210DDED44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EA2E5C6-7848-EF49-91A5-BB16596E90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38600" y="2514600"/>
            <a:ext cx="4191002" cy="5334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EFD996-6864-494F-90A5-5FF65CDCD770}"/>
                  </a:ext>
                </a:extLst>
              </p:cNvPr>
              <p:cNvSpPr/>
              <p:nvPr/>
            </p:nvSpPr>
            <p:spPr>
              <a:xfrm>
                <a:off x="8402753" y="2599281"/>
                <a:ext cx="267445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EFD996-6864-494F-90A5-5FF65CDCD7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753" y="2599281"/>
                <a:ext cx="2674450" cy="783804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57D83B5-F860-F28A-802B-62ED3DF62E2E}"/>
              </a:ext>
            </a:extLst>
          </p:cNvPr>
          <p:cNvSpPr txBox="1"/>
          <p:nvPr/>
        </p:nvSpPr>
        <p:spPr>
          <a:xfrm>
            <a:off x="2794524" y="122212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199BDF-1EB3-9924-A55F-3EF230F886AF}"/>
              </a:ext>
            </a:extLst>
          </p:cNvPr>
          <p:cNvSpPr txBox="1"/>
          <p:nvPr/>
        </p:nvSpPr>
        <p:spPr>
          <a:xfrm>
            <a:off x="4316802" y="12192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A558E-01C5-AEAD-8F34-11E69F4EE3AE}"/>
              </a:ext>
            </a:extLst>
          </p:cNvPr>
          <p:cNvSpPr txBox="1"/>
          <p:nvPr/>
        </p:nvSpPr>
        <p:spPr>
          <a:xfrm>
            <a:off x="2794524" y="337373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C14E5-7936-3E1F-18F5-17A84FE6DECC}"/>
              </a:ext>
            </a:extLst>
          </p:cNvPr>
          <p:cNvSpPr txBox="1"/>
          <p:nvPr/>
        </p:nvSpPr>
        <p:spPr>
          <a:xfrm>
            <a:off x="4316916" y="338308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888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map </a:t>
            </a:r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67976-C202-C346-A460-CC716E8A0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2x </a:t>
            </a:r>
            <a:r>
              <a:rPr lang="en-US" dirty="0" err="1"/>
              <a:t>upsampling</a:t>
            </a:r>
            <a:r>
              <a:rPr lang="en-US" dirty="0"/>
              <a:t>, dilate the input by inserting rows and columns of zeros between adjacent entries, convolve with </a:t>
            </a:r>
            <a:r>
              <a:rPr lang="en-US" dirty="0" err="1"/>
              <a:t>upsampling</a:t>
            </a:r>
            <a:r>
              <a:rPr lang="en-US" dirty="0"/>
              <a:t> filter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9ACCA3-5D0B-D848-B8BF-A7FFA1EEB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48" y="3070225"/>
            <a:ext cx="2547354" cy="28956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B202DD4-058A-D648-81BC-53C962C9F7BB}"/>
              </a:ext>
            </a:extLst>
          </p:cNvPr>
          <p:cNvSpPr/>
          <p:nvPr/>
        </p:nvSpPr>
        <p:spPr>
          <a:xfrm>
            <a:off x="1257300" y="6366988"/>
            <a:ext cx="967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V. </a:t>
            </a:r>
            <a:r>
              <a:rPr lang="en-US" sz="1800" b="0" dirty="0" err="1"/>
              <a:t>Dumoulin</a:t>
            </a:r>
            <a:r>
              <a:rPr lang="en-US" sz="1800" b="0" dirty="0"/>
              <a:t> and F. </a:t>
            </a:r>
            <a:r>
              <a:rPr lang="en-US" sz="1800" b="0" dirty="0" err="1"/>
              <a:t>Visin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A guide to convolution arithmetic for deep learning</a:t>
            </a:r>
            <a:r>
              <a:rPr lang="en-US" sz="1800" b="0" dirty="0"/>
              <a:t>, </a:t>
            </a:r>
            <a:r>
              <a:rPr lang="en-US" sz="1800" b="0" dirty="0" err="1"/>
              <a:t>arXiv</a:t>
            </a:r>
            <a:r>
              <a:rPr lang="en-US" sz="1800" b="0" dirty="0"/>
              <a:t> 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69B881-CC89-1A43-8E3D-345A9E9530B6}"/>
              </a:ext>
            </a:extLst>
          </p:cNvPr>
          <p:cNvSpPr txBox="1"/>
          <p:nvPr/>
        </p:nvSpPr>
        <p:spPr>
          <a:xfrm>
            <a:off x="1931393" y="4911985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4D6EE-5D79-DB4F-A113-48AB2FEA4E6E}"/>
              </a:ext>
            </a:extLst>
          </p:cNvPr>
          <p:cNvSpPr txBox="1"/>
          <p:nvPr/>
        </p:nvSpPr>
        <p:spPr>
          <a:xfrm>
            <a:off x="1828800" y="3352801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70704C-201F-6D49-ADCB-A9410E0E4614}"/>
              </a:ext>
            </a:extLst>
          </p:cNvPr>
          <p:cNvSpPr txBox="1"/>
          <p:nvPr/>
        </p:nvSpPr>
        <p:spPr>
          <a:xfrm>
            <a:off x="7162800" y="2514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/>
              <a:t>Upsampling</a:t>
            </a:r>
            <a:r>
              <a:rPr lang="en-US" b="0" dirty="0"/>
              <a:t> filter: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14409003-0489-C648-99C2-A70BC7AD18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8826777"/>
                  </p:ext>
                </p:extLst>
              </p:nvPr>
            </p:nvGraphicFramePr>
            <p:xfrm>
              <a:off x="7283972" y="3112621"/>
              <a:ext cx="2209800" cy="231808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36600">
                      <a:extLst>
                        <a:ext uri="{9D8B030D-6E8A-4147-A177-3AD203B41FA5}">
                          <a16:colId xmlns:a16="http://schemas.microsoft.com/office/drawing/2014/main" val="3541804601"/>
                        </a:ext>
                      </a:extLst>
                    </a:gridCol>
                    <a:gridCol w="736600">
                      <a:extLst>
                        <a:ext uri="{9D8B030D-6E8A-4147-A177-3AD203B41FA5}">
                          <a16:colId xmlns:a16="http://schemas.microsoft.com/office/drawing/2014/main" val="450866693"/>
                        </a:ext>
                      </a:extLst>
                    </a:gridCol>
                    <a:gridCol w="736600">
                      <a:extLst>
                        <a:ext uri="{9D8B030D-6E8A-4147-A177-3AD203B41FA5}">
                          <a16:colId xmlns:a16="http://schemas.microsoft.com/office/drawing/2014/main" val="171558913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001196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5066168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480569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14409003-0489-C648-99C2-A70BC7AD18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8826777"/>
                  </p:ext>
                </p:extLst>
              </p:nvPr>
            </p:nvGraphicFramePr>
            <p:xfrm>
              <a:off x="7283972" y="3112621"/>
              <a:ext cx="2209800" cy="231808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36600">
                      <a:extLst>
                        <a:ext uri="{9D8B030D-6E8A-4147-A177-3AD203B41FA5}">
                          <a16:colId xmlns:a16="http://schemas.microsoft.com/office/drawing/2014/main" val="3541804601"/>
                        </a:ext>
                      </a:extLst>
                    </a:gridCol>
                    <a:gridCol w="736600">
                      <a:extLst>
                        <a:ext uri="{9D8B030D-6E8A-4147-A177-3AD203B41FA5}">
                          <a16:colId xmlns:a16="http://schemas.microsoft.com/office/drawing/2014/main" val="450866693"/>
                        </a:ext>
                      </a:extLst>
                    </a:gridCol>
                    <a:gridCol w="736600">
                      <a:extLst>
                        <a:ext uri="{9D8B030D-6E8A-4147-A177-3AD203B41FA5}">
                          <a16:colId xmlns:a16="http://schemas.microsoft.com/office/drawing/2014/main" val="171558913"/>
                        </a:ext>
                      </a:extLst>
                    </a:gridCol>
                  </a:tblGrid>
                  <a:tr h="7726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724" t="-1639" r="-203448" b="-2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1639" r="-100000" b="-2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3448" t="-1639" r="-1724" b="-2081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001196"/>
                      </a:ext>
                    </a:extLst>
                  </a:tr>
                  <a:tr h="7726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724" t="-101639" r="-203448" b="-1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101639" r="-100000" b="-1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3448" t="-101639" r="-1724" b="-1081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5066168"/>
                      </a:ext>
                    </a:extLst>
                  </a:tr>
                  <a:tr h="7726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724" t="-201639" r="-203448" b="-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00000" t="-201639" r="-100000" b="-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03448" t="-201639" r="-1724" b="-81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48056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7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F6DC1-9B47-3841-A9EB-FF4CDBEF3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map </a:t>
            </a:r>
            <a:r>
              <a:rPr lang="en-US" dirty="0" err="1"/>
              <a:t>upsampling</a:t>
            </a:r>
            <a:r>
              <a:rPr lang="en-US" dirty="0"/>
              <a:t>: Max </a:t>
            </a:r>
            <a:r>
              <a:rPr lang="en-US" dirty="0" err="1"/>
              <a:t>unpooling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0333E-E260-224E-A5A7-7D32D2209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be used when max pooling is used to </a:t>
            </a:r>
            <a:r>
              <a:rPr lang="en-US" dirty="0" err="1"/>
              <a:t>downsample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E3F519-75CF-F641-83FF-BCA584696D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1894477"/>
                  </p:ext>
                </p:extLst>
              </p:nvPr>
            </p:nvGraphicFramePr>
            <p:xfrm>
              <a:off x="2392424" y="2501901"/>
              <a:ext cx="1768348" cy="16493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7">
                      <a:extLst>
                        <a:ext uri="{9D8B030D-6E8A-4147-A177-3AD203B41FA5}">
                          <a16:colId xmlns:a16="http://schemas.microsoft.com/office/drawing/2014/main" val="2452890054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2787045271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82755122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1889375053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BCFF4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/>
                    </a:tc>
                    <a:extLst>
                      <a:ext uri="{0D108BD9-81ED-4DB2-BD59-A6C34878D82A}">
                        <a16:rowId xmlns:a16="http://schemas.microsoft.com/office/drawing/2014/main" val="1843805860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46710392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60596876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AEE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7541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E3F519-75CF-F641-83FF-BCA584696D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1894477"/>
                  </p:ext>
                </p:extLst>
              </p:nvPr>
            </p:nvGraphicFramePr>
            <p:xfrm>
              <a:off x="2392424" y="2501901"/>
              <a:ext cx="1768348" cy="16493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7">
                      <a:extLst>
                        <a:ext uri="{9D8B030D-6E8A-4147-A177-3AD203B41FA5}">
                          <a16:colId xmlns:a16="http://schemas.microsoft.com/office/drawing/2014/main" val="2452890054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2787045271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82755122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1889375053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2"/>
                          <a:stretch>
                            <a:fillRect l="-2857" t="-3030" r="-302857" b="-2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02857" t="-3030" r="-202857" b="-2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2"/>
                          <a:stretch>
                            <a:fillRect l="-202857" t="-3030" r="-102857" b="-2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2"/>
                          <a:stretch>
                            <a:fillRect l="-302857" t="-3030" r="-2857" b="-2969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3805860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857" t="-106250" r="-302857" b="-2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2857" t="-106250" r="-202857" b="-2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2857" t="-106250" r="-102857" b="-2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02857" t="-106250" r="-2857" b="-2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710392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2857" t="-200000" r="-30285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102857" t="-200000" r="-20285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202857" t="-200000" r="-10285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302857" t="-200000" r="-285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596876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2"/>
                          <a:stretch>
                            <a:fillRect l="-2857" t="-309375" r="-302857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02857" t="-309375" r="-202857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2"/>
                          <a:stretch>
                            <a:fillRect l="-202857" t="-309375" r="-102857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2"/>
                          <a:stretch>
                            <a:fillRect l="-302857" t="-309375" r="-2857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7541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00F328E-6335-FE41-8C75-C218955FB7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4315266"/>
                  </p:ext>
                </p:extLst>
              </p:nvPr>
            </p:nvGraphicFramePr>
            <p:xfrm>
              <a:off x="5516624" y="2914249"/>
              <a:ext cx="884176" cy="8246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8">
                      <a:extLst>
                        <a:ext uri="{9D8B030D-6E8A-4147-A177-3AD203B41FA5}">
                          <a16:colId xmlns:a16="http://schemas.microsoft.com/office/drawing/2014/main" val="3623149101"/>
                        </a:ext>
                      </a:extLst>
                    </a:gridCol>
                    <a:gridCol w="442088">
                      <a:extLst>
                        <a:ext uri="{9D8B030D-6E8A-4147-A177-3AD203B41FA5}">
                          <a16:colId xmlns:a16="http://schemas.microsoft.com/office/drawing/2014/main" val="1605425788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BCFF4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862363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AEE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4451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00F328E-6335-FE41-8C75-C218955FB7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4315266"/>
                  </p:ext>
                </p:extLst>
              </p:nvPr>
            </p:nvGraphicFramePr>
            <p:xfrm>
              <a:off x="5516624" y="2914249"/>
              <a:ext cx="884176" cy="8246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8">
                      <a:extLst>
                        <a:ext uri="{9D8B030D-6E8A-4147-A177-3AD203B41FA5}">
                          <a16:colId xmlns:a16="http://schemas.microsoft.com/office/drawing/2014/main" val="3623149101"/>
                        </a:ext>
                      </a:extLst>
                    </a:gridCol>
                    <a:gridCol w="442088">
                      <a:extLst>
                        <a:ext uri="{9D8B030D-6E8A-4147-A177-3AD203B41FA5}">
                          <a16:colId xmlns:a16="http://schemas.microsoft.com/office/drawing/2014/main" val="1605425788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3"/>
                          <a:stretch>
                            <a:fillRect l="-2857" t="-3030" r="-10285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3"/>
                          <a:stretch>
                            <a:fillRect l="-102857" t="-3030" r="-285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862363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3"/>
                          <a:stretch>
                            <a:fillRect l="-2857" t="-103030" r="-10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3"/>
                          <a:stretch>
                            <a:fillRect l="-102857" t="-103030" r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44517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ight Arrow 5">
            <a:extLst>
              <a:ext uri="{FF2B5EF4-FFF2-40B4-BE49-F238E27FC236}">
                <a16:creationId xmlns:a16="http://schemas.microsoft.com/office/drawing/2014/main" id="{E6C5C516-1F9A-9D4B-B512-1A2231B800F8}"/>
              </a:ext>
            </a:extLst>
          </p:cNvPr>
          <p:cNvSpPr/>
          <p:nvPr/>
        </p:nvSpPr>
        <p:spPr bwMode="auto">
          <a:xfrm>
            <a:off x="4740148" y="3240269"/>
            <a:ext cx="289052" cy="1726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E3A37-B5D5-7D49-9675-471CF0A0AB5A}"/>
              </a:ext>
            </a:extLst>
          </p:cNvPr>
          <p:cNvSpPr txBox="1"/>
          <p:nvPr/>
        </p:nvSpPr>
        <p:spPr>
          <a:xfrm>
            <a:off x="4195378" y="2249270"/>
            <a:ext cx="13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Max pooling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87F1A-EC32-2C4C-977E-FA75D46EB13D}"/>
              </a:ext>
            </a:extLst>
          </p:cNvPr>
          <p:cNvSpPr txBox="1"/>
          <p:nvPr/>
        </p:nvSpPr>
        <p:spPr>
          <a:xfrm>
            <a:off x="4876801" y="3864571"/>
            <a:ext cx="2156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Remember pooling indices (which element was max)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FC831335-1752-854F-B721-1D2870BB6505}"/>
              </a:ext>
            </a:extLst>
          </p:cNvPr>
          <p:cNvSpPr/>
          <p:nvPr/>
        </p:nvSpPr>
        <p:spPr bwMode="auto">
          <a:xfrm>
            <a:off x="6934200" y="3232465"/>
            <a:ext cx="289052" cy="1726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F23067C-12CE-0F4B-B434-E8A570AD1C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4482460"/>
                  </p:ext>
                </p:extLst>
              </p:nvPr>
            </p:nvGraphicFramePr>
            <p:xfrm>
              <a:off x="7756652" y="2501901"/>
              <a:ext cx="1768348" cy="16493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7">
                      <a:extLst>
                        <a:ext uri="{9D8B030D-6E8A-4147-A177-3AD203B41FA5}">
                          <a16:colId xmlns:a16="http://schemas.microsoft.com/office/drawing/2014/main" val="2452890054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2787045271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82755122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1889375053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BCFF4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/>
                    </a:tc>
                    <a:extLst>
                      <a:ext uri="{0D108BD9-81ED-4DB2-BD59-A6C34878D82A}">
                        <a16:rowId xmlns:a16="http://schemas.microsoft.com/office/drawing/2014/main" val="1843805860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46710392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60596876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AEE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87912" marR="87912" marT="43956" marB="43956" anchor="ctr">
                        <a:solidFill>
                          <a:srgbClr val="FFC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7541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F23067C-12CE-0F4B-B434-E8A570AD1C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4482460"/>
                  </p:ext>
                </p:extLst>
              </p:nvPr>
            </p:nvGraphicFramePr>
            <p:xfrm>
              <a:off x="7756652" y="2501901"/>
              <a:ext cx="1768348" cy="16493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2087">
                      <a:extLst>
                        <a:ext uri="{9D8B030D-6E8A-4147-A177-3AD203B41FA5}">
                          <a16:colId xmlns:a16="http://schemas.microsoft.com/office/drawing/2014/main" val="2452890054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2787045271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82755122"/>
                        </a:ext>
                      </a:extLst>
                    </a:gridCol>
                    <a:gridCol w="442087">
                      <a:extLst>
                        <a:ext uri="{9D8B030D-6E8A-4147-A177-3AD203B41FA5}">
                          <a16:colId xmlns:a16="http://schemas.microsoft.com/office/drawing/2014/main" val="1889375053"/>
                        </a:ext>
                      </a:extLst>
                    </a:gridCol>
                  </a:tblGrid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4"/>
                          <a:stretch>
                            <a:fillRect t="-3030" r="-302857" b="-2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0000" t="-3030" r="-202857" b="-2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200000" t="-3030" r="-102857" b="-2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4"/>
                          <a:stretch>
                            <a:fillRect l="-300000" t="-3030" r="-2857" b="-2969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3805860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6250" r="-302857" b="-2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106250" r="-202857" b="-2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106250" r="-102857" b="-2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106250" r="-2857" b="-2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710392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t="-200000" r="-30285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00000" t="-200000" r="-20285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00000" t="-200000" r="-10285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300000" t="-200000" r="-285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5968765"/>
                      </a:ext>
                    </a:extLst>
                  </a:tr>
                  <a:tr h="4123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4"/>
                          <a:stretch>
                            <a:fillRect t="-309375" r="-302857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00000" t="-309375" r="-202857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200000" t="-309375" r="-102857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912" marR="87912" marT="43956" marB="43956" anchor="ctr">
                        <a:blipFill>
                          <a:blip r:embed="rId4"/>
                          <a:stretch>
                            <a:fillRect l="-300000" t="-309375" r="-2857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75417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8E8A7AF-EEDF-2F4D-BDD9-B3EA2FFF1AA4}"/>
              </a:ext>
            </a:extLst>
          </p:cNvPr>
          <p:cNvSpPr txBox="1"/>
          <p:nvPr/>
        </p:nvSpPr>
        <p:spPr>
          <a:xfrm>
            <a:off x="6386330" y="2209801"/>
            <a:ext cx="138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Max </a:t>
            </a:r>
            <a:r>
              <a:rPr lang="en-US" sz="1800" b="0" dirty="0" err="1"/>
              <a:t>unpooling</a:t>
            </a:r>
            <a:endParaRPr lang="en-US" sz="1800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E9AE5C-7228-2A4F-A1B3-397700AF1541}"/>
              </a:ext>
            </a:extLst>
          </p:cNvPr>
          <p:cNvSpPr txBox="1"/>
          <p:nvPr/>
        </p:nvSpPr>
        <p:spPr>
          <a:xfrm>
            <a:off x="7162800" y="4366736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Output is sparse, so </a:t>
            </a:r>
            <a:r>
              <a:rPr lang="en-US" sz="1800" b="0" dirty="0" err="1"/>
              <a:t>unpooling</a:t>
            </a:r>
            <a:r>
              <a:rPr lang="en-US" sz="1800" b="0" dirty="0"/>
              <a:t> is typically followed by a transposed convolution layer</a:t>
            </a:r>
          </a:p>
        </p:txBody>
      </p:sp>
    </p:spTree>
    <p:extLst>
      <p:ext uri="{BB962C8B-B14F-4D97-AF65-F5344CB8AC3E}">
        <p14:creationId xmlns:p14="http://schemas.microsoft.com/office/powerpoint/2010/main" val="425162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DeconvNet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336268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H. Noh, S. Hong, and B. Han, </a:t>
            </a:r>
            <a:r>
              <a:rPr lang="en-US" sz="1800" b="0" dirty="0">
                <a:hlinkClick r:id="rId2"/>
              </a:rPr>
              <a:t>Learning Deconvolution Network for Semantic Segmentation</a:t>
            </a:r>
            <a:r>
              <a:rPr lang="en-US" sz="1800" b="0" dirty="0"/>
              <a:t>, ICCV 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019EDB-978E-A640-AA1F-D1A84D8F3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2366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1D403-BD2B-0E43-8840-9E3ED612F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72804"/>
            <a:ext cx="3657600" cy="239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29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DeconvNet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613547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H. Noh, S. Hong, and B. Han, </a:t>
            </a:r>
            <a:r>
              <a:rPr lang="en-US" sz="1800" b="0" dirty="0">
                <a:hlinkClick r:id="rId2"/>
              </a:rPr>
              <a:t>Learning Deconvolution Network for Semantic Segmentation</a:t>
            </a:r>
            <a:r>
              <a:rPr lang="en-US" sz="1800" b="0" dirty="0"/>
              <a:t>, ICCV 2015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0EA82-6878-B644-B4C3-2AF3D1B14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8381"/>
            <a:ext cx="9144000" cy="4121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691B64-3990-3947-9314-8E72FCBAF010}"/>
              </a:ext>
            </a:extLst>
          </p:cNvPr>
          <p:cNvSpPr txBox="1"/>
          <p:nvPr/>
        </p:nvSpPr>
        <p:spPr>
          <a:xfrm>
            <a:off x="1875884" y="3152002"/>
            <a:ext cx="117211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Original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EEC30-49BF-0743-B9B9-6BF2B2D5201A}"/>
              </a:ext>
            </a:extLst>
          </p:cNvPr>
          <p:cNvSpPr txBox="1"/>
          <p:nvPr/>
        </p:nvSpPr>
        <p:spPr>
          <a:xfrm>
            <a:off x="3657601" y="3152002"/>
            <a:ext cx="11384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14x14 </a:t>
            </a:r>
            <a:r>
              <a:rPr lang="en-US" sz="1200" b="0" dirty="0" err="1"/>
              <a:t>deconv</a:t>
            </a:r>
            <a:endParaRPr lang="en-US" sz="12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87612E-5053-FD45-9D50-806EE43F95F7}"/>
              </a:ext>
            </a:extLst>
          </p:cNvPr>
          <p:cNvSpPr txBox="1"/>
          <p:nvPr/>
        </p:nvSpPr>
        <p:spPr>
          <a:xfrm>
            <a:off x="5486400" y="3152002"/>
            <a:ext cx="13067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28x28 </a:t>
            </a:r>
            <a:r>
              <a:rPr lang="en-US" sz="1200" b="0" dirty="0" err="1"/>
              <a:t>unpooling</a:t>
            </a:r>
            <a:endParaRPr lang="en-US" sz="1200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F41FAF-5692-154B-8CEE-DFDC7EBDE3E5}"/>
              </a:ext>
            </a:extLst>
          </p:cNvPr>
          <p:cNvSpPr txBox="1"/>
          <p:nvPr/>
        </p:nvSpPr>
        <p:spPr>
          <a:xfrm>
            <a:off x="7315201" y="3152002"/>
            <a:ext cx="11384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28x28 </a:t>
            </a:r>
            <a:r>
              <a:rPr lang="en-US" sz="1200" b="0" dirty="0" err="1"/>
              <a:t>deconv</a:t>
            </a:r>
            <a:endParaRPr lang="en-US" sz="1200" b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F9F9A-000B-7D48-9188-B319D4028F46}"/>
              </a:ext>
            </a:extLst>
          </p:cNvPr>
          <p:cNvSpPr txBox="1"/>
          <p:nvPr/>
        </p:nvSpPr>
        <p:spPr>
          <a:xfrm>
            <a:off x="9132632" y="3152002"/>
            <a:ext cx="13067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54x54 </a:t>
            </a:r>
            <a:r>
              <a:rPr lang="en-US" sz="1200" b="0" dirty="0" err="1"/>
              <a:t>unpooling</a:t>
            </a:r>
            <a:endParaRPr lang="en-US" sz="1200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6AE9AD-BADB-8B47-B335-142BF7051EB5}"/>
              </a:ext>
            </a:extLst>
          </p:cNvPr>
          <p:cNvSpPr txBox="1"/>
          <p:nvPr/>
        </p:nvSpPr>
        <p:spPr>
          <a:xfrm>
            <a:off x="1810474" y="5226320"/>
            <a:ext cx="11384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54x54 </a:t>
            </a:r>
            <a:r>
              <a:rPr lang="en-US" sz="1200" b="0" dirty="0" err="1"/>
              <a:t>deconv</a:t>
            </a:r>
            <a:endParaRPr lang="en-US" sz="1200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69A0EB-0D6D-D741-BAE6-39FFE878B871}"/>
              </a:ext>
            </a:extLst>
          </p:cNvPr>
          <p:cNvSpPr txBox="1"/>
          <p:nvPr/>
        </p:nvSpPr>
        <p:spPr>
          <a:xfrm>
            <a:off x="3505200" y="5226320"/>
            <a:ext cx="14538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112x112 </a:t>
            </a:r>
            <a:r>
              <a:rPr lang="en-US" sz="1200" b="0" dirty="0" err="1"/>
              <a:t>unpooling</a:t>
            </a:r>
            <a:endParaRPr lang="en-US" sz="1200" b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3F9647-5E19-B148-915A-C0BF2627D2D3}"/>
              </a:ext>
            </a:extLst>
          </p:cNvPr>
          <p:cNvSpPr txBox="1"/>
          <p:nvPr/>
        </p:nvSpPr>
        <p:spPr>
          <a:xfrm>
            <a:off x="5468074" y="5226320"/>
            <a:ext cx="12855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112x112 </a:t>
            </a:r>
            <a:r>
              <a:rPr lang="en-US" sz="1200" b="0" dirty="0" err="1"/>
              <a:t>deconv</a:t>
            </a:r>
            <a:endParaRPr lang="en-US" sz="1200" b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CAA23-1F83-4E4B-B7AB-0771E80B0A30}"/>
              </a:ext>
            </a:extLst>
          </p:cNvPr>
          <p:cNvSpPr txBox="1"/>
          <p:nvPr/>
        </p:nvSpPr>
        <p:spPr>
          <a:xfrm>
            <a:off x="7285505" y="5226320"/>
            <a:ext cx="14766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224x224 </a:t>
            </a:r>
            <a:r>
              <a:rPr lang="en-US" sz="1200" b="0" dirty="0" err="1"/>
              <a:t>unpooling</a:t>
            </a:r>
            <a:endParaRPr lang="en-US" sz="1200" b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EC5400-8A79-214C-B7CF-D468D734D218}"/>
              </a:ext>
            </a:extLst>
          </p:cNvPr>
          <p:cNvSpPr txBox="1"/>
          <p:nvPr/>
        </p:nvSpPr>
        <p:spPr>
          <a:xfrm>
            <a:off x="9054830" y="5209402"/>
            <a:ext cx="130837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dirty="0"/>
              <a:t>224x224 </a:t>
            </a:r>
            <a:r>
              <a:rPr lang="en-US" sz="1200" b="0" dirty="0" err="1"/>
              <a:t>deconv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783494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284D-4B7E-2047-9005-0113E808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DeconvNet</a:t>
            </a:r>
            <a:r>
              <a:rPr lang="en-US" dirty="0"/>
              <a:t> results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CC160E-5112-FD44-9215-3B9EAE17BF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527149"/>
              </p:ext>
            </p:extLst>
          </p:nvPr>
        </p:nvGraphicFramePr>
        <p:xfrm>
          <a:off x="2209800" y="2667000"/>
          <a:ext cx="7772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486420674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6676899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PASCAL VOC 2012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mIoU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599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FCN-8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2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DeconvNet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522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Ensemble of </a:t>
                      </a:r>
                      <a:r>
                        <a:rPr lang="en-US" dirty="0" err="1"/>
                        <a:t>DeconvNet</a:t>
                      </a:r>
                      <a:r>
                        <a:rPr lang="en-US" dirty="0"/>
                        <a:t> and FCN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673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0311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5D53-7782-7944-BAF9-616F440D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SegNet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3B5B6-5C11-8147-8686-5BDCD2E96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95500"/>
            <a:ext cx="9144000" cy="266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C41B3-9D42-FD42-A0E4-41D9C08702FC}"/>
              </a:ext>
            </a:extLst>
          </p:cNvPr>
          <p:cNvSpPr txBox="1"/>
          <p:nvPr/>
        </p:nvSpPr>
        <p:spPr>
          <a:xfrm>
            <a:off x="1752600" y="613547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V. </a:t>
            </a:r>
            <a:r>
              <a:rPr lang="en-US" sz="1800" b="0" dirty="0" err="1"/>
              <a:t>Badrinarayanan</a:t>
            </a:r>
            <a:r>
              <a:rPr lang="en-US" sz="1800" b="0" dirty="0"/>
              <a:t>, A. Kendall and R. </a:t>
            </a:r>
            <a:r>
              <a:rPr lang="en-US" sz="1800" b="0" dirty="0" err="1"/>
              <a:t>Cipolla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SegNet: A Deep Convolutional Encoder-Decoder Architecture for Image Segmentation</a:t>
            </a:r>
            <a:r>
              <a:rPr lang="en-US" sz="1800" b="0" dirty="0"/>
              <a:t>, PAMI 2017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64A52-33DF-A842-9785-33BF8A0D99D7}"/>
              </a:ext>
            </a:extLst>
          </p:cNvPr>
          <p:cNvSpPr txBox="1"/>
          <p:nvPr/>
        </p:nvSpPr>
        <p:spPr>
          <a:xfrm>
            <a:off x="4267201" y="5012705"/>
            <a:ext cx="365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Drop the FC layers, </a:t>
            </a:r>
            <a:br>
              <a:rPr lang="en-US" sz="1800" b="0" dirty="0"/>
            </a:br>
            <a:r>
              <a:rPr lang="en-US" sz="1800" b="0" dirty="0"/>
              <a:t>get better results</a:t>
            </a:r>
          </a:p>
        </p:txBody>
      </p:sp>
    </p:spTree>
    <p:extLst>
      <p:ext uri="{BB962C8B-B14F-4D97-AF65-F5344CB8AC3E}">
        <p14:creationId xmlns:p14="http://schemas.microsoft.com/office/powerpoint/2010/main" val="147712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5D53-7782-7944-BAF9-616F440D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SegNet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C41B3-9D42-FD42-A0E4-41D9C08702FC}"/>
              </a:ext>
            </a:extLst>
          </p:cNvPr>
          <p:cNvSpPr txBox="1"/>
          <p:nvPr/>
        </p:nvSpPr>
        <p:spPr>
          <a:xfrm>
            <a:off x="1752600" y="613547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V. </a:t>
            </a:r>
            <a:r>
              <a:rPr lang="en-US" sz="1800" b="0" dirty="0" err="1"/>
              <a:t>Badrinarayanan</a:t>
            </a:r>
            <a:r>
              <a:rPr lang="en-US" sz="1800" b="0" dirty="0"/>
              <a:t>, A. Kendall and R. </a:t>
            </a:r>
            <a:r>
              <a:rPr lang="en-US" sz="1800" b="0" dirty="0" err="1"/>
              <a:t>Cipolla</a:t>
            </a:r>
            <a:r>
              <a:rPr lang="en-US" sz="1800" b="0" dirty="0"/>
              <a:t>, </a:t>
            </a:r>
            <a:r>
              <a:rPr lang="en-US" sz="1800" b="0" dirty="0">
                <a:hlinkClick r:id="rId2"/>
              </a:rPr>
              <a:t>SegNet: A Deep Convolutional Encoder-Decoder Architecture for Image Segmentation</a:t>
            </a:r>
            <a:r>
              <a:rPr lang="en-US" sz="1800" b="0" dirty="0"/>
              <a:t>, PAMI 2017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4C08E-DA89-034D-BA45-0DAE00A0D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36195"/>
            <a:ext cx="9144000" cy="39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7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Operations and architectures for dense prediction: U-Net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Instance segmentation: Mask R-CNN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Other dense prediction problems</a:t>
            </a:r>
          </a:p>
        </p:txBody>
      </p:sp>
    </p:spTree>
    <p:extLst>
      <p:ext uri="{BB962C8B-B14F-4D97-AF65-F5344CB8AC3E}">
        <p14:creationId xmlns:p14="http://schemas.microsoft.com/office/powerpoint/2010/main" val="1181406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prediction: 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Operations and architectures for dense prediction: U-Net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/>
              <a:t>Instance segmentation: Mask R-CNN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94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segmentation</a:t>
            </a:r>
          </a:p>
        </p:txBody>
      </p:sp>
      <p:pic>
        <p:nvPicPr>
          <p:cNvPr id="4" name="Picture 3" descr="Screen Shot 2018-04-23 at 1.14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17701"/>
            <a:ext cx="9144000" cy="2997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86706" y="6474024"/>
            <a:ext cx="1781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3"/>
              </a:rPr>
              <a:t>Kaiming He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982729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57400" y="914400"/>
            <a:ext cx="8153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Mask R-CNN = Faster R-CNN + FCN on </a:t>
            </a:r>
            <a:r>
              <a:rPr lang="en-US" dirty="0" err="1"/>
              <a:t>RoIs</a:t>
            </a:r>
            <a:endParaRPr lang="en-US" dirty="0"/>
          </a:p>
        </p:txBody>
      </p:sp>
      <p:pic>
        <p:nvPicPr>
          <p:cNvPr id="4" name="Picture 3" descr="Screen Shot 2018-04-23 at 1.1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78" y="1828800"/>
            <a:ext cx="7568722" cy="3467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613547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K. He, G. </a:t>
            </a:r>
            <a:r>
              <a:rPr lang="en-US" sz="1800" b="0" dirty="0" err="1"/>
              <a:t>Gkioxari</a:t>
            </a:r>
            <a:r>
              <a:rPr lang="en-US" sz="1800" b="0" dirty="0"/>
              <a:t>, P. Dollar, and R. </a:t>
            </a:r>
            <a:r>
              <a:rPr lang="en-US" sz="1800" b="0" dirty="0" err="1"/>
              <a:t>Girshick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Mask R-CNN</a:t>
            </a:r>
            <a:r>
              <a:rPr lang="en-US" sz="1800" b="0" dirty="0"/>
              <a:t>, </a:t>
            </a:r>
            <a:br>
              <a:rPr lang="en-US" sz="1800" b="0" dirty="0"/>
            </a:br>
            <a:r>
              <a:rPr lang="en-US" sz="1800" b="0" dirty="0"/>
              <a:t>ICCV 2017 (Best Paper Award)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1A676-7F22-D64C-8317-8D1DC4C26B60}"/>
              </a:ext>
            </a:extLst>
          </p:cNvPr>
          <p:cNvSpPr txBox="1"/>
          <p:nvPr/>
        </p:nvSpPr>
        <p:spPr>
          <a:xfrm>
            <a:off x="5715000" y="5230506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Mask branch: separately predict segmentation for each possible class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676C2-13FD-A940-A45C-B1777165C594}"/>
              </a:ext>
            </a:extLst>
          </p:cNvPr>
          <p:cNvSpPr txBox="1"/>
          <p:nvPr/>
        </p:nvSpPr>
        <p:spPr>
          <a:xfrm>
            <a:off x="6134100" y="2133601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/>
              <a:t>Classification+regression</a:t>
            </a:r>
            <a:r>
              <a:rPr lang="en-US" sz="1800" b="0" dirty="0"/>
              <a:t> branch</a:t>
            </a:r>
          </a:p>
        </p:txBody>
      </p:sp>
    </p:spTree>
    <p:extLst>
      <p:ext uri="{BB962C8B-B14F-4D97-AF65-F5344CB8AC3E}">
        <p14:creationId xmlns:p14="http://schemas.microsoft.com/office/powerpoint/2010/main" val="319268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RoIAlign</a:t>
            </a:r>
            <a:r>
              <a:rPr lang="en-US" dirty="0"/>
              <a:t> vs. </a:t>
            </a:r>
            <a:r>
              <a:rPr lang="en-US" dirty="0" err="1"/>
              <a:t>RoIPool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57400" y="914400"/>
            <a:ext cx="8153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err="1"/>
              <a:t>RoIPool</a:t>
            </a:r>
            <a:r>
              <a:rPr lang="en-US" dirty="0"/>
              <a:t>: nearest neighbor quantization</a:t>
            </a:r>
          </a:p>
        </p:txBody>
      </p:sp>
      <p:pic>
        <p:nvPicPr>
          <p:cNvPr id="4" name="Picture 3" descr="Screen Shot 2018-04-26 at 9.50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7801"/>
            <a:ext cx="9144000" cy="41678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524000" y="1447800"/>
            <a:ext cx="7086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D2D14-DF30-3DC4-2367-31DE113FE50B}"/>
              </a:ext>
            </a:extLst>
          </p:cNvPr>
          <p:cNvSpPr txBox="1"/>
          <p:nvPr/>
        </p:nvSpPr>
        <p:spPr>
          <a:xfrm>
            <a:off x="9915415" y="6460576"/>
            <a:ext cx="2276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K. He, R. </a:t>
            </a:r>
            <a:r>
              <a:rPr lang="en-US" sz="1400" b="0" dirty="0" err="1"/>
              <a:t>Girshick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310052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RoIAlign</a:t>
            </a:r>
            <a:r>
              <a:rPr lang="en-US" dirty="0"/>
              <a:t> vs. </a:t>
            </a:r>
            <a:r>
              <a:rPr lang="en-US" dirty="0" err="1"/>
              <a:t>RoIPool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57400" y="914400"/>
            <a:ext cx="8153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err="1"/>
              <a:t>RoIPool</a:t>
            </a:r>
            <a:r>
              <a:rPr lang="en-US" dirty="0"/>
              <a:t>: nearest neighbor quantization</a:t>
            </a:r>
          </a:p>
          <a:p>
            <a:pPr marL="457200" indent="-457200">
              <a:buFont typeface="Arial"/>
              <a:buChar char="•"/>
            </a:pPr>
            <a:r>
              <a:rPr lang="en-US" dirty="0" err="1"/>
              <a:t>RoIAlign</a:t>
            </a:r>
            <a:r>
              <a:rPr lang="en-US" dirty="0"/>
              <a:t>: bilinear interpolation</a:t>
            </a:r>
          </a:p>
        </p:txBody>
      </p:sp>
      <p:pic>
        <p:nvPicPr>
          <p:cNvPr id="3" name="Picture 2" descr="Screen Shot 2018-04-23 at 1.22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62200"/>
            <a:ext cx="7467600" cy="3013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C2F06C-F8E2-D571-46AB-E1775260B4E7}"/>
              </a:ext>
            </a:extLst>
          </p:cNvPr>
          <p:cNvSpPr txBox="1"/>
          <p:nvPr/>
        </p:nvSpPr>
        <p:spPr>
          <a:xfrm>
            <a:off x="9915415" y="6460576"/>
            <a:ext cx="2276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K. He, R. </a:t>
            </a:r>
            <a:r>
              <a:rPr lang="en-US" sz="1400" b="0" dirty="0" err="1"/>
              <a:t>Girshick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149402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BC377970-AAFD-A74F-98B3-1F8809E40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Bilinear interpolation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2B446-BBC6-3B43-8A74-77ACF48A6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23" t="9481" r="13719" b="40073"/>
          <a:stretch/>
        </p:blipFill>
        <p:spPr>
          <a:xfrm>
            <a:off x="1113279" y="1752600"/>
            <a:ext cx="2468122" cy="2432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FF636-2127-F04D-9B98-7F563EA31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111"/>
          <a:stretch/>
        </p:blipFill>
        <p:spPr>
          <a:xfrm>
            <a:off x="5266722" y="1028700"/>
            <a:ext cx="4898571" cy="1981200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D4B7CFDB-35CD-8447-8B5E-FBB0BD04A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267628"/>
            <a:ext cx="6781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600" b="0" dirty="0">
                <a:latin typeface="+mn-lt"/>
                <a:hlinkClick r:id="rId4"/>
              </a:rPr>
              <a:t>http://en.wikipedia.org/wiki/Bilinear_interpolation</a:t>
            </a:r>
            <a:endParaRPr lang="en-US" altLang="en-US" sz="1600" b="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63E49-B90A-C64C-88EB-2E16112F7700}"/>
              </a:ext>
            </a:extLst>
          </p:cNvPr>
          <p:cNvSpPr txBox="1"/>
          <p:nvPr/>
        </p:nvSpPr>
        <p:spPr>
          <a:xfrm>
            <a:off x="689765" y="345349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5A5308-30BA-4740-95CA-9383A84899C9}"/>
              </a:ext>
            </a:extLst>
          </p:cNvPr>
          <p:cNvSpPr txBox="1"/>
          <p:nvPr/>
        </p:nvSpPr>
        <p:spPr>
          <a:xfrm>
            <a:off x="3426200" y="345349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F4048-94E2-D842-838D-B55CE91872A0}"/>
              </a:ext>
            </a:extLst>
          </p:cNvPr>
          <p:cNvSpPr txBox="1"/>
          <p:nvPr/>
        </p:nvSpPr>
        <p:spPr>
          <a:xfrm>
            <a:off x="710603" y="193103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F520FB-5D6E-CB45-8C74-E87D6CE3C1B5}"/>
              </a:ext>
            </a:extLst>
          </p:cNvPr>
          <p:cNvSpPr txBox="1"/>
          <p:nvPr/>
        </p:nvSpPr>
        <p:spPr>
          <a:xfrm>
            <a:off x="3426200" y="205648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0365CAB-7422-754C-ADDF-66BD872FD7DD}"/>
                  </a:ext>
                </a:extLst>
              </p:cNvPr>
              <p:cNvSpPr/>
              <p:nvPr/>
            </p:nvSpPr>
            <p:spPr>
              <a:xfrm>
                <a:off x="5114646" y="3137025"/>
                <a:ext cx="54471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0365CAB-7422-754C-ADDF-66BD872FD7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646" y="3137025"/>
                <a:ext cx="5447132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30B47F4-0CFA-A840-B1DB-0C6893203177}"/>
                  </a:ext>
                </a:extLst>
              </p:cNvPr>
              <p:cNvSpPr/>
              <p:nvPr/>
            </p:nvSpPr>
            <p:spPr>
              <a:xfrm>
                <a:off x="4267200" y="4185135"/>
                <a:ext cx="3597202" cy="1652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30B47F4-0CFA-A840-B1DB-0C6893203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185135"/>
                <a:ext cx="3597202" cy="1652119"/>
              </a:xfrm>
              <a:prstGeom prst="rect">
                <a:avLst/>
              </a:prstGeom>
              <a:blipFill>
                <a:blip r:embed="rId6"/>
                <a:stretch>
                  <a:fillRect b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B22C4C5-9F6B-D24E-94EF-F040CC831E8C}"/>
                  </a:ext>
                </a:extLst>
              </p:cNvPr>
              <p:cNvSpPr/>
              <p:nvPr/>
            </p:nvSpPr>
            <p:spPr>
              <a:xfrm>
                <a:off x="8234380" y="4185135"/>
                <a:ext cx="3604320" cy="1652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B22C4C5-9F6B-D24E-94EF-F040CC831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4380" y="4185135"/>
                <a:ext cx="3604320" cy="1652119"/>
              </a:xfrm>
              <a:prstGeom prst="rect">
                <a:avLst/>
              </a:prstGeom>
              <a:blipFill>
                <a:blip r:embed="rId7"/>
                <a:stretch>
                  <a:fillRect b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A7C21C4-991D-2945-BF6C-81BDC22DA1CD}"/>
                  </a:ext>
                </a:extLst>
              </p:cNvPr>
              <p:cNvSpPr/>
              <p:nvPr/>
            </p:nvSpPr>
            <p:spPr>
              <a:xfrm>
                <a:off x="824535" y="1241415"/>
                <a:ext cx="1232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A7C21C4-991D-2945-BF6C-81BDC22DA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35" y="1241415"/>
                <a:ext cx="1232581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26C9AA2-E2F3-7F46-8C55-05974299E3C1}"/>
                  </a:ext>
                </a:extLst>
              </p:cNvPr>
              <p:cNvSpPr/>
              <p:nvPr/>
            </p:nvSpPr>
            <p:spPr>
              <a:xfrm>
                <a:off x="2809909" y="1212044"/>
                <a:ext cx="12396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26C9AA2-E2F3-7F46-8C55-05974299E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909" y="1212044"/>
                <a:ext cx="1239698" cy="461665"/>
              </a:xfrm>
              <a:prstGeom prst="rect">
                <a:avLst/>
              </a:prstGeom>
              <a:blipFill>
                <a:blip r:embed="rId9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435B1D4-EE69-6045-9620-D5561E41E62B}"/>
                  </a:ext>
                </a:extLst>
              </p:cNvPr>
              <p:cNvSpPr/>
              <p:nvPr/>
            </p:nvSpPr>
            <p:spPr>
              <a:xfrm>
                <a:off x="820977" y="4170031"/>
                <a:ext cx="12396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435B1D4-EE69-6045-9620-D5561E41E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77" y="4170031"/>
                <a:ext cx="1239698" cy="461665"/>
              </a:xfrm>
              <a:prstGeom prst="rect">
                <a:avLst/>
              </a:prstGeom>
              <a:blipFill>
                <a:blip r:embed="rId10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31EEEF6-F401-894E-B48B-B4F4E05EBF48}"/>
                  </a:ext>
                </a:extLst>
              </p:cNvPr>
              <p:cNvSpPr/>
              <p:nvPr/>
            </p:nvSpPr>
            <p:spPr>
              <a:xfrm>
                <a:off x="2806351" y="4140660"/>
                <a:ext cx="12468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31EEEF6-F401-894E-B48B-B4F4E05EB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351" y="4140660"/>
                <a:ext cx="1246816" cy="461665"/>
              </a:xfrm>
              <a:prstGeom prst="rect">
                <a:avLst/>
              </a:prstGeom>
              <a:blipFill>
                <a:blip r:embed="rId11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686027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</a:t>
            </a:r>
          </a:p>
        </p:txBody>
      </p:sp>
      <p:pic>
        <p:nvPicPr>
          <p:cNvPr id="4" name="Picture 3" descr="Screen Shot 2018-04-23 at 1.1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78" y="1828800"/>
            <a:ext cx="7568722" cy="34673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1A676-7F22-D64C-8317-8D1DC4C26B60}"/>
              </a:ext>
            </a:extLst>
          </p:cNvPr>
          <p:cNvSpPr txBox="1"/>
          <p:nvPr/>
        </p:nvSpPr>
        <p:spPr>
          <a:xfrm>
            <a:off x="5715000" y="5230506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Mask branch: separately predict segmentation for each possible class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676C2-13FD-A940-A45C-B1777165C594}"/>
              </a:ext>
            </a:extLst>
          </p:cNvPr>
          <p:cNvSpPr txBox="1"/>
          <p:nvPr/>
        </p:nvSpPr>
        <p:spPr>
          <a:xfrm>
            <a:off x="6134100" y="2133601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/>
              <a:t>Classification+regression</a:t>
            </a:r>
            <a:r>
              <a:rPr lang="en-US" sz="1800" b="0" dirty="0"/>
              <a:t> branch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1C8466-62B7-462D-AAE9-33CFC6C46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6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From </a:t>
            </a:r>
            <a:r>
              <a:rPr lang="en-US" dirty="0" err="1"/>
              <a:t>RoIAlign</a:t>
            </a:r>
            <a:r>
              <a:rPr lang="en-US" dirty="0"/>
              <a:t> features, predict class label, bounding box, and segmentation mask</a:t>
            </a:r>
          </a:p>
        </p:txBody>
      </p:sp>
      <p:pic>
        <p:nvPicPr>
          <p:cNvPr id="4" name="Picture 3" descr="Screen Shot 2018-04-26 at 9.57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28" y="1905000"/>
            <a:ext cx="6164972" cy="4126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F0B7BC-4157-B244-9572-B6E78329BF30}"/>
              </a:ext>
            </a:extLst>
          </p:cNvPr>
          <p:cNvSpPr txBox="1"/>
          <p:nvPr/>
        </p:nvSpPr>
        <p:spPr>
          <a:xfrm>
            <a:off x="4267200" y="1981200"/>
            <a:ext cx="33528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A9E8D-5EBA-AE40-8090-EB7D5BF59108}"/>
              </a:ext>
            </a:extLst>
          </p:cNvPr>
          <p:cNvSpPr txBox="1"/>
          <p:nvPr/>
        </p:nvSpPr>
        <p:spPr>
          <a:xfrm>
            <a:off x="7924800" y="3776008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Separately predict binary mask for each class with per-pixel </a:t>
            </a:r>
            <a:r>
              <a:rPr lang="en-US" b="0" dirty="0" err="1"/>
              <a:t>sigmoids</a:t>
            </a:r>
            <a:r>
              <a:rPr lang="en-US" b="0" dirty="0"/>
              <a:t>, use average binary cross-entropy loss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5792E-6E87-F74F-A01F-F58A0145B7C1}"/>
              </a:ext>
            </a:extLst>
          </p:cNvPr>
          <p:cNvSpPr txBox="1"/>
          <p:nvPr/>
        </p:nvSpPr>
        <p:spPr>
          <a:xfrm>
            <a:off x="7924800" y="2228671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Classification/regression head from an established object detector (e.g., FPN)</a:t>
            </a:r>
          </a:p>
        </p:txBody>
      </p:sp>
    </p:spTree>
    <p:extLst>
      <p:ext uri="{BB962C8B-B14F-4D97-AF65-F5344CB8AC3E}">
        <p14:creationId xmlns:p14="http://schemas.microsoft.com/office/powerpoint/2010/main" val="118246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</a:t>
            </a:r>
          </a:p>
        </p:txBody>
      </p:sp>
      <p:pic>
        <p:nvPicPr>
          <p:cNvPr id="7" name="Picture 6" descr="Screen Shot 2018-04-23 at 1.25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9786"/>
            <a:ext cx="9144000" cy="482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77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results</a:t>
            </a:r>
          </a:p>
        </p:txBody>
      </p:sp>
      <p:pic>
        <p:nvPicPr>
          <p:cNvPr id="8" name="Picture 7" descr="Screen Shot 2018-04-23 at 1.3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90600"/>
            <a:ext cx="8229600" cy="58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37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AC11-CF5C-6A4E-9F21-8931DB04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prediction architectures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669E6-309A-614D-9F85-86A6E76D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75" y="3829096"/>
            <a:ext cx="9144000" cy="2647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D6FC12-9F4F-5645-B468-8043D9B7423A}"/>
              </a:ext>
            </a:extLst>
          </p:cNvPr>
          <p:cNvSpPr txBox="1"/>
          <p:nvPr/>
        </p:nvSpPr>
        <p:spPr>
          <a:xfrm>
            <a:off x="8442712" y="6550224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3"/>
              </a:rPr>
              <a:t>Stanford CS231n</a:t>
            </a:r>
            <a:endParaRPr lang="en-US" sz="1400" b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A526C0-0842-A143-BE5A-676A223DA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make predictions for all pixels at once, we can design a network with only stride-1 convolutions and element-wise operations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are the pros and cons of this approach?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1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results</a:t>
            </a:r>
          </a:p>
        </p:txBody>
      </p:sp>
      <p:pic>
        <p:nvPicPr>
          <p:cNvPr id="4" name="Picture 3" descr="Screen Shot 2018-04-23 at 1.35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14401"/>
            <a:ext cx="8305800" cy="595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96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9525000" cy="838200"/>
          </a:xfrm>
        </p:spPr>
        <p:txBody>
          <a:bodyPr/>
          <a:lstStyle/>
          <a:p>
            <a:r>
              <a:rPr lang="en-US" dirty="0"/>
              <a:t>Instance segmentation results on COCO</a:t>
            </a:r>
          </a:p>
        </p:txBody>
      </p:sp>
      <p:pic>
        <p:nvPicPr>
          <p:cNvPr id="5" name="Picture 4" descr="Screen Shot 2018-04-23 at 1.38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49500"/>
            <a:ext cx="9144000" cy="2151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4C0D3-4198-DB4A-8090-54F3135A4824}"/>
              </a:ext>
            </a:extLst>
          </p:cNvPr>
          <p:cNvSpPr txBox="1"/>
          <p:nvPr/>
        </p:nvSpPr>
        <p:spPr>
          <a:xfrm>
            <a:off x="6096000" y="457200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AP at different </a:t>
            </a:r>
            <a:r>
              <a:rPr lang="en-US" sz="1800" b="0" dirty="0" err="1"/>
              <a:t>IoU</a:t>
            </a:r>
            <a:r>
              <a:rPr lang="en-US" sz="1800" b="0" dirty="0"/>
              <a:t> thresholds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C2186-34B2-414F-ACBA-A8266AFFAF58}"/>
              </a:ext>
            </a:extLst>
          </p:cNvPr>
          <p:cNvSpPr txBox="1"/>
          <p:nvPr/>
        </p:nvSpPr>
        <p:spPr>
          <a:xfrm>
            <a:off x="8458200" y="457200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AP for different size instances</a:t>
            </a:r>
          </a:p>
        </p:txBody>
      </p:sp>
    </p:spTree>
    <p:extLst>
      <p:ext uri="{BB962C8B-B14F-4D97-AF65-F5344CB8AC3E}">
        <p14:creationId xmlns:p14="http://schemas.microsoft.com/office/powerpoint/2010/main" val="1991450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>
              <a:xfrm>
                <a:off x="762000" y="914400"/>
                <a:ext cx="10896600" cy="5257800"/>
              </a:xfrm>
            </p:spPr>
            <p:txBody>
              <a:bodyPr/>
              <a:lstStyle/>
              <a:p>
                <a:pPr marL="457200" indent="-457200">
                  <a:buFont typeface="Arial"/>
                  <a:buChar char="•"/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keypoints</a:t>
                </a:r>
                <a:r>
                  <a:rPr lang="en-US" dirty="0"/>
                  <a:t>, train model to predict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one-hot</a:t>
                </a:r>
                <a:r>
                  <a:rPr lang="en-US" dirty="0"/>
                  <a:t> maps with cross-entropy losses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outputs </a:t>
                </a:r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914400"/>
                <a:ext cx="10896600" cy="5257800"/>
              </a:xfrm>
              <a:blipFill>
                <a:blip r:embed="rId2"/>
                <a:stretch>
                  <a:fillRect l="-1049" t="-1449" r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Screen Shot 2018-04-24 at 12.45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25445"/>
            <a:ext cx="9747252" cy="452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23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Operations and architectures for dense prediction: U-Net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Instance segmentation: Mask R-CNN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Other dense prediction problems</a:t>
            </a:r>
          </a:p>
        </p:txBody>
      </p:sp>
    </p:spTree>
    <p:extLst>
      <p:ext uri="{BB962C8B-B14F-4D97-AF65-F5344CB8AC3E}">
        <p14:creationId xmlns:p14="http://schemas.microsoft.com/office/powerpoint/2010/main" val="497980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031F-7812-4647-AC5A-A829237C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Panoptic segmentation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48CB71-0967-6B42-9C27-AEB6F5519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81" y="914400"/>
            <a:ext cx="7251438" cy="52578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73F27E-9A07-2241-B75F-2210C7C73ED1}"/>
              </a:ext>
            </a:extLst>
          </p:cNvPr>
          <p:cNvSpPr txBox="1"/>
          <p:nvPr/>
        </p:nvSpPr>
        <p:spPr>
          <a:xfrm>
            <a:off x="3294836" y="6336268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A. </a:t>
            </a:r>
            <a:r>
              <a:rPr lang="en-US" sz="1800" b="0" dirty="0" err="1"/>
              <a:t>Kirillov</a:t>
            </a:r>
            <a:r>
              <a:rPr lang="en-US" sz="1800" b="0" dirty="0"/>
              <a:t> et al. </a:t>
            </a:r>
            <a:r>
              <a:rPr lang="en-US" sz="1800" b="0" dirty="0">
                <a:hlinkClick r:id="rId4"/>
              </a:rPr>
              <a:t>Panoptic segmentation</a:t>
            </a:r>
            <a:r>
              <a:rPr lang="en-US" sz="1800" b="0" dirty="0"/>
              <a:t>. CVPR 2019</a:t>
            </a:r>
          </a:p>
        </p:txBody>
      </p:sp>
    </p:spTree>
    <p:extLst>
      <p:ext uri="{BB962C8B-B14F-4D97-AF65-F5344CB8AC3E}">
        <p14:creationId xmlns:p14="http://schemas.microsoft.com/office/powerpoint/2010/main" val="3299659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59B6-6740-5C49-B395-2D5DBF79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Panoptic feature pyramid networks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463CB9-8A69-BB41-95AC-1882DA2D4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40" y="914400"/>
            <a:ext cx="7162920" cy="525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E31B0-7578-C044-882E-73D29C7106AC}"/>
              </a:ext>
            </a:extLst>
          </p:cNvPr>
          <p:cNvSpPr/>
          <p:nvPr/>
        </p:nvSpPr>
        <p:spPr>
          <a:xfrm>
            <a:off x="304800" y="6248400"/>
            <a:ext cx="1143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</a:t>
            </a:r>
            <a:r>
              <a:rPr lang="en-US" sz="1800" b="0" dirty="0" err="1"/>
              <a:t>Kirillov</a:t>
            </a:r>
            <a:r>
              <a:rPr lang="en-US" sz="1800" b="0" dirty="0"/>
              <a:t> et al. </a:t>
            </a:r>
            <a:r>
              <a:rPr lang="en-US" sz="1800" b="0" dirty="0">
                <a:hlinkClick r:id="rId4"/>
              </a:rPr>
              <a:t>Panoptic feature pyramid networks</a:t>
            </a:r>
            <a:r>
              <a:rPr lang="en-US" sz="1800" b="0" dirty="0"/>
              <a:t>. CVPR 2019</a:t>
            </a:r>
          </a:p>
        </p:txBody>
      </p:sp>
    </p:spTree>
    <p:extLst>
      <p:ext uri="{BB962C8B-B14F-4D97-AF65-F5344CB8AC3E}">
        <p14:creationId xmlns:p14="http://schemas.microsoft.com/office/powerpoint/2010/main" val="40747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59B6-6740-5C49-B395-2D5DBF79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Panoptic feature pyramid networks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8E31B0-7578-C044-882E-73D29C7106AC}"/>
              </a:ext>
            </a:extLst>
          </p:cNvPr>
          <p:cNvSpPr/>
          <p:nvPr/>
        </p:nvSpPr>
        <p:spPr>
          <a:xfrm>
            <a:off x="304800" y="6248400"/>
            <a:ext cx="1143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A. </a:t>
            </a:r>
            <a:r>
              <a:rPr lang="en-US" sz="1800" b="0" dirty="0" err="1"/>
              <a:t>Kirillov</a:t>
            </a:r>
            <a:r>
              <a:rPr lang="en-US" sz="1800" b="0" dirty="0"/>
              <a:t> et al. </a:t>
            </a:r>
            <a:r>
              <a:rPr lang="en-US" sz="1800" b="0" dirty="0">
                <a:hlinkClick r:id="rId3"/>
              </a:rPr>
              <a:t>Panoptic feature pyramid networks</a:t>
            </a:r>
            <a:r>
              <a:rPr lang="en-US" sz="1800" b="0" dirty="0"/>
              <a:t>. CVPR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3AE28D-5714-0C40-879B-500D19477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891"/>
            <a:ext cx="12192000" cy="49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8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6A3F0-690D-BE46-8F06-1D945552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Amodal</a:t>
            </a:r>
            <a:r>
              <a:rPr lang="en-US" dirty="0"/>
              <a:t> instance segmentation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2D80E1-5302-A243-B2C1-D070AF019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14431"/>
            <a:ext cx="10363200" cy="32577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0A2D2B-85C5-A343-90F1-20A76F42E0D7}"/>
              </a:ext>
            </a:extLst>
          </p:cNvPr>
          <p:cNvSpPr/>
          <p:nvPr/>
        </p:nvSpPr>
        <p:spPr>
          <a:xfrm>
            <a:off x="304800" y="6248400"/>
            <a:ext cx="1143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K. Li and J. Malik. </a:t>
            </a:r>
            <a:r>
              <a:rPr lang="en-US" sz="1800" b="0" dirty="0">
                <a:hlinkClick r:id="rId3"/>
              </a:rPr>
              <a:t>Amodal instance segmentation</a:t>
            </a:r>
            <a:r>
              <a:rPr lang="en-US" sz="1800" b="0" dirty="0"/>
              <a:t>. ECCV 2016</a:t>
            </a:r>
          </a:p>
        </p:txBody>
      </p:sp>
    </p:spTree>
    <p:extLst>
      <p:ext uri="{BB962C8B-B14F-4D97-AF65-F5344CB8AC3E}">
        <p14:creationId xmlns:p14="http://schemas.microsoft.com/office/powerpoint/2010/main" val="2822674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AB91-9BAE-B764-91A2-A2C70CC6A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Promptable</a:t>
            </a:r>
            <a:r>
              <a:rPr lang="en-US" dirty="0"/>
              <a:t> segmentation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6E303-FA4F-A715-D3A4-00BD782197DD}"/>
              </a:ext>
            </a:extLst>
          </p:cNvPr>
          <p:cNvSpPr txBox="1"/>
          <p:nvPr/>
        </p:nvSpPr>
        <p:spPr>
          <a:xfrm>
            <a:off x="3889307" y="6324600"/>
            <a:ext cx="4413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A. </a:t>
            </a:r>
            <a:r>
              <a:rPr lang="en-US" sz="1600" b="0" dirty="0" err="1">
                <a:solidFill>
                  <a:schemeClr val="tx1"/>
                </a:solidFill>
              </a:rPr>
              <a:t>Kirilllov</a:t>
            </a:r>
            <a:r>
              <a:rPr lang="en-US" sz="1600" b="0" dirty="0">
                <a:solidFill>
                  <a:schemeClr val="tx1"/>
                </a:solidFill>
              </a:rPr>
              <a:t> et al. </a:t>
            </a:r>
            <a:r>
              <a:rPr lang="en-US" sz="1600" b="0" dirty="0">
                <a:solidFill>
                  <a:schemeClr val="tx1"/>
                </a:solidFill>
                <a:hlinkClick r:id="rId2"/>
              </a:rPr>
              <a:t>Segment anything</a:t>
            </a:r>
            <a:r>
              <a:rPr lang="en-US" sz="1600" b="0" dirty="0">
                <a:solidFill>
                  <a:schemeClr val="tx1"/>
                </a:solidFill>
              </a:rPr>
              <a:t>. ICCV 2023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98813DD-D3EA-62B8-3BD5-E4CFC623A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2536" y="1706656"/>
            <a:ext cx="567251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 diagram of a cat&#10;&#10;Description automatically generated">
            <a:extLst>
              <a:ext uri="{FF2B5EF4-FFF2-40B4-BE49-F238E27FC236}">
                <a16:creationId xmlns:a16="http://schemas.microsoft.com/office/drawing/2014/main" id="{92DD4726-CAF2-1FC3-5BA6-27807DF3E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3" y="1040924"/>
            <a:ext cx="6143800" cy="45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84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and normal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2B694-3862-2140-8407-5BDFBDAC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82" y="1295400"/>
            <a:ext cx="4175718" cy="4648200"/>
          </a:xfrm>
          <a:prstGeom prst="rect">
            <a:avLst/>
          </a:prstGeom>
        </p:spPr>
      </p:pic>
      <p:pic>
        <p:nvPicPr>
          <p:cNvPr id="5" name="Picture 4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364"/>
          <a:stretch/>
        </p:blipFill>
        <p:spPr>
          <a:xfrm>
            <a:off x="5867400" y="1390344"/>
            <a:ext cx="1435608" cy="4477056"/>
          </a:xfrm>
          <a:prstGeom prst="rect">
            <a:avLst/>
          </a:prstGeom>
        </p:spPr>
      </p:pic>
      <p:pic>
        <p:nvPicPr>
          <p:cNvPr id="6" name="Picture 5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5" r="96"/>
          <a:stretch/>
        </p:blipFill>
        <p:spPr>
          <a:xfrm>
            <a:off x="7391400" y="1390344"/>
            <a:ext cx="2898648" cy="4477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5200" y="10330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Predicted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1600" y="103304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Ground truth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6087071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D. Eigen and R. Fergus, </a:t>
            </a:r>
            <a:r>
              <a:rPr lang="en-US" sz="1800" b="0" dirty="0">
                <a:hlinkClick r:id="rId4"/>
              </a:rPr>
              <a:t>Predicting Depth, Surface Normals and Semantic Labels with a Common Multi-Scale Convolutional Architecture</a:t>
            </a:r>
            <a:r>
              <a:rPr lang="en-US" sz="1800" b="0" dirty="0"/>
              <a:t>, ICCV 2015</a:t>
            </a:r>
          </a:p>
        </p:txBody>
      </p:sp>
    </p:spTree>
    <p:extLst>
      <p:ext uri="{BB962C8B-B14F-4D97-AF65-F5344CB8AC3E}">
        <p14:creationId xmlns:p14="http://schemas.microsoft.com/office/powerpoint/2010/main" val="2272970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AC11-CF5C-6A4E-9F21-8931DB04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prediction architectures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6FC12-9F4F-5645-B468-8043D9B7423A}"/>
              </a:ext>
            </a:extLst>
          </p:cNvPr>
          <p:cNvSpPr txBox="1"/>
          <p:nvPr/>
        </p:nvSpPr>
        <p:spPr>
          <a:xfrm>
            <a:off x="8442712" y="6550224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2"/>
              </a:rPr>
              <a:t>Stanford CS231n</a:t>
            </a:r>
            <a:endParaRPr lang="en-US" sz="14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4B804-24BA-9741-88AA-B1E68FA91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75" y="3829096"/>
            <a:ext cx="9144000" cy="26479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CF73A2-B269-8040-B4F4-A6B4806FFCE1}"/>
              </a:ext>
            </a:extLst>
          </p:cNvPr>
          <p:cNvSpPr/>
          <p:nvPr/>
        </p:nvSpPr>
        <p:spPr bwMode="auto">
          <a:xfrm>
            <a:off x="3788782" y="5326286"/>
            <a:ext cx="4212219" cy="12676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72006D-BCE8-A04B-A0D1-ED00697F80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"/>
          <a:stretch/>
        </p:blipFill>
        <p:spPr>
          <a:xfrm>
            <a:off x="3962401" y="3810000"/>
            <a:ext cx="4014215" cy="178881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FD7165-AE7E-DE47-842E-FFC073537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Practical solution: first </a:t>
            </a:r>
            <a:r>
              <a:rPr lang="en-US" dirty="0" err="1"/>
              <a:t>downsample</a:t>
            </a:r>
            <a:r>
              <a:rPr lang="en-US" dirty="0"/>
              <a:t>, then </a:t>
            </a:r>
            <a:r>
              <a:rPr lang="en-US" dirty="0" err="1"/>
              <a:t>upsample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82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and normal estimation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8C410B-424B-D04B-BAE3-89F93F539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82" y="1295400"/>
            <a:ext cx="4175718" cy="464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0" y="10330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Predicted </a:t>
            </a:r>
            <a:r>
              <a:rPr lang="en-US" sz="1600" b="0" dirty="0" err="1"/>
              <a:t>normals</a:t>
            </a:r>
            <a:endParaRPr lang="en-US" sz="16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8991600" y="103304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Ground truth</a:t>
            </a:r>
          </a:p>
        </p:txBody>
      </p:sp>
      <p:pic>
        <p:nvPicPr>
          <p:cNvPr id="3" name="Picture 2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76"/>
          <a:stretch/>
        </p:blipFill>
        <p:spPr>
          <a:xfrm>
            <a:off x="5791200" y="1371601"/>
            <a:ext cx="1508760" cy="4461399"/>
          </a:xfrm>
          <a:prstGeom prst="rect">
            <a:avLst/>
          </a:prstGeom>
        </p:spPr>
      </p:pic>
      <p:pic>
        <p:nvPicPr>
          <p:cNvPr id="10" name="Picture 9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 r="1066"/>
          <a:stretch/>
        </p:blipFill>
        <p:spPr>
          <a:xfrm>
            <a:off x="7391400" y="1371601"/>
            <a:ext cx="2880360" cy="4461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257EB7-D2F0-6747-A7B5-D9C169F4E7E6}"/>
              </a:ext>
            </a:extLst>
          </p:cNvPr>
          <p:cNvSpPr txBox="1"/>
          <p:nvPr/>
        </p:nvSpPr>
        <p:spPr>
          <a:xfrm>
            <a:off x="1752600" y="6087071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D. Eigen and R. Fergus, </a:t>
            </a:r>
            <a:r>
              <a:rPr lang="en-US" sz="1800" b="0" dirty="0">
                <a:hlinkClick r:id="rId4"/>
              </a:rPr>
              <a:t>Predicting Depth, Surface Normals and Semantic Labels with a Common Multi-Scale Convolutional Architecture</a:t>
            </a:r>
            <a:r>
              <a:rPr lang="en-US" sz="1800" b="0" dirty="0"/>
              <a:t>, ICCV 2015</a:t>
            </a:r>
          </a:p>
        </p:txBody>
      </p:sp>
    </p:spTree>
    <p:extLst>
      <p:ext uri="{BB962C8B-B14F-4D97-AF65-F5344CB8AC3E}">
        <p14:creationId xmlns:p14="http://schemas.microsoft.com/office/powerpoint/2010/main" val="4179309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" b="44353"/>
          <a:stretch/>
        </p:blipFill>
        <p:spPr>
          <a:xfrm>
            <a:off x="2667000" y="3509413"/>
            <a:ext cx="7162801" cy="2738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1" y="6400800"/>
            <a:ext cx="6761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R. Zhang, P. </a:t>
            </a:r>
            <a:r>
              <a:rPr lang="en-US" sz="1600" b="0" dirty="0" err="1"/>
              <a:t>Isola</a:t>
            </a:r>
            <a:r>
              <a:rPr lang="en-US" sz="1600" b="0" dirty="0"/>
              <a:t>, and A. </a:t>
            </a:r>
            <a:r>
              <a:rPr lang="en-US" sz="1600" b="0" dirty="0" err="1"/>
              <a:t>Efros</a:t>
            </a:r>
            <a:r>
              <a:rPr lang="en-US" sz="1600" b="0" dirty="0"/>
              <a:t>, </a:t>
            </a:r>
            <a:r>
              <a:rPr lang="en-US" sz="1600" b="0" dirty="0">
                <a:hlinkClick r:id="rId3"/>
              </a:rPr>
              <a:t>Colorful Image Colorization</a:t>
            </a:r>
            <a:r>
              <a:rPr lang="en-US" sz="1600" b="0" dirty="0"/>
              <a:t>, ECCV 2016</a:t>
            </a:r>
          </a:p>
        </p:txBody>
      </p:sp>
      <p:pic>
        <p:nvPicPr>
          <p:cNvPr id="6" name="Picture 5" descr="Screen Shot 2018-04-25 at 11.22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1"/>
            <a:ext cx="9144000" cy="25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73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02BB-F569-5143-955A-89DDD03E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Image-to-image translation (paired)</a:t>
            </a:r>
          </a:p>
        </p:txBody>
      </p:sp>
      <p:pic>
        <p:nvPicPr>
          <p:cNvPr id="4" name="Picture 3" descr="Screen Shot 2018-04-25 at 2.05.25 PM.png">
            <a:extLst>
              <a:ext uri="{FF2B5EF4-FFF2-40B4-BE49-F238E27FC236}">
                <a16:creationId xmlns:a16="http://schemas.microsoft.com/office/drawing/2014/main" id="{097FF6AA-5724-0A48-AE79-11A7C6B76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10447111" cy="3886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E9E78A-4C87-6E49-ACE5-2D522F185FC5}"/>
              </a:ext>
            </a:extLst>
          </p:cNvPr>
          <p:cNvSpPr/>
          <p:nvPr/>
        </p:nvSpPr>
        <p:spPr>
          <a:xfrm>
            <a:off x="457200" y="6400800"/>
            <a:ext cx="1127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P. </a:t>
            </a:r>
            <a:r>
              <a:rPr lang="en-US" sz="1600" b="0" dirty="0" err="1"/>
              <a:t>Isola</a:t>
            </a:r>
            <a:r>
              <a:rPr lang="en-US" sz="1600" b="0" dirty="0"/>
              <a:t>, J.-Y. Zhu, T. Zhou, A. </a:t>
            </a:r>
            <a:r>
              <a:rPr lang="en-US" sz="1600" b="0" dirty="0" err="1"/>
              <a:t>Efros</a:t>
            </a:r>
            <a:r>
              <a:rPr lang="en-US" sz="1600" b="0" dirty="0"/>
              <a:t>, </a:t>
            </a:r>
            <a:r>
              <a:rPr lang="en-US" sz="1600" b="0" dirty="0">
                <a:hlinkClick r:id="rId3"/>
              </a:rPr>
              <a:t>Image-to-Image Translation with Conditional Adversarial Networks</a:t>
            </a:r>
            <a:r>
              <a:rPr lang="en-US" sz="1600" b="0" dirty="0"/>
              <a:t>, CVPR 2017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0C7D1D4-65E2-732B-2C56-CF4C46C34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8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1450A-59D7-F649-B423-6744973D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Image-to-image translation (unpaired)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4EFD8A-2BE8-E048-96EE-919A23365A9C}"/>
              </a:ext>
            </a:extLst>
          </p:cNvPr>
          <p:cNvSpPr/>
          <p:nvPr/>
        </p:nvSpPr>
        <p:spPr>
          <a:xfrm>
            <a:off x="1500851" y="6096001"/>
            <a:ext cx="916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J.-Y. Zhu, T. Park, P. Isola, A. </a:t>
            </a:r>
            <a:r>
              <a:rPr lang="en-US" sz="1800" b="0" dirty="0" err="1"/>
              <a:t>Efros</a:t>
            </a:r>
            <a:r>
              <a:rPr lang="en-US" sz="1800" b="0" dirty="0"/>
              <a:t>, </a:t>
            </a:r>
            <a:r>
              <a:rPr lang="en-US" sz="1800" b="0" dirty="0">
                <a:hlinkClick r:id="rId2"/>
              </a:rPr>
              <a:t>Unpaired Image-to-Image Translation Using </a:t>
            </a:r>
            <a:br>
              <a:rPr lang="en-US" sz="1800" b="0" dirty="0">
                <a:hlinkClick r:id="rId2"/>
              </a:rPr>
            </a:br>
            <a:r>
              <a:rPr lang="en-US" sz="1800" b="0" dirty="0">
                <a:hlinkClick r:id="rId2"/>
              </a:rPr>
              <a:t>Cycle-Consistent Adversarial Networks</a:t>
            </a:r>
            <a:r>
              <a:rPr lang="en-US" sz="1800" b="0" dirty="0"/>
              <a:t>, ICCV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508863-240E-8247-A5B5-46EC3B56C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32" y="1969890"/>
            <a:ext cx="8617768" cy="397371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353A71-F96B-D121-D3CB-BE0E73BD8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5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generation</a:t>
            </a:r>
          </a:p>
        </p:txBody>
      </p:sp>
      <p:pic>
        <p:nvPicPr>
          <p:cNvPr id="4" name="Picture 3" descr="Screen Shot 2018-04-25 at 2.08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67"/>
          <a:stretch/>
        </p:blipFill>
        <p:spPr>
          <a:xfrm>
            <a:off x="3190366" y="1600200"/>
            <a:ext cx="5811267" cy="4114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4C378B-FB28-7D20-B6D1-3BAC0CCF6E04}"/>
              </a:ext>
            </a:extLst>
          </p:cNvPr>
          <p:cNvSpPr/>
          <p:nvPr/>
        </p:nvSpPr>
        <p:spPr bwMode="auto">
          <a:xfrm>
            <a:off x="2819400" y="2133600"/>
            <a:ext cx="2667000" cy="3352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F32CB-182A-444D-A289-02CA26DDDA60}"/>
              </a:ext>
            </a:extLst>
          </p:cNvPr>
          <p:cNvSpPr txBox="1"/>
          <p:nvPr/>
        </p:nvSpPr>
        <p:spPr>
          <a:xfrm>
            <a:off x="4953000" y="3269159"/>
            <a:ext cx="404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006DA-F4F3-A80B-822C-180EC7E3051D}"/>
              </a:ext>
            </a:extLst>
          </p:cNvPr>
          <p:cNvSpPr txBox="1"/>
          <p:nvPr/>
        </p:nvSpPr>
        <p:spPr>
          <a:xfrm>
            <a:off x="3816622" y="5490882"/>
            <a:ext cx="2677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1" dirty="0"/>
              <a:t>random seed </a:t>
            </a:r>
            <a:r>
              <a:rPr lang="en-US" b="0" dirty="0"/>
              <a:t>or </a:t>
            </a:r>
            <a:r>
              <a:rPr lang="en-US" b="0" i="1" dirty="0"/>
              <a:t>latent vector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24880C-E6E6-B774-26C5-DE91EE2A7D31}"/>
              </a:ext>
            </a:extLst>
          </p:cNvPr>
          <p:cNvCxnSpPr/>
          <p:nvPr/>
        </p:nvCxnSpPr>
        <p:spPr bwMode="auto">
          <a:xfrm flipV="1">
            <a:off x="5155139" y="4038600"/>
            <a:ext cx="0" cy="1447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829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prediction architectures</a:t>
            </a:r>
          </a:p>
        </p:txBody>
      </p:sp>
      <p:pic>
        <p:nvPicPr>
          <p:cNvPr id="4" name="Picture 3" descr="Screen Shot 2018-04-25 at 2.08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67"/>
          <a:stretch/>
        </p:blipFill>
        <p:spPr>
          <a:xfrm>
            <a:off x="908037" y="1905000"/>
            <a:ext cx="5111763" cy="361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58042" y="6345823"/>
            <a:ext cx="1439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hlinkClick r:id="rId3"/>
              </a:rPr>
              <a:t>Figure source</a:t>
            </a:r>
            <a:endParaRPr lang="en-US" sz="1600" b="0" dirty="0"/>
          </a:p>
        </p:txBody>
      </p:sp>
      <p:pic>
        <p:nvPicPr>
          <p:cNvPr id="3" name="Picture 2" descr="Screen Shot 2018-04-25 at 2.08.35 PM.png">
            <a:extLst>
              <a:ext uri="{FF2B5EF4-FFF2-40B4-BE49-F238E27FC236}">
                <a16:creationId xmlns:a16="http://schemas.microsoft.com/office/drawing/2014/main" id="{B5807336-9895-AEFB-00B4-10ED4171F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7"/>
          <a:stretch/>
        </p:blipFill>
        <p:spPr>
          <a:xfrm>
            <a:off x="6089637" y="1905000"/>
            <a:ext cx="5111763" cy="3619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E102B-063E-AD1E-FAB2-7219828D27C9}"/>
              </a:ext>
            </a:extLst>
          </p:cNvPr>
          <p:cNvSpPr txBox="1"/>
          <p:nvPr/>
        </p:nvSpPr>
        <p:spPr>
          <a:xfrm>
            <a:off x="685800" y="5514826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Problem: no way to recover information lost to </a:t>
            </a:r>
            <a:r>
              <a:rPr lang="en-US" b="0" dirty="0" err="1"/>
              <a:t>downsampling</a:t>
            </a:r>
            <a:endParaRPr lang="en-US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0D8B40-2D8E-3DC7-8B65-22C102A64DC3}"/>
              </a:ext>
            </a:extLst>
          </p:cNvPr>
          <p:cNvSpPr txBox="1"/>
          <p:nvPr/>
        </p:nvSpPr>
        <p:spPr>
          <a:xfrm>
            <a:off x="6248400" y="5514826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Fuse encoder and decoder feature maps at the same resolution</a:t>
            </a:r>
          </a:p>
        </p:txBody>
      </p:sp>
    </p:spTree>
    <p:extLst>
      <p:ext uri="{BB962C8B-B14F-4D97-AF65-F5344CB8AC3E}">
        <p14:creationId xmlns:p14="http://schemas.microsoft.com/office/powerpoint/2010/main" val="22042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Feature pyramid networks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914400"/>
            <a:ext cx="54102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Improve predictive power of lower-level feature maps by adding contextual information from higher-level feature maps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Predict different sizes of bounding boxes from different levels of the pyramid (but share parameters of predictors)</a:t>
            </a:r>
          </a:p>
        </p:txBody>
      </p:sp>
      <p:pic>
        <p:nvPicPr>
          <p:cNvPr id="4" name="Picture 3" descr="Screen Shot 2018-04-19 at 9.26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62" y="1066800"/>
            <a:ext cx="5203004" cy="449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6248400"/>
            <a:ext cx="8686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T.-Y. Lin, P. Dollar, R. </a:t>
            </a:r>
            <a:r>
              <a:rPr lang="en-US" sz="1600" b="0" dirty="0" err="1"/>
              <a:t>Girshick</a:t>
            </a:r>
            <a:r>
              <a:rPr lang="en-US" sz="1600" b="0" dirty="0"/>
              <a:t>, K. He, B. </a:t>
            </a:r>
            <a:r>
              <a:rPr lang="en-US" sz="1600" b="0" dirty="0" err="1"/>
              <a:t>Hariharan</a:t>
            </a:r>
            <a:r>
              <a:rPr lang="en-US" sz="1600" b="0" dirty="0"/>
              <a:t>, and S. </a:t>
            </a:r>
            <a:r>
              <a:rPr lang="en-US" sz="1600" b="0" dirty="0" err="1"/>
              <a:t>Belongie</a:t>
            </a:r>
            <a:r>
              <a:rPr lang="en-US" sz="1600" b="0" dirty="0"/>
              <a:t>, </a:t>
            </a:r>
            <a:r>
              <a:rPr lang="en-US" sz="1600" b="0" dirty="0">
                <a:hlinkClick r:id="rId3"/>
              </a:rPr>
              <a:t>Feature pyramid networks for object detection</a:t>
            </a:r>
            <a:r>
              <a:rPr lang="en-US" sz="1600" b="0" dirty="0"/>
              <a:t>, CVPR 2017</a:t>
            </a:r>
          </a:p>
        </p:txBody>
      </p:sp>
    </p:spTree>
    <p:extLst>
      <p:ext uri="{BB962C8B-B14F-4D97-AF65-F5344CB8AC3E}">
        <p14:creationId xmlns:p14="http://schemas.microsoft.com/office/powerpoint/2010/main" val="284979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3D76-E396-AC4D-9488-3F625119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62768-B23B-5A4D-B9AC-C019EC613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00" y="1066800"/>
            <a:ext cx="7482000" cy="49533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2E92D-8ACC-6A42-AF24-F5C58B2BF505}"/>
              </a:ext>
            </a:extLst>
          </p:cNvPr>
          <p:cNvSpPr txBox="1"/>
          <p:nvPr/>
        </p:nvSpPr>
        <p:spPr>
          <a:xfrm>
            <a:off x="1752600" y="613547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O. </a:t>
            </a:r>
            <a:r>
              <a:rPr lang="en-US" sz="1800" b="0" dirty="0" err="1"/>
              <a:t>Ronneberger</a:t>
            </a:r>
            <a:r>
              <a:rPr lang="en-US" sz="1800" b="0" dirty="0"/>
              <a:t>, P. Fischer, T. </a:t>
            </a:r>
            <a:r>
              <a:rPr lang="en-US" sz="1800" b="0" dirty="0" err="1"/>
              <a:t>Brox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U-Net: Convolutional Networks for Biomedical Image Segmentation</a:t>
            </a:r>
            <a:r>
              <a:rPr lang="en-US" sz="1800" b="0" dirty="0"/>
              <a:t>, MICCAI 2015</a:t>
            </a:r>
          </a:p>
        </p:txBody>
      </p:sp>
    </p:spTree>
    <p:extLst>
      <p:ext uri="{BB962C8B-B14F-4D97-AF65-F5344CB8AC3E}">
        <p14:creationId xmlns:p14="http://schemas.microsoft.com/office/powerpoint/2010/main" val="216395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map </a:t>
            </a:r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09069BB8-7184-AE42-A59A-81241BEFDCF1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74964709-DBA0-5E46-80E2-CCA5B6866860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24280B7A-82A9-F64C-8C6A-CF61A2F58CEF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A882F178-D92B-AB43-9579-20A01E3B88AD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74859B8-F43A-0144-8279-F675E8AD6007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1B4BB2B-370B-214E-B068-CDDEF5441C27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1AA25106-D6DC-284C-A976-6034190D3A51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E563A4FE-A20C-2E46-BC25-E02A250E2817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A549B532-4A1F-0C4E-80D3-B5AE28FA0309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B600F22B-9B36-BB40-9E5C-07C15F7E9587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F4E963B2-63E8-0D42-A678-C4581A3FFC28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52527B11-20B1-BB45-A696-1FBF08313721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169068E-05E9-0749-95B2-C7B5F256431C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5853F4FB-62A2-824A-BA51-DE76872EBAB1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6942A3B6-A63F-3142-9FD4-66FDDDF7F903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4C612BB6-A71E-A143-8F3C-8134316E8D13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F03D3D-CC86-DD49-A169-DF09802F8183}"/>
              </a:ext>
            </a:extLst>
          </p:cNvPr>
          <p:cNvSpPr txBox="1"/>
          <p:nvPr/>
        </p:nvSpPr>
        <p:spPr>
          <a:xfrm>
            <a:off x="8763000" y="3491744"/>
            <a:ext cx="2768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Step 1: increase the resolution of the feature grid</a:t>
            </a:r>
          </a:p>
        </p:txBody>
      </p:sp>
    </p:spTree>
    <p:extLst>
      <p:ext uri="{BB962C8B-B14F-4D97-AF65-F5344CB8AC3E}">
        <p14:creationId xmlns:p14="http://schemas.microsoft.com/office/powerpoint/2010/main" val="41498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CCB3F-DBC4-B147-A245-FC0518BD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map </a:t>
            </a:r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0730661-6FAF-504D-A925-B6AEAB0EC9E4}"/>
              </a:ext>
            </a:extLst>
          </p:cNvPr>
          <p:cNvSpPr/>
          <p:nvPr/>
        </p:nvSpPr>
        <p:spPr bwMode="auto">
          <a:xfrm>
            <a:off x="3132665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9469F29-8651-8E46-8454-5F98A9F7AC78}"/>
              </a:ext>
            </a:extLst>
          </p:cNvPr>
          <p:cNvSpPr/>
          <p:nvPr/>
        </p:nvSpPr>
        <p:spPr bwMode="auto">
          <a:xfrm>
            <a:off x="4653843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EC9A9EC-D931-D84B-A0C9-5B9D6974346D}"/>
              </a:ext>
            </a:extLst>
          </p:cNvPr>
          <p:cNvSpPr/>
          <p:nvPr/>
        </p:nvSpPr>
        <p:spPr bwMode="auto">
          <a:xfrm>
            <a:off x="6175021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AE47FDE-6863-4744-A3BF-54A1F18B8604}"/>
              </a:ext>
            </a:extLst>
          </p:cNvPr>
          <p:cNvSpPr/>
          <p:nvPr/>
        </p:nvSpPr>
        <p:spPr bwMode="auto">
          <a:xfrm>
            <a:off x="7696199" y="1625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4158629-D44E-7D47-949E-01DEB105F564}"/>
              </a:ext>
            </a:extLst>
          </p:cNvPr>
          <p:cNvSpPr/>
          <p:nvPr/>
        </p:nvSpPr>
        <p:spPr bwMode="auto">
          <a:xfrm>
            <a:off x="3132666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015849B-9052-9543-998B-2710C19A9E5B}"/>
              </a:ext>
            </a:extLst>
          </p:cNvPr>
          <p:cNvSpPr/>
          <p:nvPr/>
        </p:nvSpPr>
        <p:spPr bwMode="auto">
          <a:xfrm>
            <a:off x="4653844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EFF9418-B00C-5743-B342-7FE1DA0A4D16}"/>
              </a:ext>
            </a:extLst>
          </p:cNvPr>
          <p:cNvSpPr/>
          <p:nvPr/>
        </p:nvSpPr>
        <p:spPr bwMode="auto">
          <a:xfrm>
            <a:off x="6175022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6A56F75-0674-984B-A3FB-BE4DC647481A}"/>
              </a:ext>
            </a:extLst>
          </p:cNvPr>
          <p:cNvSpPr/>
          <p:nvPr/>
        </p:nvSpPr>
        <p:spPr bwMode="auto">
          <a:xfrm>
            <a:off x="7696200" y="3149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BE1C79B-99F3-8547-991C-59240B953D9F}"/>
              </a:ext>
            </a:extLst>
          </p:cNvPr>
          <p:cNvSpPr/>
          <p:nvPr/>
        </p:nvSpPr>
        <p:spPr bwMode="auto">
          <a:xfrm>
            <a:off x="3129844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0AD8D86-348F-6640-BEE2-205AD8DCF124}"/>
              </a:ext>
            </a:extLst>
          </p:cNvPr>
          <p:cNvSpPr/>
          <p:nvPr/>
        </p:nvSpPr>
        <p:spPr bwMode="auto">
          <a:xfrm>
            <a:off x="4651022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61FE6DC-368D-E448-8E75-2A71B1529823}"/>
              </a:ext>
            </a:extLst>
          </p:cNvPr>
          <p:cNvSpPr/>
          <p:nvPr/>
        </p:nvSpPr>
        <p:spPr bwMode="auto">
          <a:xfrm>
            <a:off x="6172200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0BBDAFE-2AD1-554C-80B9-B83360F145A4}"/>
              </a:ext>
            </a:extLst>
          </p:cNvPr>
          <p:cNvSpPr/>
          <p:nvPr/>
        </p:nvSpPr>
        <p:spPr bwMode="auto">
          <a:xfrm>
            <a:off x="7693378" y="46736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00C84A7-8B7C-744F-9041-19D6C0A16581}"/>
              </a:ext>
            </a:extLst>
          </p:cNvPr>
          <p:cNvSpPr/>
          <p:nvPr/>
        </p:nvSpPr>
        <p:spPr bwMode="auto">
          <a:xfrm>
            <a:off x="3129844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171C267-511C-784C-8465-3EEA0BC3ABD2}"/>
              </a:ext>
            </a:extLst>
          </p:cNvPr>
          <p:cNvSpPr/>
          <p:nvPr/>
        </p:nvSpPr>
        <p:spPr bwMode="auto">
          <a:xfrm>
            <a:off x="4651022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6E4F57F-9995-484E-8E85-144EAD93FE9E}"/>
              </a:ext>
            </a:extLst>
          </p:cNvPr>
          <p:cNvSpPr/>
          <p:nvPr/>
        </p:nvSpPr>
        <p:spPr bwMode="auto">
          <a:xfrm>
            <a:off x="6172200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7C297DF-CCF2-B24B-AD0C-88AEAA2DB094}"/>
              </a:ext>
            </a:extLst>
          </p:cNvPr>
          <p:cNvSpPr/>
          <p:nvPr/>
        </p:nvSpPr>
        <p:spPr bwMode="auto">
          <a:xfrm>
            <a:off x="7693378" y="6146800"/>
            <a:ext cx="304800" cy="3048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0D9A90D-D3E2-6744-8826-F3405E55774F}"/>
              </a:ext>
            </a:extLst>
          </p:cNvPr>
          <p:cNvSpPr/>
          <p:nvPr/>
        </p:nvSpPr>
        <p:spPr bwMode="auto">
          <a:xfrm>
            <a:off x="3913081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AB4FE25-AA36-1B44-8743-CB00E8096893}"/>
              </a:ext>
            </a:extLst>
          </p:cNvPr>
          <p:cNvSpPr/>
          <p:nvPr/>
        </p:nvSpPr>
        <p:spPr bwMode="auto">
          <a:xfrm>
            <a:off x="5434259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665A6C9-23AE-0240-9646-E1164FD5AA76}"/>
              </a:ext>
            </a:extLst>
          </p:cNvPr>
          <p:cNvSpPr/>
          <p:nvPr/>
        </p:nvSpPr>
        <p:spPr bwMode="auto">
          <a:xfrm>
            <a:off x="6955437" y="163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246BE9A-53B5-E447-B028-95FF71466DFA}"/>
              </a:ext>
            </a:extLst>
          </p:cNvPr>
          <p:cNvSpPr/>
          <p:nvPr/>
        </p:nvSpPr>
        <p:spPr bwMode="auto">
          <a:xfrm>
            <a:off x="3148259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51BF21D-9B81-5341-BFA8-2A2BC8577AAE}"/>
              </a:ext>
            </a:extLst>
          </p:cNvPr>
          <p:cNvSpPr/>
          <p:nvPr/>
        </p:nvSpPr>
        <p:spPr bwMode="auto">
          <a:xfrm>
            <a:off x="3908848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DE11438-1080-B240-B64A-48E5036F98B3}"/>
              </a:ext>
            </a:extLst>
          </p:cNvPr>
          <p:cNvSpPr/>
          <p:nvPr/>
        </p:nvSpPr>
        <p:spPr bwMode="auto">
          <a:xfrm>
            <a:off x="4669437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D80F3C9-C095-AE42-98A4-8559C9EC9EB9}"/>
              </a:ext>
            </a:extLst>
          </p:cNvPr>
          <p:cNvSpPr/>
          <p:nvPr/>
        </p:nvSpPr>
        <p:spPr bwMode="auto">
          <a:xfrm>
            <a:off x="5430026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9F3EBB5-4611-294B-AD32-FC29FAE4E38B}"/>
              </a:ext>
            </a:extLst>
          </p:cNvPr>
          <p:cNvSpPr/>
          <p:nvPr/>
        </p:nvSpPr>
        <p:spPr bwMode="auto">
          <a:xfrm>
            <a:off x="6190615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3087441-9CDB-BD4D-B100-9C4886374EB3}"/>
              </a:ext>
            </a:extLst>
          </p:cNvPr>
          <p:cNvSpPr/>
          <p:nvPr/>
        </p:nvSpPr>
        <p:spPr bwMode="auto">
          <a:xfrm>
            <a:off x="6951204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2FF7E1F-4584-7141-999E-51DDC115B7B8}"/>
              </a:ext>
            </a:extLst>
          </p:cNvPr>
          <p:cNvSpPr/>
          <p:nvPr/>
        </p:nvSpPr>
        <p:spPr bwMode="auto">
          <a:xfrm>
            <a:off x="7711793" y="2400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79387A5-B64D-C041-8894-7B76E9F47CF9}"/>
              </a:ext>
            </a:extLst>
          </p:cNvPr>
          <p:cNvSpPr/>
          <p:nvPr/>
        </p:nvSpPr>
        <p:spPr bwMode="auto">
          <a:xfrm>
            <a:off x="3913082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E59C09B-AB55-C248-AA3B-F0935DC61632}"/>
              </a:ext>
            </a:extLst>
          </p:cNvPr>
          <p:cNvSpPr/>
          <p:nvPr/>
        </p:nvSpPr>
        <p:spPr bwMode="auto">
          <a:xfrm>
            <a:off x="5434260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9CD881B-E227-0D49-AAE0-4E7619B0B3B4}"/>
              </a:ext>
            </a:extLst>
          </p:cNvPr>
          <p:cNvSpPr/>
          <p:nvPr/>
        </p:nvSpPr>
        <p:spPr bwMode="auto">
          <a:xfrm>
            <a:off x="6955438" y="3162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65CEEE0-337B-EB44-95CC-E4562CC6F70A}"/>
              </a:ext>
            </a:extLst>
          </p:cNvPr>
          <p:cNvSpPr/>
          <p:nvPr/>
        </p:nvSpPr>
        <p:spPr bwMode="auto">
          <a:xfrm>
            <a:off x="3148259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E087A5B-ABA1-2742-956E-EF92A5578105}"/>
              </a:ext>
            </a:extLst>
          </p:cNvPr>
          <p:cNvSpPr/>
          <p:nvPr/>
        </p:nvSpPr>
        <p:spPr bwMode="auto">
          <a:xfrm>
            <a:off x="3908848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D5759E3-FE59-7548-BF5B-33A6DB909F82}"/>
              </a:ext>
            </a:extLst>
          </p:cNvPr>
          <p:cNvSpPr/>
          <p:nvPr/>
        </p:nvSpPr>
        <p:spPr bwMode="auto">
          <a:xfrm>
            <a:off x="4669437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1425806-A5F0-6C4A-BD12-347DAE554544}"/>
              </a:ext>
            </a:extLst>
          </p:cNvPr>
          <p:cNvSpPr/>
          <p:nvPr/>
        </p:nvSpPr>
        <p:spPr bwMode="auto">
          <a:xfrm>
            <a:off x="5430026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4D1DFCA-1B5F-6043-8D09-019E4F21E1AD}"/>
              </a:ext>
            </a:extLst>
          </p:cNvPr>
          <p:cNvSpPr/>
          <p:nvPr/>
        </p:nvSpPr>
        <p:spPr bwMode="auto">
          <a:xfrm>
            <a:off x="6190615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B010A11-32E4-9249-BF31-8CD62B002202}"/>
              </a:ext>
            </a:extLst>
          </p:cNvPr>
          <p:cNvSpPr/>
          <p:nvPr/>
        </p:nvSpPr>
        <p:spPr bwMode="auto">
          <a:xfrm>
            <a:off x="6951204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A119ABE-D2F3-1841-B4E3-529D965F5039}"/>
              </a:ext>
            </a:extLst>
          </p:cNvPr>
          <p:cNvSpPr/>
          <p:nvPr/>
        </p:nvSpPr>
        <p:spPr bwMode="auto">
          <a:xfrm>
            <a:off x="7711793" y="3924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D2CBBE9-9E31-C540-AB47-02695ACF0E0C}"/>
              </a:ext>
            </a:extLst>
          </p:cNvPr>
          <p:cNvSpPr/>
          <p:nvPr/>
        </p:nvSpPr>
        <p:spPr bwMode="auto">
          <a:xfrm>
            <a:off x="3910260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A3EA440-F102-7E46-983C-F6B7817CF7F2}"/>
              </a:ext>
            </a:extLst>
          </p:cNvPr>
          <p:cNvSpPr/>
          <p:nvPr/>
        </p:nvSpPr>
        <p:spPr bwMode="auto">
          <a:xfrm>
            <a:off x="5431438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B7243AC-791D-3343-9406-FDD3A714F2B9}"/>
              </a:ext>
            </a:extLst>
          </p:cNvPr>
          <p:cNvSpPr/>
          <p:nvPr/>
        </p:nvSpPr>
        <p:spPr bwMode="auto">
          <a:xfrm>
            <a:off x="6952616" y="4686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496C410-C4CD-CB42-85C0-DEFA1A4A12D4}"/>
              </a:ext>
            </a:extLst>
          </p:cNvPr>
          <p:cNvSpPr/>
          <p:nvPr/>
        </p:nvSpPr>
        <p:spPr bwMode="auto">
          <a:xfrm>
            <a:off x="3148259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6CE4B04-213C-6644-B86C-B047BC606002}"/>
              </a:ext>
            </a:extLst>
          </p:cNvPr>
          <p:cNvSpPr/>
          <p:nvPr/>
        </p:nvSpPr>
        <p:spPr bwMode="auto">
          <a:xfrm>
            <a:off x="3908848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DD60B37-50D8-9144-A3A1-CEF68E744C8F}"/>
              </a:ext>
            </a:extLst>
          </p:cNvPr>
          <p:cNvSpPr/>
          <p:nvPr/>
        </p:nvSpPr>
        <p:spPr bwMode="auto">
          <a:xfrm>
            <a:off x="4669437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B633900-6C00-0949-84CD-E8F4E6F16597}"/>
              </a:ext>
            </a:extLst>
          </p:cNvPr>
          <p:cNvSpPr/>
          <p:nvPr/>
        </p:nvSpPr>
        <p:spPr bwMode="auto">
          <a:xfrm>
            <a:off x="5430026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0C7FFF81-0721-1645-B79F-67CAAF4A6F01}"/>
              </a:ext>
            </a:extLst>
          </p:cNvPr>
          <p:cNvSpPr/>
          <p:nvPr/>
        </p:nvSpPr>
        <p:spPr bwMode="auto">
          <a:xfrm>
            <a:off x="6190615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6625910-BE4E-D644-BE2C-7ED879F7C05A}"/>
              </a:ext>
            </a:extLst>
          </p:cNvPr>
          <p:cNvSpPr/>
          <p:nvPr/>
        </p:nvSpPr>
        <p:spPr bwMode="auto">
          <a:xfrm>
            <a:off x="6951204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71E02AE-466F-B04D-A987-E117313C3E5C}"/>
              </a:ext>
            </a:extLst>
          </p:cNvPr>
          <p:cNvSpPr/>
          <p:nvPr/>
        </p:nvSpPr>
        <p:spPr bwMode="auto">
          <a:xfrm>
            <a:off x="7711793" y="5448299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C6E9DC7-40B9-164F-9E03-BC7D65485729}"/>
              </a:ext>
            </a:extLst>
          </p:cNvPr>
          <p:cNvSpPr/>
          <p:nvPr/>
        </p:nvSpPr>
        <p:spPr bwMode="auto">
          <a:xfrm>
            <a:off x="3908848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A39D890C-5F5B-5544-B017-A65722579605}"/>
              </a:ext>
            </a:extLst>
          </p:cNvPr>
          <p:cNvSpPr/>
          <p:nvPr/>
        </p:nvSpPr>
        <p:spPr bwMode="auto">
          <a:xfrm>
            <a:off x="5430026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B8DDEA8-4104-0443-A726-F00D2B23A8BC}"/>
              </a:ext>
            </a:extLst>
          </p:cNvPr>
          <p:cNvSpPr/>
          <p:nvPr/>
        </p:nvSpPr>
        <p:spPr bwMode="auto">
          <a:xfrm>
            <a:off x="6951204" y="6119163"/>
            <a:ext cx="304800" cy="304800"/>
          </a:xfrm>
          <a:prstGeom prst="ellipse">
            <a:avLst/>
          </a:prstGeom>
          <a:solidFill>
            <a:srgbClr val="F9B5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A85E07F-4050-3442-B073-CF0B3D49835F}"/>
              </a:ext>
            </a:extLst>
          </p:cNvPr>
          <p:cNvSpPr txBox="1"/>
          <p:nvPr/>
        </p:nvSpPr>
        <p:spPr>
          <a:xfrm>
            <a:off x="8480861" y="3454400"/>
            <a:ext cx="2724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Step 2: </a:t>
            </a:r>
            <a:r>
              <a:rPr lang="en-US" b="0" i="1" dirty="0"/>
              <a:t>interpolate </a:t>
            </a:r>
            <a:r>
              <a:rPr lang="en-US" b="0" dirty="0"/>
              <a:t>to get the missing values</a:t>
            </a:r>
          </a:p>
        </p:txBody>
      </p:sp>
    </p:spTree>
    <p:extLst>
      <p:ext uri="{BB962C8B-B14F-4D97-AF65-F5344CB8AC3E}">
        <p14:creationId xmlns:p14="http://schemas.microsoft.com/office/powerpoint/2010/main" val="3986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73658</TotalTime>
  <Words>1446</Words>
  <Application>Microsoft Macintosh PowerPoint</Application>
  <PresentationFormat>Widescreen</PresentationFormat>
  <Paragraphs>224</Paragraphs>
  <Slides>44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Cambria Math</vt:lpstr>
      <vt:lpstr>Times New Roman</vt:lpstr>
      <vt:lpstr>Blank Presentation</vt:lpstr>
      <vt:lpstr>CNNs for dense image labeling</vt:lpstr>
      <vt:lpstr>Outline</vt:lpstr>
      <vt:lpstr>Dense prediction architectures</vt:lpstr>
      <vt:lpstr>Dense prediction architectures</vt:lpstr>
      <vt:lpstr>Dense prediction architectures</vt:lpstr>
      <vt:lpstr>Recall: Feature pyramid networks</vt:lpstr>
      <vt:lpstr>U-Net</vt:lpstr>
      <vt:lpstr>Feature map upsampling</vt:lpstr>
      <vt:lpstr>Feature map upsampling</vt:lpstr>
      <vt:lpstr>Bilinear interpolation</vt:lpstr>
      <vt:lpstr>Bilinear interpolation</vt:lpstr>
      <vt:lpstr>Bilinear interpolation</vt:lpstr>
      <vt:lpstr>Feature map upsampling</vt:lpstr>
      <vt:lpstr>Feature map upsampling: Max unpooling</vt:lpstr>
      <vt:lpstr>DeconvNet</vt:lpstr>
      <vt:lpstr>DeconvNet</vt:lpstr>
      <vt:lpstr>DeconvNet results</vt:lpstr>
      <vt:lpstr>SegNet</vt:lpstr>
      <vt:lpstr>SegNet</vt:lpstr>
      <vt:lpstr>Dense prediction: Outline</vt:lpstr>
      <vt:lpstr>Instance segmentation</vt:lpstr>
      <vt:lpstr>Mask R-CNN</vt:lpstr>
      <vt:lpstr>RoIAlign vs. RoIPool</vt:lpstr>
      <vt:lpstr>RoIAlign vs. RoIPool</vt:lpstr>
      <vt:lpstr>Bilinear interpolation</vt:lpstr>
      <vt:lpstr>Mask R-CNN</vt:lpstr>
      <vt:lpstr>Mask R-CNN</vt:lpstr>
      <vt:lpstr>Mask R-CNN</vt:lpstr>
      <vt:lpstr>Example results</vt:lpstr>
      <vt:lpstr>Example results</vt:lpstr>
      <vt:lpstr>Instance segmentation results on COCO</vt:lpstr>
      <vt:lpstr>Keypoint prediction</vt:lpstr>
      <vt:lpstr>Outline</vt:lpstr>
      <vt:lpstr>Panoptic segmentation</vt:lpstr>
      <vt:lpstr>Panoptic feature pyramid networks</vt:lpstr>
      <vt:lpstr>Panoptic feature pyramid networks</vt:lpstr>
      <vt:lpstr>Amodal instance segmentation</vt:lpstr>
      <vt:lpstr>Promptable segmentation</vt:lpstr>
      <vt:lpstr>Depth and normal estimation</vt:lpstr>
      <vt:lpstr>Depth and normal estimation</vt:lpstr>
      <vt:lpstr>Colorization</vt:lpstr>
      <vt:lpstr>Image-to-image translation (paired)</vt:lpstr>
      <vt:lpstr>Image-to-image translation (unpaired)</vt:lpstr>
      <vt:lpstr>Image generation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Lazebnik, Svetlana</cp:lastModifiedBy>
  <cp:revision>1743</cp:revision>
  <cp:lastPrinted>2023-03-08T00:21:30Z</cp:lastPrinted>
  <dcterms:created xsi:type="dcterms:W3CDTF">2004-08-29T23:15:23Z</dcterms:created>
  <dcterms:modified xsi:type="dcterms:W3CDTF">2024-03-20T17:55:10Z</dcterms:modified>
</cp:coreProperties>
</file>