
<file path=[Content_Types].xml><?xml version="1.0" encoding="utf-8"?>
<Types xmlns="http://schemas.openxmlformats.org/package/2006/content-types">
  <Default Extension="gif" ContentType="image/gif"/>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54"/>
  </p:notesMasterIdLst>
  <p:handoutMasterIdLst>
    <p:handoutMasterId r:id="rId55"/>
  </p:handoutMasterIdLst>
  <p:sldIdLst>
    <p:sldId id="968" r:id="rId2"/>
    <p:sldId id="1215" r:id="rId3"/>
    <p:sldId id="1230" r:id="rId4"/>
    <p:sldId id="928" r:id="rId5"/>
    <p:sldId id="1142" r:id="rId6"/>
    <p:sldId id="1216" r:id="rId7"/>
    <p:sldId id="1218" r:id="rId8"/>
    <p:sldId id="1217" r:id="rId9"/>
    <p:sldId id="1220" r:id="rId10"/>
    <p:sldId id="1219" r:id="rId11"/>
    <p:sldId id="1203" r:id="rId12"/>
    <p:sldId id="1477" r:id="rId13"/>
    <p:sldId id="1204" r:id="rId14"/>
    <p:sldId id="1223" r:id="rId15"/>
    <p:sldId id="1222" r:id="rId16"/>
    <p:sldId id="1221" r:id="rId17"/>
    <p:sldId id="1205" r:id="rId18"/>
    <p:sldId id="1206" r:id="rId19"/>
    <p:sldId id="1238" r:id="rId20"/>
    <p:sldId id="1243" r:id="rId21"/>
    <p:sldId id="1244" r:id="rId22"/>
    <p:sldId id="1254" r:id="rId23"/>
    <p:sldId id="1231" r:id="rId24"/>
    <p:sldId id="1263" r:id="rId25"/>
    <p:sldId id="1264" r:id="rId26"/>
    <p:sldId id="1242" r:id="rId27"/>
    <p:sldId id="1475" r:id="rId28"/>
    <p:sldId id="1130" r:id="rId29"/>
    <p:sldId id="1160" r:id="rId30"/>
    <p:sldId id="1473" r:id="rId31"/>
    <p:sldId id="1474" r:id="rId32"/>
    <p:sldId id="1257" r:id="rId33"/>
    <p:sldId id="1269" r:id="rId34"/>
    <p:sldId id="1265" r:id="rId35"/>
    <p:sldId id="1266" r:id="rId36"/>
    <p:sldId id="1270" r:id="rId37"/>
    <p:sldId id="1267" r:id="rId38"/>
    <p:sldId id="1258" r:id="rId39"/>
    <p:sldId id="1271" r:id="rId40"/>
    <p:sldId id="1463" r:id="rId41"/>
    <p:sldId id="1273" r:id="rId42"/>
    <p:sldId id="1274" r:id="rId43"/>
    <p:sldId id="1283" r:id="rId44"/>
    <p:sldId id="1275" r:id="rId45"/>
    <p:sldId id="1276" r:id="rId46"/>
    <p:sldId id="1277" r:id="rId47"/>
    <p:sldId id="1278" r:id="rId48"/>
    <p:sldId id="1279" r:id="rId49"/>
    <p:sldId id="1280" r:id="rId50"/>
    <p:sldId id="1281" r:id="rId51"/>
    <p:sldId id="1284" r:id="rId52"/>
    <p:sldId id="1476" r:id="rId53"/>
  </p:sldIdLst>
  <p:sldSz cx="12192000" cy="6858000"/>
  <p:notesSz cx="7315200" cy="9601200"/>
  <p:defaultTextStyle>
    <a:defPPr>
      <a:defRPr lang="en-US"/>
    </a:defPPr>
    <a:lvl1pPr algn="l" rtl="0" eaLnBrk="0" fontAlgn="base" hangingPunct="0">
      <a:spcBef>
        <a:spcPct val="0"/>
      </a:spcBef>
      <a:spcAft>
        <a:spcPct val="0"/>
      </a:spcAft>
      <a:defRPr sz="2400" b="1" kern="1200">
        <a:solidFill>
          <a:schemeClr val="tx1"/>
        </a:solidFill>
        <a:latin typeface="Arial" charset="0"/>
        <a:ea typeface="+mn-ea"/>
        <a:cs typeface="Arial" charset="0"/>
      </a:defRPr>
    </a:lvl1pPr>
    <a:lvl2pPr marL="457200" algn="l" rtl="0" eaLnBrk="0" fontAlgn="base" hangingPunct="0">
      <a:spcBef>
        <a:spcPct val="0"/>
      </a:spcBef>
      <a:spcAft>
        <a:spcPct val="0"/>
      </a:spcAft>
      <a:defRPr sz="2400" b="1" kern="1200">
        <a:solidFill>
          <a:schemeClr val="tx1"/>
        </a:solidFill>
        <a:latin typeface="Arial" charset="0"/>
        <a:ea typeface="+mn-ea"/>
        <a:cs typeface="Arial" charset="0"/>
      </a:defRPr>
    </a:lvl2pPr>
    <a:lvl3pPr marL="914400" algn="l" rtl="0" eaLnBrk="0" fontAlgn="base" hangingPunct="0">
      <a:spcBef>
        <a:spcPct val="0"/>
      </a:spcBef>
      <a:spcAft>
        <a:spcPct val="0"/>
      </a:spcAft>
      <a:defRPr sz="2400" b="1" kern="1200">
        <a:solidFill>
          <a:schemeClr val="tx1"/>
        </a:solidFill>
        <a:latin typeface="Arial" charset="0"/>
        <a:ea typeface="+mn-ea"/>
        <a:cs typeface="Arial" charset="0"/>
      </a:defRPr>
    </a:lvl3pPr>
    <a:lvl4pPr marL="1371600" algn="l" rtl="0" eaLnBrk="0" fontAlgn="base" hangingPunct="0">
      <a:spcBef>
        <a:spcPct val="0"/>
      </a:spcBef>
      <a:spcAft>
        <a:spcPct val="0"/>
      </a:spcAft>
      <a:defRPr sz="2400" b="1" kern="1200">
        <a:solidFill>
          <a:schemeClr val="tx1"/>
        </a:solidFill>
        <a:latin typeface="Arial" charset="0"/>
        <a:ea typeface="+mn-ea"/>
        <a:cs typeface="Arial" charset="0"/>
      </a:defRPr>
    </a:lvl4pPr>
    <a:lvl5pPr marL="1828800" algn="l" rtl="0" eaLnBrk="0" fontAlgn="base" hangingPunct="0">
      <a:spcBef>
        <a:spcPct val="0"/>
      </a:spcBef>
      <a:spcAft>
        <a:spcPct val="0"/>
      </a:spcAft>
      <a:defRPr sz="2400" b="1" kern="1200">
        <a:solidFill>
          <a:schemeClr val="tx1"/>
        </a:solidFill>
        <a:latin typeface="Arial" charset="0"/>
        <a:ea typeface="+mn-ea"/>
        <a:cs typeface="Arial" charset="0"/>
      </a:defRPr>
    </a:lvl5pPr>
    <a:lvl6pPr marL="2286000" algn="l" defTabSz="914400" rtl="0" eaLnBrk="1" latinLnBrk="0" hangingPunct="1">
      <a:defRPr sz="2400" b="1" kern="1200">
        <a:solidFill>
          <a:schemeClr val="tx1"/>
        </a:solidFill>
        <a:latin typeface="Arial" charset="0"/>
        <a:ea typeface="+mn-ea"/>
        <a:cs typeface="Arial" charset="0"/>
      </a:defRPr>
    </a:lvl6pPr>
    <a:lvl7pPr marL="2743200" algn="l" defTabSz="914400" rtl="0" eaLnBrk="1" latinLnBrk="0" hangingPunct="1">
      <a:defRPr sz="2400" b="1" kern="1200">
        <a:solidFill>
          <a:schemeClr val="tx1"/>
        </a:solidFill>
        <a:latin typeface="Arial" charset="0"/>
        <a:ea typeface="+mn-ea"/>
        <a:cs typeface="Arial" charset="0"/>
      </a:defRPr>
    </a:lvl7pPr>
    <a:lvl8pPr marL="3200400" algn="l" defTabSz="914400" rtl="0" eaLnBrk="1" latinLnBrk="0" hangingPunct="1">
      <a:defRPr sz="2400" b="1" kern="1200">
        <a:solidFill>
          <a:schemeClr val="tx1"/>
        </a:solidFill>
        <a:latin typeface="Arial" charset="0"/>
        <a:ea typeface="+mn-ea"/>
        <a:cs typeface="Arial" charset="0"/>
      </a:defRPr>
    </a:lvl8pPr>
    <a:lvl9pPr marL="3657600" algn="l" defTabSz="914400" rtl="0" eaLnBrk="1" latinLnBrk="0" hangingPunct="1">
      <a:defRPr sz="2400" b="1"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9900CC"/>
    <a:srgbClr val="0000FF"/>
    <a:srgbClr val="FFC9BA"/>
    <a:srgbClr val="BCFF45"/>
    <a:srgbClr val="FFAEE2"/>
    <a:srgbClr val="CC66FF"/>
    <a:srgbClr val="FF0000"/>
    <a:srgbClr val="33CC33"/>
    <a:srgbClr val="FF9900"/>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63" autoAdjust="0"/>
    <p:restoredTop sz="89829" autoAdjust="0"/>
  </p:normalViewPr>
  <p:slideViewPr>
    <p:cSldViewPr>
      <p:cViewPr varScale="1">
        <p:scale>
          <a:sx n="91" d="100"/>
          <a:sy n="91" d="100"/>
        </p:scale>
        <p:origin x="208" y="360"/>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7042"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56" tIns="48328" rIns="96656" bIns="48328" numCol="1" anchor="t" anchorCtr="0" compatLnSpc="1">
            <a:prstTxWarp prst="textNoShape">
              <a:avLst/>
            </a:prstTxWarp>
          </a:bodyPr>
          <a:lstStyle>
            <a:lvl1pPr defTabSz="966788" eaLnBrk="1" hangingPunct="1">
              <a:defRPr sz="1200" b="0"/>
            </a:lvl1pPr>
          </a:lstStyle>
          <a:p>
            <a:pPr>
              <a:defRPr/>
            </a:pPr>
            <a:endParaRPr lang="en-US"/>
          </a:p>
        </p:txBody>
      </p:sp>
      <p:sp>
        <p:nvSpPr>
          <p:cNvPr id="87043" name="Rectangle 3"/>
          <p:cNvSpPr>
            <a:spLocks noGrp="1" noChangeArrowheads="1"/>
          </p:cNvSpPr>
          <p:nvPr>
            <p:ph type="dt" sz="quarter" idx="1"/>
          </p:nvPr>
        </p:nvSpPr>
        <p:spPr bwMode="auto">
          <a:xfrm>
            <a:off x="4143375" y="0"/>
            <a:ext cx="3170238" cy="479425"/>
          </a:xfrm>
          <a:prstGeom prst="rect">
            <a:avLst/>
          </a:prstGeom>
          <a:noFill/>
          <a:ln w="9525">
            <a:noFill/>
            <a:miter lim="800000"/>
            <a:headEnd/>
            <a:tailEnd/>
          </a:ln>
          <a:effectLst/>
        </p:spPr>
        <p:txBody>
          <a:bodyPr vert="horz" wrap="square" lIns="96656" tIns="48328" rIns="96656" bIns="48328" numCol="1" anchor="t" anchorCtr="0" compatLnSpc="1">
            <a:prstTxWarp prst="textNoShape">
              <a:avLst/>
            </a:prstTxWarp>
          </a:bodyPr>
          <a:lstStyle>
            <a:lvl1pPr algn="r" defTabSz="966788" eaLnBrk="1" hangingPunct="1">
              <a:defRPr sz="1200" b="0"/>
            </a:lvl1pPr>
          </a:lstStyle>
          <a:p>
            <a:pPr>
              <a:defRPr/>
            </a:pPr>
            <a:endParaRPr lang="en-US"/>
          </a:p>
        </p:txBody>
      </p:sp>
      <p:sp>
        <p:nvSpPr>
          <p:cNvPr id="87044" name="Rectangle 4"/>
          <p:cNvSpPr>
            <a:spLocks noGrp="1" noChangeArrowheads="1"/>
          </p:cNvSpPr>
          <p:nvPr>
            <p:ph type="ftr" sz="quarter" idx="2"/>
          </p:nvPr>
        </p:nvSpPr>
        <p:spPr bwMode="auto">
          <a:xfrm>
            <a:off x="0" y="9120188"/>
            <a:ext cx="3170238" cy="479425"/>
          </a:xfrm>
          <a:prstGeom prst="rect">
            <a:avLst/>
          </a:prstGeom>
          <a:noFill/>
          <a:ln w="9525">
            <a:noFill/>
            <a:miter lim="800000"/>
            <a:headEnd/>
            <a:tailEnd/>
          </a:ln>
          <a:effectLst/>
        </p:spPr>
        <p:txBody>
          <a:bodyPr vert="horz" wrap="square" lIns="96656" tIns="48328" rIns="96656" bIns="48328" numCol="1" anchor="b" anchorCtr="0" compatLnSpc="1">
            <a:prstTxWarp prst="textNoShape">
              <a:avLst/>
            </a:prstTxWarp>
          </a:bodyPr>
          <a:lstStyle>
            <a:lvl1pPr defTabSz="966788" eaLnBrk="1" hangingPunct="1">
              <a:defRPr sz="1200" b="0"/>
            </a:lvl1pPr>
          </a:lstStyle>
          <a:p>
            <a:pPr>
              <a:defRPr/>
            </a:pPr>
            <a:endParaRPr lang="en-US"/>
          </a:p>
        </p:txBody>
      </p:sp>
      <p:sp>
        <p:nvSpPr>
          <p:cNvPr id="87045" name="Rectangle 5"/>
          <p:cNvSpPr>
            <a:spLocks noGrp="1" noChangeArrowheads="1"/>
          </p:cNvSpPr>
          <p:nvPr>
            <p:ph type="sldNum" sz="quarter" idx="3"/>
          </p:nvPr>
        </p:nvSpPr>
        <p:spPr bwMode="auto">
          <a:xfrm>
            <a:off x="4143375" y="9120188"/>
            <a:ext cx="3170238" cy="479425"/>
          </a:xfrm>
          <a:prstGeom prst="rect">
            <a:avLst/>
          </a:prstGeom>
          <a:noFill/>
          <a:ln w="9525">
            <a:noFill/>
            <a:miter lim="800000"/>
            <a:headEnd/>
            <a:tailEnd/>
          </a:ln>
          <a:effectLst/>
        </p:spPr>
        <p:txBody>
          <a:bodyPr vert="horz" wrap="square" lIns="96656" tIns="48328" rIns="96656" bIns="48328" numCol="1" anchor="b" anchorCtr="0" compatLnSpc="1">
            <a:prstTxWarp prst="textNoShape">
              <a:avLst/>
            </a:prstTxWarp>
          </a:bodyPr>
          <a:lstStyle>
            <a:lvl1pPr algn="r" defTabSz="966788" eaLnBrk="1" hangingPunct="1">
              <a:defRPr sz="1200" b="0"/>
            </a:lvl1pPr>
          </a:lstStyle>
          <a:p>
            <a:pPr>
              <a:defRPr/>
            </a:pPr>
            <a:fld id="{E3A11B4B-8A36-43D9-9712-F5A62105695B}" type="slidenum">
              <a:rPr lang="en-US"/>
              <a:pPr>
                <a:defRPr/>
              </a:pPr>
              <a:t>‹#›</a:t>
            </a:fld>
            <a:endParaRPr lang="en-US"/>
          </a:p>
        </p:txBody>
      </p:sp>
    </p:spTree>
    <p:extLst>
      <p:ext uri="{BB962C8B-B14F-4D97-AF65-F5344CB8AC3E}">
        <p14:creationId xmlns:p14="http://schemas.microsoft.com/office/powerpoint/2010/main" val="10779497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154"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56" tIns="48328" rIns="96656" bIns="48328" numCol="1" anchor="t" anchorCtr="0" compatLnSpc="1">
            <a:prstTxWarp prst="textNoShape">
              <a:avLst/>
            </a:prstTxWarp>
          </a:bodyPr>
          <a:lstStyle>
            <a:lvl1pPr defTabSz="966788" eaLnBrk="1" hangingPunct="1">
              <a:defRPr sz="1200" b="0"/>
            </a:lvl1pPr>
          </a:lstStyle>
          <a:p>
            <a:pPr>
              <a:defRPr/>
            </a:pPr>
            <a:endParaRPr lang="en-US"/>
          </a:p>
        </p:txBody>
      </p:sp>
      <p:sp>
        <p:nvSpPr>
          <p:cNvPr id="49155" name="Rectangle 3"/>
          <p:cNvSpPr>
            <a:spLocks noGrp="1" noChangeArrowheads="1"/>
          </p:cNvSpPr>
          <p:nvPr>
            <p:ph type="dt" idx="1"/>
          </p:nvPr>
        </p:nvSpPr>
        <p:spPr bwMode="auto">
          <a:xfrm>
            <a:off x="4143375" y="0"/>
            <a:ext cx="3170238" cy="479425"/>
          </a:xfrm>
          <a:prstGeom prst="rect">
            <a:avLst/>
          </a:prstGeom>
          <a:noFill/>
          <a:ln w="9525">
            <a:noFill/>
            <a:miter lim="800000"/>
            <a:headEnd/>
            <a:tailEnd/>
          </a:ln>
          <a:effectLst/>
        </p:spPr>
        <p:txBody>
          <a:bodyPr vert="horz" wrap="square" lIns="96656" tIns="48328" rIns="96656" bIns="48328" numCol="1" anchor="t" anchorCtr="0" compatLnSpc="1">
            <a:prstTxWarp prst="textNoShape">
              <a:avLst/>
            </a:prstTxWarp>
          </a:bodyPr>
          <a:lstStyle>
            <a:lvl1pPr algn="r" defTabSz="966788" eaLnBrk="1" hangingPunct="1">
              <a:defRPr sz="1200" b="0"/>
            </a:lvl1pPr>
          </a:lstStyle>
          <a:p>
            <a:pPr>
              <a:defRPr/>
            </a:pPr>
            <a:endParaRPr lang="en-US"/>
          </a:p>
        </p:txBody>
      </p:sp>
      <p:sp>
        <p:nvSpPr>
          <p:cNvPr id="57348" name="Rectangle 4"/>
          <p:cNvSpPr>
            <a:spLocks noGrp="1" noRot="1" noChangeAspect="1" noChangeArrowheads="1" noTextEdit="1"/>
          </p:cNvSpPr>
          <p:nvPr>
            <p:ph type="sldImg" idx="2"/>
          </p:nvPr>
        </p:nvSpPr>
        <p:spPr bwMode="auto">
          <a:xfrm>
            <a:off x="457200" y="720725"/>
            <a:ext cx="6400800" cy="3600450"/>
          </a:xfrm>
          <a:prstGeom prst="rect">
            <a:avLst/>
          </a:prstGeom>
          <a:noFill/>
          <a:ln w="9525">
            <a:solidFill>
              <a:srgbClr val="000000"/>
            </a:solidFill>
            <a:miter lim="800000"/>
            <a:headEnd/>
            <a:tailEnd/>
          </a:ln>
        </p:spPr>
      </p:sp>
      <p:sp>
        <p:nvSpPr>
          <p:cNvPr id="49157" name="Rectangle 5"/>
          <p:cNvSpPr>
            <a:spLocks noGrp="1" noChangeArrowheads="1"/>
          </p:cNvSpPr>
          <p:nvPr>
            <p:ph type="body" sz="quarter" idx="3"/>
          </p:nvPr>
        </p:nvSpPr>
        <p:spPr bwMode="auto">
          <a:xfrm>
            <a:off x="731838" y="4560888"/>
            <a:ext cx="5851525" cy="4319587"/>
          </a:xfrm>
          <a:prstGeom prst="rect">
            <a:avLst/>
          </a:prstGeom>
          <a:noFill/>
          <a:ln w="9525">
            <a:noFill/>
            <a:miter lim="800000"/>
            <a:headEnd/>
            <a:tailEnd/>
          </a:ln>
          <a:effectLst/>
        </p:spPr>
        <p:txBody>
          <a:bodyPr vert="horz" wrap="square" lIns="96656" tIns="48328" rIns="96656" bIns="48328"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9158" name="Rectangle 6"/>
          <p:cNvSpPr>
            <a:spLocks noGrp="1" noChangeArrowheads="1"/>
          </p:cNvSpPr>
          <p:nvPr>
            <p:ph type="ftr" sz="quarter" idx="4"/>
          </p:nvPr>
        </p:nvSpPr>
        <p:spPr bwMode="auto">
          <a:xfrm>
            <a:off x="0" y="9120188"/>
            <a:ext cx="3170238" cy="479425"/>
          </a:xfrm>
          <a:prstGeom prst="rect">
            <a:avLst/>
          </a:prstGeom>
          <a:noFill/>
          <a:ln w="9525">
            <a:noFill/>
            <a:miter lim="800000"/>
            <a:headEnd/>
            <a:tailEnd/>
          </a:ln>
          <a:effectLst/>
        </p:spPr>
        <p:txBody>
          <a:bodyPr vert="horz" wrap="square" lIns="96656" tIns="48328" rIns="96656" bIns="48328" numCol="1" anchor="b" anchorCtr="0" compatLnSpc="1">
            <a:prstTxWarp prst="textNoShape">
              <a:avLst/>
            </a:prstTxWarp>
          </a:bodyPr>
          <a:lstStyle>
            <a:lvl1pPr defTabSz="966788" eaLnBrk="1" hangingPunct="1">
              <a:defRPr sz="1200" b="0"/>
            </a:lvl1pPr>
          </a:lstStyle>
          <a:p>
            <a:pPr>
              <a:defRPr/>
            </a:pPr>
            <a:endParaRPr lang="en-US"/>
          </a:p>
        </p:txBody>
      </p:sp>
      <p:sp>
        <p:nvSpPr>
          <p:cNvPr id="49159" name="Rectangle 7"/>
          <p:cNvSpPr>
            <a:spLocks noGrp="1" noChangeArrowheads="1"/>
          </p:cNvSpPr>
          <p:nvPr>
            <p:ph type="sldNum" sz="quarter" idx="5"/>
          </p:nvPr>
        </p:nvSpPr>
        <p:spPr bwMode="auto">
          <a:xfrm>
            <a:off x="4143375" y="9120188"/>
            <a:ext cx="3170238" cy="479425"/>
          </a:xfrm>
          <a:prstGeom prst="rect">
            <a:avLst/>
          </a:prstGeom>
          <a:noFill/>
          <a:ln w="9525">
            <a:noFill/>
            <a:miter lim="800000"/>
            <a:headEnd/>
            <a:tailEnd/>
          </a:ln>
          <a:effectLst/>
        </p:spPr>
        <p:txBody>
          <a:bodyPr vert="horz" wrap="square" lIns="96656" tIns="48328" rIns="96656" bIns="48328" numCol="1" anchor="b" anchorCtr="0" compatLnSpc="1">
            <a:prstTxWarp prst="textNoShape">
              <a:avLst/>
            </a:prstTxWarp>
          </a:bodyPr>
          <a:lstStyle>
            <a:lvl1pPr algn="r" defTabSz="966788" eaLnBrk="1" hangingPunct="1">
              <a:defRPr sz="1200" b="0"/>
            </a:lvl1pPr>
          </a:lstStyle>
          <a:p>
            <a:pPr>
              <a:defRPr/>
            </a:pPr>
            <a:fld id="{05D6DEBC-62EF-4F01-BED0-DB54B376E65C}" type="slidenum">
              <a:rPr lang="en-US"/>
              <a:pPr>
                <a:defRPr/>
              </a:pPr>
              <a:t>‹#›</a:t>
            </a:fld>
            <a:endParaRPr lang="en-US"/>
          </a:p>
        </p:txBody>
      </p:sp>
    </p:spTree>
    <p:extLst>
      <p:ext uri="{BB962C8B-B14F-4D97-AF65-F5344CB8AC3E}">
        <p14:creationId xmlns:p14="http://schemas.microsoft.com/office/powerpoint/2010/main" val="1092744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05D6DEBC-62EF-4F01-BED0-DB54B376E65C}" type="slidenum">
              <a:rPr lang="en-US" smtClean="0"/>
              <a:pPr>
                <a:defRPr/>
              </a:pPr>
              <a:t>1</a:t>
            </a:fld>
            <a:endParaRPr lang="en-US"/>
          </a:p>
        </p:txBody>
      </p:sp>
    </p:spTree>
    <p:extLst>
      <p:ext uri="{BB962C8B-B14F-4D97-AF65-F5344CB8AC3E}">
        <p14:creationId xmlns:p14="http://schemas.microsoft.com/office/powerpoint/2010/main" val="34101843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purpose of CCM and CSM is to prohibit the discriminators from focusing on only a subset of its input feature space which would result in mode collapse. </a:t>
            </a:r>
          </a:p>
        </p:txBody>
      </p:sp>
      <p:sp>
        <p:nvSpPr>
          <p:cNvPr id="4" name="Slide Number Placeholder 3"/>
          <p:cNvSpPr>
            <a:spLocks noGrp="1"/>
          </p:cNvSpPr>
          <p:nvPr>
            <p:ph type="sldNum" sz="quarter" idx="5"/>
          </p:nvPr>
        </p:nvSpPr>
        <p:spPr/>
        <p:txBody>
          <a:bodyPr/>
          <a:lstStyle/>
          <a:p>
            <a:pPr>
              <a:defRPr/>
            </a:pPr>
            <a:fld id="{05D6DEBC-62EF-4F01-BED0-DB54B376E65C}" type="slidenum">
              <a:rPr lang="en-US" smtClean="0"/>
              <a:pPr>
                <a:defRPr/>
              </a:pPr>
              <a:t>34</a:t>
            </a:fld>
            <a:endParaRPr lang="en-US"/>
          </a:p>
        </p:txBody>
      </p:sp>
    </p:spTree>
    <p:extLst>
      <p:ext uri="{BB962C8B-B14F-4D97-AF65-F5344CB8AC3E}">
        <p14:creationId xmlns:p14="http://schemas.microsoft.com/office/powerpoint/2010/main" val="29244228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05D6DEBC-62EF-4F01-BED0-DB54B376E65C}" type="slidenum">
              <a:rPr lang="en-US" smtClean="0"/>
              <a:pPr>
                <a:defRPr/>
              </a:pPr>
              <a:t>6</a:t>
            </a:fld>
            <a:endParaRPr lang="en-US"/>
          </a:p>
        </p:txBody>
      </p:sp>
    </p:spTree>
    <p:extLst>
      <p:ext uri="{BB962C8B-B14F-4D97-AF65-F5344CB8AC3E}">
        <p14:creationId xmlns:p14="http://schemas.microsoft.com/office/powerpoint/2010/main" val="16222954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05D6DEBC-62EF-4F01-BED0-DB54B376E65C}" type="slidenum">
              <a:rPr lang="en-US" smtClean="0"/>
              <a:pPr>
                <a:defRPr/>
              </a:pPr>
              <a:t>7</a:t>
            </a:fld>
            <a:endParaRPr lang="en-US"/>
          </a:p>
        </p:txBody>
      </p:sp>
    </p:spTree>
    <p:extLst>
      <p:ext uri="{BB962C8B-B14F-4D97-AF65-F5344CB8AC3E}">
        <p14:creationId xmlns:p14="http://schemas.microsoft.com/office/powerpoint/2010/main" val="32420918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Caption: When doubling the resolution of the generator (G) and discriminator (D) we fade in the new layers smoothly. This example illustrates the transition from 16 × 16 images (a) to 32 × 32 images (c). During the transition (b) we treat the layers that operate on the higher resolution like a residual block, whose weight </a:t>
            </a:r>
            <a:r>
              <a:rPr lang="el-GR" dirty="0"/>
              <a:t>α </a:t>
            </a:r>
            <a:r>
              <a:rPr lang="en-US" dirty="0"/>
              <a:t>increases linearly from 0 to 1. Here 2× and 0.5× refer to doubling and halving the image resolution using nearest neighbor filtering and average pooling, respectively. The </a:t>
            </a:r>
            <a:r>
              <a:rPr lang="en-US" dirty="0" err="1"/>
              <a:t>toRGB</a:t>
            </a:r>
            <a:r>
              <a:rPr lang="en-US" dirty="0"/>
              <a:t> represents a layer that projects feature vectors to RGB colors and </a:t>
            </a:r>
            <a:r>
              <a:rPr lang="en-US" dirty="0" err="1"/>
              <a:t>fromRGB</a:t>
            </a:r>
            <a:r>
              <a:rPr lang="en-US" dirty="0"/>
              <a:t> does the reverse; both use 1 × 1 convolutions. When training the discriminator, we feed in real images that are downscaled to match the current resolution of the network. During a resolution transition, we interpolate between two resolutions of the real images, similarly to how the generator output combines two resolutions.</a:t>
            </a:r>
          </a:p>
        </p:txBody>
      </p:sp>
      <p:sp>
        <p:nvSpPr>
          <p:cNvPr id="4" name="Slide Number Placeholder 3"/>
          <p:cNvSpPr>
            <a:spLocks noGrp="1"/>
          </p:cNvSpPr>
          <p:nvPr>
            <p:ph type="sldNum" sz="quarter" idx="5"/>
          </p:nvPr>
        </p:nvSpPr>
        <p:spPr/>
        <p:txBody>
          <a:bodyPr/>
          <a:lstStyle/>
          <a:p>
            <a:pPr>
              <a:defRPr/>
            </a:pPr>
            <a:fld id="{05D6DEBC-62EF-4F01-BED0-DB54B376E65C}" type="slidenum">
              <a:rPr lang="en-US" smtClean="0"/>
              <a:pPr>
                <a:defRPr/>
              </a:pPr>
              <a:t>8</a:t>
            </a:fld>
            <a:endParaRPr lang="en-US"/>
          </a:p>
        </p:txBody>
      </p:sp>
    </p:spTree>
    <p:extLst>
      <p:ext uri="{BB962C8B-B14F-4D97-AF65-F5344CB8AC3E}">
        <p14:creationId xmlns:p14="http://schemas.microsoft.com/office/powerpoint/2010/main" val="37008993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05D6DEBC-62EF-4F01-BED0-DB54B376E65C}" type="slidenum">
              <a:rPr lang="en-US" smtClean="0"/>
              <a:pPr>
                <a:defRPr/>
              </a:pPr>
              <a:t>9</a:t>
            </a:fld>
            <a:endParaRPr lang="en-US"/>
          </a:p>
        </p:txBody>
      </p:sp>
    </p:spTree>
    <p:extLst>
      <p:ext uri="{BB962C8B-B14F-4D97-AF65-F5344CB8AC3E}">
        <p14:creationId xmlns:p14="http://schemas.microsoft.com/office/powerpoint/2010/main" val="30958143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05D6DEBC-62EF-4F01-BED0-DB54B376E65C}" type="slidenum">
              <a:rPr lang="en-US" smtClean="0"/>
              <a:pPr>
                <a:defRPr/>
              </a:pPr>
              <a:t>10</a:t>
            </a:fld>
            <a:endParaRPr lang="en-US"/>
          </a:p>
        </p:txBody>
      </p:sp>
    </p:spTree>
    <p:extLst>
      <p:ext uri="{BB962C8B-B14F-4D97-AF65-F5344CB8AC3E}">
        <p14:creationId xmlns:p14="http://schemas.microsoft.com/office/powerpoint/2010/main" val="27593808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Two sets of images were generated from their respective latent codes (sources A and B); the rest of the images were generated by copying a specified subset of styles from source B and taking the rest from source A. Copying the styles corresponding to coarse spatial resolutions (4 2 – 8 2 ) brings high-level aspects such as pose, general hair style, face shape, and eyeglasses from source B, while all colors (eyes, hair, lighting) and finer facial features resemble A. If we instead copy the styles of middle resolutions (162 – 322 ) from B, we inherit smaller scale facial features, hair style, eyes open/closed from B, while the pose, general face shape, and eyeglasses from A are preserved. Finally, copying the fine styles (642 – 10242 ) from B brings mainly the color scheme and microstructure.</a:t>
            </a:r>
          </a:p>
        </p:txBody>
      </p:sp>
      <p:sp>
        <p:nvSpPr>
          <p:cNvPr id="4" name="Slide Number Placeholder 3"/>
          <p:cNvSpPr>
            <a:spLocks noGrp="1"/>
          </p:cNvSpPr>
          <p:nvPr>
            <p:ph type="sldNum" sz="quarter" idx="5"/>
          </p:nvPr>
        </p:nvSpPr>
        <p:spPr/>
        <p:txBody>
          <a:bodyPr/>
          <a:lstStyle/>
          <a:p>
            <a:pPr>
              <a:defRPr/>
            </a:pPr>
            <a:fld id="{05D6DEBC-62EF-4F01-BED0-DB54B376E65C}" type="slidenum">
              <a:rPr lang="en-US" smtClean="0"/>
              <a:pPr>
                <a:defRPr/>
              </a:pPr>
              <a:t>14</a:t>
            </a:fld>
            <a:endParaRPr lang="en-US"/>
          </a:p>
        </p:txBody>
      </p:sp>
    </p:spTree>
    <p:extLst>
      <p:ext uri="{BB962C8B-B14F-4D97-AF65-F5344CB8AC3E}">
        <p14:creationId xmlns:p14="http://schemas.microsoft.com/office/powerpoint/2010/main" val="21403114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Two sets of images were generated from their respective latent codes (sources A and B); the rest of the images were generated by copying a specified subset of styles from source B and taking the rest from source A. Copying the styles corresponding to coarse spatial resolutions (4 2 – 8 2 ) brings high-level aspects such as pose, general hair style, face shape, and eyeglasses from source B, while all colors (eyes, hair, lighting) and finer facial features resemble A. If we instead copy the styles of middle resolutions (162 – 322 ) from B, we inherit smaller scale facial features, hair style, eyes open/closed from B, while the pose, general face shape, and eyeglasses from A are preserved. Finally, copying the fine styles (642 – 10242 ) from B brings mainly the color scheme and microstructure.</a:t>
            </a:r>
          </a:p>
          <a:p>
            <a:endParaRPr lang="en-US" dirty="0"/>
          </a:p>
        </p:txBody>
      </p:sp>
      <p:sp>
        <p:nvSpPr>
          <p:cNvPr id="4" name="Slide Number Placeholder 3"/>
          <p:cNvSpPr>
            <a:spLocks noGrp="1"/>
          </p:cNvSpPr>
          <p:nvPr>
            <p:ph type="sldNum" sz="quarter" idx="5"/>
          </p:nvPr>
        </p:nvSpPr>
        <p:spPr/>
        <p:txBody>
          <a:bodyPr/>
          <a:lstStyle/>
          <a:p>
            <a:pPr>
              <a:defRPr/>
            </a:pPr>
            <a:fld id="{05D6DEBC-62EF-4F01-BED0-DB54B376E65C}" type="slidenum">
              <a:rPr lang="en-US" smtClean="0"/>
              <a:pPr>
                <a:defRPr/>
              </a:pPr>
              <a:t>15</a:t>
            </a:fld>
            <a:endParaRPr lang="en-US"/>
          </a:p>
        </p:txBody>
      </p:sp>
    </p:spTree>
    <p:extLst>
      <p:ext uri="{BB962C8B-B14F-4D97-AF65-F5344CB8AC3E}">
        <p14:creationId xmlns:p14="http://schemas.microsoft.com/office/powerpoint/2010/main" val="3365536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Two sets of images were generated from their respective latent codes (sources A and B); the rest of the images were generated by copying a specified subset of styles from source B and taking the rest from source A. Copying the styles corresponding to coarse spatial resolutions (4 2 – 8 2 ) brings high-level aspects such as pose, general hair style, face shape, and eyeglasses from source B, while all colors (eyes, hair, lighting) and finer facial features resemble A. If we instead copy the styles of middle resolutions (162 – 322 ) from B, we inherit smaller scale facial features, hair style, eyes open/closed from B, while the pose, general face shape, and eyeglasses from A are preserved. Finally, copying the fine styles (642 – 10242 ) from B brings mainly the color scheme and microstructure.</a:t>
            </a:r>
          </a:p>
          <a:p>
            <a:endParaRPr lang="en-US" dirty="0"/>
          </a:p>
        </p:txBody>
      </p:sp>
      <p:sp>
        <p:nvSpPr>
          <p:cNvPr id="4" name="Slide Number Placeholder 3"/>
          <p:cNvSpPr>
            <a:spLocks noGrp="1"/>
          </p:cNvSpPr>
          <p:nvPr>
            <p:ph type="sldNum" sz="quarter" idx="5"/>
          </p:nvPr>
        </p:nvSpPr>
        <p:spPr/>
        <p:txBody>
          <a:bodyPr/>
          <a:lstStyle/>
          <a:p>
            <a:pPr>
              <a:defRPr/>
            </a:pPr>
            <a:fld id="{05D6DEBC-62EF-4F01-BED0-DB54B376E65C}" type="slidenum">
              <a:rPr lang="en-US" smtClean="0"/>
              <a:pPr>
                <a:defRPr/>
              </a:pPr>
              <a:t>16</a:t>
            </a:fld>
            <a:endParaRPr lang="en-US"/>
          </a:p>
        </p:txBody>
      </p:sp>
    </p:spTree>
    <p:extLst>
      <p:ext uri="{BB962C8B-B14F-4D97-AF65-F5344CB8AC3E}">
        <p14:creationId xmlns:p14="http://schemas.microsoft.com/office/powerpoint/2010/main" val="17569559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C4552DE-7E62-4AA7-886C-D38D47A3CE2E}"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5AD4638-B38E-47AD-B028-713EF16D0147}"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76200"/>
            <a:ext cx="259080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76200"/>
            <a:ext cx="756920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32816B5-331E-4884-940F-8B017E5C234C}"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422F04A-322B-43F6-BEAB-CD35C79274F2}"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CF21EF5-35FC-4AD5-A322-9C505146AC75}"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914400"/>
            <a:ext cx="508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914400"/>
            <a:ext cx="508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9938C2C-7141-4F6A-983F-3A5B120D6867}"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EDC7BCB-6A3F-4389-B2C9-E2A9ABD5F1F0}"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893EF84-E8F8-4E6E-8C7D-C95FEE3327ED}"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6D31735-E4C8-4802-BFC4-204C801C9C0C}"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EB8A071-154C-44B9-81F5-223F896F3F17}"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655106C-FE66-4FA0-A483-7BE5A6B84153}"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914400" y="76200"/>
            <a:ext cx="103632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914400" y="914400"/>
            <a:ext cx="10363200" cy="525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20"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Times New Roman" pitchFamily="18" charset="0"/>
              </a:defRPr>
            </a:lvl1pPr>
          </a:lstStyle>
          <a:p>
            <a:pPr>
              <a:defRPr/>
            </a:pPr>
            <a:endParaRPr lang="en-US"/>
          </a:p>
        </p:txBody>
      </p:sp>
      <p:sp>
        <p:nvSpPr>
          <p:cNvPr id="9221"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atin typeface="Times New Roman" pitchFamily="18" charset="0"/>
              </a:defRPr>
            </a:lvl1pPr>
          </a:lstStyle>
          <a:p>
            <a:pPr>
              <a:defRPr/>
            </a:pPr>
            <a:endParaRPr lang="en-US"/>
          </a:p>
        </p:txBody>
      </p:sp>
      <p:sp>
        <p:nvSpPr>
          <p:cNvPr id="9222"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Times New Roman" pitchFamily="18" charset="0"/>
              </a:defRPr>
            </a:lvl1pPr>
          </a:lstStyle>
          <a:p>
            <a:pPr>
              <a:defRPr/>
            </a:pPr>
            <a:fld id="{3380A581-31E6-40D7-A2A7-3BBF07DC31C0}" type="slidenum">
              <a:rPr lang="en-US"/>
              <a:pPr>
                <a:defRPr/>
              </a:pPr>
              <a:t>‹#›</a:t>
            </a:fld>
            <a:endParaRPr lang="en-US"/>
          </a:p>
        </p:txBody>
      </p:sp>
      <p:sp>
        <p:nvSpPr>
          <p:cNvPr id="9223" name="Line 7"/>
          <p:cNvSpPr>
            <a:spLocks noChangeShapeType="1"/>
          </p:cNvSpPr>
          <p:nvPr/>
        </p:nvSpPr>
        <p:spPr bwMode="auto">
          <a:xfrm>
            <a:off x="914400" y="838200"/>
            <a:ext cx="10363200" cy="0"/>
          </a:xfrm>
          <a:prstGeom prst="line">
            <a:avLst/>
          </a:prstGeom>
          <a:noFill/>
          <a:ln w="38100">
            <a:solidFill>
              <a:schemeClr val="tx1"/>
            </a:solidFill>
            <a:round/>
            <a:headEnd/>
            <a:tailEnd/>
          </a:ln>
          <a:effectLst/>
        </p:spPr>
        <p:txBody>
          <a:bodyPr wrap="none" anchor="ctr"/>
          <a:lstStyle/>
          <a:p>
            <a:pPr>
              <a:defRPr/>
            </a:pPr>
            <a:endParaRPr lang="en-US" sz="2400"/>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xStyles>
    <p:titleStyle>
      <a:lvl1pPr algn="l" rtl="0" eaLnBrk="0" fontAlgn="base" hangingPunct="0">
        <a:spcBef>
          <a:spcPct val="0"/>
        </a:spcBef>
        <a:spcAft>
          <a:spcPct val="0"/>
        </a:spcAft>
        <a:defRPr sz="3400">
          <a:solidFill>
            <a:schemeClr val="tx2"/>
          </a:solidFill>
          <a:latin typeface="+mj-lt"/>
          <a:ea typeface="+mj-ea"/>
          <a:cs typeface="+mj-cs"/>
        </a:defRPr>
      </a:lvl1pPr>
      <a:lvl2pPr algn="l" rtl="0" eaLnBrk="0" fontAlgn="base" hangingPunct="0">
        <a:spcBef>
          <a:spcPct val="0"/>
        </a:spcBef>
        <a:spcAft>
          <a:spcPct val="0"/>
        </a:spcAft>
        <a:defRPr sz="3400">
          <a:solidFill>
            <a:schemeClr val="tx2"/>
          </a:solidFill>
          <a:latin typeface="Arial" charset="0"/>
        </a:defRPr>
      </a:lvl2pPr>
      <a:lvl3pPr algn="l" rtl="0" eaLnBrk="0" fontAlgn="base" hangingPunct="0">
        <a:spcBef>
          <a:spcPct val="0"/>
        </a:spcBef>
        <a:spcAft>
          <a:spcPct val="0"/>
        </a:spcAft>
        <a:defRPr sz="3400">
          <a:solidFill>
            <a:schemeClr val="tx2"/>
          </a:solidFill>
          <a:latin typeface="Arial" charset="0"/>
        </a:defRPr>
      </a:lvl3pPr>
      <a:lvl4pPr algn="l" rtl="0" eaLnBrk="0" fontAlgn="base" hangingPunct="0">
        <a:spcBef>
          <a:spcPct val="0"/>
        </a:spcBef>
        <a:spcAft>
          <a:spcPct val="0"/>
        </a:spcAft>
        <a:defRPr sz="3400">
          <a:solidFill>
            <a:schemeClr val="tx2"/>
          </a:solidFill>
          <a:latin typeface="Arial" charset="0"/>
        </a:defRPr>
      </a:lvl4pPr>
      <a:lvl5pPr algn="l" rtl="0" eaLnBrk="0" fontAlgn="base" hangingPunct="0">
        <a:spcBef>
          <a:spcPct val="0"/>
        </a:spcBef>
        <a:spcAft>
          <a:spcPct val="0"/>
        </a:spcAft>
        <a:defRPr sz="3400">
          <a:solidFill>
            <a:schemeClr val="tx2"/>
          </a:solidFill>
          <a:latin typeface="Arial" charset="0"/>
        </a:defRPr>
      </a:lvl5pPr>
      <a:lvl6pPr marL="457200" algn="l" rtl="0" eaLnBrk="0" fontAlgn="base" hangingPunct="0">
        <a:spcBef>
          <a:spcPct val="0"/>
        </a:spcBef>
        <a:spcAft>
          <a:spcPct val="0"/>
        </a:spcAft>
        <a:defRPr sz="3400">
          <a:solidFill>
            <a:schemeClr val="tx2"/>
          </a:solidFill>
          <a:latin typeface="Arial" charset="0"/>
        </a:defRPr>
      </a:lvl6pPr>
      <a:lvl7pPr marL="914400" algn="l" rtl="0" eaLnBrk="0" fontAlgn="base" hangingPunct="0">
        <a:spcBef>
          <a:spcPct val="0"/>
        </a:spcBef>
        <a:spcAft>
          <a:spcPct val="0"/>
        </a:spcAft>
        <a:defRPr sz="3400">
          <a:solidFill>
            <a:schemeClr val="tx2"/>
          </a:solidFill>
          <a:latin typeface="Arial" charset="0"/>
        </a:defRPr>
      </a:lvl7pPr>
      <a:lvl8pPr marL="1371600" algn="l" rtl="0" eaLnBrk="0" fontAlgn="base" hangingPunct="0">
        <a:spcBef>
          <a:spcPct val="0"/>
        </a:spcBef>
        <a:spcAft>
          <a:spcPct val="0"/>
        </a:spcAft>
        <a:defRPr sz="3400">
          <a:solidFill>
            <a:schemeClr val="tx2"/>
          </a:solidFill>
          <a:latin typeface="Arial" charset="0"/>
        </a:defRPr>
      </a:lvl8pPr>
      <a:lvl9pPr marL="1828800" algn="l" rtl="0" eaLnBrk="0" fontAlgn="base" hangingPunct="0">
        <a:spcBef>
          <a:spcPct val="0"/>
        </a:spcBef>
        <a:spcAft>
          <a:spcPct val="0"/>
        </a:spcAft>
        <a:defRPr sz="3400">
          <a:solidFill>
            <a:schemeClr val="tx2"/>
          </a:solidFill>
          <a:latin typeface="Arial" charset="0"/>
        </a:defRPr>
      </a:lvl9pPr>
    </p:titleStyle>
    <p:bodyStyle>
      <a:lvl1pPr marL="342900" indent="-342900" algn="l" rtl="0" eaLnBrk="0" fontAlgn="base" hangingPunct="0">
        <a:spcBef>
          <a:spcPct val="20000"/>
        </a:spcBef>
        <a:spcAft>
          <a:spcPct val="0"/>
        </a:spcAft>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0" fontAlgn="base" hangingPunct="0">
        <a:spcBef>
          <a:spcPct val="20000"/>
        </a:spcBef>
        <a:spcAft>
          <a:spcPct val="0"/>
        </a:spcAft>
        <a:buChar char="»"/>
        <a:defRPr sz="1400">
          <a:solidFill>
            <a:schemeClr val="tx1"/>
          </a:solidFill>
          <a:latin typeface="+mn-lt"/>
        </a:defRPr>
      </a:lvl6pPr>
      <a:lvl7pPr marL="2971800" indent="-228600" algn="l" rtl="0" eaLnBrk="0" fontAlgn="base" hangingPunct="0">
        <a:spcBef>
          <a:spcPct val="20000"/>
        </a:spcBef>
        <a:spcAft>
          <a:spcPct val="0"/>
        </a:spcAft>
        <a:buChar char="»"/>
        <a:defRPr sz="1400">
          <a:solidFill>
            <a:schemeClr val="tx1"/>
          </a:solidFill>
          <a:latin typeface="+mn-lt"/>
        </a:defRPr>
      </a:lvl7pPr>
      <a:lvl8pPr marL="3429000" indent="-228600" algn="l" rtl="0" eaLnBrk="0" fontAlgn="base" hangingPunct="0">
        <a:spcBef>
          <a:spcPct val="20000"/>
        </a:spcBef>
        <a:spcAft>
          <a:spcPct val="0"/>
        </a:spcAft>
        <a:buChar char="»"/>
        <a:defRPr sz="1400">
          <a:solidFill>
            <a:schemeClr val="tx1"/>
          </a:solidFill>
          <a:latin typeface="+mn-lt"/>
        </a:defRPr>
      </a:lvl8pPr>
      <a:lvl9pPr marL="3886200" indent="-228600" algn="l" rtl="0" eaLnBrk="0" fontAlgn="base" hangingPunct="0">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hyperlink" Target="https://mingukkang.github.io/GigaGAN/"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arxiv.org/pdf/1812.04948.pdf" TargetMode="External"/><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arxiv.org/pdf/1812.04948.pdf" TargetMode="External"/><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hyperlink" Target="https://arxiv.org/pdf/1812.04948.pdf" TargetMode="External"/><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arxiv.org/pdf/1812.04948.pdf" TargetMode="External"/><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arxiv.org/pdf/1812.04948.pdf" TargetMode="External"/><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openaccess.thecvf.com/content_CVPR_2020/papers/Karras_Analyzing_and_Improving_the_Image_Quality_of_StyleGAN_CVPR_2020_paper.pdf" TargetMode="External"/><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proceedings.neurips.cc/paper/2021/file/076ccd93ad68be51f23707988e934906-Paper.pdf" TargetMode="External"/><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nvlabs-fi-cdn.nvidia.com/stylegan3/videos/" TargetMode="External"/><Relationship Id="rId5" Type="http://schemas.openxmlformats.org/officeDocument/2006/relationships/image" Target="../media/image21.png"/><Relationship Id="rId4" Type="http://schemas.openxmlformats.org/officeDocument/2006/relationships/hyperlink" Target="https://proceedings.neurips.cc/paper/2021/file/076ccd93ad68be51f23707988e934906-Paper.pdf"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arxiv.org/abs/2101.05278" TargetMode="External"/><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arxiv.org/pdf/1907.10786.pdf" TargetMode="External"/><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openaccess.thecvf.com/content/CVPR2021/papers/Wu_StyleSpace_Analysis_Disentangled_Controls_for_StyleGAN_Image_Generation_CVPR_2021_paper.pdf" TargetMode="External"/><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openaccess.thecvf.com/content/CVPR2021/papers/Wu_StyleSpace_Analysis_Disentangled_Controls_for_StyleGAN_Image_Generation_CVPR_2021_paper.pdf"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arxiv.org/pdf/2103.17249.pdf" TargetMode="External"/><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hyperlink" Target="https://openai.com/blog/clip/"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arxiv.org/pdf/1809.11096.pdf" TargetMode="External"/><Relationship Id="rId2" Type="http://schemas.openxmlformats.org/officeDocument/2006/relationships/hyperlink" Target="https://arxiv.org/abs/1805.08318" TargetMode="Externa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arxiv.org/pdf/1809.11096.pdf" TargetMode="External"/><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hyperlink" Target="https://arxiv.org/pdf/1609.03126.pdf" TargetMode="External"/></Relationships>
</file>

<file path=ppt/slides/_rels/slide30.xml.rels><?xml version="1.0" encoding="UTF-8" standalone="yes"?>
<Relationships xmlns="http://schemas.openxmlformats.org/package/2006/relationships"><Relationship Id="rId3" Type="http://schemas.openxmlformats.org/officeDocument/2006/relationships/hyperlink" Target="https://cdn.openai.com/papers/dall-e-2.pdf" TargetMode="External"/><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sites.google.com/view/stylegan-xl/" TargetMode="External"/><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hyperlink" Target="https://arxiv.org/pdf/2111.01007.pdf"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arxiv.org/pdf/2111.01007.pdf"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mingukkang.github.io/GigaGAN/" TargetMode="External"/><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hyperlink" Target="https://laion.ai/"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arxiv.org/pdf/1511.06434.pdf" TargetMode="External"/><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openreview.net/pdf?id=Hk99zCeAb"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hyperlink" Target="https://openreview.net/pdf?id=Hk99zCeAb" TargetMode="External"/><Relationship Id="rId4" Type="http://schemas.openxmlformats.org/officeDocument/2006/relationships/hyperlink" Target="https://cdn-images-1.medium.com/max/1600/1*tUhgr3m54Qc80GU2BkaOiQ.gif"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s://openreview.net/pdf?id=Hk99zCeAb"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openreview.net/pdf?id=Hk99zCeAb"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rise (and fall?) of GANs</a:t>
            </a:r>
          </a:p>
        </p:txBody>
      </p:sp>
      <p:pic>
        <p:nvPicPr>
          <p:cNvPr id="3" name="Content Placeholder 5">
            <a:extLst>
              <a:ext uri="{FF2B5EF4-FFF2-40B4-BE49-F238E27FC236}">
                <a16:creationId xmlns:a16="http://schemas.microsoft.com/office/drawing/2014/main" id="{35BB642C-7951-BD6B-B0C6-2C495FF66E3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362363" y="914400"/>
            <a:ext cx="7467274" cy="5257800"/>
          </a:xfrm>
        </p:spPr>
      </p:pic>
      <p:sp>
        <p:nvSpPr>
          <p:cNvPr id="4" name="Rectangle 3">
            <a:extLst>
              <a:ext uri="{FF2B5EF4-FFF2-40B4-BE49-F238E27FC236}">
                <a16:creationId xmlns:a16="http://schemas.microsoft.com/office/drawing/2014/main" id="{948CEF7C-2EE4-EDBA-5711-23CE72CEB401}"/>
              </a:ext>
            </a:extLst>
          </p:cNvPr>
          <p:cNvSpPr/>
          <p:nvPr/>
        </p:nvSpPr>
        <p:spPr>
          <a:xfrm>
            <a:off x="1752600" y="6324600"/>
            <a:ext cx="8382000" cy="369332"/>
          </a:xfrm>
          <a:prstGeom prst="rect">
            <a:avLst/>
          </a:prstGeom>
        </p:spPr>
        <p:txBody>
          <a:bodyPr wrap="square">
            <a:spAutoFit/>
          </a:bodyPr>
          <a:lstStyle/>
          <a:p>
            <a:pPr algn="ctr"/>
            <a:r>
              <a:rPr lang="en-US" sz="1800" b="0" dirty="0"/>
              <a:t>M. Kang et al. </a:t>
            </a:r>
            <a:r>
              <a:rPr lang="en-US" sz="1800" b="0" dirty="0">
                <a:hlinkClick r:id="rId4"/>
              </a:rPr>
              <a:t>Scaling up GANs for Text-to-Image Synthesis</a:t>
            </a:r>
            <a:r>
              <a:rPr lang="en-US" sz="1800" b="0" dirty="0"/>
              <a:t>. CVPR 2023</a:t>
            </a:r>
          </a:p>
        </p:txBody>
      </p:sp>
    </p:spTree>
    <p:extLst>
      <p:ext uri="{BB962C8B-B14F-4D97-AF65-F5344CB8AC3E}">
        <p14:creationId xmlns:p14="http://schemas.microsoft.com/office/powerpoint/2010/main" val="136903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462D18-F7A5-9044-B0FA-158B40DC087B}"/>
              </a:ext>
            </a:extLst>
          </p:cNvPr>
          <p:cNvSpPr>
            <a:spLocks noGrp="1"/>
          </p:cNvSpPr>
          <p:nvPr>
            <p:ph type="title"/>
          </p:nvPr>
        </p:nvSpPr>
        <p:spPr/>
        <p:txBody>
          <a:bodyPr/>
          <a:lstStyle/>
          <a:p>
            <a:r>
              <a:rPr lang="en-US" dirty="0"/>
              <a:t>Progressive GANs: Results</a:t>
            </a:r>
          </a:p>
        </p:txBody>
      </p:sp>
      <p:pic>
        <p:nvPicPr>
          <p:cNvPr id="11" name="Picture 10">
            <a:extLst>
              <a:ext uri="{FF2B5EF4-FFF2-40B4-BE49-F238E27FC236}">
                <a16:creationId xmlns:a16="http://schemas.microsoft.com/office/drawing/2014/main" id="{6222DA64-6455-D446-9D97-0B4B4F2A4ACB}"/>
              </a:ext>
            </a:extLst>
          </p:cNvPr>
          <p:cNvPicPr>
            <a:picLocks noChangeAspect="1"/>
          </p:cNvPicPr>
          <p:nvPr/>
        </p:nvPicPr>
        <p:blipFill rotWithShape="1">
          <a:blip r:embed="rId3">
            <a:extLst>
              <a:ext uri="{28A0092B-C50C-407E-A947-70E740481C1C}">
                <a14:useLocalDpi xmlns:a14="http://schemas.microsoft.com/office/drawing/2010/main" val="0"/>
              </a:ext>
            </a:extLst>
          </a:blip>
          <a:srcRect t="39646" b="-1"/>
          <a:stretch/>
        </p:blipFill>
        <p:spPr>
          <a:xfrm>
            <a:off x="419569" y="1600200"/>
            <a:ext cx="11391431" cy="4973031"/>
          </a:xfrm>
          <a:prstGeom prst="rect">
            <a:avLst/>
          </a:prstGeom>
        </p:spPr>
      </p:pic>
      <p:sp>
        <p:nvSpPr>
          <p:cNvPr id="10" name="TextBox 9">
            <a:extLst>
              <a:ext uri="{FF2B5EF4-FFF2-40B4-BE49-F238E27FC236}">
                <a16:creationId xmlns:a16="http://schemas.microsoft.com/office/drawing/2014/main" id="{EC1ED7CF-131B-EA40-90D4-54E60E4BD908}"/>
              </a:ext>
            </a:extLst>
          </p:cNvPr>
          <p:cNvSpPr txBox="1"/>
          <p:nvPr/>
        </p:nvSpPr>
        <p:spPr>
          <a:xfrm>
            <a:off x="3337356" y="990600"/>
            <a:ext cx="5388013" cy="461665"/>
          </a:xfrm>
          <a:prstGeom prst="rect">
            <a:avLst/>
          </a:prstGeom>
          <a:noFill/>
        </p:spPr>
        <p:txBody>
          <a:bodyPr wrap="none" rtlCol="0">
            <a:spAutoFit/>
          </a:bodyPr>
          <a:lstStyle/>
          <a:p>
            <a:r>
              <a:rPr lang="en-US" b="0" dirty="0"/>
              <a:t>256 x 256 results for LSUN categories</a:t>
            </a:r>
          </a:p>
        </p:txBody>
      </p:sp>
    </p:spTree>
    <p:extLst>
      <p:ext uri="{BB962C8B-B14F-4D97-AF65-F5344CB8AC3E}">
        <p14:creationId xmlns:p14="http://schemas.microsoft.com/office/powerpoint/2010/main" val="7473703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3C087-D00F-6545-84EC-4BFBB5464F7A}"/>
              </a:ext>
            </a:extLst>
          </p:cNvPr>
          <p:cNvSpPr>
            <a:spLocks noGrp="1"/>
          </p:cNvSpPr>
          <p:nvPr>
            <p:ph type="title"/>
          </p:nvPr>
        </p:nvSpPr>
        <p:spPr/>
        <p:txBody>
          <a:bodyPr/>
          <a:lstStyle/>
          <a:p>
            <a:r>
              <a:rPr lang="en-US" dirty="0"/>
              <a:t>StyleGAN</a:t>
            </a:r>
          </a:p>
        </p:txBody>
      </p:sp>
      <p:pic>
        <p:nvPicPr>
          <p:cNvPr id="6" name="Content Placeholder 5">
            <a:extLst>
              <a:ext uri="{FF2B5EF4-FFF2-40B4-BE49-F238E27FC236}">
                <a16:creationId xmlns:a16="http://schemas.microsoft.com/office/drawing/2014/main" id="{E992F228-B13F-6941-81D5-0BD774A25616}"/>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73693"/>
          <a:stretch/>
        </p:blipFill>
        <p:spPr>
          <a:xfrm>
            <a:off x="5481694" y="876300"/>
            <a:ext cx="1604906" cy="5257800"/>
          </a:xfrm>
        </p:spPr>
      </p:pic>
      <p:sp>
        <p:nvSpPr>
          <p:cNvPr id="4" name="Rectangle 3">
            <a:extLst>
              <a:ext uri="{FF2B5EF4-FFF2-40B4-BE49-F238E27FC236}">
                <a16:creationId xmlns:a16="http://schemas.microsoft.com/office/drawing/2014/main" id="{A188800E-0441-5946-9F45-FCB8DA42E0EE}"/>
              </a:ext>
            </a:extLst>
          </p:cNvPr>
          <p:cNvSpPr/>
          <p:nvPr/>
        </p:nvSpPr>
        <p:spPr>
          <a:xfrm>
            <a:off x="152400" y="6336268"/>
            <a:ext cx="12039600" cy="369332"/>
          </a:xfrm>
          <a:prstGeom prst="rect">
            <a:avLst/>
          </a:prstGeom>
        </p:spPr>
        <p:txBody>
          <a:bodyPr wrap="square">
            <a:spAutoFit/>
          </a:bodyPr>
          <a:lstStyle/>
          <a:p>
            <a:pPr algn="ctr"/>
            <a:r>
              <a:rPr lang="en-US" sz="1800" b="0" dirty="0"/>
              <a:t>T. </a:t>
            </a:r>
            <a:r>
              <a:rPr lang="en-US" sz="1800" b="0" dirty="0" err="1"/>
              <a:t>Karras</a:t>
            </a:r>
            <a:r>
              <a:rPr lang="en-US" sz="1800" b="0" dirty="0"/>
              <a:t>, S. Laine, T. </a:t>
            </a:r>
            <a:r>
              <a:rPr lang="en-US" sz="1800" b="0" dirty="0" err="1"/>
              <a:t>Aila</a:t>
            </a:r>
            <a:r>
              <a:rPr lang="en-US" sz="1800" b="0" dirty="0"/>
              <a:t>. </a:t>
            </a:r>
            <a:r>
              <a:rPr lang="en-US" sz="1800" b="0" dirty="0">
                <a:hlinkClick r:id="rId3"/>
              </a:rPr>
              <a:t>A Style-Based Generator Architecture for Generative Adversarial Networks</a:t>
            </a:r>
            <a:r>
              <a:rPr lang="en-US" sz="1800" b="0" dirty="0"/>
              <a:t>. CVPR 2019</a:t>
            </a:r>
          </a:p>
        </p:txBody>
      </p:sp>
      <p:sp>
        <p:nvSpPr>
          <p:cNvPr id="7" name="Content Placeholder 2">
            <a:extLst>
              <a:ext uri="{FF2B5EF4-FFF2-40B4-BE49-F238E27FC236}">
                <a16:creationId xmlns:a16="http://schemas.microsoft.com/office/drawing/2014/main" id="{58A90C2B-716C-054A-A5ED-0A8D0B80483F}"/>
              </a:ext>
            </a:extLst>
          </p:cNvPr>
          <p:cNvSpPr txBox="1">
            <a:spLocks/>
          </p:cNvSpPr>
          <p:nvPr/>
        </p:nvSpPr>
        <p:spPr bwMode="auto">
          <a:xfrm>
            <a:off x="152400" y="914400"/>
            <a:ext cx="5105400" cy="525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0" fontAlgn="base" hangingPunct="0">
              <a:spcBef>
                <a:spcPct val="20000"/>
              </a:spcBef>
              <a:spcAft>
                <a:spcPct val="0"/>
              </a:spcAft>
              <a:buChar char="»"/>
              <a:defRPr sz="1400">
                <a:solidFill>
                  <a:schemeClr val="tx1"/>
                </a:solidFill>
                <a:latin typeface="+mn-lt"/>
              </a:defRPr>
            </a:lvl6pPr>
            <a:lvl7pPr marL="2971800" indent="-228600" algn="l" rtl="0" eaLnBrk="0" fontAlgn="base" hangingPunct="0">
              <a:spcBef>
                <a:spcPct val="20000"/>
              </a:spcBef>
              <a:spcAft>
                <a:spcPct val="0"/>
              </a:spcAft>
              <a:buChar char="»"/>
              <a:defRPr sz="1400">
                <a:solidFill>
                  <a:schemeClr val="tx1"/>
                </a:solidFill>
                <a:latin typeface="+mn-lt"/>
              </a:defRPr>
            </a:lvl7pPr>
            <a:lvl8pPr marL="3429000" indent="-228600" algn="l" rtl="0" eaLnBrk="0" fontAlgn="base" hangingPunct="0">
              <a:spcBef>
                <a:spcPct val="20000"/>
              </a:spcBef>
              <a:spcAft>
                <a:spcPct val="0"/>
              </a:spcAft>
              <a:buChar char="»"/>
              <a:defRPr sz="1400">
                <a:solidFill>
                  <a:schemeClr val="tx1"/>
                </a:solidFill>
                <a:latin typeface="+mn-lt"/>
              </a:defRPr>
            </a:lvl8pPr>
            <a:lvl9pPr marL="3886200" indent="-228600" algn="l" rtl="0" eaLnBrk="0" fontAlgn="base" hangingPunct="0">
              <a:spcBef>
                <a:spcPct val="20000"/>
              </a:spcBef>
              <a:spcAft>
                <a:spcPct val="0"/>
              </a:spcAft>
              <a:buChar char="»"/>
              <a:defRPr sz="1400">
                <a:solidFill>
                  <a:schemeClr val="tx1"/>
                </a:solidFill>
                <a:latin typeface="+mn-lt"/>
              </a:defRPr>
            </a:lvl9pPr>
          </a:lstStyle>
          <a:p>
            <a:pPr marL="457200" indent="-457200">
              <a:buFont typeface="Arial" panose="020B0604020202020204" pitchFamily="34" charset="0"/>
              <a:buChar char="•"/>
            </a:pPr>
            <a:r>
              <a:rPr lang="en-US" sz="2400" b="0" kern="0" dirty="0"/>
              <a:t>Built on top of Progressive GAN</a:t>
            </a:r>
          </a:p>
          <a:p>
            <a:endParaRPr lang="en-US" b="0" kern="0" dirty="0"/>
          </a:p>
        </p:txBody>
      </p:sp>
    </p:spTree>
    <p:extLst>
      <p:ext uri="{BB962C8B-B14F-4D97-AF65-F5344CB8AC3E}">
        <p14:creationId xmlns:p14="http://schemas.microsoft.com/office/powerpoint/2010/main" val="20767109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3C087-D00F-6545-84EC-4BFBB5464F7A}"/>
              </a:ext>
            </a:extLst>
          </p:cNvPr>
          <p:cNvSpPr>
            <a:spLocks noGrp="1"/>
          </p:cNvSpPr>
          <p:nvPr>
            <p:ph type="title"/>
          </p:nvPr>
        </p:nvSpPr>
        <p:spPr/>
        <p:txBody>
          <a:bodyPr/>
          <a:lstStyle/>
          <a:p>
            <a:r>
              <a:rPr lang="en-US" dirty="0"/>
              <a:t>StyleGAN</a:t>
            </a:r>
          </a:p>
        </p:txBody>
      </p:sp>
      <p:pic>
        <p:nvPicPr>
          <p:cNvPr id="6" name="Content Placeholder 5">
            <a:extLst>
              <a:ext uri="{FF2B5EF4-FFF2-40B4-BE49-F238E27FC236}">
                <a16:creationId xmlns:a16="http://schemas.microsoft.com/office/drawing/2014/main" id="{E992F228-B13F-6941-81D5-0BD774A2561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481694" y="876300"/>
            <a:ext cx="6100706" cy="5257800"/>
          </a:xfrm>
        </p:spPr>
      </p:pic>
      <p:sp>
        <p:nvSpPr>
          <p:cNvPr id="4" name="Rectangle 3">
            <a:extLst>
              <a:ext uri="{FF2B5EF4-FFF2-40B4-BE49-F238E27FC236}">
                <a16:creationId xmlns:a16="http://schemas.microsoft.com/office/drawing/2014/main" id="{A188800E-0441-5946-9F45-FCB8DA42E0EE}"/>
              </a:ext>
            </a:extLst>
          </p:cNvPr>
          <p:cNvSpPr/>
          <p:nvPr/>
        </p:nvSpPr>
        <p:spPr>
          <a:xfrm>
            <a:off x="152400" y="6336268"/>
            <a:ext cx="12039600" cy="369332"/>
          </a:xfrm>
          <a:prstGeom prst="rect">
            <a:avLst/>
          </a:prstGeom>
        </p:spPr>
        <p:txBody>
          <a:bodyPr wrap="square">
            <a:spAutoFit/>
          </a:bodyPr>
          <a:lstStyle/>
          <a:p>
            <a:pPr algn="ctr"/>
            <a:r>
              <a:rPr lang="en-US" sz="1800" b="0" dirty="0"/>
              <a:t>T. </a:t>
            </a:r>
            <a:r>
              <a:rPr lang="en-US" sz="1800" b="0" dirty="0" err="1"/>
              <a:t>Karras</a:t>
            </a:r>
            <a:r>
              <a:rPr lang="en-US" sz="1800" b="0" dirty="0"/>
              <a:t>, S. Laine, T. </a:t>
            </a:r>
            <a:r>
              <a:rPr lang="en-US" sz="1800" b="0" dirty="0" err="1"/>
              <a:t>Aila</a:t>
            </a:r>
            <a:r>
              <a:rPr lang="en-US" sz="1800" b="0" dirty="0"/>
              <a:t>. </a:t>
            </a:r>
            <a:r>
              <a:rPr lang="en-US" sz="1800" b="0" dirty="0">
                <a:hlinkClick r:id="rId3"/>
              </a:rPr>
              <a:t>A Style-Based Generator Architecture for Generative Adversarial Networks</a:t>
            </a:r>
            <a:r>
              <a:rPr lang="en-US" sz="1800" b="0" dirty="0"/>
              <a:t>. CVPR 2019</a:t>
            </a:r>
          </a:p>
        </p:txBody>
      </p:sp>
      <mc:AlternateContent xmlns:mc="http://schemas.openxmlformats.org/markup-compatibility/2006">
        <mc:Choice xmlns:a14="http://schemas.microsoft.com/office/drawing/2010/main" Requires="a14">
          <p:sp>
            <p:nvSpPr>
              <p:cNvPr id="7" name="Content Placeholder 2">
                <a:extLst>
                  <a:ext uri="{FF2B5EF4-FFF2-40B4-BE49-F238E27FC236}">
                    <a16:creationId xmlns:a16="http://schemas.microsoft.com/office/drawing/2014/main" id="{58A90C2B-716C-054A-A5ED-0A8D0B80483F}"/>
                  </a:ext>
                </a:extLst>
              </p:cNvPr>
              <p:cNvSpPr txBox="1">
                <a:spLocks/>
              </p:cNvSpPr>
              <p:nvPr/>
            </p:nvSpPr>
            <p:spPr bwMode="auto">
              <a:xfrm>
                <a:off x="152400" y="914400"/>
                <a:ext cx="5105400" cy="525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0" fontAlgn="base" hangingPunct="0">
                  <a:spcBef>
                    <a:spcPct val="20000"/>
                  </a:spcBef>
                  <a:spcAft>
                    <a:spcPct val="0"/>
                  </a:spcAft>
                  <a:buChar char="»"/>
                  <a:defRPr sz="1400">
                    <a:solidFill>
                      <a:schemeClr val="tx1"/>
                    </a:solidFill>
                    <a:latin typeface="+mn-lt"/>
                  </a:defRPr>
                </a:lvl6pPr>
                <a:lvl7pPr marL="2971800" indent="-228600" algn="l" rtl="0" eaLnBrk="0" fontAlgn="base" hangingPunct="0">
                  <a:spcBef>
                    <a:spcPct val="20000"/>
                  </a:spcBef>
                  <a:spcAft>
                    <a:spcPct val="0"/>
                  </a:spcAft>
                  <a:buChar char="»"/>
                  <a:defRPr sz="1400">
                    <a:solidFill>
                      <a:schemeClr val="tx1"/>
                    </a:solidFill>
                    <a:latin typeface="+mn-lt"/>
                  </a:defRPr>
                </a:lvl7pPr>
                <a:lvl8pPr marL="3429000" indent="-228600" algn="l" rtl="0" eaLnBrk="0" fontAlgn="base" hangingPunct="0">
                  <a:spcBef>
                    <a:spcPct val="20000"/>
                  </a:spcBef>
                  <a:spcAft>
                    <a:spcPct val="0"/>
                  </a:spcAft>
                  <a:buChar char="»"/>
                  <a:defRPr sz="1400">
                    <a:solidFill>
                      <a:schemeClr val="tx1"/>
                    </a:solidFill>
                    <a:latin typeface="+mn-lt"/>
                  </a:defRPr>
                </a:lvl8pPr>
                <a:lvl9pPr marL="3886200" indent="-228600" algn="l" rtl="0" eaLnBrk="0" fontAlgn="base" hangingPunct="0">
                  <a:spcBef>
                    <a:spcPct val="20000"/>
                  </a:spcBef>
                  <a:spcAft>
                    <a:spcPct val="0"/>
                  </a:spcAft>
                  <a:buChar char="»"/>
                  <a:defRPr sz="1400">
                    <a:solidFill>
                      <a:schemeClr val="tx1"/>
                    </a:solidFill>
                    <a:latin typeface="+mn-lt"/>
                  </a:defRPr>
                </a:lvl9pPr>
              </a:lstStyle>
              <a:p>
                <a:pPr marL="457200" indent="-457200">
                  <a:buFont typeface="Arial" panose="020B0604020202020204" pitchFamily="34" charset="0"/>
                  <a:buChar char="•"/>
                </a:pPr>
                <a:r>
                  <a:rPr lang="en-US" sz="2400" b="0" kern="0" dirty="0"/>
                  <a:t>Built on top of Progressive GAN</a:t>
                </a:r>
              </a:p>
              <a:p>
                <a:pPr marL="457200" indent="-457200">
                  <a:buFont typeface="Arial" panose="020B0604020202020204" pitchFamily="34" charset="0"/>
                  <a:buChar char="•"/>
                </a:pPr>
                <a:r>
                  <a:rPr lang="en-US" sz="2400" b="0" kern="0" dirty="0"/>
                  <a:t>Start generation with constant (instead of noise vector)</a:t>
                </a:r>
              </a:p>
              <a:p>
                <a:pPr marL="457200" indent="-457200">
                  <a:buFont typeface="Arial" panose="020B0604020202020204" pitchFamily="34" charset="0"/>
                  <a:buChar char="•"/>
                </a:pPr>
                <a:r>
                  <a:rPr lang="en-US" sz="2400" b="0" kern="0" dirty="0"/>
                  <a:t>Noise vector is transformed to latent vector </a:t>
                </a:r>
                <a14:m>
                  <m:oMath xmlns:m="http://schemas.openxmlformats.org/officeDocument/2006/math">
                    <m:r>
                      <a:rPr lang="en-US" sz="2400" b="0" i="1" kern="0" dirty="0" smtClean="0">
                        <a:latin typeface="Cambria Math" panose="02040503050406030204" pitchFamily="18" charset="0"/>
                      </a:rPr>
                      <m:t>𝑤</m:t>
                    </m:r>
                  </m:oMath>
                </a14:m>
                <a:r>
                  <a:rPr lang="en-US" sz="2400" b="0" kern="0" dirty="0"/>
                  <a:t> that is later specialized to </a:t>
                </a:r>
                <a:r>
                  <a:rPr lang="en-US" sz="2400" b="0" i="1" kern="0" dirty="0"/>
                  <a:t>style codes </a:t>
                </a:r>
              </a:p>
              <a:p>
                <a:pPr marL="457200" indent="-457200">
                  <a:buFont typeface="Arial" panose="020B0604020202020204" pitchFamily="34" charset="0"/>
                  <a:buChar char="•"/>
                </a:pPr>
                <a:r>
                  <a:rPr lang="en-US" sz="2400" b="0" kern="0" dirty="0"/>
                  <a:t>Style codes control </a:t>
                </a:r>
                <a:r>
                  <a:rPr lang="en-US" sz="2400" b="0" i="1" kern="0" dirty="0"/>
                  <a:t>adaptive instance normalization </a:t>
                </a:r>
                <a:r>
                  <a:rPr lang="en-US" sz="2400" b="0" kern="0" dirty="0"/>
                  <a:t>(</a:t>
                </a:r>
                <a:r>
                  <a:rPr lang="en-US" sz="2400" b="0" kern="0" dirty="0" err="1"/>
                  <a:t>AdaIN</a:t>
                </a:r>
                <a:r>
                  <a:rPr lang="en-US" sz="2400" b="0" kern="0" dirty="0"/>
                  <a:t>) or scaling and biasing of each feature map</a:t>
                </a:r>
              </a:p>
              <a:p>
                <a:pPr marL="457200" indent="-457200">
                  <a:buFont typeface="Arial" panose="020B0604020202020204" pitchFamily="34" charset="0"/>
                  <a:buChar char="•"/>
                </a:pPr>
                <a:r>
                  <a:rPr lang="en-US" sz="2400" b="0" kern="0" dirty="0"/>
                  <a:t>Add noise after each convolution and before nonlinearity (enables stochastic detail)</a:t>
                </a:r>
              </a:p>
              <a:p>
                <a:pPr marL="857250" lvl="1" indent="-457200">
                  <a:buFont typeface="Arial" panose="020B0604020202020204" pitchFamily="34" charset="0"/>
                  <a:buChar char="•"/>
                </a:pPr>
                <a:endParaRPr lang="en-US" sz="2400" b="0" kern="0" dirty="0"/>
              </a:p>
              <a:p>
                <a:endParaRPr lang="en-US" b="0" kern="0" dirty="0"/>
              </a:p>
            </p:txBody>
          </p:sp>
        </mc:Choice>
        <mc:Fallback>
          <p:sp>
            <p:nvSpPr>
              <p:cNvPr id="7" name="Content Placeholder 2">
                <a:extLst>
                  <a:ext uri="{FF2B5EF4-FFF2-40B4-BE49-F238E27FC236}">
                    <a16:creationId xmlns:a16="http://schemas.microsoft.com/office/drawing/2014/main" id="{58A90C2B-716C-054A-A5ED-0A8D0B80483F}"/>
                  </a:ext>
                </a:extLst>
              </p:cNvPr>
              <p:cNvSpPr txBox="1">
                <a:spLocks noRot="1" noChangeAspect="1" noMove="1" noResize="1" noEditPoints="1" noAdjustHandles="1" noChangeArrowheads="1" noChangeShapeType="1" noTextEdit="1"/>
              </p:cNvSpPr>
              <p:nvPr/>
            </p:nvSpPr>
            <p:spPr bwMode="auto">
              <a:xfrm>
                <a:off x="152400" y="914400"/>
                <a:ext cx="5105400" cy="5257800"/>
              </a:xfrm>
              <a:prstGeom prst="rect">
                <a:avLst/>
              </a:prstGeom>
              <a:blipFill>
                <a:blip r:embed="rId4"/>
                <a:stretch>
                  <a:fillRect l="-1737" t="-964" r="-2730" b="-241"/>
                </a:stretch>
              </a:blipFill>
              <a:ln w="9525">
                <a:noFill/>
                <a:miter lim="800000"/>
                <a:headEnd/>
                <a:tailEnd/>
              </a:ln>
            </p:spPr>
            <p:txBody>
              <a:bodyPr/>
              <a:lstStyle/>
              <a:p>
                <a:r>
                  <a:rPr lang="en-US">
                    <a:noFill/>
                  </a:rPr>
                  <a:t> </a:t>
                </a:r>
              </a:p>
            </p:txBody>
          </p:sp>
        </mc:Fallback>
      </mc:AlternateContent>
    </p:spTree>
    <p:extLst>
      <p:ext uri="{BB962C8B-B14F-4D97-AF65-F5344CB8AC3E}">
        <p14:creationId xmlns:p14="http://schemas.microsoft.com/office/powerpoint/2010/main" val="3400734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3C087-D00F-6545-84EC-4BFBB5464F7A}"/>
              </a:ext>
            </a:extLst>
          </p:cNvPr>
          <p:cNvSpPr>
            <a:spLocks noGrp="1"/>
          </p:cNvSpPr>
          <p:nvPr>
            <p:ph type="title"/>
          </p:nvPr>
        </p:nvSpPr>
        <p:spPr/>
        <p:txBody>
          <a:bodyPr/>
          <a:lstStyle/>
          <a:p>
            <a:r>
              <a:rPr lang="en-US" dirty="0"/>
              <a:t>StyleGAN: Results</a:t>
            </a:r>
          </a:p>
        </p:txBody>
      </p:sp>
      <p:pic>
        <p:nvPicPr>
          <p:cNvPr id="8" name="Content Placeholder 7">
            <a:extLst>
              <a:ext uri="{FF2B5EF4-FFF2-40B4-BE49-F238E27FC236}">
                <a16:creationId xmlns:a16="http://schemas.microsoft.com/office/drawing/2014/main" id="{8FF8FC72-73C7-EF4A-9B1D-AE57F5DA5B8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14400" y="1252527"/>
            <a:ext cx="10363200" cy="4581545"/>
          </a:xfrm>
        </p:spPr>
      </p:pic>
      <p:sp>
        <p:nvSpPr>
          <p:cNvPr id="9" name="Rectangle 8">
            <a:extLst>
              <a:ext uri="{FF2B5EF4-FFF2-40B4-BE49-F238E27FC236}">
                <a16:creationId xmlns:a16="http://schemas.microsoft.com/office/drawing/2014/main" id="{2370C2C2-E79A-0E46-B1C2-7F07834710B9}"/>
              </a:ext>
            </a:extLst>
          </p:cNvPr>
          <p:cNvSpPr/>
          <p:nvPr/>
        </p:nvSpPr>
        <p:spPr>
          <a:xfrm>
            <a:off x="152400" y="6336268"/>
            <a:ext cx="12039600" cy="369332"/>
          </a:xfrm>
          <a:prstGeom prst="rect">
            <a:avLst/>
          </a:prstGeom>
        </p:spPr>
        <p:txBody>
          <a:bodyPr wrap="square">
            <a:spAutoFit/>
          </a:bodyPr>
          <a:lstStyle/>
          <a:p>
            <a:pPr algn="ctr"/>
            <a:r>
              <a:rPr lang="en-US" sz="1800" b="0" dirty="0"/>
              <a:t>T. </a:t>
            </a:r>
            <a:r>
              <a:rPr lang="en-US" sz="1800" b="0" dirty="0" err="1"/>
              <a:t>Karras</a:t>
            </a:r>
            <a:r>
              <a:rPr lang="en-US" sz="1800" b="0" dirty="0"/>
              <a:t>, S. Laine, T. </a:t>
            </a:r>
            <a:r>
              <a:rPr lang="en-US" sz="1800" b="0" dirty="0" err="1"/>
              <a:t>Aila</a:t>
            </a:r>
            <a:r>
              <a:rPr lang="en-US" sz="1800" b="0" dirty="0"/>
              <a:t>. </a:t>
            </a:r>
            <a:r>
              <a:rPr lang="en-US" sz="1800" b="0" dirty="0">
                <a:hlinkClick r:id="rId3"/>
              </a:rPr>
              <a:t>A Style-Based Generator Architecture for Generative Adversarial Networks</a:t>
            </a:r>
            <a:r>
              <a:rPr lang="en-US" sz="1800" b="0" dirty="0"/>
              <a:t>. CVPR 2019</a:t>
            </a:r>
          </a:p>
        </p:txBody>
      </p:sp>
    </p:spTree>
    <p:extLst>
      <p:ext uri="{BB962C8B-B14F-4D97-AF65-F5344CB8AC3E}">
        <p14:creationId xmlns:p14="http://schemas.microsoft.com/office/powerpoint/2010/main" val="12678852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87938-926F-8246-878B-E5D9ED500810}"/>
              </a:ext>
            </a:extLst>
          </p:cNvPr>
          <p:cNvSpPr>
            <a:spLocks noGrp="1"/>
          </p:cNvSpPr>
          <p:nvPr>
            <p:ph type="title"/>
          </p:nvPr>
        </p:nvSpPr>
        <p:spPr/>
        <p:txBody>
          <a:bodyPr/>
          <a:lstStyle/>
          <a:p>
            <a:r>
              <a:rPr lang="en-US" dirty="0"/>
              <a:t>Mixing styles</a:t>
            </a:r>
          </a:p>
        </p:txBody>
      </p:sp>
      <p:pic>
        <p:nvPicPr>
          <p:cNvPr id="5" name="Content Placeholder 4">
            <a:extLst>
              <a:ext uri="{FF2B5EF4-FFF2-40B4-BE49-F238E27FC236}">
                <a16:creationId xmlns:a16="http://schemas.microsoft.com/office/drawing/2014/main" id="{F95133C6-667F-7743-B22B-91C06DC7269E}"/>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b="73170"/>
          <a:stretch/>
        </p:blipFill>
        <p:spPr>
          <a:xfrm>
            <a:off x="1295400" y="914400"/>
            <a:ext cx="9220200" cy="1600200"/>
          </a:xfrm>
        </p:spPr>
      </p:pic>
      <p:pic>
        <p:nvPicPr>
          <p:cNvPr id="6" name="Picture 5">
            <a:extLst>
              <a:ext uri="{FF2B5EF4-FFF2-40B4-BE49-F238E27FC236}">
                <a16:creationId xmlns:a16="http://schemas.microsoft.com/office/drawing/2014/main" id="{01E50A97-3C58-9549-BCB6-97551CB071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39166" y="2667000"/>
            <a:ext cx="8976434" cy="1524000"/>
          </a:xfrm>
          <a:prstGeom prst="rect">
            <a:avLst/>
          </a:prstGeom>
        </p:spPr>
      </p:pic>
      <p:sp>
        <p:nvSpPr>
          <p:cNvPr id="7" name="Rectangle 6">
            <a:extLst>
              <a:ext uri="{FF2B5EF4-FFF2-40B4-BE49-F238E27FC236}">
                <a16:creationId xmlns:a16="http://schemas.microsoft.com/office/drawing/2014/main" id="{C668C631-5022-8043-8C0E-8750C2358FF7}"/>
              </a:ext>
            </a:extLst>
          </p:cNvPr>
          <p:cNvSpPr/>
          <p:nvPr/>
        </p:nvSpPr>
        <p:spPr>
          <a:xfrm>
            <a:off x="533400" y="4549676"/>
            <a:ext cx="11125200" cy="1200329"/>
          </a:xfrm>
          <a:prstGeom prst="rect">
            <a:avLst/>
          </a:prstGeom>
        </p:spPr>
        <p:txBody>
          <a:bodyPr wrap="square">
            <a:spAutoFit/>
          </a:bodyPr>
          <a:lstStyle/>
          <a:p>
            <a:r>
              <a:rPr lang="en-US" b="0" dirty="0"/>
              <a:t>“Two sets of images were generated from their respective latent codes (sources A and B); the rest of the images were generated by copying a specified subset of styles from source B and taking the rest from source A.”</a:t>
            </a:r>
          </a:p>
        </p:txBody>
      </p:sp>
    </p:spTree>
    <p:extLst>
      <p:ext uri="{BB962C8B-B14F-4D97-AF65-F5344CB8AC3E}">
        <p14:creationId xmlns:p14="http://schemas.microsoft.com/office/powerpoint/2010/main" val="33379237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87938-926F-8246-878B-E5D9ED500810}"/>
              </a:ext>
            </a:extLst>
          </p:cNvPr>
          <p:cNvSpPr>
            <a:spLocks noGrp="1"/>
          </p:cNvSpPr>
          <p:nvPr>
            <p:ph type="title"/>
          </p:nvPr>
        </p:nvSpPr>
        <p:spPr/>
        <p:txBody>
          <a:bodyPr/>
          <a:lstStyle/>
          <a:p>
            <a:r>
              <a:rPr lang="en-US" dirty="0"/>
              <a:t>Mixing styles</a:t>
            </a:r>
          </a:p>
        </p:txBody>
      </p:sp>
      <p:pic>
        <p:nvPicPr>
          <p:cNvPr id="5" name="Content Placeholder 4">
            <a:extLst>
              <a:ext uri="{FF2B5EF4-FFF2-40B4-BE49-F238E27FC236}">
                <a16:creationId xmlns:a16="http://schemas.microsoft.com/office/drawing/2014/main" id="{F95133C6-667F-7743-B22B-91C06DC7269E}"/>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b="73170"/>
          <a:stretch/>
        </p:blipFill>
        <p:spPr>
          <a:xfrm>
            <a:off x="1295400" y="914400"/>
            <a:ext cx="9220200" cy="1600200"/>
          </a:xfrm>
        </p:spPr>
      </p:pic>
      <p:pic>
        <p:nvPicPr>
          <p:cNvPr id="4" name="Picture 3">
            <a:extLst>
              <a:ext uri="{FF2B5EF4-FFF2-40B4-BE49-F238E27FC236}">
                <a16:creationId xmlns:a16="http://schemas.microsoft.com/office/drawing/2014/main" id="{588F392C-2E03-1B47-880B-90342730EA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34676" y="2743200"/>
            <a:ext cx="9080924" cy="2895600"/>
          </a:xfrm>
          <a:prstGeom prst="rect">
            <a:avLst/>
          </a:prstGeom>
        </p:spPr>
      </p:pic>
    </p:spTree>
    <p:extLst>
      <p:ext uri="{BB962C8B-B14F-4D97-AF65-F5344CB8AC3E}">
        <p14:creationId xmlns:p14="http://schemas.microsoft.com/office/powerpoint/2010/main" val="41888830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87938-926F-8246-878B-E5D9ED500810}"/>
              </a:ext>
            </a:extLst>
          </p:cNvPr>
          <p:cNvSpPr>
            <a:spLocks noGrp="1"/>
          </p:cNvSpPr>
          <p:nvPr>
            <p:ph type="title"/>
          </p:nvPr>
        </p:nvSpPr>
        <p:spPr/>
        <p:txBody>
          <a:bodyPr/>
          <a:lstStyle/>
          <a:p>
            <a:r>
              <a:rPr lang="en-US" dirty="0"/>
              <a:t>Mixing styles</a:t>
            </a:r>
          </a:p>
        </p:txBody>
      </p:sp>
      <p:pic>
        <p:nvPicPr>
          <p:cNvPr id="5" name="Content Placeholder 4">
            <a:extLst>
              <a:ext uri="{FF2B5EF4-FFF2-40B4-BE49-F238E27FC236}">
                <a16:creationId xmlns:a16="http://schemas.microsoft.com/office/drawing/2014/main" id="{F95133C6-667F-7743-B22B-91C06DC7269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95400" y="914400"/>
            <a:ext cx="9220200" cy="5964116"/>
          </a:xfrm>
        </p:spPr>
      </p:pic>
    </p:spTree>
    <p:extLst>
      <p:ext uri="{BB962C8B-B14F-4D97-AF65-F5344CB8AC3E}">
        <p14:creationId xmlns:p14="http://schemas.microsoft.com/office/powerpoint/2010/main" val="1776039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3C087-D00F-6545-84EC-4BFBB5464F7A}"/>
              </a:ext>
            </a:extLst>
          </p:cNvPr>
          <p:cNvSpPr>
            <a:spLocks noGrp="1"/>
          </p:cNvSpPr>
          <p:nvPr>
            <p:ph type="title"/>
          </p:nvPr>
        </p:nvSpPr>
        <p:spPr/>
        <p:txBody>
          <a:bodyPr/>
          <a:lstStyle/>
          <a:p>
            <a:r>
              <a:rPr lang="en-US" dirty="0"/>
              <a:t>StyleGAN: Bedrooms</a:t>
            </a:r>
          </a:p>
        </p:txBody>
      </p:sp>
      <p:pic>
        <p:nvPicPr>
          <p:cNvPr id="7" name="Content Placeholder 6">
            <a:extLst>
              <a:ext uri="{FF2B5EF4-FFF2-40B4-BE49-F238E27FC236}">
                <a16:creationId xmlns:a16="http://schemas.microsoft.com/office/drawing/2014/main" id="{CE5BF865-36BC-5749-982F-917EA034A62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60406" y="914400"/>
            <a:ext cx="9728128" cy="5181600"/>
          </a:xfrm>
        </p:spPr>
      </p:pic>
      <p:sp>
        <p:nvSpPr>
          <p:cNvPr id="9" name="Rectangle 8">
            <a:extLst>
              <a:ext uri="{FF2B5EF4-FFF2-40B4-BE49-F238E27FC236}">
                <a16:creationId xmlns:a16="http://schemas.microsoft.com/office/drawing/2014/main" id="{838E9BE9-87C5-6A48-B863-04EB19451B8F}"/>
              </a:ext>
            </a:extLst>
          </p:cNvPr>
          <p:cNvSpPr/>
          <p:nvPr/>
        </p:nvSpPr>
        <p:spPr>
          <a:xfrm>
            <a:off x="152400" y="6336268"/>
            <a:ext cx="12039600" cy="369332"/>
          </a:xfrm>
          <a:prstGeom prst="rect">
            <a:avLst/>
          </a:prstGeom>
        </p:spPr>
        <p:txBody>
          <a:bodyPr wrap="square">
            <a:spAutoFit/>
          </a:bodyPr>
          <a:lstStyle/>
          <a:p>
            <a:pPr algn="ctr"/>
            <a:r>
              <a:rPr lang="en-US" sz="1800" b="0" dirty="0"/>
              <a:t>T. </a:t>
            </a:r>
            <a:r>
              <a:rPr lang="en-US" sz="1800" b="0" dirty="0" err="1"/>
              <a:t>Karras</a:t>
            </a:r>
            <a:r>
              <a:rPr lang="en-US" sz="1800" b="0" dirty="0"/>
              <a:t>, S. Laine, T. </a:t>
            </a:r>
            <a:r>
              <a:rPr lang="en-US" sz="1800" b="0" dirty="0" err="1"/>
              <a:t>Aila</a:t>
            </a:r>
            <a:r>
              <a:rPr lang="en-US" sz="1800" b="0" dirty="0"/>
              <a:t>. </a:t>
            </a:r>
            <a:r>
              <a:rPr lang="en-US" sz="1800" b="0" dirty="0">
                <a:hlinkClick r:id="rId3"/>
              </a:rPr>
              <a:t>A Style-Based Generator Architecture for Generative Adversarial Networks</a:t>
            </a:r>
            <a:r>
              <a:rPr lang="en-US" sz="1800" b="0" dirty="0"/>
              <a:t>. CVPR 2019</a:t>
            </a:r>
          </a:p>
        </p:txBody>
      </p:sp>
    </p:spTree>
    <p:extLst>
      <p:ext uri="{BB962C8B-B14F-4D97-AF65-F5344CB8AC3E}">
        <p14:creationId xmlns:p14="http://schemas.microsoft.com/office/powerpoint/2010/main" val="29412864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3C087-D00F-6545-84EC-4BFBB5464F7A}"/>
              </a:ext>
            </a:extLst>
          </p:cNvPr>
          <p:cNvSpPr>
            <a:spLocks noGrp="1"/>
          </p:cNvSpPr>
          <p:nvPr>
            <p:ph type="title"/>
          </p:nvPr>
        </p:nvSpPr>
        <p:spPr/>
        <p:txBody>
          <a:bodyPr/>
          <a:lstStyle/>
          <a:p>
            <a:r>
              <a:rPr lang="en-US" dirty="0"/>
              <a:t>StyleGAN: Cars</a:t>
            </a:r>
          </a:p>
        </p:txBody>
      </p:sp>
      <p:pic>
        <p:nvPicPr>
          <p:cNvPr id="8" name="Content Placeholder 7">
            <a:extLst>
              <a:ext uri="{FF2B5EF4-FFF2-40B4-BE49-F238E27FC236}">
                <a16:creationId xmlns:a16="http://schemas.microsoft.com/office/drawing/2014/main" id="{A5EB8BD5-4861-2A47-830D-7B2E055E769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45788" y="914400"/>
            <a:ext cx="7836412" cy="5181600"/>
          </a:xfrm>
        </p:spPr>
      </p:pic>
      <p:sp>
        <p:nvSpPr>
          <p:cNvPr id="9" name="Rectangle 8">
            <a:extLst>
              <a:ext uri="{FF2B5EF4-FFF2-40B4-BE49-F238E27FC236}">
                <a16:creationId xmlns:a16="http://schemas.microsoft.com/office/drawing/2014/main" id="{35102AFE-2268-4942-BCA0-DBDBE002CE0E}"/>
              </a:ext>
            </a:extLst>
          </p:cNvPr>
          <p:cNvSpPr/>
          <p:nvPr/>
        </p:nvSpPr>
        <p:spPr>
          <a:xfrm>
            <a:off x="152400" y="6336268"/>
            <a:ext cx="12039600" cy="369332"/>
          </a:xfrm>
          <a:prstGeom prst="rect">
            <a:avLst/>
          </a:prstGeom>
        </p:spPr>
        <p:txBody>
          <a:bodyPr wrap="square">
            <a:spAutoFit/>
          </a:bodyPr>
          <a:lstStyle/>
          <a:p>
            <a:pPr algn="ctr"/>
            <a:r>
              <a:rPr lang="en-US" sz="1800" b="0" dirty="0"/>
              <a:t>T. </a:t>
            </a:r>
            <a:r>
              <a:rPr lang="en-US" sz="1800" b="0" dirty="0" err="1"/>
              <a:t>Karras</a:t>
            </a:r>
            <a:r>
              <a:rPr lang="en-US" sz="1800" b="0" dirty="0"/>
              <a:t>, S. Laine, T. </a:t>
            </a:r>
            <a:r>
              <a:rPr lang="en-US" sz="1800" b="0" dirty="0" err="1"/>
              <a:t>Aila</a:t>
            </a:r>
            <a:r>
              <a:rPr lang="en-US" sz="1800" b="0" dirty="0"/>
              <a:t>. </a:t>
            </a:r>
            <a:r>
              <a:rPr lang="en-US" sz="1800" b="0" dirty="0">
                <a:hlinkClick r:id="rId3"/>
              </a:rPr>
              <a:t>A Style-Based Generator Architecture for Generative Adversarial Networks</a:t>
            </a:r>
            <a:r>
              <a:rPr lang="en-US" sz="1800" b="0" dirty="0"/>
              <a:t>. CVPR 2019</a:t>
            </a:r>
          </a:p>
        </p:txBody>
      </p:sp>
    </p:spTree>
    <p:extLst>
      <p:ext uri="{BB962C8B-B14F-4D97-AF65-F5344CB8AC3E}">
        <p14:creationId xmlns:p14="http://schemas.microsoft.com/office/powerpoint/2010/main" val="15695635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DF4C2123-2AD5-A74D-9DE4-9319E61D1485}"/>
              </a:ext>
            </a:extLst>
          </p:cNvPr>
          <p:cNvSpPr txBox="1">
            <a:spLocks/>
          </p:cNvSpPr>
          <p:nvPr/>
        </p:nvSpPr>
        <p:spPr bwMode="auto">
          <a:xfrm>
            <a:off x="914400" y="914400"/>
            <a:ext cx="10363200" cy="525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0" fontAlgn="base" hangingPunct="0">
              <a:spcBef>
                <a:spcPct val="20000"/>
              </a:spcBef>
              <a:spcAft>
                <a:spcPct val="0"/>
              </a:spcAft>
              <a:buChar char="»"/>
              <a:defRPr sz="1400">
                <a:solidFill>
                  <a:schemeClr val="tx1"/>
                </a:solidFill>
                <a:latin typeface="+mn-lt"/>
              </a:defRPr>
            </a:lvl6pPr>
            <a:lvl7pPr marL="2971800" indent="-228600" algn="l" rtl="0" eaLnBrk="0" fontAlgn="base" hangingPunct="0">
              <a:spcBef>
                <a:spcPct val="20000"/>
              </a:spcBef>
              <a:spcAft>
                <a:spcPct val="0"/>
              </a:spcAft>
              <a:buChar char="»"/>
              <a:defRPr sz="1400">
                <a:solidFill>
                  <a:schemeClr val="tx1"/>
                </a:solidFill>
                <a:latin typeface="+mn-lt"/>
              </a:defRPr>
            </a:lvl7pPr>
            <a:lvl8pPr marL="3429000" indent="-228600" algn="l" rtl="0" eaLnBrk="0" fontAlgn="base" hangingPunct="0">
              <a:spcBef>
                <a:spcPct val="20000"/>
              </a:spcBef>
              <a:spcAft>
                <a:spcPct val="0"/>
              </a:spcAft>
              <a:buChar char="»"/>
              <a:defRPr sz="1400">
                <a:solidFill>
                  <a:schemeClr val="tx1"/>
                </a:solidFill>
                <a:latin typeface="+mn-lt"/>
              </a:defRPr>
            </a:lvl8pPr>
            <a:lvl9pPr marL="3886200" indent="-228600" algn="l" rtl="0" eaLnBrk="0" fontAlgn="base" hangingPunct="0">
              <a:spcBef>
                <a:spcPct val="20000"/>
              </a:spcBef>
              <a:spcAft>
                <a:spcPct val="0"/>
              </a:spcAft>
              <a:buChar char="»"/>
              <a:defRPr sz="1400">
                <a:solidFill>
                  <a:schemeClr val="tx1"/>
                </a:solidFill>
                <a:latin typeface="+mn-lt"/>
              </a:defRPr>
            </a:lvl9pPr>
          </a:lstStyle>
          <a:p>
            <a:pPr marL="457200" indent="-457200">
              <a:buFont typeface="Arial" panose="020B0604020202020204" pitchFamily="34" charset="0"/>
              <a:buChar char="•"/>
            </a:pPr>
            <a:r>
              <a:rPr lang="en-US" b="0" kern="0" dirty="0"/>
              <a:t>Change normalization, remove progressive growing to address StyleGAN artifacts</a:t>
            </a:r>
          </a:p>
        </p:txBody>
      </p:sp>
      <p:sp>
        <p:nvSpPr>
          <p:cNvPr id="2" name="Title 1">
            <a:extLst>
              <a:ext uri="{FF2B5EF4-FFF2-40B4-BE49-F238E27FC236}">
                <a16:creationId xmlns:a16="http://schemas.microsoft.com/office/drawing/2014/main" id="{C80FE982-5AA1-6740-A983-4DCDE806A87F}"/>
              </a:ext>
            </a:extLst>
          </p:cNvPr>
          <p:cNvSpPr>
            <a:spLocks noGrp="1"/>
          </p:cNvSpPr>
          <p:nvPr>
            <p:ph type="title"/>
          </p:nvPr>
        </p:nvSpPr>
        <p:spPr/>
        <p:txBody>
          <a:bodyPr/>
          <a:lstStyle/>
          <a:p>
            <a:r>
              <a:rPr lang="en-US" dirty="0"/>
              <a:t>StyleGAN2</a:t>
            </a:r>
          </a:p>
        </p:txBody>
      </p:sp>
      <p:pic>
        <p:nvPicPr>
          <p:cNvPr id="6" name="Content Placeholder 5">
            <a:extLst>
              <a:ext uri="{FF2B5EF4-FFF2-40B4-BE49-F238E27FC236}">
                <a16:creationId xmlns:a16="http://schemas.microsoft.com/office/drawing/2014/main" id="{A318C539-E777-894D-A58C-3283BBA8581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05000" y="1828800"/>
            <a:ext cx="8261428" cy="2197622"/>
          </a:xfrm>
        </p:spPr>
      </p:pic>
      <p:sp>
        <p:nvSpPr>
          <p:cNvPr id="4" name="Rectangle 3">
            <a:extLst>
              <a:ext uri="{FF2B5EF4-FFF2-40B4-BE49-F238E27FC236}">
                <a16:creationId xmlns:a16="http://schemas.microsoft.com/office/drawing/2014/main" id="{6157ECA5-6E5C-454C-BA20-29AA6D6CC7D7}"/>
              </a:ext>
            </a:extLst>
          </p:cNvPr>
          <p:cNvSpPr/>
          <p:nvPr/>
        </p:nvSpPr>
        <p:spPr>
          <a:xfrm>
            <a:off x="152400" y="6336268"/>
            <a:ext cx="12039600" cy="369332"/>
          </a:xfrm>
          <a:prstGeom prst="rect">
            <a:avLst/>
          </a:prstGeom>
        </p:spPr>
        <p:txBody>
          <a:bodyPr wrap="square">
            <a:spAutoFit/>
          </a:bodyPr>
          <a:lstStyle/>
          <a:p>
            <a:pPr algn="ctr"/>
            <a:r>
              <a:rPr lang="en-US" sz="1800" b="0" dirty="0"/>
              <a:t>T. </a:t>
            </a:r>
            <a:r>
              <a:rPr lang="en-US" sz="1800" b="0" dirty="0" err="1"/>
              <a:t>Karras</a:t>
            </a:r>
            <a:r>
              <a:rPr lang="en-US" sz="1800" b="0" dirty="0"/>
              <a:t> et al. </a:t>
            </a:r>
            <a:r>
              <a:rPr lang="en-US" sz="1800" b="0" dirty="0">
                <a:hlinkClick r:id="rId3"/>
              </a:rPr>
              <a:t>Analyzing and Improving the Image Quality of StyleGAN</a:t>
            </a:r>
            <a:r>
              <a:rPr lang="en-US" sz="1800" b="0" dirty="0"/>
              <a:t>. CVPR 2020</a:t>
            </a:r>
          </a:p>
        </p:txBody>
      </p:sp>
      <p:pic>
        <p:nvPicPr>
          <p:cNvPr id="8" name="Picture 7">
            <a:extLst>
              <a:ext uri="{FF2B5EF4-FFF2-40B4-BE49-F238E27FC236}">
                <a16:creationId xmlns:a16="http://schemas.microsoft.com/office/drawing/2014/main" id="{B0702CFF-7A4A-524A-9EBB-1C77A4612312}"/>
              </a:ext>
            </a:extLst>
          </p:cNvPr>
          <p:cNvPicPr>
            <a:picLocks noChangeAspect="1"/>
          </p:cNvPicPr>
          <p:nvPr/>
        </p:nvPicPr>
        <p:blipFill rotWithShape="1">
          <a:blip r:embed="rId4">
            <a:extLst>
              <a:ext uri="{28A0092B-C50C-407E-A947-70E740481C1C}">
                <a14:useLocalDpi xmlns:a14="http://schemas.microsoft.com/office/drawing/2010/main" val="0"/>
              </a:ext>
            </a:extLst>
          </a:blip>
          <a:srcRect b="25025"/>
          <a:stretch/>
        </p:blipFill>
        <p:spPr>
          <a:xfrm>
            <a:off x="1873172" y="4155602"/>
            <a:ext cx="4146628" cy="2092798"/>
          </a:xfrm>
          <a:prstGeom prst="rect">
            <a:avLst/>
          </a:prstGeom>
        </p:spPr>
      </p:pic>
      <p:pic>
        <p:nvPicPr>
          <p:cNvPr id="9" name="Picture 8">
            <a:extLst>
              <a:ext uri="{FF2B5EF4-FFF2-40B4-BE49-F238E27FC236}">
                <a16:creationId xmlns:a16="http://schemas.microsoft.com/office/drawing/2014/main" id="{0BE22B44-FB4A-0E4E-81BE-825148EF5F42}"/>
              </a:ext>
            </a:extLst>
          </p:cNvPr>
          <p:cNvPicPr>
            <a:picLocks noChangeAspect="1"/>
          </p:cNvPicPr>
          <p:nvPr/>
        </p:nvPicPr>
        <p:blipFill rotWithShape="1">
          <a:blip r:embed="rId4">
            <a:extLst>
              <a:ext uri="{28A0092B-C50C-407E-A947-70E740481C1C}">
                <a14:useLocalDpi xmlns:a14="http://schemas.microsoft.com/office/drawing/2010/main" val="0"/>
              </a:ext>
            </a:extLst>
          </a:blip>
          <a:srcRect t="77416"/>
          <a:stretch/>
        </p:blipFill>
        <p:spPr>
          <a:xfrm>
            <a:off x="6019800" y="4322600"/>
            <a:ext cx="4146628" cy="630400"/>
          </a:xfrm>
          <a:prstGeom prst="rect">
            <a:avLst/>
          </a:prstGeom>
        </p:spPr>
      </p:pic>
    </p:spTree>
    <p:extLst>
      <p:ext uri="{BB962C8B-B14F-4D97-AF65-F5344CB8AC3E}">
        <p14:creationId xmlns:p14="http://schemas.microsoft.com/office/powerpoint/2010/main" val="15557001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rise of GANs</a:t>
            </a:r>
          </a:p>
        </p:txBody>
      </p:sp>
      <p:pic>
        <p:nvPicPr>
          <p:cNvPr id="7" name="Content Placeholder 6">
            <a:extLst>
              <a:ext uri="{FF2B5EF4-FFF2-40B4-BE49-F238E27FC236}">
                <a16:creationId xmlns:a16="http://schemas.microsoft.com/office/drawing/2014/main" id="{C11A598F-6AA8-4C40-98EC-4A5FDEB43AB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43543" y="914400"/>
            <a:ext cx="7310057" cy="5791200"/>
          </a:xfrm>
        </p:spPr>
      </p:pic>
    </p:spTree>
    <p:extLst>
      <p:ext uri="{BB962C8B-B14F-4D97-AF65-F5344CB8AC3E}">
        <p14:creationId xmlns:p14="http://schemas.microsoft.com/office/powerpoint/2010/main" val="2357804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2881B-3288-7D40-AA98-8F865F20BD8B}"/>
              </a:ext>
            </a:extLst>
          </p:cNvPr>
          <p:cNvSpPr>
            <a:spLocks noGrp="1"/>
          </p:cNvSpPr>
          <p:nvPr>
            <p:ph type="title"/>
          </p:nvPr>
        </p:nvSpPr>
        <p:spPr/>
        <p:txBody>
          <a:bodyPr/>
          <a:lstStyle/>
          <a:p>
            <a:r>
              <a:rPr lang="en-US" dirty="0"/>
              <a:t>StyleGAN3</a:t>
            </a:r>
          </a:p>
        </p:txBody>
      </p:sp>
      <p:pic>
        <p:nvPicPr>
          <p:cNvPr id="6" name="Content Placeholder 5">
            <a:extLst>
              <a:ext uri="{FF2B5EF4-FFF2-40B4-BE49-F238E27FC236}">
                <a16:creationId xmlns:a16="http://schemas.microsoft.com/office/drawing/2014/main" id="{CF8F1A9A-FB28-0F41-90AA-3EA9E8B5923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14400" y="1111041"/>
            <a:ext cx="10363200" cy="4864517"/>
          </a:xfrm>
        </p:spPr>
      </p:pic>
      <p:sp>
        <p:nvSpPr>
          <p:cNvPr id="4" name="Rectangle 3">
            <a:extLst>
              <a:ext uri="{FF2B5EF4-FFF2-40B4-BE49-F238E27FC236}">
                <a16:creationId xmlns:a16="http://schemas.microsoft.com/office/drawing/2014/main" id="{815B793D-A827-584F-A504-B08A7693A52E}"/>
              </a:ext>
            </a:extLst>
          </p:cNvPr>
          <p:cNvSpPr/>
          <p:nvPr/>
        </p:nvSpPr>
        <p:spPr>
          <a:xfrm>
            <a:off x="152400" y="6336268"/>
            <a:ext cx="12039600" cy="369332"/>
          </a:xfrm>
          <a:prstGeom prst="rect">
            <a:avLst/>
          </a:prstGeom>
        </p:spPr>
        <p:txBody>
          <a:bodyPr wrap="square">
            <a:spAutoFit/>
          </a:bodyPr>
          <a:lstStyle/>
          <a:p>
            <a:pPr algn="ctr"/>
            <a:r>
              <a:rPr lang="en-US" sz="1800" b="0" dirty="0"/>
              <a:t>T. </a:t>
            </a:r>
            <a:r>
              <a:rPr lang="en-US" sz="1800" b="0" dirty="0" err="1"/>
              <a:t>Karras</a:t>
            </a:r>
            <a:r>
              <a:rPr lang="en-US" sz="1800" b="0" dirty="0"/>
              <a:t> et al. </a:t>
            </a:r>
            <a:r>
              <a:rPr lang="en-US" sz="1800" b="0" dirty="0">
                <a:hlinkClick r:id="rId3"/>
              </a:rPr>
              <a:t>Alias-Free Generative Adversarial Networks</a:t>
            </a:r>
            <a:r>
              <a:rPr lang="en-US" sz="1800" b="0" dirty="0"/>
              <a:t>. </a:t>
            </a:r>
            <a:r>
              <a:rPr lang="en-US" sz="1800" b="0" dirty="0" err="1"/>
              <a:t>NeurIPS</a:t>
            </a:r>
            <a:r>
              <a:rPr lang="en-US" sz="1800" b="0" dirty="0"/>
              <a:t> 2021</a:t>
            </a:r>
          </a:p>
        </p:txBody>
      </p:sp>
    </p:spTree>
    <p:extLst>
      <p:ext uri="{BB962C8B-B14F-4D97-AF65-F5344CB8AC3E}">
        <p14:creationId xmlns:p14="http://schemas.microsoft.com/office/powerpoint/2010/main" val="26744654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2881B-3288-7D40-AA98-8F865F20BD8B}"/>
              </a:ext>
            </a:extLst>
          </p:cNvPr>
          <p:cNvSpPr>
            <a:spLocks noGrp="1"/>
          </p:cNvSpPr>
          <p:nvPr>
            <p:ph type="title"/>
          </p:nvPr>
        </p:nvSpPr>
        <p:spPr/>
        <p:txBody>
          <a:bodyPr/>
          <a:lstStyle/>
          <a:p>
            <a:r>
              <a:rPr lang="en-US" dirty="0"/>
              <a:t>StyleGAN3</a:t>
            </a:r>
          </a:p>
        </p:txBody>
      </p:sp>
      <p:sp>
        <p:nvSpPr>
          <p:cNvPr id="4" name="Rectangle 3">
            <a:extLst>
              <a:ext uri="{FF2B5EF4-FFF2-40B4-BE49-F238E27FC236}">
                <a16:creationId xmlns:a16="http://schemas.microsoft.com/office/drawing/2014/main" id="{815B793D-A827-584F-A504-B08A7693A52E}"/>
              </a:ext>
            </a:extLst>
          </p:cNvPr>
          <p:cNvSpPr/>
          <p:nvPr/>
        </p:nvSpPr>
        <p:spPr>
          <a:xfrm>
            <a:off x="152400" y="6336268"/>
            <a:ext cx="12039600" cy="369332"/>
          </a:xfrm>
          <a:prstGeom prst="rect">
            <a:avLst/>
          </a:prstGeom>
        </p:spPr>
        <p:txBody>
          <a:bodyPr wrap="square">
            <a:spAutoFit/>
          </a:bodyPr>
          <a:lstStyle/>
          <a:p>
            <a:pPr algn="ctr"/>
            <a:r>
              <a:rPr lang="en-US" sz="1800" b="0" dirty="0"/>
              <a:t>T. </a:t>
            </a:r>
            <a:r>
              <a:rPr lang="en-US" sz="1800" b="0" dirty="0" err="1"/>
              <a:t>Karras</a:t>
            </a:r>
            <a:r>
              <a:rPr lang="en-US" sz="1800" b="0" dirty="0"/>
              <a:t> et al. </a:t>
            </a:r>
            <a:r>
              <a:rPr lang="en-US" sz="1800" b="0" dirty="0">
                <a:hlinkClick r:id="rId4"/>
              </a:rPr>
              <a:t>Alias-Free Generative Adversarial Networks</a:t>
            </a:r>
            <a:r>
              <a:rPr lang="en-US" sz="1800" b="0" dirty="0"/>
              <a:t>. </a:t>
            </a:r>
            <a:r>
              <a:rPr lang="en-US" sz="1800" b="0" dirty="0" err="1"/>
              <a:t>NeurIPS</a:t>
            </a:r>
            <a:r>
              <a:rPr lang="en-US" sz="1800" b="0" dirty="0"/>
              <a:t> 2021</a:t>
            </a:r>
          </a:p>
        </p:txBody>
      </p:sp>
      <p:pic>
        <p:nvPicPr>
          <p:cNvPr id="7" name="video_1_ffhq_cinemagraphs.mp4">
            <a:hlinkClick r:id="" action="ppaction://media"/>
            <a:extLst>
              <a:ext uri="{FF2B5EF4-FFF2-40B4-BE49-F238E27FC236}">
                <a16:creationId xmlns:a16="http://schemas.microsoft.com/office/drawing/2014/main" id="{597593EE-950A-4343-BF04-C9ED1246BD72}"/>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289050" y="914400"/>
            <a:ext cx="9613900" cy="5257800"/>
          </a:xfrm>
        </p:spPr>
      </p:pic>
      <p:sp>
        <p:nvSpPr>
          <p:cNvPr id="8" name="TextBox 7">
            <a:extLst>
              <a:ext uri="{FF2B5EF4-FFF2-40B4-BE49-F238E27FC236}">
                <a16:creationId xmlns:a16="http://schemas.microsoft.com/office/drawing/2014/main" id="{450E3A61-98DD-5F40-8898-0DCFBDABDEE6}"/>
              </a:ext>
            </a:extLst>
          </p:cNvPr>
          <p:cNvSpPr txBox="1"/>
          <p:nvPr/>
        </p:nvSpPr>
        <p:spPr>
          <a:xfrm>
            <a:off x="10820400" y="6290101"/>
            <a:ext cx="885820" cy="369332"/>
          </a:xfrm>
          <a:prstGeom prst="rect">
            <a:avLst/>
          </a:prstGeom>
          <a:noFill/>
        </p:spPr>
        <p:txBody>
          <a:bodyPr wrap="none" rtlCol="0">
            <a:spAutoFit/>
          </a:bodyPr>
          <a:lstStyle/>
          <a:p>
            <a:r>
              <a:rPr lang="en-US" sz="1800" b="0" dirty="0">
                <a:hlinkClick r:id="rId6"/>
              </a:rPr>
              <a:t>Videos</a:t>
            </a:r>
            <a:endParaRPr lang="en-US" sz="1800" b="0" dirty="0"/>
          </a:p>
        </p:txBody>
      </p:sp>
    </p:spTree>
    <p:extLst>
      <p:ext uri="{BB962C8B-B14F-4D97-AF65-F5344CB8AC3E}">
        <p14:creationId xmlns:p14="http://schemas.microsoft.com/office/powerpoint/2010/main" val="4238811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95E11-B80D-CC44-85F0-784DF23C37D2}"/>
              </a:ext>
            </a:extLst>
          </p:cNvPr>
          <p:cNvSpPr>
            <a:spLocks noGrp="1"/>
          </p:cNvSpPr>
          <p:nvPr>
            <p:ph type="title"/>
          </p:nvPr>
        </p:nvSpPr>
        <p:spPr/>
        <p:txBody>
          <a:bodyPr/>
          <a:lstStyle/>
          <a:p>
            <a:r>
              <a:rPr lang="en-US" dirty="0"/>
              <a:t>Application of GANs: Inversion and image editing</a:t>
            </a:r>
          </a:p>
        </p:txBody>
      </p:sp>
      <p:pic>
        <p:nvPicPr>
          <p:cNvPr id="5" name="Content Placeholder 4">
            <a:extLst>
              <a:ext uri="{FF2B5EF4-FFF2-40B4-BE49-F238E27FC236}">
                <a16:creationId xmlns:a16="http://schemas.microsoft.com/office/drawing/2014/main" id="{4D3839DA-2918-BD47-95FA-86CD8B64420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94041" y="914400"/>
            <a:ext cx="8203918" cy="5257800"/>
          </a:xfrm>
        </p:spPr>
      </p:pic>
      <p:sp>
        <p:nvSpPr>
          <p:cNvPr id="6" name="TextBox 5">
            <a:extLst>
              <a:ext uri="{FF2B5EF4-FFF2-40B4-BE49-F238E27FC236}">
                <a16:creationId xmlns:a16="http://schemas.microsoft.com/office/drawing/2014/main" id="{8D3D5395-32D1-DF44-AB32-FF2A48D1063E}"/>
              </a:ext>
            </a:extLst>
          </p:cNvPr>
          <p:cNvSpPr txBox="1"/>
          <p:nvPr/>
        </p:nvSpPr>
        <p:spPr>
          <a:xfrm>
            <a:off x="3048000" y="6412468"/>
            <a:ext cx="5391476" cy="369332"/>
          </a:xfrm>
          <a:prstGeom prst="rect">
            <a:avLst/>
          </a:prstGeom>
          <a:noFill/>
        </p:spPr>
        <p:txBody>
          <a:bodyPr wrap="none" rtlCol="0">
            <a:spAutoFit/>
          </a:bodyPr>
          <a:lstStyle/>
          <a:p>
            <a:r>
              <a:rPr lang="en-US" sz="1800" b="0" dirty="0"/>
              <a:t>W. Xia et al. </a:t>
            </a:r>
            <a:r>
              <a:rPr lang="en-US" sz="1800" b="0" dirty="0">
                <a:hlinkClick r:id="rId3"/>
              </a:rPr>
              <a:t>GAN Inversion: A Survey</a:t>
            </a:r>
            <a:r>
              <a:rPr lang="en-US" sz="1800" b="0" dirty="0"/>
              <a:t>. TPAMI 2023</a:t>
            </a:r>
          </a:p>
        </p:txBody>
      </p:sp>
    </p:spTree>
    <p:extLst>
      <p:ext uri="{BB962C8B-B14F-4D97-AF65-F5344CB8AC3E}">
        <p14:creationId xmlns:p14="http://schemas.microsoft.com/office/powerpoint/2010/main" val="42425499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453D94-41F8-B64D-A5A1-85982D9596A7}"/>
              </a:ext>
            </a:extLst>
          </p:cNvPr>
          <p:cNvSpPr>
            <a:spLocks noGrp="1"/>
          </p:cNvSpPr>
          <p:nvPr>
            <p:ph type="title"/>
          </p:nvPr>
        </p:nvSpPr>
        <p:spPr/>
        <p:txBody>
          <a:bodyPr/>
          <a:lstStyle/>
          <a:p>
            <a:r>
              <a:rPr lang="en-US" dirty="0"/>
              <a:t>GAN-based image editing</a:t>
            </a:r>
          </a:p>
        </p:txBody>
      </p:sp>
      <p:pic>
        <p:nvPicPr>
          <p:cNvPr id="6" name="Content Placeholder 5">
            <a:extLst>
              <a:ext uri="{FF2B5EF4-FFF2-40B4-BE49-F238E27FC236}">
                <a16:creationId xmlns:a16="http://schemas.microsoft.com/office/drawing/2014/main" id="{F74BA1FF-1E3E-C440-9D74-83BC0C1088E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14400" y="1981200"/>
            <a:ext cx="10551529" cy="4166744"/>
          </a:xfrm>
        </p:spPr>
      </p:pic>
      <p:sp>
        <p:nvSpPr>
          <p:cNvPr id="4" name="Rectangle 3">
            <a:extLst>
              <a:ext uri="{FF2B5EF4-FFF2-40B4-BE49-F238E27FC236}">
                <a16:creationId xmlns:a16="http://schemas.microsoft.com/office/drawing/2014/main" id="{182D232F-6EB5-0446-ACEA-4C7EBC07F274}"/>
              </a:ext>
            </a:extLst>
          </p:cNvPr>
          <p:cNvSpPr/>
          <p:nvPr/>
        </p:nvSpPr>
        <p:spPr>
          <a:xfrm>
            <a:off x="381000" y="6248400"/>
            <a:ext cx="11658600" cy="369332"/>
          </a:xfrm>
          <a:prstGeom prst="rect">
            <a:avLst/>
          </a:prstGeom>
        </p:spPr>
        <p:txBody>
          <a:bodyPr wrap="square">
            <a:spAutoFit/>
          </a:bodyPr>
          <a:lstStyle/>
          <a:p>
            <a:r>
              <a:rPr lang="en-US" sz="1800" b="0" dirty="0"/>
              <a:t>Y. Shen, J. Gu, X. Tang, B. Zhou. </a:t>
            </a:r>
            <a:r>
              <a:rPr lang="en-US" sz="1800" b="0" dirty="0">
                <a:hlinkClick r:id="rId3"/>
              </a:rPr>
              <a:t>Interpreting the Latent Space of GANs for Semantic Face Editing</a:t>
            </a:r>
            <a:r>
              <a:rPr lang="en-US" sz="1800" b="0" dirty="0"/>
              <a:t>. CVPR 2020</a:t>
            </a:r>
          </a:p>
        </p:txBody>
      </p:sp>
      <p:sp>
        <p:nvSpPr>
          <p:cNvPr id="7" name="Rectangle 6">
            <a:extLst>
              <a:ext uri="{FF2B5EF4-FFF2-40B4-BE49-F238E27FC236}">
                <a16:creationId xmlns:a16="http://schemas.microsoft.com/office/drawing/2014/main" id="{5FE2EC21-EC8A-E644-909B-E652306A86ED}"/>
              </a:ext>
            </a:extLst>
          </p:cNvPr>
          <p:cNvSpPr/>
          <p:nvPr/>
        </p:nvSpPr>
        <p:spPr>
          <a:xfrm>
            <a:off x="894805" y="914400"/>
            <a:ext cx="10839995" cy="954107"/>
          </a:xfrm>
          <a:prstGeom prst="rect">
            <a:avLst/>
          </a:prstGeom>
        </p:spPr>
        <p:txBody>
          <a:bodyPr wrap="square">
            <a:spAutoFit/>
          </a:bodyPr>
          <a:lstStyle/>
          <a:p>
            <a:pPr marL="342900" indent="-342900">
              <a:buFont typeface="Arial" panose="020B0604020202020204" pitchFamily="34" charset="0"/>
              <a:buChar char="•"/>
            </a:pPr>
            <a:r>
              <a:rPr lang="en-US" sz="2800" b="0" dirty="0"/>
              <a:t>Use pre-trained attribute classifiers to find latent space directions corresponding to pose, smile, age, gender, eyeglasses</a:t>
            </a:r>
          </a:p>
        </p:txBody>
      </p:sp>
    </p:spTree>
    <p:extLst>
      <p:ext uri="{BB962C8B-B14F-4D97-AF65-F5344CB8AC3E}">
        <p14:creationId xmlns:p14="http://schemas.microsoft.com/office/powerpoint/2010/main" val="8362767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48B76-DF4E-CA42-BE7D-50744627DD21}"/>
              </a:ext>
            </a:extLst>
          </p:cNvPr>
          <p:cNvSpPr>
            <a:spLocks noGrp="1"/>
          </p:cNvSpPr>
          <p:nvPr>
            <p:ph type="title"/>
          </p:nvPr>
        </p:nvSpPr>
        <p:spPr/>
        <p:txBody>
          <a:bodyPr/>
          <a:lstStyle/>
          <a:p>
            <a:r>
              <a:rPr lang="en-US" dirty="0"/>
              <a:t>GAN-based image editing</a:t>
            </a:r>
          </a:p>
        </p:txBody>
      </p:sp>
      <p:pic>
        <p:nvPicPr>
          <p:cNvPr id="5" name="Content Placeholder 4">
            <a:extLst>
              <a:ext uri="{FF2B5EF4-FFF2-40B4-BE49-F238E27FC236}">
                <a16:creationId xmlns:a16="http://schemas.microsoft.com/office/drawing/2014/main" id="{6D7625B0-0D38-4547-830E-23D3BBAE326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 y="1219200"/>
            <a:ext cx="11601892" cy="4343400"/>
          </a:xfrm>
        </p:spPr>
      </p:pic>
      <p:sp>
        <p:nvSpPr>
          <p:cNvPr id="6" name="Rectangle 5">
            <a:extLst>
              <a:ext uri="{FF2B5EF4-FFF2-40B4-BE49-F238E27FC236}">
                <a16:creationId xmlns:a16="http://schemas.microsoft.com/office/drawing/2014/main" id="{5DE8FFDF-D5CA-764A-A43D-393F184E9FD5}"/>
              </a:ext>
            </a:extLst>
          </p:cNvPr>
          <p:cNvSpPr/>
          <p:nvPr/>
        </p:nvSpPr>
        <p:spPr>
          <a:xfrm>
            <a:off x="371254" y="6324600"/>
            <a:ext cx="11449492" cy="369332"/>
          </a:xfrm>
          <a:prstGeom prst="rect">
            <a:avLst/>
          </a:prstGeom>
        </p:spPr>
        <p:txBody>
          <a:bodyPr wrap="square">
            <a:spAutoFit/>
          </a:bodyPr>
          <a:lstStyle/>
          <a:p>
            <a:pPr algn="ctr"/>
            <a:r>
              <a:rPr lang="en-US" sz="1800" b="0" dirty="0"/>
              <a:t>Z. Wu et al. </a:t>
            </a:r>
            <a:r>
              <a:rPr lang="en-US" sz="1800" b="0" dirty="0">
                <a:hlinkClick r:id="rId3"/>
              </a:rPr>
              <a:t>StyleSpace Analysis: Disentangled Controls for </a:t>
            </a:r>
            <a:r>
              <a:rPr lang="en-US" sz="1800" b="0" dirty="0" err="1">
                <a:hlinkClick r:id="rId3"/>
              </a:rPr>
              <a:t>StyleGAN</a:t>
            </a:r>
            <a:r>
              <a:rPr lang="en-US" sz="1800" b="0" dirty="0">
                <a:hlinkClick r:id="rId3"/>
              </a:rPr>
              <a:t> Image Generation</a:t>
            </a:r>
            <a:r>
              <a:rPr lang="en-US" sz="1800" b="0" dirty="0"/>
              <a:t>. CVPR 2021</a:t>
            </a:r>
          </a:p>
        </p:txBody>
      </p:sp>
    </p:spTree>
    <p:extLst>
      <p:ext uri="{BB962C8B-B14F-4D97-AF65-F5344CB8AC3E}">
        <p14:creationId xmlns:p14="http://schemas.microsoft.com/office/powerpoint/2010/main" val="32958427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48B76-DF4E-CA42-BE7D-50744627DD21}"/>
              </a:ext>
            </a:extLst>
          </p:cNvPr>
          <p:cNvSpPr>
            <a:spLocks noGrp="1"/>
          </p:cNvSpPr>
          <p:nvPr>
            <p:ph type="title"/>
          </p:nvPr>
        </p:nvSpPr>
        <p:spPr/>
        <p:txBody>
          <a:bodyPr/>
          <a:lstStyle/>
          <a:p>
            <a:r>
              <a:rPr lang="en-US" dirty="0"/>
              <a:t>GAN-based image editing</a:t>
            </a:r>
          </a:p>
        </p:txBody>
      </p:sp>
      <p:sp>
        <p:nvSpPr>
          <p:cNvPr id="6" name="Rectangle 5">
            <a:extLst>
              <a:ext uri="{FF2B5EF4-FFF2-40B4-BE49-F238E27FC236}">
                <a16:creationId xmlns:a16="http://schemas.microsoft.com/office/drawing/2014/main" id="{5DE8FFDF-D5CA-764A-A43D-393F184E9FD5}"/>
              </a:ext>
            </a:extLst>
          </p:cNvPr>
          <p:cNvSpPr/>
          <p:nvPr/>
        </p:nvSpPr>
        <p:spPr>
          <a:xfrm>
            <a:off x="371254" y="6324600"/>
            <a:ext cx="11449492" cy="369332"/>
          </a:xfrm>
          <a:prstGeom prst="rect">
            <a:avLst/>
          </a:prstGeom>
        </p:spPr>
        <p:txBody>
          <a:bodyPr wrap="square">
            <a:spAutoFit/>
          </a:bodyPr>
          <a:lstStyle/>
          <a:p>
            <a:pPr algn="ctr"/>
            <a:r>
              <a:rPr lang="en-US" sz="1800" b="0" dirty="0"/>
              <a:t>Z. Wu et al. </a:t>
            </a:r>
            <a:r>
              <a:rPr lang="en-US" sz="1800" b="0" dirty="0">
                <a:hlinkClick r:id="rId2"/>
              </a:rPr>
              <a:t>StyleSpace Analysis: Disentangled Controls for </a:t>
            </a:r>
            <a:r>
              <a:rPr lang="en-US" sz="1800" b="0" dirty="0" err="1">
                <a:hlinkClick r:id="rId2"/>
              </a:rPr>
              <a:t>StyleGAN</a:t>
            </a:r>
            <a:r>
              <a:rPr lang="en-US" sz="1800" b="0" dirty="0">
                <a:hlinkClick r:id="rId2"/>
              </a:rPr>
              <a:t> Image Generation</a:t>
            </a:r>
            <a:r>
              <a:rPr lang="en-US" sz="1800" b="0" dirty="0"/>
              <a:t>. CVPR 2021</a:t>
            </a:r>
          </a:p>
        </p:txBody>
      </p:sp>
      <p:pic>
        <p:nvPicPr>
          <p:cNvPr id="12" name="Content Placeholder 11">
            <a:extLst>
              <a:ext uri="{FF2B5EF4-FFF2-40B4-BE49-F238E27FC236}">
                <a16:creationId xmlns:a16="http://schemas.microsoft.com/office/drawing/2014/main" id="{CBDDEED1-39BD-6648-8F1C-3FC7310650C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45233" y="1371600"/>
            <a:ext cx="11755169" cy="4648200"/>
          </a:xfrm>
        </p:spPr>
      </p:pic>
      <p:sp>
        <p:nvSpPr>
          <p:cNvPr id="13" name="Rectangle 12">
            <a:extLst>
              <a:ext uri="{FF2B5EF4-FFF2-40B4-BE49-F238E27FC236}">
                <a16:creationId xmlns:a16="http://schemas.microsoft.com/office/drawing/2014/main" id="{23ED3CFF-7696-4D43-BB01-DE922D83F77F}"/>
              </a:ext>
            </a:extLst>
          </p:cNvPr>
          <p:cNvSpPr/>
          <p:nvPr/>
        </p:nvSpPr>
        <p:spPr bwMode="auto">
          <a:xfrm>
            <a:off x="1524000" y="5715000"/>
            <a:ext cx="4648200" cy="2286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1477636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337EF-8883-9741-A4B7-BD0BA98FD50C}"/>
              </a:ext>
            </a:extLst>
          </p:cNvPr>
          <p:cNvSpPr>
            <a:spLocks noGrp="1"/>
          </p:cNvSpPr>
          <p:nvPr>
            <p:ph type="title"/>
          </p:nvPr>
        </p:nvSpPr>
        <p:spPr/>
        <p:txBody>
          <a:bodyPr/>
          <a:lstStyle/>
          <a:p>
            <a:r>
              <a:rPr lang="en-US" dirty="0"/>
              <a:t>Editing using text prompts</a:t>
            </a:r>
          </a:p>
        </p:txBody>
      </p:sp>
      <p:pic>
        <p:nvPicPr>
          <p:cNvPr id="5" name="Content Placeholder 4">
            <a:extLst>
              <a:ext uri="{FF2B5EF4-FFF2-40B4-BE49-F238E27FC236}">
                <a16:creationId xmlns:a16="http://schemas.microsoft.com/office/drawing/2014/main" id="{2A73DCD5-63AE-4041-B165-61AB6CABF27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14400" y="2101865"/>
            <a:ext cx="10363200" cy="3841735"/>
          </a:xfrm>
        </p:spPr>
      </p:pic>
      <p:sp>
        <p:nvSpPr>
          <p:cNvPr id="6" name="Rectangle 5">
            <a:extLst>
              <a:ext uri="{FF2B5EF4-FFF2-40B4-BE49-F238E27FC236}">
                <a16:creationId xmlns:a16="http://schemas.microsoft.com/office/drawing/2014/main" id="{AE706181-9AF9-7348-8BF7-43B74047C04F}"/>
              </a:ext>
            </a:extLst>
          </p:cNvPr>
          <p:cNvSpPr/>
          <p:nvPr/>
        </p:nvSpPr>
        <p:spPr>
          <a:xfrm>
            <a:off x="228600" y="6248400"/>
            <a:ext cx="11658600" cy="369332"/>
          </a:xfrm>
          <a:prstGeom prst="rect">
            <a:avLst/>
          </a:prstGeom>
        </p:spPr>
        <p:txBody>
          <a:bodyPr wrap="square">
            <a:spAutoFit/>
          </a:bodyPr>
          <a:lstStyle/>
          <a:p>
            <a:pPr algn="ctr"/>
            <a:r>
              <a:rPr lang="en-US" sz="1800" b="0" dirty="0"/>
              <a:t>O. </a:t>
            </a:r>
            <a:r>
              <a:rPr lang="en-US" sz="1800" b="0" dirty="0" err="1"/>
              <a:t>Patashnik</a:t>
            </a:r>
            <a:r>
              <a:rPr lang="en-US" sz="1800" b="0" dirty="0"/>
              <a:t> et al.. </a:t>
            </a:r>
            <a:r>
              <a:rPr lang="en-US" sz="1800" b="0" dirty="0">
                <a:hlinkClick r:id="rId3"/>
              </a:rPr>
              <a:t>StyleCLIP: Text-Driven Manipulation of StyleGAN Imagery</a:t>
            </a:r>
            <a:r>
              <a:rPr lang="en-US" sz="1800" b="0" dirty="0"/>
              <a:t>. ICCV 2021</a:t>
            </a:r>
          </a:p>
        </p:txBody>
      </p:sp>
      <p:sp>
        <p:nvSpPr>
          <p:cNvPr id="7" name="Rectangle 6">
            <a:extLst>
              <a:ext uri="{FF2B5EF4-FFF2-40B4-BE49-F238E27FC236}">
                <a16:creationId xmlns:a16="http://schemas.microsoft.com/office/drawing/2014/main" id="{33424F6D-23D2-BE40-96DE-4417EF83BCCD}"/>
              </a:ext>
            </a:extLst>
          </p:cNvPr>
          <p:cNvSpPr/>
          <p:nvPr/>
        </p:nvSpPr>
        <p:spPr>
          <a:xfrm>
            <a:off x="894806" y="914400"/>
            <a:ext cx="10382794" cy="954107"/>
          </a:xfrm>
          <a:prstGeom prst="rect">
            <a:avLst/>
          </a:prstGeom>
        </p:spPr>
        <p:txBody>
          <a:bodyPr wrap="square">
            <a:spAutoFit/>
          </a:bodyPr>
          <a:lstStyle/>
          <a:p>
            <a:pPr marL="342900" indent="-342900">
              <a:buFont typeface="Arial" panose="020B0604020202020204" pitchFamily="34" charset="0"/>
              <a:buChar char="•"/>
            </a:pPr>
            <a:r>
              <a:rPr lang="en-US" sz="2800" b="0" dirty="0"/>
              <a:t>Combine powerful recent image-text embedding technique (</a:t>
            </a:r>
            <a:r>
              <a:rPr lang="en-US" sz="2800" b="0" dirty="0">
                <a:hlinkClick r:id="rId4"/>
              </a:rPr>
              <a:t>CLIP</a:t>
            </a:r>
            <a:r>
              <a:rPr lang="en-US" sz="2800" b="0" dirty="0"/>
              <a:t>) with pre-trained StyleGAN for text-based image editing </a:t>
            </a:r>
          </a:p>
        </p:txBody>
      </p:sp>
    </p:spTree>
    <p:extLst>
      <p:ext uri="{BB962C8B-B14F-4D97-AF65-F5344CB8AC3E}">
        <p14:creationId xmlns:p14="http://schemas.microsoft.com/office/powerpoint/2010/main" val="34434354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golden age of GANs: The </a:t>
            </a:r>
            <a:r>
              <a:rPr lang="en-US" dirty="0" err="1"/>
              <a:t>StyleGAN</a:t>
            </a:r>
            <a:r>
              <a:rPr lang="en-US" dirty="0"/>
              <a:t> family</a:t>
            </a:r>
          </a:p>
        </p:txBody>
      </p:sp>
      <p:sp>
        <p:nvSpPr>
          <p:cNvPr id="6" name="Content Placeholder 5"/>
          <p:cNvSpPr>
            <a:spLocks noGrp="1"/>
          </p:cNvSpPr>
          <p:nvPr>
            <p:ph idx="1"/>
          </p:nvPr>
        </p:nvSpPr>
        <p:spPr/>
        <p:txBody>
          <a:bodyPr/>
          <a:lstStyle/>
          <a:p>
            <a:pPr marL="457200" indent="-457200">
              <a:buFont typeface="Arial" panose="020B0604020202020204" pitchFamily="34" charset="0"/>
              <a:buChar char="•"/>
            </a:pPr>
            <a:r>
              <a:rPr lang="en-US" dirty="0">
                <a:solidFill>
                  <a:schemeClr val="bg1">
                    <a:lumMod val="50000"/>
                  </a:schemeClr>
                </a:solidFill>
              </a:rPr>
              <a:t>2018: Progressive GAN</a:t>
            </a:r>
          </a:p>
          <a:p>
            <a:pPr marL="457200" indent="-457200">
              <a:buFont typeface="Arial" panose="020B0604020202020204" pitchFamily="34" charset="0"/>
              <a:buChar char="•"/>
            </a:pPr>
            <a:r>
              <a:rPr lang="en-US" dirty="0">
                <a:solidFill>
                  <a:schemeClr val="bg1">
                    <a:lumMod val="50000"/>
                  </a:schemeClr>
                </a:solidFill>
              </a:rPr>
              <a:t>2019: </a:t>
            </a:r>
            <a:r>
              <a:rPr lang="en-US" dirty="0" err="1">
                <a:solidFill>
                  <a:schemeClr val="bg1">
                    <a:lumMod val="50000"/>
                  </a:schemeClr>
                </a:solidFill>
              </a:rPr>
              <a:t>StyleGAN</a:t>
            </a:r>
            <a:endParaRPr lang="en-US" dirty="0">
              <a:solidFill>
                <a:schemeClr val="bg1">
                  <a:lumMod val="50000"/>
                </a:schemeClr>
              </a:solidFill>
            </a:endParaRPr>
          </a:p>
          <a:p>
            <a:pPr marL="457200" indent="-457200">
              <a:buFont typeface="Arial"/>
              <a:buChar char="•"/>
            </a:pPr>
            <a:r>
              <a:rPr lang="en-US" dirty="0">
                <a:solidFill>
                  <a:schemeClr val="bg1">
                    <a:lumMod val="50000"/>
                  </a:schemeClr>
                </a:solidFill>
              </a:rPr>
              <a:t>2020: StyleGAN2</a:t>
            </a:r>
          </a:p>
          <a:p>
            <a:pPr marL="457200" indent="-457200">
              <a:buFont typeface="Arial"/>
              <a:buChar char="•"/>
            </a:pPr>
            <a:r>
              <a:rPr lang="en-US" dirty="0">
                <a:solidFill>
                  <a:schemeClr val="bg1">
                    <a:lumMod val="50000"/>
                  </a:schemeClr>
                </a:solidFill>
              </a:rPr>
              <a:t>2021: StyleGAN3</a:t>
            </a:r>
          </a:p>
          <a:p>
            <a:pPr marL="457200" indent="-457200">
              <a:buFont typeface="Arial"/>
              <a:buChar char="•"/>
            </a:pPr>
            <a:r>
              <a:rPr lang="en-US" dirty="0"/>
              <a:t>In the meanwhile…</a:t>
            </a:r>
          </a:p>
        </p:txBody>
      </p:sp>
    </p:spTree>
    <p:extLst>
      <p:ext uri="{BB962C8B-B14F-4D97-AF65-F5344CB8AC3E}">
        <p14:creationId xmlns:p14="http://schemas.microsoft.com/office/powerpoint/2010/main" val="4107795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8F55E-2950-C248-883E-C9851D876164}"/>
              </a:ext>
            </a:extLst>
          </p:cNvPr>
          <p:cNvSpPr>
            <a:spLocks noGrp="1"/>
          </p:cNvSpPr>
          <p:nvPr>
            <p:ph type="title"/>
          </p:nvPr>
        </p:nvSpPr>
        <p:spPr/>
        <p:txBody>
          <a:bodyPr/>
          <a:lstStyle/>
          <a:p>
            <a:r>
              <a:rPr lang="en-US" dirty="0" err="1"/>
              <a:t>BigGAN</a:t>
            </a:r>
            <a:endParaRPr lang="en-US" dirty="0"/>
          </a:p>
        </p:txBody>
      </p:sp>
      <p:sp>
        <p:nvSpPr>
          <p:cNvPr id="3" name="Content Placeholder 2">
            <a:extLst>
              <a:ext uri="{FF2B5EF4-FFF2-40B4-BE49-F238E27FC236}">
                <a16:creationId xmlns:a16="http://schemas.microsoft.com/office/drawing/2014/main" id="{A7F5803D-C950-8C4F-9774-B9EDB344EFEF}"/>
              </a:ext>
            </a:extLst>
          </p:cNvPr>
          <p:cNvSpPr>
            <a:spLocks noGrp="1"/>
          </p:cNvSpPr>
          <p:nvPr>
            <p:ph idx="1"/>
          </p:nvPr>
        </p:nvSpPr>
        <p:spPr/>
        <p:txBody>
          <a:bodyPr/>
          <a:lstStyle/>
          <a:p>
            <a:pPr marL="457200" indent="-457200">
              <a:buFont typeface="Arial" panose="020B0604020202020204" pitchFamily="34" charset="0"/>
              <a:buChar char="•"/>
            </a:pPr>
            <a:r>
              <a:rPr lang="en-US" dirty="0"/>
              <a:t>Scale up </a:t>
            </a:r>
            <a:r>
              <a:rPr lang="en-US" dirty="0">
                <a:hlinkClick r:id="rId2"/>
              </a:rPr>
              <a:t>self-attention GAN</a:t>
            </a:r>
            <a:r>
              <a:rPr lang="en-US" dirty="0"/>
              <a:t> to generate ImageNet images up to 512 x 512 resolution</a:t>
            </a:r>
          </a:p>
        </p:txBody>
      </p:sp>
      <p:sp>
        <p:nvSpPr>
          <p:cNvPr id="4" name="Rectangle 3">
            <a:extLst>
              <a:ext uri="{FF2B5EF4-FFF2-40B4-BE49-F238E27FC236}">
                <a16:creationId xmlns:a16="http://schemas.microsoft.com/office/drawing/2014/main" id="{86095469-6E9A-F341-96A1-0C6E847A83FE}"/>
              </a:ext>
            </a:extLst>
          </p:cNvPr>
          <p:cNvSpPr/>
          <p:nvPr/>
        </p:nvSpPr>
        <p:spPr>
          <a:xfrm>
            <a:off x="-76200" y="6412468"/>
            <a:ext cx="12268200" cy="369332"/>
          </a:xfrm>
          <a:prstGeom prst="rect">
            <a:avLst/>
          </a:prstGeom>
        </p:spPr>
        <p:txBody>
          <a:bodyPr wrap="square">
            <a:spAutoFit/>
          </a:bodyPr>
          <a:lstStyle/>
          <a:p>
            <a:pPr algn="ctr"/>
            <a:r>
              <a:rPr lang="en-US" sz="1800" b="0" dirty="0"/>
              <a:t>A. Brock, J. Donahue, K. </a:t>
            </a:r>
            <a:r>
              <a:rPr lang="en-US" sz="1800" b="0" dirty="0" err="1"/>
              <a:t>Simonyan</a:t>
            </a:r>
            <a:r>
              <a:rPr lang="en-US" sz="1800" b="0" dirty="0"/>
              <a:t>, </a:t>
            </a:r>
            <a:r>
              <a:rPr lang="en-US" sz="1800" b="0" dirty="0">
                <a:hlinkClick r:id="rId3"/>
              </a:rPr>
              <a:t>Large scale GAN training for high fidelity natural image synthesis</a:t>
            </a:r>
            <a:r>
              <a:rPr lang="en-US" sz="1800" b="0" dirty="0"/>
              <a:t>, ICLR 2019</a:t>
            </a:r>
          </a:p>
        </p:txBody>
      </p:sp>
      <p:pic>
        <p:nvPicPr>
          <p:cNvPr id="7" name="Picture 6">
            <a:extLst>
              <a:ext uri="{FF2B5EF4-FFF2-40B4-BE49-F238E27FC236}">
                <a16:creationId xmlns:a16="http://schemas.microsoft.com/office/drawing/2014/main" id="{A12225EF-F8AC-2A46-B9DC-07C79F3633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0" y="2209800"/>
            <a:ext cx="11486611" cy="2971800"/>
          </a:xfrm>
          <a:prstGeom prst="rect">
            <a:avLst/>
          </a:prstGeom>
        </p:spPr>
      </p:pic>
    </p:spTree>
    <p:extLst>
      <p:ext uri="{BB962C8B-B14F-4D97-AF65-F5344CB8AC3E}">
        <p14:creationId xmlns:p14="http://schemas.microsoft.com/office/powerpoint/2010/main" val="27814778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8F55E-2950-C248-883E-C9851D876164}"/>
              </a:ext>
            </a:extLst>
          </p:cNvPr>
          <p:cNvSpPr>
            <a:spLocks noGrp="1"/>
          </p:cNvSpPr>
          <p:nvPr>
            <p:ph type="title"/>
          </p:nvPr>
        </p:nvSpPr>
        <p:spPr/>
        <p:txBody>
          <a:bodyPr/>
          <a:lstStyle/>
          <a:p>
            <a:r>
              <a:rPr lang="en-US" dirty="0" err="1"/>
              <a:t>BigGAN</a:t>
            </a:r>
            <a:endParaRPr lang="en-US" dirty="0"/>
          </a:p>
        </p:txBody>
      </p:sp>
      <p:pic>
        <p:nvPicPr>
          <p:cNvPr id="9" name="Picture 8">
            <a:extLst>
              <a:ext uri="{FF2B5EF4-FFF2-40B4-BE49-F238E27FC236}">
                <a16:creationId xmlns:a16="http://schemas.microsoft.com/office/drawing/2014/main" id="{2E42F8A7-B36F-4241-B402-FA895391E5A0}"/>
              </a:ext>
            </a:extLst>
          </p:cNvPr>
          <p:cNvPicPr>
            <a:picLocks noChangeAspect="1"/>
          </p:cNvPicPr>
          <p:nvPr/>
        </p:nvPicPr>
        <p:blipFill rotWithShape="1">
          <a:blip r:embed="rId2">
            <a:extLst>
              <a:ext uri="{28A0092B-C50C-407E-A947-70E740481C1C}">
                <a14:useLocalDpi xmlns:a14="http://schemas.microsoft.com/office/drawing/2010/main" val="0"/>
              </a:ext>
            </a:extLst>
          </a:blip>
          <a:srcRect l="1" r="50752"/>
          <a:stretch/>
        </p:blipFill>
        <p:spPr>
          <a:xfrm>
            <a:off x="902324" y="1670786"/>
            <a:ext cx="4888876" cy="5034813"/>
          </a:xfrm>
          <a:prstGeom prst="rect">
            <a:avLst/>
          </a:prstGeom>
        </p:spPr>
      </p:pic>
      <p:pic>
        <p:nvPicPr>
          <p:cNvPr id="6" name="Picture 5">
            <a:extLst>
              <a:ext uri="{FF2B5EF4-FFF2-40B4-BE49-F238E27FC236}">
                <a16:creationId xmlns:a16="http://schemas.microsoft.com/office/drawing/2014/main" id="{2E495518-C898-8F31-1AE6-1A319DBA34F1}"/>
              </a:ext>
            </a:extLst>
          </p:cNvPr>
          <p:cNvPicPr>
            <a:picLocks noChangeAspect="1"/>
          </p:cNvPicPr>
          <p:nvPr/>
        </p:nvPicPr>
        <p:blipFill rotWithShape="1">
          <a:blip r:embed="rId3">
            <a:extLst>
              <a:ext uri="{28A0092B-C50C-407E-A947-70E740481C1C}">
                <a14:useLocalDpi xmlns:a14="http://schemas.microsoft.com/office/drawing/2010/main" val="0"/>
              </a:ext>
            </a:extLst>
          </a:blip>
          <a:srcRect l="50198"/>
          <a:stretch/>
        </p:blipFill>
        <p:spPr>
          <a:xfrm>
            <a:off x="6288000" y="1676400"/>
            <a:ext cx="4989600" cy="5029200"/>
          </a:xfrm>
          <a:prstGeom prst="rect">
            <a:avLst/>
          </a:prstGeom>
        </p:spPr>
      </p:pic>
      <p:sp>
        <p:nvSpPr>
          <p:cNvPr id="7" name="TextBox 6">
            <a:extLst>
              <a:ext uri="{FF2B5EF4-FFF2-40B4-BE49-F238E27FC236}">
                <a16:creationId xmlns:a16="http://schemas.microsoft.com/office/drawing/2014/main" id="{8E8ADBB9-3573-9A8C-2476-499FD5161488}"/>
              </a:ext>
            </a:extLst>
          </p:cNvPr>
          <p:cNvSpPr txBox="1"/>
          <p:nvPr/>
        </p:nvSpPr>
        <p:spPr>
          <a:xfrm>
            <a:off x="2603610" y="1065277"/>
            <a:ext cx="1486304" cy="461665"/>
          </a:xfrm>
          <a:prstGeom prst="rect">
            <a:avLst/>
          </a:prstGeom>
          <a:noFill/>
        </p:spPr>
        <p:txBody>
          <a:bodyPr wrap="none" rtlCol="0">
            <a:spAutoFit/>
          </a:bodyPr>
          <a:lstStyle/>
          <a:p>
            <a:r>
              <a:rPr lang="en-US" b="0" dirty="0"/>
              <a:t>The good</a:t>
            </a:r>
          </a:p>
        </p:txBody>
      </p:sp>
      <p:sp>
        <p:nvSpPr>
          <p:cNvPr id="8" name="TextBox 7">
            <a:extLst>
              <a:ext uri="{FF2B5EF4-FFF2-40B4-BE49-F238E27FC236}">
                <a16:creationId xmlns:a16="http://schemas.microsoft.com/office/drawing/2014/main" id="{B79FA9FC-7555-C605-EBEB-68EEB621BFBA}"/>
              </a:ext>
            </a:extLst>
          </p:cNvPr>
          <p:cNvSpPr txBox="1"/>
          <p:nvPr/>
        </p:nvSpPr>
        <p:spPr>
          <a:xfrm>
            <a:off x="8134016" y="1065277"/>
            <a:ext cx="1314784" cy="461665"/>
          </a:xfrm>
          <a:prstGeom prst="rect">
            <a:avLst/>
          </a:prstGeom>
          <a:noFill/>
        </p:spPr>
        <p:txBody>
          <a:bodyPr wrap="none" rtlCol="0">
            <a:spAutoFit/>
          </a:bodyPr>
          <a:lstStyle/>
          <a:p>
            <a:r>
              <a:rPr lang="en-US" b="0" dirty="0"/>
              <a:t>The bad</a:t>
            </a:r>
          </a:p>
        </p:txBody>
      </p:sp>
    </p:spTree>
    <p:extLst>
      <p:ext uri="{BB962C8B-B14F-4D97-AF65-F5344CB8AC3E}">
        <p14:creationId xmlns:p14="http://schemas.microsoft.com/office/powerpoint/2010/main" val="4016938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rise of GANs</a:t>
            </a:r>
          </a:p>
        </p:txBody>
      </p:sp>
      <p:pic>
        <p:nvPicPr>
          <p:cNvPr id="4" name="Picture 3">
            <a:extLst>
              <a:ext uri="{FF2B5EF4-FFF2-40B4-BE49-F238E27FC236}">
                <a16:creationId xmlns:a16="http://schemas.microsoft.com/office/drawing/2014/main" id="{1EAB26F1-F1BD-5549-8F8E-2ED325028F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1200" y="4500250"/>
            <a:ext cx="8229600" cy="2129151"/>
          </a:xfrm>
          <a:prstGeom prst="rect">
            <a:avLst/>
          </a:prstGeom>
        </p:spPr>
      </p:pic>
      <p:sp>
        <p:nvSpPr>
          <p:cNvPr id="5" name="TextBox 4">
            <a:extLst>
              <a:ext uri="{FF2B5EF4-FFF2-40B4-BE49-F238E27FC236}">
                <a16:creationId xmlns:a16="http://schemas.microsoft.com/office/drawing/2014/main" id="{0EE76061-6562-134F-82E4-7516398F4C7C}"/>
              </a:ext>
            </a:extLst>
          </p:cNvPr>
          <p:cNvSpPr txBox="1"/>
          <p:nvPr/>
        </p:nvSpPr>
        <p:spPr>
          <a:xfrm>
            <a:off x="5062364" y="4110336"/>
            <a:ext cx="2273379" cy="461665"/>
          </a:xfrm>
          <a:prstGeom prst="rect">
            <a:avLst/>
          </a:prstGeom>
          <a:noFill/>
        </p:spPr>
        <p:txBody>
          <a:bodyPr wrap="none" rtlCol="0">
            <a:spAutoFit/>
          </a:bodyPr>
          <a:lstStyle/>
          <a:p>
            <a:r>
              <a:rPr lang="en-US" b="0" dirty="0">
                <a:hlinkClick r:id="rId3"/>
              </a:rPr>
              <a:t>BigGAN</a:t>
            </a:r>
            <a:r>
              <a:rPr lang="en-US" b="0" dirty="0"/>
              <a:t> (2018)</a:t>
            </a:r>
          </a:p>
        </p:txBody>
      </p:sp>
      <p:sp>
        <p:nvSpPr>
          <p:cNvPr id="14" name="TextBox 13">
            <a:extLst>
              <a:ext uri="{FF2B5EF4-FFF2-40B4-BE49-F238E27FC236}">
                <a16:creationId xmlns:a16="http://schemas.microsoft.com/office/drawing/2014/main" id="{619CC52B-A839-0149-BE4F-AD204BBFBC60}"/>
              </a:ext>
            </a:extLst>
          </p:cNvPr>
          <p:cNvSpPr txBox="1"/>
          <p:nvPr/>
        </p:nvSpPr>
        <p:spPr>
          <a:xfrm>
            <a:off x="5029201" y="870410"/>
            <a:ext cx="2238113" cy="461665"/>
          </a:xfrm>
          <a:prstGeom prst="rect">
            <a:avLst/>
          </a:prstGeom>
          <a:noFill/>
        </p:spPr>
        <p:txBody>
          <a:bodyPr wrap="none" rtlCol="0">
            <a:spAutoFit/>
          </a:bodyPr>
          <a:lstStyle/>
          <a:p>
            <a:r>
              <a:rPr lang="en-US" b="0" dirty="0">
                <a:hlinkClick r:id="rId4"/>
              </a:rPr>
              <a:t>EBGAN</a:t>
            </a:r>
            <a:r>
              <a:rPr lang="en-US" b="0" dirty="0"/>
              <a:t> (2017)</a:t>
            </a:r>
          </a:p>
        </p:txBody>
      </p:sp>
      <p:pic>
        <p:nvPicPr>
          <p:cNvPr id="16" name="Picture 15">
            <a:extLst>
              <a:ext uri="{FF2B5EF4-FFF2-40B4-BE49-F238E27FC236}">
                <a16:creationId xmlns:a16="http://schemas.microsoft.com/office/drawing/2014/main" id="{319913A1-A536-5544-90DF-DBB88F18E36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33600" y="1375682"/>
            <a:ext cx="8001000" cy="2662919"/>
          </a:xfrm>
          <a:prstGeom prst="rect">
            <a:avLst/>
          </a:prstGeom>
        </p:spPr>
      </p:pic>
    </p:spTree>
    <p:extLst>
      <p:ext uri="{BB962C8B-B14F-4D97-AF65-F5344CB8AC3E}">
        <p14:creationId xmlns:p14="http://schemas.microsoft.com/office/powerpoint/2010/main" val="1502680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BB0BC-88B8-5C42-B3B7-EE7FCAB704BF}"/>
              </a:ext>
            </a:extLst>
          </p:cNvPr>
          <p:cNvSpPr>
            <a:spLocks noGrp="1"/>
          </p:cNvSpPr>
          <p:nvPr>
            <p:ph type="title"/>
          </p:nvPr>
        </p:nvSpPr>
        <p:spPr/>
        <p:txBody>
          <a:bodyPr/>
          <a:lstStyle/>
          <a:p>
            <a:r>
              <a:rPr lang="en-US" dirty="0"/>
              <a:t>Diffusion models</a:t>
            </a:r>
          </a:p>
        </p:txBody>
      </p:sp>
      <p:pic>
        <p:nvPicPr>
          <p:cNvPr id="6" name="Content Placeholder 5">
            <a:extLst>
              <a:ext uri="{FF2B5EF4-FFF2-40B4-BE49-F238E27FC236}">
                <a16:creationId xmlns:a16="http://schemas.microsoft.com/office/drawing/2014/main" id="{23AF7A98-88E8-C944-ACE0-AD05EF39CC9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99231" y="914400"/>
            <a:ext cx="7393538" cy="5257800"/>
          </a:xfrm>
        </p:spPr>
      </p:pic>
      <p:sp>
        <p:nvSpPr>
          <p:cNvPr id="4" name="TextBox 3">
            <a:extLst>
              <a:ext uri="{FF2B5EF4-FFF2-40B4-BE49-F238E27FC236}">
                <a16:creationId xmlns:a16="http://schemas.microsoft.com/office/drawing/2014/main" id="{591AA34D-90E2-8A4A-BF54-B718A49F2882}"/>
              </a:ext>
            </a:extLst>
          </p:cNvPr>
          <p:cNvSpPr txBox="1"/>
          <p:nvPr/>
        </p:nvSpPr>
        <p:spPr>
          <a:xfrm>
            <a:off x="1143000" y="6324600"/>
            <a:ext cx="9721572" cy="369332"/>
          </a:xfrm>
          <a:prstGeom prst="rect">
            <a:avLst/>
          </a:prstGeom>
          <a:noFill/>
        </p:spPr>
        <p:txBody>
          <a:bodyPr wrap="none" rtlCol="0">
            <a:spAutoFit/>
          </a:bodyPr>
          <a:lstStyle/>
          <a:p>
            <a:r>
              <a:rPr lang="en-US" sz="1800" b="0" dirty="0"/>
              <a:t>A. Ramesh et al. </a:t>
            </a:r>
            <a:r>
              <a:rPr lang="en-US" sz="1800" b="0" dirty="0">
                <a:hlinkClick r:id="rId3"/>
              </a:rPr>
              <a:t>Hierarchical text-conditional image generation with CLIP latents</a:t>
            </a:r>
            <a:r>
              <a:rPr lang="en-US" sz="1800" b="0" dirty="0"/>
              <a:t>. </a:t>
            </a:r>
            <a:r>
              <a:rPr lang="en-US" sz="1800" b="0" dirty="0" err="1"/>
              <a:t>arXiv</a:t>
            </a:r>
            <a:r>
              <a:rPr lang="en-US" sz="1800" b="0" dirty="0"/>
              <a:t> 2022</a:t>
            </a:r>
          </a:p>
        </p:txBody>
      </p:sp>
    </p:spTree>
    <p:extLst>
      <p:ext uri="{BB962C8B-B14F-4D97-AF65-F5344CB8AC3E}">
        <p14:creationId xmlns:p14="http://schemas.microsoft.com/office/powerpoint/2010/main" val="42206109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golden age of GANs: The </a:t>
            </a:r>
            <a:r>
              <a:rPr lang="en-US" dirty="0" err="1"/>
              <a:t>StyleGAN</a:t>
            </a:r>
            <a:r>
              <a:rPr lang="en-US" dirty="0"/>
              <a:t> family</a:t>
            </a:r>
          </a:p>
        </p:txBody>
      </p:sp>
      <p:sp>
        <p:nvSpPr>
          <p:cNvPr id="6" name="Content Placeholder 5"/>
          <p:cNvSpPr>
            <a:spLocks noGrp="1"/>
          </p:cNvSpPr>
          <p:nvPr>
            <p:ph idx="1"/>
          </p:nvPr>
        </p:nvSpPr>
        <p:spPr/>
        <p:txBody>
          <a:bodyPr/>
          <a:lstStyle/>
          <a:p>
            <a:pPr marL="457200" indent="-457200">
              <a:buFont typeface="Arial" panose="020B0604020202020204" pitchFamily="34" charset="0"/>
              <a:buChar char="•"/>
            </a:pPr>
            <a:r>
              <a:rPr lang="en-US" dirty="0">
                <a:solidFill>
                  <a:schemeClr val="bg1">
                    <a:lumMod val="50000"/>
                  </a:schemeClr>
                </a:solidFill>
              </a:rPr>
              <a:t>2018: Progressive GAN</a:t>
            </a:r>
          </a:p>
          <a:p>
            <a:pPr marL="457200" indent="-457200">
              <a:buFont typeface="Arial" panose="020B0604020202020204" pitchFamily="34" charset="0"/>
              <a:buChar char="•"/>
            </a:pPr>
            <a:r>
              <a:rPr lang="en-US" dirty="0">
                <a:solidFill>
                  <a:schemeClr val="bg1">
                    <a:lumMod val="50000"/>
                  </a:schemeClr>
                </a:solidFill>
              </a:rPr>
              <a:t>2019: </a:t>
            </a:r>
            <a:r>
              <a:rPr lang="en-US" dirty="0" err="1">
                <a:solidFill>
                  <a:schemeClr val="bg1">
                    <a:lumMod val="50000"/>
                  </a:schemeClr>
                </a:solidFill>
              </a:rPr>
              <a:t>StyleGAN</a:t>
            </a:r>
            <a:endParaRPr lang="en-US" dirty="0">
              <a:solidFill>
                <a:schemeClr val="bg1">
                  <a:lumMod val="50000"/>
                </a:schemeClr>
              </a:solidFill>
            </a:endParaRPr>
          </a:p>
          <a:p>
            <a:pPr marL="457200" indent="-457200">
              <a:buFont typeface="Arial"/>
              <a:buChar char="•"/>
            </a:pPr>
            <a:r>
              <a:rPr lang="en-US" dirty="0">
                <a:solidFill>
                  <a:schemeClr val="bg1">
                    <a:lumMod val="50000"/>
                  </a:schemeClr>
                </a:solidFill>
              </a:rPr>
              <a:t>2020: StyleGAN2</a:t>
            </a:r>
          </a:p>
          <a:p>
            <a:pPr marL="457200" indent="-457200">
              <a:buFont typeface="Arial"/>
              <a:buChar char="•"/>
            </a:pPr>
            <a:r>
              <a:rPr lang="en-US" dirty="0">
                <a:solidFill>
                  <a:schemeClr val="bg1">
                    <a:lumMod val="50000"/>
                  </a:schemeClr>
                </a:solidFill>
              </a:rPr>
              <a:t>2021: StyleGAN3</a:t>
            </a:r>
          </a:p>
          <a:p>
            <a:pPr marL="457200" indent="-457200">
              <a:buFont typeface="Arial"/>
              <a:buChar char="•"/>
            </a:pPr>
            <a:r>
              <a:rPr lang="en-US" dirty="0"/>
              <a:t>2022: </a:t>
            </a:r>
            <a:r>
              <a:rPr lang="en-US" dirty="0" err="1"/>
              <a:t>StyleGAN</a:t>
            </a:r>
            <a:r>
              <a:rPr lang="en-US" dirty="0"/>
              <a:t>-XL</a:t>
            </a:r>
          </a:p>
          <a:p>
            <a:pPr marL="457200" indent="-457200">
              <a:buFont typeface="Arial"/>
              <a:buChar char="•"/>
            </a:pPr>
            <a:r>
              <a:rPr lang="en-US" dirty="0"/>
              <a:t>2023: </a:t>
            </a:r>
            <a:r>
              <a:rPr lang="en-US" dirty="0" err="1"/>
              <a:t>GigaGAN</a:t>
            </a:r>
            <a:endParaRPr lang="en-US" dirty="0"/>
          </a:p>
        </p:txBody>
      </p:sp>
    </p:spTree>
    <p:extLst>
      <p:ext uri="{BB962C8B-B14F-4D97-AF65-F5344CB8AC3E}">
        <p14:creationId xmlns:p14="http://schemas.microsoft.com/office/powerpoint/2010/main" val="3631827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97B3D-5062-084D-99E9-732C83915B18}"/>
              </a:ext>
            </a:extLst>
          </p:cNvPr>
          <p:cNvSpPr>
            <a:spLocks noGrp="1"/>
          </p:cNvSpPr>
          <p:nvPr>
            <p:ph type="title"/>
          </p:nvPr>
        </p:nvSpPr>
        <p:spPr/>
        <p:txBody>
          <a:bodyPr/>
          <a:lstStyle/>
          <a:p>
            <a:r>
              <a:rPr lang="en-US" dirty="0" err="1"/>
              <a:t>StyleGAN</a:t>
            </a:r>
            <a:r>
              <a:rPr lang="en-US" dirty="0"/>
              <a:t>-XL</a:t>
            </a:r>
          </a:p>
        </p:txBody>
      </p:sp>
      <p:pic>
        <p:nvPicPr>
          <p:cNvPr id="6" name="Content Placeholder 5">
            <a:extLst>
              <a:ext uri="{FF2B5EF4-FFF2-40B4-BE49-F238E27FC236}">
                <a16:creationId xmlns:a16="http://schemas.microsoft.com/office/drawing/2014/main" id="{37A7FD1B-6FBE-EB41-8B0E-FC5CA1FA10E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1" y="1600200"/>
            <a:ext cx="11887200" cy="4436039"/>
          </a:xfrm>
        </p:spPr>
      </p:pic>
      <p:sp>
        <p:nvSpPr>
          <p:cNvPr id="4" name="Rectangle 3">
            <a:extLst>
              <a:ext uri="{FF2B5EF4-FFF2-40B4-BE49-F238E27FC236}">
                <a16:creationId xmlns:a16="http://schemas.microsoft.com/office/drawing/2014/main" id="{A80E97DD-05D2-404C-8FF0-A4B0114F3917}"/>
              </a:ext>
            </a:extLst>
          </p:cNvPr>
          <p:cNvSpPr/>
          <p:nvPr/>
        </p:nvSpPr>
        <p:spPr>
          <a:xfrm>
            <a:off x="1371600" y="6324600"/>
            <a:ext cx="9906000" cy="369332"/>
          </a:xfrm>
          <a:prstGeom prst="rect">
            <a:avLst/>
          </a:prstGeom>
        </p:spPr>
        <p:txBody>
          <a:bodyPr wrap="square">
            <a:spAutoFit/>
          </a:bodyPr>
          <a:lstStyle/>
          <a:p>
            <a:r>
              <a:rPr lang="en-US" sz="1800" b="0" dirty="0"/>
              <a:t>A. Sauer et al. </a:t>
            </a:r>
            <a:r>
              <a:rPr lang="en-US" sz="1800" b="0" dirty="0">
                <a:hlinkClick r:id="rId3"/>
              </a:rPr>
              <a:t>StyleGAN-XL: Scaling StyleGAN to Large Diverse Datasets</a:t>
            </a:r>
            <a:r>
              <a:rPr lang="en-US" sz="1800" b="0" dirty="0"/>
              <a:t>. SIGGRAPH 2022</a:t>
            </a:r>
          </a:p>
        </p:txBody>
      </p:sp>
    </p:spTree>
    <p:extLst>
      <p:ext uri="{BB962C8B-B14F-4D97-AF65-F5344CB8AC3E}">
        <p14:creationId xmlns:p14="http://schemas.microsoft.com/office/powerpoint/2010/main" val="27957269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97B3D-5062-084D-99E9-732C83915B18}"/>
              </a:ext>
            </a:extLst>
          </p:cNvPr>
          <p:cNvSpPr>
            <a:spLocks noGrp="1"/>
          </p:cNvSpPr>
          <p:nvPr>
            <p:ph type="title"/>
          </p:nvPr>
        </p:nvSpPr>
        <p:spPr/>
        <p:txBody>
          <a:bodyPr/>
          <a:lstStyle/>
          <a:p>
            <a:r>
              <a:rPr lang="en-US" dirty="0" err="1"/>
              <a:t>StyleGAN</a:t>
            </a:r>
            <a:r>
              <a:rPr lang="en-US" dirty="0"/>
              <a:t>-XL: Details</a:t>
            </a:r>
          </a:p>
        </p:txBody>
      </p:sp>
      <p:sp>
        <p:nvSpPr>
          <p:cNvPr id="4" name="Rectangle 3">
            <a:extLst>
              <a:ext uri="{FF2B5EF4-FFF2-40B4-BE49-F238E27FC236}">
                <a16:creationId xmlns:a16="http://schemas.microsoft.com/office/drawing/2014/main" id="{A80E97DD-05D2-404C-8FF0-A4B0114F3917}"/>
              </a:ext>
            </a:extLst>
          </p:cNvPr>
          <p:cNvSpPr/>
          <p:nvPr/>
        </p:nvSpPr>
        <p:spPr>
          <a:xfrm>
            <a:off x="1371600" y="6324600"/>
            <a:ext cx="9906000" cy="369332"/>
          </a:xfrm>
          <a:prstGeom prst="rect">
            <a:avLst/>
          </a:prstGeom>
        </p:spPr>
        <p:txBody>
          <a:bodyPr wrap="square">
            <a:spAutoFit/>
          </a:bodyPr>
          <a:lstStyle/>
          <a:p>
            <a:pPr algn="ctr"/>
            <a:r>
              <a:rPr lang="en-US" sz="1800" b="0" dirty="0"/>
              <a:t>A. Sauer et al. </a:t>
            </a:r>
            <a:r>
              <a:rPr lang="en-US" sz="1800" b="0" dirty="0">
                <a:hlinkClick r:id="rId2"/>
              </a:rPr>
              <a:t>Projected GANs Converge Faster</a:t>
            </a:r>
            <a:r>
              <a:rPr lang="en-US" sz="1800" b="0" dirty="0"/>
              <a:t>. </a:t>
            </a:r>
            <a:r>
              <a:rPr lang="en-US" sz="1800" b="0" dirty="0" err="1"/>
              <a:t>NeurIPS</a:t>
            </a:r>
            <a:r>
              <a:rPr lang="en-US" sz="1800" b="0" dirty="0"/>
              <a:t> 2021</a:t>
            </a:r>
          </a:p>
        </p:txBody>
      </p:sp>
      <mc:AlternateContent xmlns:mc="http://schemas.openxmlformats.org/markup-compatibility/2006" xmlns:a14="http://schemas.microsoft.com/office/drawing/2010/main">
        <mc:Choice Requires="a14">
          <p:sp>
            <p:nvSpPr>
              <p:cNvPr id="5" name="Content Placeholder 4">
                <a:extLst>
                  <a:ext uri="{FF2B5EF4-FFF2-40B4-BE49-F238E27FC236}">
                    <a16:creationId xmlns:a16="http://schemas.microsoft.com/office/drawing/2014/main" id="{15627B62-C734-C349-B4C4-FF92F8DDE6FE}"/>
                  </a:ext>
                </a:extLst>
              </p:cNvPr>
              <p:cNvSpPr>
                <a:spLocks noGrp="1"/>
              </p:cNvSpPr>
              <p:nvPr>
                <p:ph idx="1"/>
              </p:nvPr>
            </p:nvSpPr>
            <p:spPr>
              <a:xfrm>
                <a:off x="609600" y="914400"/>
                <a:ext cx="11125200" cy="5257800"/>
              </a:xfrm>
            </p:spPr>
            <p:txBody>
              <a:bodyPr/>
              <a:lstStyle/>
              <a:p>
                <a:pPr marL="457200" indent="-457200">
                  <a:buFont typeface="Arial" panose="020B0604020202020204" pitchFamily="34" charset="0"/>
                  <a:buChar char="•"/>
                </a:pPr>
                <a:r>
                  <a:rPr lang="en-US" dirty="0"/>
                  <a:t>Generator based on StyleGAN3 with progressive growing and </a:t>
                </a:r>
                <a:br>
                  <a:rPr lang="en-US" dirty="0"/>
                </a:br>
                <a:r>
                  <a:rPr lang="en-US" dirty="0"/>
                  <a:t>3x more parameters</a:t>
                </a:r>
              </a:p>
              <a:p>
                <a:pPr marL="457200" indent="-457200">
                  <a:buFont typeface="Arial" panose="020B0604020202020204" pitchFamily="34" charset="0"/>
                  <a:buChar char="•"/>
                </a:pPr>
                <a:r>
                  <a:rPr lang="en-US" dirty="0"/>
                  <a:t>Discriminator based on </a:t>
                </a:r>
                <a:r>
                  <a:rPr lang="en-US" i="1" dirty="0"/>
                  <a:t>projected GANs</a:t>
                </a:r>
              </a:p>
              <a:p>
                <a:pPr marL="857250" lvl="1" indent="-457200">
                  <a:buFont typeface="Arial" panose="020B0604020202020204" pitchFamily="34" charset="0"/>
                  <a:buChar char="•"/>
                </a:pPr>
                <a:r>
                  <a:rPr lang="en-US" sz="2400" dirty="0"/>
                  <a:t>Recall the standard GAN objective:</a:t>
                </a:r>
              </a:p>
              <a:p>
                <a:pPr marL="0" indent="0"/>
                <a14:m>
                  <m:oMathPara xmlns:m="http://schemas.openxmlformats.org/officeDocument/2006/math">
                    <m:oMathParaPr>
                      <m:jc m:val="centerGroup"/>
                    </m:oMathParaPr>
                    <m:oMath xmlns:m="http://schemas.openxmlformats.org/officeDocument/2006/math">
                      <m:r>
                        <a:rPr lang="en-US" i="1" smtClean="0">
                          <a:solidFill>
                            <a:srgbClr val="7030A0"/>
                          </a:solidFill>
                          <a:latin typeface="Cambria Math" panose="02040503050406030204" pitchFamily="18" charset="0"/>
                        </a:rPr>
                        <m:t>𝑉</m:t>
                      </m:r>
                      <m:d>
                        <m:dPr>
                          <m:ctrlPr>
                            <a:rPr lang="en-US" i="1">
                              <a:solidFill>
                                <a:srgbClr val="7030A0"/>
                              </a:solidFill>
                              <a:latin typeface="Cambria Math" panose="02040503050406030204" pitchFamily="18" charset="0"/>
                            </a:rPr>
                          </m:ctrlPr>
                        </m:dPr>
                        <m:e>
                          <m:r>
                            <a:rPr lang="en-US" i="1">
                              <a:solidFill>
                                <a:srgbClr val="7030A0"/>
                              </a:solidFill>
                              <a:latin typeface="Cambria Math" panose="02040503050406030204" pitchFamily="18" charset="0"/>
                            </a:rPr>
                            <m:t>𝐺</m:t>
                          </m:r>
                          <m:r>
                            <a:rPr lang="en-US" i="1">
                              <a:solidFill>
                                <a:srgbClr val="7030A0"/>
                              </a:solidFill>
                              <a:latin typeface="Cambria Math" panose="02040503050406030204" pitchFamily="18" charset="0"/>
                            </a:rPr>
                            <m:t>,</m:t>
                          </m:r>
                          <m:r>
                            <a:rPr lang="en-US" i="1">
                              <a:solidFill>
                                <a:srgbClr val="7030A0"/>
                              </a:solidFill>
                              <a:latin typeface="Cambria Math" panose="02040503050406030204" pitchFamily="18" charset="0"/>
                            </a:rPr>
                            <m:t>𝐷</m:t>
                          </m:r>
                        </m:e>
                      </m:d>
                      <m: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ea typeface="Cambria Math" panose="02040503050406030204" pitchFamily="18" charset="0"/>
                            </a:rPr>
                            <m:t>𝔼</m:t>
                          </m:r>
                        </m:e>
                        <m:sub>
                          <m:r>
                            <a:rPr lang="en-US" i="1">
                              <a:solidFill>
                                <a:srgbClr val="7030A0"/>
                              </a:solidFill>
                              <a:latin typeface="Cambria Math" panose="02040503050406030204" pitchFamily="18" charset="0"/>
                            </a:rPr>
                            <m:t>𝑥</m:t>
                          </m:r>
                          <m:r>
                            <a:rPr lang="en-US" i="1">
                              <a:solidFill>
                                <a:srgbClr val="7030A0"/>
                              </a:solidFill>
                              <a:latin typeface="Cambria Math" panose="02040503050406030204" pitchFamily="18" charset="0"/>
                              <a:ea typeface="Cambria Math" panose="02040503050406030204" pitchFamily="18" charset="0"/>
                            </a:rPr>
                            <m:t>~</m:t>
                          </m:r>
                          <m:sSub>
                            <m:sSubPr>
                              <m:ctrlPr>
                                <a:rPr lang="en-US" i="1">
                                  <a:solidFill>
                                    <a:srgbClr val="7030A0"/>
                                  </a:solidFill>
                                  <a:latin typeface="Cambria Math" panose="02040503050406030204" pitchFamily="18" charset="0"/>
                                  <a:ea typeface="Cambria Math" panose="02040503050406030204" pitchFamily="18" charset="0"/>
                                </a:rPr>
                              </m:ctrlPr>
                            </m:sSubPr>
                            <m:e>
                              <m:r>
                                <a:rPr lang="en-US" i="1">
                                  <a:solidFill>
                                    <a:srgbClr val="7030A0"/>
                                  </a:solidFill>
                                  <a:latin typeface="Cambria Math" panose="02040503050406030204" pitchFamily="18" charset="0"/>
                                  <a:ea typeface="Cambria Math" panose="02040503050406030204" pitchFamily="18" charset="0"/>
                                </a:rPr>
                                <m:t>𝑝</m:t>
                              </m:r>
                            </m:e>
                            <m:sub>
                              <m:r>
                                <m:rPr>
                                  <m:sty m:val="p"/>
                                </m:rPr>
                                <a:rPr lang="en-US">
                                  <a:solidFill>
                                    <a:srgbClr val="7030A0"/>
                                  </a:solidFill>
                                  <a:latin typeface="Cambria Math" panose="02040503050406030204" pitchFamily="18" charset="0"/>
                                  <a:ea typeface="Cambria Math" panose="02040503050406030204" pitchFamily="18" charset="0"/>
                                </a:rPr>
                                <m:t>data</m:t>
                              </m:r>
                            </m:sub>
                          </m:sSub>
                        </m:sub>
                      </m:sSub>
                      <m:func>
                        <m:funcPr>
                          <m:ctrlPr>
                            <a:rPr lang="en-US" i="1">
                              <a:solidFill>
                                <a:srgbClr val="7030A0"/>
                              </a:solidFill>
                              <a:latin typeface="Cambria Math" panose="02040503050406030204" pitchFamily="18" charset="0"/>
                            </a:rPr>
                          </m:ctrlPr>
                        </m:funcPr>
                        <m:fName>
                          <m:r>
                            <m:rPr>
                              <m:sty m:val="p"/>
                            </m:rPr>
                            <a:rPr lang="en-US">
                              <a:solidFill>
                                <a:srgbClr val="7030A0"/>
                              </a:solidFill>
                              <a:latin typeface="Cambria Math" panose="02040503050406030204" pitchFamily="18" charset="0"/>
                            </a:rPr>
                            <m:t>log</m:t>
                          </m:r>
                        </m:fName>
                        <m:e>
                          <m:r>
                            <a:rPr lang="en-US" i="1">
                              <a:solidFill>
                                <a:srgbClr val="7030A0"/>
                              </a:solidFill>
                              <a:latin typeface="Cambria Math" panose="02040503050406030204" pitchFamily="18" charset="0"/>
                            </a:rPr>
                            <m:t>𝐷</m:t>
                          </m:r>
                          <m:r>
                            <a:rPr lang="en-US" i="1">
                              <a:solidFill>
                                <a:srgbClr val="7030A0"/>
                              </a:solidFill>
                              <a:latin typeface="Cambria Math" panose="02040503050406030204" pitchFamily="18" charset="0"/>
                            </a:rPr>
                            <m:t>(</m:t>
                          </m:r>
                          <m:r>
                            <a:rPr lang="en-US" i="1">
                              <a:solidFill>
                                <a:srgbClr val="7030A0"/>
                              </a:solidFill>
                              <a:latin typeface="Cambria Math" panose="02040503050406030204" pitchFamily="18" charset="0"/>
                            </a:rPr>
                            <m:t>𝑥</m:t>
                          </m:r>
                          <m:r>
                            <a:rPr lang="en-US" i="1">
                              <a:solidFill>
                                <a:srgbClr val="7030A0"/>
                              </a:solidFill>
                              <a:latin typeface="Cambria Math" panose="02040503050406030204" pitchFamily="18" charset="0"/>
                            </a:rPr>
                            <m:t>)</m:t>
                          </m:r>
                        </m:e>
                      </m:func>
                      <m: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ea typeface="Cambria Math" panose="02040503050406030204" pitchFamily="18" charset="0"/>
                            </a:rPr>
                            <m:t>𝔼</m:t>
                          </m:r>
                        </m:e>
                        <m:sub>
                          <m:r>
                            <a:rPr lang="en-US" i="1">
                              <a:solidFill>
                                <a:srgbClr val="7030A0"/>
                              </a:solidFill>
                              <a:latin typeface="Cambria Math" panose="02040503050406030204" pitchFamily="18" charset="0"/>
                              <a:ea typeface="Cambria Math" panose="02040503050406030204" pitchFamily="18" charset="0"/>
                            </a:rPr>
                            <m:t>𝑧</m:t>
                          </m:r>
                          <m:r>
                            <a:rPr lang="en-US" i="1">
                              <a:solidFill>
                                <a:srgbClr val="7030A0"/>
                              </a:solidFill>
                              <a:latin typeface="Cambria Math" panose="02040503050406030204" pitchFamily="18" charset="0"/>
                              <a:ea typeface="Cambria Math" panose="02040503050406030204" pitchFamily="18" charset="0"/>
                            </a:rPr>
                            <m:t>~</m:t>
                          </m:r>
                          <m:r>
                            <a:rPr lang="en-US" i="1">
                              <a:solidFill>
                                <a:srgbClr val="7030A0"/>
                              </a:solidFill>
                              <a:latin typeface="Cambria Math" panose="02040503050406030204" pitchFamily="18" charset="0"/>
                              <a:ea typeface="Cambria Math" panose="02040503050406030204" pitchFamily="18" charset="0"/>
                            </a:rPr>
                            <m:t>𝑝</m:t>
                          </m:r>
                        </m:sub>
                      </m:sSub>
                      <m:r>
                        <m:rPr>
                          <m:sty m:val="p"/>
                        </m:rPr>
                        <a:rPr lang="en-US">
                          <a:solidFill>
                            <a:srgbClr val="7030A0"/>
                          </a:solidFill>
                          <a:latin typeface="Cambria Math" panose="02040503050406030204" pitchFamily="18" charset="0"/>
                          <a:ea typeface="Cambria Math" panose="02040503050406030204" pitchFamily="18" charset="0"/>
                        </a:rPr>
                        <m:t>log</m:t>
                      </m:r>
                      <m:r>
                        <a:rPr lang="en-US" i="1">
                          <a:solidFill>
                            <a:srgbClr val="7030A0"/>
                          </a:solidFill>
                          <a:latin typeface="Cambria Math" panose="02040503050406030204" pitchFamily="18" charset="0"/>
                          <a:ea typeface="Cambria Math" panose="02040503050406030204" pitchFamily="18" charset="0"/>
                        </a:rPr>
                        <m:t>⁡(1−</m:t>
                      </m:r>
                      <m:r>
                        <a:rPr lang="en-US" i="1">
                          <a:solidFill>
                            <a:srgbClr val="7030A0"/>
                          </a:solidFill>
                          <a:latin typeface="Cambria Math" panose="02040503050406030204" pitchFamily="18" charset="0"/>
                          <a:ea typeface="Cambria Math" panose="02040503050406030204" pitchFamily="18" charset="0"/>
                        </a:rPr>
                        <m:t>𝐷</m:t>
                      </m:r>
                      <m:d>
                        <m:dPr>
                          <m:ctrlPr>
                            <a:rPr lang="en-US" i="1">
                              <a:solidFill>
                                <a:srgbClr val="7030A0"/>
                              </a:solidFill>
                              <a:latin typeface="Cambria Math" panose="02040503050406030204" pitchFamily="18" charset="0"/>
                              <a:ea typeface="Cambria Math" panose="02040503050406030204" pitchFamily="18" charset="0"/>
                            </a:rPr>
                          </m:ctrlPr>
                        </m:dPr>
                        <m:e>
                          <m:r>
                            <a:rPr lang="en-US" i="1">
                              <a:solidFill>
                                <a:srgbClr val="7030A0"/>
                              </a:solidFill>
                              <a:latin typeface="Cambria Math" panose="02040503050406030204" pitchFamily="18" charset="0"/>
                              <a:ea typeface="Cambria Math" panose="02040503050406030204" pitchFamily="18" charset="0"/>
                            </a:rPr>
                            <m:t>𝐺</m:t>
                          </m:r>
                          <m:r>
                            <a:rPr lang="en-US" i="1">
                              <a:solidFill>
                                <a:srgbClr val="7030A0"/>
                              </a:solidFill>
                              <a:latin typeface="Cambria Math" panose="02040503050406030204" pitchFamily="18" charset="0"/>
                              <a:ea typeface="Cambria Math" panose="02040503050406030204" pitchFamily="18" charset="0"/>
                            </a:rPr>
                            <m:t>(</m:t>
                          </m:r>
                          <m:r>
                            <a:rPr lang="en-US" i="1">
                              <a:solidFill>
                                <a:srgbClr val="7030A0"/>
                              </a:solidFill>
                              <a:latin typeface="Cambria Math" panose="02040503050406030204" pitchFamily="18" charset="0"/>
                              <a:ea typeface="Cambria Math" panose="02040503050406030204" pitchFamily="18" charset="0"/>
                            </a:rPr>
                            <m:t>𝑧</m:t>
                          </m:r>
                          <m:r>
                            <a:rPr lang="en-US" i="1">
                              <a:solidFill>
                                <a:srgbClr val="7030A0"/>
                              </a:solidFill>
                              <a:latin typeface="Cambria Math" panose="02040503050406030204" pitchFamily="18" charset="0"/>
                              <a:ea typeface="Cambria Math" panose="02040503050406030204" pitchFamily="18" charset="0"/>
                            </a:rPr>
                            <m:t>)</m:t>
                          </m:r>
                        </m:e>
                      </m:d>
                      <m:r>
                        <a:rPr lang="en-US" i="1">
                          <a:solidFill>
                            <a:srgbClr val="7030A0"/>
                          </a:solidFill>
                          <a:latin typeface="Cambria Math" panose="02040503050406030204" pitchFamily="18" charset="0"/>
                          <a:ea typeface="Cambria Math" panose="02040503050406030204" pitchFamily="18" charset="0"/>
                        </a:rPr>
                        <m:t>)</m:t>
                      </m:r>
                    </m:oMath>
                  </m:oMathPara>
                </a14:m>
                <a:endParaRPr lang="en-US" dirty="0">
                  <a:solidFill>
                    <a:srgbClr val="7030A0"/>
                  </a:solidFill>
                </a:endParaRPr>
              </a:p>
              <a:p>
                <a:pPr marL="857250" lvl="1" indent="-457200">
                  <a:buFont typeface="Arial" panose="020B0604020202020204" pitchFamily="34" charset="0"/>
                  <a:buChar char="•"/>
                </a:pPr>
                <a:r>
                  <a:rPr lang="en-US" sz="2400" dirty="0"/>
                  <a:t>Projected GAN objective introduces multiple discriminators operating on </a:t>
                </a:r>
                <a:r>
                  <a:rPr lang="en-US" sz="2400" i="1" dirty="0"/>
                  <a:t>projections</a:t>
                </a:r>
                <a:r>
                  <a:rPr lang="en-US" sz="2400" dirty="0"/>
                  <a:t> </a:t>
                </a:r>
                <a14:m>
                  <m:oMath xmlns:m="http://schemas.openxmlformats.org/officeDocument/2006/math">
                    <m:sSub>
                      <m:sSubPr>
                        <m:ctrlPr>
                          <a:rPr lang="en-US" sz="2400" i="1">
                            <a:solidFill>
                              <a:srgbClr val="C00000"/>
                            </a:solidFill>
                            <a:latin typeface="Cambria Math" panose="02040503050406030204" pitchFamily="18" charset="0"/>
                          </a:rPr>
                        </m:ctrlPr>
                      </m:sSubPr>
                      <m:e>
                        <m:r>
                          <a:rPr lang="en-US" sz="2400" i="1">
                            <a:solidFill>
                              <a:srgbClr val="C00000"/>
                            </a:solidFill>
                            <a:latin typeface="Cambria Math" panose="02040503050406030204" pitchFamily="18" charset="0"/>
                          </a:rPr>
                          <m:t>𝑃</m:t>
                        </m:r>
                      </m:e>
                      <m:sub>
                        <m:r>
                          <a:rPr lang="en-US" sz="2400" i="1">
                            <a:solidFill>
                              <a:srgbClr val="C00000"/>
                            </a:solidFill>
                            <a:latin typeface="Cambria Math" panose="02040503050406030204" pitchFamily="18" charset="0"/>
                          </a:rPr>
                          <m:t>𝑙</m:t>
                        </m:r>
                      </m:sub>
                    </m:sSub>
                    <m:r>
                      <a:rPr lang="en-US" sz="2400" i="1">
                        <a:solidFill>
                          <a:srgbClr val="C00000"/>
                        </a:solidFill>
                        <a:latin typeface="Cambria Math" panose="02040503050406030204" pitchFamily="18" charset="0"/>
                      </a:rPr>
                      <m:t> </m:t>
                    </m:r>
                  </m:oMath>
                </a14:m>
                <a:r>
                  <a:rPr lang="en-US" sz="2400" dirty="0"/>
                  <a:t>from a fixed pre-trained feature space:</a:t>
                </a:r>
                <a:endParaRPr lang="en-US" sz="2800" dirty="0"/>
              </a:p>
              <a:p>
                <a:pPr marL="400050" lvl="1" indent="0">
                  <a:buNone/>
                </a:pPr>
                <a:r>
                  <a:rPr lang="en-US" sz="2800" dirty="0">
                    <a:solidFill>
                      <a:srgbClr val="7030A0"/>
                    </a:solidFill>
                  </a:rPr>
                  <a:t>	</a:t>
                </a:r>
                <a14:m>
                  <m:oMath xmlns:m="http://schemas.openxmlformats.org/officeDocument/2006/math">
                    <m:r>
                      <a:rPr lang="en-US" sz="2800" i="1" smtClean="0">
                        <a:solidFill>
                          <a:srgbClr val="7030A0"/>
                        </a:solidFill>
                        <a:latin typeface="Cambria Math" panose="02040503050406030204" pitchFamily="18" charset="0"/>
                      </a:rPr>
                      <m:t>𝑉</m:t>
                    </m:r>
                    <m:d>
                      <m:dPr>
                        <m:ctrlPr>
                          <a:rPr lang="en-US" sz="2800" i="1">
                            <a:solidFill>
                              <a:srgbClr val="7030A0"/>
                            </a:solidFill>
                            <a:latin typeface="Cambria Math" panose="02040503050406030204" pitchFamily="18" charset="0"/>
                          </a:rPr>
                        </m:ctrlPr>
                      </m:dPr>
                      <m:e>
                        <m:r>
                          <a:rPr lang="en-US" sz="2800" i="1">
                            <a:solidFill>
                              <a:srgbClr val="7030A0"/>
                            </a:solidFill>
                            <a:latin typeface="Cambria Math" panose="02040503050406030204" pitchFamily="18" charset="0"/>
                          </a:rPr>
                          <m:t>𝐺</m:t>
                        </m:r>
                        <m:r>
                          <a:rPr lang="en-US" sz="2800" i="1">
                            <a:solidFill>
                              <a:srgbClr val="7030A0"/>
                            </a:solidFill>
                            <a:latin typeface="Cambria Math" panose="02040503050406030204" pitchFamily="18" charset="0"/>
                          </a:rPr>
                          <m:t>,</m:t>
                        </m:r>
                        <m:r>
                          <a:rPr lang="en-US" sz="2800" i="1">
                            <a:solidFill>
                              <a:srgbClr val="7030A0"/>
                            </a:solidFill>
                            <a:latin typeface="Cambria Math" panose="02040503050406030204" pitchFamily="18" charset="0"/>
                          </a:rPr>
                          <m:t>𝐷</m:t>
                        </m:r>
                      </m:e>
                    </m:d>
                    <m:r>
                      <a:rPr lang="en-US" sz="2800" i="1">
                        <a:solidFill>
                          <a:srgbClr val="7030A0"/>
                        </a:solidFill>
                        <a:latin typeface="Cambria Math" panose="02040503050406030204" pitchFamily="18" charset="0"/>
                      </a:rPr>
                      <m:t>=</m:t>
                    </m:r>
                    <m:nary>
                      <m:naryPr>
                        <m:chr m:val="∑"/>
                        <m:limLoc m:val="subSup"/>
                        <m:supHide m:val="on"/>
                        <m:ctrlPr>
                          <a:rPr lang="en-US" sz="2800" i="1" smtClean="0">
                            <a:solidFill>
                              <a:srgbClr val="7030A0"/>
                            </a:solidFill>
                            <a:latin typeface="Cambria Math" panose="02040503050406030204" pitchFamily="18" charset="0"/>
                          </a:rPr>
                        </m:ctrlPr>
                      </m:naryPr>
                      <m:sub>
                        <m:r>
                          <m:rPr>
                            <m:brk m:alnAt="9"/>
                          </m:rPr>
                          <a:rPr lang="en-US" sz="2800" b="0" i="1" smtClean="0">
                            <a:solidFill>
                              <a:srgbClr val="7030A0"/>
                            </a:solidFill>
                            <a:latin typeface="Cambria Math" panose="02040503050406030204" pitchFamily="18" charset="0"/>
                          </a:rPr>
                          <m:t>𝑙</m:t>
                        </m:r>
                      </m:sub>
                      <m:sup/>
                      <m:e>
                        <m:d>
                          <m:dPr>
                            <m:ctrlPr>
                              <a:rPr lang="en-US" sz="2800" i="1" smtClean="0">
                                <a:solidFill>
                                  <a:srgbClr val="7030A0"/>
                                </a:solidFill>
                                <a:latin typeface="Cambria Math" panose="02040503050406030204" pitchFamily="18" charset="0"/>
                              </a:rPr>
                            </m:ctrlPr>
                          </m:dPr>
                          <m:e>
                            <m:sSub>
                              <m:sSubPr>
                                <m:ctrlPr>
                                  <a:rPr lang="en-US" sz="2800" i="1">
                                    <a:solidFill>
                                      <a:srgbClr val="7030A0"/>
                                    </a:solidFill>
                                    <a:latin typeface="Cambria Math" panose="02040503050406030204" pitchFamily="18" charset="0"/>
                                  </a:rPr>
                                </m:ctrlPr>
                              </m:sSubPr>
                              <m:e>
                                <m:r>
                                  <a:rPr lang="en-US" sz="2800" i="1">
                                    <a:solidFill>
                                      <a:srgbClr val="7030A0"/>
                                    </a:solidFill>
                                    <a:latin typeface="Cambria Math" panose="02040503050406030204" pitchFamily="18" charset="0"/>
                                    <a:ea typeface="Cambria Math" panose="02040503050406030204" pitchFamily="18" charset="0"/>
                                  </a:rPr>
                                  <m:t>𝔼</m:t>
                                </m:r>
                              </m:e>
                              <m:sub>
                                <m:r>
                                  <a:rPr lang="en-US" sz="2800" i="1">
                                    <a:solidFill>
                                      <a:srgbClr val="7030A0"/>
                                    </a:solidFill>
                                    <a:latin typeface="Cambria Math" panose="02040503050406030204" pitchFamily="18" charset="0"/>
                                  </a:rPr>
                                  <m:t>𝑥</m:t>
                                </m:r>
                                <m:r>
                                  <a:rPr lang="en-US" sz="2800" i="1">
                                    <a:solidFill>
                                      <a:srgbClr val="7030A0"/>
                                    </a:solidFill>
                                    <a:latin typeface="Cambria Math" panose="02040503050406030204" pitchFamily="18" charset="0"/>
                                    <a:ea typeface="Cambria Math" panose="02040503050406030204" pitchFamily="18" charset="0"/>
                                  </a:rPr>
                                  <m:t>~</m:t>
                                </m:r>
                                <m:sSub>
                                  <m:sSubPr>
                                    <m:ctrlPr>
                                      <a:rPr lang="en-US" sz="2800" i="1">
                                        <a:solidFill>
                                          <a:srgbClr val="7030A0"/>
                                        </a:solidFill>
                                        <a:latin typeface="Cambria Math" panose="02040503050406030204" pitchFamily="18" charset="0"/>
                                        <a:ea typeface="Cambria Math" panose="02040503050406030204" pitchFamily="18" charset="0"/>
                                      </a:rPr>
                                    </m:ctrlPr>
                                  </m:sSubPr>
                                  <m:e>
                                    <m:r>
                                      <a:rPr lang="en-US" sz="2800" i="1">
                                        <a:solidFill>
                                          <a:srgbClr val="7030A0"/>
                                        </a:solidFill>
                                        <a:latin typeface="Cambria Math" panose="02040503050406030204" pitchFamily="18" charset="0"/>
                                        <a:ea typeface="Cambria Math" panose="02040503050406030204" pitchFamily="18" charset="0"/>
                                      </a:rPr>
                                      <m:t>𝑝</m:t>
                                    </m:r>
                                  </m:e>
                                  <m:sub>
                                    <m:r>
                                      <m:rPr>
                                        <m:sty m:val="p"/>
                                      </m:rPr>
                                      <a:rPr lang="en-US" sz="2800">
                                        <a:solidFill>
                                          <a:srgbClr val="7030A0"/>
                                        </a:solidFill>
                                        <a:latin typeface="Cambria Math" panose="02040503050406030204" pitchFamily="18" charset="0"/>
                                        <a:ea typeface="Cambria Math" panose="02040503050406030204" pitchFamily="18" charset="0"/>
                                      </a:rPr>
                                      <m:t>data</m:t>
                                    </m:r>
                                  </m:sub>
                                </m:sSub>
                              </m:sub>
                            </m:sSub>
                            <m:func>
                              <m:funcPr>
                                <m:ctrlPr>
                                  <a:rPr lang="en-US" sz="2800" i="1">
                                    <a:solidFill>
                                      <a:srgbClr val="7030A0"/>
                                    </a:solidFill>
                                    <a:latin typeface="Cambria Math" panose="02040503050406030204" pitchFamily="18" charset="0"/>
                                  </a:rPr>
                                </m:ctrlPr>
                              </m:funcPr>
                              <m:fName>
                                <m:r>
                                  <m:rPr>
                                    <m:sty m:val="p"/>
                                  </m:rPr>
                                  <a:rPr lang="en-US" sz="2800">
                                    <a:solidFill>
                                      <a:srgbClr val="7030A0"/>
                                    </a:solidFill>
                                    <a:latin typeface="Cambria Math" panose="02040503050406030204" pitchFamily="18" charset="0"/>
                                  </a:rPr>
                                  <m:t>log</m:t>
                                </m:r>
                              </m:fName>
                              <m:e>
                                <m:sSub>
                                  <m:sSubPr>
                                    <m:ctrlPr>
                                      <a:rPr lang="en-US" sz="2800" i="1" smtClean="0">
                                        <a:solidFill>
                                          <a:srgbClr val="7030A0"/>
                                        </a:solidFill>
                                        <a:latin typeface="Cambria Math" panose="02040503050406030204" pitchFamily="18" charset="0"/>
                                      </a:rPr>
                                    </m:ctrlPr>
                                  </m:sSubPr>
                                  <m:e>
                                    <m:r>
                                      <a:rPr lang="en-US" sz="2800" b="0" i="1" smtClean="0">
                                        <a:solidFill>
                                          <a:srgbClr val="7030A0"/>
                                        </a:solidFill>
                                        <a:latin typeface="Cambria Math" panose="02040503050406030204" pitchFamily="18" charset="0"/>
                                      </a:rPr>
                                      <m:t>𝐷</m:t>
                                    </m:r>
                                  </m:e>
                                  <m:sub>
                                    <m:r>
                                      <a:rPr lang="en-US" sz="2800" b="0" i="1" smtClean="0">
                                        <a:solidFill>
                                          <a:srgbClr val="7030A0"/>
                                        </a:solidFill>
                                        <a:latin typeface="Cambria Math" panose="02040503050406030204" pitchFamily="18" charset="0"/>
                                      </a:rPr>
                                      <m:t>𝑙</m:t>
                                    </m:r>
                                  </m:sub>
                                </m:sSub>
                                <m:r>
                                  <a:rPr lang="en-US" sz="2800" b="0" i="1" smtClean="0">
                                    <a:solidFill>
                                      <a:srgbClr val="7030A0"/>
                                    </a:solidFill>
                                    <a:latin typeface="Cambria Math" panose="02040503050406030204" pitchFamily="18" charset="0"/>
                                  </a:rPr>
                                  <m:t>(</m:t>
                                </m:r>
                                <m:sSub>
                                  <m:sSubPr>
                                    <m:ctrlPr>
                                      <a:rPr lang="en-US" sz="2800" i="1" smtClean="0">
                                        <a:solidFill>
                                          <a:srgbClr val="C00000"/>
                                        </a:solidFill>
                                        <a:latin typeface="Cambria Math" panose="02040503050406030204" pitchFamily="18" charset="0"/>
                                      </a:rPr>
                                    </m:ctrlPr>
                                  </m:sSubPr>
                                  <m:e>
                                    <m:r>
                                      <a:rPr lang="en-US" sz="2800" b="0" i="1" smtClean="0">
                                        <a:solidFill>
                                          <a:srgbClr val="C00000"/>
                                        </a:solidFill>
                                        <a:latin typeface="Cambria Math" panose="02040503050406030204" pitchFamily="18" charset="0"/>
                                      </a:rPr>
                                      <m:t>𝑃</m:t>
                                    </m:r>
                                  </m:e>
                                  <m:sub>
                                    <m:r>
                                      <a:rPr lang="en-US" sz="2800" i="1">
                                        <a:solidFill>
                                          <a:srgbClr val="C00000"/>
                                        </a:solidFill>
                                        <a:latin typeface="Cambria Math" panose="02040503050406030204" pitchFamily="18" charset="0"/>
                                      </a:rPr>
                                      <m:t>𝑙</m:t>
                                    </m:r>
                                  </m:sub>
                                </m:sSub>
                                <m:d>
                                  <m:dPr>
                                    <m:ctrlPr>
                                      <a:rPr lang="en-US" sz="2800" i="1">
                                        <a:solidFill>
                                          <a:srgbClr val="C00000"/>
                                        </a:solidFill>
                                        <a:latin typeface="Cambria Math" panose="02040503050406030204" pitchFamily="18" charset="0"/>
                                      </a:rPr>
                                    </m:ctrlPr>
                                  </m:dPr>
                                  <m:e>
                                    <m:r>
                                      <a:rPr lang="en-US" sz="2800" i="1">
                                        <a:solidFill>
                                          <a:srgbClr val="C00000"/>
                                        </a:solidFill>
                                        <a:latin typeface="Cambria Math" panose="02040503050406030204" pitchFamily="18" charset="0"/>
                                      </a:rPr>
                                      <m:t>𝑥</m:t>
                                    </m:r>
                                  </m:e>
                                </m:d>
                                <m:r>
                                  <a:rPr lang="en-US" sz="2800" b="0" i="1" smtClean="0">
                                    <a:solidFill>
                                      <a:srgbClr val="7030A0"/>
                                    </a:solidFill>
                                    <a:latin typeface="Cambria Math" panose="02040503050406030204" pitchFamily="18" charset="0"/>
                                  </a:rPr>
                                  <m:t>)</m:t>
                                </m:r>
                              </m:e>
                            </m:func>
                            <m:r>
                              <a:rPr lang="en-US" sz="2800" i="1">
                                <a:solidFill>
                                  <a:srgbClr val="7030A0"/>
                                </a:solidFill>
                                <a:latin typeface="Cambria Math" panose="02040503050406030204" pitchFamily="18" charset="0"/>
                              </a:rPr>
                              <m:t>+</m:t>
                            </m:r>
                            <m:sSub>
                              <m:sSubPr>
                                <m:ctrlPr>
                                  <a:rPr lang="en-US" sz="2800" i="1">
                                    <a:solidFill>
                                      <a:srgbClr val="7030A0"/>
                                    </a:solidFill>
                                    <a:latin typeface="Cambria Math" panose="02040503050406030204" pitchFamily="18" charset="0"/>
                                  </a:rPr>
                                </m:ctrlPr>
                              </m:sSubPr>
                              <m:e>
                                <m:r>
                                  <a:rPr lang="en-US" sz="2800" i="1">
                                    <a:solidFill>
                                      <a:srgbClr val="7030A0"/>
                                    </a:solidFill>
                                    <a:latin typeface="Cambria Math" panose="02040503050406030204" pitchFamily="18" charset="0"/>
                                    <a:ea typeface="Cambria Math" panose="02040503050406030204" pitchFamily="18" charset="0"/>
                                  </a:rPr>
                                  <m:t>𝔼</m:t>
                                </m:r>
                              </m:e>
                              <m:sub>
                                <m:r>
                                  <a:rPr lang="en-US" sz="2800" i="1">
                                    <a:solidFill>
                                      <a:srgbClr val="7030A0"/>
                                    </a:solidFill>
                                    <a:latin typeface="Cambria Math" panose="02040503050406030204" pitchFamily="18" charset="0"/>
                                    <a:ea typeface="Cambria Math" panose="02040503050406030204" pitchFamily="18" charset="0"/>
                                  </a:rPr>
                                  <m:t>𝑧</m:t>
                                </m:r>
                                <m:r>
                                  <a:rPr lang="en-US" sz="2800" i="1">
                                    <a:solidFill>
                                      <a:srgbClr val="7030A0"/>
                                    </a:solidFill>
                                    <a:latin typeface="Cambria Math" panose="02040503050406030204" pitchFamily="18" charset="0"/>
                                    <a:ea typeface="Cambria Math" panose="02040503050406030204" pitchFamily="18" charset="0"/>
                                  </a:rPr>
                                  <m:t>~</m:t>
                                </m:r>
                                <m:r>
                                  <a:rPr lang="en-US" sz="2800" i="1">
                                    <a:solidFill>
                                      <a:srgbClr val="7030A0"/>
                                    </a:solidFill>
                                    <a:latin typeface="Cambria Math" panose="02040503050406030204" pitchFamily="18" charset="0"/>
                                    <a:ea typeface="Cambria Math" panose="02040503050406030204" pitchFamily="18" charset="0"/>
                                  </a:rPr>
                                  <m:t>𝑝</m:t>
                                </m:r>
                              </m:sub>
                            </m:sSub>
                            <m:r>
                              <m:rPr>
                                <m:sty m:val="p"/>
                              </m:rPr>
                              <a:rPr lang="en-US" sz="2800">
                                <a:solidFill>
                                  <a:srgbClr val="7030A0"/>
                                </a:solidFill>
                                <a:latin typeface="Cambria Math" panose="02040503050406030204" pitchFamily="18" charset="0"/>
                                <a:ea typeface="Cambria Math" panose="02040503050406030204" pitchFamily="18" charset="0"/>
                              </a:rPr>
                              <m:t>log</m:t>
                            </m:r>
                            <m:r>
                              <a:rPr lang="en-US" sz="2800" i="1">
                                <a:solidFill>
                                  <a:srgbClr val="7030A0"/>
                                </a:solidFill>
                                <a:latin typeface="Cambria Math" panose="02040503050406030204" pitchFamily="18" charset="0"/>
                                <a:ea typeface="Cambria Math" panose="02040503050406030204" pitchFamily="18" charset="0"/>
                              </a:rPr>
                              <m:t>⁡(1−</m:t>
                            </m:r>
                            <m:sSub>
                              <m:sSubPr>
                                <m:ctrlPr>
                                  <a:rPr lang="en-US" sz="2800" i="1">
                                    <a:solidFill>
                                      <a:srgbClr val="7030A0"/>
                                    </a:solidFill>
                                    <a:latin typeface="Cambria Math" panose="02040503050406030204" pitchFamily="18" charset="0"/>
                                  </a:rPr>
                                </m:ctrlPr>
                              </m:sSubPr>
                              <m:e>
                                <m:r>
                                  <a:rPr lang="en-US" sz="2800" i="1">
                                    <a:solidFill>
                                      <a:srgbClr val="7030A0"/>
                                    </a:solidFill>
                                    <a:latin typeface="Cambria Math" panose="02040503050406030204" pitchFamily="18" charset="0"/>
                                  </a:rPr>
                                  <m:t>𝐷</m:t>
                                </m:r>
                              </m:e>
                              <m:sub>
                                <m:r>
                                  <a:rPr lang="en-US" sz="2800" i="1">
                                    <a:solidFill>
                                      <a:srgbClr val="7030A0"/>
                                    </a:solidFill>
                                    <a:latin typeface="Cambria Math" panose="02040503050406030204" pitchFamily="18" charset="0"/>
                                  </a:rPr>
                                  <m:t>𝑙</m:t>
                                </m:r>
                              </m:sub>
                            </m:sSub>
                            <m:r>
                              <a:rPr lang="en-US" sz="2800" i="1">
                                <a:solidFill>
                                  <a:srgbClr val="7030A0"/>
                                </a:solidFill>
                                <a:latin typeface="Cambria Math" panose="02040503050406030204" pitchFamily="18" charset="0"/>
                              </a:rPr>
                              <m:t>(</m:t>
                            </m:r>
                            <m:sSub>
                              <m:sSubPr>
                                <m:ctrlPr>
                                  <a:rPr lang="en-US" sz="2800" i="1" smtClean="0">
                                    <a:solidFill>
                                      <a:srgbClr val="C00000"/>
                                    </a:solidFill>
                                    <a:latin typeface="Cambria Math" panose="02040503050406030204" pitchFamily="18" charset="0"/>
                                  </a:rPr>
                                </m:ctrlPr>
                              </m:sSubPr>
                              <m:e>
                                <m:r>
                                  <a:rPr lang="en-US" sz="2800" i="1">
                                    <a:solidFill>
                                      <a:srgbClr val="C00000"/>
                                    </a:solidFill>
                                    <a:latin typeface="Cambria Math" panose="02040503050406030204" pitchFamily="18" charset="0"/>
                                  </a:rPr>
                                  <m:t>𝑃</m:t>
                                </m:r>
                              </m:e>
                              <m:sub>
                                <m:r>
                                  <a:rPr lang="en-US" sz="2800" i="1">
                                    <a:solidFill>
                                      <a:srgbClr val="C00000"/>
                                    </a:solidFill>
                                    <a:latin typeface="Cambria Math" panose="02040503050406030204" pitchFamily="18" charset="0"/>
                                  </a:rPr>
                                  <m:t>𝑙</m:t>
                                </m:r>
                              </m:sub>
                            </m:sSub>
                            <m:d>
                              <m:dPr>
                                <m:ctrlPr>
                                  <a:rPr lang="en-US" sz="2800" i="1">
                                    <a:solidFill>
                                      <a:srgbClr val="C00000"/>
                                    </a:solidFill>
                                    <a:latin typeface="Cambria Math" panose="02040503050406030204" pitchFamily="18" charset="0"/>
                                  </a:rPr>
                                </m:ctrlPr>
                              </m:dPr>
                              <m:e>
                                <m:r>
                                  <a:rPr lang="en-US" sz="2800" b="0" i="1" smtClean="0">
                                    <a:solidFill>
                                      <a:srgbClr val="C00000"/>
                                    </a:solidFill>
                                    <a:latin typeface="Cambria Math" panose="02040503050406030204" pitchFamily="18" charset="0"/>
                                  </a:rPr>
                                  <m:t>𝐺</m:t>
                                </m:r>
                                <m:r>
                                  <a:rPr lang="en-US" sz="2800" b="0" i="1" smtClean="0">
                                    <a:solidFill>
                                      <a:srgbClr val="C00000"/>
                                    </a:solidFill>
                                    <a:latin typeface="Cambria Math" panose="02040503050406030204" pitchFamily="18" charset="0"/>
                                  </a:rPr>
                                  <m:t>(</m:t>
                                </m:r>
                                <m:r>
                                  <a:rPr lang="en-US" sz="2800" b="0" i="1" smtClean="0">
                                    <a:solidFill>
                                      <a:srgbClr val="C00000"/>
                                    </a:solidFill>
                                    <a:latin typeface="Cambria Math" panose="02040503050406030204" pitchFamily="18" charset="0"/>
                                  </a:rPr>
                                  <m:t>𝑧</m:t>
                                </m:r>
                                <m:r>
                                  <a:rPr lang="en-US" sz="2800" b="0" i="1" smtClean="0">
                                    <a:solidFill>
                                      <a:srgbClr val="C00000"/>
                                    </a:solidFill>
                                    <a:latin typeface="Cambria Math" panose="02040503050406030204" pitchFamily="18" charset="0"/>
                                  </a:rPr>
                                  <m:t>)</m:t>
                                </m:r>
                              </m:e>
                            </m:d>
                            <m:r>
                              <a:rPr lang="en-US" sz="2800" i="1">
                                <a:solidFill>
                                  <a:srgbClr val="7030A0"/>
                                </a:solidFill>
                                <a:latin typeface="Cambria Math" panose="02040503050406030204" pitchFamily="18" charset="0"/>
                              </a:rPr>
                              <m:t>)</m:t>
                            </m:r>
                          </m:e>
                        </m:d>
                      </m:e>
                    </m:nary>
                  </m:oMath>
                </a14:m>
                <a:endParaRPr lang="en-US" sz="2400" dirty="0"/>
              </a:p>
              <a:p>
                <a:pPr lvl="1" indent="-342900"/>
                <a:r>
                  <a:rPr lang="en-US" sz="2400" dirty="0"/>
                  <a:t>Each </a:t>
                </a:r>
                <a14:m>
                  <m:oMath xmlns:m="http://schemas.openxmlformats.org/officeDocument/2006/math">
                    <m:sSub>
                      <m:sSubPr>
                        <m:ctrlPr>
                          <a:rPr lang="en-US" sz="2800" i="1">
                            <a:solidFill>
                              <a:srgbClr val="C00000"/>
                            </a:solidFill>
                            <a:latin typeface="Cambria Math" panose="02040503050406030204" pitchFamily="18" charset="0"/>
                          </a:rPr>
                        </m:ctrlPr>
                      </m:sSubPr>
                      <m:e>
                        <m:r>
                          <a:rPr lang="en-US" sz="2800" i="1">
                            <a:solidFill>
                              <a:srgbClr val="C00000"/>
                            </a:solidFill>
                            <a:latin typeface="Cambria Math" panose="02040503050406030204" pitchFamily="18" charset="0"/>
                          </a:rPr>
                          <m:t>𝑃</m:t>
                        </m:r>
                      </m:e>
                      <m:sub>
                        <m:r>
                          <a:rPr lang="en-US" sz="2800" i="1">
                            <a:solidFill>
                              <a:srgbClr val="C00000"/>
                            </a:solidFill>
                            <a:latin typeface="Cambria Math" panose="02040503050406030204" pitchFamily="18" charset="0"/>
                          </a:rPr>
                          <m:t>𝑙</m:t>
                        </m:r>
                      </m:sub>
                    </m:sSub>
                    <m:r>
                      <a:rPr lang="en-US" sz="2800" i="1">
                        <a:solidFill>
                          <a:srgbClr val="C00000"/>
                        </a:solidFill>
                        <a:latin typeface="Cambria Math" panose="02040503050406030204" pitchFamily="18" charset="0"/>
                      </a:rPr>
                      <m:t> </m:t>
                    </m:r>
                  </m:oMath>
                </a14:m>
                <a:r>
                  <a:rPr lang="en-US" sz="2400" dirty="0"/>
                  <a:t>returns a feature map of a different resolution by applying random </a:t>
                </a:r>
                <a:r>
                  <a:rPr lang="en-US" sz="2400" i="1" dirty="0"/>
                  <a:t>cross-channel mixing</a:t>
                </a:r>
                <a:r>
                  <a:rPr lang="en-US" sz="2400" dirty="0"/>
                  <a:t> and </a:t>
                </a:r>
                <a:r>
                  <a:rPr lang="en-US" sz="2400" i="1" dirty="0"/>
                  <a:t>cross-scale mixing </a:t>
                </a:r>
                <a:r>
                  <a:rPr lang="en-US" sz="2400" dirty="0"/>
                  <a:t>to a pre-trained network</a:t>
                </a:r>
              </a:p>
            </p:txBody>
          </p:sp>
        </mc:Choice>
        <mc:Fallback xmlns="">
          <p:sp>
            <p:nvSpPr>
              <p:cNvPr id="5" name="Content Placeholder 4">
                <a:extLst>
                  <a:ext uri="{FF2B5EF4-FFF2-40B4-BE49-F238E27FC236}">
                    <a16:creationId xmlns:a16="http://schemas.microsoft.com/office/drawing/2014/main" id="{15627B62-C734-C349-B4C4-FF92F8DDE6FE}"/>
                  </a:ext>
                </a:extLst>
              </p:cNvPr>
              <p:cNvSpPr>
                <a:spLocks noGrp="1" noRot="1" noChangeAspect="1" noMove="1" noResize="1" noEditPoints="1" noAdjustHandles="1" noChangeArrowheads="1" noChangeShapeType="1" noTextEdit="1"/>
              </p:cNvSpPr>
              <p:nvPr>
                <p:ph idx="1"/>
              </p:nvPr>
            </p:nvSpPr>
            <p:spPr>
              <a:xfrm>
                <a:off x="609600" y="914400"/>
                <a:ext cx="11125200" cy="5257800"/>
              </a:xfrm>
              <a:blipFill>
                <a:blip r:embed="rId3"/>
                <a:stretch>
                  <a:fillRect l="-1027" t="-1449"/>
                </a:stretch>
              </a:blipFill>
            </p:spPr>
            <p:txBody>
              <a:bodyPr/>
              <a:lstStyle/>
              <a:p>
                <a:r>
                  <a:rPr lang="en-US">
                    <a:noFill/>
                  </a:rPr>
                  <a:t> </a:t>
                </a:r>
              </a:p>
            </p:txBody>
          </p:sp>
        </mc:Fallback>
      </mc:AlternateContent>
    </p:spTree>
    <p:extLst>
      <p:ext uri="{BB962C8B-B14F-4D97-AF65-F5344CB8AC3E}">
        <p14:creationId xmlns:p14="http://schemas.microsoft.com/office/powerpoint/2010/main" val="1389707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97B3D-5062-084D-99E9-732C83915B18}"/>
              </a:ext>
            </a:extLst>
          </p:cNvPr>
          <p:cNvSpPr>
            <a:spLocks noGrp="1"/>
          </p:cNvSpPr>
          <p:nvPr>
            <p:ph type="title"/>
          </p:nvPr>
        </p:nvSpPr>
        <p:spPr/>
        <p:txBody>
          <a:bodyPr/>
          <a:lstStyle/>
          <a:p>
            <a:r>
              <a:rPr lang="en-US" dirty="0" err="1"/>
              <a:t>StyleGAN</a:t>
            </a:r>
            <a:r>
              <a:rPr lang="en-US" dirty="0"/>
              <a:t>-XL: Details</a:t>
            </a:r>
          </a:p>
        </p:txBody>
      </p:sp>
      <p:sp>
        <p:nvSpPr>
          <p:cNvPr id="4" name="Rectangle 3">
            <a:extLst>
              <a:ext uri="{FF2B5EF4-FFF2-40B4-BE49-F238E27FC236}">
                <a16:creationId xmlns:a16="http://schemas.microsoft.com/office/drawing/2014/main" id="{A80E97DD-05D2-404C-8FF0-A4B0114F3917}"/>
              </a:ext>
            </a:extLst>
          </p:cNvPr>
          <p:cNvSpPr/>
          <p:nvPr/>
        </p:nvSpPr>
        <p:spPr>
          <a:xfrm>
            <a:off x="1371600" y="6324600"/>
            <a:ext cx="9906000" cy="369332"/>
          </a:xfrm>
          <a:prstGeom prst="rect">
            <a:avLst/>
          </a:prstGeom>
        </p:spPr>
        <p:txBody>
          <a:bodyPr wrap="square">
            <a:spAutoFit/>
          </a:bodyPr>
          <a:lstStyle/>
          <a:p>
            <a:pPr algn="ctr"/>
            <a:r>
              <a:rPr lang="en-US" sz="1800" b="0" dirty="0"/>
              <a:t>A. Sauer et al. </a:t>
            </a:r>
            <a:r>
              <a:rPr lang="en-US" sz="1800" b="0" dirty="0">
                <a:hlinkClick r:id="rId3"/>
              </a:rPr>
              <a:t>Projected GANs Converge Faster</a:t>
            </a:r>
            <a:r>
              <a:rPr lang="en-US" sz="1800" b="0" dirty="0"/>
              <a:t>. </a:t>
            </a:r>
            <a:r>
              <a:rPr lang="en-US" sz="1800" b="0" dirty="0" err="1"/>
              <a:t>NeurIPS</a:t>
            </a:r>
            <a:r>
              <a:rPr lang="en-US" sz="1800" b="0" dirty="0"/>
              <a:t> 2021</a:t>
            </a:r>
          </a:p>
        </p:txBody>
      </p:sp>
      <p:pic>
        <p:nvPicPr>
          <p:cNvPr id="8" name="Picture 7">
            <a:extLst>
              <a:ext uri="{FF2B5EF4-FFF2-40B4-BE49-F238E27FC236}">
                <a16:creationId xmlns:a16="http://schemas.microsoft.com/office/drawing/2014/main" id="{2D35FE3D-33FA-3A42-AD8E-614AFC6D2D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66730" y="2070652"/>
            <a:ext cx="3021819" cy="3886200"/>
          </a:xfrm>
          <a:prstGeom prst="rect">
            <a:avLst/>
          </a:prstGeom>
        </p:spPr>
      </p:pic>
      <p:pic>
        <p:nvPicPr>
          <p:cNvPr id="10" name="Picture 9">
            <a:extLst>
              <a:ext uri="{FF2B5EF4-FFF2-40B4-BE49-F238E27FC236}">
                <a16:creationId xmlns:a16="http://schemas.microsoft.com/office/drawing/2014/main" id="{BF16989C-2D16-D446-BC13-BAFEE3873A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21258" y="2126974"/>
            <a:ext cx="2921484" cy="4071730"/>
          </a:xfrm>
          <a:prstGeom prst="rect">
            <a:avLst/>
          </a:prstGeom>
        </p:spPr>
      </p:pic>
      <p:sp>
        <p:nvSpPr>
          <p:cNvPr id="13" name="TextBox 12">
            <a:extLst>
              <a:ext uri="{FF2B5EF4-FFF2-40B4-BE49-F238E27FC236}">
                <a16:creationId xmlns:a16="http://schemas.microsoft.com/office/drawing/2014/main" id="{9FA3829F-A2F7-6044-ACB1-E63C2E8E042D}"/>
              </a:ext>
            </a:extLst>
          </p:cNvPr>
          <p:cNvSpPr txBox="1"/>
          <p:nvPr/>
        </p:nvSpPr>
        <p:spPr>
          <a:xfrm>
            <a:off x="1905000" y="1302026"/>
            <a:ext cx="3505200" cy="830997"/>
          </a:xfrm>
          <a:prstGeom prst="rect">
            <a:avLst/>
          </a:prstGeom>
          <a:noFill/>
        </p:spPr>
        <p:txBody>
          <a:bodyPr wrap="square" rtlCol="0">
            <a:spAutoFit/>
          </a:bodyPr>
          <a:lstStyle/>
          <a:p>
            <a:pPr algn="ctr"/>
            <a:r>
              <a:rPr lang="en-US" b="0" dirty="0"/>
              <a:t>Cross-channel mixing (CCM)</a:t>
            </a:r>
          </a:p>
        </p:txBody>
      </p:sp>
      <p:sp>
        <p:nvSpPr>
          <p:cNvPr id="14" name="TextBox 13">
            <a:extLst>
              <a:ext uri="{FF2B5EF4-FFF2-40B4-BE49-F238E27FC236}">
                <a16:creationId xmlns:a16="http://schemas.microsoft.com/office/drawing/2014/main" id="{43C5E8CB-9267-7544-AB1E-41D9AD09E399}"/>
              </a:ext>
            </a:extLst>
          </p:cNvPr>
          <p:cNvSpPr txBox="1"/>
          <p:nvPr/>
        </p:nvSpPr>
        <p:spPr>
          <a:xfrm>
            <a:off x="6629400" y="1295400"/>
            <a:ext cx="3505200" cy="830997"/>
          </a:xfrm>
          <a:prstGeom prst="rect">
            <a:avLst/>
          </a:prstGeom>
          <a:noFill/>
        </p:spPr>
        <p:txBody>
          <a:bodyPr wrap="square" rtlCol="0">
            <a:spAutoFit/>
          </a:bodyPr>
          <a:lstStyle/>
          <a:p>
            <a:pPr algn="ctr"/>
            <a:r>
              <a:rPr lang="en-US" b="0" dirty="0"/>
              <a:t>Cross-scale mixing (CSM)</a:t>
            </a:r>
          </a:p>
        </p:txBody>
      </p:sp>
    </p:spTree>
    <p:extLst>
      <p:ext uri="{BB962C8B-B14F-4D97-AF65-F5344CB8AC3E}">
        <p14:creationId xmlns:p14="http://schemas.microsoft.com/office/powerpoint/2010/main" val="35322591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97B3D-5062-084D-99E9-732C83915B18}"/>
              </a:ext>
            </a:extLst>
          </p:cNvPr>
          <p:cNvSpPr>
            <a:spLocks noGrp="1"/>
          </p:cNvSpPr>
          <p:nvPr>
            <p:ph type="title"/>
          </p:nvPr>
        </p:nvSpPr>
        <p:spPr/>
        <p:txBody>
          <a:bodyPr/>
          <a:lstStyle/>
          <a:p>
            <a:r>
              <a:rPr lang="en-US" dirty="0" err="1"/>
              <a:t>StyleGAN</a:t>
            </a:r>
            <a:r>
              <a:rPr lang="en-US" dirty="0"/>
              <a:t>-XL: Details</a:t>
            </a:r>
          </a:p>
        </p:txBody>
      </p:sp>
      <p:sp>
        <p:nvSpPr>
          <p:cNvPr id="5" name="Content Placeholder 4">
            <a:extLst>
              <a:ext uri="{FF2B5EF4-FFF2-40B4-BE49-F238E27FC236}">
                <a16:creationId xmlns:a16="http://schemas.microsoft.com/office/drawing/2014/main" id="{15627B62-C734-C349-B4C4-FF92F8DDE6FE}"/>
              </a:ext>
            </a:extLst>
          </p:cNvPr>
          <p:cNvSpPr>
            <a:spLocks noGrp="1"/>
          </p:cNvSpPr>
          <p:nvPr>
            <p:ph idx="1"/>
          </p:nvPr>
        </p:nvSpPr>
        <p:spPr/>
        <p:txBody>
          <a:bodyPr/>
          <a:lstStyle/>
          <a:p>
            <a:pPr marL="457200" indent="-457200">
              <a:buFont typeface="Arial" panose="020B0604020202020204" pitchFamily="34" charset="0"/>
              <a:buChar char="•"/>
            </a:pPr>
            <a:r>
              <a:rPr lang="en-US" dirty="0"/>
              <a:t>Generator based on StyleGAN3 with progressive growing and 3x more parameters</a:t>
            </a:r>
          </a:p>
          <a:p>
            <a:pPr marL="457200" indent="-457200">
              <a:buFont typeface="Arial" panose="020B0604020202020204" pitchFamily="34" charset="0"/>
              <a:buChar char="•"/>
            </a:pPr>
            <a:r>
              <a:rPr lang="en-US" dirty="0"/>
              <a:t>Discriminator based on </a:t>
            </a:r>
            <a:r>
              <a:rPr lang="en-US" i="1" dirty="0"/>
              <a:t>projected GANs</a:t>
            </a:r>
          </a:p>
          <a:p>
            <a:pPr marL="457200" indent="-457200">
              <a:buFont typeface="Arial" panose="020B0604020202020204" pitchFamily="34" charset="0"/>
              <a:buChar char="•"/>
            </a:pPr>
            <a:r>
              <a:rPr lang="en-US" dirty="0"/>
              <a:t>Both generator and discriminator are conditioned on pre-trained </a:t>
            </a:r>
            <a:r>
              <a:rPr lang="en-US" i="1" dirty="0"/>
              <a:t>class embedding vectors</a:t>
            </a:r>
          </a:p>
          <a:p>
            <a:pPr marL="457200" indent="-457200">
              <a:buFont typeface="Arial" panose="020B0604020202020204" pitchFamily="34" charset="0"/>
              <a:buChar char="•"/>
            </a:pPr>
            <a:r>
              <a:rPr lang="en-US" i="1" dirty="0"/>
              <a:t>Classifier guidance</a:t>
            </a:r>
            <a:r>
              <a:rPr lang="en-US" dirty="0"/>
              <a:t>:</a:t>
            </a:r>
            <a:r>
              <a:rPr lang="en-US" i="1" dirty="0"/>
              <a:t> </a:t>
            </a:r>
            <a:r>
              <a:rPr lang="en-US" dirty="0"/>
              <a:t>add cross-entropy loss of pre-trained classifier to the generator objective to encourage output of classifier to have high probability for correct class</a:t>
            </a:r>
            <a:br>
              <a:rPr lang="en-US" dirty="0"/>
            </a:br>
            <a:endParaRPr lang="en-US" dirty="0"/>
          </a:p>
        </p:txBody>
      </p:sp>
    </p:spTree>
    <p:extLst>
      <p:ext uri="{BB962C8B-B14F-4D97-AF65-F5344CB8AC3E}">
        <p14:creationId xmlns:p14="http://schemas.microsoft.com/office/powerpoint/2010/main" val="1703103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97B3D-5062-084D-99E9-732C83915B18}"/>
              </a:ext>
            </a:extLst>
          </p:cNvPr>
          <p:cNvSpPr>
            <a:spLocks noGrp="1"/>
          </p:cNvSpPr>
          <p:nvPr>
            <p:ph type="title"/>
          </p:nvPr>
        </p:nvSpPr>
        <p:spPr/>
        <p:txBody>
          <a:bodyPr/>
          <a:lstStyle/>
          <a:p>
            <a:r>
              <a:rPr lang="en-US" dirty="0" err="1"/>
              <a:t>StyleGAN</a:t>
            </a:r>
            <a:r>
              <a:rPr lang="en-US" dirty="0"/>
              <a:t>-XL: Details</a:t>
            </a:r>
          </a:p>
        </p:txBody>
      </p:sp>
      <p:pic>
        <p:nvPicPr>
          <p:cNvPr id="7" name="Picture 6">
            <a:extLst>
              <a:ext uri="{FF2B5EF4-FFF2-40B4-BE49-F238E27FC236}">
                <a16:creationId xmlns:a16="http://schemas.microsoft.com/office/drawing/2014/main" id="{336B59C3-D75C-7743-9C00-750AF239A8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12431"/>
            <a:ext cx="12192000" cy="4633138"/>
          </a:xfrm>
          <a:prstGeom prst="rect">
            <a:avLst/>
          </a:prstGeom>
        </p:spPr>
      </p:pic>
    </p:spTree>
    <p:extLst>
      <p:ext uri="{BB962C8B-B14F-4D97-AF65-F5344CB8AC3E}">
        <p14:creationId xmlns:p14="http://schemas.microsoft.com/office/powerpoint/2010/main" val="21782333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97B3D-5062-084D-99E9-732C83915B18}"/>
              </a:ext>
            </a:extLst>
          </p:cNvPr>
          <p:cNvSpPr>
            <a:spLocks noGrp="1"/>
          </p:cNvSpPr>
          <p:nvPr>
            <p:ph type="title"/>
          </p:nvPr>
        </p:nvSpPr>
        <p:spPr/>
        <p:txBody>
          <a:bodyPr/>
          <a:lstStyle/>
          <a:p>
            <a:r>
              <a:rPr lang="en-US" dirty="0" err="1"/>
              <a:t>StyleGAN</a:t>
            </a:r>
            <a:r>
              <a:rPr lang="en-US" dirty="0"/>
              <a:t>-XL: Results on ImageNet</a:t>
            </a:r>
          </a:p>
        </p:txBody>
      </p:sp>
      <p:pic>
        <p:nvPicPr>
          <p:cNvPr id="7" name="Content Placeholder 6">
            <a:extLst>
              <a:ext uri="{FF2B5EF4-FFF2-40B4-BE49-F238E27FC236}">
                <a16:creationId xmlns:a16="http://schemas.microsoft.com/office/drawing/2014/main" id="{96EE9D51-8ED0-5940-94E8-13DFB9387EB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14400" y="1071443"/>
            <a:ext cx="10363200" cy="5253157"/>
          </a:xfrm>
        </p:spPr>
      </p:pic>
    </p:spTree>
    <p:extLst>
      <p:ext uri="{BB962C8B-B14F-4D97-AF65-F5344CB8AC3E}">
        <p14:creationId xmlns:p14="http://schemas.microsoft.com/office/powerpoint/2010/main" val="23190592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8AD48-5F39-7042-8CAF-F3B204AF8E87}"/>
              </a:ext>
            </a:extLst>
          </p:cNvPr>
          <p:cNvSpPr>
            <a:spLocks noGrp="1"/>
          </p:cNvSpPr>
          <p:nvPr>
            <p:ph type="title"/>
          </p:nvPr>
        </p:nvSpPr>
        <p:spPr/>
        <p:txBody>
          <a:bodyPr/>
          <a:lstStyle/>
          <a:p>
            <a:r>
              <a:rPr lang="en-US" dirty="0"/>
              <a:t>Text-to-image synthesis: </a:t>
            </a:r>
            <a:r>
              <a:rPr lang="en-US" dirty="0" err="1"/>
              <a:t>GigaGAN</a:t>
            </a:r>
            <a:endParaRPr lang="en-US" dirty="0"/>
          </a:p>
        </p:txBody>
      </p:sp>
      <p:pic>
        <p:nvPicPr>
          <p:cNvPr id="6" name="Content Placeholder 5">
            <a:extLst>
              <a:ext uri="{FF2B5EF4-FFF2-40B4-BE49-F238E27FC236}">
                <a16:creationId xmlns:a16="http://schemas.microsoft.com/office/drawing/2014/main" id="{4193C4CA-7D77-7C4A-A7E2-2D034279F0E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62363" y="914400"/>
            <a:ext cx="7467274" cy="5257800"/>
          </a:xfrm>
        </p:spPr>
      </p:pic>
      <p:sp>
        <p:nvSpPr>
          <p:cNvPr id="4" name="Rectangle 3">
            <a:extLst>
              <a:ext uri="{FF2B5EF4-FFF2-40B4-BE49-F238E27FC236}">
                <a16:creationId xmlns:a16="http://schemas.microsoft.com/office/drawing/2014/main" id="{7EE658B6-8762-3D47-9485-9D6FC9D4F3ED}"/>
              </a:ext>
            </a:extLst>
          </p:cNvPr>
          <p:cNvSpPr/>
          <p:nvPr/>
        </p:nvSpPr>
        <p:spPr>
          <a:xfrm>
            <a:off x="1752600" y="6324600"/>
            <a:ext cx="8382000" cy="369332"/>
          </a:xfrm>
          <a:prstGeom prst="rect">
            <a:avLst/>
          </a:prstGeom>
        </p:spPr>
        <p:txBody>
          <a:bodyPr wrap="square">
            <a:spAutoFit/>
          </a:bodyPr>
          <a:lstStyle/>
          <a:p>
            <a:pPr algn="ctr"/>
            <a:r>
              <a:rPr lang="en-US" sz="1800" b="0" dirty="0"/>
              <a:t>M. Kang et al. </a:t>
            </a:r>
            <a:r>
              <a:rPr lang="en-US" sz="1800" b="0" dirty="0">
                <a:hlinkClick r:id="rId3"/>
              </a:rPr>
              <a:t>Scaling up GANs for Text-to-Image Synthesis</a:t>
            </a:r>
            <a:r>
              <a:rPr lang="en-US" sz="1800" b="0" dirty="0"/>
              <a:t>. CVPR 2023</a:t>
            </a:r>
          </a:p>
        </p:txBody>
      </p:sp>
    </p:spTree>
    <p:extLst>
      <p:ext uri="{BB962C8B-B14F-4D97-AF65-F5344CB8AC3E}">
        <p14:creationId xmlns:p14="http://schemas.microsoft.com/office/powerpoint/2010/main" val="26657235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512A2A-DAE5-EB43-8C3D-BDEA90DE7A96}"/>
              </a:ext>
            </a:extLst>
          </p:cNvPr>
          <p:cNvSpPr>
            <a:spLocks noGrp="1"/>
          </p:cNvSpPr>
          <p:nvPr>
            <p:ph type="title"/>
          </p:nvPr>
        </p:nvSpPr>
        <p:spPr/>
        <p:txBody>
          <a:bodyPr/>
          <a:lstStyle/>
          <a:p>
            <a:r>
              <a:rPr lang="en-US" dirty="0" err="1"/>
              <a:t>GigaGAN</a:t>
            </a:r>
            <a:r>
              <a:rPr lang="en-US" dirty="0"/>
              <a:t>: Generator</a:t>
            </a:r>
          </a:p>
        </p:txBody>
      </p:sp>
      <p:sp>
        <p:nvSpPr>
          <p:cNvPr id="3" name="Content Placeholder 2">
            <a:extLst>
              <a:ext uri="{FF2B5EF4-FFF2-40B4-BE49-F238E27FC236}">
                <a16:creationId xmlns:a16="http://schemas.microsoft.com/office/drawing/2014/main" id="{3DB1D1B1-B522-AB46-AF7E-7C24DF6CB6FE}"/>
              </a:ext>
            </a:extLst>
          </p:cNvPr>
          <p:cNvSpPr>
            <a:spLocks noGrp="1"/>
          </p:cNvSpPr>
          <p:nvPr>
            <p:ph idx="1"/>
          </p:nvPr>
        </p:nvSpPr>
        <p:spPr/>
        <p:txBody>
          <a:bodyPr/>
          <a:lstStyle/>
          <a:p>
            <a:pPr marL="457200" indent="-457200">
              <a:buFont typeface="Arial" panose="020B0604020202020204" pitchFamily="34" charset="0"/>
              <a:buChar char="•"/>
            </a:pPr>
            <a:r>
              <a:rPr lang="en-US" dirty="0"/>
              <a:t>Goal: catch up to diffusion models by training a GAN for text-to-image generation on 2B images from the </a:t>
            </a:r>
            <a:r>
              <a:rPr lang="en-US" dirty="0">
                <a:hlinkClick r:id="rId2"/>
              </a:rPr>
              <a:t>LAION dataset</a:t>
            </a:r>
            <a:r>
              <a:rPr lang="en-US" dirty="0"/>
              <a:t> </a:t>
            </a:r>
          </a:p>
          <a:p>
            <a:pPr marL="457200" indent="-457200">
              <a:buFont typeface="Arial" panose="020B0604020202020204" pitchFamily="34" charset="0"/>
              <a:buChar char="•"/>
            </a:pPr>
            <a:r>
              <a:rPr lang="en-US" dirty="0"/>
              <a:t>1B parameters, 6x larger than </a:t>
            </a:r>
            <a:r>
              <a:rPr lang="en-US" dirty="0" err="1"/>
              <a:t>StyleGAN</a:t>
            </a:r>
            <a:r>
              <a:rPr lang="en-US" dirty="0"/>
              <a:t>-XL, but smaller than diffusion models (Imagen: 3B, DALL-E 2: 5.5B, </a:t>
            </a:r>
            <a:r>
              <a:rPr lang="en-US" dirty="0" err="1"/>
              <a:t>Parti</a:t>
            </a:r>
            <a:r>
              <a:rPr lang="en-US" dirty="0"/>
              <a:t>: 20B)</a:t>
            </a:r>
          </a:p>
          <a:p>
            <a:pPr marL="457200" indent="-457200">
              <a:buFont typeface="Arial" panose="020B0604020202020204" pitchFamily="34" charset="0"/>
              <a:buChar char="•"/>
            </a:pPr>
            <a:r>
              <a:rPr lang="en-US" dirty="0"/>
              <a:t>First generate at 64x64 resolution, then </a:t>
            </a:r>
            <a:r>
              <a:rPr lang="en-US" dirty="0" err="1"/>
              <a:t>upsample</a:t>
            </a:r>
            <a:r>
              <a:rPr lang="en-US" dirty="0"/>
              <a:t> to 512x512 using a separate network</a:t>
            </a:r>
          </a:p>
          <a:p>
            <a:pPr marL="457200" indent="-457200">
              <a:buFont typeface="Arial" panose="020B0604020202020204" pitchFamily="34" charset="0"/>
              <a:buChar char="•"/>
            </a:pPr>
            <a:r>
              <a:rPr lang="en-US" dirty="0"/>
              <a:t>Architecture based on StyleGAN2, but with self-attention layers and sample-adaptive convolution kernel selection</a:t>
            </a:r>
          </a:p>
        </p:txBody>
      </p:sp>
    </p:spTree>
    <p:extLst>
      <p:ext uri="{BB962C8B-B14F-4D97-AF65-F5344CB8AC3E}">
        <p14:creationId xmlns:p14="http://schemas.microsoft.com/office/powerpoint/2010/main" val="29290168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golden age of GANs: The </a:t>
            </a:r>
            <a:r>
              <a:rPr lang="en-US" dirty="0" err="1"/>
              <a:t>StyleGAN</a:t>
            </a:r>
            <a:r>
              <a:rPr lang="en-US" dirty="0"/>
              <a:t> family</a:t>
            </a:r>
          </a:p>
        </p:txBody>
      </p:sp>
      <p:sp>
        <p:nvSpPr>
          <p:cNvPr id="6" name="Content Placeholder 5"/>
          <p:cNvSpPr>
            <a:spLocks noGrp="1"/>
          </p:cNvSpPr>
          <p:nvPr>
            <p:ph idx="1"/>
          </p:nvPr>
        </p:nvSpPr>
        <p:spPr/>
        <p:txBody>
          <a:bodyPr/>
          <a:lstStyle/>
          <a:p>
            <a:pPr marL="457200" indent="-457200">
              <a:buFont typeface="Arial" panose="020B0604020202020204" pitchFamily="34" charset="0"/>
              <a:buChar char="•"/>
            </a:pPr>
            <a:r>
              <a:rPr lang="en-US" dirty="0"/>
              <a:t>2018: Progressive GAN</a:t>
            </a:r>
          </a:p>
          <a:p>
            <a:pPr marL="457200" indent="-457200">
              <a:buFont typeface="Arial" panose="020B0604020202020204" pitchFamily="34" charset="0"/>
              <a:buChar char="•"/>
            </a:pPr>
            <a:r>
              <a:rPr lang="en-US" dirty="0"/>
              <a:t>2019: </a:t>
            </a:r>
            <a:r>
              <a:rPr lang="en-US" dirty="0" err="1"/>
              <a:t>StyleGAN</a:t>
            </a:r>
            <a:endParaRPr lang="en-US" dirty="0"/>
          </a:p>
          <a:p>
            <a:pPr marL="457200" indent="-457200">
              <a:buFont typeface="Arial"/>
              <a:buChar char="•"/>
            </a:pPr>
            <a:r>
              <a:rPr lang="en-US" dirty="0"/>
              <a:t>2020: StyleGAN2</a:t>
            </a:r>
          </a:p>
          <a:p>
            <a:pPr marL="457200" indent="-457200">
              <a:buFont typeface="Arial"/>
              <a:buChar char="•"/>
            </a:pPr>
            <a:r>
              <a:rPr lang="en-US" dirty="0"/>
              <a:t>2021: StyleGAN3</a:t>
            </a:r>
          </a:p>
          <a:p>
            <a:pPr marL="457200" indent="-457200">
              <a:buFont typeface="Arial"/>
              <a:buChar char="•"/>
            </a:pPr>
            <a:r>
              <a:rPr lang="en-US" dirty="0"/>
              <a:t>2022: </a:t>
            </a:r>
            <a:r>
              <a:rPr lang="en-US" dirty="0" err="1"/>
              <a:t>StyleGAN</a:t>
            </a:r>
            <a:r>
              <a:rPr lang="en-US" dirty="0"/>
              <a:t>-XL</a:t>
            </a:r>
          </a:p>
          <a:p>
            <a:pPr marL="457200" indent="-457200">
              <a:buFont typeface="Arial"/>
              <a:buChar char="•"/>
            </a:pPr>
            <a:r>
              <a:rPr lang="en-US" dirty="0"/>
              <a:t>2023: </a:t>
            </a:r>
            <a:r>
              <a:rPr lang="en-US" dirty="0" err="1"/>
              <a:t>GigaGAN</a:t>
            </a:r>
            <a:endParaRPr lang="en-US" dirty="0"/>
          </a:p>
        </p:txBody>
      </p:sp>
    </p:spTree>
    <p:extLst>
      <p:ext uri="{BB962C8B-B14F-4D97-AF65-F5344CB8AC3E}">
        <p14:creationId xmlns:p14="http://schemas.microsoft.com/office/powerpoint/2010/main" val="11814067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F0742-A972-FF49-8868-A8DD0AD91AAA}"/>
              </a:ext>
            </a:extLst>
          </p:cNvPr>
          <p:cNvSpPr>
            <a:spLocks noGrp="1"/>
          </p:cNvSpPr>
          <p:nvPr>
            <p:ph type="title"/>
          </p:nvPr>
        </p:nvSpPr>
        <p:spPr/>
        <p:txBody>
          <a:bodyPr/>
          <a:lstStyle/>
          <a:p>
            <a:r>
              <a:rPr lang="en-US" dirty="0" err="1"/>
              <a:t>GigaGAN</a:t>
            </a:r>
            <a:r>
              <a:rPr lang="en-US" dirty="0"/>
              <a:t>: Generator</a:t>
            </a:r>
          </a:p>
        </p:txBody>
      </p:sp>
      <p:pic>
        <p:nvPicPr>
          <p:cNvPr id="5" name="Content Placeholder 4">
            <a:extLst>
              <a:ext uri="{FF2B5EF4-FFF2-40B4-BE49-F238E27FC236}">
                <a16:creationId xmlns:a16="http://schemas.microsoft.com/office/drawing/2014/main" id="{756B2A24-7ED0-F545-8016-EE880229BD1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6186" y="990600"/>
            <a:ext cx="11813414" cy="5638800"/>
          </a:xfrm>
        </p:spPr>
      </p:pic>
      <p:sp>
        <p:nvSpPr>
          <p:cNvPr id="4" name="Rectangle 3">
            <a:extLst>
              <a:ext uri="{FF2B5EF4-FFF2-40B4-BE49-F238E27FC236}">
                <a16:creationId xmlns:a16="http://schemas.microsoft.com/office/drawing/2014/main" id="{40F0CDDD-A18B-5C45-906F-AB393C87E0E2}"/>
              </a:ext>
            </a:extLst>
          </p:cNvPr>
          <p:cNvSpPr/>
          <p:nvPr/>
        </p:nvSpPr>
        <p:spPr bwMode="auto">
          <a:xfrm>
            <a:off x="7848600" y="1447800"/>
            <a:ext cx="4038600" cy="3200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234293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D2EC7-F3D8-4F4B-A790-12AB26374AB7}"/>
              </a:ext>
            </a:extLst>
          </p:cNvPr>
          <p:cNvSpPr>
            <a:spLocks noGrp="1"/>
          </p:cNvSpPr>
          <p:nvPr>
            <p:ph type="title"/>
          </p:nvPr>
        </p:nvSpPr>
        <p:spPr/>
        <p:txBody>
          <a:bodyPr/>
          <a:lstStyle/>
          <a:p>
            <a:r>
              <a:rPr lang="en-US" dirty="0" err="1"/>
              <a:t>GigaGAN</a:t>
            </a:r>
            <a:r>
              <a:rPr lang="en-US" dirty="0"/>
              <a:t>: Discriminator</a:t>
            </a:r>
          </a:p>
        </p:txBody>
      </p:sp>
      <p:pic>
        <p:nvPicPr>
          <p:cNvPr id="5" name="Content Placeholder 4">
            <a:extLst>
              <a:ext uri="{FF2B5EF4-FFF2-40B4-BE49-F238E27FC236}">
                <a16:creationId xmlns:a16="http://schemas.microsoft.com/office/drawing/2014/main" id="{29A855F3-1DEE-1A45-921F-15F4EA45D06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 y="914400"/>
            <a:ext cx="7159396" cy="5257800"/>
          </a:xfrm>
        </p:spPr>
      </p:pic>
      <p:pic>
        <p:nvPicPr>
          <p:cNvPr id="7" name="Picture 6">
            <a:extLst>
              <a:ext uri="{FF2B5EF4-FFF2-40B4-BE49-F238E27FC236}">
                <a16:creationId xmlns:a16="http://schemas.microsoft.com/office/drawing/2014/main" id="{6159612E-12BE-3A4C-A4E5-98071E0469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4599" y="4875604"/>
            <a:ext cx="5867401" cy="1982396"/>
          </a:xfrm>
          <a:prstGeom prst="rect">
            <a:avLst/>
          </a:prstGeom>
        </p:spPr>
      </p:pic>
    </p:spTree>
    <p:extLst>
      <p:ext uri="{BB962C8B-B14F-4D97-AF65-F5344CB8AC3E}">
        <p14:creationId xmlns:p14="http://schemas.microsoft.com/office/powerpoint/2010/main" val="32958108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A54DC-0A70-7948-AE54-084DAE6156B0}"/>
              </a:ext>
            </a:extLst>
          </p:cNvPr>
          <p:cNvSpPr>
            <a:spLocks noGrp="1"/>
          </p:cNvSpPr>
          <p:nvPr>
            <p:ph type="title"/>
          </p:nvPr>
        </p:nvSpPr>
        <p:spPr/>
        <p:txBody>
          <a:bodyPr/>
          <a:lstStyle/>
          <a:p>
            <a:r>
              <a:rPr lang="en-US" dirty="0" err="1"/>
              <a:t>GigaGAN</a:t>
            </a:r>
            <a:r>
              <a:rPr lang="en-US" dirty="0"/>
              <a:t>: Discriminator</a:t>
            </a:r>
          </a:p>
        </p:txBody>
      </p:sp>
      <p:sp>
        <p:nvSpPr>
          <p:cNvPr id="3" name="Content Placeholder 2">
            <a:extLst>
              <a:ext uri="{FF2B5EF4-FFF2-40B4-BE49-F238E27FC236}">
                <a16:creationId xmlns:a16="http://schemas.microsoft.com/office/drawing/2014/main" id="{D9686347-C6E6-AC43-A690-5207DA1D6CE5}"/>
              </a:ext>
            </a:extLst>
          </p:cNvPr>
          <p:cNvSpPr>
            <a:spLocks noGrp="1"/>
          </p:cNvSpPr>
          <p:nvPr>
            <p:ph idx="1"/>
          </p:nvPr>
        </p:nvSpPr>
        <p:spPr/>
        <p:txBody>
          <a:bodyPr/>
          <a:lstStyle/>
          <a:p>
            <a:pPr marL="457200" indent="-457200">
              <a:buFont typeface="Arial" panose="020B0604020202020204" pitchFamily="34" charset="0"/>
              <a:buChar char="•"/>
            </a:pPr>
            <a:r>
              <a:rPr lang="en-US" dirty="0"/>
              <a:t>Multiple loss terms:</a:t>
            </a:r>
          </a:p>
          <a:p>
            <a:pPr marL="857250" lvl="1" indent="-457200">
              <a:buFont typeface="Arial" panose="020B0604020202020204" pitchFamily="34" charset="0"/>
              <a:buChar char="•"/>
            </a:pPr>
            <a:r>
              <a:rPr lang="en-US" sz="2400" dirty="0"/>
              <a:t>Standard adversarial loss (NSGAN)</a:t>
            </a:r>
          </a:p>
          <a:p>
            <a:pPr marL="857250" lvl="1" indent="-457200">
              <a:buFont typeface="Arial" panose="020B0604020202020204" pitchFamily="34" charset="0"/>
              <a:buChar char="•"/>
            </a:pPr>
            <a:r>
              <a:rPr lang="en-US" sz="2400" i="1" dirty="0"/>
              <a:t>Matching-aware loss </a:t>
            </a:r>
            <a:r>
              <a:rPr lang="en-US" sz="2400" dirty="0"/>
              <a:t>where image is paired with random conditioning vector and discriminator is encouraged to label the pair as “fake”</a:t>
            </a:r>
          </a:p>
          <a:p>
            <a:pPr marL="857250" lvl="1" indent="-457200">
              <a:buFont typeface="Arial" panose="020B0604020202020204" pitchFamily="34" charset="0"/>
              <a:buChar char="•"/>
            </a:pPr>
            <a:r>
              <a:rPr lang="en-US" sz="2400" dirty="0"/>
              <a:t>CLIP contrastive loss: enforce high image-text similarity using pre-trained image and text encoders</a:t>
            </a:r>
          </a:p>
          <a:p>
            <a:pPr marL="857250" lvl="1" indent="-457200">
              <a:buFont typeface="Arial" panose="020B0604020202020204" pitchFamily="34" charset="0"/>
              <a:buChar char="•"/>
            </a:pPr>
            <a:r>
              <a:rPr lang="en-US" sz="2400" dirty="0"/>
              <a:t>“Vision-aided loss” similar to projected GAN</a:t>
            </a:r>
          </a:p>
        </p:txBody>
      </p:sp>
    </p:spTree>
    <p:extLst>
      <p:ext uri="{BB962C8B-B14F-4D97-AF65-F5344CB8AC3E}">
        <p14:creationId xmlns:p14="http://schemas.microsoft.com/office/powerpoint/2010/main" val="10348721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131EB-D9DB-C441-B3D8-2E8D818206CD}"/>
              </a:ext>
            </a:extLst>
          </p:cNvPr>
          <p:cNvSpPr>
            <a:spLocks noGrp="1"/>
          </p:cNvSpPr>
          <p:nvPr>
            <p:ph type="title"/>
          </p:nvPr>
        </p:nvSpPr>
        <p:spPr/>
        <p:txBody>
          <a:bodyPr/>
          <a:lstStyle/>
          <a:p>
            <a:r>
              <a:rPr lang="en-US" dirty="0" err="1"/>
              <a:t>GigaGAN</a:t>
            </a:r>
            <a:r>
              <a:rPr lang="en-US" dirty="0"/>
              <a:t>: Ablation study</a:t>
            </a:r>
          </a:p>
        </p:txBody>
      </p:sp>
      <p:pic>
        <p:nvPicPr>
          <p:cNvPr id="5" name="Picture 4">
            <a:extLst>
              <a:ext uri="{FF2B5EF4-FFF2-40B4-BE49-F238E27FC236}">
                <a16:creationId xmlns:a16="http://schemas.microsoft.com/office/drawing/2014/main" id="{F93277C5-25C8-6A41-A812-4744AF768C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8800" y="1676400"/>
            <a:ext cx="8306097" cy="5257800"/>
          </a:xfrm>
          <a:prstGeom prst="rect">
            <a:avLst/>
          </a:prstGeom>
        </p:spPr>
      </p:pic>
      <p:sp>
        <p:nvSpPr>
          <p:cNvPr id="8" name="TextBox 7">
            <a:extLst>
              <a:ext uri="{FF2B5EF4-FFF2-40B4-BE49-F238E27FC236}">
                <a16:creationId xmlns:a16="http://schemas.microsoft.com/office/drawing/2014/main" id="{87956831-5868-8041-9F9D-CAC5017A3D44}"/>
              </a:ext>
            </a:extLst>
          </p:cNvPr>
          <p:cNvSpPr txBox="1"/>
          <p:nvPr/>
        </p:nvSpPr>
        <p:spPr>
          <a:xfrm>
            <a:off x="5143500" y="914400"/>
            <a:ext cx="1905000" cy="646331"/>
          </a:xfrm>
          <a:prstGeom prst="rect">
            <a:avLst/>
          </a:prstGeom>
          <a:noFill/>
        </p:spPr>
        <p:txBody>
          <a:bodyPr wrap="square" rtlCol="0">
            <a:spAutoFit/>
          </a:bodyPr>
          <a:lstStyle/>
          <a:p>
            <a:pPr algn="ctr"/>
            <a:r>
              <a:rPr lang="en-US" sz="1800" b="0" dirty="0"/>
              <a:t>Image quality measure</a:t>
            </a:r>
          </a:p>
        </p:txBody>
      </p:sp>
      <p:sp>
        <p:nvSpPr>
          <p:cNvPr id="9" name="TextBox 8">
            <a:extLst>
              <a:ext uri="{FF2B5EF4-FFF2-40B4-BE49-F238E27FC236}">
                <a16:creationId xmlns:a16="http://schemas.microsoft.com/office/drawing/2014/main" id="{C5854BC4-7CC3-5348-8503-02224E491647}"/>
              </a:ext>
            </a:extLst>
          </p:cNvPr>
          <p:cNvSpPr txBox="1"/>
          <p:nvPr/>
        </p:nvSpPr>
        <p:spPr>
          <a:xfrm>
            <a:off x="6781800" y="914399"/>
            <a:ext cx="1905000" cy="923330"/>
          </a:xfrm>
          <a:prstGeom prst="rect">
            <a:avLst/>
          </a:prstGeom>
          <a:noFill/>
        </p:spPr>
        <p:txBody>
          <a:bodyPr wrap="square" rtlCol="0">
            <a:spAutoFit/>
          </a:bodyPr>
          <a:lstStyle/>
          <a:p>
            <a:pPr algn="ctr"/>
            <a:r>
              <a:rPr lang="en-US" sz="1800" b="0" dirty="0"/>
              <a:t>Image-text coherence measure</a:t>
            </a:r>
          </a:p>
        </p:txBody>
      </p:sp>
    </p:spTree>
    <p:extLst>
      <p:ext uri="{BB962C8B-B14F-4D97-AF65-F5344CB8AC3E}">
        <p14:creationId xmlns:p14="http://schemas.microsoft.com/office/powerpoint/2010/main" val="18516019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82C07D-6E39-D64B-849E-8596E834EC79}"/>
              </a:ext>
            </a:extLst>
          </p:cNvPr>
          <p:cNvSpPr>
            <a:spLocks noGrp="1"/>
          </p:cNvSpPr>
          <p:nvPr>
            <p:ph type="title"/>
          </p:nvPr>
        </p:nvSpPr>
        <p:spPr/>
        <p:txBody>
          <a:bodyPr/>
          <a:lstStyle/>
          <a:p>
            <a:r>
              <a:rPr lang="en-US" dirty="0" err="1"/>
              <a:t>GigaGAN</a:t>
            </a:r>
            <a:r>
              <a:rPr lang="en-US" dirty="0"/>
              <a:t>: Style mixing</a:t>
            </a:r>
          </a:p>
        </p:txBody>
      </p:sp>
      <p:pic>
        <p:nvPicPr>
          <p:cNvPr id="5" name="Content Placeholder 4">
            <a:extLst>
              <a:ext uri="{FF2B5EF4-FFF2-40B4-BE49-F238E27FC236}">
                <a16:creationId xmlns:a16="http://schemas.microsoft.com/office/drawing/2014/main" id="{21255B87-FB8B-5943-A54A-45874D55068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95400" y="914400"/>
            <a:ext cx="9823390" cy="5791200"/>
          </a:xfrm>
        </p:spPr>
      </p:pic>
    </p:spTree>
    <p:extLst>
      <p:ext uri="{BB962C8B-B14F-4D97-AF65-F5344CB8AC3E}">
        <p14:creationId xmlns:p14="http://schemas.microsoft.com/office/powerpoint/2010/main" val="22789476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F223F-6ADB-864A-BBFA-5CB0026879F9}"/>
              </a:ext>
            </a:extLst>
          </p:cNvPr>
          <p:cNvSpPr>
            <a:spLocks noGrp="1"/>
          </p:cNvSpPr>
          <p:nvPr>
            <p:ph type="title"/>
          </p:nvPr>
        </p:nvSpPr>
        <p:spPr/>
        <p:txBody>
          <a:bodyPr/>
          <a:lstStyle/>
          <a:p>
            <a:r>
              <a:rPr lang="en-US" dirty="0" err="1"/>
              <a:t>GigaGAN</a:t>
            </a:r>
            <a:r>
              <a:rPr lang="en-US" dirty="0"/>
              <a:t>: Prompt interpolation</a:t>
            </a:r>
          </a:p>
        </p:txBody>
      </p:sp>
      <p:pic>
        <p:nvPicPr>
          <p:cNvPr id="5" name="Content Placeholder 4">
            <a:extLst>
              <a:ext uri="{FF2B5EF4-FFF2-40B4-BE49-F238E27FC236}">
                <a16:creationId xmlns:a16="http://schemas.microsoft.com/office/drawing/2014/main" id="{74484A4D-6E43-1A48-8AF5-81D0EB4CA54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71600" y="950842"/>
            <a:ext cx="9449275" cy="5830958"/>
          </a:xfrm>
        </p:spPr>
      </p:pic>
    </p:spTree>
    <p:extLst>
      <p:ext uri="{BB962C8B-B14F-4D97-AF65-F5344CB8AC3E}">
        <p14:creationId xmlns:p14="http://schemas.microsoft.com/office/powerpoint/2010/main" val="136383479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ACF77-7986-AB46-8800-2ACCE62CEBBE}"/>
              </a:ext>
            </a:extLst>
          </p:cNvPr>
          <p:cNvSpPr>
            <a:spLocks noGrp="1"/>
          </p:cNvSpPr>
          <p:nvPr>
            <p:ph type="title"/>
          </p:nvPr>
        </p:nvSpPr>
        <p:spPr/>
        <p:txBody>
          <a:bodyPr/>
          <a:lstStyle/>
          <a:p>
            <a:r>
              <a:rPr lang="en-US" dirty="0" err="1"/>
              <a:t>GigaGAN</a:t>
            </a:r>
            <a:r>
              <a:rPr lang="en-US" dirty="0"/>
              <a:t>: Prompt mixing</a:t>
            </a:r>
          </a:p>
        </p:txBody>
      </p:sp>
      <p:pic>
        <p:nvPicPr>
          <p:cNvPr id="5" name="Content Placeholder 4">
            <a:extLst>
              <a:ext uri="{FF2B5EF4-FFF2-40B4-BE49-F238E27FC236}">
                <a16:creationId xmlns:a16="http://schemas.microsoft.com/office/drawing/2014/main" id="{3A16721D-343A-694B-89CE-E736BCF45C3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99171" y="914400"/>
            <a:ext cx="7134949" cy="5867400"/>
          </a:xfrm>
        </p:spPr>
      </p:pic>
    </p:spTree>
    <p:extLst>
      <p:ext uri="{BB962C8B-B14F-4D97-AF65-F5344CB8AC3E}">
        <p14:creationId xmlns:p14="http://schemas.microsoft.com/office/powerpoint/2010/main" val="37184736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9B09C-6E88-7342-A37A-C54D267F6CC9}"/>
              </a:ext>
            </a:extLst>
          </p:cNvPr>
          <p:cNvSpPr>
            <a:spLocks noGrp="1"/>
          </p:cNvSpPr>
          <p:nvPr>
            <p:ph type="title"/>
          </p:nvPr>
        </p:nvSpPr>
        <p:spPr/>
        <p:txBody>
          <a:bodyPr/>
          <a:lstStyle/>
          <a:p>
            <a:r>
              <a:rPr lang="en-US" dirty="0" err="1"/>
              <a:t>GigaGAN</a:t>
            </a:r>
            <a:r>
              <a:rPr lang="en-US" dirty="0"/>
              <a:t>: Comparison with diffusion models</a:t>
            </a:r>
          </a:p>
        </p:txBody>
      </p:sp>
      <p:pic>
        <p:nvPicPr>
          <p:cNvPr id="5" name="Content Placeholder 4">
            <a:extLst>
              <a:ext uri="{FF2B5EF4-FFF2-40B4-BE49-F238E27FC236}">
                <a16:creationId xmlns:a16="http://schemas.microsoft.com/office/drawing/2014/main" id="{567EF306-4FCC-D347-BFE3-34F00918D0E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4598" y="1066800"/>
            <a:ext cx="11718802" cy="5486400"/>
          </a:xfrm>
        </p:spPr>
      </p:pic>
    </p:spTree>
    <p:extLst>
      <p:ext uri="{BB962C8B-B14F-4D97-AF65-F5344CB8AC3E}">
        <p14:creationId xmlns:p14="http://schemas.microsoft.com/office/powerpoint/2010/main" val="403981870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9B09C-6E88-7342-A37A-C54D267F6CC9}"/>
              </a:ext>
            </a:extLst>
          </p:cNvPr>
          <p:cNvSpPr>
            <a:spLocks noGrp="1"/>
          </p:cNvSpPr>
          <p:nvPr>
            <p:ph type="title"/>
          </p:nvPr>
        </p:nvSpPr>
        <p:spPr/>
        <p:txBody>
          <a:bodyPr/>
          <a:lstStyle/>
          <a:p>
            <a:r>
              <a:rPr lang="en-US" dirty="0" err="1"/>
              <a:t>GigaGAN</a:t>
            </a:r>
            <a:r>
              <a:rPr lang="en-US" dirty="0"/>
              <a:t>: Comparison with diffusion models</a:t>
            </a:r>
          </a:p>
        </p:txBody>
      </p:sp>
      <p:pic>
        <p:nvPicPr>
          <p:cNvPr id="7" name="Content Placeholder 6">
            <a:extLst>
              <a:ext uri="{FF2B5EF4-FFF2-40B4-BE49-F238E27FC236}">
                <a16:creationId xmlns:a16="http://schemas.microsoft.com/office/drawing/2014/main" id="{94F1FDDF-B03C-7B4E-A0BA-EC7017B4400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 y="1371600"/>
            <a:ext cx="11881966" cy="5029200"/>
          </a:xfrm>
        </p:spPr>
      </p:pic>
    </p:spTree>
    <p:extLst>
      <p:ext uri="{BB962C8B-B14F-4D97-AF65-F5344CB8AC3E}">
        <p14:creationId xmlns:p14="http://schemas.microsoft.com/office/powerpoint/2010/main" val="155411160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9B09C-6E88-7342-A37A-C54D267F6CC9}"/>
              </a:ext>
            </a:extLst>
          </p:cNvPr>
          <p:cNvSpPr>
            <a:spLocks noGrp="1"/>
          </p:cNvSpPr>
          <p:nvPr>
            <p:ph type="title"/>
          </p:nvPr>
        </p:nvSpPr>
        <p:spPr/>
        <p:txBody>
          <a:bodyPr/>
          <a:lstStyle/>
          <a:p>
            <a:r>
              <a:rPr lang="en-US" dirty="0" err="1"/>
              <a:t>GigaGAN</a:t>
            </a:r>
            <a:r>
              <a:rPr lang="en-US" dirty="0"/>
              <a:t>: Comparison with diffusion models</a:t>
            </a:r>
          </a:p>
        </p:txBody>
      </p:sp>
      <p:pic>
        <p:nvPicPr>
          <p:cNvPr id="6" name="Content Placeholder 5">
            <a:extLst>
              <a:ext uri="{FF2B5EF4-FFF2-40B4-BE49-F238E27FC236}">
                <a16:creationId xmlns:a16="http://schemas.microsoft.com/office/drawing/2014/main" id="{A85F9084-E3DD-FF48-B418-33D70F05480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4800" y="1066800"/>
            <a:ext cx="11414316" cy="5410200"/>
          </a:xfrm>
        </p:spPr>
      </p:pic>
    </p:spTree>
    <p:extLst>
      <p:ext uri="{BB962C8B-B14F-4D97-AF65-F5344CB8AC3E}">
        <p14:creationId xmlns:p14="http://schemas.microsoft.com/office/powerpoint/2010/main" val="39210241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68C6D-1EC9-A941-9E19-D8FD9D4D811D}"/>
              </a:ext>
            </a:extLst>
          </p:cNvPr>
          <p:cNvSpPr>
            <a:spLocks noGrp="1"/>
          </p:cNvSpPr>
          <p:nvPr>
            <p:ph type="title"/>
          </p:nvPr>
        </p:nvSpPr>
        <p:spPr/>
        <p:txBody>
          <a:bodyPr/>
          <a:lstStyle/>
          <a:p>
            <a:r>
              <a:rPr lang="en-US" dirty="0"/>
              <a:t>Recall: DCGAN architecture</a:t>
            </a:r>
          </a:p>
        </p:txBody>
      </p:sp>
      <p:pic>
        <p:nvPicPr>
          <p:cNvPr id="6" name="Content Placeholder 5">
            <a:extLst>
              <a:ext uri="{FF2B5EF4-FFF2-40B4-BE49-F238E27FC236}">
                <a16:creationId xmlns:a16="http://schemas.microsoft.com/office/drawing/2014/main" id="{BE53569B-EF5E-574D-BC46-C0D6E98CBEA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38400" y="1828800"/>
            <a:ext cx="7772400" cy="3028950"/>
          </a:xfrm>
        </p:spPr>
      </p:pic>
      <p:sp>
        <p:nvSpPr>
          <p:cNvPr id="4" name="Rectangle 3">
            <a:extLst>
              <a:ext uri="{FF2B5EF4-FFF2-40B4-BE49-F238E27FC236}">
                <a16:creationId xmlns:a16="http://schemas.microsoft.com/office/drawing/2014/main" id="{C5B3BC77-CE98-164C-8849-EDB5DF6CCBB4}"/>
              </a:ext>
            </a:extLst>
          </p:cNvPr>
          <p:cNvSpPr/>
          <p:nvPr/>
        </p:nvSpPr>
        <p:spPr>
          <a:xfrm>
            <a:off x="1676400" y="6211670"/>
            <a:ext cx="8839200" cy="646331"/>
          </a:xfrm>
          <a:prstGeom prst="rect">
            <a:avLst/>
          </a:prstGeom>
        </p:spPr>
        <p:txBody>
          <a:bodyPr wrap="square">
            <a:spAutoFit/>
          </a:bodyPr>
          <a:lstStyle/>
          <a:p>
            <a:pPr algn="ctr"/>
            <a:r>
              <a:rPr lang="en-US" sz="1800" b="0" dirty="0"/>
              <a:t>A. Radford, L. Metz, S. </a:t>
            </a:r>
            <a:r>
              <a:rPr lang="en-US" sz="1800" b="0" dirty="0" err="1"/>
              <a:t>Chintala</a:t>
            </a:r>
            <a:r>
              <a:rPr lang="en-US" sz="1800" b="0" dirty="0"/>
              <a:t>, </a:t>
            </a:r>
            <a:r>
              <a:rPr lang="en-US" sz="1800" b="0" dirty="0">
                <a:hlinkClick r:id="rId3"/>
              </a:rPr>
              <a:t>Unsupervised representation learning with deep convolutional generative adversarial networks</a:t>
            </a:r>
            <a:r>
              <a:rPr lang="en-US" sz="1800" b="0" dirty="0"/>
              <a:t>, ICLR 2016</a:t>
            </a:r>
          </a:p>
        </p:txBody>
      </p:sp>
      <p:sp>
        <p:nvSpPr>
          <p:cNvPr id="9" name="TextBox 8">
            <a:extLst>
              <a:ext uri="{FF2B5EF4-FFF2-40B4-BE49-F238E27FC236}">
                <a16:creationId xmlns:a16="http://schemas.microsoft.com/office/drawing/2014/main" id="{2ADB1F18-DBBB-9745-9728-2761483CC995}"/>
              </a:ext>
            </a:extLst>
          </p:cNvPr>
          <p:cNvSpPr txBox="1"/>
          <p:nvPr/>
        </p:nvSpPr>
        <p:spPr>
          <a:xfrm>
            <a:off x="5181600" y="4686955"/>
            <a:ext cx="3200400" cy="738664"/>
          </a:xfrm>
          <a:prstGeom prst="rect">
            <a:avLst/>
          </a:prstGeom>
          <a:noFill/>
        </p:spPr>
        <p:txBody>
          <a:bodyPr wrap="square" rtlCol="0">
            <a:spAutoFit/>
          </a:bodyPr>
          <a:lstStyle/>
          <a:p>
            <a:pPr algn="ctr"/>
            <a:r>
              <a:rPr lang="en-US" sz="1400" b="0" dirty="0"/>
              <a:t>Four transposed convolution layers with output stride of 2 for </a:t>
            </a:r>
            <a:r>
              <a:rPr lang="en-US" sz="1400" b="0" dirty="0" err="1"/>
              <a:t>upsampling</a:t>
            </a:r>
            <a:r>
              <a:rPr lang="en-US" sz="1400" b="0" dirty="0"/>
              <a:t>, followed by </a:t>
            </a:r>
            <a:r>
              <a:rPr lang="en-US" sz="1400" b="0" dirty="0" err="1"/>
              <a:t>ReLU</a:t>
            </a:r>
            <a:r>
              <a:rPr lang="en-US" sz="1400" b="0" dirty="0"/>
              <a:t> activations</a:t>
            </a:r>
          </a:p>
        </p:txBody>
      </p:sp>
      <p:sp>
        <p:nvSpPr>
          <p:cNvPr id="10" name="TextBox 9">
            <a:extLst>
              <a:ext uri="{FF2B5EF4-FFF2-40B4-BE49-F238E27FC236}">
                <a16:creationId xmlns:a16="http://schemas.microsoft.com/office/drawing/2014/main" id="{231DA137-9DD9-164C-AFFD-5E5D27C850FC}"/>
              </a:ext>
            </a:extLst>
          </p:cNvPr>
          <p:cNvSpPr txBox="1"/>
          <p:nvPr/>
        </p:nvSpPr>
        <p:spPr>
          <a:xfrm>
            <a:off x="8610600" y="5064978"/>
            <a:ext cx="1600200" cy="523220"/>
          </a:xfrm>
          <a:prstGeom prst="rect">
            <a:avLst/>
          </a:prstGeom>
          <a:noFill/>
        </p:spPr>
        <p:txBody>
          <a:bodyPr wrap="square" rtlCol="0">
            <a:spAutoFit/>
          </a:bodyPr>
          <a:lstStyle/>
          <a:p>
            <a:pPr algn="ctr"/>
            <a:r>
              <a:rPr lang="en-US" sz="1400" b="0" dirty="0"/>
              <a:t>Tanh activations in the last layer</a:t>
            </a:r>
          </a:p>
        </p:txBody>
      </p:sp>
      <p:sp>
        <p:nvSpPr>
          <p:cNvPr id="11" name="TextBox 10">
            <a:extLst>
              <a:ext uri="{FF2B5EF4-FFF2-40B4-BE49-F238E27FC236}">
                <a16:creationId xmlns:a16="http://schemas.microsoft.com/office/drawing/2014/main" id="{7928677A-4640-1C49-812D-8FA0F91CCA3D}"/>
              </a:ext>
            </a:extLst>
          </p:cNvPr>
          <p:cNvSpPr txBox="1"/>
          <p:nvPr/>
        </p:nvSpPr>
        <p:spPr>
          <a:xfrm>
            <a:off x="1524000" y="3023711"/>
            <a:ext cx="1295400" cy="738664"/>
          </a:xfrm>
          <a:prstGeom prst="rect">
            <a:avLst/>
          </a:prstGeom>
          <a:noFill/>
        </p:spPr>
        <p:txBody>
          <a:bodyPr wrap="square" rtlCol="0">
            <a:spAutoFit/>
          </a:bodyPr>
          <a:lstStyle/>
          <a:p>
            <a:pPr algn="ctr"/>
            <a:r>
              <a:rPr lang="en-US" sz="1400" b="0" dirty="0"/>
              <a:t>Uniformly distributed input</a:t>
            </a:r>
          </a:p>
        </p:txBody>
      </p:sp>
      <p:sp>
        <p:nvSpPr>
          <p:cNvPr id="12" name="TextBox 11">
            <a:extLst>
              <a:ext uri="{FF2B5EF4-FFF2-40B4-BE49-F238E27FC236}">
                <a16:creationId xmlns:a16="http://schemas.microsoft.com/office/drawing/2014/main" id="{829C40E7-5811-0B49-934B-845E493CE4CE}"/>
              </a:ext>
            </a:extLst>
          </p:cNvPr>
          <p:cNvSpPr txBox="1"/>
          <p:nvPr/>
        </p:nvSpPr>
        <p:spPr>
          <a:xfrm>
            <a:off x="2743200" y="4371975"/>
            <a:ext cx="1524000" cy="523220"/>
          </a:xfrm>
          <a:prstGeom prst="rect">
            <a:avLst/>
          </a:prstGeom>
          <a:noFill/>
        </p:spPr>
        <p:txBody>
          <a:bodyPr wrap="square" rtlCol="0">
            <a:spAutoFit/>
          </a:bodyPr>
          <a:lstStyle/>
          <a:p>
            <a:pPr algn="ctr"/>
            <a:r>
              <a:rPr lang="en-US" sz="1400" b="0" dirty="0"/>
              <a:t>Linear transformation</a:t>
            </a:r>
          </a:p>
        </p:txBody>
      </p:sp>
    </p:spTree>
    <p:extLst>
      <p:ext uri="{BB962C8B-B14F-4D97-AF65-F5344CB8AC3E}">
        <p14:creationId xmlns:p14="http://schemas.microsoft.com/office/powerpoint/2010/main" val="8085452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9B09C-6E88-7342-A37A-C54D267F6CC9}"/>
              </a:ext>
            </a:extLst>
          </p:cNvPr>
          <p:cNvSpPr>
            <a:spLocks noGrp="1"/>
          </p:cNvSpPr>
          <p:nvPr>
            <p:ph type="title"/>
          </p:nvPr>
        </p:nvSpPr>
        <p:spPr/>
        <p:txBody>
          <a:bodyPr/>
          <a:lstStyle/>
          <a:p>
            <a:r>
              <a:rPr lang="en-US" dirty="0" err="1"/>
              <a:t>GigaGAN</a:t>
            </a:r>
            <a:r>
              <a:rPr lang="en-US" dirty="0"/>
              <a:t>: Comparison with diffusion models</a:t>
            </a:r>
          </a:p>
        </p:txBody>
      </p:sp>
      <p:pic>
        <p:nvPicPr>
          <p:cNvPr id="7" name="Content Placeholder 6">
            <a:extLst>
              <a:ext uri="{FF2B5EF4-FFF2-40B4-BE49-F238E27FC236}">
                <a16:creationId xmlns:a16="http://schemas.microsoft.com/office/drawing/2014/main" id="{AF517FB4-3FA5-C645-A85F-35C439C1B91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0515" y="1371600"/>
            <a:ext cx="11666685" cy="4800600"/>
          </a:xfrm>
        </p:spPr>
      </p:pic>
    </p:spTree>
    <p:extLst>
      <p:ext uri="{BB962C8B-B14F-4D97-AF65-F5344CB8AC3E}">
        <p14:creationId xmlns:p14="http://schemas.microsoft.com/office/powerpoint/2010/main" val="284450935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131EB-D9DB-C441-B3D8-2E8D818206CD}"/>
              </a:ext>
            </a:extLst>
          </p:cNvPr>
          <p:cNvSpPr>
            <a:spLocks noGrp="1"/>
          </p:cNvSpPr>
          <p:nvPr>
            <p:ph type="title"/>
          </p:nvPr>
        </p:nvSpPr>
        <p:spPr/>
        <p:txBody>
          <a:bodyPr/>
          <a:lstStyle/>
          <a:p>
            <a:r>
              <a:rPr lang="en-US" dirty="0" err="1"/>
              <a:t>GigaGAN</a:t>
            </a:r>
            <a:r>
              <a:rPr lang="en-US" dirty="0"/>
              <a:t>: Quantitative evaluation</a:t>
            </a:r>
          </a:p>
        </p:txBody>
      </p:sp>
      <p:pic>
        <p:nvPicPr>
          <p:cNvPr id="7" name="Picture 6">
            <a:extLst>
              <a:ext uri="{FF2B5EF4-FFF2-40B4-BE49-F238E27FC236}">
                <a16:creationId xmlns:a16="http://schemas.microsoft.com/office/drawing/2014/main" id="{352714CC-E584-444F-97EA-940D8939E1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1143000"/>
            <a:ext cx="6459637" cy="5508280"/>
          </a:xfrm>
          <a:prstGeom prst="rect">
            <a:avLst/>
          </a:prstGeom>
        </p:spPr>
      </p:pic>
      <p:sp>
        <p:nvSpPr>
          <p:cNvPr id="10" name="Rectangle 9">
            <a:extLst>
              <a:ext uri="{FF2B5EF4-FFF2-40B4-BE49-F238E27FC236}">
                <a16:creationId xmlns:a16="http://schemas.microsoft.com/office/drawing/2014/main" id="{E0A51FBD-1044-204B-A128-E2FDB524D749}"/>
              </a:ext>
            </a:extLst>
          </p:cNvPr>
          <p:cNvSpPr/>
          <p:nvPr/>
        </p:nvSpPr>
        <p:spPr>
          <a:xfrm>
            <a:off x="7162800" y="1450316"/>
            <a:ext cx="4724400" cy="4893647"/>
          </a:xfrm>
          <a:prstGeom prst="rect">
            <a:avLst/>
          </a:prstGeom>
        </p:spPr>
        <p:txBody>
          <a:bodyPr wrap="square">
            <a:spAutoFit/>
          </a:bodyPr>
          <a:lstStyle/>
          <a:p>
            <a:r>
              <a:rPr lang="en-US" b="0" dirty="0"/>
              <a:t>“While our model can be optimized to better match the feature distribution of real images than existing models, the quality of the generated images is not necessarily better… We acknowledge that this may represent a corner case of zero-shot FID on COCO2014 dataset and suggest that further research on a better evaluation metric is necessary to improve text-to-image models.”</a:t>
            </a:r>
          </a:p>
        </p:txBody>
      </p:sp>
    </p:spTree>
    <p:extLst>
      <p:ext uri="{BB962C8B-B14F-4D97-AF65-F5344CB8AC3E}">
        <p14:creationId xmlns:p14="http://schemas.microsoft.com/office/powerpoint/2010/main" val="283325907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63621F-8C95-F1D3-7DB5-86382A2CF744}"/>
              </a:ext>
            </a:extLst>
          </p:cNvPr>
          <p:cNvSpPr>
            <a:spLocks noGrp="1"/>
          </p:cNvSpPr>
          <p:nvPr>
            <p:ph type="title"/>
          </p:nvPr>
        </p:nvSpPr>
        <p:spPr/>
        <p:txBody>
          <a:bodyPr/>
          <a:lstStyle/>
          <a:p>
            <a:r>
              <a:rPr lang="en-US" dirty="0"/>
              <a:t>Do GANs have a future?</a:t>
            </a:r>
          </a:p>
        </p:txBody>
      </p:sp>
      <p:sp>
        <p:nvSpPr>
          <p:cNvPr id="3" name="Content Placeholder 2">
            <a:extLst>
              <a:ext uri="{FF2B5EF4-FFF2-40B4-BE49-F238E27FC236}">
                <a16:creationId xmlns:a16="http://schemas.microsoft.com/office/drawing/2014/main" id="{36B5AE99-EFB8-CF75-9506-C9DBB8F594CD}"/>
              </a:ext>
            </a:extLst>
          </p:cNvPr>
          <p:cNvSpPr>
            <a:spLocks noGrp="1"/>
          </p:cNvSpPr>
          <p:nvPr>
            <p:ph idx="1"/>
          </p:nvPr>
        </p:nvSpPr>
        <p:spPr/>
        <p:txBody>
          <a:bodyPr/>
          <a:lstStyle/>
          <a:p>
            <a:pPr marL="457200" indent="-457200">
              <a:buFont typeface="Arial" panose="020B0604020202020204" pitchFamily="34" charset="0"/>
              <a:buChar char="•"/>
            </a:pPr>
            <a:r>
              <a:rPr lang="en-US" dirty="0"/>
              <a:t>We have to stay tuned to find out…</a:t>
            </a:r>
          </a:p>
        </p:txBody>
      </p:sp>
    </p:spTree>
    <p:extLst>
      <p:ext uri="{BB962C8B-B14F-4D97-AF65-F5344CB8AC3E}">
        <p14:creationId xmlns:p14="http://schemas.microsoft.com/office/powerpoint/2010/main" val="14111560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462D18-F7A5-9044-B0FA-158B40DC087B}"/>
              </a:ext>
            </a:extLst>
          </p:cNvPr>
          <p:cNvSpPr>
            <a:spLocks noGrp="1"/>
          </p:cNvSpPr>
          <p:nvPr>
            <p:ph type="title"/>
          </p:nvPr>
        </p:nvSpPr>
        <p:spPr/>
        <p:txBody>
          <a:bodyPr/>
          <a:lstStyle/>
          <a:p>
            <a:r>
              <a:rPr lang="en-US" dirty="0"/>
              <a:t>Progressive GANs</a:t>
            </a:r>
          </a:p>
        </p:txBody>
      </p:sp>
      <p:sp>
        <p:nvSpPr>
          <p:cNvPr id="4" name="Rectangle 3">
            <a:extLst>
              <a:ext uri="{FF2B5EF4-FFF2-40B4-BE49-F238E27FC236}">
                <a16:creationId xmlns:a16="http://schemas.microsoft.com/office/drawing/2014/main" id="{038D98D2-66DF-6C4C-999A-9AC647A7C4E2}"/>
              </a:ext>
            </a:extLst>
          </p:cNvPr>
          <p:cNvSpPr/>
          <p:nvPr/>
        </p:nvSpPr>
        <p:spPr>
          <a:xfrm>
            <a:off x="1638300" y="6096000"/>
            <a:ext cx="8915400" cy="646331"/>
          </a:xfrm>
          <a:prstGeom prst="rect">
            <a:avLst/>
          </a:prstGeom>
        </p:spPr>
        <p:txBody>
          <a:bodyPr wrap="square">
            <a:spAutoFit/>
          </a:bodyPr>
          <a:lstStyle/>
          <a:p>
            <a:pPr algn="ctr"/>
            <a:r>
              <a:rPr lang="en-US" sz="1800" b="0" dirty="0"/>
              <a:t>T. </a:t>
            </a:r>
            <a:r>
              <a:rPr lang="en-US" sz="1800" b="0" dirty="0" err="1"/>
              <a:t>Karras</a:t>
            </a:r>
            <a:r>
              <a:rPr lang="en-US" sz="1800" b="0" dirty="0"/>
              <a:t>, T. </a:t>
            </a:r>
            <a:r>
              <a:rPr lang="en-US" sz="1800" b="0" dirty="0" err="1"/>
              <a:t>Aila</a:t>
            </a:r>
            <a:r>
              <a:rPr lang="en-US" sz="1800" b="0" dirty="0"/>
              <a:t>, S. Laine, J. </a:t>
            </a:r>
            <a:r>
              <a:rPr lang="en-US" sz="1800" b="0" dirty="0" err="1"/>
              <a:t>Lehtinen</a:t>
            </a:r>
            <a:r>
              <a:rPr lang="en-US" sz="1800" b="0" dirty="0"/>
              <a:t>. </a:t>
            </a:r>
            <a:r>
              <a:rPr lang="en-US" sz="1800" b="0" dirty="0">
                <a:hlinkClick r:id="rId3"/>
              </a:rPr>
              <a:t>Progressive Growing of GANs for Improved Quality, Stability, and Variation</a:t>
            </a:r>
            <a:r>
              <a:rPr lang="en-US" sz="1800" b="0" dirty="0"/>
              <a:t>. ICLR 2018</a:t>
            </a:r>
          </a:p>
        </p:txBody>
      </p:sp>
      <p:sp>
        <p:nvSpPr>
          <p:cNvPr id="13" name="TextBox 12">
            <a:extLst>
              <a:ext uri="{FF2B5EF4-FFF2-40B4-BE49-F238E27FC236}">
                <a16:creationId xmlns:a16="http://schemas.microsoft.com/office/drawing/2014/main" id="{5618872D-5945-734A-907D-E1058B032C92}"/>
              </a:ext>
            </a:extLst>
          </p:cNvPr>
          <p:cNvSpPr txBox="1"/>
          <p:nvPr/>
        </p:nvSpPr>
        <p:spPr>
          <a:xfrm>
            <a:off x="2667000" y="1066800"/>
            <a:ext cx="7067961" cy="461665"/>
          </a:xfrm>
          <a:prstGeom prst="rect">
            <a:avLst/>
          </a:prstGeom>
          <a:noFill/>
        </p:spPr>
        <p:txBody>
          <a:bodyPr wrap="none" rtlCol="0">
            <a:spAutoFit/>
          </a:bodyPr>
          <a:lstStyle/>
          <a:p>
            <a:r>
              <a:rPr lang="en-US" b="0" dirty="0"/>
              <a:t>Realistic face images up to 1024 x 1024 resolution</a:t>
            </a:r>
          </a:p>
        </p:txBody>
      </p:sp>
      <p:pic>
        <p:nvPicPr>
          <p:cNvPr id="15" name="Picture 14">
            <a:extLst>
              <a:ext uri="{FF2B5EF4-FFF2-40B4-BE49-F238E27FC236}">
                <a16:creationId xmlns:a16="http://schemas.microsoft.com/office/drawing/2014/main" id="{28D8E6F0-A928-374A-A0F5-5707F6F2C7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43280" y="1528465"/>
            <a:ext cx="8915400" cy="4509175"/>
          </a:xfrm>
          <a:prstGeom prst="rect">
            <a:avLst/>
          </a:prstGeom>
        </p:spPr>
      </p:pic>
    </p:spTree>
    <p:extLst>
      <p:ext uri="{BB962C8B-B14F-4D97-AF65-F5344CB8AC3E}">
        <p14:creationId xmlns:p14="http://schemas.microsoft.com/office/powerpoint/2010/main" val="7351182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25B006F2-8E2C-254F-9642-BF5587EB7E4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362200" y="1898104"/>
            <a:ext cx="7257942" cy="4121696"/>
          </a:xfrm>
        </p:spPr>
      </p:pic>
      <p:sp>
        <p:nvSpPr>
          <p:cNvPr id="2" name="Title 1">
            <a:extLst>
              <a:ext uri="{FF2B5EF4-FFF2-40B4-BE49-F238E27FC236}">
                <a16:creationId xmlns:a16="http://schemas.microsoft.com/office/drawing/2014/main" id="{A8462D18-F7A5-9044-B0FA-158B40DC087B}"/>
              </a:ext>
            </a:extLst>
          </p:cNvPr>
          <p:cNvSpPr>
            <a:spLocks noGrp="1"/>
          </p:cNvSpPr>
          <p:nvPr>
            <p:ph type="title"/>
          </p:nvPr>
        </p:nvSpPr>
        <p:spPr/>
        <p:txBody>
          <a:bodyPr/>
          <a:lstStyle/>
          <a:p>
            <a:r>
              <a:rPr lang="en-US" dirty="0"/>
              <a:t>Progressive GANs</a:t>
            </a:r>
          </a:p>
        </p:txBody>
      </p:sp>
      <p:sp>
        <p:nvSpPr>
          <p:cNvPr id="7" name="Content Placeholder 7">
            <a:extLst>
              <a:ext uri="{FF2B5EF4-FFF2-40B4-BE49-F238E27FC236}">
                <a16:creationId xmlns:a16="http://schemas.microsoft.com/office/drawing/2014/main" id="{B63804D2-AE18-E341-AD58-C908555AAC2F}"/>
              </a:ext>
            </a:extLst>
          </p:cNvPr>
          <p:cNvSpPr txBox="1">
            <a:spLocks/>
          </p:cNvSpPr>
          <p:nvPr/>
        </p:nvSpPr>
        <p:spPr bwMode="auto">
          <a:xfrm>
            <a:off x="914400" y="914400"/>
            <a:ext cx="10363200" cy="525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0" fontAlgn="base" hangingPunct="0">
              <a:spcBef>
                <a:spcPct val="20000"/>
              </a:spcBef>
              <a:spcAft>
                <a:spcPct val="0"/>
              </a:spcAft>
              <a:buChar char="»"/>
              <a:defRPr sz="1400">
                <a:solidFill>
                  <a:schemeClr val="tx1"/>
                </a:solidFill>
                <a:latin typeface="+mn-lt"/>
              </a:defRPr>
            </a:lvl6pPr>
            <a:lvl7pPr marL="2971800" indent="-228600" algn="l" rtl="0" eaLnBrk="0" fontAlgn="base" hangingPunct="0">
              <a:spcBef>
                <a:spcPct val="20000"/>
              </a:spcBef>
              <a:spcAft>
                <a:spcPct val="0"/>
              </a:spcAft>
              <a:buChar char="»"/>
              <a:defRPr sz="1400">
                <a:solidFill>
                  <a:schemeClr val="tx1"/>
                </a:solidFill>
                <a:latin typeface="+mn-lt"/>
              </a:defRPr>
            </a:lvl7pPr>
            <a:lvl8pPr marL="3429000" indent="-228600" algn="l" rtl="0" eaLnBrk="0" fontAlgn="base" hangingPunct="0">
              <a:spcBef>
                <a:spcPct val="20000"/>
              </a:spcBef>
              <a:spcAft>
                <a:spcPct val="0"/>
              </a:spcAft>
              <a:buChar char="»"/>
              <a:defRPr sz="1400">
                <a:solidFill>
                  <a:schemeClr val="tx1"/>
                </a:solidFill>
                <a:latin typeface="+mn-lt"/>
              </a:defRPr>
            </a:lvl8pPr>
            <a:lvl9pPr marL="3886200" indent="-228600" algn="l" rtl="0" eaLnBrk="0" fontAlgn="base" hangingPunct="0">
              <a:spcBef>
                <a:spcPct val="20000"/>
              </a:spcBef>
              <a:spcAft>
                <a:spcPct val="0"/>
              </a:spcAft>
              <a:buChar char="»"/>
              <a:defRPr sz="1400">
                <a:solidFill>
                  <a:schemeClr val="tx1"/>
                </a:solidFill>
                <a:latin typeface="+mn-lt"/>
              </a:defRPr>
            </a:lvl9pPr>
          </a:lstStyle>
          <a:p>
            <a:pPr marL="457200" indent="-457200">
              <a:buFont typeface="Arial" panose="020B0604020202020204" pitchFamily="34" charset="0"/>
              <a:buChar char="•"/>
            </a:pPr>
            <a:r>
              <a:rPr lang="en-US" b="0" kern="0" dirty="0"/>
              <a:t>Key idea: train lower-resolution models, gradually add layers corresponding to higher-resolution outputs</a:t>
            </a:r>
          </a:p>
        </p:txBody>
      </p:sp>
      <p:sp>
        <p:nvSpPr>
          <p:cNvPr id="8" name="TextBox 7">
            <a:extLst>
              <a:ext uri="{FF2B5EF4-FFF2-40B4-BE49-F238E27FC236}">
                <a16:creationId xmlns:a16="http://schemas.microsoft.com/office/drawing/2014/main" id="{85FEF12B-E0BB-0E42-8206-677EB3ECAEA7}"/>
              </a:ext>
            </a:extLst>
          </p:cNvPr>
          <p:cNvSpPr txBox="1"/>
          <p:nvPr/>
        </p:nvSpPr>
        <p:spPr>
          <a:xfrm>
            <a:off x="9006031" y="5365403"/>
            <a:ext cx="833883" cy="338554"/>
          </a:xfrm>
          <a:prstGeom prst="rect">
            <a:avLst/>
          </a:prstGeom>
          <a:noFill/>
        </p:spPr>
        <p:txBody>
          <a:bodyPr wrap="none" rtlCol="0">
            <a:spAutoFit/>
          </a:bodyPr>
          <a:lstStyle/>
          <a:p>
            <a:r>
              <a:rPr lang="en-US" sz="1600" b="0" dirty="0">
                <a:hlinkClick r:id="rId4"/>
              </a:rPr>
              <a:t>Source</a:t>
            </a:r>
            <a:endParaRPr lang="en-US" sz="1600" b="0" dirty="0"/>
          </a:p>
        </p:txBody>
      </p:sp>
      <p:sp>
        <p:nvSpPr>
          <p:cNvPr id="9" name="Rectangle 8">
            <a:extLst>
              <a:ext uri="{FF2B5EF4-FFF2-40B4-BE49-F238E27FC236}">
                <a16:creationId xmlns:a16="http://schemas.microsoft.com/office/drawing/2014/main" id="{C00D90C6-8BC0-D54E-B812-D36E355E1C7F}"/>
              </a:ext>
            </a:extLst>
          </p:cNvPr>
          <p:cNvSpPr/>
          <p:nvPr/>
        </p:nvSpPr>
        <p:spPr>
          <a:xfrm>
            <a:off x="1638300" y="6096000"/>
            <a:ext cx="8915400" cy="646331"/>
          </a:xfrm>
          <a:prstGeom prst="rect">
            <a:avLst/>
          </a:prstGeom>
        </p:spPr>
        <p:txBody>
          <a:bodyPr wrap="square">
            <a:spAutoFit/>
          </a:bodyPr>
          <a:lstStyle/>
          <a:p>
            <a:pPr algn="ctr"/>
            <a:r>
              <a:rPr lang="en-US" sz="1800" b="0" dirty="0"/>
              <a:t>T. </a:t>
            </a:r>
            <a:r>
              <a:rPr lang="en-US" sz="1800" b="0" dirty="0" err="1"/>
              <a:t>Karras</a:t>
            </a:r>
            <a:r>
              <a:rPr lang="en-US" sz="1800" b="0" dirty="0"/>
              <a:t>, T. </a:t>
            </a:r>
            <a:r>
              <a:rPr lang="en-US" sz="1800" b="0" dirty="0" err="1"/>
              <a:t>Aila</a:t>
            </a:r>
            <a:r>
              <a:rPr lang="en-US" sz="1800" b="0" dirty="0"/>
              <a:t>, S. Laine, J. </a:t>
            </a:r>
            <a:r>
              <a:rPr lang="en-US" sz="1800" b="0" dirty="0" err="1"/>
              <a:t>Lehtinen</a:t>
            </a:r>
            <a:r>
              <a:rPr lang="en-US" sz="1800" b="0" dirty="0"/>
              <a:t>. </a:t>
            </a:r>
            <a:r>
              <a:rPr lang="en-US" sz="1800" b="0" dirty="0">
                <a:hlinkClick r:id="rId5"/>
              </a:rPr>
              <a:t>Progressive Growing of GANs for Improved Quality, Stability, and Variation</a:t>
            </a:r>
            <a:r>
              <a:rPr lang="en-US" sz="1800" b="0" dirty="0"/>
              <a:t>. ICLR 2018</a:t>
            </a:r>
          </a:p>
        </p:txBody>
      </p:sp>
    </p:spTree>
    <p:extLst>
      <p:ext uri="{BB962C8B-B14F-4D97-AF65-F5344CB8AC3E}">
        <p14:creationId xmlns:p14="http://schemas.microsoft.com/office/powerpoint/2010/main" val="3063983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462D18-F7A5-9044-B0FA-158B40DC087B}"/>
              </a:ext>
            </a:extLst>
          </p:cNvPr>
          <p:cNvSpPr>
            <a:spLocks noGrp="1"/>
          </p:cNvSpPr>
          <p:nvPr>
            <p:ph type="title"/>
          </p:nvPr>
        </p:nvSpPr>
        <p:spPr/>
        <p:txBody>
          <a:bodyPr/>
          <a:lstStyle/>
          <a:p>
            <a:r>
              <a:rPr lang="en-US" dirty="0"/>
              <a:t>Progressive GANs</a:t>
            </a:r>
          </a:p>
        </p:txBody>
      </p:sp>
      <p:sp>
        <p:nvSpPr>
          <p:cNvPr id="5" name="Content Placeholder 4">
            <a:extLst>
              <a:ext uri="{FF2B5EF4-FFF2-40B4-BE49-F238E27FC236}">
                <a16:creationId xmlns:a16="http://schemas.microsoft.com/office/drawing/2014/main" id="{59387D21-1B41-F54E-ABDA-8D8BC55120FE}"/>
              </a:ext>
            </a:extLst>
          </p:cNvPr>
          <p:cNvSpPr>
            <a:spLocks noGrp="1"/>
          </p:cNvSpPr>
          <p:nvPr>
            <p:ph idx="1"/>
          </p:nvPr>
        </p:nvSpPr>
        <p:spPr/>
        <p:txBody>
          <a:bodyPr/>
          <a:lstStyle/>
          <a:p>
            <a:pPr marL="457200" indent="-457200">
              <a:buFont typeface="Arial" panose="020B0604020202020204" pitchFamily="34" charset="0"/>
              <a:buChar char="•"/>
            </a:pPr>
            <a:r>
              <a:rPr lang="en-US" dirty="0"/>
              <a:t>Key idea: train lower-resolution models, gradually add layers corresponding to higher-resolution outputs</a:t>
            </a:r>
          </a:p>
          <a:p>
            <a:endParaRPr lang="en-US" dirty="0"/>
          </a:p>
        </p:txBody>
      </p:sp>
      <p:pic>
        <p:nvPicPr>
          <p:cNvPr id="8" name="Picture 7">
            <a:extLst>
              <a:ext uri="{FF2B5EF4-FFF2-40B4-BE49-F238E27FC236}">
                <a16:creationId xmlns:a16="http://schemas.microsoft.com/office/drawing/2014/main" id="{6D4580F6-7D14-C149-9A05-318708F84D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4600" y="2354826"/>
            <a:ext cx="6964855" cy="3664974"/>
          </a:xfrm>
          <a:prstGeom prst="rect">
            <a:avLst/>
          </a:prstGeom>
        </p:spPr>
      </p:pic>
      <p:sp>
        <p:nvSpPr>
          <p:cNvPr id="9" name="TextBox 8">
            <a:extLst>
              <a:ext uri="{FF2B5EF4-FFF2-40B4-BE49-F238E27FC236}">
                <a16:creationId xmlns:a16="http://schemas.microsoft.com/office/drawing/2014/main" id="{A3542F8A-EE3F-0A43-959C-67E32CC66FE7}"/>
              </a:ext>
            </a:extLst>
          </p:cNvPr>
          <p:cNvSpPr txBox="1"/>
          <p:nvPr/>
        </p:nvSpPr>
        <p:spPr>
          <a:xfrm>
            <a:off x="3570974" y="1976735"/>
            <a:ext cx="5496826" cy="461665"/>
          </a:xfrm>
          <a:prstGeom prst="rect">
            <a:avLst/>
          </a:prstGeom>
          <a:noFill/>
        </p:spPr>
        <p:txBody>
          <a:bodyPr wrap="none" rtlCol="0">
            <a:spAutoFit/>
          </a:bodyPr>
          <a:lstStyle/>
          <a:p>
            <a:r>
              <a:rPr lang="en-US" b="0" dirty="0"/>
              <a:t>Transition from 16x16 to 32x32 images</a:t>
            </a:r>
          </a:p>
        </p:txBody>
      </p:sp>
      <p:sp>
        <p:nvSpPr>
          <p:cNvPr id="12" name="Rectangle 11">
            <a:extLst>
              <a:ext uri="{FF2B5EF4-FFF2-40B4-BE49-F238E27FC236}">
                <a16:creationId xmlns:a16="http://schemas.microsoft.com/office/drawing/2014/main" id="{E8809F4A-5513-1F48-B696-AE722EEE7799}"/>
              </a:ext>
            </a:extLst>
          </p:cNvPr>
          <p:cNvSpPr/>
          <p:nvPr/>
        </p:nvSpPr>
        <p:spPr>
          <a:xfrm>
            <a:off x="1638300" y="6096000"/>
            <a:ext cx="8915400" cy="646331"/>
          </a:xfrm>
          <a:prstGeom prst="rect">
            <a:avLst/>
          </a:prstGeom>
        </p:spPr>
        <p:txBody>
          <a:bodyPr wrap="square">
            <a:spAutoFit/>
          </a:bodyPr>
          <a:lstStyle/>
          <a:p>
            <a:pPr algn="ctr"/>
            <a:r>
              <a:rPr lang="en-US" sz="1800" b="0" dirty="0"/>
              <a:t>T. </a:t>
            </a:r>
            <a:r>
              <a:rPr lang="en-US" sz="1800" b="0" dirty="0" err="1"/>
              <a:t>Karras</a:t>
            </a:r>
            <a:r>
              <a:rPr lang="en-US" sz="1800" b="0" dirty="0"/>
              <a:t>, T. </a:t>
            </a:r>
            <a:r>
              <a:rPr lang="en-US" sz="1800" b="0" dirty="0" err="1"/>
              <a:t>Aila</a:t>
            </a:r>
            <a:r>
              <a:rPr lang="en-US" sz="1800" b="0" dirty="0"/>
              <a:t>, S. Laine, J. </a:t>
            </a:r>
            <a:r>
              <a:rPr lang="en-US" sz="1800" b="0" dirty="0" err="1"/>
              <a:t>Lehtinen</a:t>
            </a:r>
            <a:r>
              <a:rPr lang="en-US" sz="1800" b="0" dirty="0"/>
              <a:t>. </a:t>
            </a:r>
            <a:r>
              <a:rPr lang="en-US" sz="1800" b="0" dirty="0">
                <a:hlinkClick r:id="rId4"/>
              </a:rPr>
              <a:t>Progressive Growing of GANs for Improved Quality, Stability, and Variation</a:t>
            </a:r>
            <a:r>
              <a:rPr lang="en-US" sz="1800" b="0" dirty="0"/>
              <a:t>. ICLR 2018</a:t>
            </a:r>
          </a:p>
        </p:txBody>
      </p:sp>
    </p:spTree>
    <p:extLst>
      <p:ext uri="{BB962C8B-B14F-4D97-AF65-F5344CB8AC3E}">
        <p14:creationId xmlns:p14="http://schemas.microsoft.com/office/powerpoint/2010/main" val="22833483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462D18-F7A5-9044-B0FA-158B40DC087B}"/>
              </a:ext>
            </a:extLst>
          </p:cNvPr>
          <p:cNvSpPr>
            <a:spLocks noGrp="1"/>
          </p:cNvSpPr>
          <p:nvPr>
            <p:ph type="title"/>
          </p:nvPr>
        </p:nvSpPr>
        <p:spPr/>
        <p:txBody>
          <a:bodyPr/>
          <a:lstStyle/>
          <a:p>
            <a:r>
              <a:rPr lang="en-US" dirty="0"/>
              <a:t>Progressive GANs: Implementation details</a:t>
            </a:r>
          </a:p>
        </p:txBody>
      </p:sp>
      <p:sp>
        <p:nvSpPr>
          <p:cNvPr id="5" name="Content Placeholder 4">
            <a:extLst>
              <a:ext uri="{FF2B5EF4-FFF2-40B4-BE49-F238E27FC236}">
                <a16:creationId xmlns:a16="http://schemas.microsoft.com/office/drawing/2014/main" id="{59387D21-1B41-F54E-ABDA-8D8BC55120FE}"/>
              </a:ext>
            </a:extLst>
          </p:cNvPr>
          <p:cNvSpPr>
            <a:spLocks noGrp="1"/>
          </p:cNvSpPr>
          <p:nvPr>
            <p:ph idx="1"/>
          </p:nvPr>
        </p:nvSpPr>
        <p:spPr/>
        <p:txBody>
          <a:bodyPr/>
          <a:lstStyle/>
          <a:p>
            <a:pPr marL="457200" indent="-457200">
              <a:buFont typeface="Arial" panose="020B0604020202020204" pitchFamily="34" charset="0"/>
              <a:buChar char="•"/>
            </a:pPr>
            <a:r>
              <a:rPr lang="en-US" dirty="0"/>
              <a:t>Loss: WGAN-GP loss (preferred) or LSGAN</a:t>
            </a:r>
          </a:p>
          <a:p>
            <a:pPr marL="457200" indent="-457200">
              <a:buFont typeface="Arial" panose="020B0604020202020204" pitchFamily="34" charset="0"/>
              <a:buChar char="•"/>
            </a:pPr>
            <a:r>
              <a:rPr lang="en-US" dirty="0"/>
              <a:t>Architectures:</a:t>
            </a:r>
          </a:p>
          <a:p>
            <a:pPr marL="857250" lvl="1" indent="-457200">
              <a:buFont typeface="Arial" panose="020B0604020202020204" pitchFamily="34" charset="0"/>
              <a:buChar char="•"/>
            </a:pPr>
            <a:r>
              <a:rPr lang="en-US" sz="2400" dirty="0"/>
              <a:t>Nearest neighbor </a:t>
            </a:r>
            <a:r>
              <a:rPr lang="en-US" sz="2400" dirty="0" err="1"/>
              <a:t>upsampling</a:t>
            </a:r>
            <a:r>
              <a:rPr lang="en-US" sz="2400" dirty="0"/>
              <a:t> (2x2 replication) followed by regular convolutions instead of transposed conv layers</a:t>
            </a:r>
          </a:p>
          <a:p>
            <a:pPr marL="857250" lvl="1" indent="-457200">
              <a:buFont typeface="Arial" panose="020B0604020202020204" pitchFamily="34" charset="0"/>
              <a:buChar char="•"/>
            </a:pPr>
            <a:r>
              <a:rPr lang="en-US" sz="2400" dirty="0"/>
              <a:t>Average pooling instead of striding for </a:t>
            </a:r>
            <a:r>
              <a:rPr lang="en-US" sz="2400" dirty="0" err="1"/>
              <a:t>downsampling</a:t>
            </a:r>
            <a:r>
              <a:rPr lang="en-US" sz="2400" dirty="0"/>
              <a:t> in discriminator</a:t>
            </a:r>
          </a:p>
          <a:p>
            <a:pPr marL="857250" lvl="1" indent="-457200">
              <a:buFont typeface="Arial" panose="020B0604020202020204" pitchFamily="34" charset="0"/>
              <a:buChar char="•"/>
            </a:pPr>
            <a:r>
              <a:rPr lang="en-US" sz="2400" dirty="0"/>
              <a:t>Leaky </a:t>
            </a:r>
            <a:r>
              <a:rPr lang="en-US" sz="2400" dirty="0" err="1"/>
              <a:t>ReLUs</a:t>
            </a:r>
            <a:r>
              <a:rPr lang="en-US" sz="2400" dirty="0"/>
              <a:t> used in discriminator and generator</a:t>
            </a:r>
          </a:p>
          <a:p>
            <a:pPr marL="857250" lvl="1" indent="-457200">
              <a:buFont typeface="Arial" panose="020B0604020202020204" pitchFamily="34" charset="0"/>
              <a:buChar char="•"/>
            </a:pPr>
            <a:r>
              <a:rPr lang="en-US" sz="2400" dirty="0"/>
              <a:t>Per-pixel response normalization in generator: rescale feature vector in each pixel to unit length after each conv layer</a:t>
            </a:r>
          </a:p>
          <a:p>
            <a:pPr marL="457200" indent="-457200">
              <a:buFont typeface="Arial" panose="020B0604020202020204" pitchFamily="34" charset="0"/>
              <a:buChar char="•"/>
            </a:pPr>
            <a:r>
              <a:rPr lang="en-US" dirty="0"/>
              <a:t>Use of minibatch standard deviation in discriminator (append to feature map)</a:t>
            </a:r>
          </a:p>
          <a:p>
            <a:pPr marL="457200" indent="-457200">
              <a:buFont typeface="Arial" panose="020B0604020202020204" pitchFamily="34" charset="0"/>
              <a:buChar char="•"/>
            </a:pPr>
            <a:r>
              <a:rPr lang="en-US" dirty="0"/>
              <a:t>Exponential moving average of generator weights for display</a:t>
            </a:r>
          </a:p>
          <a:p>
            <a:pPr marL="857250" lvl="1" indent="-457200">
              <a:buFont typeface="Arial" panose="020B0604020202020204" pitchFamily="34" charset="0"/>
              <a:buChar char="•"/>
            </a:pPr>
            <a:endParaRPr lang="en-US" sz="2800" dirty="0"/>
          </a:p>
          <a:p>
            <a:endParaRPr lang="en-US" dirty="0"/>
          </a:p>
        </p:txBody>
      </p:sp>
      <p:sp>
        <p:nvSpPr>
          <p:cNvPr id="12" name="Rectangle 11">
            <a:extLst>
              <a:ext uri="{FF2B5EF4-FFF2-40B4-BE49-F238E27FC236}">
                <a16:creationId xmlns:a16="http://schemas.microsoft.com/office/drawing/2014/main" id="{E8809F4A-5513-1F48-B696-AE722EEE7799}"/>
              </a:ext>
            </a:extLst>
          </p:cNvPr>
          <p:cNvSpPr/>
          <p:nvPr/>
        </p:nvSpPr>
        <p:spPr>
          <a:xfrm>
            <a:off x="1638300" y="6096000"/>
            <a:ext cx="8915400" cy="646331"/>
          </a:xfrm>
          <a:prstGeom prst="rect">
            <a:avLst/>
          </a:prstGeom>
        </p:spPr>
        <p:txBody>
          <a:bodyPr wrap="square">
            <a:spAutoFit/>
          </a:bodyPr>
          <a:lstStyle/>
          <a:p>
            <a:pPr algn="ctr"/>
            <a:r>
              <a:rPr lang="en-US" sz="1800" b="0" dirty="0"/>
              <a:t>T. </a:t>
            </a:r>
            <a:r>
              <a:rPr lang="en-US" sz="1800" b="0" dirty="0" err="1"/>
              <a:t>Karras</a:t>
            </a:r>
            <a:r>
              <a:rPr lang="en-US" sz="1800" b="0" dirty="0"/>
              <a:t>, T. </a:t>
            </a:r>
            <a:r>
              <a:rPr lang="en-US" sz="1800" b="0" dirty="0" err="1"/>
              <a:t>Aila</a:t>
            </a:r>
            <a:r>
              <a:rPr lang="en-US" sz="1800" b="0" dirty="0"/>
              <a:t>, S. Laine, J. </a:t>
            </a:r>
            <a:r>
              <a:rPr lang="en-US" sz="1800" b="0" dirty="0" err="1"/>
              <a:t>Lehtinen</a:t>
            </a:r>
            <a:r>
              <a:rPr lang="en-US" sz="1800" b="0" dirty="0"/>
              <a:t>. </a:t>
            </a:r>
            <a:r>
              <a:rPr lang="en-US" sz="1800" b="0" dirty="0">
                <a:hlinkClick r:id="rId3"/>
              </a:rPr>
              <a:t>Progressive Growing of GANs for Improved Quality, Stability, and Variation</a:t>
            </a:r>
            <a:r>
              <a:rPr lang="en-US" sz="1800" b="0" dirty="0"/>
              <a:t>. ICLR 2018</a:t>
            </a:r>
          </a:p>
        </p:txBody>
      </p:sp>
    </p:spTree>
    <p:extLst>
      <p:ext uri="{BB962C8B-B14F-4D97-AF65-F5344CB8AC3E}">
        <p14:creationId xmlns:p14="http://schemas.microsoft.com/office/powerpoint/2010/main" val="1850059608"/>
      </p:ext>
    </p:extLst>
  </p:cSld>
  <p:clrMapOvr>
    <a:masterClrMapping/>
  </p:clrMapOvr>
</p:sld>
</file>

<file path=ppt/theme/theme1.xml><?xml version="1.0" encoding="utf-8"?>
<a:theme xmlns:a="http://schemas.openxmlformats.org/drawingml/2006/main" name="Blank Pre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FF"/>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intro</Template>
  <TotalTime>86150</TotalTime>
  <Words>2162</Words>
  <Application>Microsoft Macintosh PowerPoint</Application>
  <PresentationFormat>Widescreen</PresentationFormat>
  <Paragraphs>169</Paragraphs>
  <Slides>52</Slides>
  <Notes>10</Notes>
  <HiddenSlides>2</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52</vt:i4>
      </vt:variant>
    </vt:vector>
  </HeadingPairs>
  <TitlesOfParts>
    <vt:vector size="56" baseType="lpstr">
      <vt:lpstr>Arial</vt:lpstr>
      <vt:lpstr>Cambria Math</vt:lpstr>
      <vt:lpstr>Times New Roman</vt:lpstr>
      <vt:lpstr>Blank Presentation</vt:lpstr>
      <vt:lpstr>The rise (and fall?) of GANs</vt:lpstr>
      <vt:lpstr>The rise of GANs</vt:lpstr>
      <vt:lpstr>The rise of GANs</vt:lpstr>
      <vt:lpstr>The golden age of GANs: The StyleGAN family</vt:lpstr>
      <vt:lpstr>Recall: DCGAN architecture</vt:lpstr>
      <vt:lpstr>Progressive GANs</vt:lpstr>
      <vt:lpstr>Progressive GANs</vt:lpstr>
      <vt:lpstr>Progressive GANs</vt:lpstr>
      <vt:lpstr>Progressive GANs: Implementation details</vt:lpstr>
      <vt:lpstr>Progressive GANs: Results</vt:lpstr>
      <vt:lpstr>StyleGAN</vt:lpstr>
      <vt:lpstr>StyleGAN</vt:lpstr>
      <vt:lpstr>StyleGAN: Results</vt:lpstr>
      <vt:lpstr>Mixing styles</vt:lpstr>
      <vt:lpstr>Mixing styles</vt:lpstr>
      <vt:lpstr>Mixing styles</vt:lpstr>
      <vt:lpstr>StyleGAN: Bedrooms</vt:lpstr>
      <vt:lpstr>StyleGAN: Cars</vt:lpstr>
      <vt:lpstr>StyleGAN2</vt:lpstr>
      <vt:lpstr>StyleGAN3</vt:lpstr>
      <vt:lpstr>StyleGAN3</vt:lpstr>
      <vt:lpstr>Application of GANs: Inversion and image editing</vt:lpstr>
      <vt:lpstr>GAN-based image editing</vt:lpstr>
      <vt:lpstr>GAN-based image editing</vt:lpstr>
      <vt:lpstr>GAN-based image editing</vt:lpstr>
      <vt:lpstr>Editing using text prompts</vt:lpstr>
      <vt:lpstr>The golden age of GANs: The StyleGAN family</vt:lpstr>
      <vt:lpstr>BigGAN</vt:lpstr>
      <vt:lpstr>BigGAN</vt:lpstr>
      <vt:lpstr>Diffusion models</vt:lpstr>
      <vt:lpstr>The golden age of GANs: The StyleGAN family</vt:lpstr>
      <vt:lpstr>StyleGAN-XL</vt:lpstr>
      <vt:lpstr>StyleGAN-XL: Details</vt:lpstr>
      <vt:lpstr>StyleGAN-XL: Details</vt:lpstr>
      <vt:lpstr>StyleGAN-XL: Details</vt:lpstr>
      <vt:lpstr>StyleGAN-XL: Details</vt:lpstr>
      <vt:lpstr>StyleGAN-XL: Results on ImageNet</vt:lpstr>
      <vt:lpstr>Text-to-image synthesis: GigaGAN</vt:lpstr>
      <vt:lpstr>GigaGAN: Generator</vt:lpstr>
      <vt:lpstr>GigaGAN: Generator</vt:lpstr>
      <vt:lpstr>GigaGAN: Discriminator</vt:lpstr>
      <vt:lpstr>GigaGAN: Discriminator</vt:lpstr>
      <vt:lpstr>GigaGAN: Ablation study</vt:lpstr>
      <vt:lpstr>GigaGAN: Style mixing</vt:lpstr>
      <vt:lpstr>GigaGAN: Prompt interpolation</vt:lpstr>
      <vt:lpstr>GigaGAN: Prompt mixing</vt:lpstr>
      <vt:lpstr>GigaGAN: Comparison with diffusion models</vt:lpstr>
      <vt:lpstr>GigaGAN: Comparison with diffusion models</vt:lpstr>
      <vt:lpstr>GigaGAN: Comparison with diffusion models</vt:lpstr>
      <vt:lpstr>GigaGAN: Comparison with diffusion models</vt:lpstr>
      <vt:lpstr>GigaGAN: Quantitative evaluation</vt:lpstr>
      <vt:lpstr>Do GANs have a future?</vt:lpstr>
    </vt:vector>
  </TitlesOfParts>
  <Company>Carnegie Mellon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dc:title>
  <dc:creator>efros</dc:creator>
  <cp:lastModifiedBy>Lazebnik, Svetlana</cp:lastModifiedBy>
  <cp:revision>2206</cp:revision>
  <cp:lastPrinted>2024-03-27T21:20:46Z</cp:lastPrinted>
  <dcterms:created xsi:type="dcterms:W3CDTF">2004-08-29T23:15:23Z</dcterms:created>
  <dcterms:modified xsi:type="dcterms:W3CDTF">2024-03-27T21:24:07Z</dcterms:modified>
</cp:coreProperties>
</file>