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1154" r:id="rId2"/>
    <p:sldId id="928" r:id="rId3"/>
    <p:sldId id="1132" r:id="rId4"/>
    <p:sldId id="1177" r:id="rId5"/>
    <p:sldId id="1178" r:id="rId6"/>
    <p:sldId id="1180" r:id="rId7"/>
    <p:sldId id="1204" r:id="rId8"/>
    <p:sldId id="1201" r:id="rId9"/>
    <p:sldId id="1202" r:id="rId10"/>
    <p:sldId id="1179" r:id="rId11"/>
    <p:sldId id="1181" r:id="rId12"/>
    <p:sldId id="1243" r:id="rId13"/>
    <p:sldId id="1185" r:id="rId14"/>
    <p:sldId id="1206" r:id="rId15"/>
    <p:sldId id="1186" r:id="rId16"/>
    <p:sldId id="1207" r:id="rId17"/>
    <p:sldId id="1208" r:id="rId18"/>
    <p:sldId id="1209" r:id="rId19"/>
    <p:sldId id="1187" r:id="rId20"/>
    <p:sldId id="1192" r:id="rId21"/>
    <p:sldId id="1193" r:id="rId22"/>
    <p:sldId id="1188" r:id="rId23"/>
    <p:sldId id="1205" r:id="rId24"/>
    <p:sldId id="1265" r:id="rId25"/>
    <p:sldId id="1189" r:id="rId26"/>
    <p:sldId id="1190" r:id="rId27"/>
    <p:sldId id="1191" r:id="rId28"/>
    <p:sldId id="1195" r:id="rId29"/>
    <p:sldId id="1210" r:id="rId30"/>
    <p:sldId id="1213" r:id="rId31"/>
    <p:sldId id="1214" r:id="rId32"/>
    <p:sldId id="1197" r:id="rId33"/>
    <p:sldId id="1218" r:id="rId34"/>
    <p:sldId id="1219" r:id="rId35"/>
    <p:sldId id="1198" r:id="rId36"/>
    <p:sldId id="1211" r:id="rId37"/>
    <p:sldId id="1220" r:id="rId38"/>
    <p:sldId id="1215" r:id="rId39"/>
    <p:sldId id="1266" r:id="rId40"/>
    <p:sldId id="1212" r:id="rId41"/>
    <p:sldId id="1238" r:id="rId42"/>
    <p:sldId id="1241" r:id="rId43"/>
    <p:sldId id="1242" r:id="rId44"/>
    <p:sldId id="1237" r:id="rId45"/>
    <p:sldId id="1236" r:id="rId46"/>
    <p:sldId id="1246" r:id="rId47"/>
    <p:sldId id="1235" r:id="rId48"/>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6179" autoAdjust="0"/>
  </p:normalViewPr>
  <p:slideViewPr>
    <p:cSldViewPr>
      <p:cViewPr varScale="1">
        <p:scale>
          <a:sx n="110" d="100"/>
          <a:sy n="110" d="100"/>
        </p:scale>
        <p:origin x="1192"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Turkers</a:t>
            </a:r>
            <a:r>
              <a:rPr lang="en-US" dirty="0"/>
              <a:t> were presented with a series of trials that pitted a “real” image against a “fake” image generated by our algorithm. On each trial, each image appeared for 1 second, after which the images disappeared and </a:t>
            </a:r>
            <a:r>
              <a:rPr lang="en-US" dirty="0" err="1"/>
              <a:t>Turkers</a:t>
            </a:r>
            <a:r>
              <a:rPr lang="en-US" dirty="0"/>
              <a:t> were given unlimited time to respond as to which was fake. The first 10 images of each session were practice and </a:t>
            </a:r>
            <a:r>
              <a:rPr lang="en-US" dirty="0" err="1"/>
              <a:t>Turkers</a:t>
            </a:r>
            <a:r>
              <a:rPr lang="en-US" dirty="0"/>
              <a:t> were given feedback. No feedback was provided on the 40 trials of the main experiment. Each session tested just one algorithm at a time, and </a:t>
            </a:r>
            <a:r>
              <a:rPr lang="en-US" dirty="0" err="1"/>
              <a:t>Turkers</a:t>
            </a:r>
            <a:r>
              <a:rPr lang="en-US" dirty="0"/>
              <a:t> were not allowed to complete more than one session. ∼ 50 </a:t>
            </a:r>
            <a:r>
              <a:rPr lang="en-US" dirty="0" err="1"/>
              <a:t>Turkers</a:t>
            </a:r>
            <a:r>
              <a:rPr lang="en-US" dirty="0"/>
              <a:t> evaluated each algorithm. </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14</a:t>
            </a:fld>
            <a:endParaRPr lang="en-US"/>
          </a:p>
        </p:txBody>
      </p:sp>
    </p:spTree>
    <p:extLst>
      <p:ext uri="{BB962C8B-B14F-4D97-AF65-F5344CB8AC3E}">
        <p14:creationId xmlns:p14="http://schemas.microsoft.com/office/powerpoint/2010/main" val="355632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Our model contains two mapping functions G : X → Y and F : Y → X, and associated adversarial discriminators DY and DX. DY encourages G to translate X into outputs indistinguishable from domain Y , and vice versa for DX and F. To further regularize the mappings, we introduce two cycle consistency losses that capture the intuition that if we translate from one domain to the other and back again we should arrive at where we started: (b) forward cycle-consistency loss: x → G(x) → F(G(x)) ≈ x, and (c) backward cycle-consistency loss: y → F(y) → G(F(y)) ≈ y</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27</a:t>
            </a:fld>
            <a:endParaRPr lang="en-US"/>
          </a:p>
        </p:txBody>
      </p:sp>
    </p:spTree>
    <p:extLst>
      <p:ext uri="{BB962C8B-B14F-4D97-AF65-F5344CB8AC3E}">
        <p14:creationId xmlns:p14="http://schemas.microsoft.com/office/powerpoint/2010/main" val="20600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affinelayer.com/pix2pix/"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54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54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arxiv.org/pdf/1603.08155.pdf" TargetMode="External"/><Relationship Id="rId1" Type="http://schemas.openxmlformats.org/officeDocument/2006/relationships/slideLayout" Target="../slideLayouts/slideLayout2.xml"/><Relationship Id="rId4" Type="http://schemas.openxmlformats.org/officeDocument/2006/relationships/hyperlink" Target="https://hardikbansal.github.io/CycleGANBlo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1711.11586.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openaccess.thecvf.com/content_cvpr_2018/papers/Wang_High-Resolution_Image_Synthesis_CVPR_2018_paper.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openaccess.thecvf.com/content_cvpr_2018/papers/Wang_High-Resolution_Image_Synthesis_CVPR_2018_paper.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arxiv.org/pdf/1808.07371.pdf" TargetMode="External"/><Relationship Id="rId1" Type="http://schemas.openxmlformats.org/officeDocument/2006/relationships/slideLayout" Target="../slideLayouts/slideLayout2.xml"/><Relationship Id="rId4" Type="http://schemas.openxmlformats.org/officeDocument/2006/relationships/hyperlink" Target="https://carolineec.github.io/everybody_dance_no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pdf/1808.07371.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arolineec.github.io/everybody_dance_now/" TargetMode="External"/><Relationship Id="rId2" Type="http://schemas.openxmlformats.org/officeDocument/2006/relationships/hyperlink" Target="https://arxiv.org/pdf/1808.07371.pdf" TargetMode="Externa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47.xml.rels><?xml version="1.0" encoding="UTF-8" standalone="yes"?>
<Relationships xmlns="http://schemas.openxmlformats.org/package/2006/relationships"><Relationship Id="rId3" Type="http://schemas.openxmlformats.org/officeDocument/2006/relationships/hyperlink" Target="https://www.cns.nyu.edu/pub/eero/wang03b.pdf" TargetMode="External"/><Relationship Id="rId2" Type="http://schemas.openxmlformats.org/officeDocument/2006/relationships/hyperlink" Target="https://ece.uwaterloo.ca/~z70wang/publications/ssim.pdf" TargetMode="External"/><Relationship Id="rId1" Type="http://schemas.openxmlformats.org/officeDocument/2006/relationships/slideLayout" Target="../slideLayouts/slideLayout2.xml"/><Relationship Id="rId4" Type="http://schemas.openxmlformats.org/officeDocument/2006/relationships/hyperlink" Target="https://arxiv.org/pdf/1801.039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33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hyperlink" Target="https://affinelayer.com/pix2pix/" TargetMode="Externa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9A54-4D68-BA4F-8ABB-800E29A4C37B}"/>
              </a:ext>
            </a:extLst>
          </p:cNvPr>
          <p:cNvSpPr>
            <a:spLocks noGrp="1"/>
          </p:cNvSpPr>
          <p:nvPr>
            <p:ph type="title"/>
          </p:nvPr>
        </p:nvSpPr>
        <p:spPr>
          <a:xfrm>
            <a:off x="838200" y="76200"/>
            <a:ext cx="11201400" cy="838200"/>
          </a:xfrm>
        </p:spPr>
        <p:txBody>
          <a:bodyPr/>
          <a:lstStyle/>
          <a:p>
            <a:r>
              <a:rPr lang="en-US" sz="3200" dirty="0"/>
              <a:t>Image-to-image translation</a:t>
            </a:r>
          </a:p>
        </p:txBody>
      </p:sp>
      <p:pic>
        <p:nvPicPr>
          <p:cNvPr id="15" name="Picture 14">
            <a:extLst>
              <a:ext uri="{FF2B5EF4-FFF2-40B4-BE49-F238E27FC236}">
                <a16:creationId xmlns:a16="http://schemas.microsoft.com/office/drawing/2014/main" id="{12C707AA-83C1-9C40-A64C-771264FAB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0"/>
            <a:ext cx="10853890" cy="3731600"/>
          </a:xfrm>
          <a:prstGeom prst="rect">
            <a:avLst/>
          </a:prstGeom>
        </p:spPr>
      </p:pic>
    </p:spTree>
    <p:extLst>
      <p:ext uri="{BB962C8B-B14F-4D97-AF65-F5344CB8AC3E}">
        <p14:creationId xmlns:p14="http://schemas.microsoft.com/office/powerpoint/2010/main" val="384108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Discriminator</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Given input image </a:t>
                </a:r>
                <a14:m>
                  <m:oMath xmlns:m="http://schemas.openxmlformats.org/officeDocument/2006/math">
                    <m:r>
                      <a:rPr lang="en-US" i="1" dirty="0">
                        <a:solidFill>
                          <a:srgbClr val="9900CC"/>
                        </a:solidFill>
                        <a:latin typeface="Cambria Math" panose="02040503050406030204" pitchFamily="18" charset="0"/>
                      </a:rPr>
                      <m:t>𝑥</m:t>
                    </m:r>
                  </m:oMath>
                </a14:m>
                <a:r>
                  <a:rPr lang="en-US" dirty="0">
                    <a:solidFill>
                      <a:srgbClr val="9900CC"/>
                    </a:solidFill>
                  </a:rPr>
                  <a:t> </a:t>
                </a:r>
                <a:r>
                  <a:rPr lang="en-US" dirty="0"/>
                  <a:t>and second image </a:t>
                </a:r>
                <a14:m>
                  <m:oMath xmlns:m="http://schemas.openxmlformats.org/officeDocument/2006/math">
                    <m:r>
                      <a:rPr lang="en-US" i="1" dirty="0">
                        <a:solidFill>
                          <a:srgbClr val="9900CC"/>
                        </a:solidFill>
                        <a:latin typeface="Cambria Math" panose="02040503050406030204" pitchFamily="18" charset="0"/>
                      </a:rPr>
                      <m:t>𝑦</m:t>
                    </m:r>
                  </m:oMath>
                </a14:m>
                <a:r>
                  <a:rPr lang="en-US" dirty="0"/>
                  <a:t>, decide whether </a:t>
                </a:r>
                <a14:m>
                  <m:oMath xmlns:m="http://schemas.openxmlformats.org/officeDocument/2006/math">
                    <m:r>
                      <a:rPr lang="en-US" i="1" dirty="0">
                        <a:solidFill>
                          <a:srgbClr val="9900CC"/>
                        </a:solidFill>
                        <a:latin typeface="Cambria Math" panose="02040503050406030204" pitchFamily="18" charset="0"/>
                      </a:rPr>
                      <m:t>𝑦</m:t>
                    </m:r>
                  </m:oMath>
                </a14:m>
                <a:r>
                  <a:rPr lang="en-US" dirty="0"/>
                  <a:t> is a ground truth target or produced by the generator</a:t>
                </a:r>
              </a:p>
            </p:txBody>
          </p:sp>
        </mc:Choice>
        <mc:Fallback xmlns="">
          <p:sp>
            <p:nvSpPr>
              <p:cNvPr id="4" name="Content Placeholder 3">
                <a:extLst>
                  <a:ext uri="{FF2B5EF4-FFF2-40B4-BE49-F238E27FC236}">
                    <a16:creationId xmlns:a16="http://schemas.microsoft.com/office/drawing/2014/main" id="{727429CB-D2CE-AC4D-B80F-BCA0B88EC1AE}"/>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309F8EAD-77D0-2A43-8B7C-F69BC0185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43559" y="3081052"/>
            <a:ext cx="7772400" cy="2481549"/>
          </a:xfrm>
          <a:prstGeom prst="rect">
            <a:avLst/>
          </a:prstGeom>
          <a:noFill/>
          <a:ln w="9525">
            <a:noFill/>
            <a:miter lim="800000"/>
            <a:headEnd/>
            <a:tailEnd/>
          </a:ln>
        </p:spPr>
      </p:pic>
    </p:spTree>
    <p:extLst>
      <p:ext uri="{BB962C8B-B14F-4D97-AF65-F5344CB8AC3E}">
        <p14:creationId xmlns:p14="http://schemas.microsoft.com/office/powerpoint/2010/main" val="74055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Discriminator</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a:t>
            </a:r>
            <a:r>
              <a:rPr lang="en-US" dirty="0" err="1"/>
              <a:t>PatchGAN</a:t>
            </a:r>
            <a:r>
              <a:rPr lang="en-US" dirty="0"/>
              <a:t>” architecture: output a 30x30 map where each value (0 to 1) represents the quality of the corresponding section of the output image, average to obtain final discriminator loss</a:t>
            </a:r>
          </a:p>
          <a:p>
            <a:pPr marL="457200" indent="-457200">
              <a:buFont typeface="Arial" panose="020B0604020202020204" pitchFamily="34" charset="0"/>
              <a:buChar char="•"/>
            </a:pPr>
            <a:r>
              <a:rPr lang="en-US" dirty="0"/>
              <a:t>Implemented as FCN, effective patch size can be increased by increasing the depth</a:t>
            </a:r>
          </a:p>
        </p:txBody>
      </p:sp>
      <p:sp>
        <p:nvSpPr>
          <p:cNvPr id="11" name="Rectangle 10">
            <a:extLst>
              <a:ext uri="{FF2B5EF4-FFF2-40B4-BE49-F238E27FC236}">
                <a16:creationId xmlns:a16="http://schemas.microsoft.com/office/drawing/2014/main" id="{06716998-E496-1B48-867A-105A09CFC97C}"/>
              </a:ext>
            </a:extLst>
          </p:cNvPr>
          <p:cNvSpPr/>
          <p:nvPr/>
        </p:nvSpPr>
        <p:spPr>
          <a:xfrm>
            <a:off x="9372600" y="6477001"/>
            <a:ext cx="1295400" cy="307777"/>
          </a:xfrm>
          <a:prstGeom prst="rect">
            <a:avLst/>
          </a:prstGeom>
        </p:spPr>
        <p:txBody>
          <a:bodyPr wrap="square">
            <a:spAutoFit/>
          </a:bodyPr>
          <a:lstStyle/>
          <a:p>
            <a:r>
              <a:rPr lang="en-US" sz="1400" b="0" dirty="0">
                <a:hlinkClick r:id="rId2"/>
              </a:rPr>
              <a:t>Figure source</a:t>
            </a:r>
            <a:endParaRPr lang="en-US" sz="1400" b="0" dirty="0"/>
          </a:p>
        </p:txBody>
      </p:sp>
      <p:pic>
        <p:nvPicPr>
          <p:cNvPr id="3" name="Picture 2">
            <a:extLst>
              <a:ext uri="{FF2B5EF4-FFF2-40B4-BE49-F238E27FC236}">
                <a16:creationId xmlns:a16="http://schemas.microsoft.com/office/drawing/2014/main" id="{74E424C6-8092-8A49-B37A-28BCD7A9E2B4}"/>
              </a:ext>
            </a:extLst>
          </p:cNvPr>
          <p:cNvPicPr>
            <a:picLocks noChangeAspect="1"/>
          </p:cNvPicPr>
          <p:nvPr/>
        </p:nvPicPr>
        <p:blipFill>
          <a:blip r:embed="rId3"/>
          <a:stretch>
            <a:fillRect/>
          </a:stretch>
        </p:blipFill>
        <p:spPr>
          <a:xfrm>
            <a:off x="1496028" y="4191000"/>
            <a:ext cx="9144000" cy="1511610"/>
          </a:xfrm>
          <a:prstGeom prst="rect">
            <a:avLst/>
          </a:prstGeom>
        </p:spPr>
      </p:pic>
    </p:spTree>
    <p:extLst>
      <p:ext uri="{BB962C8B-B14F-4D97-AF65-F5344CB8AC3E}">
        <p14:creationId xmlns:p14="http://schemas.microsoft.com/office/powerpoint/2010/main" val="152873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Discriminator</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a:t>
            </a:r>
            <a:r>
              <a:rPr lang="en-US" dirty="0" err="1"/>
              <a:t>PatchGAN</a:t>
            </a:r>
            <a:r>
              <a:rPr lang="en-US" dirty="0"/>
              <a:t>” architecture: output a 30x30 map where each value (0 to 1) represents the quality of the corresponding section of the output image, average to obtain final discriminator loss</a:t>
            </a:r>
          </a:p>
          <a:p>
            <a:pPr marL="457200" indent="-457200">
              <a:buFont typeface="Arial" panose="020B0604020202020204" pitchFamily="34" charset="0"/>
              <a:buChar char="•"/>
            </a:pPr>
            <a:r>
              <a:rPr lang="en-US" dirty="0"/>
              <a:t>Implemented as FCN, effective patch size can be increased by increasing the depth</a:t>
            </a:r>
          </a:p>
        </p:txBody>
      </p:sp>
      <p:pic>
        <p:nvPicPr>
          <p:cNvPr id="6" name="Picture 5">
            <a:extLst>
              <a:ext uri="{FF2B5EF4-FFF2-40B4-BE49-F238E27FC236}">
                <a16:creationId xmlns:a16="http://schemas.microsoft.com/office/drawing/2014/main" id="{D6371EE8-3998-F343-BF05-D19BE3E8E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744374"/>
            <a:ext cx="11294984" cy="1427826"/>
          </a:xfrm>
          <a:prstGeom prst="rect">
            <a:avLst/>
          </a:prstGeom>
        </p:spPr>
      </p:pic>
      <p:sp>
        <p:nvSpPr>
          <p:cNvPr id="7" name="TextBox 6">
            <a:extLst>
              <a:ext uri="{FF2B5EF4-FFF2-40B4-BE49-F238E27FC236}">
                <a16:creationId xmlns:a16="http://schemas.microsoft.com/office/drawing/2014/main" id="{073DCA13-A1B9-BA43-9015-7E95C5B70289}"/>
              </a:ext>
            </a:extLst>
          </p:cNvPr>
          <p:cNvSpPr txBox="1"/>
          <p:nvPr/>
        </p:nvSpPr>
        <p:spPr>
          <a:xfrm>
            <a:off x="2971800" y="4114800"/>
            <a:ext cx="6019800" cy="369332"/>
          </a:xfrm>
          <a:prstGeom prst="rect">
            <a:avLst/>
          </a:prstGeom>
          <a:noFill/>
        </p:spPr>
        <p:txBody>
          <a:bodyPr wrap="square" rtlCol="0">
            <a:spAutoFit/>
          </a:bodyPr>
          <a:lstStyle/>
          <a:p>
            <a:pPr algn="ctr"/>
            <a:r>
              <a:rPr lang="en-US" sz="1800" b="0" dirty="0"/>
              <a:t>Effect of discriminator patch size on generator output</a:t>
            </a:r>
          </a:p>
        </p:txBody>
      </p:sp>
    </p:spTree>
    <p:extLst>
      <p:ext uri="{BB962C8B-B14F-4D97-AF65-F5344CB8AC3E}">
        <p14:creationId xmlns:p14="http://schemas.microsoft.com/office/powerpoint/2010/main" val="419162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pic>
        <p:nvPicPr>
          <p:cNvPr id="6" name="Picture 5">
            <a:extLst>
              <a:ext uri="{FF2B5EF4-FFF2-40B4-BE49-F238E27FC236}">
                <a16:creationId xmlns:a16="http://schemas.microsoft.com/office/drawing/2014/main" id="{02BA1E6A-C39F-7A43-AAAC-391CEC8E0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1"/>
            <a:ext cx="9144000" cy="4986349"/>
          </a:xfrm>
          <a:prstGeom prst="rect">
            <a:avLst/>
          </a:prstGeom>
        </p:spPr>
      </p:pic>
      <p:sp>
        <p:nvSpPr>
          <p:cNvPr id="5" name="Content Placeholder 4">
            <a:extLst>
              <a:ext uri="{FF2B5EF4-FFF2-40B4-BE49-F238E27FC236}">
                <a16:creationId xmlns:a16="http://schemas.microsoft.com/office/drawing/2014/main" id="{F9556730-CAFF-9A4B-9A31-F2E3F83AC00B}"/>
              </a:ext>
            </a:extLst>
          </p:cNvPr>
          <p:cNvSpPr>
            <a:spLocks noGrp="1"/>
          </p:cNvSpPr>
          <p:nvPr>
            <p:ph idx="1"/>
          </p:nvPr>
        </p:nvSpPr>
        <p:spPr/>
        <p:txBody>
          <a:bodyPr/>
          <a:lstStyle/>
          <a:p>
            <a:pPr marL="457200" indent="-457200">
              <a:buFont typeface="Arial" panose="020B0604020202020204" pitchFamily="34" charset="0"/>
              <a:buChar char="•"/>
            </a:pPr>
            <a:r>
              <a:rPr lang="en-US" dirty="0"/>
              <a:t>Translating between maps and aerial photos</a:t>
            </a:r>
          </a:p>
        </p:txBody>
      </p:sp>
    </p:spTree>
    <p:extLst>
      <p:ext uri="{BB962C8B-B14F-4D97-AF65-F5344CB8AC3E}">
        <p14:creationId xmlns:p14="http://schemas.microsoft.com/office/powerpoint/2010/main" val="403177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5" name="Content Placeholder 4">
            <a:extLst>
              <a:ext uri="{FF2B5EF4-FFF2-40B4-BE49-F238E27FC236}">
                <a16:creationId xmlns:a16="http://schemas.microsoft.com/office/drawing/2014/main" id="{F9556730-CAFF-9A4B-9A31-F2E3F83AC00B}"/>
              </a:ext>
            </a:extLst>
          </p:cNvPr>
          <p:cNvSpPr>
            <a:spLocks noGrp="1"/>
          </p:cNvSpPr>
          <p:nvPr>
            <p:ph idx="1"/>
          </p:nvPr>
        </p:nvSpPr>
        <p:spPr/>
        <p:txBody>
          <a:bodyPr/>
          <a:lstStyle/>
          <a:p>
            <a:pPr marL="457200" indent="-457200">
              <a:buFont typeface="Arial" panose="020B0604020202020204" pitchFamily="34" charset="0"/>
              <a:buChar char="•"/>
            </a:pPr>
            <a:r>
              <a:rPr lang="en-US" dirty="0"/>
              <a:t>Translating between maps and aerial photos</a:t>
            </a:r>
          </a:p>
          <a:p>
            <a:pPr marL="457200" indent="-457200">
              <a:buFont typeface="Arial" panose="020B0604020202020204" pitchFamily="34" charset="0"/>
              <a:buChar char="•"/>
            </a:pPr>
            <a:r>
              <a:rPr lang="en-US" dirty="0"/>
              <a:t>Human study:</a:t>
            </a:r>
          </a:p>
        </p:txBody>
      </p:sp>
      <p:pic>
        <p:nvPicPr>
          <p:cNvPr id="4" name="Picture 3">
            <a:extLst>
              <a:ext uri="{FF2B5EF4-FFF2-40B4-BE49-F238E27FC236}">
                <a16:creationId xmlns:a16="http://schemas.microsoft.com/office/drawing/2014/main" id="{DEDD20EE-30D2-B24F-BCA2-126DCDBBC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136362"/>
            <a:ext cx="6934200" cy="1406939"/>
          </a:xfrm>
          <a:prstGeom prst="rect">
            <a:avLst/>
          </a:prstGeom>
        </p:spPr>
      </p:pic>
    </p:spTree>
    <p:extLst>
      <p:ext uri="{BB962C8B-B14F-4D97-AF65-F5344CB8AC3E}">
        <p14:creationId xmlns:p14="http://schemas.microsoft.com/office/powerpoint/2010/main" val="395433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Semantic labels to scenes</a:t>
            </a:r>
          </a:p>
        </p:txBody>
      </p:sp>
      <p:pic>
        <p:nvPicPr>
          <p:cNvPr id="5" name="Picture 4">
            <a:extLst>
              <a:ext uri="{FF2B5EF4-FFF2-40B4-BE49-F238E27FC236}">
                <a16:creationId xmlns:a16="http://schemas.microsoft.com/office/drawing/2014/main" id="{AE826683-EA39-1947-9F92-6B1977937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1447800"/>
            <a:ext cx="7086600" cy="5037044"/>
          </a:xfrm>
          <a:prstGeom prst="rect">
            <a:avLst/>
          </a:prstGeom>
        </p:spPr>
      </p:pic>
    </p:spTree>
    <p:extLst>
      <p:ext uri="{BB962C8B-B14F-4D97-AF65-F5344CB8AC3E}">
        <p14:creationId xmlns:p14="http://schemas.microsoft.com/office/powerpoint/2010/main" val="312703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Semantic labels to scenes</a:t>
            </a:r>
          </a:p>
          <a:p>
            <a:pPr marL="857250" lvl="1" indent="-457200">
              <a:buFont typeface="Arial" panose="020B0604020202020204" pitchFamily="34" charset="0"/>
              <a:buChar char="•"/>
            </a:pPr>
            <a:r>
              <a:rPr lang="en-US" sz="2400" dirty="0"/>
              <a:t>Evaluation: FCN score – the higher the quality of the output, the better the FCN should do at recovering the original semantic labels</a:t>
            </a:r>
          </a:p>
        </p:txBody>
      </p:sp>
      <p:pic>
        <p:nvPicPr>
          <p:cNvPr id="6" name="Picture 5">
            <a:extLst>
              <a:ext uri="{FF2B5EF4-FFF2-40B4-BE49-F238E27FC236}">
                <a16:creationId xmlns:a16="http://schemas.microsoft.com/office/drawing/2014/main" id="{8D2E4C51-CD51-E440-A4CB-0C9A35FFA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377482"/>
            <a:ext cx="6858000" cy="2261318"/>
          </a:xfrm>
          <a:prstGeom prst="rect">
            <a:avLst/>
          </a:prstGeom>
        </p:spPr>
      </p:pic>
    </p:spTree>
    <p:extLst>
      <p:ext uri="{BB962C8B-B14F-4D97-AF65-F5344CB8AC3E}">
        <p14:creationId xmlns:p14="http://schemas.microsoft.com/office/powerpoint/2010/main" val="252897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Scenes to semantic labels</a:t>
            </a:r>
          </a:p>
        </p:txBody>
      </p:sp>
      <p:pic>
        <p:nvPicPr>
          <p:cNvPr id="5" name="Picture 4">
            <a:extLst>
              <a:ext uri="{FF2B5EF4-FFF2-40B4-BE49-F238E27FC236}">
                <a16:creationId xmlns:a16="http://schemas.microsoft.com/office/drawing/2014/main" id="{E8EEB8EE-E99D-4443-A71C-EE5497C32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24000"/>
            <a:ext cx="8077200" cy="4464060"/>
          </a:xfrm>
          <a:prstGeom prst="rect">
            <a:avLst/>
          </a:prstGeom>
        </p:spPr>
      </p:pic>
    </p:spTree>
    <p:extLst>
      <p:ext uri="{BB962C8B-B14F-4D97-AF65-F5344CB8AC3E}">
        <p14:creationId xmlns:p14="http://schemas.microsoft.com/office/powerpoint/2010/main" val="2372009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Scenes to semantic labels</a:t>
            </a:r>
          </a:p>
          <a:p>
            <a:pPr marL="857250" lvl="1" indent="-457200">
              <a:buFont typeface="Arial" panose="020B0604020202020204" pitchFamily="34" charset="0"/>
              <a:buChar char="•"/>
            </a:pPr>
            <a:r>
              <a:rPr lang="en-US" sz="2400" dirty="0"/>
              <a:t>Accuracy is worse than that of regular FCNs or generator with L1 loss</a:t>
            </a:r>
          </a:p>
        </p:txBody>
      </p:sp>
      <p:pic>
        <p:nvPicPr>
          <p:cNvPr id="6" name="Picture 5">
            <a:extLst>
              <a:ext uri="{FF2B5EF4-FFF2-40B4-BE49-F238E27FC236}">
                <a16:creationId xmlns:a16="http://schemas.microsoft.com/office/drawing/2014/main" id="{2DDEC80F-5923-9F4B-8E13-228012FC5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601" y="3124200"/>
            <a:ext cx="7574943" cy="1537720"/>
          </a:xfrm>
          <a:prstGeom prst="rect">
            <a:avLst/>
          </a:prstGeom>
        </p:spPr>
      </p:pic>
    </p:spTree>
    <p:extLst>
      <p:ext uri="{BB962C8B-B14F-4D97-AF65-F5344CB8AC3E}">
        <p14:creationId xmlns:p14="http://schemas.microsoft.com/office/powerpoint/2010/main" val="1796286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Semantic labels to facades</a:t>
            </a:r>
          </a:p>
        </p:txBody>
      </p:sp>
      <p:pic>
        <p:nvPicPr>
          <p:cNvPr id="7" name="Picture 6">
            <a:extLst>
              <a:ext uri="{FF2B5EF4-FFF2-40B4-BE49-F238E27FC236}">
                <a16:creationId xmlns:a16="http://schemas.microsoft.com/office/drawing/2014/main" id="{B4D8737C-F314-FC49-8897-6CA855526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1447800"/>
            <a:ext cx="5105400" cy="5258841"/>
          </a:xfrm>
          <a:prstGeom prst="rect">
            <a:avLst/>
          </a:prstGeom>
        </p:spPr>
      </p:pic>
    </p:spTree>
    <p:extLst>
      <p:ext uri="{BB962C8B-B14F-4D97-AF65-F5344CB8AC3E}">
        <p14:creationId xmlns:p14="http://schemas.microsoft.com/office/powerpoint/2010/main" val="300921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t>Paired image-to-image translation: pix2pix</a:t>
            </a:r>
          </a:p>
          <a:p>
            <a:pPr marL="457200" indent="-457200">
              <a:buFont typeface="Arial"/>
              <a:buChar char="•"/>
            </a:pPr>
            <a:r>
              <a:rPr lang="en-US" dirty="0"/>
              <a:t>Unpaired image-to-image translation: </a:t>
            </a:r>
            <a:r>
              <a:rPr lang="en-US" dirty="0" err="1"/>
              <a:t>CycleGAN</a:t>
            </a:r>
            <a:endParaRPr lang="en-US" dirty="0"/>
          </a:p>
          <a:p>
            <a:pPr marL="457200" indent="-457200">
              <a:buFont typeface="Arial"/>
              <a:buChar char="•"/>
            </a:pPr>
            <a:r>
              <a:rPr lang="en-US" dirty="0"/>
              <a:t>Extensions, applications</a:t>
            </a:r>
          </a:p>
        </p:txBody>
      </p:sp>
    </p:spTree>
    <p:extLst>
      <p:ext uri="{BB962C8B-B14F-4D97-AF65-F5344CB8AC3E}">
        <p14:creationId xmlns:p14="http://schemas.microsoft.com/office/powerpoint/2010/main" val="118140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Day to night</a:t>
            </a:r>
          </a:p>
        </p:txBody>
      </p:sp>
      <p:pic>
        <p:nvPicPr>
          <p:cNvPr id="5" name="Picture 4">
            <a:extLst>
              <a:ext uri="{FF2B5EF4-FFF2-40B4-BE49-F238E27FC236}">
                <a16:creationId xmlns:a16="http://schemas.microsoft.com/office/drawing/2014/main" id="{A10C44D3-3AD2-BF4A-B507-30181031D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492" y="1386636"/>
            <a:ext cx="5307508" cy="5471364"/>
          </a:xfrm>
          <a:prstGeom prst="rect">
            <a:avLst/>
          </a:prstGeom>
        </p:spPr>
      </p:pic>
    </p:spTree>
    <p:extLst>
      <p:ext uri="{BB962C8B-B14F-4D97-AF65-F5344CB8AC3E}">
        <p14:creationId xmlns:p14="http://schemas.microsoft.com/office/powerpoint/2010/main" val="297131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Edges to photos</a:t>
            </a:r>
          </a:p>
        </p:txBody>
      </p:sp>
      <p:pic>
        <p:nvPicPr>
          <p:cNvPr id="6" name="Picture 5">
            <a:extLst>
              <a:ext uri="{FF2B5EF4-FFF2-40B4-BE49-F238E27FC236}">
                <a16:creationId xmlns:a16="http://schemas.microsoft.com/office/drawing/2014/main" id="{2B18A63D-8CB9-844C-8BEE-295A8A1F1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1" y="1557330"/>
            <a:ext cx="7502581" cy="5072071"/>
          </a:xfrm>
          <a:prstGeom prst="rect">
            <a:avLst/>
          </a:prstGeom>
        </p:spPr>
      </p:pic>
    </p:spTree>
    <p:extLst>
      <p:ext uri="{BB962C8B-B14F-4D97-AF65-F5344CB8AC3E}">
        <p14:creationId xmlns:p14="http://schemas.microsoft.com/office/powerpoint/2010/main" val="406373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Results</a:t>
            </a:r>
          </a:p>
        </p:txBody>
      </p:sp>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hlinkClick r:id="rId2"/>
              </a:rPr>
              <a:t>pix2pix demo</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20E87FE-B6DE-684E-850E-7C7559FB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11518334" cy="2590800"/>
          </a:xfrm>
          <a:prstGeom prst="rect">
            <a:avLst/>
          </a:prstGeom>
        </p:spPr>
      </p:pic>
    </p:spTree>
    <p:extLst>
      <p:ext uri="{BB962C8B-B14F-4D97-AF65-F5344CB8AC3E}">
        <p14:creationId xmlns:p14="http://schemas.microsoft.com/office/powerpoint/2010/main" val="76912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2DCA-F257-2943-AA02-F5BA4F982F74}"/>
              </a:ext>
            </a:extLst>
          </p:cNvPr>
          <p:cNvSpPr>
            <a:spLocks noGrp="1"/>
          </p:cNvSpPr>
          <p:nvPr>
            <p:ph type="title"/>
          </p:nvPr>
        </p:nvSpPr>
        <p:spPr/>
        <p:txBody>
          <a:bodyPr/>
          <a:lstStyle/>
          <a:p>
            <a:r>
              <a:rPr lang="en-US" dirty="0"/>
              <a:t>Pix2pix: Limitations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CFA136-1009-1E45-8486-DD1AB98267DB}"/>
                  </a:ext>
                </a:extLst>
              </p:cNvPr>
              <p:cNvSpPr>
                <a:spLocks noGrp="1"/>
              </p:cNvSpPr>
              <p:nvPr>
                <p:ph idx="1"/>
              </p:nvPr>
            </p:nvSpPr>
            <p:spPr/>
            <p:txBody>
              <a:bodyPr/>
              <a:lstStyle/>
              <a:p>
                <a:pPr marL="457200" indent="-457200">
                  <a:buFont typeface="Arial" panose="020B0604020202020204" pitchFamily="34" charset="0"/>
                  <a:buChar char="•"/>
                </a:pPr>
                <a:r>
                  <a:rPr lang="en-US" dirty="0"/>
                  <a:t>Visual quality could be improved</a:t>
                </a:r>
              </a:p>
              <a:p>
                <a:pPr marL="457200" indent="-457200">
                  <a:buFont typeface="Arial" panose="020B0604020202020204" pitchFamily="34" charset="0"/>
                  <a:buChar char="•"/>
                </a:pPr>
                <a:r>
                  <a:rPr lang="en-US" dirty="0"/>
                  <a:t>Requires </a:t>
                </a:r>
                <a14:m>
                  <m:oMath xmlns:m="http://schemas.openxmlformats.org/officeDocument/2006/math">
                    <m:r>
                      <a:rPr lang="en-US" i="1" dirty="0" smtClean="0">
                        <a:solidFill>
                          <a:srgbClr val="9900CC"/>
                        </a:solidFill>
                        <a:latin typeface="Cambria Math" panose="02040503050406030204" pitchFamily="18" charset="0"/>
                      </a:rPr>
                      <m:t>𝑥</m:t>
                    </m:r>
                    <m:r>
                      <a:rPr lang="en-US" i="1" dirty="0" smtClean="0">
                        <a:solidFill>
                          <a:srgbClr val="9900CC"/>
                        </a:solidFill>
                        <a:latin typeface="Cambria Math" panose="02040503050406030204" pitchFamily="18" charset="0"/>
                      </a:rPr>
                      <m:t>, </m:t>
                    </m:r>
                    <m:r>
                      <a:rPr lang="en-US" i="1" dirty="0" smtClean="0">
                        <a:solidFill>
                          <a:srgbClr val="9900CC"/>
                        </a:solidFill>
                        <a:latin typeface="Cambria Math" panose="02040503050406030204" pitchFamily="18" charset="0"/>
                      </a:rPr>
                      <m:t>𝑦</m:t>
                    </m:r>
                    <m:r>
                      <a:rPr lang="en-US" i="1" dirty="0" smtClean="0">
                        <a:solidFill>
                          <a:srgbClr val="9900CC"/>
                        </a:solidFill>
                        <a:latin typeface="Cambria Math" panose="02040503050406030204" pitchFamily="18" charset="0"/>
                      </a:rPr>
                      <m:t> </m:t>
                    </m:r>
                  </m:oMath>
                </a14:m>
                <a:r>
                  <a:rPr lang="en-US" dirty="0"/>
                  <a:t>pairs for training</a:t>
                </a:r>
              </a:p>
              <a:p>
                <a:pPr marL="457200" indent="-457200">
                  <a:buFont typeface="Arial" panose="020B0604020202020204" pitchFamily="34" charset="0"/>
                  <a:buChar char="•"/>
                </a:pPr>
                <a:r>
                  <a:rPr lang="en-US" dirty="0"/>
                  <a:t>Does not model conditional distribution </a:t>
                </a:r>
                <a14:m>
                  <m:oMath xmlns:m="http://schemas.openxmlformats.org/officeDocument/2006/math">
                    <m:r>
                      <a:rPr lang="en-US" i="1" dirty="0" smtClean="0">
                        <a:solidFill>
                          <a:srgbClr val="9900CC"/>
                        </a:solidFill>
                        <a:latin typeface="Cambria Math" panose="02040503050406030204" pitchFamily="18" charset="0"/>
                      </a:rPr>
                      <m:t>𝑃</m:t>
                    </m:r>
                    <m:r>
                      <a:rPr lang="en-US" i="1" dirty="0" smtClean="0">
                        <a:solidFill>
                          <a:srgbClr val="9900CC"/>
                        </a:solidFill>
                        <a:latin typeface="Cambria Math" panose="02040503050406030204" pitchFamily="18" charset="0"/>
                      </a:rPr>
                      <m:t>(</m:t>
                    </m:r>
                    <m:r>
                      <a:rPr lang="en-US" i="1" dirty="0" err="1" smtClean="0">
                        <a:solidFill>
                          <a:srgbClr val="9900CC"/>
                        </a:solidFill>
                        <a:latin typeface="Cambria Math" panose="02040503050406030204" pitchFamily="18" charset="0"/>
                      </a:rPr>
                      <m:t>𝑦</m:t>
                    </m:r>
                    <m:r>
                      <a:rPr lang="en-US" i="1" dirty="0" err="1" smtClean="0">
                        <a:solidFill>
                          <a:srgbClr val="9900CC"/>
                        </a:solidFill>
                        <a:latin typeface="Cambria Math" panose="02040503050406030204" pitchFamily="18" charset="0"/>
                      </a:rPr>
                      <m:t>|</m:t>
                    </m:r>
                    <m:r>
                      <a:rPr lang="en-US" i="1" dirty="0" err="1" smtClean="0">
                        <a:solidFill>
                          <a:srgbClr val="9900CC"/>
                        </a:solidFill>
                        <a:latin typeface="Cambria Math" panose="02040503050406030204" pitchFamily="18" charset="0"/>
                      </a:rPr>
                      <m:t>𝑥</m:t>
                    </m:r>
                    <m:r>
                      <a:rPr lang="en-US" i="1" dirty="0" smtClean="0">
                        <a:solidFill>
                          <a:srgbClr val="9900CC"/>
                        </a:solidFill>
                        <a:latin typeface="Cambria Math" panose="02040503050406030204" pitchFamily="18" charset="0"/>
                      </a:rPr>
                      <m:t>)</m:t>
                    </m:r>
                  </m:oMath>
                </a14:m>
                <a:r>
                  <a:rPr lang="en-US" dirty="0"/>
                  <a:t>, returns a single mode instead</a:t>
                </a:r>
              </a:p>
            </p:txBody>
          </p:sp>
        </mc:Choice>
        <mc:Fallback xmlns="">
          <p:sp>
            <p:nvSpPr>
              <p:cNvPr id="3" name="Content Placeholder 2">
                <a:extLst>
                  <a:ext uri="{FF2B5EF4-FFF2-40B4-BE49-F238E27FC236}">
                    <a16:creationId xmlns:a16="http://schemas.microsoft.com/office/drawing/2014/main" id="{DCCFA136-1009-1E45-8486-DD1AB98267DB}"/>
                  </a:ext>
                </a:extLst>
              </p:cNvPr>
              <p:cNvSpPr>
                <a:spLocks noGrp="1" noRot="1" noChangeAspect="1" noMove="1" noResize="1" noEditPoints="1" noAdjustHandles="1" noChangeArrowheads="1" noChangeShapeType="1" noTextEdit="1"/>
              </p:cNvSpPr>
              <p:nvPr>
                <p:ph idx="1"/>
              </p:nvPr>
            </p:nvSpPr>
            <p:spPr>
              <a:blipFill>
                <a:blip r:embed="rId2"/>
                <a:stretch>
                  <a:fillRect l="-1305" t="-1449"/>
                </a:stretch>
              </a:blipFill>
            </p:spPr>
            <p:txBody>
              <a:bodyPr/>
              <a:lstStyle/>
              <a:p>
                <a:r>
                  <a:rPr lang="en-US">
                    <a:noFill/>
                  </a:rPr>
                  <a:t> </a:t>
                </a:r>
              </a:p>
            </p:txBody>
          </p:sp>
        </mc:Fallback>
      </mc:AlternateContent>
    </p:spTree>
    <p:extLst>
      <p:ext uri="{BB962C8B-B14F-4D97-AF65-F5344CB8AC3E}">
        <p14:creationId xmlns:p14="http://schemas.microsoft.com/office/powerpoint/2010/main" val="1301850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Paired image-to-image translation: pix2pix</a:t>
            </a:r>
          </a:p>
          <a:p>
            <a:pPr marL="457200" indent="-457200">
              <a:buFont typeface="Arial"/>
              <a:buChar char="•"/>
            </a:pPr>
            <a:r>
              <a:rPr lang="en-US" dirty="0"/>
              <a:t>Unpaired image-to-image translation: </a:t>
            </a:r>
            <a:r>
              <a:rPr lang="en-US" dirty="0" err="1"/>
              <a:t>CycleGAN</a:t>
            </a:r>
            <a:endParaRPr lang="en-US" dirty="0"/>
          </a:p>
        </p:txBody>
      </p:sp>
    </p:spTree>
    <p:extLst>
      <p:ext uri="{BB962C8B-B14F-4D97-AF65-F5344CB8AC3E}">
        <p14:creationId xmlns:p14="http://schemas.microsoft.com/office/powerpoint/2010/main" val="18734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50A-59D7-F649-B423-6744973D19FE}"/>
              </a:ext>
            </a:extLst>
          </p:cNvPr>
          <p:cNvSpPr>
            <a:spLocks noGrp="1"/>
          </p:cNvSpPr>
          <p:nvPr>
            <p:ph type="title"/>
          </p:nvPr>
        </p:nvSpPr>
        <p:spPr/>
        <p:txBody>
          <a:bodyPr/>
          <a:lstStyle/>
          <a:p>
            <a:r>
              <a:rPr lang="en-US" dirty="0"/>
              <a:t>Unpaired image-to-image translation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695AA2-E473-AC4A-93CE-F6DDFDA545F9}"/>
                  </a:ext>
                </a:extLst>
              </p:cNvPr>
              <p:cNvSpPr>
                <a:spLocks noGrp="1"/>
              </p:cNvSpPr>
              <p:nvPr>
                <p:ph idx="1"/>
              </p:nvPr>
            </p:nvSpPr>
            <p:spPr/>
            <p:txBody>
              <a:bodyPr/>
              <a:lstStyle/>
              <a:p>
                <a:pPr marL="457200" indent="-457200">
                  <a:buFont typeface="Arial" panose="020B0604020202020204" pitchFamily="34" charset="0"/>
                  <a:buChar char="•"/>
                </a:pPr>
                <a:r>
                  <a:rPr lang="en-US" dirty="0"/>
                  <a:t>Given two unordered image collections </a:t>
                </a:r>
                <a14:m>
                  <m:oMath xmlns:m="http://schemas.openxmlformats.org/officeDocument/2006/math">
                    <m:r>
                      <a:rPr lang="en-US" i="1" dirty="0" smtClean="0">
                        <a:latin typeface="Cambria Math" panose="02040503050406030204" pitchFamily="18" charset="0"/>
                      </a:rPr>
                      <m:t>𝑋</m:t>
                    </m:r>
                  </m:oMath>
                </a14:m>
                <a:r>
                  <a:rPr lang="en-US" dirty="0"/>
                  <a:t> and </a:t>
                </a:r>
                <a14:m>
                  <m:oMath xmlns:m="http://schemas.openxmlformats.org/officeDocument/2006/math">
                    <m:r>
                      <a:rPr lang="en-US" i="1" dirty="0" smtClean="0">
                        <a:latin typeface="Cambria Math" panose="02040503050406030204" pitchFamily="18" charset="0"/>
                      </a:rPr>
                      <m:t>𝑌</m:t>
                    </m:r>
                  </m:oMath>
                </a14:m>
                <a:r>
                  <a:rPr lang="en-US" dirty="0"/>
                  <a:t>, learn to “translate” an image from one into the other and vice versa</a:t>
                </a:r>
              </a:p>
            </p:txBody>
          </p:sp>
        </mc:Choice>
        <mc:Fallback xmlns="">
          <p:sp>
            <p:nvSpPr>
              <p:cNvPr id="3" name="Content Placeholder 2">
                <a:extLst>
                  <a:ext uri="{FF2B5EF4-FFF2-40B4-BE49-F238E27FC236}">
                    <a16:creationId xmlns:a16="http://schemas.microsoft.com/office/drawing/2014/main" id="{9C695AA2-E473-AC4A-93CE-F6DDFDA545F9}"/>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A24EFD8A-2BE8-E048-96EE-919A23365A9C}"/>
              </a:ext>
            </a:extLst>
          </p:cNvPr>
          <p:cNvSpPr/>
          <p:nvPr/>
        </p:nvSpPr>
        <p:spPr>
          <a:xfrm>
            <a:off x="1500851" y="6096001"/>
            <a:ext cx="9167149" cy="646331"/>
          </a:xfrm>
          <a:prstGeom prst="rect">
            <a:avLst/>
          </a:prstGeom>
        </p:spPr>
        <p:txBody>
          <a:bodyPr wrap="square">
            <a:spAutoFit/>
          </a:bodyPr>
          <a:lstStyle/>
          <a:p>
            <a:pPr algn="ctr"/>
            <a:r>
              <a:rPr lang="en-US" sz="1800" b="0" dirty="0"/>
              <a:t>J.-Y. Zhu, T. Park, P. Isola, A. </a:t>
            </a:r>
            <a:r>
              <a:rPr lang="en-US" sz="1800" b="0" dirty="0" err="1"/>
              <a:t>Efros</a:t>
            </a:r>
            <a:r>
              <a:rPr lang="en-US" sz="1800" b="0" dirty="0"/>
              <a:t>, </a:t>
            </a:r>
            <a:r>
              <a:rPr lang="en-US" sz="1800" b="0" dirty="0">
                <a:hlinkClick r:id="rId3"/>
              </a:rPr>
              <a:t>Unpaired Image-to-Image Translation Using </a:t>
            </a:r>
            <a:br>
              <a:rPr lang="en-US" sz="1800" b="0" dirty="0">
                <a:hlinkClick r:id="rId3"/>
              </a:rPr>
            </a:br>
            <a:r>
              <a:rPr lang="en-US" sz="1800" b="0" dirty="0">
                <a:hlinkClick r:id="rId3"/>
              </a:rPr>
              <a:t>Cycle-Consistent Adversarial Networks</a:t>
            </a:r>
            <a:r>
              <a:rPr lang="en-US" sz="1800" b="0" dirty="0"/>
              <a:t>, ICCV 2017</a:t>
            </a:r>
          </a:p>
        </p:txBody>
      </p:sp>
      <p:pic>
        <p:nvPicPr>
          <p:cNvPr id="8" name="Picture 7">
            <a:extLst>
              <a:ext uri="{FF2B5EF4-FFF2-40B4-BE49-F238E27FC236}">
                <a16:creationId xmlns:a16="http://schemas.microsoft.com/office/drawing/2014/main" id="{DB6FEB5A-5075-C945-9485-515E3F51B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272" y="2289186"/>
            <a:ext cx="5716329" cy="3425814"/>
          </a:xfrm>
          <a:prstGeom prst="rect">
            <a:avLst/>
          </a:prstGeom>
        </p:spPr>
      </p:pic>
    </p:spTree>
    <p:extLst>
      <p:ext uri="{BB962C8B-B14F-4D97-AF65-F5344CB8AC3E}">
        <p14:creationId xmlns:p14="http://schemas.microsoft.com/office/powerpoint/2010/main" val="130003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50A-59D7-F649-B423-6744973D19FE}"/>
              </a:ext>
            </a:extLst>
          </p:cNvPr>
          <p:cNvSpPr>
            <a:spLocks noGrp="1"/>
          </p:cNvSpPr>
          <p:nvPr>
            <p:ph type="title"/>
          </p:nvPr>
        </p:nvSpPr>
        <p:spPr/>
        <p:txBody>
          <a:bodyPr/>
          <a:lstStyle/>
          <a:p>
            <a:r>
              <a:rPr lang="en-US" dirty="0"/>
              <a:t>Unpaired image-to-image translation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695AA2-E473-AC4A-93CE-F6DDFDA545F9}"/>
                  </a:ext>
                </a:extLst>
              </p:cNvPr>
              <p:cNvSpPr>
                <a:spLocks noGrp="1"/>
              </p:cNvSpPr>
              <p:nvPr>
                <p:ph idx="1"/>
              </p:nvPr>
            </p:nvSpPr>
            <p:spPr/>
            <p:txBody>
              <a:bodyPr/>
              <a:lstStyle/>
              <a:p>
                <a:pPr marL="457200" indent="-457200">
                  <a:buFont typeface="Arial" panose="020B0604020202020204" pitchFamily="34" charset="0"/>
                  <a:buChar char="•"/>
                </a:pPr>
                <a:r>
                  <a:rPr lang="en-US" dirty="0"/>
                  <a:t>Given two unordered image collections </a:t>
                </a:r>
                <a14:m>
                  <m:oMath xmlns:m="http://schemas.openxmlformats.org/officeDocument/2006/math">
                    <m:r>
                      <a:rPr lang="en-US" i="1" dirty="0">
                        <a:latin typeface="Cambria Math" panose="02040503050406030204" pitchFamily="18" charset="0"/>
                      </a:rPr>
                      <m:t>𝑋</m:t>
                    </m:r>
                  </m:oMath>
                </a14:m>
                <a:r>
                  <a:rPr lang="en-US" dirty="0"/>
                  <a:t> and </a:t>
                </a:r>
                <a14:m>
                  <m:oMath xmlns:m="http://schemas.openxmlformats.org/officeDocument/2006/math">
                    <m:r>
                      <a:rPr lang="en-US" i="1" dirty="0">
                        <a:latin typeface="Cambria Math" panose="02040503050406030204" pitchFamily="18" charset="0"/>
                      </a:rPr>
                      <m:t>𝑌</m:t>
                    </m:r>
                  </m:oMath>
                </a14:m>
                <a:r>
                  <a:rPr lang="en-US" dirty="0"/>
                  <a:t>, learn to “translate” an image from one into the other and vice versa</a:t>
                </a:r>
              </a:p>
            </p:txBody>
          </p:sp>
        </mc:Choice>
        <mc:Fallback xmlns="">
          <p:sp>
            <p:nvSpPr>
              <p:cNvPr id="3" name="Content Placeholder 2">
                <a:extLst>
                  <a:ext uri="{FF2B5EF4-FFF2-40B4-BE49-F238E27FC236}">
                    <a16:creationId xmlns:a16="http://schemas.microsoft.com/office/drawing/2014/main" id="{9C695AA2-E473-AC4A-93CE-F6DDFDA545F9}"/>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A24EFD8A-2BE8-E048-96EE-919A23365A9C}"/>
              </a:ext>
            </a:extLst>
          </p:cNvPr>
          <p:cNvSpPr/>
          <p:nvPr/>
        </p:nvSpPr>
        <p:spPr>
          <a:xfrm>
            <a:off x="1500851" y="6096001"/>
            <a:ext cx="9167149" cy="646331"/>
          </a:xfrm>
          <a:prstGeom prst="rect">
            <a:avLst/>
          </a:prstGeom>
        </p:spPr>
        <p:txBody>
          <a:bodyPr wrap="square">
            <a:spAutoFit/>
          </a:bodyPr>
          <a:lstStyle/>
          <a:p>
            <a:pPr algn="ctr"/>
            <a:r>
              <a:rPr lang="en-US" sz="1800" b="0" dirty="0"/>
              <a:t>J.-Y. Zhu, T. Park, P. Isola, A. </a:t>
            </a:r>
            <a:r>
              <a:rPr lang="en-US" sz="1800" b="0" dirty="0" err="1"/>
              <a:t>Efros</a:t>
            </a:r>
            <a:r>
              <a:rPr lang="en-US" sz="1800" b="0" dirty="0"/>
              <a:t>, </a:t>
            </a:r>
            <a:r>
              <a:rPr lang="en-US" sz="1800" b="0" dirty="0">
                <a:hlinkClick r:id="rId3"/>
              </a:rPr>
              <a:t>Unpaired Image-to-Image Translation Using </a:t>
            </a:r>
            <a:br>
              <a:rPr lang="en-US" sz="1800" b="0" dirty="0">
                <a:hlinkClick r:id="rId3"/>
              </a:rPr>
            </a:br>
            <a:r>
              <a:rPr lang="en-US" sz="1800" b="0" dirty="0">
                <a:hlinkClick r:id="rId3"/>
              </a:rPr>
              <a:t>Cycle-Consistent Adversarial Networks</a:t>
            </a:r>
            <a:r>
              <a:rPr lang="en-US" sz="1800" b="0" dirty="0"/>
              <a:t>, ICCV 2017</a:t>
            </a:r>
          </a:p>
        </p:txBody>
      </p:sp>
      <p:pic>
        <p:nvPicPr>
          <p:cNvPr id="6" name="Picture 5">
            <a:extLst>
              <a:ext uri="{FF2B5EF4-FFF2-40B4-BE49-F238E27FC236}">
                <a16:creationId xmlns:a16="http://schemas.microsoft.com/office/drawing/2014/main" id="{9A508863-240E-8247-A5B5-46EC3B56C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432" y="1969890"/>
            <a:ext cx="8617768" cy="3973710"/>
          </a:xfrm>
          <a:prstGeom prst="rect">
            <a:avLst/>
          </a:prstGeom>
        </p:spPr>
      </p:pic>
    </p:spTree>
    <p:extLst>
      <p:ext uri="{BB962C8B-B14F-4D97-AF65-F5344CB8AC3E}">
        <p14:creationId xmlns:p14="http://schemas.microsoft.com/office/powerpoint/2010/main" val="3322725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0E7D-D13C-CE41-AECE-588E3F8DA1E2}"/>
              </a:ext>
            </a:extLst>
          </p:cNvPr>
          <p:cNvSpPr>
            <a:spLocks noGrp="1"/>
          </p:cNvSpPr>
          <p:nvPr>
            <p:ph type="title"/>
          </p:nvPr>
        </p:nvSpPr>
        <p:spPr/>
        <p:txBody>
          <a:bodyPr/>
          <a:lstStyle/>
          <a:p>
            <a:r>
              <a:rPr lang="en-US" dirty="0" err="1"/>
              <a:t>CycleGAN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C16592-88B5-3045-97F5-95950F2C465B}"/>
                  </a:ext>
                </a:extLst>
              </p:cNvPr>
              <p:cNvSpPr>
                <a:spLocks noGrp="1"/>
              </p:cNvSpPr>
              <p:nvPr>
                <p:ph idx="1"/>
              </p:nvPr>
            </p:nvSpPr>
            <p:spPr>
              <a:xfrm>
                <a:off x="914400" y="914400"/>
                <a:ext cx="10668000" cy="5257800"/>
              </a:xfrm>
            </p:spPr>
            <p:txBody>
              <a:bodyPr/>
              <a:lstStyle/>
              <a:p>
                <a:pPr marL="457200" indent="-457200">
                  <a:buFont typeface="Arial" panose="020B0604020202020204" pitchFamily="34" charset="0"/>
                  <a:buChar char="•"/>
                </a:pPr>
                <a:r>
                  <a:rPr lang="en-US" dirty="0"/>
                  <a:t>Given: domains </a:t>
                </a:r>
                <a14:m>
                  <m:oMath xmlns:m="http://schemas.openxmlformats.org/officeDocument/2006/math">
                    <m:r>
                      <a:rPr lang="en-US" i="1" dirty="0" smtClean="0">
                        <a:solidFill>
                          <a:srgbClr val="0000FF"/>
                        </a:solidFill>
                        <a:latin typeface="Cambria Math" panose="02040503050406030204" pitchFamily="18" charset="0"/>
                      </a:rPr>
                      <m:t>𝑋</m:t>
                    </m:r>
                  </m:oMath>
                </a14:m>
                <a:r>
                  <a:rPr lang="en-US" dirty="0"/>
                  <a:t> and </a:t>
                </a:r>
                <a14:m>
                  <m:oMath xmlns:m="http://schemas.openxmlformats.org/officeDocument/2006/math">
                    <m:r>
                      <a:rPr lang="en-US" i="1" dirty="0" smtClean="0">
                        <a:solidFill>
                          <a:srgbClr val="FF0000"/>
                        </a:solidFill>
                        <a:latin typeface="Cambria Math" panose="02040503050406030204" pitchFamily="18" charset="0"/>
                      </a:rPr>
                      <m:t>𝑌</m:t>
                    </m:r>
                  </m:oMath>
                </a14:m>
                <a:endParaRPr lang="en-US" dirty="0">
                  <a:solidFill>
                    <a:srgbClr val="FF0000"/>
                  </a:solidFill>
                </a:endParaRPr>
              </a:p>
              <a:p>
                <a:pPr marL="457200" indent="-457200">
                  <a:buFont typeface="Arial" panose="020B0604020202020204" pitchFamily="34" charset="0"/>
                  <a:buChar char="•"/>
                </a:pPr>
                <a:r>
                  <a:rPr lang="en-US" dirty="0"/>
                  <a:t>Train two generators </a:t>
                </a:r>
                <a14:m>
                  <m:oMath xmlns:m="http://schemas.openxmlformats.org/officeDocument/2006/math">
                    <m:r>
                      <a:rPr lang="en-US" i="1" dirty="0" smtClean="0">
                        <a:solidFill>
                          <a:srgbClr val="9900CC"/>
                        </a:solidFill>
                        <a:latin typeface="Cambria Math" panose="02040503050406030204" pitchFamily="18" charset="0"/>
                      </a:rPr>
                      <m:t>𝐹</m:t>
                    </m:r>
                  </m:oMath>
                </a14:m>
                <a:r>
                  <a:rPr lang="en-US" dirty="0"/>
                  <a:t> and </a:t>
                </a:r>
                <a14:m>
                  <m:oMath xmlns:m="http://schemas.openxmlformats.org/officeDocument/2006/math">
                    <m:r>
                      <a:rPr lang="en-US" i="1" dirty="0" smtClean="0">
                        <a:solidFill>
                          <a:srgbClr val="9900CC"/>
                        </a:solidFill>
                        <a:latin typeface="Cambria Math" panose="02040503050406030204" pitchFamily="18" charset="0"/>
                      </a:rPr>
                      <m:t>𝐺</m:t>
                    </m:r>
                  </m:oMath>
                </a14:m>
                <a:r>
                  <a:rPr lang="en-US" dirty="0"/>
                  <a:t> and two discriminators </a:t>
                </a:r>
                <a14:m>
                  <m:oMath xmlns:m="http://schemas.openxmlformats.org/officeDocument/2006/math">
                    <m:sSub>
                      <m:sSubPr>
                        <m:ctrlPr>
                          <a:rPr lang="en-US" i="1" dirty="0" smtClean="0">
                            <a:solidFill>
                              <a:srgbClr val="0000FF"/>
                            </a:solidFill>
                            <a:latin typeface="Cambria Math" panose="02040503050406030204" pitchFamily="18" charset="0"/>
                          </a:rPr>
                        </m:ctrlPr>
                      </m:sSubPr>
                      <m:e>
                        <m:r>
                          <a:rPr lang="en-US" b="0" i="1" dirty="0" smtClean="0">
                            <a:solidFill>
                              <a:srgbClr val="0000FF"/>
                            </a:solidFill>
                            <a:latin typeface="Cambria Math" panose="02040503050406030204" pitchFamily="18" charset="0"/>
                          </a:rPr>
                          <m:t>𝐷</m:t>
                        </m:r>
                      </m:e>
                      <m:sub>
                        <m:r>
                          <a:rPr lang="en-US" b="0" i="1" dirty="0" smtClean="0">
                            <a:solidFill>
                              <a:srgbClr val="0000FF"/>
                            </a:solidFill>
                            <a:latin typeface="Cambria Math" panose="02040503050406030204" pitchFamily="18" charset="0"/>
                          </a:rPr>
                          <m:t>𝑋</m:t>
                        </m:r>
                      </m:sub>
                    </m:sSub>
                  </m:oMath>
                </a14:m>
                <a:r>
                  <a:rPr lang="en-US" dirty="0">
                    <a:solidFill>
                      <a:srgbClr val="0000FF"/>
                    </a:solidFill>
                  </a:rPr>
                  <a:t> </a:t>
                </a:r>
                <a:r>
                  <a:rPr lang="en-US" dirty="0"/>
                  <a:t>and </a:t>
                </a:r>
                <a14:m>
                  <m:oMath xmlns:m="http://schemas.openxmlformats.org/officeDocument/2006/math">
                    <m:sSub>
                      <m:sSubPr>
                        <m:ctrlPr>
                          <a:rPr lang="en-US" i="1" dirty="0" smtClean="0">
                            <a:solidFill>
                              <a:srgbClr val="FF0000"/>
                            </a:solidFill>
                            <a:latin typeface="Cambria Math" panose="02040503050406030204" pitchFamily="18" charset="0"/>
                          </a:rPr>
                        </m:ctrlPr>
                      </m:sSubPr>
                      <m:e>
                        <m:r>
                          <a:rPr lang="en-US" i="1" dirty="0">
                            <a:solidFill>
                              <a:srgbClr val="FF0000"/>
                            </a:solidFill>
                            <a:latin typeface="Cambria Math" panose="02040503050406030204" pitchFamily="18" charset="0"/>
                          </a:rPr>
                          <m:t>𝐷</m:t>
                        </m:r>
                      </m:e>
                      <m:sub>
                        <m:r>
                          <a:rPr lang="en-US" b="0" i="1" dirty="0" smtClean="0">
                            <a:solidFill>
                              <a:srgbClr val="FF0000"/>
                            </a:solidFill>
                            <a:latin typeface="Cambria Math" panose="02040503050406030204" pitchFamily="18" charset="0"/>
                          </a:rPr>
                          <m:t>𝑌</m:t>
                        </m:r>
                      </m:sub>
                    </m:sSub>
                  </m:oMath>
                </a14:m>
                <a:endParaRPr lang="en-US" dirty="0"/>
              </a:p>
              <a:p>
                <a:pPr marL="857250" lvl="1" indent="-457200">
                  <a:buFont typeface="Arial" panose="020B0604020202020204" pitchFamily="34" charset="0"/>
                  <a:buChar char="•"/>
                </a:pPr>
                <a14:m>
                  <m:oMath xmlns:m="http://schemas.openxmlformats.org/officeDocument/2006/math">
                    <m:r>
                      <a:rPr lang="en-US" sz="2400" i="1" dirty="0">
                        <a:solidFill>
                          <a:srgbClr val="9900CC"/>
                        </a:solidFill>
                        <a:latin typeface="Cambria Math" panose="02040503050406030204" pitchFamily="18" charset="0"/>
                      </a:rPr>
                      <m:t>𝐺</m:t>
                    </m:r>
                  </m:oMath>
                </a14:m>
                <a:r>
                  <a:rPr lang="en-US" sz="2400" dirty="0"/>
                  <a:t> translates from </a:t>
                </a:r>
                <a14:m>
                  <m:oMath xmlns:m="http://schemas.openxmlformats.org/officeDocument/2006/math">
                    <m:r>
                      <a:rPr lang="en-US" sz="2400" i="1" dirty="0">
                        <a:solidFill>
                          <a:srgbClr val="0000FF"/>
                        </a:solidFill>
                        <a:latin typeface="Cambria Math" panose="02040503050406030204" pitchFamily="18" charset="0"/>
                      </a:rPr>
                      <m:t>𝑋</m:t>
                    </m:r>
                  </m:oMath>
                </a14:m>
                <a:r>
                  <a:rPr lang="en-US" sz="2400" dirty="0"/>
                  <a:t> to </a:t>
                </a:r>
                <a14:m>
                  <m:oMath xmlns:m="http://schemas.openxmlformats.org/officeDocument/2006/math">
                    <m:r>
                      <a:rPr lang="en-US" sz="2400" i="1" dirty="0">
                        <a:solidFill>
                          <a:srgbClr val="FF0000"/>
                        </a:solidFill>
                        <a:latin typeface="Cambria Math" panose="02040503050406030204" pitchFamily="18" charset="0"/>
                      </a:rPr>
                      <m:t>𝑌</m:t>
                    </m:r>
                  </m:oMath>
                </a14:m>
                <a:r>
                  <a:rPr lang="en-US" sz="2400" i="1" dirty="0"/>
                  <a:t>,</a:t>
                </a:r>
                <a:r>
                  <a:rPr lang="en-US" sz="2400" i="1" dirty="0">
                    <a:latin typeface="Cambria Math" panose="02040503050406030204" pitchFamily="18" charset="0"/>
                  </a:rPr>
                  <a:t> </a:t>
                </a:r>
                <a14:m>
                  <m:oMath xmlns:m="http://schemas.openxmlformats.org/officeDocument/2006/math">
                    <m:r>
                      <a:rPr lang="en-US" sz="2400" i="1" dirty="0">
                        <a:solidFill>
                          <a:srgbClr val="9900CC"/>
                        </a:solidFill>
                        <a:latin typeface="Cambria Math" panose="02040503050406030204" pitchFamily="18" charset="0"/>
                      </a:rPr>
                      <m:t>𝐹</m:t>
                    </m:r>
                  </m:oMath>
                </a14:m>
                <a:r>
                  <a:rPr lang="en-US" sz="2400" dirty="0"/>
                  <a:t> translates from </a:t>
                </a:r>
                <a14:m>
                  <m:oMath xmlns:m="http://schemas.openxmlformats.org/officeDocument/2006/math">
                    <m:r>
                      <a:rPr lang="en-US" sz="2400" i="1">
                        <a:solidFill>
                          <a:srgbClr val="FF0000"/>
                        </a:solidFill>
                        <a:latin typeface="Cambria Math" panose="02040503050406030204" pitchFamily="18" charset="0"/>
                      </a:rPr>
                      <m:t>𝑌</m:t>
                    </m:r>
                  </m:oMath>
                </a14:m>
                <a:r>
                  <a:rPr lang="en-US" sz="2400" dirty="0"/>
                  <a:t> to </a:t>
                </a:r>
                <a14:m>
                  <m:oMath xmlns:m="http://schemas.openxmlformats.org/officeDocument/2006/math">
                    <m:r>
                      <a:rPr lang="en-US" sz="2400" i="1">
                        <a:solidFill>
                          <a:srgbClr val="0000FF"/>
                        </a:solidFill>
                        <a:latin typeface="Cambria Math" panose="02040503050406030204" pitchFamily="18" charset="0"/>
                      </a:rPr>
                      <m:t>𝑋</m:t>
                    </m:r>
                  </m:oMath>
                </a14:m>
                <a:r>
                  <a:rPr lang="en-US" sz="2400" dirty="0"/>
                  <a:t> </a:t>
                </a:r>
              </a:p>
              <a:p>
                <a:pPr marL="857250" lvl="1" indent="-457200">
                  <a:buFont typeface="Arial" panose="020B0604020202020204" pitchFamily="34" charset="0"/>
                  <a:buChar char="•"/>
                </a:pPr>
                <a14:m>
                  <m:oMath xmlns:m="http://schemas.openxmlformats.org/officeDocument/2006/math">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𝐷</m:t>
                        </m:r>
                      </m:e>
                      <m:sub>
                        <m:r>
                          <a:rPr lang="en-US" sz="2400" i="1" dirty="0">
                            <a:solidFill>
                              <a:srgbClr val="0000FF"/>
                            </a:solidFill>
                            <a:latin typeface="Cambria Math" panose="02040503050406030204" pitchFamily="18" charset="0"/>
                          </a:rPr>
                          <m:t>𝑋</m:t>
                        </m:r>
                      </m:sub>
                    </m:sSub>
                    <m:r>
                      <a:rPr lang="en-US" sz="2400" i="1" dirty="0">
                        <a:solidFill>
                          <a:srgbClr val="0000FF"/>
                        </a:solidFill>
                        <a:latin typeface="Cambria Math" panose="02040503050406030204" pitchFamily="18" charset="0"/>
                      </a:rPr>
                      <m:t> </m:t>
                    </m:r>
                  </m:oMath>
                </a14:m>
                <a:r>
                  <a:rPr lang="en-US" sz="2400" dirty="0"/>
                  <a:t>recognizes images from </a:t>
                </a:r>
                <a14:m>
                  <m:oMath xmlns:m="http://schemas.openxmlformats.org/officeDocument/2006/math">
                    <m:r>
                      <a:rPr lang="en-US" sz="2400" i="1" dirty="0">
                        <a:solidFill>
                          <a:srgbClr val="0000FF"/>
                        </a:solidFill>
                        <a:latin typeface="Cambria Math" panose="02040503050406030204" pitchFamily="18" charset="0"/>
                      </a:rPr>
                      <m:t>𝑋</m:t>
                    </m:r>
                  </m:oMath>
                </a14:m>
                <a:r>
                  <a:rPr lang="en-US" sz="2400" dirty="0"/>
                  <a:t>, </a:t>
                </a:r>
                <a14:m>
                  <m:oMath xmlns:m="http://schemas.openxmlformats.org/officeDocument/2006/math">
                    <m:sSub>
                      <m:sSubPr>
                        <m:ctrlPr>
                          <a:rPr lang="en-US" sz="2400" i="1" dirty="0">
                            <a:solidFill>
                              <a:srgbClr val="FF0000"/>
                            </a:solidFill>
                            <a:latin typeface="Cambria Math" panose="02040503050406030204" pitchFamily="18" charset="0"/>
                          </a:rPr>
                        </m:ctrlPr>
                      </m:sSubPr>
                      <m:e>
                        <m:r>
                          <a:rPr lang="en-US" sz="2400" i="1" dirty="0">
                            <a:solidFill>
                              <a:srgbClr val="FF0000"/>
                            </a:solidFill>
                            <a:latin typeface="Cambria Math" panose="02040503050406030204" pitchFamily="18" charset="0"/>
                          </a:rPr>
                          <m:t>𝐷</m:t>
                        </m:r>
                      </m:e>
                      <m:sub>
                        <m:r>
                          <a:rPr lang="en-US" sz="2400" i="1" dirty="0">
                            <a:solidFill>
                              <a:srgbClr val="FF0000"/>
                            </a:solidFill>
                            <a:latin typeface="Cambria Math" panose="02040503050406030204" pitchFamily="18" charset="0"/>
                          </a:rPr>
                          <m:t>𝑌</m:t>
                        </m:r>
                      </m:sub>
                    </m:sSub>
                  </m:oMath>
                </a14:m>
                <a:r>
                  <a:rPr lang="en-US" sz="2400" dirty="0">
                    <a:solidFill>
                      <a:srgbClr val="FF0000"/>
                    </a:solidFill>
                  </a:rPr>
                  <a:t> </a:t>
                </a:r>
                <a:r>
                  <a:rPr lang="en-US" sz="2400" dirty="0"/>
                  <a:t>from </a:t>
                </a:r>
                <a14:m>
                  <m:oMath xmlns:m="http://schemas.openxmlformats.org/officeDocument/2006/math">
                    <m:r>
                      <a:rPr lang="en-US" sz="2400" i="1" dirty="0">
                        <a:solidFill>
                          <a:srgbClr val="FF0000"/>
                        </a:solidFill>
                        <a:latin typeface="Cambria Math" panose="02040503050406030204" pitchFamily="18" charset="0"/>
                      </a:rPr>
                      <m:t>𝑌</m:t>
                    </m:r>
                  </m:oMath>
                </a14:m>
                <a:endParaRPr lang="en-US" sz="2400" dirty="0">
                  <a:solidFill>
                    <a:srgbClr val="FF0000"/>
                  </a:solidFill>
                </a:endParaRPr>
              </a:p>
              <a:p>
                <a:pPr marL="857250" lvl="1" indent="-457200">
                  <a:buFont typeface="Arial" panose="020B0604020202020204" pitchFamily="34" charset="0"/>
                  <a:buChar char="•"/>
                </a:pPr>
                <a:r>
                  <a:rPr lang="en-US" sz="2400" i="1" dirty="0"/>
                  <a:t>Cycle consistency</a:t>
                </a:r>
                <a:r>
                  <a:rPr lang="en-US" sz="2400" dirty="0"/>
                  <a:t>: we want </a:t>
                </a:r>
                <a14:m>
                  <m:oMath xmlns:m="http://schemas.openxmlformats.org/officeDocument/2006/math">
                    <m:r>
                      <a:rPr lang="en-US" sz="2400" i="1" dirty="0">
                        <a:solidFill>
                          <a:srgbClr val="9900CC"/>
                        </a:solidFill>
                        <a:latin typeface="Cambria Math" panose="02040503050406030204" pitchFamily="18" charset="0"/>
                      </a:rPr>
                      <m:t>𝐹</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𝐺</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𝑥</m:t>
                    </m:r>
                  </m:oMath>
                </a14:m>
                <a:r>
                  <a:rPr lang="en-US" sz="2400" dirty="0">
                    <a:solidFill>
                      <a:srgbClr val="9900CC"/>
                    </a:solidFill>
                  </a:rPr>
                  <a:t> </a:t>
                </a:r>
                <a:r>
                  <a:rPr lang="en-US" sz="2400" dirty="0"/>
                  <a:t>and </a:t>
                </a:r>
                <a14:m>
                  <m:oMath xmlns:m="http://schemas.openxmlformats.org/officeDocument/2006/math">
                    <m:r>
                      <a:rPr lang="en-US" sz="2400" i="1" dirty="0">
                        <a:solidFill>
                          <a:srgbClr val="9900CC"/>
                        </a:solidFill>
                        <a:latin typeface="Cambria Math" panose="02040503050406030204" pitchFamily="18" charset="0"/>
                      </a:rPr>
                      <m:t>𝐺</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𝐹</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oMath>
                </a14:m>
                <a:endParaRPr lang="en-US" sz="2400" dirty="0"/>
              </a:p>
            </p:txBody>
          </p:sp>
        </mc:Choice>
        <mc:Fallback xmlns="">
          <p:sp>
            <p:nvSpPr>
              <p:cNvPr id="3" name="Content Placeholder 2">
                <a:extLst>
                  <a:ext uri="{FF2B5EF4-FFF2-40B4-BE49-F238E27FC236}">
                    <a16:creationId xmlns:a16="http://schemas.microsoft.com/office/drawing/2014/main" id="{B4C16592-88B5-3045-97F5-95950F2C465B}"/>
                  </a:ext>
                </a:extLst>
              </p:cNvPr>
              <p:cNvSpPr>
                <a:spLocks noGrp="1" noRot="1" noChangeAspect="1" noMove="1" noResize="1" noEditPoints="1" noAdjustHandles="1" noChangeArrowheads="1" noChangeShapeType="1" noTextEdit="1"/>
              </p:cNvSpPr>
              <p:nvPr>
                <p:ph idx="1"/>
              </p:nvPr>
            </p:nvSpPr>
            <p:spPr>
              <a:xfrm>
                <a:off x="914400" y="914400"/>
                <a:ext cx="10668000" cy="5257800"/>
              </a:xfrm>
              <a:blipFill>
                <a:blip r:embed="rId3"/>
                <a:stretch>
                  <a:fillRect l="-1071" t="-14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7132C27-2B8D-274C-B9E8-AE6893042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752194"/>
            <a:ext cx="9144000" cy="2115207"/>
          </a:xfrm>
          <a:prstGeom prst="rect">
            <a:avLst/>
          </a:prstGeom>
        </p:spPr>
      </p:pic>
      <p:sp>
        <p:nvSpPr>
          <p:cNvPr id="4" name="Rectangle 3">
            <a:extLst>
              <a:ext uri="{FF2B5EF4-FFF2-40B4-BE49-F238E27FC236}">
                <a16:creationId xmlns:a16="http://schemas.microsoft.com/office/drawing/2014/main" id="{CEA69A89-279D-354F-A8FF-DDE60E4D4AA3}"/>
              </a:ext>
            </a:extLst>
          </p:cNvPr>
          <p:cNvSpPr/>
          <p:nvPr/>
        </p:nvSpPr>
        <p:spPr bwMode="auto">
          <a:xfrm>
            <a:off x="4038600" y="3657600"/>
            <a:ext cx="6629400" cy="2667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92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C0F8-1515-784A-9CAE-62637A25737A}"/>
              </a:ext>
            </a:extLst>
          </p:cNvPr>
          <p:cNvSpPr>
            <a:spLocks noGrp="1"/>
          </p:cNvSpPr>
          <p:nvPr>
            <p:ph type="title"/>
          </p:nvPr>
        </p:nvSpPr>
        <p:spPr/>
        <p:txBody>
          <a:bodyPr/>
          <a:lstStyle/>
          <a:p>
            <a:r>
              <a:rPr lang="en-US" dirty="0" err="1"/>
              <a:t>CycleGAN</a:t>
            </a:r>
            <a:r>
              <a:rPr lang="en-US" dirty="0"/>
              <a:t>: Architecture</a:t>
            </a:r>
          </a:p>
        </p:txBody>
      </p:sp>
      <p:sp>
        <p:nvSpPr>
          <p:cNvPr id="3" name="Content Placeholder 2">
            <a:extLst>
              <a:ext uri="{FF2B5EF4-FFF2-40B4-BE49-F238E27FC236}">
                <a16:creationId xmlns:a16="http://schemas.microsoft.com/office/drawing/2014/main" id="{1712AC51-9D96-614E-ABDB-07D3D1C97DF8}"/>
              </a:ext>
            </a:extLst>
          </p:cNvPr>
          <p:cNvSpPr>
            <a:spLocks noGrp="1"/>
          </p:cNvSpPr>
          <p:nvPr>
            <p:ph idx="1"/>
          </p:nvPr>
        </p:nvSpPr>
        <p:spPr/>
        <p:txBody>
          <a:bodyPr/>
          <a:lstStyle/>
          <a:p>
            <a:pPr marL="457200" indent="-457200">
              <a:buFont typeface="Arial" panose="020B0604020202020204" pitchFamily="34" charset="0"/>
              <a:buChar char="•"/>
            </a:pPr>
            <a:r>
              <a:rPr lang="en-US" dirty="0"/>
              <a:t>Generators (based on </a:t>
            </a:r>
            <a:r>
              <a:rPr lang="en-US" dirty="0">
                <a:hlinkClick r:id="rId2"/>
              </a:rPr>
              <a:t>Johnson et al.</a:t>
            </a:r>
            <a:r>
              <a:rPr lang="en-US" dirty="0"/>
              <a:t>, 2016):</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Discriminators: </a:t>
            </a:r>
            <a:r>
              <a:rPr lang="en-US" dirty="0" err="1"/>
              <a:t>PatchGAN</a:t>
            </a:r>
            <a:r>
              <a:rPr lang="en-US" dirty="0"/>
              <a:t> on 70 x 70 patches</a:t>
            </a:r>
          </a:p>
        </p:txBody>
      </p:sp>
      <p:pic>
        <p:nvPicPr>
          <p:cNvPr id="4" name="Picture 3">
            <a:extLst>
              <a:ext uri="{FF2B5EF4-FFF2-40B4-BE49-F238E27FC236}">
                <a16:creationId xmlns:a16="http://schemas.microsoft.com/office/drawing/2014/main" id="{1B0F4A82-445F-0D48-B61C-622D175EC54B}"/>
              </a:ext>
            </a:extLst>
          </p:cNvPr>
          <p:cNvPicPr>
            <a:picLocks noChangeAspect="1"/>
          </p:cNvPicPr>
          <p:nvPr/>
        </p:nvPicPr>
        <p:blipFill>
          <a:blip r:embed="rId3"/>
          <a:stretch>
            <a:fillRect/>
          </a:stretch>
        </p:blipFill>
        <p:spPr>
          <a:xfrm>
            <a:off x="1600200" y="1946330"/>
            <a:ext cx="9144000" cy="2241693"/>
          </a:xfrm>
          <a:prstGeom prst="rect">
            <a:avLst/>
          </a:prstGeom>
        </p:spPr>
      </p:pic>
      <p:sp>
        <p:nvSpPr>
          <p:cNvPr id="5" name="Rectangle 4">
            <a:extLst>
              <a:ext uri="{FF2B5EF4-FFF2-40B4-BE49-F238E27FC236}">
                <a16:creationId xmlns:a16="http://schemas.microsoft.com/office/drawing/2014/main" id="{832996B3-3D15-FE49-81F4-6377DA40FA1A}"/>
              </a:ext>
            </a:extLst>
          </p:cNvPr>
          <p:cNvSpPr/>
          <p:nvPr/>
        </p:nvSpPr>
        <p:spPr>
          <a:xfrm>
            <a:off x="8915400" y="4188023"/>
            <a:ext cx="1295400" cy="307777"/>
          </a:xfrm>
          <a:prstGeom prst="rect">
            <a:avLst/>
          </a:prstGeom>
        </p:spPr>
        <p:txBody>
          <a:bodyPr wrap="square">
            <a:spAutoFit/>
          </a:bodyPr>
          <a:lstStyle/>
          <a:p>
            <a:r>
              <a:rPr lang="en-US" sz="1400" b="0" dirty="0">
                <a:hlinkClick r:id="rId4"/>
              </a:rPr>
              <a:t>Figure source</a:t>
            </a:r>
            <a:endParaRPr lang="en-US" sz="1400" b="0" dirty="0"/>
          </a:p>
        </p:txBody>
      </p:sp>
    </p:spTree>
    <p:extLst>
      <p:ext uri="{BB962C8B-B14F-4D97-AF65-F5344CB8AC3E}">
        <p14:creationId xmlns:p14="http://schemas.microsoft.com/office/powerpoint/2010/main" val="3714406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0E7D-D13C-CE41-AECE-588E3F8DA1E2}"/>
              </a:ext>
            </a:extLst>
          </p:cNvPr>
          <p:cNvSpPr>
            <a:spLocks noGrp="1"/>
          </p:cNvSpPr>
          <p:nvPr>
            <p:ph type="title"/>
          </p:nvPr>
        </p:nvSpPr>
        <p:spPr/>
        <p:txBody>
          <a:bodyPr/>
          <a:lstStyle/>
          <a:p>
            <a:r>
              <a:rPr lang="en-US" dirty="0" err="1"/>
              <a:t>CycleGAN</a:t>
            </a:r>
            <a:r>
              <a:rPr lang="en-US" dirty="0"/>
              <a:t>: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C16592-88B5-3045-97F5-95950F2C465B}"/>
                  </a:ext>
                </a:extLst>
              </p:cNvPr>
              <p:cNvSpPr>
                <a:spLocks noGrp="1"/>
              </p:cNvSpPr>
              <p:nvPr>
                <p:ph idx="1"/>
              </p:nvPr>
            </p:nvSpPr>
            <p:spPr/>
            <p:txBody>
              <a:bodyPr/>
              <a:lstStyle/>
              <a:p>
                <a:pPr marL="457200" indent="-457200">
                  <a:buFont typeface="Arial" panose="020B0604020202020204" pitchFamily="34" charset="0"/>
                  <a:buChar char="•"/>
                </a:pPr>
                <a:r>
                  <a:rPr lang="en-US" dirty="0"/>
                  <a:t>Requirements:</a:t>
                </a:r>
              </a:p>
              <a:p>
                <a:pPr marL="857250" lvl="1" indent="-457200">
                  <a:buFont typeface="Arial" panose="020B0604020202020204" pitchFamily="34" charset="0"/>
                  <a:buChar char="•"/>
                </a:pPr>
                <a14:m>
                  <m:oMath xmlns:m="http://schemas.openxmlformats.org/officeDocument/2006/math">
                    <m:r>
                      <a:rPr lang="en-US" sz="2400" i="1" dirty="0">
                        <a:solidFill>
                          <a:srgbClr val="9900CC"/>
                        </a:solidFill>
                        <a:latin typeface="Cambria Math" panose="02040503050406030204" pitchFamily="18" charset="0"/>
                      </a:rPr>
                      <m:t>𝐺</m:t>
                    </m:r>
                  </m:oMath>
                </a14:m>
                <a:r>
                  <a:rPr lang="en-US" sz="2400" dirty="0"/>
                  <a:t> translates from </a:t>
                </a:r>
                <a14:m>
                  <m:oMath xmlns:m="http://schemas.openxmlformats.org/officeDocument/2006/math">
                    <m:r>
                      <a:rPr lang="en-US" sz="2400" i="1" dirty="0">
                        <a:solidFill>
                          <a:srgbClr val="0000FF"/>
                        </a:solidFill>
                        <a:latin typeface="Cambria Math" panose="02040503050406030204" pitchFamily="18" charset="0"/>
                      </a:rPr>
                      <m:t>𝑋</m:t>
                    </m:r>
                  </m:oMath>
                </a14:m>
                <a:r>
                  <a:rPr lang="en-US" sz="2400" dirty="0"/>
                  <a:t> to </a:t>
                </a:r>
                <a14:m>
                  <m:oMath xmlns:m="http://schemas.openxmlformats.org/officeDocument/2006/math">
                    <m:r>
                      <a:rPr lang="en-US" sz="2400" i="1" dirty="0">
                        <a:solidFill>
                          <a:srgbClr val="FF0000"/>
                        </a:solidFill>
                        <a:latin typeface="Cambria Math" panose="02040503050406030204" pitchFamily="18" charset="0"/>
                      </a:rPr>
                      <m:t>𝑌</m:t>
                    </m:r>
                  </m:oMath>
                </a14:m>
                <a:r>
                  <a:rPr lang="en-US" sz="2400" i="1" dirty="0"/>
                  <a:t>,</a:t>
                </a:r>
                <a:r>
                  <a:rPr lang="en-US" sz="2400" i="1" dirty="0">
                    <a:latin typeface="Cambria Math" panose="02040503050406030204" pitchFamily="18" charset="0"/>
                  </a:rPr>
                  <a:t> </a:t>
                </a:r>
                <a14:m>
                  <m:oMath xmlns:m="http://schemas.openxmlformats.org/officeDocument/2006/math">
                    <m:r>
                      <a:rPr lang="en-US" sz="2400" i="1" dirty="0">
                        <a:solidFill>
                          <a:srgbClr val="9900CC"/>
                        </a:solidFill>
                        <a:latin typeface="Cambria Math" panose="02040503050406030204" pitchFamily="18" charset="0"/>
                      </a:rPr>
                      <m:t>𝐹</m:t>
                    </m:r>
                  </m:oMath>
                </a14:m>
                <a:r>
                  <a:rPr lang="en-US" sz="2400" dirty="0"/>
                  <a:t> translates from </a:t>
                </a:r>
                <a14:m>
                  <m:oMath xmlns:m="http://schemas.openxmlformats.org/officeDocument/2006/math">
                    <m:r>
                      <a:rPr lang="en-US" sz="2400" i="1">
                        <a:solidFill>
                          <a:srgbClr val="FF0000"/>
                        </a:solidFill>
                        <a:latin typeface="Cambria Math" panose="02040503050406030204" pitchFamily="18" charset="0"/>
                      </a:rPr>
                      <m:t>𝑌</m:t>
                    </m:r>
                  </m:oMath>
                </a14:m>
                <a:r>
                  <a:rPr lang="en-US" sz="2400" dirty="0"/>
                  <a:t> to </a:t>
                </a:r>
                <a14:m>
                  <m:oMath xmlns:m="http://schemas.openxmlformats.org/officeDocument/2006/math">
                    <m:r>
                      <a:rPr lang="en-US" sz="2400" i="1">
                        <a:solidFill>
                          <a:srgbClr val="0000FF"/>
                        </a:solidFill>
                        <a:latin typeface="Cambria Math" panose="02040503050406030204" pitchFamily="18" charset="0"/>
                      </a:rPr>
                      <m:t>𝑋</m:t>
                    </m:r>
                  </m:oMath>
                </a14:m>
                <a:r>
                  <a:rPr lang="en-US" sz="2400" dirty="0"/>
                  <a:t> </a:t>
                </a:r>
              </a:p>
              <a:p>
                <a:pPr marL="857250" lvl="1" indent="-457200">
                  <a:buFont typeface="Arial" panose="020B0604020202020204" pitchFamily="34" charset="0"/>
                  <a:buChar char="•"/>
                </a:pPr>
                <a14:m>
                  <m:oMath xmlns:m="http://schemas.openxmlformats.org/officeDocument/2006/math">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𝐷</m:t>
                        </m:r>
                      </m:e>
                      <m:sub>
                        <m:r>
                          <a:rPr lang="en-US" sz="2400" i="1" dirty="0">
                            <a:solidFill>
                              <a:srgbClr val="0000FF"/>
                            </a:solidFill>
                            <a:latin typeface="Cambria Math" panose="02040503050406030204" pitchFamily="18" charset="0"/>
                          </a:rPr>
                          <m:t>𝑋</m:t>
                        </m:r>
                      </m:sub>
                    </m:sSub>
                    <m:r>
                      <a:rPr lang="en-US" sz="2400" i="1" dirty="0">
                        <a:solidFill>
                          <a:srgbClr val="0000FF"/>
                        </a:solidFill>
                        <a:latin typeface="Cambria Math" panose="02040503050406030204" pitchFamily="18" charset="0"/>
                      </a:rPr>
                      <m:t> </m:t>
                    </m:r>
                  </m:oMath>
                </a14:m>
                <a:r>
                  <a:rPr lang="en-US" sz="2400" dirty="0"/>
                  <a:t>recognizes images from </a:t>
                </a:r>
                <a14:m>
                  <m:oMath xmlns:m="http://schemas.openxmlformats.org/officeDocument/2006/math">
                    <m:r>
                      <a:rPr lang="en-US" sz="2400" i="1" dirty="0">
                        <a:solidFill>
                          <a:srgbClr val="0000FF"/>
                        </a:solidFill>
                        <a:latin typeface="Cambria Math" panose="02040503050406030204" pitchFamily="18" charset="0"/>
                      </a:rPr>
                      <m:t>𝑋</m:t>
                    </m:r>
                  </m:oMath>
                </a14:m>
                <a:r>
                  <a:rPr lang="en-US" sz="2400" dirty="0"/>
                  <a:t>, </a:t>
                </a:r>
                <a14:m>
                  <m:oMath xmlns:m="http://schemas.openxmlformats.org/officeDocument/2006/math">
                    <m:sSub>
                      <m:sSubPr>
                        <m:ctrlPr>
                          <a:rPr lang="en-US" sz="2400" i="1" dirty="0">
                            <a:solidFill>
                              <a:srgbClr val="FF0000"/>
                            </a:solidFill>
                            <a:latin typeface="Cambria Math" panose="02040503050406030204" pitchFamily="18" charset="0"/>
                          </a:rPr>
                        </m:ctrlPr>
                      </m:sSubPr>
                      <m:e>
                        <m:r>
                          <a:rPr lang="en-US" sz="2400" i="1" dirty="0">
                            <a:solidFill>
                              <a:srgbClr val="FF0000"/>
                            </a:solidFill>
                            <a:latin typeface="Cambria Math" panose="02040503050406030204" pitchFamily="18" charset="0"/>
                          </a:rPr>
                          <m:t>𝐷</m:t>
                        </m:r>
                      </m:e>
                      <m:sub>
                        <m:r>
                          <a:rPr lang="en-US" sz="2400" i="1" dirty="0">
                            <a:solidFill>
                              <a:srgbClr val="FF0000"/>
                            </a:solidFill>
                            <a:latin typeface="Cambria Math" panose="02040503050406030204" pitchFamily="18" charset="0"/>
                          </a:rPr>
                          <m:t>𝑌</m:t>
                        </m:r>
                      </m:sub>
                    </m:sSub>
                  </m:oMath>
                </a14:m>
                <a:r>
                  <a:rPr lang="en-US" sz="2400" dirty="0">
                    <a:solidFill>
                      <a:srgbClr val="FF0000"/>
                    </a:solidFill>
                  </a:rPr>
                  <a:t> </a:t>
                </a:r>
                <a:r>
                  <a:rPr lang="en-US" sz="2400" dirty="0"/>
                  <a:t>from </a:t>
                </a:r>
                <a14:m>
                  <m:oMath xmlns:m="http://schemas.openxmlformats.org/officeDocument/2006/math">
                    <m:r>
                      <a:rPr lang="en-US" sz="2400" i="1" dirty="0">
                        <a:solidFill>
                          <a:srgbClr val="FF0000"/>
                        </a:solidFill>
                        <a:latin typeface="Cambria Math" panose="02040503050406030204" pitchFamily="18" charset="0"/>
                      </a:rPr>
                      <m:t>𝑌</m:t>
                    </m:r>
                  </m:oMath>
                </a14:m>
                <a:endParaRPr lang="en-US" sz="2400" dirty="0">
                  <a:solidFill>
                    <a:srgbClr val="FF0000"/>
                  </a:solidFill>
                </a:endParaRPr>
              </a:p>
              <a:p>
                <a:pPr marL="857250" lvl="1" indent="-457200">
                  <a:buFont typeface="Arial" panose="020B0604020202020204" pitchFamily="34" charset="0"/>
                  <a:buChar char="•"/>
                </a:pPr>
                <a:r>
                  <a:rPr lang="en-US" sz="2400" dirty="0"/>
                  <a:t>We want </a:t>
                </a:r>
                <a14:m>
                  <m:oMath xmlns:m="http://schemas.openxmlformats.org/officeDocument/2006/math">
                    <m:r>
                      <a:rPr lang="en-US" sz="2400" i="1" dirty="0">
                        <a:solidFill>
                          <a:srgbClr val="9900CC"/>
                        </a:solidFill>
                        <a:latin typeface="Cambria Math" panose="02040503050406030204" pitchFamily="18" charset="0"/>
                      </a:rPr>
                      <m:t>𝐹</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𝐺</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𝑥</m:t>
                    </m:r>
                  </m:oMath>
                </a14:m>
                <a:r>
                  <a:rPr lang="en-US" sz="2400" dirty="0">
                    <a:solidFill>
                      <a:srgbClr val="9900CC"/>
                    </a:solidFill>
                  </a:rPr>
                  <a:t> </a:t>
                </a:r>
                <a:r>
                  <a:rPr lang="en-US" sz="2400" dirty="0"/>
                  <a:t>and </a:t>
                </a:r>
                <a14:m>
                  <m:oMath xmlns:m="http://schemas.openxmlformats.org/officeDocument/2006/math">
                    <m:r>
                      <a:rPr lang="en-US" sz="2400" i="1" dirty="0">
                        <a:solidFill>
                          <a:srgbClr val="9900CC"/>
                        </a:solidFill>
                        <a:latin typeface="Cambria Math" panose="02040503050406030204" pitchFamily="18" charset="0"/>
                      </a:rPr>
                      <m:t>𝐺</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𝐹</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oMath>
                </a14:m>
                <a:endParaRPr lang="en-US" sz="2400" dirty="0">
                  <a:solidFill>
                    <a:srgbClr val="9900CC"/>
                  </a:solidFill>
                </a:endParaRPr>
              </a:p>
              <a:p>
                <a:pPr marL="457200" indent="-457200">
                  <a:buFont typeface="Arial" panose="020B0604020202020204" pitchFamily="34" charset="0"/>
                  <a:buChar char="•"/>
                </a:pPr>
                <a:r>
                  <a:rPr lang="en-US" dirty="0" err="1"/>
                  <a:t>CycleGAN</a:t>
                </a:r>
                <a:r>
                  <a:rPr lang="en-US" dirty="0"/>
                  <a:t> discriminator loss: LSGAN</a:t>
                </a:r>
              </a:p>
              <a:p>
                <a:pPr marL="0" indent="0"/>
                <a:endParaRPr lang="en-US" sz="800" dirty="0"/>
              </a:p>
              <a:p>
                <a:pPr marL="0" indent="0"/>
                <a14:m>
                  <m:oMathPara xmlns:m="http://schemas.openxmlformats.org/officeDocument/2006/math">
                    <m:oMathParaPr>
                      <m:jc m:val="centerGroup"/>
                    </m:oMathParaPr>
                    <m:oMath xmlns:m="http://schemas.openxmlformats.org/officeDocument/2006/math">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ℒ</m:t>
                          </m:r>
                        </m:e>
                        <m:sub>
                          <m:r>
                            <m:rPr>
                              <m:sty m:val="p"/>
                            </m:rPr>
                            <a:rPr lang="en-US" sz="2000">
                              <a:solidFill>
                                <a:srgbClr val="0000FF"/>
                              </a:solidFill>
                              <a:latin typeface="Cambria Math" panose="02040503050406030204" pitchFamily="18" charset="0"/>
                              <a:ea typeface="Cambria Math" panose="02040503050406030204" pitchFamily="18" charset="0"/>
                            </a:rPr>
                            <m:t>GAN</m:t>
                          </m:r>
                        </m:sub>
                      </m:sSub>
                      <m:d>
                        <m:dPr>
                          <m:ctrlPr>
                            <a:rPr lang="en-US" sz="2000" i="1">
                              <a:solidFill>
                                <a:srgbClr val="0000FF"/>
                              </a:solidFill>
                              <a:latin typeface="Cambria Math" panose="02040503050406030204" pitchFamily="18" charset="0"/>
                              <a:ea typeface="Cambria Math" panose="02040503050406030204" pitchFamily="18" charset="0"/>
                            </a:rPr>
                          </m:ctrlPr>
                        </m:dPr>
                        <m:e>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𝐷</m:t>
                              </m:r>
                            </m:e>
                            <m:sub>
                              <m:r>
                                <a:rPr lang="en-US" sz="2000" i="1">
                                  <a:solidFill>
                                    <a:srgbClr val="0000FF"/>
                                  </a:solidFill>
                                  <a:latin typeface="Cambria Math" panose="02040503050406030204" pitchFamily="18" charset="0"/>
                                  <a:ea typeface="Cambria Math" panose="02040503050406030204" pitchFamily="18" charset="0"/>
                                </a:rPr>
                                <m:t>𝑌</m:t>
                              </m:r>
                            </m:sub>
                          </m:sSub>
                        </m:e>
                      </m:d>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𝔼</m:t>
                          </m:r>
                        </m:e>
                        <m:sub>
                          <m:r>
                            <a:rPr lang="en-US" sz="2000" i="1">
                              <a:solidFill>
                                <a:srgbClr val="0000FF"/>
                              </a:solidFill>
                              <a:latin typeface="Cambria Math" panose="02040503050406030204" pitchFamily="18" charset="0"/>
                              <a:ea typeface="Cambria Math" panose="02040503050406030204" pitchFamily="18" charset="0"/>
                            </a:rPr>
                            <m:t>𝑦</m:t>
                          </m:r>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𝑝</m:t>
                              </m:r>
                            </m:e>
                            <m:sub>
                              <m:r>
                                <m:rPr>
                                  <m:sty m:val="p"/>
                                </m:rPr>
                                <a:rPr lang="en-US" sz="2000">
                                  <a:solidFill>
                                    <a:srgbClr val="0000FF"/>
                                  </a:solidFill>
                                  <a:latin typeface="Cambria Math" panose="02040503050406030204" pitchFamily="18" charset="0"/>
                                  <a:ea typeface="Cambria Math" panose="02040503050406030204" pitchFamily="18" charset="0"/>
                                </a:rPr>
                                <m:t>data</m:t>
                              </m:r>
                            </m:sub>
                          </m:sSub>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𝑦</m:t>
                          </m:r>
                          <m:r>
                            <a:rPr lang="en-US" sz="2000" i="1">
                              <a:solidFill>
                                <a:srgbClr val="0000FF"/>
                              </a:solidFill>
                              <a:latin typeface="Cambria Math" panose="02040503050406030204" pitchFamily="18" charset="0"/>
                              <a:ea typeface="Cambria Math" panose="02040503050406030204" pitchFamily="18" charset="0"/>
                            </a:rPr>
                            <m:t>)</m:t>
                          </m:r>
                        </m:sub>
                      </m:sSub>
                      <m:d>
                        <m:dPr>
                          <m:begChr m:val="["/>
                          <m:endChr m:val="]"/>
                          <m:ctrlPr>
                            <a:rPr lang="en-US" sz="2000" i="1">
                              <a:solidFill>
                                <a:srgbClr val="0000FF"/>
                              </a:solidFill>
                              <a:latin typeface="Cambria Math" panose="02040503050406030204" pitchFamily="18" charset="0"/>
                              <a:ea typeface="Cambria Math" panose="02040503050406030204" pitchFamily="18" charset="0"/>
                            </a:rPr>
                          </m:ctrlPr>
                        </m:dPr>
                        <m:e>
                          <m:sSup>
                            <m:sSupPr>
                              <m:ctrlPr>
                                <a:rPr lang="en-US" sz="2000" i="1">
                                  <a:solidFill>
                                    <a:srgbClr val="0000FF"/>
                                  </a:solidFill>
                                  <a:latin typeface="Cambria Math" panose="02040503050406030204" pitchFamily="18" charset="0"/>
                                  <a:ea typeface="Cambria Math" panose="02040503050406030204" pitchFamily="18" charset="0"/>
                                </a:rPr>
                              </m:ctrlPr>
                            </m:sSupPr>
                            <m:e>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𝐷</m:t>
                                  </m:r>
                                </m:e>
                                <m:sub>
                                  <m:r>
                                    <a:rPr lang="en-US" sz="2000" i="1">
                                      <a:solidFill>
                                        <a:srgbClr val="0000FF"/>
                                      </a:solidFill>
                                      <a:latin typeface="Cambria Math" panose="02040503050406030204" pitchFamily="18" charset="0"/>
                                    </a:rPr>
                                    <m:t>𝑌</m:t>
                                  </m:r>
                                </m:sub>
                              </m:sSub>
                              <m:d>
                                <m:dPr>
                                  <m:ctrlPr>
                                    <a:rPr lang="en-US" sz="2000" i="1">
                                      <a:solidFill>
                                        <a:srgbClr val="0000FF"/>
                                      </a:solidFill>
                                      <a:latin typeface="Cambria Math" panose="02040503050406030204" pitchFamily="18" charset="0"/>
                                    </a:rPr>
                                  </m:ctrlPr>
                                </m:dPr>
                                <m:e>
                                  <m:r>
                                    <a:rPr lang="en-US" sz="2000" i="1">
                                      <a:solidFill>
                                        <a:srgbClr val="0000FF"/>
                                      </a:solidFill>
                                      <a:latin typeface="Cambria Math" panose="02040503050406030204" pitchFamily="18" charset="0"/>
                                    </a:rPr>
                                    <m:t>𝑦</m:t>
                                  </m:r>
                                </m:e>
                              </m:d>
                              <m:r>
                                <a:rPr lang="en-US" sz="2000" i="1">
                                  <a:solidFill>
                                    <a:srgbClr val="0000FF"/>
                                  </a:solidFill>
                                  <a:latin typeface="Cambria Math" panose="02040503050406030204" pitchFamily="18" charset="0"/>
                                </a:rPr>
                                <m:t>−1</m:t>
                              </m:r>
                              <m:r>
                                <a:rPr lang="en-US" sz="2000" i="1">
                                  <a:solidFill>
                                    <a:srgbClr val="0000FF"/>
                                  </a:solidFill>
                                  <a:latin typeface="Cambria Math" panose="02040503050406030204" pitchFamily="18" charset="0"/>
                                  <a:ea typeface="Cambria Math" panose="02040503050406030204" pitchFamily="18" charset="0"/>
                                </a:rPr>
                                <m:t>)</m:t>
                              </m:r>
                            </m:e>
                            <m:sup>
                              <m:r>
                                <a:rPr lang="en-US" sz="2000" i="1">
                                  <a:solidFill>
                                    <a:srgbClr val="0000FF"/>
                                  </a:solidFill>
                                  <a:latin typeface="Cambria Math" panose="02040503050406030204" pitchFamily="18" charset="0"/>
                                  <a:ea typeface="Cambria Math" panose="02040503050406030204" pitchFamily="18" charset="0"/>
                                </a:rPr>
                                <m:t>2</m:t>
                              </m:r>
                            </m:sup>
                          </m:sSup>
                        </m:e>
                      </m:d>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𝔼</m:t>
                          </m:r>
                        </m:e>
                        <m:sub>
                          <m:r>
                            <a:rPr lang="en-US" sz="2000" i="1">
                              <a:solidFill>
                                <a:srgbClr val="0000FF"/>
                              </a:solidFill>
                              <a:latin typeface="Cambria Math" panose="02040503050406030204" pitchFamily="18" charset="0"/>
                              <a:ea typeface="Cambria Math" panose="02040503050406030204" pitchFamily="18" charset="0"/>
                            </a:rPr>
                            <m:t>𝑥</m:t>
                          </m:r>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𝑝</m:t>
                              </m:r>
                            </m:e>
                            <m:sub>
                              <m:r>
                                <m:rPr>
                                  <m:sty m:val="p"/>
                                </m:rPr>
                                <a:rPr lang="en-US" sz="2000">
                                  <a:solidFill>
                                    <a:srgbClr val="0000FF"/>
                                  </a:solidFill>
                                  <a:latin typeface="Cambria Math" panose="02040503050406030204" pitchFamily="18" charset="0"/>
                                  <a:ea typeface="Cambria Math" panose="02040503050406030204" pitchFamily="18" charset="0"/>
                                </a:rPr>
                                <m:t>data</m:t>
                              </m:r>
                            </m:sub>
                          </m:sSub>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𝑥</m:t>
                          </m:r>
                          <m:r>
                            <a:rPr lang="en-US" sz="2000" i="1">
                              <a:solidFill>
                                <a:srgbClr val="0000FF"/>
                              </a:solidFill>
                              <a:latin typeface="Cambria Math" panose="02040503050406030204" pitchFamily="18" charset="0"/>
                              <a:ea typeface="Cambria Math" panose="02040503050406030204" pitchFamily="18" charset="0"/>
                            </a:rPr>
                            <m:t>)</m:t>
                          </m:r>
                        </m:sub>
                      </m:sSub>
                      <m:d>
                        <m:dPr>
                          <m:begChr m:val="["/>
                          <m:endChr m:val="]"/>
                          <m:ctrlPr>
                            <a:rPr lang="en-US" sz="2000" i="1">
                              <a:solidFill>
                                <a:srgbClr val="0000FF"/>
                              </a:solidFill>
                              <a:latin typeface="Cambria Math" panose="02040503050406030204" pitchFamily="18" charset="0"/>
                              <a:ea typeface="Cambria Math" panose="02040503050406030204" pitchFamily="18" charset="0"/>
                            </a:rPr>
                          </m:ctrlPr>
                        </m:dPr>
                        <m:e>
                          <m:sSup>
                            <m:sSupPr>
                              <m:ctrlPr>
                                <a:rPr lang="en-US" sz="2000" i="1">
                                  <a:solidFill>
                                    <a:srgbClr val="0000FF"/>
                                  </a:solidFill>
                                  <a:latin typeface="Cambria Math" panose="02040503050406030204" pitchFamily="18" charset="0"/>
                                  <a:ea typeface="Cambria Math" panose="02040503050406030204" pitchFamily="18" charset="0"/>
                                </a:rPr>
                              </m:ctrlPr>
                            </m:sSupPr>
                            <m:e>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𝐷</m:t>
                                  </m:r>
                                </m:e>
                                <m:sub>
                                  <m:r>
                                    <a:rPr lang="en-US" sz="2000" i="1">
                                      <a:solidFill>
                                        <a:srgbClr val="0000FF"/>
                                      </a:solidFill>
                                      <a:latin typeface="Cambria Math" panose="02040503050406030204" pitchFamily="18" charset="0"/>
                                    </a:rPr>
                                    <m:t>𝑌</m:t>
                                  </m:r>
                                </m:sub>
                              </m:sSub>
                              <m:d>
                                <m:dPr>
                                  <m:ctrlPr>
                                    <a:rPr lang="en-US" sz="2000" i="1">
                                      <a:solidFill>
                                        <a:srgbClr val="0000FF"/>
                                      </a:solidFill>
                                      <a:latin typeface="Cambria Math" panose="02040503050406030204" pitchFamily="18" charset="0"/>
                                      <a:ea typeface="Cambria Math" panose="02040503050406030204" pitchFamily="18" charset="0"/>
                                    </a:rPr>
                                  </m:ctrlPr>
                                </m:dPr>
                                <m:e>
                                  <m:r>
                                    <a:rPr lang="en-US" sz="2000" i="1">
                                      <a:solidFill>
                                        <a:srgbClr val="0000FF"/>
                                      </a:solidFill>
                                      <a:latin typeface="Cambria Math" panose="02040503050406030204" pitchFamily="18" charset="0"/>
                                      <a:ea typeface="Cambria Math" panose="02040503050406030204" pitchFamily="18" charset="0"/>
                                    </a:rPr>
                                    <m:t>𝐺</m:t>
                                  </m:r>
                                  <m:d>
                                    <m:dPr>
                                      <m:ctrlPr>
                                        <a:rPr lang="en-US" sz="2000" i="1">
                                          <a:solidFill>
                                            <a:srgbClr val="0000FF"/>
                                          </a:solidFill>
                                          <a:latin typeface="Cambria Math" panose="02040503050406030204" pitchFamily="18" charset="0"/>
                                          <a:ea typeface="Cambria Math" panose="02040503050406030204" pitchFamily="18" charset="0"/>
                                        </a:rPr>
                                      </m:ctrlPr>
                                    </m:dPr>
                                    <m:e>
                                      <m:r>
                                        <a:rPr lang="en-US" sz="2000" i="1">
                                          <a:solidFill>
                                            <a:srgbClr val="0000FF"/>
                                          </a:solidFill>
                                          <a:latin typeface="Cambria Math" panose="02040503050406030204" pitchFamily="18" charset="0"/>
                                          <a:ea typeface="Cambria Math" panose="02040503050406030204" pitchFamily="18" charset="0"/>
                                        </a:rPr>
                                        <m:t>𝑥</m:t>
                                      </m:r>
                                    </m:e>
                                  </m:d>
                                </m:e>
                              </m:d>
                            </m:e>
                            <m:sup>
                              <m:r>
                                <a:rPr lang="en-US" sz="2000" i="1">
                                  <a:solidFill>
                                    <a:srgbClr val="0000FF"/>
                                  </a:solidFill>
                                  <a:latin typeface="Cambria Math" panose="02040503050406030204" pitchFamily="18" charset="0"/>
                                  <a:ea typeface="Cambria Math" panose="02040503050406030204" pitchFamily="18" charset="0"/>
                                </a:rPr>
                                <m:t>2</m:t>
                              </m:r>
                            </m:sup>
                          </m:sSup>
                        </m:e>
                      </m:d>
                    </m:oMath>
                  </m:oMathPara>
                </a14:m>
                <a:endParaRPr lang="en-US" sz="2000" dirty="0">
                  <a:ea typeface="Cambria Math" panose="02040503050406030204" pitchFamily="18" charset="0"/>
                </a:endParaRPr>
              </a:p>
              <a:p>
                <a:pPr marL="0" indent="0"/>
                <a:endParaRPr lang="en-US" sz="800" dirty="0">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ℒ</m:t>
                          </m:r>
                        </m:e>
                        <m:sub>
                          <m:r>
                            <m:rPr>
                              <m:sty m:val="p"/>
                            </m:rPr>
                            <a:rPr lang="en-US" sz="2000">
                              <a:solidFill>
                                <a:srgbClr val="FF0000"/>
                              </a:solidFill>
                              <a:latin typeface="Cambria Math" panose="02040503050406030204" pitchFamily="18" charset="0"/>
                              <a:ea typeface="Cambria Math" panose="02040503050406030204" pitchFamily="18" charset="0"/>
                            </a:rPr>
                            <m:t>GAN</m:t>
                          </m:r>
                        </m:sub>
                      </m:sSub>
                      <m:d>
                        <m:dPr>
                          <m:ctrlPr>
                            <a:rPr lang="en-US" sz="2000" i="1">
                              <a:solidFill>
                                <a:srgbClr val="FF0000"/>
                              </a:solidFill>
                              <a:latin typeface="Cambria Math" panose="02040503050406030204" pitchFamily="18" charset="0"/>
                              <a:ea typeface="Cambria Math" panose="02040503050406030204" pitchFamily="18" charset="0"/>
                            </a:rPr>
                          </m:ctrlPr>
                        </m:dPr>
                        <m:e>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𝐷</m:t>
                              </m:r>
                            </m:e>
                            <m:sub>
                              <m:r>
                                <a:rPr lang="en-US" sz="2000" i="1">
                                  <a:solidFill>
                                    <a:srgbClr val="FF0000"/>
                                  </a:solidFill>
                                  <a:latin typeface="Cambria Math" panose="02040503050406030204" pitchFamily="18" charset="0"/>
                                  <a:ea typeface="Cambria Math" panose="02040503050406030204" pitchFamily="18" charset="0"/>
                                </a:rPr>
                                <m:t>𝑋</m:t>
                              </m:r>
                            </m:sub>
                          </m:sSub>
                        </m:e>
                      </m:d>
                      <m:r>
                        <a:rPr lang="en-US" sz="2000" i="1">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𝔼</m:t>
                          </m:r>
                        </m:e>
                        <m:sub>
                          <m:r>
                            <a:rPr lang="en-US" sz="2000" i="1">
                              <a:solidFill>
                                <a:srgbClr val="FF0000"/>
                              </a:solidFill>
                              <a:latin typeface="Cambria Math" panose="02040503050406030204" pitchFamily="18" charset="0"/>
                              <a:ea typeface="Cambria Math" panose="02040503050406030204" pitchFamily="18" charset="0"/>
                            </a:rPr>
                            <m:t>𝑥</m:t>
                          </m:r>
                          <m:r>
                            <a:rPr lang="en-US" sz="2000" i="1">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𝑝</m:t>
                              </m:r>
                            </m:e>
                            <m:sub>
                              <m:r>
                                <m:rPr>
                                  <m:sty m:val="p"/>
                                </m:rPr>
                                <a:rPr lang="en-US" sz="2000">
                                  <a:solidFill>
                                    <a:srgbClr val="FF0000"/>
                                  </a:solidFill>
                                  <a:latin typeface="Cambria Math" panose="02040503050406030204" pitchFamily="18" charset="0"/>
                                  <a:ea typeface="Cambria Math" panose="02040503050406030204" pitchFamily="18" charset="0"/>
                                </a:rPr>
                                <m:t>data</m:t>
                              </m:r>
                            </m:sub>
                          </m:sSub>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𝑥</m:t>
                          </m:r>
                          <m:r>
                            <a:rPr lang="en-US" sz="2000" i="1">
                              <a:solidFill>
                                <a:srgbClr val="FF0000"/>
                              </a:solidFill>
                              <a:latin typeface="Cambria Math" panose="02040503050406030204" pitchFamily="18" charset="0"/>
                              <a:ea typeface="Cambria Math" panose="02040503050406030204" pitchFamily="18" charset="0"/>
                            </a:rPr>
                            <m:t>)</m:t>
                          </m:r>
                        </m:sub>
                      </m:sSub>
                      <m:d>
                        <m:dPr>
                          <m:begChr m:val="["/>
                          <m:endChr m:val="]"/>
                          <m:ctrlPr>
                            <a:rPr lang="en-US" sz="2000" i="1">
                              <a:solidFill>
                                <a:srgbClr val="FF0000"/>
                              </a:solidFill>
                              <a:latin typeface="Cambria Math" panose="02040503050406030204" pitchFamily="18" charset="0"/>
                              <a:ea typeface="Cambria Math" panose="02040503050406030204" pitchFamily="18" charset="0"/>
                            </a:rPr>
                          </m:ctrlPr>
                        </m:dPr>
                        <m:e>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𝐷</m:t>
                                  </m:r>
                                </m:e>
                                <m:sub>
                                  <m:r>
                                    <a:rPr lang="en-US" sz="2000" i="1">
                                      <a:solidFill>
                                        <a:srgbClr val="FF0000"/>
                                      </a:solidFill>
                                      <a:latin typeface="Cambria Math" panose="02040503050406030204" pitchFamily="18" charset="0"/>
                                    </a:rPr>
                                    <m:t>𝑋</m:t>
                                  </m:r>
                                </m:sub>
                              </m:sSub>
                              <m:d>
                                <m:dPr>
                                  <m:ctrlPr>
                                    <a:rPr lang="en-US" sz="2000" i="1">
                                      <a:solidFill>
                                        <a:srgbClr val="FF0000"/>
                                      </a:solidFill>
                                      <a:latin typeface="Cambria Math" panose="02040503050406030204" pitchFamily="18" charset="0"/>
                                    </a:rPr>
                                  </m:ctrlPr>
                                </m:dPr>
                                <m:e>
                                  <m:r>
                                    <a:rPr lang="en-US" sz="2000" i="1">
                                      <a:solidFill>
                                        <a:srgbClr val="FF0000"/>
                                      </a:solidFill>
                                      <a:latin typeface="Cambria Math" panose="02040503050406030204" pitchFamily="18" charset="0"/>
                                    </a:rPr>
                                    <m:t>𝑥</m:t>
                                  </m:r>
                                </m:e>
                              </m:d>
                              <m:r>
                                <a:rPr lang="en-US" sz="2000" i="1">
                                  <a:solidFill>
                                    <a:srgbClr val="FF0000"/>
                                  </a:solidFill>
                                  <a:latin typeface="Cambria Math" panose="02040503050406030204" pitchFamily="18" charset="0"/>
                                </a:rPr>
                                <m:t>−1</m:t>
                              </m:r>
                              <m:r>
                                <a:rPr lang="en-US" sz="2000" i="1">
                                  <a:solidFill>
                                    <a:srgbClr val="FF0000"/>
                                  </a:solidFill>
                                  <a:latin typeface="Cambria Math" panose="02040503050406030204" pitchFamily="18" charset="0"/>
                                  <a:ea typeface="Cambria Math" panose="02040503050406030204" pitchFamily="18" charset="0"/>
                                </a:rPr>
                                <m:t>)</m:t>
                              </m:r>
                            </m:e>
                            <m:sup>
                              <m:r>
                                <a:rPr lang="en-US" sz="2000" i="1">
                                  <a:solidFill>
                                    <a:srgbClr val="FF0000"/>
                                  </a:solidFill>
                                  <a:latin typeface="Cambria Math" panose="02040503050406030204" pitchFamily="18" charset="0"/>
                                  <a:ea typeface="Cambria Math" panose="02040503050406030204" pitchFamily="18" charset="0"/>
                                </a:rPr>
                                <m:t>2</m:t>
                              </m:r>
                            </m:sup>
                          </m:sSup>
                        </m:e>
                      </m:d>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𝔼</m:t>
                          </m:r>
                        </m:e>
                        <m:sub>
                          <m:r>
                            <a:rPr lang="en-US" sz="2000" i="1">
                              <a:solidFill>
                                <a:srgbClr val="FF0000"/>
                              </a:solidFill>
                              <a:latin typeface="Cambria Math" panose="02040503050406030204" pitchFamily="18" charset="0"/>
                              <a:ea typeface="Cambria Math" panose="02040503050406030204" pitchFamily="18" charset="0"/>
                            </a:rPr>
                            <m:t>𝑦</m:t>
                          </m:r>
                          <m:r>
                            <a:rPr lang="en-US" sz="2000" i="1">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𝑝</m:t>
                              </m:r>
                            </m:e>
                            <m:sub>
                              <m:r>
                                <m:rPr>
                                  <m:sty m:val="p"/>
                                </m:rPr>
                                <a:rPr lang="en-US" sz="2000">
                                  <a:solidFill>
                                    <a:srgbClr val="FF0000"/>
                                  </a:solidFill>
                                  <a:latin typeface="Cambria Math" panose="02040503050406030204" pitchFamily="18" charset="0"/>
                                  <a:ea typeface="Cambria Math" panose="02040503050406030204" pitchFamily="18" charset="0"/>
                                </a:rPr>
                                <m:t>data</m:t>
                              </m:r>
                            </m:sub>
                          </m:sSub>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𝑦</m:t>
                          </m:r>
                          <m:r>
                            <a:rPr lang="en-US" sz="2000" i="1">
                              <a:solidFill>
                                <a:srgbClr val="FF0000"/>
                              </a:solidFill>
                              <a:latin typeface="Cambria Math" panose="02040503050406030204" pitchFamily="18" charset="0"/>
                              <a:ea typeface="Cambria Math" panose="02040503050406030204" pitchFamily="18" charset="0"/>
                            </a:rPr>
                            <m:t>)</m:t>
                          </m:r>
                        </m:sub>
                      </m:sSub>
                      <m:d>
                        <m:dPr>
                          <m:begChr m:val="["/>
                          <m:endChr m:val="]"/>
                          <m:ctrlPr>
                            <a:rPr lang="en-US" sz="2000" i="1">
                              <a:solidFill>
                                <a:srgbClr val="FF0000"/>
                              </a:solidFill>
                              <a:latin typeface="Cambria Math" panose="02040503050406030204" pitchFamily="18" charset="0"/>
                              <a:ea typeface="Cambria Math" panose="02040503050406030204" pitchFamily="18" charset="0"/>
                            </a:rPr>
                          </m:ctrlPr>
                        </m:dPr>
                        <m:e>
                          <m:sSup>
                            <m:sSupPr>
                              <m:ctrlPr>
                                <a:rPr lang="en-US" sz="2000" i="1">
                                  <a:solidFill>
                                    <a:srgbClr val="FF0000"/>
                                  </a:solidFill>
                                  <a:latin typeface="Cambria Math" panose="02040503050406030204" pitchFamily="18" charset="0"/>
                                  <a:ea typeface="Cambria Math" panose="02040503050406030204" pitchFamily="18" charset="0"/>
                                </a:rPr>
                              </m:ctrlPr>
                            </m:sSup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𝐷</m:t>
                                  </m:r>
                                </m:e>
                                <m:sub>
                                  <m:r>
                                    <a:rPr lang="en-US" sz="2000" i="1">
                                      <a:solidFill>
                                        <a:srgbClr val="FF0000"/>
                                      </a:solidFill>
                                      <a:latin typeface="Cambria Math" panose="02040503050406030204" pitchFamily="18" charset="0"/>
                                    </a:rPr>
                                    <m:t>𝑋</m:t>
                                  </m:r>
                                </m:sub>
                              </m:sSub>
                              <m:d>
                                <m:dPr>
                                  <m:ctrlPr>
                                    <a:rPr lang="en-US" sz="2000" i="1">
                                      <a:solidFill>
                                        <a:srgbClr val="FF0000"/>
                                      </a:solidFill>
                                      <a:latin typeface="Cambria Math" panose="02040503050406030204" pitchFamily="18" charset="0"/>
                                      <a:ea typeface="Cambria Math" panose="02040503050406030204" pitchFamily="18" charset="0"/>
                                    </a:rPr>
                                  </m:ctrlPr>
                                </m:dPr>
                                <m:e>
                                  <m:r>
                                    <a:rPr lang="en-US" sz="2000" i="1">
                                      <a:solidFill>
                                        <a:srgbClr val="FF0000"/>
                                      </a:solidFill>
                                      <a:latin typeface="Cambria Math" panose="02040503050406030204" pitchFamily="18" charset="0"/>
                                      <a:ea typeface="Cambria Math" panose="02040503050406030204" pitchFamily="18" charset="0"/>
                                    </a:rPr>
                                    <m:t>𝐹</m:t>
                                  </m:r>
                                  <m:d>
                                    <m:dPr>
                                      <m:ctrlPr>
                                        <a:rPr lang="en-US" sz="2000" i="1">
                                          <a:solidFill>
                                            <a:srgbClr val="FF0000"/>
                                          </a:solidFill>
                                          <a:latin typeface="Cambria Math" panose="02040503050406030204" pitchFamily="18" charset="0"/>
                                          <a:ea typeface="Cambria Math" panose="02040503050406030204" pitchFamily="18" charset="0"/>
                                        </a:rPr>
                                      </m:ctrlPr>
                                    </m:dPr>
                                    <m:e>
                                      <m:r>
                                        <a:rPr lang="en-US" sz="2000" i="1">
                                          <a:solidFill>
                                            <a:srgbClr val="FF0000"/>
                                          </a:solidFill>
                                          <a:latin typeface="Cambria Math" panose="02040503050406030204" pitchFamily="18" charset="0"/>
                                          <a:ea typeface="Cambria Math" panose="02040503050406030204" pitchFamily="18" charset="0"/>
                                        </a:rPr>
                                        <m:t>𝑦</m:t>
                                      </m:r>
                                    </m:e>
                                  </m:d>
                                </m:e>
                              </m:d>
                            </m:e>
                            <m:sup>
                              <m:r>
                                <a:rPr lang="en-US" sz="2000" i="1">
                                  <a:solidFill>
                                    <a:srgbClr val="FF0000"/>
                                  </a:solidFill>
                                  <a:latin typeface="Cambria Math" panose="02040503050406030204" pitchFamily="18" charset="0"/>
                                  <a:ea typeface="Cambria Math" panose="02040503050406030204" pitchFamily="18" charset="0"/>
                                </a:rPr>
                                <m:t>2</m:t>
                              </m:r>
                            </m:sup>
                          </m:sSup>
                        </m:e>
                      </m:d>
                    </m:oMath>
                  </m:oMathPara>
                </a14:m>
                <a:endParaRPr lang="en-US" sz="2000" dirty="0">
                  <a:ea typeface="Cambria Math" panose="02040503050406030204" pitchFamily="18" charset="0"/>
                </a:endParaRPr>
              </a:p>
              <a:p>
                <a:pPr marL="0" indent="0"/>
                <a:endParaRPr lang="en-US" sz="800" dirty="0">
                  <a:ea typeface="Cambria Math" panose="02040503050406030204" pitchFamily="18" charset="0"/>
                </a:endParaRPr>
              </a:p>
              <a:p>
                <a:pPr>
                  <a:buFont typeface="Arial" panose="020B0604020202020204" pitchFamily="34" charset="0"/>
                  <a:buChar char="•"/>
                </a:pPr>
                <a:r>
                  <a:rPr lang="en-US" dirty="0" err="1"/>
                  <a:t>CycleGAN</a:t>
                </a:r>
                <a:r>
                  <a:rPr lang="en-US" dirty="0"/>
                  <a:t> generator loss:</a:t>
                </a:r>
              </a:p>
              <a:p>
                <a:pPr marL="0" indent="0"/>
                <a:endParaRPr lang="en-US" sz="800" i="1" dirty="0">
                  <a:solidFill>
                    <a:srgbClr val="9900CC"/>
                  </a:solidFill>
                  <a:latin typeface="Cambria Math" panose="02040503050406030204" pitchFamily="18" charset="0"/>
                  <a:ea typeface="Cambria Math" panose="02040503050406030204" pitchFamily="18" charset="0"/>
                </a:endParaRPr>
              </a:p>
              <a:p>
                <a:pPr marL="0" indent="0"/>
                <a:r>
                  <a:rPr lang="en-US" sz="2000" dirty="0">
                    <a:solidFill>
                      <a:srgbClr val="9900CC"/>
                    </a:solidFill>
                    <a:ea typeface="Cambria Math" panose="02040503050406030204" pitchFamily="18" charset="0"/>
                  </a:rPr>
                  <a:t> </a:t>
                </a:r>
                <a14:m>
                  <m:oMath xmlns:m="http://schemas.openxmlformats.org/officeDocument/2006/math">
                    <m:sSub>
                      <m:sSubPr>
                        <m:ctrlPr>
                          <a:rPr lang="en-US" sz="2000" i="1">
                            <a:solidFill>
                              <a:srgbClr val="9900CC"/>
                            </a:solidFill>
                            <a:latin typeface="Cambria Math" panose="02040503050406030204" pitchFamily="18" charset="0"/>
                            <a:ea typeface="Cambria Math" panose="02040503050406030204" pitchFamily="18" charset="0"/>
                          </a:rPr>
                        </m:ctrlPr>
                      </m:sSubPr>
                      <m:e>
                        <m:r>
                          <a:rPr lang="en-US" sz="2000" i="1">
                            <a:solidFill>
                              <a:srgbClr val="9900CC"/>
                            </a:solidFill>
                            <a:latin typeface="Cambria Math" panose="02040503050406030204" pitchFamily="18" charset="0"/>
                            <a:ea typeface="Cambria Math" panose="02040503050406030204" pitchFamily="18" charset="0"/>
                          </a:rPr>
                          <m:t>ℒ</m:t>
                        </m:r>
                      </m:e>
                      <m:sub>
                        <m:r>
                          <m:rPr>
                            <m:sty m:val="p"/>
                          </m:rPr>
                          <a:rPr lang="en-US" sz="2000">
                            <a:solidFill>
                              <a:srgbClr val="9900CC"/>
                            </a:solidFill>
                            <a:latin typeface="Cambria Math" panose="02040503050406030204" pitchFamily="18" charset="0"/>
                            <a:ea typeface="Cambria Math" panose="02040503050406030204" pitchFamily="18" charset="0"/>
                          </a:rPr>
                          <m:t>cyc</m:t>
                        </m:r>
                      </m:sub>
                    </m:sSub>
                    <m:d>
                      <m:dPr>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𝐺</m:t>
                        </m:r>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ea typeface="Cambria Math" panose="02040503050406030204" pitchFamily="18" charset="0"/>
                          </a:rPr>
                          <m:t>𝐹</m:t>
                        </m:r>
                      </m:e>
                    </m:d>
                    <m:r>
                      <a:rPr lang="en-US" sz="2000" i="1">
                        <a:solidFill>
                          <a:srgbClr val="9900CC"/>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𝔼</m:t>
                        </m:r>
                      </m:e>
                      <m:sub>
                        <m:r>
                          <a:rPr lang="en-US" sz="2000" i="1">
                            <a:solidFill>
                              <a:srgbClr val="0000FF"/>
                            </a:solidFill>
                            <a:latin typeface="Cambria Math" panose="02040503050406030204" pitchFamily="18" charset="0"/>
                            <a:ea typeface="Cambria Math" panose="02040503050406030204" pitchFamily="18" charset="0"/>
                          </a:rPr>
                          <m:t>𝑥</m:t>
                        </m:r>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0000FF"/>
                                </a:solidFill>
                                <a:latin typeface="Cambria Math" panose="02040503050406030204" pitchFamily="18" charset="0"/>
                                <a:ea typeface="Cambria Math" panose="02040503050406030204" pitchFamily="18" charset="0"/>
                              </a:rPr>
                            </m:ctrlPr>
                          </m:sSubPr>
                          <m:e>
                            <m:r>
                              <a:rPr lang="en-US" sz="2000" i="1">
                                <a:solidFill>
                                  <a:srgbClr val="0000FF"/>
                                </a:solidFill>
                                <a:latin typeface="Cambria Math" panose="02040503050406030204" pitchFamily="18" charset="0"/>
                                <a:ea typeface="Cambria Math" panose="02040503050406030204" pitchFamily="18" charset="0"/>
                              </a:rPr>
                              <m:t>𝑝</m:t>
                            </m:r>
                          </m:e>
                          <m:sub>
                            <m:r>
                              <m:rPr>
                                <m:sty m:val="p"/>
                              </m:rPr>
                              <a:rPr lang="en-US" sz="2000">
                                <a:solidFill>
                                  <a:srgbClr val="0000FF"/>
                                </a:solidFill>
                                <a:latin typeface="Cambria Math" panose="02040503050406030204" pitchFamily="18" charset="0"/>
                                <a:ea typeface="Cambria Math" panose="02040503050406030204" pitchFamily="18" charset="0"/>
                              </a:rPr>
                              <m:t>data</m:t>
                            </m:r>
                          </m:sub>
                        </m:sSub>
                        <m:r>
                          <a:rPr lang="en-US" sz="2000" i="1">
                            <a:solidFill>
                              <a:srgbClr val="0000FF"/>
                            </a:solidFill>
                            <a:latin typeface="Cambria Math" panose="02040503050406030204" pitchFamily="18" charset="0"/>
                            <a:ea typeface="Cambria Math" panose="02040503050406030204" pitchFamily="18" charset="0"/>
                          </a:rPr>
                          <m:t>(</m:t>
                        </m:r>
                        <m:r>
                          <a:rPr lang="en-US" sz="2000" i="1">
                            <a:solidFill>
                              <a:srgbClr val="0000FF"/>
                            </a:solidFill>
                            <a:latin typeface="Cambria Math" panose="02040503050406030204" pitchFamily="18" charset="0"/>
                            <a:ea typeface="Cambria Math" panose="02040503050406030204" pitchFamily="18" charset="0"/>
                          </a:rPr>
                          <m:t>𝑥</m:t>
                        </m:r>
                        <m:r>
                          <a:rPr lang="en-US" sz="2000" i="1">
                            <a:solidFill>
                              <a:srgbClr val="0000FF"/>
                            </a:solidFill>
                            <a:latin typeface="Cambria Math" panose="02040503050406030204" pitchFamily="18" charset="0"/>
                            <a:ea typeface="Cambria Math" panose="02040503050406030204" pitchFamily="18" charset="0"/>
                          </a:rPr>
                          <m:t>)</m:t>
                        </m:r>
                      </m:sub>
                    </m:sSub>
                    <m:d>
                      <m:dPr>
                        <m:begChr m:val="["/>
                        <m:endChr m:val="]"/>
                        <m:ctrlPr>
                          <a:rPr lang="en-US" sz="2000" i="1">
                            <a:solidFill>
                              <a:srgbClr val="0000FF"/>
                            </a:solidFill>
                            <a:latin typeface="Cambria Math" panose="02040503050406030204" pitchFamily="18" charset="0"/>
                            <a:ea typeface="Cambria Math" panose="02040503050406030204" pitchFamily="18" charset="0"/>
                          </a:rPr>
                        </m:ctrlPr>
                      </m:dPr>
                      <m:e>
                        <m:sSup>
                          <m:sSupPr>
                            <m:ctrlPr>
                              <a:rPr lang="en-US" sz="2000" i="1">
                                <a:solidFill>
                                  <a:srgbClr val="0000FF"/>
                                </a:solidFill>
                                <a:latin typeface="Cambria Math" panose="02040503050406030204" pitchFamily="18" charset="0"/>
                                <a:ea typeface="Cambria Math" panose="02040503050406030204" pitchFamily="18" charset="0"/>
                              </a:rPr>
                            </m:ctrlPr>
                          </m:sSupPr>
                          <m:e>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𝐷</m:t>
                                </m:r>
                              </m:e>
                              <m:sub>
                                <m:r>
                                  <a:rPr lang="en-US" sz="2000" i="1">
                                    <a:solidFill>
                                      <a:srgbClr val="0000FF"/>
                                    </a:solidFill>
                                    <a:latin typeface="Cambria Math" panose="02040503050406030204" pitchFamily="18" charset="0"/>
                                  </a:rPr>
                                  <m:t>𝑌</m:t>
                                </m:r>
                              </m:sub>
                            </m:sSub>
                            <m:d>
                              <m:dPr>
                                <m:ctrlPr>
                                  <a:rPr lang="en-US" sz="2000" i="1">
                                    <a:solidFill>
                                      <a:srgbClr val="0000FF"/>
                                    </a:solidFill>
                                    <a:latin typeface="Cambria Math" panose="02040503050406030204" pitchFamily="18" charset="0"/>
                                    <a:ea typeface="Cambria Math" panose="02040503050406030204" pitchFamily="18" charset="0"/>
                                  </a:rPr>
                                </m:ctrlPr>
                              </m:dPr>
                              <m:e>
                                <m:r>
                                  <a:rPr lang="en-US" sz="2000" i="1">
                                    <a:solidFill>
                                      <a:srgbClr val="0000FF"/>
                                    </a:solidFill>
                                    <a:latin typeface="Cambria Math" panose="02040503050406030204" pitchFamily="18" charset="0"/>
                                    <a:ea typeface="Cambria Math" panose="02040503050406030204" pitchFamily="18" charset="0"/>
                                  </a:rPr>
                                  <m:t>𝐺</m:t>
                                </m:r>
                                <m:d>
                                  <m:dPr>
                                    <m:ctrlPr>
                                      <a:rPr lang="en-US" sz="2000" i="1">
                                        <a:solidFill>
                                          <a:srgbClr val="0000FF"/>
                                        </a:solidFill>
                                        <a:latin typeface="Cambria Math" panose="02040503050406030204" pitchFamily="18" charset="0"/>
                                        <a:ea typeface="Cambria Math" panose="02040503050406030204" pitchFamily="18" charset="0"/>
                                      </a:rPr>
                                    </m:ctrlPr>
                                  </m:dPr>
                                  <m:e>
                                    <m:r>
                                      <a:rPr lang="en-US" sz="2000" i="1">
                                        <a:solidFill>
                                          <a:srgbClr val="0000FF"/>
                                        </a:solidFill>
                                        <a:latin typeface="Cambria Math" panose="02040503050406030204" pitchFamily="18" charset="0"/>
                                        <a:ea typeface="Cambria Math" panose="02040503050406030204" pitchFamily="18" charset="0"/>
                                      </a:rPr>
                                      <m:t>𝑥</m:t>
                                    </m:r>
                                  </m:e>
                                </m:d>
                                <m:r>
                                  <a:rPr lang="en-US" sz="2000" i="1">
                                    <a:solidFill>
                                      <a:srgbClr val="0000FF"/>
                                    </a:solidFill>
                                    <a:latin typeface="Cambria Math" panose="02040503050406030204" pitchFamily="18" charset="0"/>
                                    <a:ea typeface="Cambria Math" panose="02040503050406030204" pitchFamily="18" charset="0"/>
                                  </a:rPr>
                                  <m:t>−1</m:t>
                                </m:r>
                              </m:e>
                            </m:d>
                          </m:e>
                          <m:sup>
                            <m:r>
                              <a:rPr lang="en-US" sz="2000" i="1">
                                <a:solidFill>
                                  <a:srgbClr val="0000FF"/>
                                </a:solidFill>
                                <a:latin typeface="Cambria Math" panose="02040503050406030204" pitchFamily="18" charset="0"/>
                                <a:ea typeface="Cambria Math" panose="02040503050406030204" pitchFamily="18" charset="0"/>
                              </a:rPr>
                              <m:t>2</m:t>
                            </m:r>
                          </m:sup>
                        </m:sSup>
                      </m:e>
                    </m:d>
                    <m:r>
                      <a:rPr lang="en-US" sz="2000" i="1">
                        <a:solidFill>
                          <a:srgbClr val="0000FF"/>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𝔼</m:t>
                        </m:r>
                      </m:e>
                      <m:sub>
                        <m:r>
                          <a:rPr lang="en-US" sz="2000" i="1">
                            <a:solidFill>
                              <a:srgbClr val="FF0000"/>
                            </a:solidFill>
                            <a:latin typeface="Cambria Math" panose="02040503050406030204" pitchFamily="18" charset="0"/>
                            <a:ea typeface="Cambria Math" panose="02040503050406030204" pitchFamily="18" charset="0"/>
                          </a:rPr>
                          <m:t>𝑦</m:t>
                        </m:r>
                        <m:r>
                          <a:rPr lang="en-US" sz="2000" i="1">
                            <a:solidFill>
                              <a:srgbClr val="FF0000"/>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ea typeface="Cambria Math" panose="02040503050406030204" pitchFamily="18" charset="0"/>
                              </a:rPr>
                            </m:ctrlPr>
                          </m:sSubPr>
                          <m:e>
                            <m:r>
                              <a:rPr lang="en-US" sz="2000" i="1">
                                <a:solidFill>
                                  <a:srgbClr val="FF0000"/>
                                </a:solidFill>
                                <a:latin typeface="Cambria Math" panose="02040503050406030204" pitchFamily="18" charset="0"/>
                                <a:ea typeface="Cambria Math" panose="02040503050406030204" pitchFamily="18" charset="0"/>
                              </a:rPr>
                              <m:t>𝑝</m:t>
                            </m:r>
                          </m:e>
                          <m:sub>
                            <m:r>
                              <m:rPr>
                                <m:sty m:val="p"/>
                              </m:rPr>
                              <a:rPr lang="en-US" sz="2000">
                                <a:solidFill>
                                  <a:srgbClr val="FF0000"/>
                                </a:solidFill>
                                <a:latin typeface="Cambria Math" panose="02040503050406030204" pitchFamily="18" charset="0"/>
                                <a:ea typeface="Cambria Math" panose="02040503050406030204" pitchFamily="18" charset="0"/>
                              </a:rPr>
                              <m:t>data</m:t>
                            </m:r>
                          </m:sub>
                        </m:sSub>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𝑦</m:t>
                        </m:r>
                        <m:r>
                          <a:rPr lang="en-US" sz="2000" i="1">
                            <a:solidFill>
                              <a:srgbClr val="FF0000"/>
                            </a:solidFill>
                            <a:latin typeface="Cambria Math" panose="02040503050406030204" pitchFamily="18" charset="0"/>
                            <a:ea typeface="Cambria Math" panose="02040503050406030204" pitchFamily="18" charset="0"/>
                          </a:rPr>
                          <m:t>)</m:t>
                        </m:r>
                      </m:sub>
                    </m:sSub>
                    <m:d>
                      <m:dPr>
                        <m:begChr m:val="["/>
                        <m:endChr m:val="]"/>
                        <m:ctrlPr>
                          <a:rPr lang="en-US" sz="2000" i="1">
                            <a:solidFill>
                              <a:srgbClr val="FF0000"/>
                            </a:solidFill>
                            <a:latin typeface="Cambria Math" panose="02040503050406030204" pitchFamily="18" charset="0"/>
                            <a:ea typeface="Cambria Math" panose="02040503050406030204" pitchFamily="18" charset="0"/>
                          </a:rPr>
                        </m:ctrlPr>
                      </m:dPr>
                      <m:e>
                        <m:sSup>
                          <m:sSupPr>
                            <m:ctrlPr>
                              <a:rPr lang="en-US" sz="2000" i="1">
                                <a:solidFill>
                                  <a:srgbClr val="FF0000"/>
                                </a:solidFill>
                                <a:latin typeface="Cambria Math" panose="02040503050406030204" pitchFamily="18" charset="0"/>
                                <a:ea typeface="Cambria Math" panose="02040503050406030204" pitchFamily="18" charset="0"/>
                              </a:rPr>
                            </m:ctrlPr>
                          </m:sSup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𝐷</m:t>
                                </m:r>
                              </m:e>
                              <m:sub>
                                <m:r>
                                  <a:rPr lang="en-US" sz="2000" i="1">
                                    <a:solidFill>
                                      <a:srgbClr val="FF0000"/>
                                    </a:solidFill>
                                    <a:latin typeface="Cambria Math" panose="02040503050406030204" pitchFamily="18" charset="0"/>
                                  </a:rPr>
                                  <m:t>𝑋</m:t>
                                </m:r>
                              </m:sub>
                            </m:sSub>
                            <m:d>
                              <m:dPr>
                                <m:ctrlPr>
                                  <a:rPr lang="en-US" sz="2000" i="1">
                                    <a:solidFill>
                                      <a:srgbClr val="FF0000"/>
                                    </a:solidFill>
                                    <a:latin typeface="Cambria Math" panose="02040503050406030204" pitchFamily="18" charset="0"/>
                                    <a:ea typeface="Cambria Math" panose="02040503050406030204" pitchFamily="18" charset="0"/>
                                  </a:rPr>
                                </m:ctrlPr>
                              </m:dPr>
                              <m:e>
                                <m:r>
                                  <a:rPr lang="en-US" sz="2000" i="1">
                                    <a:solidFill>
                                      <a:srgbClr val="FF0000"/>
                                    </a:solidFill>
                                    <a:latin typeface="Cambria Math" panose="02040503050406030204" pitchFamily="18" charset="0"/>
                                    <a:ea typeface="Cambria Math" panose="02040503050406030204" pitchFamily="18" charset="0"/>
                                  </a:rPr>
                                  <m:t>𝐹</m:t>
                                </m:r>
                                <m:d>
                                  <m:dPr>
                                    <m:ctrlPr>
                                      <a:rPr lang="en-US" sz="2000" i="1">
                                        <a:solidFill>
                                          <a:srgbClr val="FF0000"/>
                                        </a:solidFill>
                                        <a:latin typeface="Cambria Math" panose="02040503050406030204" pitchFamily="18" charset="0"/>
                                        <a:ea typeface="Cambria Math" panose="02040503050406030204" pitchFamily="18" charset="0"/>
                                      </a:rPr>
                                    </m:ctrlPr>
                                  </m:dPr>
                                  <m:e>
                                    <m:r>
                                      <a:rPr lang="en-US" sz="2000" i="1">
                                        <a:solidFill>
                                          <a:srgbClr val="FF0000"/>
                                        </a:solidFill>
                                        <a:latin typeface="Cambria Math" panose="02040503050406030204" pitchFamily="18" charset="0"/>
                                        <a:ea typeface="Cambria Math" panose="02040503050406030204" pitchFamily="18" charset="0"/>
                                      </a:rPr>
                                      <m:t>𝑦</m:t>
                                    </m:r>
                                  </m:e>
                                </m:d>
                                <m:r>
                                  <a:rPr lang="en-US" sz="2000" i="1">
                                    <a:solidFill>
                                      <a:srgbClr val="FF0000"/>
                                    </a:solidFill>
                                    <a:latin typeface="Cambria Math" panose="02040503050406030204" pitchFamily="18" charset="0"/>
                                    <a:ea typeface="Cambria Math" panose="02040503050406030204" pitchFamily="18" charset="0"/>
                                  </a:rPr>
                                  <m:t>−1</m:t>
                                </m:r>
                              </m:e>
                            </m:d>
                          </m:e>
                          <m:sup>
                            <m:r>
                              <a:rPr lang="en-US" sz="2000" i="1">
                                <a:solidFill>
                                  <a:srgbClr val="FF0000"/>
                                </a:solidFill>
                                <a:latin typeface="Cambria Math" panose="02040503050406030204" pitchFamily="18" charset="0"/>
                                <a:ea typeface="Cambria Math" panose="02040503050406030204" pitchFamily="18" charset="0"/>
                              </a:rPr>
                              <m:t>2</m:t>
                            </m:r>
                          </m:sup>
                        </m:sSup>
                      </m:e>
                    </m:d>
                  </m:oMath>
                </a14:m>
                <a:endParaRPr lang="en-US" sz="2000" i="1" dirty="0">
                  <a:solidFill>
                    <a:srgbClr val="FF0000"/>
                  </a:solidFill>
                  <a:latin typeface="Cambria Math" panose="02040503050406030204" pitchFamily="18" charset="0"/>
                  <a:ea typeface="Cambria Math" panose="02040503050406030204" pitchFamily="18" charset="0"/>
                </a:endParaRPr>
              </a:p>
              <a:p>
                <a:pPr marL="0" indent="0"/>
                <a:endParaRPr lang="en-US" sz="800" i="1" dirty="0">
                  <a:solidFill>
                    <a:srgbClr val="FF0000"/>
                  </a:solidFill>
                  <a:latin typeface="Cambria Math" panose="02040503050406030204" pitchFamily="18" charset="0"/>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000" i="1">
                          <a:solidFill>
                            <a:srgbClr val="9900CC"/>
                          </a:solidFill>
                          <a:latin typeface="Cambria Math" panose="02040503050406030204" pitchFamily="18" charset="0"/>
                          <a:ea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ea typeface="Cambria Math" panose="02040503050406030204" pitchFamily="18" charset="0"/>
                            </a:rPr>
                            <m:t>𝔼</m:t>
                          </m:r>
                        </m:e>
                        <m:sub>
                          <m:r>
                            <a:rPr lang="en-US" sz="2000" i="1">
                              <a:solidFill>
                                <a:srgbClr val="9900CC"/>
                              </a:solidFill>
                              <a:latin typeface="Cambria Math" panose="02040503050406030204" pitchFamily="18" charset="0"/>
                              <a:ea typeface="Cambria Math" panose="02040503050406030204" pitchFamily="18" charset="0"/>
                            </a:rPr>
                            <m:t>𝑥</m:t>
                          </m:r>
                          <m:r>
                            <a:rPr lang="en-US" sz="2000" i="1">
                              <a:solidFill>
                                <a:srgbClr val="9900CC"/>
                              </a:solidFill>
                              <a:latin typeface="Cambria Math" panose="02040503050406030204" pitchFamily="18" charset="0"/>
                              <a:ea typeface="Cambria Math" panose="02040503050406030204" pitchFamily="18" charset="0"/>
                            </a:rPr>
                            <m:t>~</m:t>
                          </m:r>
                          <m:sSub>
                            <m:sSubPr>
                              <m:ctrlPr>
                                <a:rPr lang="en-US" sz="2000" i="1">
                                  <a:solidFill>
                                    <a:srgbClr val="9900CC"/>
                                  </a:solidFill>
                                  <a:latin typeface="Cambria Math" panose="02040503050406030204" pitchFamily="18" charset="0"/>
                                  <a:ea typeface="Cambria Math" panose="02040503050406030204" pitchFamily="18" charset="0"/>
                                </a:rPr>
                              </m:ctrlPr>
                            </m:sSubPr>
                            <m:e>
                              <m:r>
                                <a:rPr lang="en-US" sz="2000" i="1">
                                  <a:solidFill>
                                    <a:srgbClr val="9900CC"/>
                                  </a:solidFill>
                                  <a:latin typeface="Cambria Math" panose="02040503050406030204" pitchFamily="18" charset="0"/>
                                  <a:ea typeface="Cambria Math" panose="02040503050406030204" pitchFamily="18" charset="0"/>
                                </a:rPr>
                                <m:t>𝑝</m:t>
                              </m:r>
                            </m:e>
                            <m:sub>
                              <m:r>
                                <m:rPr>
                                  <m:sty m:val="p"/>
                                </m:rPr>
                                <a:rPr lang="en-US" sz="2000">
                                  <a:solidFill>
                                    <a:srgbClr val="9900CC"/>
                                  </a:solidFill>
                                  <a:latin typeface="Cambria Math" panose="02040503050406030204" pitchFamily="18" charset="0"/>
                                  <a:ea typeface="Cambria Math" panose="02040503050406030204" pitchFamily="18" charset="0"/>
                                </a:rPr>
                                <m:t>data</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ea typeface="Cambria Math" panose="02040503050406030204" pitchFamily="18" charset="0"/>
                            </a:rPr>
                            <m:t>𝑥</m:t>
                          </m:r>
                          <m:r>
                            <a:rPr lang="en-US" sz="2000" i="1">
                              <a:solidFill>
                                <a:srgbClr val="9900CC"/>
                              </a:solidFill>
                              <a:latin typeface="Cambria Math" panose="02040503050406030204" pitchFamily="18" charset="0"/>
                              <a:ea typeface="Cambria Math" panose="02040503050406030204" pitchFamily="18" charset="0"/>
                            </a:rPr>
                            <m:t>)</m:t>
                          </m:r>
                        </m:sub>
                      </m:sSub>
                      <m:d>
                        <m:dPr>
                          <m:begChr m:val="["/>
                          <m:endChr m:val="]"/>
                          <m:ctrlPr>
                            <a:rPr lang="en-US" sz="2000" i="1">
                              <a:solidFill>
                                <a:srgbClr val="9900CC"/>
                              </a:solidFill>
                              <a:latin typeface="Cambria Math" panose="02040503050406030204" pitchFamily="18" charset="0"/>
                              <a:ea typeface="Cambria Math" panose="02040503050406030204" pitchFamily="18" charset="0"/>
                            </a:rPr>
                          </m:ctrlPr>
                        </m:dPr>
                        <m:e>
                          <m:sSub>
                            <m:sSubPr>
                              <m:ctrlPr>
                                <a:rPr lang="en-US" sz="2000" i="1">
                                  <a:solidFill>
                                    <a:srgbClr val="9900CC"/>
                                  </a:solidFill>
                                  <a:latin typeface="Cambria Math" panose="02040503050406030204" pitchFamily="18" charset="0"/>
                                  <a:ea typeface="Cambria Math" panose="02040503050406030204" pitchFamily="18" charset="0"/>
                                </a:rPr>
                              </m:ctrlPr>
                            </m:sSubPr>
                            <m:e>
                              <m:d>
                                <m:dPr>
                                  <m:begChr m:val="‖"/>
                                  <m:endChr m:val="‖"/>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𝐹</m:t>
                                  </m:r>
                                  <m:d>
                                    <m:dPr>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𝐺</m:t>
                                      </m:r>
                                      <m:d>
                                        <m:dPr>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𝑥</m:t>
                                          </m:r>
                                        </m:e>
                                      </m:d>
                                    </m:e>
                                  </m:d>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ea typeface="Cambria Math" panose="02040503050406030204" pitchFamily="18" charset="0"/>
                                    </a:rPr>
                                    <m:t>𝑥</m:t>
                                  </m:r>
                                </m:e>
                              </m:d>
                            </m:e>
                            <m:sub>
                              <m:r>
                                <a:rPr lang="en-US" sz="2000" i="1">
                                  <a:solidFill>
                                    <a:srgbClr val="9900CC"/>
                                  </a:solidFill>
                                  <a:latin typeface="Cambria Math" panose="02040503050406030204" pitchFamily="18" charset="0"/>
                                  <a:ea typeface="Cambria Math" panose="02040503050406030204" pitchFamily="18" charset="0"/>
                                </a:rPr>
                                <m:t>1</m:t>
                              </m:r>
                            </m:sub>
                          </m:sSub>
                        </m:e>
                      </m:d>
                      <m:r>
                        <a:rPr lang="en-US" sz="2000" i="1">
                          <a:solidFill>
                            <a:srgbClr val="9900CC"/>
                          </a:solidFill>
                          <a:latin typeface="Cambria Math" panose="02040503050406030204" pitchFamily="18" charset="0"/>
                          <a:ea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ea typeface="Cambria Math" panose="02040503050406030204" pitchFamily="18" charset="0"/>
                            </a:rPr>
                            <m:t>𝔼</m:t>
                          </m:r>
                        </m:e>
                        <m:sub>
                          <m:r>
                            <a:rPr lang="en-US" sz="2000" i="1">
                              <a:solidFill>
                                <a:srgbClr val="9900CC"/>
                              </a:solidFill>
                              <a:latin typeface="Cambria Math" panose="02040503050406030204" pitchFamily="18" charset="0"/>
                              <a:ea typeface="Cambria Math" panose="02040503050406030204" pitchFamily="18" charset="0"/>
                            </a:rPr>
                            <m:t>𝑦</m:t>
                          </m:r>
                          <m:r>
                            <a:rPr lang="en-US" sz="2000" i="1">
                              <a:solidFill>
                                <a:srgbClr val="9900CC"/>
                              </a:solidFill>
                              <a:latin typeface="Cambria Math" panose="02040503050406030204" pitchFamily="18" charset="0"/>
                              <a:ea typeface="Cambria Math" panose="02040503050406030204" pitchFamily="18" charset="0"/>
                            </a:rPr>
                            <m:t>~</m:t>
                          </m:r>
                          <m:sSub>
                            <m:sSubPr>
                              <m:ctrlPr>
                                <a:rPr lang="en-US" sz="2000" i="1">
                                  <a:solidFill>
                                    <a:srgbClr val="9900CC"/>
                                  </a:solidFill>
                                  <a:latin typeface="Cambria Math" panose="02040503050406030204" pitchFamily="18" charset="0"/>
                                  <a:ea typeface="Cambria Math" panose="02040503050406030204" pitchFamily="18" charset="0"/>
                                </a:rPr>
                              </m:ctrlPr>
                            </m:sSubPr>
                            <m:e>
                              <m:r>
                                <a:rPr lang="en-US" sz="2000" i="1">
                                  <a:solidFill>
                                    <a:srgbClr val="9900CC"/>
                                  </a:solidFill>
                                  <a:latin typeface="Cambria Math" panose="02040503050406030204" pitchFamily="18" charset="0"/>
                                  <a:ea typeface="Cambria Math" panose="02040503050406030204" pitchFamily="18" charset="0"/>
                                </a:rPr>
                                <m:t>𝑝</m:t>
                              </m:r>
                            </m:e>
                            <m:sub>
                              <m:r>
                                <m:rPr>
                                  <m:sty m:val="p"/>
                                </m:rPr>
                                <a:rPr lang="en-US" sz="2000">
                                  <a:solidFill>
                                    <a:srgbClr val="9900CC"/>
                                  </a:solidFill>
                                  <a:latin typeface="Cambria Math" panose="02040503050406030204" pitchFamily="18" charset="0"/>
                                  <a:ea typeface="Cambria Math" panose="02040503050406030204" pitchFamily="18" charset="0"/>
                                </a:rPr>
                                <m:t>data</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ea typeface="Cambria Math" panose="02040503050406030204" pitchFamily="18" charset="0"/>
                            </a:rPr>
                            <m:t>𝑦</m:t>
                          </m:r>
                          <m:r>
                            <a:rPr lang="en-US" sz="2000" i="1">
                              <a:solidFill>
                                <a:srgbClr val="9900CC"/>
                              </a:solidFill>
                              <a:latin typeface="Cambria Math" panose="02040503050406030204" pitchFamily="18" charset="0"/>
                              <a:ea typeface="Cambria Math" panose="02040503050406030204" pitchFamily="18" charset="0"/>
                            </a:rPr>
                            <m:t>)</m:t>
                          </m:r>
                        </m:sub>
                      </m:sSub>
                      <m:d>
                        <m:dPr>
                          <m:begChr m:val="["/>
                          <m:endChr m:val="]"/>
                          <m:ctrlPr>
                            <a:rPr lang="en-US" sz="2000" i="1">
                              <a:solidFill>
                                <a:srgbClr val="9900CC"/>
                              </a:solidFill>
                              <a:latin typeface="Cambria Math" panose="02040503050406030204" pitchFamily="18" charset="0"/>
                              <a:ea typeface="Cambria Math" panose="02040503050406030204" pitchFamily="18" charset="0"/>
                            </a:rPr>
                          </m:ctrlPr>
                        </m:dPr>
                        <m:e>
                          <m:sSub>
                            <m:sSubPr>
                              <m:ctrlPr>
                                <a:rPr lang="en-US" sz="2000" i="1">
                                  <a:solidFill>
                                    <a:srgbClr val="9900CC"/>
                                  </a:solidFill>
                                  <a:latin typeface="Cambria Math" panose="02040503050406030204" pitchFamily="18" charset="0"/>
                                  <a:ea typeface="Cambria Math" panose="02040503050406030204" pitchFamily="18" charset="0"/>
                                </a:rPr>
                              </m:ctrlPr>
                            </m:sSubPr>
                            <m:e>
                              <m:d>
                                <m:dPr>
                                  <m:begChr m:val="‖"/>
                                  <m:endChr m:val="‖"/>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𝐺</m:t>
                                  </m:r>
                                  <m:d>
                                    <m:dPr>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𝐹</m:t>
                                      </m:r>
                                      <m:d>
                                        <m:dPr>
                                          <m:ctrlPr>
                                            <a:rPr lang="en-US" sz="2000" i="1">
                                              <a:solidFill>
                                                <a:srgbClr val="9900CC"/>
                                              </a:solidFill>
                                              <a:latin typeface="Cambria Math" panose="02040503050406030204" pitchFamily="18" charset="0"/>
                                              <a:ea typeface="Cambria Math" panose="02040503050406030204" pitchFamily="18" charset="0"/>
                                            </a:rPr>
                                          </m:ctrlPr>
                                        </m:dPr>
                                        <m:e>
                                          <m:r>
                                            <a:rPr lang="en-US" sz="2000" i="1">
                                              <a:solidFill>
                                                <a:srgbClr val="9900CC"/>
                                              </a:solidFill>
                                              <a:latin typeface="Cambria Math" panose="02040503050406030204" pitchFamily="18" charset="0"/>
                                              <a:ea typeface="Cambria Math" panose="02040503050406030204" pitchFamily="18" charset="0"/>
                                            </a:rPr>
                                            <m:t>𝑦</m:t>
                                          </m:r>
                                        </m:e>
                                      </m:d>
                                    </m:e>
                                  </m:d>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ea typeface="Cambria Math" panose="02040503050406030204" pitchFamily="18" charset="0"/>
                                    </a:rPr>
                                    <m:t>𝑦</m:t>
                                  </m:r>
                                </m:e>
                              </m:d>
                            </m:e>
                            <m:sub>
                              <m:r>
                                <a:rPr lang="en-US" sz="2000" i="1">
                                  <a:solidFill>
                                    <a:srgbClr val="9900CC"/>
                                  </a:solidFill>
                                  <a:latin typeface="Cambria Math" panose="02040503050406030204" pitchFamily="18" charset="0"/>
                                  <a:ea typeface="Cambria Math" panose="02040503050406030204" pitchFamily="18" charset="0"/>
                                </a:rPr>
                                <m:t>1</m:t>
                              </m:r>
                            </m:sub>
                          </m:sSub>
                        </m:e>
                      </m:d>
                    </m:oMath>
                  </m:oMathPara>
                </a14:m>
                <a:endParaRPr lang="en-US" sz="2000" dirty="0">
                  <a:solidFill>
                    <a:srgbClr val="9900CC"/>
                  </a:solidFill>
                  <a:ea typeface="Cambria Math" panose="02040503050406030204" pitchFamily="18" charset="0"/>
                </a:endParaRPr>
              </a:p>
              <a:p>
                <a:pPr marL="0" indent="0"/>
                <a:endParaRPr lang="en-US" sz="2000" dirty="0"/>
              </a:p>
              <a:p>
                <a:pPr marL="0" indent="0"/>
                <a:endParaRPr lang="en-US" dirty="0"/>
              </a:p>
            </p:txBody>
          </p:sp>
        </mc:Choice>
        <mc:Fallback xmlns="">
          <p:sp>
            <p:nvSpPr>
              <p:cNvPr id="3" name="Content Placeholder 2">
                <a:extLst>
                  <a:ext uri="{FF2B5EF4-FFF2-40B4-BE49-F238E27FC236}">
                    <a16:creationId xmlns:a16="http://schemas.microsoft.com/office/drawing/2014/main" id="{B4C16592-88B5-3045-97F5-95950F2C465B}"/>
                  </a:ext>
                </a:extLst>
              </p:cNvPr>
              <p:cNvSpPr>
                <a:spLocks noGrp="1" noRot="1" noChangeAspect="1" noMove="1" noResize="1" noEditPoints="1" noAdjustHandles="1" noChangeArrowheads="1" noChangeShapeType="1" noTextEdit="1"/>
              </p:cNvSpPr>
              <p:nvPr>
                <p:ph idx="1"/>
              </p:nvPr>
            </p:nvSpPr>
            <p:spPr>
              <a:blipFill>
                <a:blip r:embed="rId2"/>
                <a:stretch>
                  <a:fillRect l="-1103" t="-1449" b="-2174"/>
                </a:stretch>
              </a:blipFill>
            </p:spPr>
            <p:txBody>
              <a:bodyPr/>
              <a:lstStyle/>
              <a:p>
                <a:r>
                  <a:rPr lang="en-US">
                    <a:noFill/>
                  </a:rPr>
                  <a:t> </a:t>
                </a:r>
              </a:p>
            </p:txBody>
          </p:sp>
        </mc:Fallback>
      </mc:AlternateContent>
    </p:spTree>
    <p:extLst>
      <p:ext uri="{BB962C8B-B14F-4D97-AF65-F5344CB8AC3E}">
        <p14:creationId xmlns:p14="http://schemas.microsoft.com/office/powerpoint/2010/main" val="38812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Paired image-to-image translation</a:t>
            </a:r>
          </a:p>
        </p:txBody>
      </p:sp>
      <p:sp>
        <p:nvSpPr>
          <p:cNvPr id="3" name="Content Placeholder 2">
            <a:extLst>
              <a:ext uri="{FF2B5EF4-FFF2-40B4-BE49-F238E27FC236}">
                <a16:creationId xmlns:a16="http://schemas.microsoft.com/office/drawing/2014/main" id="{3948E93E-700E-6442-BE52-E39665504AA4}"/>
              </a:ext>
            </a:extLst>
          </p:cNvPr>
          <p:cNvSpPr>
            <a:spLocks noGrp="1"/>
          </p:cNvSpPr>
          <p:nvPr>
            <p:ph idx="1"/>
          </p:nvPr>
        </p:nvSpPr>
        <p:spPr/>
        <p:txBody>
          <a:bodyPr/>
          <a:lstStyle/>
          <a:p>
            <a:pPr marL="0" indent="0"/>
            <a:endParaRPr lang="en-US" dirty="0"/>
          </a:p>
        </p:txBody>
      </p:sp>
      <p:pic>
        <p:nvPicPr>
          <p:cNvPr id="4" name="Picture 3" descr="Screen Shot 2018-04-25 at 2.05.25 PM.png">
            <a:extLst>
              <a:ext uri="{FF2B5EF4-FFF2-40B4-BE49-F238E27FC236}">
                <a16:creationId xmlns:a16="http://schemas.microsoft.com/office/drawing/2014/main" id="{097FF6AA-5724-0A48-AE79-11A7C6B76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10447111" cy="3886200"/>
          </a:xfrm>
          <a:prstGeom prst="rect">
            <a:avLst/>
          </a:prstGeom>
        </p:spPr>
      </p:pic>
      <p:sp>
        <p:nvSpPr>
          <p:cNvPr id="5" name="Rectangle 4">
            <a:extLst>
              <a:ext uri="{FF2B5EF4-FFF2-40B4-BE49-F238E27FC236}">
                <a16:creationId xmlns:a16="http://schemas.microsoft.com/office/drawing/2014/main" id="{69E9E78A-4C87-6E49-ACE5-2D522F185FC5}"/>
              </a:ext>
            </a:extLst>
          </p:cNvPr>
          <p:cNvSpPr/>
          <p:nvPr/>
        </p:nvSpPr>
        <p:spPr>
          <a:xfrm>
            <a:off x="457200" y="6400800"/>
            <a:ext cx="11277600" cy="338554"/>
          </a:xfrm>
          <a:prstGeom prst="rect">
            <a:avLst/>
          </a:prstGeom>
        </p:spPr>
        <p:txBody>
          <a:bodyPr wrap="square">
            <a:spAutoFit/>
          </a:bodyPr>
          <a:lstStyle/>
          <a:p>
            <a:pPr algn="ctr"/>
            <a:r>
              <a:rPr lang="en-US" sz="1600" b="0" dirty="0"/>
              <a:t>P. </a:t>
            </a:r>
            <a:r>
              <a:rPr lang="en-US" sz="1600" b="0" dirty="0" err="1"/>
              <a:t>Isola</a:t>
            </a:r>
            <a:r>
              <a:rPr lang="en-US" sz="1600" b="0" dirty="0"/>
              <a:t>, J.-Y. Zhu, T. Zhou, A. </a:t>
            </a:r>
            <a:r>
              <a:rPr lang="en-US" sz="1600" b="0" dirty="0" err="1"/>
              <a:t>Efros</a:t>
            </a:r>
            <a:r>
              <a:rPr lang="en-US" sz="1600" b="0" dirty="0"/>
              <a:t>, </a:t>
            </a:r>
            <a:r>
              <a:rPr lang="en-US" sz="1600" b="0" dirty="0">
                <a:hlinkClick r:id="rId3"/>
              </a:rPr>
              <a:t>Image-to-Image Translation with Conditional Adversarial Networks</a:t>
            </a:r>
            <a:r>
              <a:rPr lang="en-US" sz="1600" b="0" dirty="0"/>
              <a:t>, CVPR 2017</a:t>
            </a:r>
          </a:p>
        </p:txBody>
      </p:sp>
    </p:spTree>
    <p:extLst>
      <p:ext uri="{BB962C8B-B14F-4D97-AF65-F5344CB8AC3E}">
        <p14:creationId xmlns:p14="http://schemas.microsoft.com/office/powerpoint/2010/main" val="25300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7509-2E95-3F46-BD52-5BDE610E09CE}"/>
              </a:ext>
            </a:extLst>
          </p:cNvPr>
          <p:cNvSpPr>
            <a:spLocks noGrp="1"/>
          </p:cNvSpPr>
          <p:nvPr>
            <p:ph type="title"/>
          </p:nvPr>
        </p:nvSpPr>
        <p:spPr/>
        <p:txBody>
          <a:bodyPr/>
          <a:lstStyle/>
          <a:p>
            <a:r>
              <a:rPr lang="en-US" dirty="0" err="1"/>
              <a:t>CycleGAN</a:t>
            </a:r>
            <a:endParaRPr lang="en-US" dirty="0"/>
          </a:p>
        </p:txBody>
      </p:sp>
      <p:sp>
        <p:nvSpPr>
          <p:cNvPr id="3" name="Content Placeholder 2">
            <a:extLst>
              <a:ext uri="{FF2B5EF4-FFF2-40B4-BE49-F238E27FC236}">
                <a16:creationId xmlns:a16="http://schemas.microsoft.com/office/drawing/2014/main" id="{FC882741-989D-A946-9978-A863D70C9C81}"/>
              </a:ext>
            </a:extLst>
          </p:cNvPr>
          <p:cNvSpPr>
            <a:spLocks noGrp="1"/>
          </p:cNvSpPr>
          <p:nvPr>
            <p:ph idx="1"/>
          </p:nvPr>
        </p:nvSpPr>
        <p:spPr/>
        <p:txBody>
          <a:bodyPr/>
          <a:lstStyle/>
          <a:p>
            <a:pPr marL="457200" indent="-457200">
              <a:buFont typeface="Arial" panose="020B0604020202020204" pitchFamily="34" charset="0"/>
              <a:buChar char="•"/>
            </a:pPr>
            <a:r>
              <a:rPr lang="en-US" dirty="0"/>
              <a:t>Illustration of cycle consistency:</a:t>
            </a:r>
          </a:p>
        </p:txBody>
      </p:sp>
      <p:pic>
        <p:nvPicPr>
          <p:cNvPr id="5" name="Picture 4">
            <a:extLst>
              <a:ext uri="{FF2B5EF4-FFF2-40B4-BE49-F238E27FC236}">
                <a16:creationId xmlns:a16="http://schemas.microsoft.com/office/drawing/2014/main" id="{6C7BD5AB-9174-CD4F-A305-31E89F89B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1468327"/>
            <a:ext cx="5027170" cy="5389673"/>
          </a:xfrm>
          <a:prstGeom prst="rect">
            <a:avLst/>
          </a:prstGeom>
        </p:spPr>
      </p:pic>
    </p:spTree>
    <p:extLst>
      <p:ext uri="{BB962C8B-B14F-4D97-AF65-F5344CB8AC3E}">
        <p14:creationId xmlns:p14="http://schemas.microsoft.com/office/powerpoint/2010/main" val="2646507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E307-C41E-2E45-B8FE-E81E4467CB32}"/>
              </a:ext>
            </a:extLst>
          </p:cNvPr>
          <p:cNvSpPr>
            <a:spLocks noGrp="1"/>
          </p:cNvSpPr>
          <p:nvPr>
            <p:ph type="title"/>
          </p:nvPr>
        </p:nvSpPr>
        <p:spPr/>
        <p:txBody>
          <a:bodyPr/>
          <a:lstStyle/>
          <a:p>
            <a:r>
              <a:rPr lang="en-US" dirty="0" err="1"/>
              <a:t>CycleGAN</a:t>
            </a:r>
            <a:r>
              <a:rPr lang="en-US" dirty="0"/>
              <a:t>: Results</a:t>
            </a:r>
          </a:p>
        </p:txBody>
      </p:sp>
      <p:sp>
        <p:nvSpPr>
          <p:cNvPr id="3" name="Content Placeholder 2">
            <a:extLst>
              <a:ext uri="{FF2B5EF4-FFF2-40B4-BE49-F238E27FC236}">
                <a16:creationId xmlns:a16="http://schemas.microsoft.com/office/drawing/2014/main" id="{13A49690-6F86-A348-A1BC-09C6710AB611}"/>
              </a:ext>
            </a:extLst>
          </p:cNvPr>
          <p:cNvSpPr>
            <a:spLocks noGrp="1"/>
          </p:cNvSpPr>
          <p:nvPr>
            <p:ph idx="1"/>
          </p:nvPr>
        </p:nvSpPr>
        <p:spPr/>
        <p:txBody>
          <a:bodyPr/>
          <a:lstStyle/>
          <a:p>
            <a:pPr marL="457200" indent="-457200">
              <a:buFont typeface="Arial" panose="020B0604020202020204" pitchFamily="34" charset="0"/>
              <a:buChar char="•"/>
            </a:pPr>
            <a:r>
              <a:rPr lang="en-US" dirty="0"/>
              <a:t>Translation between maps and aerial photos</a:t>
            </a:r>
          </a:p>
        </p:txBody>
      </p:sp>
      <p:grpSp>
        <p:nvGrpSpPr>
          <p:cNvPr id="9" name="Group 8">
            <a:extLst>
              <a:ext uri="{FF2B5EF4-FFF2-40B4-BE49-F238E27FC236}">
                <a16:creationId xmlns:a16="http://schemas.microsoft.com/office/drawing/2014/main" id="{24DEE338-0138-1540-9835-193AA9DFD10A}"/>
              </a:ext>
            </a:extLst>
          </p:cNvPr>
          <p:cNvGrpSpPr/>
          <p:nvPr/>
        </p:nvGrpSpPr>
        <p:grpSpPr>
          <a:xfrm>
            <a:off x="3581400" y="1484454"/>
            <a:ext cx="5334000" cy="5144947"/>
            <a:chOff x="3728852" y="1746662"/>
            <a:chExt cx="4729348" cy="4561726"/>
          </a:xfrm>
        </p:grpSpPr>
        <p:pic>
          <p:nvPicPr>
            <p:cNvPr id="7" name="Picture 6">
              <a:extLst>
                <a:ext uri="{FF2B5EF4-FFF2-40B4-BE49-F238E27FC236}">
                  <a16:creationId xmlns:a16="http://schemas.microsoft.com/office/drawing/2014/main" id="{D1031956-54E2-BE42-9B28-1B2A2185A751}"/>
                </a:ext>
              </a:extLst>
            </p:cNvPr>
            <p:cNvPicPr>
              <a:picLocks noChangeAspect="1"/>
            </p:cNvPicPr>
            <p:nvPr/>
          </p:nvPicPr>
          <p:blipFill rotWithShape="1">
            <a:blip r:embed="rId2">
              <a:extLst>
                <a:ext uri="{28A0092B-C50C-407E-A947-70E740481C1C}">
                  <a14:useLocalDpi xmlns:a14="http://schemas.microsoft.com/office/drawing/2010/main" val="0"/>
                </a:ext>
              </a:extLst>
            </a:blip>
            <a:srcRect r="86667"/>
            <a:stretch/>
          </p:blipFill>
          <p:spPr>
            <a:xfrm>
              <a:off x="3728852" y="1746662"/>
              <a:ext cx="1219200" cy="4561726"/>
            </a:xfrm>
            <a:prstGeom prst="rect">
              <a:avLst/>
            </a:prstGeom>
          </p:spPr>
        </p:pic>
        <p:pic>
          <p:nvPicPr>
            <p:cNvPr id="8" name="Picture 7">
              <a:extLst>
                <a:ext uri="{FF2B5EF4-FFF2-40B4-BE49-F238E27FC236}">
                  <a16:creationId xmlns:a16="http://schemas.microsoft.com/office/drawing/2014/main" id="{095C8561-55B2-9E40-B11A-0116B9A0AB6F}"/>
                </a:ext>
              </a:extLst>
            </p:cNvPr>
            <p:cNvPicPr>
              <a:picLocks noChangeAspect="1"/>
            </p:cNvPicPr>
            <p:nvPr/>
          </p:nvPicPr>
          <p:blipFill rotWithShape="1">
            <a:blip r:embed="rId2">
              <a:extLst>
                <a:ext uri="{28A0092B-C50C-407E-A947-70E740481C1C}">
                  <a14:useLocalDpi xmlns:a14="http://schemas.microsoft.com/office/drawing/2010/main" val="0"/>
                </a:ext>
              </a:extLst>
            </a:blip>
            <a:srcRect l="61667"/>
            <a:stretch/>
          </p:blipFill>
          <p:spPr>
            <a:xfrm>
              <a:off x="4953000" y="1746662"/>
              <a:ext cx="3505200" cy="4561726"/>
            </a:xfrm>
            <a:prstGeom prst="rect">
              <a:avLst/>
            </a:prstGeom>
          </p:spPr>
        </p:pic>
      </p:grpSp>
    </p:spTree>
    <p:extLst>
      <p:ext uri="{BB962C8B-B14F-4D97-AF65-F5344CB8AC3E}">
        <p14:creationId xmlns:p14="http://schemas.microsoft.com/office/powerpoint/2010/main" val="210009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83D5-A458-D149-B3DC-D7C9F0062FEA}"/>
              </a:ext>
            </a:extLst>
          </p:cNvPr>
          <p:cNvSpPr>
            <a:spLocks noGrp="1"/>
          </p:cNvSpPr>
          <p:nvPr>
            <p:ph type="title"/>
          </p:nvPr>
        </p:nvSpPr>
        <p:spPr/>
        <p:txBody>
          <a:bodyPr/>
          <a:lstStyle/>
          <a:p>
            <a:r>
              <a:rPr lang="en-US" dirty="0" err="1"/>
              <a:t>CycleGAN</a:t>
            </a:r>
            <a:r>
              <a:rPr lang="en-US" dirty="0"/>
              <a:t>: Results</a:t>
            </a:r>
          </a:p>
        </p:txBody>
      </p:sp>
      <p:sp>
        <p:nvSpPr>
          <p:cNvPr id="7" name="Content Placeholder 6">
            <a:extLst>
              <a:ext uri="{FF2B5EF4-FFF2-40B4-BE49-F238E27FC236}">
                <a16:creationId xmlns:a16="http://schemas.microsoft.com/office/drawing/2014/main" id="{3EB09FAA-B349-CD43-B371-E8507A298953}"/>
              </a:ext>
            </a:extLst>
          </p:cNvPr>
          <p:cNvSpPr>
            <a:spLocks noGrp="1"/>
          </p:cNvSpPr>
          <p:nvPr>
            <p:ph idx="1"/>
          </p:nvPr>
        </p:nvSpPr>
        <p:spPr/>
        <p:txBody>
          <a:bodyPr/>
          <a:lstStyle/>
          <a:p>
            <a:pPr marL="457200" indent="-457200">
              <a:buFont typeface="Arial" panose="020B0604020202020204" pitchFamily="34" charset="0"/>
              <a:buChar char="•"/>
            </a:pPr>
            <a:r>
              <a:rPr lang="en-US" dirty="0"/>
              <a:t>Other pix2pix tasks</a:t>
            </a:r>
          </a:p>
        </p:txBody>
      </p:sp>
      <p:pic>
        <p:nvPicPr>
          <p:cNvPr id="9" name="Picture 8">
            <a:extLst>
              <a:ext uri="{FF2B5EF4-FFF2-40B4-BE49-F238E27FC236}">
                <a16:creationId xmlns:a16="http://schemas.microsoft.com/office/drawing/2014/main" id="{656009D2-9EBF-D448-B710-8D62101A2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048" y="1447800"/>
            <a:ext cx="6069153" cy="5324302"/>
          </a:xfrm>
          <a:prstGeom prst="rect">
            <a:avLst/>
          </a:prstGeom>
        </p:spPr>
      </p:pic>
    </p:spTree>
    <p:extLst>
      <p:ext uri="{BB962C8B-B14F-4D97-AF65-F5344CB8AC3E}">
        <p14:creationId xmlns:p14="http://schemas.microsoft.com/office/powerpoint/2010/main" val="90126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E307-C41E-2E45-B8FE-E81E4467CB32}"/>
              </a:ext>
            </a:extLst>
          </p:cNvPr>
          <p:cNvSpPr>
            <a:spLocks noGrp="1"/>
          </p:cNvSpPr>
          <p:nvPr>
            <p:ph type="title"/>
          </p:nvPr>
        </p:nvSpPr>
        <p:spPr/>
        <p:txBody>
          <a:bodyPr/>
          <a:lstStyle/>
          <a:p>
            <a:r>
              <a:rPr lang="en-US" dirty="0" err="1"/>
              <a:t>CycleGAN</a:t>
            </a:r>
            <a:r>
              <a:rPr lang="en-US" dirty="0"/>
              <a:t>: Results</a:t>
            </a:r>
          </a:p>
        </p:txBody>
      </p:sp>
      <p:sp>
        <p:nvSpPr>
          <p:cNvPr id="3" name="Content Placeholder 2">
            <a:extLst>
              <a:ext uri="{FF2B5EF4-FFF2-40B4-BE49-F238E27FC236}">
                <a16:creationId xmlns:a16="http://schemas.microsoft.com/office/drawing/2014/main" id="{13A49690-6F86-A348-A1BC-09C6710AB611}"/>
              </a:ext>
            </a:extLst>
          </p:cNvPr>
          <p:cNvSpPr>
            <a:spLocks noGrp="1"/>
          </p:cNvSpPr>
          <p:nvPr>
            <p:ph idx="1"/>
          </p:nvPr>
        </p:nvSpPr>
        <p:spPr/>
        <p:txBody>
          <a:bodyPr/>
          <a:lstStyle/>
          <a:p>
            <a:pPr marL="457200" indent="-457200">
              <a:buFont typeface="Arial" panose="020B0604020202020204" pitchFamily="34" charset="0"/>
              <a:buChar char="•"/>
            </a:pPr>
            <a:r>
              <a:rPr lang="en-US" dirty="0"/>
              <a:t>Scene to labels and labels to scene</a:t>
            </a:r>
          </a:p>
          <a:p>
            <a:pPr marL="857250" lvl="1" indent="-457200">
              <a:buFont typeface="Arial" panose="020B0604020202020204" pitchFamily="34" charset="0"/>
              <a:buChar char="•"/>
            </a:pPr>
            <a:r>
              <a:rPr lang="en-US" sz="2400" dirty="0"/>
              <a:t>Worse performance than pix2pix due to lack of paired training data</a:t>
            </a:r>
          </a:p>
        </p:txBody>
      </p:sp>
      <p:pic>
        <p:nvPicPr>
          <p:cNvPr id="5" name="Picture 4">
            <a:extLst>
              <a:ext uri="{FF2B5EF4-FFF2-40B4-BE49-F238E27FC236}">
                <a16:creationId xmlns:a16="http://schemas.microsoft.com/office/drawing/2014/main" id="{9F96FC3D-FDAA-1A45-86C4-5B01C5928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974" y="1981200"/>
            <a:ext cx="5757226" cy="4501417"/>
          </a:xfrm>
          <a:prstGeom prst="rect">
            <a:avLst/>
          </a:prstGeom>
        </p:spPr>
      </p:pic>
    </p:spTree>
    <p:extLst>
      <p:ext uri="{BB962C8B-B14F-4D97-AF65-F5344CB8AC3E}">
        <p14:creationId xmlns:p14="http://schemas.microsoft.com/office/powerpoint/2010/main" val="765972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4CDB-508A-4544-91F6-23DCE17FD5DD}"/>
              </a:ext>
            </a:extLst>
          </p:cNvPr>
          <p:cNvSpPr>
            <a:spLocks noGrp="1"/>
          </p:cNvSpPr>
          <p:nvPr>
            <p:ph type="title"/>
          </p:nvPr>
        </p:nvSpPr>
        <p:spPr/>
        <p:txBody>
          <a:bodyPr/>
          <a:lstStyle/>
          <a:p>
            <a:r>
              <a:rPr lang="en-US" dirty="0" err="1"/>
              <a:t>CycleGAN</a:t>
            </a:r>
            <a:r>
              <a:rPr lang="en-US" dirty="0"/>
              <a:t>: Results</a:t>
            </a:r>
          </a:p>
        </p:txBody>
      </p:sp>
      <p:pic>
        <p:nvPicPr>
          <p:cNvPr id="5" name="Content Placeholder 4">
            <a:extLst>
              <a:ext uri="{FF2B5EF4-FFF2-40B4-BE49-F238E27FC236}">
                <a16:creationId xmlns:a16="http://schemas.microsoft.com/office/drawing/2014/main" id="{CEF7D27D-4D67-0F4D-9BBA-66D353DD68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926" y="1447801"/>
            <a:ext cx="7741275" cy="4265359"/>
          </a:xfrm>
        </p:spPr>
      </p:pic>
      <p:sp>
        <p:nvSpPr>
          <p:cNvPr id="6" name="Content Placeholder 2">
            <a:extLst>
              <a:ext uri="{FF2B5EF4-FFF2-40B4-BE49-F238E27FC236}">
                <a16:creationId xmlns:a16="http://schemas.microsoft.com/office/drawing/2014/main" id="{C4923562-5EB0-7446-952B-CA5A4C0CB855}"/>
              </a:ext>
            </a:extLst>
          </p:cNvPr>
          <p:cNvSpPr txBox="1">
            <a:spLocks/>
          </p:cNvSpPr>
          <p:nvPr/>
        </p:nvSpPr>
        <p:spPr bwMode="auto">
          <a:xfrm>
            <a:off x="9144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Tasks for which paired data is unavailable</a:t>
            </a:r>
            <a:endParaRPr lang="en-US" sz="2400" b="0" kern="0" dirty="0"/>
          </a:p>
        </p:txBody>
      </p:sp>
      <p:pic>
        <p:nvPicPr>
          <p:cNvPr id="8" name="Picture 7">
            <a:extLst>
              <a:ext uri="{FF2B5EF4-FFF2-40B4-BE49-F238E27FC236}">
                <a16:creationId xmlns:a16="http://schemas.microsoft.com/office/drawing/2014/main" id="{D001F4DB-754A-FD45-9562-A01E67F60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159" y="4277788"/>
            <a:ext cx="7680627" cy="2580212"/>
          </a:xfrm>
          <a:prstGeom prst="rect">
            <a:avLst/>
          </a:prstGeom>
        </p:spPr>
      </p:pic>
    </p:spTree>
    <p:extLst>
      <p:ext uri="{BB962C8B-B14F-4D97-AF65-F5344CB8AC3E}">
        <p14:creationId xmlns:p14="http://schemas.microsoft.com/office/powerpoint/2010/main" val="2178856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83D5-A458-D149-B3DC-D7C9F0062FEA}"/>
              </a:ext>
            </a:extLst>
          </p:cNvPr>
          <p:cNvSpPr>
            <a:spLocks noGrp="1"/>
          </p:cNvSpPr>
          <p:nvPr>
            <p:ph type="title"/>
          </p:nvPr>
        </p:nvSpPr>
        <p:spPr/>
        <p:txBody>
          <a:bodyPr/>
          <a:lstStyle/>
          <a:p>
            <a:r>
              <a:rPr lang="en-US" dirty="0" err="1"/>
              <a:t>CycleGAN</a:t>
            </a:r>
            <a:r>
              <a:rPr lang="en-US" dirty="0"/>
              <a:t>: Results</a:t>
            </a:r>
          </a:p>
        </p:txBody>
      </p:sp>
      <p:sp>
        <p:nvSpPr>
          <p:cNvPr id="7" name="Content Placeholder 6">
            <a:extLst>
              <a:ext uri="{FF2B5EF4-FFF2-40B4-BE49-F238E27FC236}">
                <a16:creationId xmlns:a16="http://schemas.microsoft.com/office/drawing/2014/main" id="{3EB09FAA-B349-CD43-B371-E8507A298953}"/>
              </a:ext>
            </a:extLst>
          </p:cNvPr>
          <p:cNvSpPr>
            <a:spLocks noGrp="1"/>
          </p:cNvSpPr>
          <p:nvPr>
            <p:ph idx="1"/>
          </p:nvPr>
        </p:nvSpPr>
        <p:spPr/>
        <p:txBody>
          <a:bodyPr/>
          <a:lstStyle/>
          <a:p>
            <a:pPr marL="457200" indent="-457200">
              <a:buFont typeface="Arial" panose="020B0604020202020204" pitchFamily="34" charset="0"/>
              <a:buChar char="•"/>
            </a:pPr>
            <a:r>
              <a:rPr lang="en-US" dirty="0"/>
              <a:t>Style transfer</a:t>
            </a:r>
          </a:p>
        </p:txBody>
      </p:sp>
      <p:pic>
        <p:nvPicPr>
          <p:cNvPr id="4" name="Picture 3">
            <a:extLst>
              <a:ext uri="{FF2B5EF4-FFF2-40B4-BE49-F238E27FC236}">
                <a16:creationId xmlns:a16="http://schemas.microsoft.com/office/drawing/2014/main" id="{7AD03A7A-BD35-5A49-8DDD-592DC72D4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13152"/>
            <a:ext cx="9144000" cy="5268649"/>
          </a:xfrm>
          <a:prstGeom prst="rect">
            <a:avLst/>
          </a:prstGeom>
        </p:spPr>
      </p:pic>
    </p:spTree>
    <p:extLst>
      <p:ext uri="{BB962C8B-B14F-4D97-AF65-F5344CB8AC3E}">
        <p14:creationId xmlns:p14="http://schemas.microsoft.com/office/powerpoint/2010/main" val="3712049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C6F5-08DE-2940-B88B-6D82BAEFEA2B}"/>
              </a:ext>
            </a:extLst>
          </p:cNvPr>
          <p:cNvSpPr>
            <a:spLocks noGrp="1"/>
          </p:cNvSpPr>
          <p:nvPr>
            <p:ph type="title"/>
          </p:nvPr>
        </p:nvSpPr>
        <p:spPr/>
        <p:txBody>
          <a:bodyPr/>
          <a:lstStyle/>
          <a:p>
            <a:r>
              <a:rPr lang="en-US" dirty="0" err="1"/>
              <a:t>CycleGAN</a:t>
            </a:r>
            <a:r>
              <a:rPr lang="en-US" dirty="0"/>
              <a:t>: Failure cases</a:t>
            </a:r>
          </a:p>
        </p:txBody>
      </p:sp>
      <p:pic>
        <p:nvPicPr>
          <p:cNvPr id="5" name="Picture 4">
            <a:extLst>
              <a:ext uri="{FF2B5EF4-FFF2-40B4-BE49-F238E27FC236}">
                <a16:creationId xmlns:a16="http://schemas.microsoft.com/office/drawing/2014/main" id="{622BCA82-5894-7F46-8C24-98D4932611EF}"/>
              </a:ext>
            </a:extLst>
          </p:cNvPr>
          <p:cNvPicPr>
            <a:picLocks noChangeAspect="1"/>
          </p:cNvPicPr>
          <p:nvPr/>
        </p:nvPicPr>
        <p:blipFill rotWithShape="1">
          <a:blip r:embed="rId2">
            <a:extLst>
              <a:ext uri="{28A0092B-C50C-407E-A947-70E740481C1C}">
                <a14:useLocalDpi xmlns:a14="http://schemas.microsoft.com/office/drawing/2010/main" val="0"/>
              </a:ext>
            </a:extLst>
          </a:blip>
          <a:srcRect l="-2" r="33589"/>
          <a:stretch/>
        </p:blipFill>
        <p:spPr>
          <a:xfrm>
            <a:off x="1295400" y="1143000"/>
            <a:ext cx="9704860" cy="5486400"/>
          </a:xfrm>
          <a:prstGeom prst="rect">
            <a:avLst/>
          </a:prstGeom>
        </p:spPr>
      </p:pic>
    </p:spTree>
    <p:extLst>
      <p:ext uri="{BB962C8B-B14F-4D97-AF65-F5344CB8AC3E}">
        <p14:creationId xmlns:p14="http://schemas.microsoft.com/office/powerpoint/2010/main" val="3429826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C6F5-08DE-2940-B88B-6D82BAEFEA2B}"/>
              </a:ext>
            </a:extLst>
          </p:cNvPr>
          <p:cNvSpPr>
            <a:spLocks noGrp="1"/>
          </p:cNvSpPr>
          <p:nvPr>
            <p:ph type="title"/>
          </p:nvPr>
        </p:nvSpPr>
        <p:spPr/>
        <p:txBody>
          <a:bodyPr/>
          <a:lstStyle/>
          <a:p>
            <a:r>
              <a:rPr lang="en-US" dirty="0" err="1"/>
              <a:t>CycleGAN</a:t>
            </a:r>
            <a:r>
              <a:rPr lang="en-US" dirty="0"/>
              <a:t>: Failure cases</a:t>
            </a:r>
          </a:p>
        </p:txBody>
      </p:sp>
      <p:pic>
        <p:nvPicPr>
          <p:cNvPr id="7" name="Picture 6">
            <a:extLst>
              <a:ext uri="{FF2B5EF4-FFF2-40B4-BE49-F238E27FC236}">
                <a16:creationId xmlns:a16="http://schemas.microsoft.com/office/drawing/2014/main" id="{421707E5-90C6-7944-98C7-E859AC0BB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290" y="1143000"/>
            <a:ext cx="7190110" cy="5486400"/>
          </a:xfrm>
          <a:prstGeom prst="rect">
            <a:avLst/>
          </a:prstGeom>
        </p:spPr>
      </p:pic>
    </p:spTree>
    <p:extLst>
      <p:ext uri="{BB962C8B-B14F-4D97-AF65-F5344CB8AC3E}">
        <p14:creationId xmlns:p14="http://schemas.microsoft.com/office/powerpoint/2010/main" val="2080849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C6F5-08DE-2940-B88B-6D82BAEFEA2B}"/>
              </a:ext>
            </a:extLst>
          </p:cNvPr>
          <p:cNvSpPr>
            <a:spLocks noGrp="1"/>
          </p:cNvSpPr>
          <p:nvPr>
            <p:ph type="title"/>
          </p:nvPr>
        </p:nvSpPr>
        <p:spPr/>
        <p:txBody>
          <a:bodyPr/>
          <a:lstStyle/>
          <a:p>
            <a:r>
              <a:rPr lang="en-US" dirty="0" err="1"/>
              <a:t>CycleGAN</a:t>
            </a:r>
            <a:r>
              <a:rPr lang="en-US" dirty="0"/>
              <a:t>: Limitations</a:t>
            </a:r>
          </a:p>
        </p:txBody>
      </p:sp>
      <p:sp>
        <p:nvSpPr>
          <p:cNvPr id="3" name="Content Placeholder 2">
            <a:extLst>
              <a:ext uri="{FF2B5EF4-FFF2-40B4-BE49-F238E27FC236}">
                <a16:creationId xmlns:a16="http://schemas.microsoft.com/office/drawing/2014/main" id="{D3E938EF-7C1C-FD46-8FDF-9A4A703953F6}"/>
              </a:ext>
            </a:extLst>
          </p:cNvPr>
          <p:cNvSpPr>
            <a:spLocks noGrp="1"/>
          </p:cNvSpPr>
          <p:nvPr>
            <p:ph idx="1"/>
          </p:nvPr>
        </p:nvSpPr>
        <p:spPr/>
        <p:txBody>
          <a:bodyPr/>
          <a:lstStyle/>
          <a:p>
            <a:pPr marL="457200" indent="-457200">
              <a:buFont typeface="Arial" panose="020B0604020202020204" pitchFamily="34" charset="0"/>
              <a:buChar char="•"/>
            </a:pPr>
            <a:r>
              <a:rPr lang="en-US" dirty="0"/>
              <a:t>Cannot handle shape changes (e.g., dog to cat)</a:t>
            </a:r>
          </a:p>
          <a:p>
            <a:pPr marL="457200" indent="-457200">
              <a:buFont typeface="Arial" panose="020B0604020202020204" pitchFamily="34" charset="0"/>
              <a:buChar char="•"/>
            </a:pPr>
            <a:r>
              <a:rPr lang="en-US" dirty="0"/>
              <a:t>Can get confused on images outside of the training domains (e.g., horse with rider)</a:t>
            </a:r>
          </a:p>
          <a:p>
            <a:pPr marL="457200" indent="-457200">
              <a:buFont typeface="Arial" panose="020B0604020202020204" pitchFamily="34" charset="0"/>
              <a:buChar char="•"/>
            </a:pPr>
            <a:r>
              <a:rPr lang="en-US" dirty="0"/>
              <a:t>Cannot close the gap with paired translation methods</a:t>
            </a:r>
          </a:p>
          <a:p>
            <a:pPr marL="457200" indent="-457200">
              <a:buFont typeface="Arial" panose="020B0604020202020204" pitchFamily="34" charset="0"/>
              <a:buChar char="•"/>
            </a:pPr>
            <a:r>
              <a:rPr lang="en-US" dirty="0"/>
              <a:t>Does not account for the fact that one transformation direction may be more challenging than the other</a:t>
            </a:r>
          </a:p>
        </p:txBody>
      </p:sp>
    </p:spTree>
    <p:extLst>
      <p:ext uri="{BB962C8B-B14F-4D97-AF65-F5344CB8AC3E}">
        <p14:creationId xmlns:p14="http://schemas.microsoft.com/office/powerpoint/2010/main" val="949297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Paired image-to-image translation: pix2pix</a:t>
            </a:r>
          </a:p>
          <a:p>
            <a:pPr marL="457200" indent="-457200">
              <a:buFont typeface="Arial"/>
              <a:buChar char="•"/>
            </a:pPr>
            <a:r>
              <a:rPr lang="en-US" dirty="0">
                <a:solidFill>
                  <a:schemeClr val="bg1">
                    <a:lumMod val="50000"/>
                  </a:schemeClr>
                </a:solidFill>
              </a:rPr>
              <a:t>Unpaired image-to-image translation: </a:t>
            </a:r>
            <a:r>
              <a:rPr lang="en-US" dirty="0" err="1">
                <a:solidFill>
                  <a:schemeClr val="bg1">
                    <a:lumMod val="50000"/>
                  </a:schemeClr>
                </a:solidFill>
              </a:rPr>
              <a:t>CycleGAN</a:t>
            </a:r>
            <a:endParaRPr lang="en-US" dirty="0">
              <a:solidFill>
                <a:schemeClr val="bg1">
                  <a:lumMod val="50000"/>
                </a:schemeClr>
              </a:solidFill>
            </a:endParaRPr>
          </a:p>
          <a:p>
            <a:pPr marL="457200" indent="-457200">
              <a:buFont typeface="Arial"/>
              <a:buChar char="•"/>
            </a:pPr>
            <a:r>
              <a:rPr lang="en-US" dirty="0"/>
              <a:t>Extensions, applications</a:t>
            </a:r>
          </a:p>
        </p:txBody>
      </p:sp>
    </p:spTree>
    <p:extLst>
      <p:ext uri="{BB962C8B-B14F-4D97-AF65-F5344CB8AC3E}">
        <p14:creationId xmlns:p14="http://schemas.microsoft.com/office/powerpoint/2010/main" val="1436780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B52CDDB-6658-9B4A-8F16-2C50A83EE843}"/>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Produce modified image </a:t>
                </a:r>
                <a14:m>
                  <m:oMath xmlns:m="http://schemas.openxmlformats.org/officeDocument/2006/math">
                    <m:r>
                      <a:rPr lang="en-US" b="0" i="1" kern="0" dirty="0">
                        <a:solidFill>
                          <a:srgbClr val="9900CC"/>
                        </a:solidFill>
                        <a:latin typeface="Cambria Math" panose="02040503050406030204" pitchFamily="18" charset="0"/>
                      </a:rPr>
                      <m:t>𝑦</m:t>
                    </m:r>
                  </m:oMath>
                </a14:m>
                <a:r>
                  <a:rPr lang="en-US" b="0" kern="0" dirty="0"/>
                  <a:t> conditioned on input image </a:t>
                </a:r>
                <a14:m>
                  <m:oMath xmlns:m="http://schemas.openxmlformats.org/officeDocument/2006/math">
                    <m:r>
                      <a:rPr lang="en-US" b="0" i="1" kern="0" dirty="0">
                        <a:solidFill>
                          <a:srgbClr val="9900CC"/>
                        </a:solidFill>
                        <a:latin typeface="Cambria Math" panose="02040503050406030204" pitchFamily="18" charset="0"/>
                      </a:rPr>
                      <m:t>𝑥</m:t>
                    </m:r>
                  </m:oMath>
                </a14:m>
                <a:r>
                  <a:rPr lang="en-US" b="0" kern="0" dirty="0"/>
                  <a:t> </a:t>
                </a:r>
                <a:br>
                  <a:rPr lang="en-US" b="0" kern="0" dirty="0"/>
                </a:br>
                <a:r>
                  <a:rPr lang="en-US" b="0" kern="0" dirty="0"/>
                  <a:t>(note change of notation)</a:t>
                </a:r>
              </a:p>
              <a:p>
                <a:pPr marL="857250" lvl="1" indent="-457200">
                  <a:buFont typeface="Arial" panose="020B0604020202020204" pitchFamily="34" charset="0"/>
                  <a:buChar char="•"/>
                </a:pPr>
                <a:r>
                  <a:rPr lang="en-US" sz="2400" b="0" kern="0" dirty="0"/>
                  <a:t>Generator receives </a:t>
                </a:r>
                <a14:m>
                  <m:oMath xmlns:m="http://schemas.openxmlformats.org/officeDocument/2006/math">
                    <m:r>
                      <a:rPr lang="en-US" sz="2400" b="0" i="1" kern="0" dirty="0">
                        <a:solidFill>
                          <a:srgbClr val="9900CC"/>
                        </a:solidFill>
                        <a:latin typeface="Cambria Math" panose="02040503050406030204" pitchFamily="18" charset="0"/>
                      </a:rPr>
                      <m:t>𝑥</m:t>
                    </m:r>
                  </m:oMath>
                </a14:m>
                <a:r>
                  <a:rPr lang="en-US" sz="2400" b="0" kern="0" dirty="0"/>
                  <a:t> as input</a:t>
                </a:r>
              </a:p>
              <a:p>
                <a:pPr marL="857250" lvl="1" indent="-457200">
                  <a:buFont typeface="Arial" panose="020B0604020202020204" pitchFamily="34" charset="0"/>
                  <a:buChar char="•"/>
                </a:pPr>
                <a:r>
                  <a:rPr lang="en-US" sz="2400" b="0" kern="0" dirty="0"/>
                  <a:t>Discriminator receives an </a:t>
                </a:r>
                <a14:m>
                  <m:oMath xmlns:m="http://schemas.openxmlformats.org/officeDocument/2006/math">
                    <m:r>
                      <a:rPr lang="en-US" sz="2400" b="0" i="1" kern="0" dirty="0">
                        <a:solidFill>
                          <a:srgbClr val="9900CC"/>
                        </a:solidFill>
                        <a:latin typeface="Cambria Math" panose="02040503050406030204" pitchFamily="18" charset="0"/>
                      </a:rPr>
                      <m:t>𝑥</m:t>
                    </m:r>
                    <m:r>
                      <a:rPr lang="en-US" sz="2400" b="0" i="1" kern="0" dirty="0">
                        <a:solidFill>
                          <a:srgbClr val="9900CC"/>
                        </a:solidFill>
                        <a:latin typeface="Cambria Math" panose="02040503050406030204" pitchFamily="18" charset="0"/>
                      </a:rPr>
                      <m:t>, </m:t>
                    </m:r>
                    <m:r>
                      <a:rPr lang="en-US" sz="2400" b="0" i="1" kern="0" dirty="0">
                        <a:solidFill>
                          <a:srgbClr val="9900CC"/>
                        </a:solidFill>
                        <a:latin typeface="Cambria Math" panose="02040503050406030204" pitchFamily="18" charset="0"/>
                      </a:rPr>
                      <m:t>𝑦</m:t>
                    </m:r>
                    <m:r>
                      <a:rPr lang="en-US" sz="2400" b="0" i="1" kern="0" dirty="0">
                        <a:solidFill>
                          <a:srgbClr val="9900CC"/>
                        </a:solidFill>
                        <a:latin typeface="Cambria Math" panose="02040503050406030204" pitchFamily="18" charset="0"/>
                      </a:rPr>
                      <m:t> </m:t>
                    </m:r>
                  </m:oMath>
                </a14:m>
                <a:r>
                  <a:rPr lang="en-US" sz="2400" b="0" kern="0" dirty="0"/>
                  <a:t>pair and has to decide whether it is real or fake</a:t>
                </a:r>
              </a:p>
            </p:txBody>
          </p:sp>
        </mc:Choice>
        <mc:Fallback xmlns="">
          <p:sp>
            <p:nvSpPr>
              <p:cNvPr id="5" name="Content Placeholder 2">
                <a:extLst>
                  <a:ext uri="{FF2B5EF4-FFF2-40B4-BE49-F238E27FC236}">
                    <a16:creationId xmlns:a16="http://schemas.microsoft.com/office/drawing/2014/main" id="{DB52CDDB-6658-9B4A-8F16-2C50A83EE843}"/>
                  </a:ext>
                </a:extLst>
              </p:cNvPr>
              <p:cNvSpPr txBox="1">
                <a:spLocks noRot="1" noChangeAspect="1" noMove="1" noResize="1" noEditPoints="1" noAdjustHandles="1" noChangeArrowheads="1" noChangeShapeType="1" noTextEdit="1"/>
              </p:cNvSpPr>
              <p:nvPr/>
            </p:nvSpPr>
            <p:spPr bwMode="auto">
              <a:xfrm>
                <a:off x="914400" y="914400"/>
                <a:ext cx="10363200" cy="5257800"/>
              </a:xfrm>
              <a:prstGeom prst="rect">
                <a:avLst/>
              </a:prstGeom>
              <a:blipFill>
                <a:blip r:embed="rId2"/>
                <a:stretch>
                  <a:fillRect l="-1103" t="-1449"/>
                </a:stretch>
              </a:blipFill>
              <a:ln w="9525">
                <a:noFill/>
                <a:miter lim="800000"/>
                <a:headEnd/>
                <a:tailEnd/>
              </a:ln>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7ACDCECB-71C6-8046-8B24-00CEBAF998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3690652"/>
            <a:ext cx="7772400" cy="2481549"/>
          </a:xfrm>
        </p:spPr>
      </p:pic>
    </p:spTree>
    <p:extLst>
      <p:ext uri="{BB962C8B-B14F-4D97-AF65-F5344CB8AC3E}">
        <p14:creationId xmlns:p14="http://schemas.microsoft.com/office/powerpoint/2010/main" val="1100540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3FEC-2F43-BA44-9F02-ABCD02DD577A}"/>
              </a:ext>
            </a:extLst>
          </p:cNvPr>
          <p:cNvSpPr>
            <a:spLocks noGrp="1"/>
          </p:cNvSpPr>
          <p:nvPr>
            <p:ph type="title"/>
          </p:nvPr>
        </p:nvSpPr>
        <p:spPr/>
        <p:txBody>
          <a:bodyPr/>
          <a:lstStyle/>
          <a:p>
            <a:r>
              <a:rPr lang="en-US" dirty="0"/>
              <a:t>Multimodal image-to-image translation</a:t>
            </a:r>
          </a:p>
        </p:txBody>
      </p:sp>
      <p:pic>
        <p:nvPicPr>
          <p:cNvPr id="6" name="Content Placeholder 5">
            <a:extLst>
              <a:ext uri="{FF2B5EF4-FFF2-40B4-BE49-F238E27FC236}">
                <a16:creationId xmlns:a16="http://schemas.microsoft.com/office/drawing/2014/main" id="{6D081FDE-16D3-D040-AF9C-ACDD5AAD1F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686" y="990601"/>
            <a:ext cx="8041915" cy="4939847"/>
          </a:xfrm>
        </p:spPr>
      </p:pic>
      <p:sp>
        <p:nvSpPr>
          <p:cNvPr id="4" name="Rectangle 3">
            <a:extLst>
              <a:ext uri="{FF2B5EF4-FFF2-40B4-BE49-F238E27FC236}">
                <a16:creationId xmlns:a16="http://schemas.microsoft.com/office/drawing/2014/main" id="{928A340C-FDEA-9346-A269-C02246261CF3}"/>
              </a:ext>
            </a:extLst>
          </p:cNvPr>
          <p:cNvSpPr/>
          <p:nvPr/>
        </p:nvSpPr>
        <p:spPr>
          <a:xfrm>
            <a:off x="1752600" y="6096001"/>
            <a:ext cx="8915400" cy="646331"/>
          </a:xfrm>
          <a:prstGeom prst="rect">
            <a:avLst/>
          </a:prstGeom>
        </p:spPr>
        <p:txBody>
          <a:bodyPr wrap="square">
            <a:spAutoFit/>
          </a:bodyPr>
          <a:lstStyle/>
          <a:p>
            <a:pPr algn="ctr"/>
            <a:r>
              <a:rPr lang="en-US" sz="1800" b="0" dirty="0"/>
              <a:t>J.Y. Zhu, R. Zhang, D. Pathak, T. Darrell, A. A. </a:t>
            </a:r>
            <a:r>
              <a:rPr lang="en-US" sz="1800" b="0" dirty="0" err="1"/>
              <a:t>Efros</a:t>
            </a:r>
            <a:r>
              <a:rPr lang="en-US" sz="1800" b="0" dirty="0"/>
              <a:t>, O. Wang, E. </a:t>
            </a:r>
            <a:r>
              <a:rPr lang="en-US" sz="1800" b="0" dirty="0" err="1"/>
              <a:t>Shechtman</a:t>
            </a:r>
            <a:r>
              <a:rPr lang="en-US" sz="1800" b="0" dirty="0"/>
              <a:t>, </a:t>
            </a:r>
            <a:br>
              <a:rPr lang="en-US" sz="1800" b="0" dirty="0"/>
            </a:br>
            <a:r>
              <a:rPr lang="en-US" sz="1800" b="0" dirty="0">
                <a:hlinkClick r:id="rId3"/>
              </a:rPr>
              <a:t>Toward Multimodal Image-to-Image Translation</a:t>
            </a:r>
            <a:r>
              <a:rPr lang="en-US" sz="1800" b="0" dirty="0"/>
              <a:t>, NIPS 2017</a:t>
            </a:r>
          </a:p>
        </p:txBody>
      </p:sp>
    </p:spTree>
    <p:extLst>
      <p:ext uri="{BB962C8B-B14F-4D97-AF65-F5344CB8AC3E}">
        <p14:creationId xmlns:p14="http://schemas.microsoft.com/office/powerpoint/2010/main" val="1831529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A72E-C334-6041-8121-7F935178C3C4}"/>
              </a:ext>
            </a:extLst>
          </p:cNvPr>
          <p:cNvSpPr>
            <a:spLocks noGrp="1"/>
          </p:cNvSpPr>
          <p:nvPr>
            <p:ph type="title"/>
          </p:nvPr>
        </p:nvSpPr>
        <p:spPr/>
        <p:txBody>
          <a:bodyPr/>
          <a:lstStyle/>
          <a:p>
            <a:r>
              <a:rPr lang="en-US" dirty="0"/>
              <a:t>High-resolution, high-quality pix2pix</a:t>
            </a:r>
          </a:p>
        </p:txBody>
      </p:sp>
      <p:pic>
        <p:nvPicPr>
          <p:cNvPr id="5" name="Content Placeholder 4">
            <a:extLst>
              <a:ext uri="{FF2B5EF4-FFF2-40B4-BE49-F238E27FC236}">
                <a16:creationId xmlns:a16="http://schemas.microsoft.com/office/drawing/2014/main" id="{C5242E75-286F-3F4A-A548-AC62958A1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6531" y="930104"/>
            <a:ext cx="7835669" cy="5318296"/>
          </a:xfrm>
        </p:spPr>
      </p:pic>
      <p:sp>
        <p:nvSpPr>
          <p:cNvPr id="6" name="Rectangle 5">
            <a:extLst>
              <a:ext uri="{FF2B5EF4-FFF2-40B4-BE49-F238E27FC236}">
                <a16:creationId xmlns:a16="http://schemas.microsoft.com/office/drawing/2014/main" id="{C2E4F2C7-FC86-2E4A-984D-A57708A91D79}"/>
              </a:ext>
            </a:extLst>
          </p:cNvPr>
          <p:cNvSpPr/>
          <p:nvPr/>
        </p:nvSpPr>
        <p:spPr>
          <a:xfrm>
            <a:off x="457200" y="6367046"/>
            <a:ext cx="11277600" cy="338554"/>
          </a:xfrm>
          <a:prstGeom prst="rect">
            <a:avLst/>
          </a:prstGeom>
        </p:spPr>
        <p:txBody>
          <a:bodyPr wrap="square">
            <a:spAutoFit/>
          </a:bodyPr>
          <a:lstStyle/>
          <a:p>
            <a:pPr algn="ctr"/>
            <a:r>
              <a:rPr lang="en-US" sz="1600" b="0" dirty="0"/>
              <a:t>T.-C. Wang et al., </a:t>
            </a:r>
            <a:r>
              <a:rPr lang="en-US" sz="1600" b="0" dirty="0">
                <a:hlinkClick r:id="rId3"/>
              </a:rPr>
              <a:t>High-Resolution Image Synthesis and Semantic Manipulation with Conditional GANs</a:t>
            </a:r>
            <a:r>
              <a:rPr lang="en-US" sz="1600" b="0" dirty="0"/>
              <a:t>, CVPR 2018</a:t>
            </a:r>
          </a:p>
        </p:txBody>
      </p:sp>
    </p:spTree>
    <p:extLst>
      <p:ext uri="{BB962C8B-B14F-4D97-AF65-F5344CB8AC3E}">
        <p14:creationId xmlns:p14="http://schemas.microsoft.com/office/powerpoint/2010/main" val="1755028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A72E-C334-6041-8121-7F935178C3C4}"/>
              </a:ext>
            </a:extLst>
          </p:cNvPr>
          <p:cNvSpPr>
            <a:spLocks noGrp="1"/>
          </p:cNvSpPr>
          <p:nvPr>
            <p:ph type="title"/>
          </p:nvPr>
        </p:nvSpPr>
        <p:spPr/>
        <p:txBody>
          <a:bodyPr/>
          <a:lstStyle/>
          <a:p>
            <a:r>
              <a:rPr lang="en-US" dirty="0"/>
              <a:t>High-resolution, high-quality pix2pix</a:t>
            </a:r>
          </a:p>
        </p:txBody>
      </p:sp>
      <p:sp>
        <p:nvSpPr>
          <p:cNvPr id="4" name="Content Placeholder 3">
            <a:extLst>
              <a:ext uri="{FF2B5EF4-FFF2-40B4-BE49-F238E27FC236}">
                <a16:creationId xmlns:a16="http://schemas.microsoft.com/office/drawing/2014/main" id="{197DA81D-3096-DD48-A80F-3983A264C5E1}"/>
              </a:ext>
            </a:extLst>
          </p:cNvPr>
          <p:cNvSpPr>
            <a:spLocks noGrp="1"/>
          </p:cNvSpPr>
          <p:nvPr>
            <p:ph idx="1"/>
          </p:nvPr>
        </p:nvSpPr>
        <p:spPr/>
        <p:txBody>
          <a:bodyPr/>
          <a:lstStyle/>
          <a:p>
            <a:pPr marL="457200" indent="-457200">
              <a:buFont typeface="Arial" panose="020B0604020202020204" pitchFamily="34" charset="0"/>
              <a:buChar char="•"/>
            </a:pPr>
            <a:r>
              <a:rPr lang="en-US" dirty="0"/>
              <a:t>Two-scale generator architecture (up to 2048 x 1024 resolution)</a:t>
            </a:r>
          </a:p>
        </p:txBody>
      </p:sp>
      <p:pic>
        <p:nvPicPr>
          <p:cNvPr id="8" name="Picture 7">
            <a:extLst>
              <a:ext uri="{FF2B5EF4-FFF2-40B4-BE49-F238E27FC236}">
                <a16:creationId xmlns:a16="http://schemas.microsoft.com/office/drawing/2014/main" id="{4030875C-7306-6148-80AE-72B29D7E6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72276"/>
            <a:ext cx="11430000" cy="3290324"/>
          </a:xfrm>
          <a:prstGeom prst="rect">
            <a:avLst/>
          </a:prstGeom>
        </p:spPr>
      </p:pic>
      <p:sp>
        <p:nvSpPr>
          <p:cNvPr id="9" name="TextBox 8">
            <a:extLst>
              <a:ext uri="{FF2B5EF4-FFF2-40B4-BE49-F238E27FC236}">
                <a16:creationId xmlns:a16="http://schemas.microsoft.com/office/drawing/2014/main" id="{97A648EE-92D9-6E41-B762-9302F10119DD}"/>
              </a:ext>
            </a:extLst>
          </p:cNvPr>
          <p:cNvSpPr txBox="1"/>
          <p:nvPr/>
        </p:nvSpPr>
        <p:spPr>
          <a:xfrm>
            <a:off x="3276600" y="2057400"/>
            <a:ext cx="4267200" cy="646331"/>
          </a:xfrm>
          <a:prstGeom prst="rect">
            <a:avLst/>
          </a:prstGeom>
          <a:noFill/>
        </p:spPr>
        <p:txBody>
          <a:bodyPr wrap="square" rtlCol="0">
            <a:spAutoFit/>
          </a:bodyPr>
          <a:lstStyle/>
          <a:p>
            <a:pPr algn="ctr"/>
            <a:r>
              <a:rPr lang="en-US" sz="1800" b="0" dirty="0"/>
              <a:t>First train </a:t>
            </a:r>
            <a:r>
              <a:rPr lang="en-US" sz="1800" b="0" i="1" dirty="0"/>
              <a:t>global generator </a:t>
            </a:r>
            <a:r>
              <a:rPr lang="en-US" sz="1800" b="0" dirty="0"/>
              <a:t>network (G1) on lower-res images</a:t>
            </a:r>
          </a:p>
        </p:txBody>
      </p:sp>
      <p:sp>
        <p:nvSpPr>
          <p:cNvPr id="10" name="TextBox 9">
            <a:extLst>
              <a:ext uri="{FF2B5EF4-FFF2-40B4-BE49-F238E27FC236}">
                <a16:creationId xmlns:a16="http://schemas.microsoft.com/office/drawing/2014/main" id="{5202ABC3-510A-7E44-AF9B-A94C7B5247B2}"/>
              </a:ext>
            </a:extLst>
          </p:cNvPr>
          <p:cNvSpPr txBox="1"/>
          <p:nvPr/>
        </p:nvSpPr>
        <p:spPr>
          <a:xfrm>
            <a:off x="1524000" y="5486400"/>
            <a:ext cx="8839200" cy="369332"/>
          </a:xfrm>
          <a:prstGeom prst="rect">
            <a:avLst/>
          </a:prstGeom>
          <a:noFill/>
        </p:spPr>
        <p:txBody>
          <a:bodyPr wrap="square" rtlCol="0">
            <a:spAutoFit/>
          </a:bodyPr>
          <a:lstStyle/>
          <a:p>
            <a:pPr algn="ctr"/>
            <a:r>
              <a:rPr lang="en-US" sz="1800" b="0" dirty="0"/>
              <a:t>Then append higher-res </a:t>
            </a:r>
            <a:r>
              <a:rPr lang="en-US" sz="1800" b="0" i="1" dirty="0"/>
              <a:t>enhancer network</a:t>
            </a:r>
            <a:r>
              <a:rPr lang="en-US" sz="1800" b="0" dirty="0"/>
              <a:t> (G2) blocks and train G1 and G2 jointly</a:t>
            </a:r>
          </a:p>
        </p:txBody>
      </p:sp>
      <p:sp>
        <p:nvSpPr>
          <p:cNvPr id="11" name="Rectangle 10">
            <a:extLst>
              <a:ext uri="{FF2B5EF4-FFF2-40B4-BE49-F238E27FC236}">
                <a16:creationId xmlns:a16="http://schemas.microsoft.com/office/drawing/2014/main" id="{E8AD6FDF-B412-A44B-B6B3-402793555BA2}"/>
              </a:ext>
            </a:extLst>
          </p:cNvPr>
          <p:cNvSpPr/>
          <p:nvPr/>
        </p:nvSpPr>
        <p:spPr>
          <a:xfrm>
            <a:off x="457200" y="6367046"/>
            <a:ext cx="11277600" cy="338554"/>
          </a:xfrm>
          <a:prstGeom prst="rect">
            <a:avLst/>
          </a:prstGeom>
        </p:spPr>
        <p:txBody>
          <a:bodyPr wrap="square">
            <a:spAutoFit/>
          </a:bodyPr>
          <a:lstStyle/>
          <a:p>
            <a:pPr algn="ctr"/>
            <a:r>
              <a:rPr lang="en-US" sz="1600" b="0" dirty="0"/>
              <a:t>T.-C. Wang et al., </a:t>
            </a:r>
            <a:r>
              <a:rPr lang="en-US" sz="1600" b="0" dirty="0">
                <a:hlinkClick r:id="rId3"/>
              </a:rPr>
              <a:t>High-Resolution Image Synthesis and Semantic Manipulation with Conditional GANs</a:t>
            </a:r>
            <a:r>
              <a:rPr lang="en-US" sz="1600" b="0" dirty="0"/>
              <a:t>, CVPR 2018</a:t>
            </a:r>
          </a:p>
        </p:txBody>
      </p:sp>
    </p:spTree>
    <p:extLst>
      <p:ext uri="{BB962C8B-B14F-4D97-AF65-F5344CB8AC3E}">
        <p14:creationId xmlns:p14="http://schemas.microsoft.com/office/powerpoint/2010/main" val="538477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A72E-C334-6041-8121-7F935178C3C4}"/>
              </a:ext>
            </a:extLst>
          </p:cNvPr>
          <p:cNvSpPr>
            <a:spLocks noGrp="1"/>
          </p:cNvSpPr>
          <p:nvPr>
            <p:ph type="title"/>
          </p:nvPr>
        </p:nvSpPr>
        <p:spPr/>
        <p:txBody>
          <a:bodyPr/>
          <a:lstStyle/>
          <a:p>
            <a:r>
              <a:rPr lang="en-US" dirty="0"/>
              <a:t>High-resolution, high-quality pix2pix</a:t>
            </a:r>
          </a:p>
        </p:txBody>
      </p:sp>
      <p:sp>
        <p:nvSpPr>
          <p:cNvPr id="4" name="Content Placeholder 3">
            <a:extLst>
              <a:ext uri="{FF2B5EF4-FFF2-40B4-BE49-F238E27FC236}">
                <a16:creationId xmlns:a16="http://schemas.microsoft.com/office/drawing/2014/main" id="{197DA81D-3096-DD48-A80F-3983A264C5E1}"/>
              </a:ext>
            </a:extLst>
          </p:cNvPr>
          <p:cNvSpPr>
            <a:spLocks noGrp="1"/>
          </p:cNvSpPr>
          <p:nvPr>
            <p:ph idx="1"/>
          </p:nvPr>
        </p:nvSpPr>
        <p:spPr/>
        <p:txBody>
          <a:bodyPr/>
          <a:lstStyle/>
          <a:p>
            <a:pPr marL="457200" indent="-457200">
              <a:buFont typeface="Arial" panose="020B0604020202020204" pitchFamily="34" charset="0"/>
              <a:buChar char="•"/>
            </a:pPr>
            <a:r>
              <a:rPr lang="en-US" dirty="0"/>
              <a:t>Two-scale generator architecture (up to 2048 x 1024 resolution)</a:t>
            </a:r>
          </a:p>
          <a:p>
            <a:pPr marL="457200" indent="-457200">
              <a:buFont typeface="Arial" panose="020B0604020202020204" pitchFamily="34" charset="0"/>
              <a:buChar char="•"/>
            </a:pPr>
            <a:r>
              <a:rPr lang="en-US" dirty="0"/>
              <a:t>Three-scale discriminator architecture (full res, 2x and 4x </a:t>
            </a:r>
            <a:r>
              <a:rPr lang="en-US" dirty="0" err="1"/>
              <a:t>downsampled</a:t>
            </a:r>
            <a:r>
              <a:rPr lang="en-US" dirty="0"/>
              <a:t>)</a:t>
            </a:r>
          </a:p>
          <a:p>
            <a:pPr marL="457200" indent="-457200">
              <a:buFont typeface="Arial" panose="020B0604020202020204" pitchFamily="34" charset="0"/>
              <a:buChar char="•"/>
            </a:pPr>
            <a:r>
              <a:rPr lang="en-US" dirty="0"/>
              <a:t>Incorporate feature matching loss into discriminator</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177777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1B2D-2F49-6247-A8C8-6E27B0FC5177}"/>
              </a:ext>
            </a:extLst>
          </p:cNvPr>
          <p:cNvSpPr>
            <a:spLocks noGrp="1"/>
          </p:cNvSpPr>
          <p:nvPr>
            <p:ph type="title"/>
          </p:nvPr>
        </p:nvSpPr>
        <p:spPr/>
        <p:txBody>
          <a:bodyPr/>
          <a:lstStyle/>
          <a:p>
            <a:r>
              <a:rPr lang="en-US" dirty="0"/>
              <a:t>Human generation conditioned on pose</a:t>
            </a:r>
          </a:p>
        </p:txBody>
      </p:sp>
      <p:sp>
        <p:nvSpPr>
          <p:cNvPr id="7" name="Rectangle 6">
            <a:extLst>
              <a:ext uri="{FF2B5EF4-FFF2-40B4-BE49-F238E27FC236}">
                <a16:creationId xmlns:a16="http://schemas.microsoft.com/office/drawing/2014/main" id="{E5E719AA-011D-4740-A61C-8D1AB6B7DCD5}"/>
              </a:ext>
            </a:extLst>
          </p:cNvPr>
          <p:cNvSpPr/>
          <p:nvPr/>
        </p:nvSpPr>
        <p:spPr>
          <a:xfrm>
            <a:off x="2895600" y="6400800"/>
            <a:ext cx="6946517" cy="338554"/>
          </a:xfrm>
          <a:prstGeom prst="rect">
            <a:avLst/>
          </a:prstGeom>
        </p:spPr>
        <p:txBody>
          <a:bodyPr wrap="none">
            <a:spAutoFit/>
          </a:bodyPr>
          <a:lstStyle/>
          <a:p>
            <a:r>
              <a:rPr lang="en-US" sz="1600" b="0" dirty="0"/>
              <a:t>C. Chan, S. </a:t>
            </a:r>
            <a:r>
              <a:rPr lang="en-US" sz="1600" b="0" dirty="0" err="1"/>
              <a:t>Ginosar</a:t>
            </a:r>
            <a:r>
              <a:rPr lang="en-US" sz="1600" b="0" dirty="0"/>
              <a:t>, T. Zhou, A. </a:t>
            </a:r>
            <a:r>
              <a:rPr lang="en-US" sz="1600" b="0" dirty="0" err="1"/>
              <a:t>Efros</a:t>
            </a:r>
            <a:r>
              <a:rPr lang="en-US" sz="1600" b="0" dirty="0"/>
              <a:t>. </a:t>
            </a:r>
            <a:r>
              <a:rPr lang="en-US" sz="1600" b="0" dirty="0">
                <a:hlinkClick r:id="rId2"/>
              </a:rPr>
              <a:t>Everybody Dance Now</a:t>
            </a:r>
            <a:r>
              <a:rPr lang="en-US" sz="1600" b="0" dirty="0"/>
              <a:t>. ICCV 2019</a:t>
            </a:r>
          </a:p>
        </p:txBody>
      </p:sp>
      <p:pic>
        <p:nvPicPr>
          <p:cNvPr id="5" name="Content Placeholder 4">
            <a:extLst>
              <a:ext uri="{FF2B5EF4-FFF2-40B4-BE49-F238E27FC236}">
                <a16:creationId xmlns:a16="http://schemas.microsoft.com/office/drawing/2014/main" id="{C87A68E9-3F29-8D46-BEAA-1EB229CBAC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1524000"/>
            <a:ext cx="6588562" cy="2879906"/>
          </a:xfrm>
        </p:spPr>
      </p:pic>
      <p:sp>
        <p:nvSpPr>
          <p:cNvPr id="8" name="Rectangle 7">
            <a:extLst>
              <a:ext uri="{FF2B5EF4-FFF2-40B4-BE49-F238E27FC236}">
                <a16:creationId xmlns:a16="http://schemas.microsoft.com/office/drawing/2014/main" id="{4E496D41-EDB0-0D49-86F3-6E6F3EB02308}"/>
              </a:ext>
            </a:extLst>
          </p:cNvPr>
          <p:cNvSpPr/>
          <p:nvPr/>
        </p:nvSpPr>
        <p:spPr>
          <a:xfrm>
            <a:off x="2558858" y="5824835"/>
            <a:ext cx="7620000" cy="461665"/>
          </a:xfrm>
          <a:prstGeom prst="rect">
            <a:avLst/>
          </a:prstGeom>
        </p:spPr>
        <p:txBody>
          <a:bodyPr wrap="square">
            <a:spAutoFit/>
          </a:bodyPr>
          <a:lstStyle/>
          <a:p>
            <a:r>
              <a:rPr lang="en-US" dirty="0">
                <a:hlinkClick r:id="rId4"/>
              </a:rPr>
              <a:t>https://</a:t>
            </a:r>
            <a:r>
              <a:rPr lang="en-US" dirty="0" err="1">
                <a:hlinkClick r:id="rId4"/>
              </a:rPr>
              <a:t>carolineec.github.io</a:t>
            </a:r>
            <a:r>
              <a:rPr lang="en-US" dirty="0">
                <a:hlinkClick r:id="rId4"/>
              </a:rPr>
              <a:t>/</a:t>
            </a:r>
            <a:r>
              <a:rPr lang="en-US" dirty="0" err="1">
                <a:hlinkClick r:id="rId4"/>
              </a:rPr>
              <a:t>everybody_dance_now</a:t>
            </a:r>
            <a:r>
              <a:rPr lang="en-US" dirty="0">
                <a:hlinkClick r:id="rId4"/>
              </a:rPr>
              <a:t>/</a:t>
            </a:r>
            <a:endParaRPr lang="en-US" dirty="0"/>
          </a:p>
        </p:txBody>
      </p:sp>
    </p:spTree>
    <p:extLst>
      <p:ext uri="{BB962C8B-B14F-4D97-AF65-F5344CB8AC3E}">
        <p14:creationId xmlns:p14="http://schemas.microsoft.com/office/powerpoint/2010/main" val="941003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1B2D-2F49-6247-A8C8-6E27B0FC5177}"/>
              </a:ext>
            </a:extLst>
          </p:cNvPr>
          <p:cNvSpPr>
            <a:spLocks noGrp="1"/>
          </p:cNvSpPr>
          <p:nvPr>
            <p:ph type="title"/>
          </p:nvPr>
        </p:nvSpPr>
        <p:spPr/>
        <p:txBody>
          <a:bodyPr/>
          <a:lstStyle/>
          <a:p>
            <a:r>
              <a:rPr lang="en-US" dirty="0"/>
              <a:t>Human generation conditioned on pose</a:t>
            </a:r>
          </a:p>
        </p:txBody>
      </p:sp>
      <p:pic>
        <p:nvPicPr>
          <p:cNvPr id="5" name="Content Placeholder 4">
            <a:extLst>
              <a:ext uri="{FF2B5EF4-FFF2-40B4-BE49-F238E27FC236}">
                <a16:creationId xmlns:a16="http://schemas.microsoft.com/office/drawing/2014/main" id="{0E575EBA-2211-5149-BFEA-CAEB6ED16A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683" y="914400"/>
            <a:ext cx="10116634" cy="5257800"/>
          </a:xfrm>
        </p:spPr>
      </p:pic>
      <p:sp>
        <p:nvSpPr>
          <p:cNvPr id="6" name="Rectangle 5">
            <a:extLst>
              <a:ext uri="{FF2B5EF4-FFF2-40B4-BE49-F238E27FC236}">
                <a16:creationId xmlns:a16="http://schemas.microsoft.com/office/drawing/2014/main" id="{7634D4CB-D723-AF49-BEFB-1191184E115D}"/>
              </a:ext>
            </a:extLst>
          </p:cNvPr>
          <p:cNvSpPr/>
          <p:nvPr/>
        </p:nvSpPr>
        <p:spPr>
          <a:xfrm>
            <a:off x="2895600" y="6400800"/>
            <a:ext cx="6946517" cy="338554"/>
          </a:xfrm>
          <a:prstGeom prst="rect">
            <a:avLst/>
          </a:prstGeom>
        </p:spPr>
        <p:txBody>
          <a:bodyPr wrap="none">
            <a:spAutoFit/>
          </a:bodyPr>
          <a:lstStyle/>
          <a:p>
            <a:r>
              <a:rPr lang="en-US" sz="1600" b="0" dirty="0"/>
              <a:t>C. Chan, S. </a:t>
            </a:r>
            <a:r>
              <a:rPr lang="en-US" sz="1600" b="0" dirty="0" err="1"/>
              <a:t>Ginosar</a:t>
            </a:r>
            <a:r>
              <a:rPr lang="en-US" sz="1600" b="0" dirty="0"/>
              <a:t>, T. Zhou, A. </a:t>
            </a:r>
            <a:r>
              <a:rPr lang="en-US" sz="1600" b="0" dirty="0" err="1"/>
              <a:t>Efros</a:t>
            </a:r>
            <a:r>
              <a:rPr lang="en-US" sz="1600" b="0" dirty="0"/>
              <a:t>. </a:t>
            </a:r>
            <a:r>
              <a:rPr lang="en-US" sz="1600" b="0" dirty="0">
                <a:hlinkClick r:id="rId3"/>
              </a:rPr>
              <a:t>Everybody Dance Now</a:t>
            </a:r>
            <a:r>
              <a:rPr lang="en-US" sz="1600" b="0" dirty="0"/>
              <a:t>. ICCV 2019</a:t>
            </a:r>
          </a:p>
        </p:txBody>
      </p:sp>
    </p:spTree>
    <p:extLst>
      <p:ext uri="{BB962C8B-B14F-4D97-AF65-F5344CB8AC3E}">
        <p14:creationId xmlns:p14="http://schemas.microsoft.com/office/powerpoint/2010/main" val="4114659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1B2D-2F49-6247-A8C8-6E27B0FC5177}"/>
              </a:ext>
            </a:extLst>
          </p:cNvPr>
          <p:cNvSpPr>
            <a:spLocks noGrp="1"/>
          </p:cNvSpPr>
          <p:nvPr>
            <p:ph type="title"/>
          </p:nvPr>
        </p:nvSpPr>
        <p:spPr/>
        <p:txBody>
          <a:bodyPr/>
          <a:lstStyle/>
          <a:p>
            <a:r>
              <a:rPr lang="en-US" dirty="0"/>
              <a:t>Human generation conditioned on pose</a:t>
            </a:r>
          </a:p>
        </p:txBody>
      </p:sp>
      <p:sp>
        <p:nvSpPr>
          <p:cNvPr id="7" name="Rectangle 6">
            <a:extLst>
              <a:ext uri="{FF2B5EF4-FFF2-40B4-BE49-F238E27FC236}">
                <a16:creationId xmlns:a16="http://schemas.microsoft.com/office/drawing/2014/main" id="{E5E719AA-011D-4740-A61C-8D1AB6B7DCD5}"/>
              </a:ext>
            </a:extLst>
          </p:cNvPr>
          <p:cNvSpPr/>
          <p:nvPr/>
        </p:nvSpPr>
        <p:spPr>
          <a:xfrm>
            <a:off x="2895600" y="6400800"/>
            <a:ext cx="6946517" cy="338554"/>
          </a:xfrm>
          <a:prstGeom prst="rect">
            <a:avLst/>
          </a:prstGeom>
        </p:spPr>
        <p:txBody>
          <a:bodyPr wrap="none">
            <a:spAutoFit/>
          </a:bodyPr>
          <a:lstStyle/>
          <a:p>
            <a:r>
              <a:rPr lang="en-US" sz="1600" b="0" dirty="0"/>
              <a:t>C. Chan, S. </a:t>
            </a:r>
            <a:r>
              <a:rPr lang="en-US" sz="1600" b="0" dirty="0" err="1"/>
              <a:t>Ginosar</a:t>
            </a:r>
            <a:r>
              <a:rPr lang="en-US" sz="1600" b="0" dirty="0"/>
              <a:t>, T. Zhou, A. </a:t>
            </a:r>
            <a:r>
              <a:rPr lang="en-US" sz="1600" b="0" dirty="0" err="1"/>
              <a:t>Efros</a:t>
            </a:r>
            <a:r>
              <a:rPr lang="en-US" sz="1600" b="0" dirty="0"/>
              <a:t>. </a:t>
            </a:r>
            <a:r>
              <a:rPr lang="en-US" sz="1600" b="0" dirty="0">
                <a:hlinkClick r:id="rId2"/>
              </a:rPr>
              <a:t>Everybody Dance Now</a:t>
            </a:r>
            <a:r>
              <a:rPr lang="en-US" sz="1600" b="0" dirty="0"/>
              <a:t>. ICCV 2019</a:t>
            </a:r>
          </a:p>
        </p:txBody>
      </p:sp>
      <p:sp>
        <p:nvSpPr>
          <p:cNvPr id="4" name="Content Placeholder 3">
            <a:extLst>
              <a:ext uri="{FF2B5EF4-FFF2-40B4-BE49-F238E27FC236}">
                <a16:creationId xmlns:a16="http://schemas.microsoft.com/office/drawing/2014/main" id="{CF26C7D4-A959-5C48-B298-CBC15C819F81}"/>
              </a:ext>
            </a:extLst>
          </p:cNvPr>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4E496D41-EDB0-0D49-86F3-6E6F3EB02308}"/>
              </a:ext>
            </a:extLst>
          </p:cNvPr>
          <p:cNvSpPr/>
          <p:nvPr/>
        </p:nvSpPr>
        <p:spPr>
          <a:xfrm>
            <a:off x="2558858" y="5824835"/>
            <a:ext cx="7620000" cy="461665"/>
          </a:xfrm>
          <a:prstGeom prst="rect">
            <a:avLst/>
          </a:prstGeom>
        </p:spPr>
        <p:txBody>
          <a:bodyPr wrap="square">
            <a:spAutoFit/>
          </a:bodyPr>
          <a:lstStyle/>
          <a:p>
            <a:r>
              <a:rPr lang="en-US" dirty="0">
                <a:hlinkClick r:id="rId3"/>
              </a:rPr>
              <a:t>https://</a:t>
            </a:r>
            <a:r>
              <a:rPr lang="en-US" dirty="0" err="1">
                <a:hlinkClick r:id="rId3"/>
              </a:rPr>
              <a:t>carolineec.github.io</a:t>
            </a:r>
            <a:r>
              <a:rPr lang="en-US" dirty="0">
                <a:hlinkClick r:id="rId3"/>
              </a:rPr>
              <a:t>/</a:t>
            </a:r>
            <a:r>
              <a:rPr lang="en-US" dirty="0" err="1">
                <a:hlinkClick r:id="rId3"/>
              </a:rPr>
              <a:t>everybody_dance_now</a:t>
            </a:r>
            <a:r>
              <a:rPr lang="en-US" dirty="0">
                <a:hlinkClick r:id="rId3"/>
              </a:rPr>
              <a:t>/</a:t>
            </a:r>
            <a:endParaRPr lang="en-US" dirty="0"/>
          </a:p>
        </p:txBody>
      </p:sp>
      <p:pic>
        <p:nvPicPr>
          <p:cNvPr id="9" name="Picture 8">
            <a:extLst>
              <a:ext uri="{FF2B5EF4-FFF2-40B4-BE49-F238E27FC236}">
                <a16:creationId xmlns:a16="http://schemas.microsoft.com/office/drawing/2014/main" id="{A0C0AC18-1F1E-7D46-AB6B-9E3725AE6B85}"/>
              </a:ext>
            </a:extLst>
          </p:cNvPr>
          <p:cNvPicPr>
            <a:picLocks noChangeAspect="1"/>
          </p:cNvPicPr>
          <p:nvPr/>
        </p:nvPicPr>
        <p:blipFill>
          <a:blip r:embed="rId4"/>
          <a:stretch>
            <a:fillRect/>
          </a:stretch>
        </p:blipFill>
        <p:spPr>
          <a:xfrm>
            <a:off x="609600" y="901468"/>
            <a:ext cx="10820400" cy="4809067"/>
          </a:xfrm>
          <a:prstGeom prst="rect">
            <a:avLst/>
          </a:prstGeom>
        </p:spPr>
      </p:pic>
    </p:spTree>
    <p:extLst>
      <p:ext uri="{BB962C8B-B14F-4D97-AF65-F5344CB8AC3E}">
        <p14:creationId xmlns:p14="http://schemas.microsoft.com/office/powerpoint/2010/main" val="1590673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6904-7D20-1943-ACAF-77962DD24F2C}"/>
              </a:ext>
            </a:extLst>
          </p:cNvPr>
          <p:cNvSpPr>
            <a:spLocks noGrp="1"/>
          </p:cNvSpPr>
          <p:nvPr>
            <p:ph type="title"/>
          </p:nvPr>
        </p:nvSpPr>
        <p:spPr/>
        <p:txBody>
          <a:bodyPr/>
          <a:lstStyle/>
          <a:p>
            <a:r>
              <a:rPr lang="en-US" dirty="0" err="1"/>
              <a:t>cGAN</a:t>
            </a:r>
            <a:r>
              <a:rPr lang="en-US" dirty="0"/>
              <a:t> evaluation: Perceptual metrics</a:t>
            </a:r>
          </a:p>
        </p:txBody>
      </p:sp>
      <p:sp>
        <p:nvSpPr>
          <p:cNvPr id="3" name="Content Placeholder 2">
            <a:extLst>
              <a:ext uri="{FF2B5EF4-FFF2-40B4-BE49-F238E27FC236}">
                <a16:creationId xmlns:a16="http://schemas.microsoft.com/office/drawing/2014/main" id="{1DE6BE1E-2E81-1841-8EC9-A7A22948A0AA}"/>
              </a:ext>
            </a:extLst>
          </p:cNvPr>
          <p:cNvSpPr>
            <a:spLocks noGrp="1"/>
          </p:cNvSpPr>
          <p:nvPr>
            <p:ph idx="1"/>
          </p:nvPr>
        </p:nvSpPr>
        <p:spPr/>
        <p:txBody>
          <a:bodyPr/>
          <a:lstStyle/>
          <a:p>
            <a:pPr marL="457200" indent="-457200">
              <a:buFont typeface="Arial" panose="020B0604020202020204" pitchFamily="34" charset="0"/>
              <a:buChar char="•"/>
            </a:pPr>
            <a:r>
              <a:rPr lang="en-US" dirty="0"/>
              <a:t>SSIM: structural similarity (</a:t>
            </a:r>
            <a:r>
              <a:rPr lang="en-US" dirty="0">
                <a:hlinkClick r:id="rId2"/>
              </a:rPr>
              <a:t>Wang et al</a:t>
            </a:r>
            <a:r>
              <a:rPr lang="en-US" dirty="0"/>
              <a:t>., 2004) </a:t>
            </a:r>
          </a:p>
          <a:p>
            <a:pPr marL="457200" indent="-457200">
              <a:buFont typeface="Arial" panose="020B0604020202020204" pitchFamily="34" charset="0"/>
              <a:buChar char="•"/>
            </a:pPr>
            <a:r>
              <a:rPr lang="en-US" dirty="0"/>
              <a:t>MS-SIM: multi-scale structural similarity (</a:t>
            </a:r>
            <a:r>
              <a:rPr lang="en-US" dirty="0">
                <a:hlinkClick r:id="rId3"/>
              </a:rPr>
              <a:t>Wang et al</a:t>
            </a:r>
            <a:r>
              <a:rPr lang="en-US" dirty="0"/>
              <a:t>., 2003)</a:t>
            </a:r>
          </a:p>
          <a:p>
            <a:pPr marL="457200" indent="-457200">
              <a:buFont typeface="Arial" panose="020B0604020202020204" pitchFamily="34" charset="0"/>
              <a:buChar char="•"/>
            </a:pPr>
            <a:r>
              <a:rPr lang="en-US" dirty="0"/>
              <a:t>LPIPS: Learned perceptual image patch similarity </a:t>
            </a:r>
            <a:br>
              <a:rPr lang="en-US" dirty="0"/>
            </a:br>
            <a:r>
              <a:rPr lang="en-US" dirty="0"/>
              <a:t>(</a:t>
            </a:r>
            <a:r>
              <a:rPr lang="en-US" dirty="0">
                <a:hlinkClick r:id="rId4"/>
              </a:rPr>
              <a:t>Zhang et al</a:t>
            </a:r>
            <a:r>
              <a:rPr lang="en-US" dirty="0"/>
              <a:t>. 2018)</a:t>
            </a:r>
          </a:p>
        </p:txBody>
      </p:sp>
    </p:spTree>
    <p:extLst>
      <p:ext uri="{BB962C8B-B14F-4D97-AF65-F5344CB8AC3E}">
        <p14:creationId xmlns:p14="http://schemas.microsoft.com/office/powerpoint/2010/main" val="147968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Generator</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Generator architecture: U-Net (no </a:t>
                </a:r>
                <a14:m>
                  <m:oMath xmlns:m="http://schemas.openxmlformats.org/officeDocument/2006/math">
                    <m:r>
                      <a:rPr lang="en-US" i="1" dirty="0" smtClean="0">
                        <a:latin typeface="Cambria Math" panose="02040503050406030204" pitchFamily="18" charset="0"/>
                      </a:rPr>
                      <m:t>𝑧</m:t>
                    </m:r>
                  </m:oMath>
                </a14:m>
                <a:r>
                  <a:rPr lang="en-US" dirty="0"/>
                  <a:t> used as input)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727429CB-D2CE-AC4D-B80F-BCA0B88EC1AE}"/>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E6155044-EBE7-1947-B699-0DE3EB97A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196" y="1752600"/>
            <a:ext cx="5693804" cy="3480828"/>
          </a:xfrm>
          <a:prstGeom prst="rect">
            <a:avLst/>
          </a:prstGeom>
        </p:spPr>
      </p:pic>
    </p:spTree>
    <p:extLst>
      <p:ext uri="{BB962C8B-B14F-4D97-AF65-F5344CB8AC3E}">
        <p14:creationId xmlns:p14="http://schemas.microsoft.com/office/powerpoint/2010/main" val="3611084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Generator</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Generator architecture: U-Net (no </a:t>
                </a:r>
                <a14:m>
                  <m:oMath xmlns:m="http://schemas.openxmlformats.org/officeDocument/2006/math">
                    <m:r>
                      <a:rPr lang="en-US" i="1" dirty="0">
                        <a:latin typeface="Cambria Math" panose="02040503050406030204" pitchFamily="18" charset="0"/>
                      </a:rPr>
                      <m:t>𝑧</m:t>
                    </m:r>
                  </m:oMath>
                </a14:m>
                <a:r>
                  <a:rPr lang="en-US" dirty="0"/>
                  <a:t> used as input)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727429CB-D2CE-AC4D-B80F-BCA0B88EC1AE}"/>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BBB2577-4D23-D64F-AD15-E7B350619861}"/>
              </a:ext>
            </a:extLst>
          </p:cNvPr>
          <p:cNvPicPr>
            <a:picLocks noChangeAspect="1"/>
          </p:cNvPicPr>
          <p:nvPr/>
        </p:nvPicPr>
        <p:blipFill>
          <a:blip r:embed="rId3"/>
          <a:stretch>
            <a:fillRect/>
          </a:stretch>
        </p:blipFill>
        <p:spPr>
          <a:xfrm>
            <a:off x="2423688" y="1295400"/>
            <a:ext cx="7291812" cy="4429776"/>
          </a:xfrm>
          <a:prstGeom prst="rect">
            <a:avLst/>
          </a:prstGeom>
        </p:spPr>
      </p:pic>
      <p:sp>
        <p:nvSpPr>
          <p:cNvPr id="9" name="Rectangle 8">
            <a:extLst>
              <a:ext uri="{FF2B5EF4-FFF2-40B4-BE49-F238E27FC236}">
                <a16:creationId xmlns:a16="http://schemas.microsoft.com/office/drawing/2014/main" id="{82A8C404-CA47-4C47-944C-ABF842DB0808}"/>
              </a:ext>
            </a:extLst>
          </p:cNvPr>
          <p:cNvSpPr/>
          <p:nvPr/>
        </p:nvSpPr>
        <p:spPr bwMode="auto">
          <a:xfrm>
            <a:off x="2271288" y="2542032"/>
            <a:ext cx="7444212" cy="190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0484DE6-C437-784C-8BE1-7EB0D7AB3DB9}"/>
              </a:ext>
            </a:extLst>
          </p:cNvPr>
          <p:cNvPicPr>
            <a:picLocks noChangeAspect="1"/>
          </p:cNvPicPr>
          <p:nvPr/>
        </p:nvPicPr>
        <p:blipFill>
          <a:blip r:embed="rId4"/>
          <a:stretch>
            <a:fillRect/>
          </a:stretch>
        </p:blipFill>
        <p:spPr>
          <a:xfrm>
            <a:off x="2476501" y="2362201"/>
            <a:ext cx="7219795" cy="2220087"/>
          </a:xfrm>
          <a:prstGeom prst="rect">
            <a:avLst/>
          </a:prstGeom>
        </p:spPr>
      </p:pic>
      <p:sp>
        <p:nvSpPr>
          <p:cNvPr id="11" name="Rectangle 10">
            <a:extLst>
              <a:ext uri="{FF2B5EF4-FFF2-40B4-BE49-F238E27FC236}">
                <a16:creationId xmlns:a16="http://schemas.microsoft.com/office/drawing/2014/main" id="{06716998-E496-1B48-867A-105A09CFC97C}"/>
              </a:ext>
            </a:extLst>
          </p:cNvPr>
          <p:cNvSpPr/>
          <p:nvPr/>
        </p:nvSpPr>
        <p:spPr>
          <a:xfrm>
            <a:off x="9372600" y="6477001"/>
            <a:ext cx="1295400" cy="307777"/>
          </a:xfrm>
          <a:prstGeom prst="rect">
            <a:avLst/>
          </a:prstGeom>
        </p:spPr>
        <p:txBody>
          <a:bodyPr wrap="square">
            <a:spAutoFit/>
          </a:bodyPr>
          <a:lstStyle/>
          <a:p>
            <a:r>
              <a:rPr lang="en-US" sz="1400" b="0" dirty="0">
                <a:hlinkClick r:id="rId5"/>
              </a:rPr>
              <a:t>Figure source</a:t>
            </a:r>
            <a:endParaRPr lang="en-US" sz="1400" b="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3961AF-0C1C-1646-869C-BCDE1F9D25B0}"/>
                  </a:ext>
                </a:extLst>
              </p:cNvPr>
              <p:cNvSpPr txBox="1"/>
              <p:nvPr/>
            </p:nvSpPr>
            <p:spPr>
              <a:xfrm>
                <a:off x="3364494" y="5608138"/>
                <a:ext cx="5410200" cy="369332"/>
              </a:xfrm>
              <a:prstGeom prst="rect">
                <a:avLst/>
              </a:prstGeom>
              <a:noFill/>
            </p:spPr>
            <p:txBody>
              <a:bodyPr wrap="square" rtlCol="0">
                <a:spAutoFit/>
              </a:bodyPr>
              <a:lstStyle/>
              <a:p>
                <a:pPr algn="ctr"/>
                <a:r>
                  <a:rPr lang="en-US" sz="1800" b="0" dirty="0"/>
                  <a:t>Encode: convolution </a:t>
                </a:r>
                <a14:m>
                  <m:oMath xmlns:m="http://schemas.openxmlformats.org/officeDocument/2006/math">
                    <m:r>
                      <a:rPr lang="en-US" sz="1800" b="0" i="1">
                        <a:latin typeface="Cambria Math" panose="02040503050406030204" pitchFamily="18" charset="0"/>
                        <a:ea typeface="Cambria Math" panose="02040503050406030204" pitchFamily="18" charset="0"/>
                      </a:rPr>
                      <m:t>→</m:t>
                    </m:r>
                  </m:oMath>
                </a14:m>
                <a:r>
                  <a:rPr lang="en-US" sz="1800" b="0" dirty="0"/>
                  <a:t> BatchNorm </a:t>
                </a:r>
                <a14:m>
                  <m:oMath xmlns:m="http://schemas.openxmlformats.org/officeDocument/2006/math">
                    <m:r>
                      <a:rPr lang="en-US" sz="1800" b="0" i="1">
                        <a:latin typeface="Cambria Math" panose="02040503050406030204" pitchFamily="18" charset="0"/>
                        <a:ea typeface="Cambria Math" panose="02040503050406030204" pitchFamily="18" charset="0"/>
                      </a:rPr>
                      <m:t>→</m:t>
                    </m:r>
                  </m:oMath>
                </a14:m>
                <a:r>
                  <a:rPr lang="en-US" sz="1800" b="0" dirty="0"/>
                  <a:t> ReLU </a:t>
                </a:r>
              </a:p>
            </p:txBody>
          </p:sp>
        </mc:Choice>
        <mc:Fallback xmlns="">
          <p:sp>
            <p:nvSpPr>
              <p:cNvPr id="10" name="TextBox 9">
                <a:extLst>
                  <a:ext uri="{FF2B5EF4-FFF2-40B4-BE49-F238E27FC236}">
                    <a16:creationId xmlns:a16="http://schemas.microsoft.com/office/drawing/2014/main" id="{CE3961AF-0C1C-1646-869C-BCDE1F9D25B0}"/>
                  </a:ext>
                </a:extLst>
              </p:cNvPr>
              <p:cNvSpPr txBox="1">
                <a:spLocks noRot="1" noChangeAspect="1" noMove="1" noResize="1" noEditPoints="1" noAdjustHandles="1" noChangeArrowheads="1" noChangeShapeType="1" noTextEdit="1"/>
              </p:cNvSpPr>
              <p:nvPr/>
            </p:nvSpPr>
            <p:spPr>
              <a:xfrm>
                <a:off x="3364494" y="5608138"/>
                <a:ext cx="5410200" cy="369332"/>
              </a:xfrm>
              <a:prstGeom prst="rect">
                <a:avLst/>
              </a:prstGeom>
              <a:blipFill>
                <a:blip r:embed="rId6"/>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B69C52-C65C-1841-BFFD-9A2ED707C1CC}"/>
                  </a:ext>
                </a:extLst>
              </p:cNvPr>
              <p:cNvSpPr txBox="1"/>
              <p:nvPr/>
            </p:nvSpPr>
            <p:spPr>
              <a:xfrm>
                <a:off x="3124200" y="5994916"/>
                <a:ext cx="5855706" cy="369332"/>
              </a:xfrm>
              <a:prstGeom prst="rect">
                <a:avLst/>
              </a:prstGeom>
              <a:noFill/>
            </p:spPr>
            <p:txBody>
              <a:bodyPr wrap="square" rtlCol="0">
                <a:spAutoFit/>
              </a:bodyPr>
              <a:lstStyle/>
              <a:p>
                <a:pPr algn="ctr"/>
                <a:r>
                  <a:rPr lang="en-US" sz="1800" b="0" dirty="0"/>
                  <a:t>Decode: transposed convolution </a:t>
                </a:r>
                <a14:m>
                  <m:oMath xmlns:m="http://schemas.openxmlformats.org/officeDocument/2006/math">
                    <m:r>
                      <a:rPr lang="en-US" sz="1800" b="0" i="1">
                        <a:latin typeface="Cambria Math" panose="02040503050406030204" pitchFamily="18" charset="0"/>
                        <a:ea typeface="Cambria Math" panose="02040503050406030204" pitchFamily="18" charset="0"/>
                      </a:rPr>
                      <m:t>→</m:t>
                    </m:r>
                  </m:oMath>
                </a14:m>
                <a:r>
                  <a:rPr lang="en-US" sz="1800" b="0" dirty="0"/>
                  <a:t> BatchNorm </a:t>
                </a:r>
                <a14:m>
                  <m:oMath xmlns:m="http://schemas.openxmlformats.org/officeDocument/2006/math">
                    <m:r>
                      <a:rPr lang="en-US" sz="1800" b="0" i="1">
                        <a:latin typeface="Cambria Math" panose="02040503050406030204" pitchFamily="18" charset="0"/>
                        <a:ea typeface="Cambria Math" panose="02040503050406030204" pitchFamily="18" charset="0"/>
                      </a:rPr>
                      <m:t>→</m:t>
                    </m:r>
                  </m:oMath>
                </a14:m>
                <a:r>
                  <a:rPr lang="en-US" sz="1800" b="0" dirty="0"/>
                  <a:t> ReLU </a:t>
                </a:r>
              </a:p>
            </p:txBody>
          </p:sp>
        </mc:Choice>
        <mc:Fallback xmlns="">
          <p:sp>
            <p:nvSpPr>
              <p:cNvPr id="12" name="TextBox 11">
                <a:extLst>
                  <a:ext uri="{FF2B5EF4-FFF2-40B4-BE49-F238E27FC236}">
                    <a16:creationId xmlns:a16="http://schemas.microsoft.com/office/drawing/2014/main" id="{6CB69C52-C65C-1841-BFFD-9A2ED707C1CC}"/>
                  </a:ext>
                </a:extLst>
              </p:cNvPr>
              <p:cNvSpPr txBox="1">
                <a:spLocks noRot="1" noChangeAspect="1" noMove="1" noResize="1" noEditPoints="1" noAdjustHandles="1" noChangeArrowheads="1" noChangeShapeType="1" noTextEdit="1"/>
              </p:cNvSpPr>
              <p:nvPr/>
            </p:nvSpPr>
            <p:spPr>
              <a:xfrm>
                <a:off x="3124200" y="5994916"/>
                <a:ext cx="5855706" cy="369332"/>
              </a:xfrm>
              <a:prstGeom prst="rect">
                <a:avLst/>
              </a:prstGeom>
              <a:blipFill>
                <a:blip r:embed="rId7"/>
                <a:stretch>
                  <a:fillRect l="-433" t="-6667" r="-1515" b="-23333"/>
                </a:stretch>
              </a:blipFill>
            </p:spPr>
            <p:txBody>
              <a:bodyPr/>
              <a:lstStyle/>
              <a:p>
                <a:r>
                  <a:rPr lang="en-US">
                    <a:noFill/>
                  </a:rPr>
                  <a:t> </a:t>
                </a:r>
              </a:p>
            </p:txBody>
          </p:sp>
        </mc:Fallback>
      </mc:AlternateContent>
    </p:spTree>
    <p:extLst>
      <p:ext uri="{BB962C8B-B14F-4D97-AF65-F5344CB8AC3E}">
        <p14:creationId xmlns:p14="http://schemas.microsoft.com/office/powerpoint/2010/main" val="410300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Generator</a:t>
            </a:r>
          </a:p>
        </p:txBody>
      </p:sp>
      <p:pic>
        <p:nvPicPr>
          <p:cNvPr id="5" name="Picture 4">
            <a:extLst>
              <a:ext uri="{FF2B5EF4-FFF2-40B4-BE49-F238E27FC236}">
                <a16:creationId xmlns:a16="http://schemas.microsoft.com/office/drawing/2014/main" id="{51BF5156-A359-D844-BAD7-E6EAA449B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478" y="1905721"/>
            <a:ext cx="7608523" cy="4114078"/>
          </a:xfrm>
          <a:prstGeom prst="rect">
            <a:avLst/>
          </a:prstGeom>
        </p:spPr>
      </p:pic>
      <p:sp>
        <p:nvSpPr>
          <p:cNvPr id="6" name="TextBox 5">
            <a:extLst>
              <a:ext uri="{FF2B5EF4-FFF2-40B4-BE49-F238E27FC236}">
                <a16:creationId xmlns:a16="http://schemas.microsoft.com/office/drawing/2014/main" id="{071AB989-EB2B-B144-9E1D-2A4FEEE26211}"/>
              </a:ext>
            </a:extLst>
          </p:cNvPr>
          <p:cNvSpPr txBox="1"/>
          <p:nvPr/>
        </p:nvSpPr>
        <p:spPr>
          <a:xfrm>
            <a:off x="2667000" y="1295400"/>
            <a:ext cx="7086600" cy="461665"/>
          </a:xfrm>
          <a:prstGeom prst="rect">
            <a:avLst/>
          </a:prstGeom>
          <a:noFill/>
        </p:spPr>
        <p:txBody>
          <a:bodyPr wrap="square" rtlCol="0">
            <a:spAutoFit/>
          </a:bodyPr>
          <a:lstStyle/>
          <a:p>
            <a:pPr algn="ctr"/>
            <a:r>
              <a:rPr lang="en-US" b="0" dirty="0"/>
              <a:t>Effect of adding skip connections to the generator</a:t>
            </a:r>
          </a:p>
        </p:txBody>
      </p:sp>
      <p:sp>
        <p:nvSpPr>
          <p:cNvPr id="7" name="Content Placeholder 6">
            <a:extLst>
              <a:ext uri="{FF2B5EF4-FFF2-40B4-BE49-F238E27FC236}">
                <a16:creationId xmlns:a16="http://schemas.microsoft.com/office/drawing/2014/main" id="{D8E780AB-BBB6-C547-AD17-7A1D162C25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254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Generator loss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GAN loss plus L1 reconstruction penalty</a:t>
                </a:r>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𝐺</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func>
                        <m:funcPr>
                          <m:ctrlPr>
                            <a:rPr lang="en-US" b="0" i="1" smtClean="0">
                              <a:solidFill>
                                <a:srgbClr val="00B050"/>
                              </a:solidFill>
                              <a:latin typeface="Cambria Math" panose="02040503050406030204" pitchFamily="18" charset="0"/>
                            </a:rPr>
                          </m:ctrlPr>
                        </m:funcPr>
                        <m:fName>
                          <m:r>
                            <m:rPr>
                              <m:sty m:val="p"/>
                            </m:rPr>
                            <a:rPr lang="en-US" b="0" i="0" smtClean="0">
                              <a:solidFill>
                                <a:srgbClr val="00B050"/>
                              </a:solidFill>
                              <a:latin typeface="Cambria Math" panose="02040503050406030204" pitchFamily="18" charset="0"/>
                            </a:rPr>
                            <m:t>arg</m:t>
                          </m:r>
                        </m:fName>
                        <m:e>
                          <m:sSub>
                            <m:sSubPr>
                              <m:ctrlPr>
                                <a:rPr lang="en-US" b="0" i="1" smtClean="0">
                                  <a:solidFill>
                                    <a:srgbClr val="00B050"/>
                                  </a:solidFill>
                                  <a:latin typeface="Cambria Math" panose="02040503050406030204" pitchFamily="18" charset="0"/>
                                </a:rPr>
                              </m:ctrlPr>
                            </m:sSubPr>
                            <m:e>
                              <m:r>
                                <m:rPr>
                                  <m:sty m:val="p"/>
                                </m:rPr>
                                <a:rPr lang="en-US" b="0" i="0" smtClean="0">
                                  <a:solidFill>
                                    <a:srgbClr val="00B050"/>
                                  </a:solidFill>
                                  <a:latin typeface="Cambria Math" panose="02040503050406030204" pitchFamily="18" charset="0"/>
                                </a:rPr>
                                <m:t>min</m:t>
                              </m:r>
                            </m:e>
                            <m:sub>
                              <m:r>
                                <a:rPr lang="en-US" b="0" i="1" smtClean="0">
                                  <a:solidFill>
                                    <a:srgbClr val="00B050"/>
                                  </a:solidFill>
                                  <a:latin typeface="Cambria Math" panose="02040503050406030204" pitchFamily="18" charset="0"/>
                                </a:rPr>
                                <m:t>𝐺</m:t>
                              </m:r>
                            </m:sub>
                          </m:sSub>
                        </m:e>
                      </m:func>
                      <m:sSub>
                        <m:sSubPr>
                          <m:ctrlPr>
                            <a:rPr lang="en-US" b="0" i="1" smtClean="0">
                              <a:solidFill>
                                <a:srgbClr val="00B050"/>
                              </a:solidFill>
                              <a:latin typeface="Cambria Math" panose="02040503050406030204" pitchFamily="18" charset="0"/>
                            </a:rPr>
                          </m:ctrlPr>
                        </m:sSubPr>
                        <m:e>
                          <m:r>
                            <m:rPr>
                              <m:sty m:val="p"/>
                            </m:rPr>
                            <a:rPr lang="en-US" b="0" i="0" smtClean="0">
                              <a:solidFill>
                                <a:srgbClr val="00B050"/>
                              </a:solidFill>
                              <a:latin typeface="Cambria Math" panose="02040503050406030204" pitchFamily="18" charset="0"/>
                            </a:rPr>
                            <m:t>max</m:t>
                          </m:r>
                        </m:e>
                        <m:sub>
                          <m:r>
                            <a:rPr lang="en-US" b="0" i="1" smtClean="0">
                              <a:solidFill>
                                <a:srgbClr val="00B050"/>
                              </a:solidFill>
                              <a:latin typeface="Cambria Math" panose="02040503050406030204" pitchFamily="18" charset="0"/>
                            </a:rPr>
                            <m:t>𝐷</m:t>
                          </m:r>
                        </m:sub>
                      </m:s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ℒ</m:t>
                          </m:r>
                        </m:e>
                        <m:sub>
                          <m:r>
                            <a:rPr lang="en-US" b="0" i="1" smtClean="0">
                              <a:solidFill>
                                <a:srgbClr val="00B050"/>
                              </a:solidFill>
                              <a:latin typeface="Cambria Math" panose="02040503050406030204" pitchFamily="18" charset="0"/>
                            </a:rPr>
                            <m:t>𝐺𝐴𝑁</m:t>
                          </m:r>
                        </m:sub>
                      </m:sSub>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𝐷</m:t>
                          </m:r>
                        </m:e>
                      </m:d>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𝜆</m:t>
                      </m:r>
                      <m:r>
                        <a:rPr lang="en-US" b="0" i="1" smtClean="0">
                          <a:solidFill>
                            <a:srgbClr val="0000FF"/>
                          </a:solidFill>
                          <a:latin typeface="Cambria Math" panose="02040503050406030204" pitchFamily="18" charset="0"/>
                          <a:ea typeface="Cambria Math" panose="02040503050406030204" pitchFamily="18" charset="0"/>
                        </a:rPr>
                        <m:t> </m:t>
                      </m:r>
                      <m:nary>
                        <m:naryPr>
                          <m:chr m:val="∑"/>
                          <m:supHide m:val="on"/>
                          <m:ctrlPr>
                            <a:rPr lang="en-US" b="0" i="1" smtClean="0">
                              <a:solidFill>
                                <a:srgbClr val="0000FF"/>
                              </a:solidFill>
                              <a:latin typeface="Cambria Math" panose="02040503050406030204" pitchFamily="18" charset="0"/>
                              <a:ea typeface="Cambria Math" panose="02040503050406030204" pitchFamily="18" charset="0"/>
                            </a:rPr>
                          </m:ctrlPr>
                        </m:naryPr>
                        <m:sub>
                          <m:r>
                            <m:rPr>
                              <m:brk m:alnAt="7"/>
                            </m:rPr>
                            <a:rPr lang="en-US" b="0" i="1" smtClean="0">
                              <a:solidFill>
                                <a:srgbClr val="0000FF"/>
                              </a:solidFill>
                              <a:latin typeface="Cambria Math" panose="02040503050406030204" pitchFamily="18" charset="0"/>
                              <a:ea typeface="Cambria Math" panose="02040503050406030204" pitchFamily="18" charset="0"/>
                            </a:rPr>
                            <m:t>𝑖</m:t>
                          </m:r>
                        </m:sub>
                        <m:sup/>
                        <m:e>
                          <m:sSub>
                            <m:sSubPr>
                              <m:ctrlPr>
                                <a:rPr lang="en-US" b="0" i="1" smtClean="0">
                                  <a:solidFill>
                                    <a:srgbClr val="0000FF"/>
                                  </a:solidFill>
                                  <a:latin typeface="Cambria Math" panose="02040503050406030204" pitchFamily="18" charset="0"/>
                                  <a:ea typeface="Cambria Math" panose="02040503050406030204" pitchFamily="18" charset="0"/>
                                </a:rPr>
                              </m:ctrlPr>
                            </m:sSubPr>
                            <m:e>
                              <m:d>
                                <m:dPr>
                                  <m:begChr m:val="‖"/>
                                  <m:endChr m:val="‖"/>
                                  <m:ctrlPr>
                                    <a:rPr lang="en-US" b="0" i="1" smtClean="0">
                                      <a:solidFill>
                                        <a:srgbClr val="0000FF"/>
                                      </a:solidFill>
                                      <a:latin typeface="Cambria Math" panose="02040503050406030204" pitchFamily="18" charset="0"/>
                                      <a:ea typeface="Cambria Math" panose="02040503050406030204" pitchFamily="18" charset="0"/>
                                    </a:rPr>
                                  </m:ctrlPr>
                                </m:dPr>
                                <m:e>
                                  <m:sSub>
                                    <m:sSubPr>
                                      <m:ctrlPr>
                                        <a:rPr lang="en-US" b="0"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𝑦</m:t>
                                      </m:r>
                                    </m:e>
                                    <m:sub>
                                      <m:r>
                                        <a:rPr lang="en-US" b="0" i="1" smtClean="0">
                                          <a:solidFill>
                                            <a:srgbClr val="0000FF"/>
                                          </a:solidFill>
                                          <a:latin typeface="Cambria Math" panose="02040503050406030204" pitchFamily="18" charset="0"/>
                                          <a:ea typeface="Cambria Math" panose="02040503050406030204" pitchFamily="18" charset="0"/>
                                        </a:rPr>
                                        <m:t>𝑖</m:t>
                                      </m:r>
                                    </m:sub>
                                  </m:sSub>
                                  <m:r>
                                    <a:rPr lang="en-US" b="0" i="1" smtClean="0">
                                      <a:solidFill>
                                        <a:srgbClr val="0000FF"/>
                                      </a:solidFill>
                                      <a:latin typeface="Cambria Math" panose="02040503050406030204" pitchFamily="18" charset="0"/>
                                      <a:ea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𝐺</m:t>
                                  </m:r>
                                  <m:r>
                                    <a:rPr lang="en-US" b="0" i="1" smtClean="0">
                                      <a:solidFill>
                                        <a:srgbClr val="0000FF"/>
                                      </a:solidFill>
                                      <a:latin typeface="Cambria Math" panose="02040503050406030204" pitchFamily="18" charset="0"/>
                                      <a:ea typeface="Cambria Math" panose="02040503050406030204" pitchFamily="18" charset="0"/>
                                    </a:rPr>
                                    <m:t>(</m:t>
                                  </m:r>
                                  <m:sSub>
                                    <m:sSubPr>
                                      <m:ctrlPr>
                                        <a:rPr lang="en-US" i="1">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𝑥</m:t>
                                      </m:r>
                                    </m:e>
                                    <m:sub>
                                      <m:r>
                                        <a:rPr lang="en-US" i="1">
                                          <a:solidFill>
                                            <a:srgbClr val="0000FF"/>
                                          </a:solidFill>
                                          <a:latin typeface="Cambria Math" panose="02040503050406030204" pitchFamily="18" charset="0"/>
                                          <a:ea typeface="Cambria Math" panose="02040503050406030204" pitchFamily="18" charset="0"/>
                                        </a:rPr>
                                        <m:t>𝑖</m:t>
                                      </m:r>
                                    </m:sub>
                                  </m:sSub>
                                  <m:r>
                                    <a:rPr lang="en-US" b="0" i="1" smtClean="0">
                                      <a:solidFill>
                                        <a:srgbClr val="0000FF"/>
                                      </a:solidFill>
                                      <a:latin typeface="Cambria Math" panose="02040503050406030204" pitchFamily="18" charset="0"/>
                                      <a:ea typeface="Cambria Math" panose="02040503050406030204" pitchFamily="18" charset="0"/>
                                    </a:rPr>
                                    <m:t>)</m:t>
                                  </m:r>
                                </m:e>
                              </m:d>
                            </m:e>
                            <m:sub>
                              <m:r>
                                <a:rPr lang="en-US" b="0" i="1" smtClean="0">
                                  <a:solidFill>
                                    <a:srgbClr val="0000FF"/>
                                  </a:solidFill>
                                  <a:latin typeface="Cambria Math" panose="02040503050406030204" pitchFamily="18" charset="0"/>
                                  <a:ea typeface="Cambria Math" panose="02040503050406030204" pitchFamily="18" charset="0"/>
                                </a:rPr>
                                <m:t>1</m:t>
                              </m:r>
                            </m:sub>
                          </m:sSub>
                        </m:e>
                      </m:nary>
                    </m:oMath>
                  </m:oMathPara>
                </a14:m>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727429CB-D2CE-AC4D-B80F-BCA0B88EC1AE}"/>
                  </a:ext>
                </a:extLst>
              </p:cNvPr>
              <p:cNvSpPr>
                <a:spLocks noGrp="1" noRot="1" noChangeAspect="1" noMove="1" noResize="1" noEditPoints="1" noAdjustHandles="1" noChangeArrowheads="1" noChangeShapeType="1" noTextEdit="1"/>
              </p:cNvSpPr>
              <p:nvPr>
                <p:ph idx="1"/>
              </p:nvPr>
            </p:nvSpPr>
            <p:spPr>
              <a:blipFill>
                <a:blip r:embed="rId2"/>
                <a:stretch>
                  <a:fillRect l="-1103" t="-20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5DD8F6-C9E6-5641-BBFB-538BA9B54269}"/>
                  </a:ext>
                </a:extLst>
              </p:cNvPr>
              <p:cNvSpPr txBox="1"/>
              <p:nvPr/>
            </p:nvSpPr>
            <p:spPr>
              <a:xfrm>
                <a:off x="7620000" y="2514600"/>
                <a:ext cx="2819400" cy="923330"/>
              </a:xfrm>
              <a:prstGeom prst="rect">
                <a:avLst/>
              </a:prstGeom>
              <a:noFill/>
            </p:spPr>
            <p:txBody>
              <a:bodyPr wrap="square" rtlCol="0">
                <a:spAutoFit/>
              </a:bodyPr>
              <a:lstStyle/>
              <a:p>
                <a:pPr algn="ctr"/>
                <a:r>
                  <a:rPr lang="en-US" sz="1800" b="0" dirty="0"/>
                  <a:t>Generated output </a:t>
                </a:r>
                <a14:m>
                  <m:oMath xmlns:m="http://schemas.openxmlformats.org/officeDocument/2006/math">
                    <m:r>
                      <a:rPr lang="en-US" sz="1800" b="0" i="1">
                        <a:solidFill>
                          <a:srgbClr val="0000FF"/>
                        </a:solidFill>
                        <a:latin typeface="Cambria Math" panose="02040503050406030204" pitchFamily="18" charset="0"/>
                        <a:ea typeface="Cambria Math" panose="02040503050406030204" pitchFamily="18" charset="0"/>
                      </a:rPr>
                      <m:t>𝐺</m:t>
                    </m:r>
                    <m:r>
                      <a:rPr lang="en-US" sz="1800" b="0" i="1">
                        <a:solidFill>
                          <a:srgbClr val="0000FF"/>
                        </a:solidFill>
                        <a:latin typeface="Cambria Math" panose="02040503050406030204" pitchFamily="18" charset="0"/>
                        <a:ea typeface="Cambria Math" panose="02040503050406030204" pitchFamily="18" charset="0"/>
                      </a:rPr>
                      <m:t>(</m:t>
                    </m:r>
                    <m:sSub>
                      <m:sSubPr>
                        <m:ctrlPr>
                          <a:rPr lang="en-US" sz="1800" i="1">
                            <a:solidFill>
                              <a:srgbClr val="0000FF"/>
                            </a:solidFill>
                            <a:latin typeface="Cambria Math" panose="02040503050406030204" pitchFamily="18" charset="0"/>
                            <a:ea typeface="Cambria Math" panose="02040503050406030204" pitchFamily="18" charset="0"/>
                          </a:rPr>
                        </m:ctrlPr>
                      </m:sSubPr>
                      <m:e>
                        <m:r>
                          <a:rPr lang="en-US" sz="1800" b="0" i="1">
                            <a:solidFill>
                              <a:srgbClr val="0000FF"/>
                            </a:solidFill>
                            <a:latin typeface="Cambria Math" panose="02040503050406030204" pitchFamily="18" charset="0"/>
                            <a:ea typeface="Cambria Math" panose="02040503050406030204" pitchFamily="18" charset="0"/>
                          </a:rPr>
                          <m:t>𝑥</m:t>
                        </m:r>
                      </m:e>
                      <m:sub>
                        <m:r>
                          <a:rPr lang="en-US" sz="1800" i="1">
                            <a:solidFill>
                              <a:srgbClr val="0000FF"/>
                            </a:solidFill>
                            <a:latin typeface="Cambria Math" panose="02040503050406030204" pitchFamily="18" charset="0"/>
                            <a:ea typeface="Cambria Math" panose="02040503050406030204" pitchFamily="18" charset="0"/>
                          </a:rPr>
                          <m:t>𝑖</m:t>
                        </m:r>
                      </m:sub>
                    </m:sSub>
                    <m:r>
                      <a:rPr lang="en-US" sz="1800" b="0" i="1">
                        <a:solidFill>
                          <a:srgbClr val="0000FF"/>
                        </a:solidFill>
                        <a:latin typeface="Cambria Math" panose="02040503050406030204" pitchFamily="18" charset="0"/>
                        <a:ea typeface="Cambria Math" panose="02040503050406030204" pitchFamily="18" charset="0"/>
                      </a:rPr>
                      <m:t>) </m:t>
                    </m:r>
                  </m:oMath>
                </a14:m>
                <a:r>
                  <a:rPr lang="en-US" sz="1800" b="0" dirty="0"/>
                  <a:t>should be close to ground truth target </a:t>
                </a:r>
                <a14:m>
                  <m:oMath xmlns:m="http://schemas.openxmlformats.org/officeDocument/2006/math">
                    <m:sSub>
                      <m:sSubPr>
                        <m:ctrlPr>
                          <a:rPr lang="en-US" sz="1800" b="0" i="1">
                            <a:solidFill>
                              <a:srgbClr val="0000FF"/>
                            </a:solidFill>
                            <a:latin typeface="Cambria Math" panose="02040503050406030204" pitchFamily="18" charset="0"/>
                            <a:ea typeface="Cambria Math" panose="02040503050406030204" pitchFamily="18" charset="0"/>
                          </a:rPr>
                        </m:ctrlPr>
                      </m:sSubPr>
                      <m:e>
                        <m:r>
                          <a:rPr lang="en-US" sz="1800" b="0" i="1">
                            <a:solidFill>
                              <a:srgbClr val="0000FF"/>
                            </a:solidFill>
                            <a:latin typeface="Cambria Math" panose="02040503050406030204" pitchFamily="18" charset="0"/>
                            <a:ea typeface="Cambria Math" panose="02040503050406030204" pitchFamily="18" charset="0"/>
                          </a:rPr>
                          <m:t>𝑦</m:t>
                        </m:r>
                      </m:e>
                      <m:sub>
                        <m:r>
                          <a:rPr lang="en-US" sz="1800" b="0" i="1">
                            <a:solidFill>
                              <a:srgbClr val="0000FF"/>
                            </a:solidFill>
                            <a:latin typeface="Cambria Math" panose="02040503050406030204" pitchFamily="18" charset="0"/>
                            <a:ea typeface="Cambria Math" panose="02040503050406030204" pitchFamily="18" charset="0"/>
                          </a:rPr>
                          <m:t>𝑖</m:t>
                        </m:r>
                      </m:sub>
                    </m:sSub>
                  </m:oMath>
                </a14:m>
                <a:endParaRPr lang="en-US" sz="1800" b="0" dirty="0"/>
              </a:p>
            </p:txBody>
          </p:sp>
        </mc:Choice>
        <mc:Fallback xmlns="">
          <p:sp>
            <p:nvSpPr>
              <p:cNvPr id="13" name="TextBox 12">
                <a:extLst>
                  <a:ext uri="{FF2B5EF4-FFF2-40B4-BE49-F238E27FC236}">
                    <a16:creationId xmlns:a16="http://schemas.microsoft.com/office/drawing/2014/main" id="{B45DD8F6-C9E6-5641-BBFB-538BA9B54269}"/>
                  </a:ext>
                </a:extLst>
              </p:cNvPr>
              <p:cNvSpPr txBox="1">
                <a:spLocks noRot="1" noChangeAspect="1" noMove="1" noResize="1" noEditPoints="1" noAdjustHandles="1" noChangeArrowheads="1" noChangeShapeType="1" noTextEdit="1"/>
              </p:cNvSpPr>
              <p:nvPr/>
            </p:nvSpPr>
            <p:spPr>
              <a:xfrm>
                <a:off x="7620000" y="2514600"/>
                <a:ext cx="2819400" cy="923330"/>
              </a:xfrm>
              <a:prstGeom prst="rect">
                <a:avLst/>
              </a:prstGeom>
              <a:blipFill>
                <a:blip r:embed="rId3"/>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100384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Pix2pix: Generator loss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27429CB-D2CE-AC4D-B80F-BCA0B88EC1AE}"/>
                  </a:ext>
                </a:extLst>
              </p:cNvPr>
              <p:cNvSpPr>
                <a:spLocks noGrp="1"/>
              </p:cNvSpPr>
              <p:nvPr>
                <p:ph idx="1"/>
              </p:nvPr>
            </p:nvSpPr>
            <p:spPr/>
            <p:txBody>
              <a:bodyPr/>
              <a:lstStyle/>
              <a:p>
                <a:pPr marL="457200" indent="-457200">
                  <a:buFont typeface="Arial" panose="020B0604020202020204" pitchFamily="34" charset="0"/>
                  <a:buChar char="•"/>
                </a:pPr>
                <a:r>
                  <a:rPr lang="en-US" dirty="0"/>
                  <a:t>GAN loss plus L1 reconstruction penalty</a:t>
                </a:r>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𝐺</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func>
                        <m:funcPr>
                          <m:ctrlPr>
                            <a:rPr lang="en-US" b="0" i="1" smtClean="0">
                              <a:solidFill>
                                <a:srgbClr val="00B050"/>
                              </a:solidFill>
                              <a:latin typeface="Cambria Math" panose="02040503050406030204" pitchFamily="18" charset="0"/>
                            </a:rPr>
                          </m:ctrlPr>
                        </m:funcPr>
                        <m:fName>
                          <m:r>
                            <m:rPr>
                              <m:sty m:val="p"/>
                            </m:rPr>
                            <a:rPr lang="en-US" b="0" i="0" smtClean="0">
                              <a:solidFill>
                                <a:srgbClr val="00B050"/>
                              </a:solidFill>
                              <a:latin typeface="Cambria Math" panose="02040503050406030204" pitchFamily="18" charset="0"/>
                            </a:rPr>
                            <m:t>arg</m:t>
                          </m:r>
                        </m:fName>
                        <m:e>
                          <m:sSub>
                            <m:sSubPr>
                              <m:ctrlPr>
                                <a:rPr lang="en-US" b="0" i="1" smtClean="0">
                                  <a:solidFill>
                                    <a:srgbClr val="00B050"/>
                                  </a:solidFill>
                                  <a:latin typeface="Cambria Math" panose="02040503050406030204" pitchFamily="18" charset="0"/>
                                </a:rPr>
                              </m:ctrlPr>
                            </m:sSubPr>
                            <m:e>
                              <m:r>
                                <m:rPr>
                                  <m:sty m:val="p"/>
                                </m:rPr>
                                <a:rPr lang="en-US" b="0" i="0" smtClean="0">
                                  <a:solidFill>
                                    <a:srgbClr val="00B050"/>
                                  </a:solidFill>
                                  <a:latin typeface="Cambria Math" panose="02040503050406030204" pitchFamily="18" charset="0"/>
                                </a:rPr>
                                <m:t>min</m:t>
                              </m:r>
                            </m:e>
                            <m:sub>
                              <m:r>
                                <a:rPr lang="en-US" b="0" i="1" smtClean="0">
                                  <a:solidFill>
                                    <a:srgbClr val="00B050"/>
                                  </a:solidFill>
                                  <a:latin typeface="Cambria Math" panose="02040503050406030204" pitchFamily="18" charset="0"/>
                                </a:rPr>
                                <m:t>𝐺</m:t>
                              </m:r>
                            </m:sub>
                          </m:sSub>
                        </m:e>
                      </m:func>
                      <m:sSub>
                        <m:sSubPr>
                          <m:ctrlPr>
                            <a:rPr lang="en-US" b="0" i="1" smtClean="0">
                              <a:solidFill>
                                <a:srgbClr val="00B050"/>
                              </a:solidFill>
                              <a:latin typeface="Cambria Math" panose="02040503050406030204" pitchFamily="18" charset="0"/>
                            </a:rPr>
                          </m:ctrlPr>
                        </m:sSubPr>
                        <m:e>
                          <m:r>
                            <m:rPr>
                              <m:sty m:val="p"/>
                            </m:rPr>
                            <a:rPr lang="en-US" b="0" i="0" smtClean="0">
                              <a:solidFill>
                                <a:srgbClr val="00B050"/>
                              </a:solidFill>
                              <a:latin typeface="Cambria Math" panose="02040503050406030204" pitchFamily="18" charset="0"/>
                            </a:rPr>
                            <m:t>max</m:t>
                          </m:r>
                        </m:e>
                        <m:sub>
                          <m:r>
                            <a:rPr lang="en-US" b="0" i="1" smtClean="0">
                              <a:solidFill>
                                <a:srgbClr val="00B050"/>
                              </a:solidFill>
                              <a:latin typeface="Cambria Math" panose="02040503050406030204" pitchFamily="18" charset="0"/>
                            </a:rPr>
                            <m:t>𝐷</m:t>
                          </m:r>
                        </m:sub>
                      </m:s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ℒ</m:t>
                          </m:r>
                        </m:e>
                        <m:sub>
                          <m:r>
                            <a:rPr lang="en-US" b="0" i="1" smtClean="0">
                              <a:solidFill>
                                <a:srgbClr val="00B050"/>
                              </a:solidFill>
                              <a:latin typeface="Cambria Math" panose="02040503050406030204" pitchFamily="18" charset="0"/>
                            </a:rPr>
                            <m:t>𝐺𝐴𝑁</m:t>
                          </m:r>
                        </m:sub>
                      </m:sSub>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𝐷</m:t>
                          </m:r>
                        </m:e>
                      </m:d>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𝜆</m:t>
                      </m:r>
                      <m:r>
                        <a:rPr lang="en-US" b="0" i="1" smtClean="0">
                          <a:solidFill>
                            <a:srgbClr val="0000FF"/>
                          </a:solidFill>
                          <a:latin typeface="Cambria Math" panose="02040503050406030204" pitchFamily="18" charset="0"/>
                          <a:ea typeface="Cambria Math" panose="02040503050406030204" pitchFamily="18" charset="0"/>
                        </a:rPr>
                        <m:t> </m:t>
                      </m:r>
                      <m:nary>
                        <m:naryPr>
                          <m:chr m:val="∑"/>
                          <m:supHide m:val="on"/>
                          <m:ctrlPr>
                            <a:rPr lang="en-US" b="0" i="1" smtClean="0">
                              <a:solidFill>
                                <a:srgbClr val="0000FF"/>
                              </a:solidFill>
                              <a:latin typeface="Cambria Math" panose="02040503050406030204" pitchFamily="18" charset="0"/>
                              <a:ea typeface="Cambria Math" panose="02040503050406030204" pitchFamily="18" charset="0"/>
                            </a:rPr>
                          </m:ctrlPr>
                        </m:naryPr>
                        <m:sub>
                          <m:r>
                            <m:rPr>
                              <m:brk m:alnAt="7"/>
                            </m:rPr>
                            <a:rPr lang="en-US" b="0" i="1" smtClean="0">
                              <a:solidFill>
                                <a:srgbClr val="0000FF"/>
                              </a:solidFill>
                              <a:latin typeface="Cambria Math" panose="02040503050406030204" pitchFamily="18" charset="0"/>
                              <a:ea typeface="Cambria Math" panose="02040503050406030204" pitchFamily="18" charset="0"/>
                            </a:rPr>
                            <m:t>𝑖</m:t>
                          </m:r>
                        </m:sub>
                        <m:sup/>
                        <m:e>
                          <m:sSub>
                            <m:sSubPr>
                              <m:ctrlPr>
                                <a:rPr lang="en-US" b="0" i="1" smtClean="0">
                                  <a:solidFill>
                                    <a:srgbClr val="0000FF"/>
                                  </a:solidFill>
                                  <a:latin typeface="Cambria Math" panose="02040503050406030204" pitchFamily="18" charset="0"/>
                                  <a:ea typeface="Cambria Math" panose="02040503050406030204" pitchFamily="18" charset="0"/>
                                </a:rPr>
                              </m:ctrlPr>
                            </m:sSubPr>
                            <m:e>
                              <m:d>
                                <m:dPr>
                                  <m:begChr m:val="‖"/>
                                  <m:endChr m:val="‖"/>
                                  <m:ctrlPr>
                                    <a:rPr lang="en-US" b="0" i="1" smtClean="0">
                                      <a:solidFill>
                                        <a:srgbClr val="0000FF"/>
                                      </a:solidFill>
                                      <a:latin typeface="Cambria Math" panose="02040503050406030204" pitchFamily="18" charset="0"/>
                                      <a:ea typeface="Cambria Math" panose="02040503050406030204" pitchFamily="18" charset="0"/>
                                    </a:rPr>
                                  </m:ctrlPr>
                                </m:dPr>
                                <m:e>
                                  <m:sSub>
                                    <m:sSubPr>
                                      <m:ctrlPr>
                                        <a:rPr lang="en-US" b="0" i="1" smtClean="0">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𝑦</m:t>
                                      </m:r>
                                    </m:e>
                                    <m:sub>
                                      <m:r>
                                        <a:rPr lang="en-US" b="0" i="1" smtClean="0">
                                          <a:solidFill>
                                            <a:srgbClr val="0000FF"/>
                                          </a:solidFill>
                                          <a:latin typeface="Cambria Math" panose="02040503050406030204" pitchFamily="18" charset="0"/>
                                          <a:ea typeface="Cambria Math" panose="02040503050406030204" pitchFamily="18" charset="0"/>
                                        </a:rPr>
                                        <m:t>𝑖</m:t>
                                      </m:r>
                                    </m:sub>
                                  </m:sSub>
                                  <m:r>
                                    <a:rPr lang="en-US" b="0" i="1" smtClean="0">
                                      <a:solidFill>
                                        <a:srgbClr val="0000FF"/>
                                      </a:solidFill>
                                      <a:latin typeface="Cambria Math" panose="02040503050406030204" pitchFamily="18" charset="0"/>
                                      <a:ea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𝐺</m:t>
                                  </m:r>
                                  <m:r>
                                    <a:rPr lang="en-US" b="0" i="1" smtClean="0">
                                      <a:solidFill>
                                        <a:srgbClr val="0000FF"/>
                                      </a:solidFill>
                                      <a:latin typeface="Cambria Math" panose="02040503050406030204" pitchFamily="18" charset="0"/>
                                      <a:ea typeface="Cambria Math" panose="02040503050406030204" pitchFamily="18" charset="0"/>
                                    </a:rPr>
                                    <m:t>(</m:t>
                                  </m:r>
                                  <m:sSub>
                                    <m:sSubPr>
                                      <m:ctrlPr>
                                        <a:rPr lang="en-US" i="1">
                                          <a:solidFill>
                                            <a:srgbClr val="0000FF"/>
                                          </a:solidFill>
                                          <a:latin typeface="Cambria Math" panose="02040503050406030204" pitchFamily="18" charset="0"/>
                                          <a:ea typeface="Cambria Math" panose="02040503050406030204" pitchFamily="18" charset="0"/>
                                        </a:rPr>
                                      </m:ctrlPr>
                                    </m:sSubPr>
                                    <m:e>
                                      <m:r>
                                        <a:rPr lang="en-US" b="0" i="1" smtClean="0">
                                          <a:solidFill>
                                            <a:srgbClr val="0000FF"/>
                                          </a:solidFill>
                                          <a:latin typeface="Cambria Math" panose="02040503050406030204" pitchFamily="18" charset="0"/>
                                          <a:ea typeface="Cambria Math" panose="02040503050406030204" pitchFamily="18" charset="0"/>
                                        </a:rPr>
                                        <m:t>𝑥</m:t>
                                      </m:r>
                                    </m:e>
                                    <m:sub>
                                      <m:r>
                                        <a:rPr lang="en-US" i="1">
                                          <a:solidFill>
                                            <a:srgbClr val="0000FF"/>
                                          </a:solidFill>
                                          <a:latin typeface="Cambria Math" panose="02040503050406030204" pitchFamily="18" charset="0"/>
                                          <a:ea typeface="Cambria Math" panose="02040503050406030204" pitchFamily="18" charset="0"/>
                                        </a:rPr>
                                        <m:t>𝑖</m:t>
                                      </m:r>
                                    </m:sub>
                                  </m:sSub>
                                  <m:r>
                                    <a:rPr lang="en-US" b="0" i="1" smtClean="0">
                                      <a:solidFill>
                                        <a:srgbClr val="0000FF"/>
                                      </a:solidFill>
                                      <a:latin typeface="Cambria Math" panose="02040503050406030204" pitchFamily="18" charset="0"/>
                                      <a:ea typeface="Cambria Math" panose="02040503050406030204" pitchFamily="18" charset="0"/>
                                    </a:rPr>
                                    <m:t>)</m:t>
                                  </m:r>
                                </m:e>
                              </m:d>
                            </m:e>
                            <m:sub>
                              <m:r>
                                <a:rPr lang="en-US" b="0" i="1" smtClean="0">
                                  <a:solidFill>
                                    <a:srgbClr val="0000FF"/>
                                  </a:solidFill>
                                  <a:latin typeface="Cambria Math" panose="02040503050406030204" pitchFamily="18" charset="0"/>
                                  <a:ea typeface="Cambria Math" panose="02040503050406030204" pitchFamily="18" charset="0"/>
                                </a:rPr>
                                <m:t>1</m:t>
                              </m:r>
                            </m:sub>
                          </m:sSub>
                        </m:e>
                      </m:nary>
                    </m:oMath>
                  </m:oMathPara>
                </a14:m>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727429CB-D2CE-AC4D-B80F-BCA0B88EC1AE}"/>
                  </a:ext>
                </a:extLst>
              </p:cNvPr>
              <p:cNvSpPr>
                <a:spLocks noGrp="1" noRot="1" noChangeAspect="1" noMove="1" noResize="1" noEditPoints="1" noAdjustHandles="1" noChangeArrowheads="1" noChangeShapeType="1" noTextEdit="1"/>
              </p:cNvSpPr>
              <p:nvPr>
                <p:ph idx="1"/>
              </p:nvPr>
            </p:nvSpPr>
            <p:spPr>
              <a:blipFill>
                <a:blip r:embed="rId2"/>
                <a:stretch>
                  <a:fillRect l="-1103" t="-20290"/>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3AA3A31-1C83-7D4E-8966-F5A75ADA3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92" y="2667000"/>
            <a:ext cx="8967108" cy="3810000"/>
          </a:xfrm>
          <a:prstGeom prst="rect">
            <a:avLst/>
          </a:prstGeom>
        </p:spPr>
      </p:pic>
    </p:spTree>
    <p:extLst>
      <p:ext uri="{BB962C8B-B14F-4D97-AF65-F5344CB8AC3E}">
        <p14:creationId xmlns:p14="http://schemas.microsoft.com/office/powerpoint/2010/main" val="3000648003"/>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83049</TotalTime>
  <Words>1469</Words>
  <Application>Microsoft Macintosh PowerPoint</Application>
  <PresentationFormat>Widescreen</PresentationFormat>
  <Paragraphs>189</Paragraphs>
  <Slides>47</Slides>
  <Notes>2</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Cambria Math</vt:lpstr>
      <vt:lpstr>Times New Roman</vt:lpstr>
      <vt:lpstr>Blank Presentation</vt:lpstr>
      <vt:lpstr>Image-to-image translation</vt:lpstr>
      <vt:lpstr>Outline</vt:lpstr>
      <vt:lpstr>Paired image-to-image translation</vt:lpstr>
      <vt:lpstr>Pix2pix</vt:lpstr>
      <vt:lpstr>Pix2pix: Generator</vt:lpstr>
      <vt:lpstr>Pix2pix: Generator</vt:lpstr>
      <vt:lpstr>Pix2pix: Generator</vt:lpstr>
      <vt:lpstr>Pix2pix: Generator loss</vt:lpstr>
      <vt:lpstr>Pix2pix: Generator loss</vt:lpstr>
      <vt:lpstr>Pix2pix: Discriminator</vt:lpstr>
      <vt:lpstr>Pix2pix: Discriminator</vt:lpstr>
      <vt:lpstr>Pix2pix: Discriminator</vt:lpstr>
      <vt:lpstr>Pix2pix: Results</vt:lpstr>
      <vt:lpstr>Pix2pix: Results</vt:lpstr>
      <vt:lpstr>Pix2pix: Results</vt:lpstr>
      <vt:lpstr>Pix2pix: Results</vt:lpstr>
      <vt:lpstr>Pix2pix: Results</vt:lpstr>
      <vt:lpstr>Pix2pix: Results</vt:lpstr>
      <vt:lpstr>Pix2pix: Results</vt:lpstr>
      <vt:lpstr>Pix2pix: Results</vt:lpstr>
      <vt:lpstr>Pix2pix: Results</vt:lpstr>
      <vt:lpstr>Pix2pix: Results</vt:lpstr>
      <vt:lpstr>Pix2pix: Limitations</vt:lpstr>
      <vt:lpstr>Outline</vt:lpstr>
      <vt:lpstr>Unpaired image-to-image translation</vt:lpstr>
      <vt:lpstr>Unpaired image-to-image translation</vt:lpstr>
      <vt:lpstr>CycleGAN</vt:lpstr>
      <vt:lpstr>CycleGAN: Architecture</vt:lpstr>
      <vt:lpstr>CycleGAN: Loss</vt:lpstr>
      <vt:lpstr>CycleGAN</vt:lpstr>
      <vt:lpstr>CycleGAN: Results</vt:lpstr>
      <vt:lpstr>CycleGAN: Results</vt:lpstr>
      <vt:lpstr>CycleGAN: Results</vt:lpstr>
      <vt:lpstr>CycleGAN: Results</vt:lpstr>
      <vt:lpstr>CycleGAN: Results</vt:lpstr>
      <vt:lpstr>CycleGAN: Failure cases</vt:lpstr>
      <vt:lpstr>CycleGAN: Failure cases</vt:lpstr>
      <vt:lpstr>CycleGAN: Limitations</vt:lpstr>
      <vt:lpstr>Outline</vt:lpstr>
      <vt:lpstr>Multimodal image-to-image translation</vt:lpstr>
      <vt:lpstr>High-resolution, high-quality pix2pix</vt:lpstr>
      <vt:lpstr>High-resolution, high-quality pix2pix</vt:lpstr>
      <vt:lpstr>High-resolution, high-quality pix2pix</vt:lpstr>
      <vt:lpstr>Human generation conditioned on pose</vt:lpstr>
      <vt:lpstr>Human generation conditioned on pose</vt:lpstr>
      <vt:lpstr>Human generation conditioned on pose</vt:lpstr>
      <vt:lpstr>cGAN evaluation: Perceptual metrics</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2143</cp:revision>
  <cp:lastPrinted>2022-04-06T15:48:53Z</cp:lastPrinted>
  <dcterms:created xsi:type="dcterms:W3CDTF">2004-08-29T23:15:23Z</dcterms:created>
  <dcterms:modified xsi:type="dcterms:W3CDTF">2023-04-03T19:42:40Z</dcterms:modified>
</cp:coreProperties>
</file>