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4"/>
  </p:notesMasterIdLst>
  <p:handoutMasterIdLst>
    <p:handoutMasterId r:id="rId75"/>
  </p:handoutMasterIdLst>
  <p:sldIdLst>
    <p:sldId id="1154" r:id="rId2"/>
    <p:sldId id="1506" r:id="rId3"/>
    <p:sldId id="1494" r:id="rId4"/>
    <p:sldId id="1232" r:id="rId5"/>
    <p:sldId id="1233" r:id="rId6"/>
    <p:sldId id="1495" r:id="rId7"/>
    <p:sldId id="1496" r:id="rId8"/>
    <p:sldId id="1497" r:id="rId9"/>
    <p:sldId id="1520" r:id="rId10"/>
    <p:sldId id="1499" r:id="rId11"/>
    <p:sldId id="2779" r:id="rId12"/>
    <p:sldId id="2752" r:id="rId13"/>
    <p:sldId id="2753" r:id="rId14"/>
    <p:sldId id="1503" r:id="rId15"/>
    <p:sldId id="2777" r:id="rId16"/>
    <p:sldId id="2754" r:id="rId17"/>
    <p:sldId id="1257" r:id="rId18"/>
    <p:sldId id="1498" r:id="rId19"/>
    <p:sldId id="1500" r:id="rId20"/>
    <p:sldId id="1502" r:id="rId21"/>
    <p:sldId id="1504" r:id="rId22"/>
    <p:sldId id="2780" r:id="rId23"/>
    <p:sldId id="2748" r:id="rId24"/>
    <p:sldId id="2725" r:id="rId25"/>
    <p:sldId id="1418" r:id="rId26"/>
    <p:sldId id="2755" r:id="rId27"/>
    <p:sldId id="1234" r:id="rId28"/>
    <p:sldId id="1519" r:id="rId29"/>
    <p:sldId id="1239" r:id="rId30"/>
    <p:sldId id="1262" r:id="rId31"/>
    <p:sldId id="1240" r:id="rId32"/>
    <p:sldId id="1473" r:id="rId33"/>
    <p:sldId id="1474" r:id="rId34"/>
    <p:sldId id="1521" r:id="rId35"/>
    <p:sldId id="1478" r:id="rId36"/>
    <p:sldId id="1475" r:id="rId37"/>
    <p:sldId id="1476" r:id="rId38"/>
    <p:sldId id="1477" r:id="rId39"/>
    <p:sldId id="1258" r:id="rId40"/>
    <p:sldId id="1527" r:id="rId41"/>
    <p:sldId id="1528" r:id="rId42"/>
    <p:sldId id="1529" r:id="rId43"/>
    <p:sldId id="1530" r:id="rId44"/>
    <p:sldId id="1522" r:id="rId45"/>
    <p:sldId id="2716" r:id="rId46"/>
    <p:sldId id="1525" r:id="rId47"/>
    <p:sldId id="1526" r:id="rId48"/>
    <p:sldId id="2719" r:id="rId49"/>
    <p:sldId id="2720" r:id="rId50"/>
    <p:sldId id="2723" r:id="rId51"/>
    <p:sldId id="2721" r:id="rId52"/>
    <p:sldId id="2722" r:id="rId53"/>
    <p:sldId id="2756" r:id="rId54"/>
    <p:sldId id="2760" r:id="rId55"/>
    <p:sldId id="2762" r:id="rId56"/>
    <p:sldId id="2761" r:id="rId57"/>
    <p:sldId id="2757" r:id="rId58"/>
    <p:sldId id="2763" r:id="rId59"/>
    <p:sldId id="2764" r:id="rId60"/>
    <p:sldId id="2766" r:id="rId61"/>
    <p:sldId id="2765" r:id="rId62"/>
    <p:sldId id="2768" r:id="rId63"/>
    <p:sldId id="2769" r:id="rId64"/>
    <p:sldId id="2775" r:id="rId65"/>
    <p:sldId id="2776" r:id="rId66"/>
    <p:sldId id="2758" r:id="rId67"/>
    <p:sldId id="2767" r:id="rId68"/>
    <p:sldId id="2770" r:id="rId69"/>
    <p:sldId id="2759" r:id="rId70"/>
    <p:sldId id="2771" r:id="rId71"/>
    <p:sldId id="2772" r:id="rId72"/>
    <p:sldId id="2773" r:id="rId73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00CC"/>
    <a:srgbClr val="0000FF"/>
    <a:srgbClr val="FFC9BA"/>
    <a:srgbClr val="BCFF45"/>
    <a:srgbClr val="FFAEE2"/>
    <a:srgbClr val="CC66FF"/>
    <a:srgbClr val="FF0000"/>
    <a:srgbClr val="33CC33"/>
    <a:srgbClr val="FF99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0FA0BC-B507-944E-A833-21B093D563C3}" v="5" dt="2024-04-02T17:27:21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3" autoAdjust="0"/>
    <p:restoredTop sz="86029" autoAdjust="0"/>
  </p:normalViewPr>
  <p:slideViewPr>
    <p:cSldViewPr>
      <p:cViewPr>
        <p:scale>
          <a:sx n="120" d="100"/>
          <a:sy n="120" d="100"/>
        </p:scale>
        <p:origin x="1048" y="5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3A11B4B-8A36-43D9-9712-F5A62105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05D6DEBC-62EF-4F01-BED0-DB54B376E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!!!!!TURN ON THE RECORDING!!!!!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40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Guided Language to Image Diffusion for Generation and Editing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3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Guided Language to Image Diffusion for Generation and Editing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97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the reference to GLIDE; suppl. With the CLIP understanding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19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if any of these limitations are fixed with the latest models</a:t>
            </a:r>
          </a:p>
          <a:p>
            <a:r>
              <a:rPr lang="en-US" dirty="0"/>
              <a:t>Getting the right attributes, getting the text rendered correctly, generating hands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64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Q, K , V is not explained, don’t use the above image,  so might be easy to find a simpler image, keep the paper reference,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52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– remove the figure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56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slide about SDv1.5, SDv.2.1, SDXL, SD3 and put some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3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slide here about Deep Floyd  - IF model – open-source version of Imagen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7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57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7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!!!!!TURN ON THE RECORDING!!!!!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55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9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53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96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!!!!!TURN ON THE RECORDING!!!!!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1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present high quality image synthesis results using diffusion probabilistic models, a class of latent variable models inspired by considerations from nonequilibrium thermodynamics. Our best results are obtained by training on a weighted variational bound designed according to a novel connection between diffusion probabilistic models and denoising score matching with Langevin dynamics, and our models naturally admit a progressive lossy decompression scheme that can be interpreted as a generalization of autoregressive decoding. On the unconditional CIFAR10 dataset, we obtain an Inception score of 9.46 and a state-of-the-art FID score of 3.17. On 256x256 LSUN, we obtain sample quality similar to </a:t>
            </a:r>
            <a:r>
              <a:rPr lang="en-US" dirty="0" err="1"/>
              <a:t>ProgressiveGAN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5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“When using classifier guidance, we find that we can sample with as few as 25 forward passes while maintaining FIDs comparable to </a:t>
            </a:r>
            <a:r>
              <a:rPr lang="en-US" dirty="0" err="1"/>
              <a:t>BigGAN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5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contrastive as well in high-level intuition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4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80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Guided Language to Image Diffusion for Generation and Editing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0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pr2022-tutorial-diffusion-models.github.i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cs.umich.edu/courses/eecs442-ahowens/fa23/slides/lec11-diffusion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ecs.umich.edu/courses/eecs442-ahowens/fa23/slides/lec11-diffusion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mlr.org/papers/volume23/21-0635/21-0635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arxiv.org/pdf/2105.05233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12598.pdf" TargetMode="Externa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ytimes.com/2023/04/08/technology/ai-photos-pope-francis.html" TargetMode="Externa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rxiv.org/pdf/2207.12598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8.01626.pdf" TargetMode="Externa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0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208.01626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ai.com/blog/clip/" TargetMode="External"/><Relationship Id="rId4" Type="http://schemas.openxmlformats.org/officeDocument/2006/relationships/hyperlink" Target="https://arxiv.org/pdf/2103.00020.pdf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1074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10741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arxiv.org/pdf/2112.10741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rxiv.org/pdf/2112.10741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openai.com/papers/dall-e-2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/2020/file/4c5bcfec8584af0d967f1ab10179ca4b-Paper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https://medium.com/@steinsfu/stable-diffusion-clearly-explained-ed008044e07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112.10752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s://medium.com/@steinsfu/stable-diffusion-clearly-explained-ed008044e07e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steinsfu/stable-diffusion-clearly-explained-ed008044e07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n.research.google/paper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aion.ai/blog/laion-400-open-dataset/" TargetMode="External"/><Relationship Id="rId2" Type="http://schemas.openxmlformats.org/officeDocument/2006/relationships/hyperlink" Target="https://imagen.research.google/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posts/2021-07-11-diffusion-models/" TargetMode="External"/><Relationship Id="rId2" Type="http://schemas.openxmlformats.org/officeDocument/2006/relationships/hyperlink" Target="https://proceedings.neurips.cc/paper/2020/file/4c5bcfec8584af0d967f1ab10179ca4b-Pap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cvpr2022-tutorial-diffusion-models.github.io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angwoomo7/introduction-to-diffusion-models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IVcl0bW3C70" TargetMode="Externa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the-arrival-of-sdxl-1-0-4e739d5cc6c7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roceedings.neurips.cc/paper/2020/file/4c5bcfec8584af0d967f1ab10179ca4b-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wardsdatascience.com/the-arrival-of-sdxl-1-0-4e739d5cc6c7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7.01952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ility.ai/news/stable-diffusion-3-research-paper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2.00512.pdf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roceedings.neurips.cc/paper/2020/file/4c5bcfec8584af0d967f1ab10179ca4b-Pap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3.01469.pdf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penreview.net/pdf?id=duBCwjb68o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roceedings.neurips.cc/paper/2020/file/4c5bcfec8584af0d967f1ab10179ca4b-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g-song.net/blog/2021/scor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hyperlink" Target="https://arxiv.org/pdf/1907.0560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9A54-4D68-BA4F-8ABB-800E29A4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1201400" cy="838200"/>
          </a:xfrm>
        </p:spPr>
        <p:txBody>
          <a:bodyPr/>
          <a:lstStyle/>
          <a:p>
            <a:r>
              <a:rPr lang="en-US" sz="3200" dirty="0"/>
              <a:t>Diffusion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663D3-1DA4-684D-A1C1-4827840BE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867124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6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15C82-D168-3847-A3CA-1194CAE1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Implementation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FFBA458-6BF0-D842-AE10-57EE2B8289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U-Net architectures are typically used to represent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Bells and whistles: residual blocks, self-attention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FFBA458-6BF0-D842-AE10-57EE2B8289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EB32F37-61B8-6648-8830-EEF1B03AF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828800"/>
            <a:ext cx="10363200" cy="362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D295F-AE1D-3345-9439-C0BD9A86838A}"/>
              </a:ext>
            </a:extLst>
          </p:cNvPr>
          <p:cNvSpPr txBox="1"/>
          <p:nvPr/>
        </p:nvSpPr>
        <p:spPr>
          <a:xfrm>
            <a:off x="838200" y="5486400"/>
            <a:ext cx="106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Time is encoded using sinusoidal positional embeddings or random Fourier features, fed into the U-Net using addition or adaptive normalization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0BAE3-01A4-AF43-A494-DA4D8C9C91C4}"/>
              </a:ext>
            </a:extLst>
          </p:cNvPr>
          <p:cNvSpPr txBox="1"/>
          <p:nvPr/>
        </p:nvSpPr>
        <p:spPr>
          <a:xfrm>
            <a:off x="9372600" y="6474023"/>
            <a:ext cx="271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4"/>
              </a:rPr>
              <a:t>CVPR 2002 DM tutorial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76013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79A6-58E4-3E43-B727-E9E41CC7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Module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E7C5370-FF27-694F-9F2C-27383EE85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3156688" y="1066800"/>
            <a:ext cx="812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ision Transformers (ViT) in Image Recognition: Full Guide - viso.ai">
            <a:extLst>
              <a:ext uri="{FF2B5EF4-FFF2-40B4-BE49-F238E27FC236}">
                <a16:creationId xmlns:a16="http://schemas.microsoft.com/office/drawing/2014/main" id="{0A8D4B1D-433B-084F-ADDF-9F814E712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t="78454" r="41508" b="13467"/>
          <a:stretch/>
        </p:blipFill>
        <p:spPr bwMode="auto">
          <a:xfrm>
            <a:off x="3156688" y="5638800"/>
            <a:ext cx="3459479" cy="4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ision Transformers (ViT) in Image Recognition: Full Guide - viso.ai">
            <a:extLst>
              <a:ext uri="{FF2B5EF4-FFF2-40B4-BE49-F238E27FC236}">
                <a16:creationId xmlns:a16="http://schemas.microsoft.com/office/drawing/2014/main" id="{13DA9DE1-7CDD-1D40-B14E-EDA91DA3D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73557" r="77654" b="6121"/>
          <a:stretch/>
        </p:blipFill>
        <p:spPr bwMode="auto">
          <a:xfrm>
            <a:off x="990600" y="5410200"/>
            <a:ext cx="1981200" cy="101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43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B287-8C07-0D42-84FC-82011E6F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do this in practice?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FC734-F595-664E-A974-A84F9E81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4800600" cy="5257800"/>
          </a:xfrm>
        </p:spPr>
        <p:txBody>
          <a:bodyPr/>
          <a:lstStyle/>
          <a:p>
            <a:r>
              <a:rPr lang="en-US" sz="3200" dirty="0">
                <a:effectLst/>
                <a:latin typeface="Calibri" panose="020F0502020204030204" pitchFamily="34" charset="0"/>
              </a:rPr>
              <a:t>Step 1: Sample image from the dataset, generate noisy image using forward process </a:t>
            </a:r>
          </a:p>
          <a:p>
            <a:endParaRPr lang="en-US" sz="3200" dirty="0">
              <a:latin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</a:rPr>
              <a:t>Step 2: Given noisy image, generate slightly noisier image</a:t>
            </a:r>
            <a:endParaRPr lang="en-US" sz="44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581D3-4E2B-4948-ABA1-B6E30A48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38" y="1001866"/>
            <a:ext cx="5018345" cy="508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863201-B5BA-A34C-9088-2F0D3502AFC3}"/>
              </a:ext>
            </a:extLst>
          </p:cNvPr>
          <p:cNvSpPr txBox="1"/>
          <p:nvPr/>
        </p:nvSpPr>
        <p:spPr>
          <a:xfrm>
            <a:off x="5182228" y="6553200"/>
            <a:ext cx="6974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https://</a:t>
            </a:r>
            <a:r>
              <a:rPr lang="en-US" sz="1400" b="0" dirty="0" err="1">
                <a:hlinkClick r:id="rId3"/>
              </a:rPr>
              <a:t>www.eecs.umich.edu</a:t>
            </a:r>
            <a:r>
              <a:rPr lang="en-US" sz="1400" b="0" dirty="0">
                <a:hlinkClick r:id="rId3"/>
              </a:rPr>
              <a:t>/courses/eecs442-ahowens/fa23/slides/lec11-diffusion.pdf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08363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B287-8C07-0D42-84FC-82011E6F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do this in practice?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AE410-C76F-DE43-91DE-8E5D191C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1" y="1600200"/>
            <a:ext cx="5960230" cy="452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7F6AC-603C-394F-8386-010BADA7B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2"/>
          <a:stretch/>
        </p:blipFill>
        <p:spPr>
          <a:xfrm>
            <a:off x="6109856" y="2286000"/>
            <a:ext cx="6090641" cy="213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0ED3CC-449D-B743-B7FF-908375603983}"/>
              </a:ext>
            </a:extLst>
          </p:cNvPr>
          <p:cNvSpPr txBox="1"/>
          <p:nvPr/>
        </p:nvSpPr>
        <p:spPr>
          <a:xfrm>
            <a:off x="6629400" y="1824335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39E6B-351E-C94D-82A2-CF5459815CA5}"/>
              </a:ext>
            </a:extLst>
          </p:cNvPr>
          <p:cNvSpPr txBox="1"/>
          <p:nvPr/>
        </p:nvSpPr>
        <p:spPr>
          <a:xfrm>
            <a:off x="10681924" y="1852044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9ABBEE-553E-4543-9169-05507E7ECC0F}"/>
              </a:ext>
            </a:extLst>
          </p:cNvPr>
          <p:cNvSpPr txBox="1"/>
          <p:nvPr/>
        </p:nvSpPr>
        <p:spPr>
          <a:xfrm>
            <a:off x="8669305" y="2082876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U-net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E1512-3C3A-8B4F-8351-BAB9B66CEBE5}"/>
              </a:ext>
            </a:extLst>
          </p:cNvPr>
          <p:cNvSpPr txBox="1"/>
          <p:nvPr/>
        </p:nvSpPr>
        <p:spPr>
          <a:xfrm>
            <a:off x="2602305" y="228600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U-net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34D2A4-6598-634B-B0E4-B58CB8B96BAD}"/>
              </a:ext>
            </a:extLst>
          </p:cNvPr>
          <p:cNvCxnSpPr>
            <a:cxnSpLocks/>
          </p:cNvCxnSpPr>
          <p:nvPr/>
        </p:nvCxnSpPr>
        <p:spPr bwMode="auto">
          <a:xfrm>
            <a:off x="6019800" y="1066800"/>
            <a:ext cx="0" cy="556260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4F1BDD-C711-7F4F-863E-352FBE569693}"/>
              </a:ext>
            </a:extLst>
          </p:cNvPr>
          <p:cNvSpPr txBox="1"/>
          <p:nvPr/>
        </p:nvSpPr>
        <p:spPr>
          <a:xfrm>
            <a:off x="1836351" y="933575"/>
            <a:ext cx="245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Training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1103BF-634C-E34F-BB81-8482764204E7}"/>
              </a:ext>
            </a:extLst>
          </p:cNvPr>
          <p:cNvSpPr txBox="1"/>
          <p:nvPr/>
        </p:nvSpPr>
        <p:spPr>
          <a:xfrm>
            <a:off x="7748091" y="933575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Inference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BC7F6-C2BC-3449-AF42-D0AC226B75B5}"/>
              </a:ext>
            </a:extLst>
          </p:cNvPr>
          <p:cNvSpPr txBox="1"/>
          <p:nvPr/>
        </p:nvSpPr>
        <p:spPr>
          <a:xfrm>
            <a:off x="7268280" y="5462760"/>
            <a:ext cx="3773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U-net predicts the noise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9FF10D-5B94-B249-926E-3579D64F74B8}"/>
              </a:ext>
            </a:extLst>
          </p:cNvPr>
          <p:cNvSpPr txBox="1"/>
          <p:nvPr/>
        </p:nvSpPr>
        <p:spPr>
          <a:xfrm>
            <a:off x="5182228" y="6553200"/>
            <a:ext cx="6974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4"/>
              </a:rPr>
              <a:t>https://</a:t>
            </a:r>
            <a:r>
              <a:rPr lang="en-US" sz="1400" b="0" dirty="0" err="1">
                <a:hlinkClick r:id="rId4"/>
              </a:rPr>
              <a:t>www.eecs.umich.edu</a:t>
            </a:r>
            <a:r>
              <a:rPr lang="en-US" sz="1400" b="0" dirty="0">
                <a:hlinkClick r:id="rId4"/>
              </a:rPr>
              <a:t>/courses/eecs442-ahowens/fa23/slides/lec11-diffusion.pdf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67008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CDE-BE03-3744-B10B-CC017823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582400" cy="838200"/>
          </a:xfrm>
        </p:spPr>
        <p:txBody>
          <a:bodyPr/>
          <a:lstStyle/>
          <a:p>
            <a:r>
              <a:rPr lang="en-US" dirty="0"/>
              <a:t>Efficient sampling at high resolutions: Cascaded generation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99A806-F36D-1446-AD45-413B30391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>
          <a:xfrm>
            <a:off x="228600" y="1371600"/>
            <a:ext cx="11795538" cy="3581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C80AE6-4200-B640-A12A-662F964B8BE9}"/>
              </a:ext>
            </a:extLst>
          </p:cNvPr>
          <p:cNvSpPr/>
          <p:nvPr/>
        </p:nvSpPr>
        <p:spPr>
          <a:xfrm>
            <a:off x="457200" y="6324600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3"/>
              </a:rPr>
              <a:t>Cascaded Diffusion Models for High Fidelity Image Generation</a:t>
            </a:r>
            <a:r>
              <a:rPr lang="en-US" sz="1800" b="0" dirty="0"/>
              <a:t>. JMLR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4CD87-745E-034A-89EC-20CA476278C6}"/>
              </a:ext>
            </a:extLst>
          </p:cNvPr>
          <p:cNvSpPr txBox="1"/>
          <p:nvPr/>
        </p:nvSpPr>
        <p:spPr>
          <a:xfrm>
            <a:off x="880872" y="5105400"/>
            <a:ext cx="1070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 practice, data augmentation for inputs to </a:t>
            </a:r>
            <a:r>
              <a:rPr lang="en-US" b="0" dirty="0" err="1"/>
              <a:t>upsampling</a:t>
            </a:r>
            <a:r>
              <a:rPr lang="en-US" b="0" dirty="0"/>
              <a:t> models is crucial (esp. adding Gaussian noise or early stopping for base model)</a:t>
            </a:r>
          </a:p>
        </p:txBody>
      </p:sp>
    </p:spTree>
    <p:extLst>
      <p:ext uri="{BB962C8B-B14F-4D97-AF65-F5344CB8AC3E}">
        <p14:creationId xmlns:p14="http://schemas.microsoft.com/office/powerpoint/2010/main" val="2607144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C004-9FDF-2A4F-B188-C40DD5ED4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 vs. VAEs vs. Diffusion Models</a:t>
            </a:r>
          </a:p>
        </p:txBody>
      </p:sp>
      <p:pic>
        <p:nvPicPr>
          <p:cNvPr id="9218" name="Picture 2" descr="What are Diffusion Models? | Lil'Log">
            <a:extLst>
              <a:ext uri="{FF2B5EF4-FFF2-40B4-BE49-F238E27FC236}">
                <a16:creationId xmlns:a16="http://schemas.microsoft.com/office/drawing/2014/main" id="{54B7A9E6-2197-8E4F-9260-CB2B797EF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75"/>
          <a:stretch/>
        </p:blipFill>
        <p:spPr bwMode="auto">
          <a:xfrm>
            <a:off x="1066800" y="1892595"/>
            <a:ext cx="9918700" cy="18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hat are Diffusion Models? | Lil'Log">
            <a:extLst>
              <a:ext uri="{FF2B5EF4-FFF2-40B4-BE49-F238E27FC236}">
                <a16:creationId xmlns:a16="http://schemas.microsoft.com/office/drawing/2014/main" id="{D6E0B325-14C2-3040-A31B-0E1307704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4" b="1"/>
          <a:stretch/>
        </p:blipFill>
        <p:spPr bwMode="auto">
          <a:xfrm>
            <a:off x="1066800" y="4343400"/>
            <a:ext cx="99187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135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/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Conditional diffusion models</a:t>
            </a:r>
          </a:p>
        </p:txBody>
      </p:sp>
    </p:spTree>
    <p:extLst>
      <p:ext uri="{BB962C8B-B14F-4D97-AF65-F5344CB8AC3E}">
        <p14:creationId xmlns:p14="http://schemas.microsoft.com/office/powerpoint/2010/main" val="1588494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3906-FAA5-C645-AD06-ACD2CEA1B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Class-conditioned DDPMs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54F80D-4DFB-3944-B4B8-61D0DDF77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45629"/>
            <a:ext cx="4762625" cy="2590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A3BE15-A77C-5E4B-9D1E-BA67C65CC8F3}"/>
              </a:ext>
            </a:extLst>
          </p:cNvPr>
          <p:cNvSpPr/>
          <p:nvPr/>
        </p:nvSpPr>
        <p:spPr>
          <a:xfrm>
            <a:off x="1181100" y="6400800"/>
            <a:ext cx="982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P. </a:t>
            </a:r>
            <a:r>
              <a:rPr lang="en-US" sz="1800" b="0" dirty="0" err="1"/>
              <a:t>Dhariwal</a:t>
            </a:r>
            <a:r>
              <a:rPr lang="en-US" sz="1800" b="0" dirty="0"/>
              <a:t> and A. Nichol. </a:t>
            </a:r>
            <a:r>
              <a:rPr lang="en-US" sz="1800" b="0" dirty="0">
                <a:hlinkClick r:id="rId4"/>
              </a:rPr>
              <a:t>Diffusion Models Beat GANs on Image Synthesis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7418B-CAA3-B14D-82FC-EF2E53315255}"/>
              </a:ext>
            </a:extLst>
          </p:cNvPr>
          <p:cNvSpPr/>
          <p:nvPr/>
        </p:nvSpPr>
        <p:spPr>
          <a:xfrm>
            <a:off x="987511" y="932414"/>
            <a:ext cx="1005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“We can sample with as few as 25 forward passes while maintaining FIDs comparable to </a:t>
            </a:r>
            <a:r>
              <a:rPr lang="en-US" b="0" dirty="0" err="1"/>
              <a:t>BigGAN</a:t>
            </a:r>
            <a:r>
              <a:rPr lang="en-US" b="0" dirty="0"/>
              <a:t>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062C35-3775-4245-9BFB-5200555A8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200"/>
            <a:ext cx="6769859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4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DEB77-62DA-554C-9504-D2A1F974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 guidance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9CD8C-E21B-FD46-A05B-D5C27C1C1D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sample from the class-conditional density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the help of a pre-trained classifier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Bayes rule: </a:t>
                </a:r>
              </a:p>
              <a:p>
                <a:pPr marL="0" inden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const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sample from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steer sample in the modified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unc>
                      <m:func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9CD8C-E21B-FD46-A05B-D5C27C1C1D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CFD943A-4929-3449-A66D-AEB31DF8DA82}"/>
              </a:ext>
            </a:extLst>
          </p:cNvPr>
          <p:cNvSpPr txBox="1"/>
          <p:nvPr/>
        </p:nvSpPr>
        <p:spPr>
          <a:xfrm>
            <a:off x="7543800" y="43828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unconditional </a:t>
            </a:r>
            <a:r>
              <a:rPr lang="en-US" sz="1800" b="0" i="1" dirty="0"/>
              <a:t>score function </a:t>
            </a:r>
            <a:r>
              <a:rPr lang="en-US" sz="1800" b="0" dirty="0"/>
              <a:t>(pre-trained)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7EA5E-63EB-8146-85B4-F14EB97D4122}"/>
              </a:ext>
            </a:extLst>
          </p:cNvPr>
          <p:cNvSpPr txBox="1"/>
          <p:nvPr/>
        </p:nvSpPr>
        <p:spPr>
          <a:xfrm>
            <a:off x="4953000" y="438286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obtained from classifier output</a:t>
            </a:r>
            <a:endParaRPr lang="en-US" sz="1800" b="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35847-EF5D-D345-B098-F5F066027833}"/>
              </a:ext>
            </a:extLst>
          </p:cNvPr>
          <p:cNvSpPr txBox="1"/>
          <p:nvPr/>
        </p:nvSpPr>
        <p:spPr>
          <a:xfrm>
            <a:off x="2133600" y="437982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conditional score function</a:t>
            </a:r>
            <a:endParaRPr lang="en-US" sz="1800" b="0" i="1" dirty="0"/>
          </a:p>
        </p:txBody>
      </p:sp>
    </p:spTree>
    <p:extLst>
      <p:ext uri="{BB962C8B-B14F-4D97-AF65-F5344CB8AC3E}">
        <p14:creationId xmlns:p14="http://schemas.microsoft.com/office/powerpoint/2010/main" val="41032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1707-EAE7-944A-8EBD-B7C0CB62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Classifier-free guidance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DA6B8D-7652-DA40-A3E0-04D9351DB6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training an additional classifier, get an “implicit classifier” by jointly training a conditional and unconditional diffusion model: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Both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are represented using the same network, trained by dropping 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with some probability </a:t>
                </a:r>
                <a:br>
                  <a:rPr lang="en-US" dirty="0"/>
                </a:br>
                <a:r>
                  <a:rPr lang="en-US" dirty="0"/>
                  <a:t>(corresponding to the unconditional case)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modified score function corresponding to this implicit classifier is </a:t>
                </a:r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))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DA6B8D-7652-DA40-A3E0-04D9351DB6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49A9114-7FD5-E641-9DE1-A3FE0233CAD6}"/>
              </a:ext>
            </a:extLst>
          </p:cNvPr>
          <p:cNvSpPr/>
          <p:nvPr/>
        </p:nvSpPr>
        <p:spPr>
          <a:xfrm>
            <a:off x="2590800" y="6324600"/>
            <a:ext cx="724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/>
              <a:t>J. Ho and T. </a:t>
            </a:r>
            <a:r>
              <a:rPr lang="en-US" sz="1800" b="0" dirty="0" err="1"/>
              <a:t>Salimans</a:t>
            </a:r>
            <a:r>
              <a:rPr lang="en-US" sz="1800" b="0" dirty="0"/>
              <a:t>. </a:t>
            </a:r>
            <a:r>
              <a:rPr lang="en-US" sz="1800" b="0" dirty="0">
                <a:hlinkClick r:id="rId3"/>
              </a:rPr>
              <a:t>Classifier-Free Diffusion Guidance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34AB6-D294-2749-8D6A-196766099D14}"/>
              </a:ext>
            </a:extLst>
          </p:cNvPr>
          <p:cNvSpPr txBox="1"/>
          <p:nvPr/>
        </p:nvSpPr>
        <p:spPr>
          <a:xfrm>
            <a:off x="4800600" y="552586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Sample is steered away from the unconditional distribution in the direction of the conditional one</a:t>
            </a:r>
          </a:p>
        </p:txBody>
      </p:sp>
    </p:spTree>
    <p:extLst>
      <p:ext uri="{BB962C8B-B14F-4D97-AF65-F5344CB8AC3E}">
        <p14:creationId xmlns:p14="http://schemas.microsoft.com/office/powerpoint/2010/main" val="27588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9A54-4D68-BA4F-8ABB-800E29A4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1201400" cy="838200"/>
          </a:xfrm>
        </p:spPr>
        <p:txBody>
          <a:bodyPr/>
          <a:lstStyle/>
          <a:p>
            <a:r>
              <a:rPr lang="en-US" sz="3200" dirty="0"/>
              <a:t>Diffusion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A81FC-7DC3-CF47-85AE-0315D9EE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14400"/>
            <a:ext cx="4207990" cy="525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CE16C-1106-514C-8068-C1424AB87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914400"/>
            <a:ext cx="5257800" cy="5257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6C9199-7C15-5B4C-8064-F8E49282384D}"/>
              </a:ext>
            </a:extLst>
          </p:cNvPr>
          <p:cNvSpPr/>
          <p:nvPr/>
        </p:nvSpPr>
        <p:spPr>
          <a:xfrm>
            <a:off x="1143000" y="6208776"/>
            <a:ext cx="1013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5"/>
              </a:rPr>
              <a:t>https://</a:t>
            </a:r>
            <a:r>
              <a:rPr lang="en-US" sz="1800" b="0" dirty="0" err="1">
                <a:hlinkClick r:id="rId5"/>
              </a:rPr>
              <a:t>www.nytimes.com</a:t>
            </a:r>
            <a:r>
              <a:rPr lang="en-US" sz="1800" b="0" dirty="0">
                <a:hlinkClick r:id="rId5"/>
              </a:rPr>
              <a:t>/2023/04/08/technology/</a:t>
            </a:r>
            <a:r>
              <a:rPr lang="en-US" sz="1800" b="0" dirty="0" err="1">
                <a:hlinkClick r:id="rId5"/>
              </a:rPr>
              <a:t>ai</a:t>
            </a:r>
            <a:r>
              <a:rPr lang="en-US" sz="1800" b="0" dirty="0">
                <a:hlinkClick r:id="rId5"/>
              </a:rPr>
              <a:t>-photos-pope-</a:t>
            </a:r>
            <a:r>
              <a:rPr lang="en-US" sz="1800" b="0" dirty="0" err="1">
                <a:hlinkClick r:id="rId5"/>
              </a:rPr>
              <a:t>francis.html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65769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1707-EAE7-944A-8EBD-B7C0CB62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Classifier-free guidance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A9114-7FD5-E641-9DE1-A3FE0233CAD6}"/>
              </a:ext>
            </a:extLst>
          </p:cNvPr>
          <p:cNvSpPr/>
          <p:nvPr/>
        </p:nvSpPr>
        <p:spPr>
          <a:xfrm>
            <a:off x="2590800" y="6324600"/>
            <a:ext cx="724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/>
              <a:t>J. Ho and T. </a:t>
            </a:r>
            <a:r>
              <a:rPr lang="en-US" sz="1800" b="0" dirty="0" err="1"/>
              <a:t>Salimans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Classifier-Free Diffusion Guidance</a:t>
            </a:r>
            <a:r>
              <a:rPr lang="en-US" sz="1800" b="0" dirty="0"/>
              <a:t>. </a:t>
            </a:r>
            <a:r>
              <a:rPr lang="en-US" sz="1800" b="0" dirty="0" err="1"/>
              <a:t>arXIv</a:t>
            </a:r>
            <a:r>
              <a:rPr lang="en-US" sz="1800" b="0" dirty="0"/>
              <a:t>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060389-E683-6C4B-84EA-60CFEEA79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099"/>
            <a:ext cx="12192000" cy="40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1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E1F-2862-3149-833F-F8DC0B82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Text-guided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a class label,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can be an encoded text prompt, injected into the U-Net using </a:t>
                </a:r>
                <a:r>
                  <a:rPr lang="en-US" i="1" dirty="0"/>
                  <a:t>cross-attention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A6DCE15-2EAA-9846-B986-99522C9DB246}"/>
              </a:ext>
            </a:extLst>
          </p:cNvPr>
          <p:cNvSpPr txBox="1"/>
          <p:nvPr/>
        </p:nvSpPr>
        <p:spPr>
          <a:xfrm>
            <a:off x="10820400" y="64740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54B0BCB-BCD2-FB44-B924-26A9B5602B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6"/>
          <a:stretch/>
        </p:blipFill>
        <p:spPr bwMode="auto">
          <a:xfrm>
            <a:off x="690009" y="2245165"/>
            <a:ext cx="8839200" cy="362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31500-A68F-BD4B-BA24-FF7A0DB335F1}"/>
              </a:ext>
            </a:extLst>
          </p:cNvPr>
          <p:cNvSpPr txBox="1"/>
          <p:nvPr/>
        </p:nvSpPr>
        <p:spPr>
          <a:xfrm>
            <a:off x="304800" y="4683565"/>
            <a:ext cx="2819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dirty="0"/>
              <a:t>Conditioning information: text </a:t>
            </a:r>
            <a:r>
              <a:rPr lang="en-US" sz="1800" dirty="0"/>
              <a:t>c</a:t>
            </a:r>
            <a:r>
              <a:rPr lang="en-US" sz="1800" b="0" dirty="0"/>
              <a:t>, time </a:t>
            </a:r>
            <a:r>
              <a:rPr lang="en-US" sz="1800" b="0" i="1" dirty="0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49D50-16E3-794F-8D60-6E5F3772CE69}"/>
              </a:ext>
            </a:extLst>
          </p:cNvPr>
          <p:cNvSpPr/>
          <p:nvPr/>
        </p:nvSpPr>
        <p:spPr bwMode="auto">
          <a:xfrm>
            <a:off x="2899809" y="5329896"/>
            <a:ext cx="1676400" cy="537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7836CC-B0AD-7E44-A5B4-96BC5DD9C2C8}"/>
                  </a:ext>
                </a:extLst>
              </p:cNvPr>
              <p:cNvSpPr txBox="1"/>
              <p:nvPr/>
            </p:nvSpPr>
            <p:spPr>
              <a:xfrm>
                <a:off x="8382000" y="3235765"/>
                <a:ext cx="162884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7836CC-B0AD-7E44-A5B4-96BC5DD9C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3235765"/>
                <a:ext cx="1628844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2AB7DD2-DE94-7649-AC51-5E2BACD9D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73892"/>
            <a:ext cx="1380019" cy="138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2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79A6-58E4-3E43-B727-E9E41CC7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Attention Module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E7C5370-FF27-694F-9F2C-27383EE85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3156688" y="1066800"/>
            <a:ext cx="812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9C47-7DC4-0247-8426-449438A2C12D}"/>
              </a:ext>
            </a:extLst>
          </p:cNvPr>
          <p:cNvSpPr txBox="1"/>
          <p:nvPr/>
        </p:nvSpPr>
        <p:spPr>
          <a:xfrm>
            <a:off x="2269218" y="2133600"/>
            <a:ext cx="79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E64D1-7750-D745-A49E-956273D4A584}"/>
              </a:ext>
            </a:extLst>
          </p:cNvPr>
          <p:cNvSpPr txBox="1"/>
          <p:nvPr/>
        </p:nvSpPr>
        <p:spPr>
          <a:xfrm>
            <a:off x="1927324" y="909935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8A3162-C035-0544-B9F5-AD4A9F830DC8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142999"/>
            <a:ext cx="566775" cy="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9EEC47-585B-254D-A81D-3B6D351D0F1B}"/>
              </a:ext>
            </a:extLst>
          </p:cNvPr>
          <p:cNvCxnSpPr>
            <a:cxnSpLocks/>
          </p:cNvCxnSpPr>
          <p:nvPr/>
        </p:nvCxnSpPr>
        <p:spPr bwMode="auto">
          <a:xfrm>
            <a:off x="2988044" y="2364432"/>
            <a:ext cx="288556" cy="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32C4DD-04A5-804A-8961-F93550A1257D}"/>
              </a:ext>
            </a:extLst>
          </p:cNvPr>
          <p:cNvSpPr/>
          <p:nvPr/>
        </p:nvSpPr>
        <p:spPr bwMode="auto">
          <a:xfrm>
            <a:off x="3064244" y="5486400"/>
            <a:ext cx="3869956" cy="9356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F63B5-A1C9-B849-A68C-9F707D838AE9}"/>
              </a:ext>
            </a:extLst>
          </p:cNvPr>
          <p:cNvSpPr txBox="1"/>
          <p:nvPr/>
        </p:nvSpPr>
        <p:spPr>
          <a:xfrm>
            <a:off x="268481" y="6106633"/>
            <a:ext cx="6540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 comes from Text; K, V comes from Image</a:t>
            </a:r>
          </a:p>
        </p:txBody>
      </p:sp>
    </p:spTree>
    <p:extLst>
      <p:ext uri="{BB962C8B-B14F-4D97-AF65-F5344CB8AC3E}">
        <p14:creationId xmlns:p14="http://schemas.microsoft.com/office/powerpoint/2010/main" val="4121384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E1F-2862-3149-833F-F8DC0B82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Text-guided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a class label,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can be an encoded text prompt, injected into the U-Net using </a:t>
                </a:r>
                <a:r>
                  <a:rPr lang="en-US" i="1" dirty="0"/>
                  <a:t>cross-attention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41C107B-182B-2B48-8D67-67152B78B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05000"/>
            <a:ext cx="8534400" cy="4688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6DCE15-2EAA-9846-B986-99522C9DB246}"/>
              </a:ext>
            </a:extLst>
          </p:cNvPr>
          <p:cNvSpPr txBox="1"/>
          <p:nvPr/>
        </p:nvSpPr>
        <p:spPr>
          <a:xfrm>
            <a:off x="10820400" y="64740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4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162181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E1F-2862-3149-833F-F8DC0B82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Text-guided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Instead of a class label,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can be an encoded text prompt, injected into the U-Net using </a:t>
                </a:r>
                <a:r>
                  <a:rPr lang="en-US" i="1" dirty="0"/>
                  <a:t>cross-attention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Classifier-free guidance works the same way as before, by training both conditional and unconditional models using text dropout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CLIP guidance: steer samples in the direction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CLIP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Note: both classifier and CLIP must be </a:t>
                </a:r>
                <a:r>
                  <a:rPr lang="en-US" i="1" dirty="0"/>
                  <a:t>noise-aware</a:t>
                </a:r>
                <a:r>
                  <a:rPr lang="en-US" dirty="0"/>
                  <a:t> (trained on noised images)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111B1D-0F7C-7445-A952-9F5086B921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 r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524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348B-BB7F-534D-9963-B30DD1B6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EFEDD2-8813-E245-8EE3-71FC7F04E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4400" y="1557020"/>
            <a:ext cx="5181600" cy="397256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55D0AE-3FB7-264C-B449-5E1B77B64138}"/>
              </a:ext>
            </a:extLst>
          </p:cNvPr>
          <p:cNvSpPr/>
          <p:nvPr/>
        </p:nvSpPr>
        <p:spPr>
          <a:xfrm>
            <a:off x="533400" y="6096000"/>
            <a:ext cx="1097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1800" b="0" dirty="0"/>
              <a:t>Radford et al., </a:t>
            </a:r>
            <a:r>
              <a:rPr lang="en-US" sz="1800" b="0" dirty="0">
                <a:hlinkClick r:id="rId4"/>
              </a:rPr>
              <a:t>Learning Transferable Visual Models From Natural Language Supervision</a:t>
            </a:r>
            <a:r>
              <a:rPr lang="en-US" sz="1800" b="0" dirty="0"/>
              <a:t>, ICML 2021</a:t>
            </a:r>
          </a:p>
          <a:p>
            <a:pPr algn="ctr"/>
            <a:r>
              <a:rPr lang="en-US" sz="1800" b="0" dirty="0">
                <a:hlinkClick r:id="rId5"/>
              </a:rPr>
              <a:t>https://</a:t>
            </a:r>
            <a:r>
              <a:rPr lang="en-US" sz="1800" b="0" dirty="0" err="1">
                <a:hlinkClick r:id="rId5"/>
              </a:rPr>
              <a:t>openai.com</a:t>
            </a:r>
            <a:r>
              <a:rPr lang="en-US" sz="1800" b="0" dirty="0">
                <a:hlinkClick r:id="rId5"/>
              </a:rPr>
              <a:t>/blog/clip/</a:t>
            </a:r>
            <a:endParaRPr lang="en-US" sz="1800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E9C8D5-F8B1-5A4D-9FDD-B72D7135A978}"/>
              </a:ext>
            </a:extLst>
          </p:cNvPr>
          <p:cNvSpPr/>
          <p:nvPr/>
        </p:nvSpPr>
        <p:spPr>
          <a:xfrm>
            <a:off x="6324600" y="3535740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/>
              <a:t>Contrastive objective: in a batch of N image-text pairs, classify each text string to the correct image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2610238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/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Large-scale models: DALL-E 2, Stable Diffusion, Imagen</a:t>
            </a:r>
          </a:p>
        </p:txBody>
      </p:sp>
    </p:spTree>
    <p:extLst>
      <p:ext uri="{BB962C8B-B14F-4D97-AF65-F5344CB8AC3E}">
        <p14:creationId xmlns:p14="http://schemas.microsoft.com/office/powerpoint/2010/main" val="4128613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DAE39-F315-FC44-8AAB-2E0BE6844AE2}"/>
              </a:ext>
            </a:extLst>
          </p:cNvPr>
          <p:cNvSpPr/>
          <p:nvPr/>
        </p:nvSpPr>
        <p:spPr>
          <a:xfrm>
            <a:off x="1828800" y="6172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Nichol et al. </a:t>
            </a:r>
            <a:r>
              <a:rPr lang="en-US" sz="1800" b="0" dirty="0">
                <a:hlinkClick r:id="rId3"/>
              </a:rPr>
              <a:t>GLIDE: Towards Photorealistic Image Generation and Editing with Text-Guided Diffusion Models</a:t>
            </a:r>
            <a:r>
              <a:rPr lang="en-US" sz="1800" b="0" dirty="0"/>
              <a:t>. ICML 2022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EC3A6D-E576-2F47-B0EF-AEAEDF25A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744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Text-to-image generation using classifier-free or CLIP guidance, generate at 64x64, </a:t>
            </a:r>
            <a:r>
              <a:rPr lang="en-US" dirty="0" err="1"/>
              <a:t>upsample</a:t>
            </a:r>
            <a:r>
              <a:rPr lang="en-US" dirty="0"/>
              <a:t> to 256x256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7B726C2-7B20-2F4D-8584-358B2E9EB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6073" y="1905000"/>
            <a:ext cx="6899853" cy="428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5425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DAE39-F315-FC44-8AAB-2E0BE6844AE2}"/>
              </a:ext>
            </a:extLst>
          </p:cNvPr>
          <p:cNvSpPr/>
          <p:nvPr/>
        </p:nvSpPr>
        <p:spPr>
          <a:xfrm>
            <a:off x="1828800" y="6172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Nichol et al. </a:t>
            </a:r>
            <a:r>
              <a:rPr lang="en-US" sz="1800" b="0" dirty="0">
                <a:hlinkClick r:id="rId3"/>
              </a:rPr>
              <a:t>GLIDE: Towards Photorealistic Image Generation and Editing with Text-Guided Diffusion Models</a:t>
            </a:r>
            <a:r>
              <a:rPr lang="en-US" sz="1800" b="0" dirty="0"/>
              <a:t>. ICML 2022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EC3A6D-E576-2F47-B0EF-AEAEDF25A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744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Text-to-image generation using classifier-free or CLIP guidance, generate at 64x64, </a:t>
            </a:r>
            <a:r>
              <a:rPr lang="en-US" dirty="0" err="1"/>
              <a:t>upsample</a:t>
            </a:r>
            <a:r>
              <a:rPr lang="en-US" dirty="0"/>
              <a:t> to 256x256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64x64 generator: 2.3B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Upsampler</a:t>
            </a:r>
            <a:r>
              <a:rPr lang="en-US" sz="2400" dirty="0"/>
              <a:t>: 1.5B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Text encoder: 1.2B parameters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Dataset: same as for DALL-E, 250M image-text pairs from the Internet</a:t>
            </a:r>
          </a:p>
        </p:txBody>
      </p:sp>
    </p:spTree>
    <p:extLst>
      <p:ext uri="{BB962C8B-B14F-4D97-AF65-F5344CB8AC3E}">
        <p14:creationId xmlns:p14="http://schemas.microsoft.com/office/powerpoint/2010/main" val="1919877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E2CEC-3E33-3C49-8F82-68EDD7ED5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47" y="914400"/>
            <a:ext cx="8465705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3DAE39-F315-FC44-8AAB-2E0BE6844AE2}"/>
              </a:ext>
            </a:extLst>
          </p:cNvPr>
          <p:cNvSpPr/>
          <p:nvPr/>
        </p:nvSpPr>
        <p:spPr>
          <a:xfrm>
            <a:off x="1828800" y="6172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Nichol et al. </a:t>
            </a:r>
            <a:r>
              <a:rPr lang="en-US" sz="1800" b="0" dirty="0">
                <a:hlinkClick r:id="rId4"/>
              </a:rPr>
              <a:t>GLIDE: Towards Photorealistic Image Generation and Editing with Text-Guided Diffusion Models</a:t>
            </a:r>
            <a:r>
              <a:rPr lang="en-US" sz="1800" b="0" dirty="0"/>
              <a:t>. ICML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C7634-C3A7-E642-837C-B9020BFE9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66838"/>
            <a:ext cx="7543800" cy="47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8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/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Large-scale models: DALL-E 2, Stable Diffusion, Imagen</a:t>
            </a:r>
          </a:p>
          <a:p>
            <a:pPr marL="0" indent="0"/>
            <a:r>
              <a:rPr lang="en-US" b="1" dirty="0"/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Denoising diffusion implicit models (DDIMs)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Stable Diffusion XL, Stable Diffusion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Progressive Distillation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Latent Consistency Models (LCM)</a:t>
            </a:r>
          </a:p>
          <a:p>
            <a:pPr marL="0" indent="0"/>
            <a:r>
              <a:rPr lang="en-US" b="1" dirty="0"/>
              <a:t>(next class) Part 3: Implementation, Applications, and Ethical issues</a:t>
            </a:r>
          </a:p>
        </p:txBody>
      </p:sp>
    </p:spTree>
    <p:extLst>
      <p:ext uri="{BB962C8B-B14F-4D97-AF65-F5344CB8AC3E}">
        <p14:creationId xmlns:p14="http://schemas.microsoft.com/office/powerpoint/2010/main" val="567386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DAE39-F315-FC44-8AAB-2E0BE6844AE2}"/>
              </a:ext>
            </a:extLst>
          </p:cNvPr>
          <p:cNvSpPr/>
          <p:nvPr/>
        </p:nvSpPr>
        <p:spPr>
          <a:xfrm>
            <a:off x="1828800" y="61722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Nichol et al. </a:t>
            </a:r>
            <a:r>
              <a:rPr lang="en-US" sz="1800" b="0" dirty="0">
                <a:hlinkClick r:id="rId2"/>
              </a:rPr>
              <a:t>GLIDE: Towards Photorealistic Image Generation and Editing with Text-Guided Diffusion Models</a:t>
            </a:r>
            <a:r>
              <a:rPr lang="en-US" sz="1800" b="0" dirty="0"/>
              <a:t>. ICML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CEE7E3-1BF3-DA43-A23A-E6FD23CA4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36" y="926592"/>
            <a:ext cx="9857164" cy="52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95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D069-C03A-D740-9F40-89CC878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GLIDE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C9967A-039C-2846-8C7E-FB9344CC7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67" y="914400"/>
            <a:ext cx="6654433" cy="5943600"/>
          </a:xfrm>
        </p:spPr>
      </p:pic>
    </p:spTree>
    <p:extLst>
      <p:ext uri="{BB962C8B-B14F-4D97-AF65-F5344CB8AC3E}">
        <p14:creationId xmlns:p14="http://schemas.microsoft.com/office/powerpoint/2010/main" val="383894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AF7A98-88E8-C944-ACE0-AD05EF39C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31" y="914400"/>
            <a:ext cx="7393538" cy="52578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1AA34D-90E2-8A4A-BF54-B718A49F2882}"/>
              </a:ext>
            </a:extLst>
          </p:cNvPr>
          <p:cNvSpPr txBox="1"/>
          <p:nvPr/>
        </p:nvSpPr>
        <p:spPr>
          <a:xfrm>
            <a:off x="1143000" y="6324600"/>
            <a:ext cx="98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A. Ramesh et al. </a:t>
            </a:r>
            <a:r>
              <a:rPr lang="en-US" sz="1800" b="0" dirty="0">
                <a:hlinkClick r:id="rId3"/>
              </a:rPr>
              <a:t>Hierarchical text-conditional image generation with CLIP latents</a:t>
            </a:r>
            <a:r>
              <a:rPr lang="en-US" sz="1800" b="0" dirty="0"/>
              <a:t>. Preprint 2022</a:t>
            </a:r>
          </a:p>
        </p:txBody>
      </p:sp>
    </p:spTree>
    <p:extLst>
      <p:ext uri="{BB962C8B-B14F-4D97-AF65-F5344CB8AC3E}">
        <p14:creationId xmlns:p14="http://schemas.microsoft.com/office/powerpoint/2010/main" val="4220610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AFA91-81CE-4A4E-8AB6-3D8BBCAD6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10939849" cy="4491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E6B5CD-2D5C-BB45-B463-89E0949A9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5710205"/>
            <a:ext cx="6934200" cy="93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75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AFA91-81CE-4A4E-8AB6-3D8BBCAD6F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5" t="47508"/>
          <a:stretch/>
        </p:blipFill>
        <p:spPr>
          <a:xfrm>
            <a:off x="3276600" y="1676400"/>
            <a:ext cx="8331815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A80B4-B1F3-9048-89DA-682134C02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2057" r="70049" b="21951"/>
          <a:stretch/>
        </p:blipFill>
        <p:spPr>
          <a:xfrm>
            <a:off x="685800" y="1752600"/>
            <a:ext cx="2514600" cy="2514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1F2F2-D7D3-9843-A873-96D190DC2E8E}"/>
              </a:ext>
            </a:extLst>
          </p:cNvPr>
          <p:cNvSpPr txBox="1"/>
          <p:nvPr/>
        </p:nvSpPr>
        <p:spPr>
          <a:xfrm>
            <a:off x="2743200" y="13348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CLIP </a:t>
            </a:r>
            <a:r>
              <a:rPr lang="en-US" sz="1800" b="0" i="1" dirty="0"/>
              <a:t>text </a:t>
            </a:r>
            <a:r>
              <a:rPr lang="en-US" sz="1800" b="0" dirty="0"/>
              <a:t>encoding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4B02C-56D7-6046-808C-44E82AD2C938}"/>
              </a:ext>
            </a:extLst>
          </p:cNvPr>
          <p:cNvSpPr txBox="1"/>
          <p:nvPr/>
        </p:nvSpPr>
        <p:spPr>
          <a:xfrm>
            <a:off x="4191000" y="4751988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Generative model to produce CLIP </a:t>
            </a:r>
            <a:r>
              <a:rPr lang="en-US" sz="1800" b="0" i="1" dirty="0"/>
              <a:t>image</a:t>
            </a:r>
            <a:r>
              <a:rPr lang="en-US" sz="1800" b="0" dirty="0"/>
              <a:t> encoding given CLIP </a:t>
            </a:r>
            <a:r>
              <a:rPr lang="en-US" sz="1800" b="0" i="1" dirty="0"/>
              <a:t>text</a:t>
            </a:r>
            <a:r>
              <a:rPr lang="en-US" sz="1800" b="0" dirty="0"/>
              <a:t> encoding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16D65-CDD7-9D46-8FCE-CB4E60488C62}"/>
              </a:ext>
            </a:extLst>
          </p:cNvPr>
          <p:cNvSpPr txBox="1"/>
          <p:nvPr/>
        </p:nvSpPr>
        <p:spPr>
          <a:xfrm>
            <a:off x="6553200" y="12586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CLIP </a:t>
            </a:r>
            <a:r>
              <a:rPr lang="en-US" sz="1800" b="0" i="1" dirty="0"/>
              <a:t>image </a:t>
            </a:r>
            <a:r>
              <a:rPr lang="en-US" sz="1800" b="0" dirty="0"/>
              <a:t>encoding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E2090-A34F-444C-85C4-50F500536F6D}"/>
              </a:ext>
            </a:extLst>
          </p:cNvPr>
          <p:cNvSpPr txBox="1"/>
          <p:nvPr/>
        </p:nvSpPr>
        <p:spPr>
          <a:xfrm>
            <a:off x="6629400" y="4724400"/>
            <a:ext cx="303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Diffusion model (GLIDE) conditioned on CLIP image embedding and text prompt </a:t>
            </a:r>
            <a:br>
              <a:rPr lang="en-US" sz="1800" b="0" dirty="0"/>
            </a:br>
            <a:endParaRPr lang="en-US" sz="18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3681FB-F9C5-CD4F-A638-2C6E21F0AF5B}"/>
              </a:ext>
            </a:extLst>
          </p:cNvPr>
          <p:cNvSpPr/>
          <p:nvPr/>
        </p:nvSpPr>
        <p:spPr>
          <a:xfrm>
            <a:off x="6629400" y="56388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Generate at 64x64, </a:t>
            </a:r>
            <a:r>
              <a:rPr lang="en-US" sz="1800" b="0" dirty="0" err="1"/>
              <a:t>upsample</a:t>
            </a:r>
            <a:r>
              <a:rPr lang="en-US" sz="1800" b="0" dirty="0"/>
              <a:t> to 256x256, then </a:t>
            </a:r>
            <a:r>
              <a:rPr lang="en-US" sz="1800" b="0" dirty="0" err="1"/>
              <a:t>upsample</a:t>
            </a:r>
            <a:r>
              <a:rPr lang="en-US" sz="1800" b="0" dirty="0"/>
              <a:t> to 1024x1024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1116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2: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AEF793-048E-114A-B7AD-26C79BAB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20496"/>
            <a:ext cx="5455834" cy="5791200"/>
          </a:xfrm>
          <a:prstGeom prst="rect">
            <a:avLst/>
          </a:prstGeo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A9A624C0-11FA-F64B-90BE-C284A707C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82" y="914400"/>
            <a:ext cx="5437718" cy="5790391"/>
          </a:xfrm>
        </p:spPr>
      </p:pic>
    </p:spTree>
    <p:extLst>
      <p:ext uri="{BB962C8B-B14F-4D97-AF65-F5344CB8AC3E}">
        <p14:creationId xmlns:p14="http://schemas.microsoft.com/office/powerpoint/2010/main" val="3241714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2: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60EB8-6FF1-7044-85E0-93EEF855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14" y="1095532"/>
            <a:ext cx="7715171" cy="57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73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2: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EB6BD-8C62-1F49-A18F-ECED82D2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9" y="916142"/>
            <a:ext cx="7927971" cy="59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47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0BC-88B8-5C42-B3B7-EE7FCAB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2: Limitations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2A4B3-3BAA-3941-97ED-1AA7BCD1D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99" y="977875"/>
            <a:ext cx="9735001" cy="58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65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3EBD58-E48D-0D40-9D3A-1159C6369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43551"/>
            <a:ext cx="10363200" cy="5199498"/>
          </a:xfrm>
        </p:spPr>
      </p:pic>
    </p:spTree>
    <p:extLst>
      <p:ext uri="{BB962C8B-B14F-4D97-AF65-F5344CB8AC3E}">
        <p14:creationId xmlns:p14="http://schemas.microsoft.com/office/powerpoint/2010/main" val="339614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diffusion probabilistic models (DDPMs)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819400" y="6324600"/>
            <a:ext cx="696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J. Ho et al. </a:t>
            </a:r>
            <a:r>
              <a:rPr lang="en-US" sz="1800" b="0" dirty="0">
                <a:hlinkClick r:id="rId3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4CB3A51-279A-D442-8075-D79FF687D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6424113" cy="4572000"/>
          </a:xfr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D1BE9CFE-D120-C14F-9B67-E99BE7B13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2209800"/>
            <a:ext cx="553914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660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6AD66A-4A8C-804B-B35B-F6AFF94D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train a separate </a:t>
            </a:r>
            <a:r>
              <a:rPr lang="en-US" i="1" dirty="0"/>
              <a:t>encoder</a:t>
            </a:r>
            <a:r>
              <a:rPr lang="en-US" dirty="0"/>
              <a:t> and </a:t>
            </a:r>
            <a:r>
              <a:rPr lang="en-US" i="1" dirty="0"/>
              <a:t>decoder</a:t>
            </a:r>
            <a:r>
              <a:rPr lang="en-US" dirty="0"/>
              <a:t> to convert images to and from a lower-dimensional latent space, run conditional diffusion model in latent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54E11-09B9-974C-AEA0-4497DCA89131}"/>
              </a:ext>
            </a:extLst>
          </p:cNvPr>
          <p:cNvSpPr/>
          <p:nvPr/>
        </p:nvSpPr>
        <p:spPr>
          <a:xfrm>
            <a:off x="1597152" y="6324600"/>
            <a:ext cx="9070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2"/>
              </a:rPr>
              <a:t>https://</a:t>
            </a:r>
            <a:r>
              <a:rPr lang="en-US" sz="1800" b="0" dirty="0" err="1">
                <a:hlinkClick r:id="rId2"/>
              </a:rPr>
              <a:t>medium.com</a:t>
            </a:r>
            <a:r>
              <a:rPr lang="en-US" sz="1800" b="0" dirty="0">
                <a:hlinkClick r:id="rId2"/>
              </a:rPr>
              <a:t>/@</a:t>
            </a:r>
            <a:r>
              <a:rPr lang="en-US" sz="1800" b="0" dirty="0" err="1">
                <a:hlinkClick r:id="rId2"/>
              </a:rPr>
              <a:t>steinsfu</a:t>
            </a:r>
            <a:r>
              <a:rPr lang="en-US" sz="1800" b="0" dirty="0">
                <a:hlinkClick r:id="rId2"/>
              </a:rPr>
              <a:t>/stable-diffusion-clearly-explained-ed008044e07e</a:t>
            </a:r>
            <a:endParaRPr lang="en-US" sz="18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2F599-B384-4443-8CF5-9951ABA3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819400"/>
            <a:ext cx="6858000" cy="2921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8ECA6F-0A88-3C48-B3D9-A469B3408F1C}"/>
              </a:ext>
            </a:extLst>
          </p:cNvPr>
          <p:cNvSpPr/>
          <p:nvPr/>
        </p:nvSpPr>
        <p:spPr>
          <a:xfrm>
            <a:off x="1219200" y="5912293"/>
            <a:ext cx="975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R. </a:t>
            </a:r>
            <a:r>
              <a:rPr lang="en-US" sz="1800" b="0" dirty="0" err="1"/>
              <a:t>Rombach</a:t>
            </a:r>
            <a:r>
              <a:rPr lang="en-US" sz="1800" b="0" dirty="0"/>
              <a:t> et al. </a:t>
            </a:r>
            <a:r>
              <a:rPr lang="en-US" sz="1800" b="0" dirty="0">
                <a:hlinkClick r:id="rId4"/>
              </a:rPr>
              <a:t>High-Resolution Image Synthesis with Latent Diffusion Models</a:t>
            </a:r>
            <a:r>
              <a:rPr lang="en-US" sz="1800" b="0" dirty="0"/>
              <a:t>. CVPR 2022</a:t>
            </a:r>
          </a:p>
        </p:txBody>
      </p:sp>
    </p:spTree>
    <p:extLst>
      <p:ext uri="{BB962C8B-B14F-4D97-AF65-F5344CB8AC3E}">
        <p14:creationId xmlns:p14="http://schemas.microsoft.com/office/powerpoint/2010/main" val="478534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6AD66A-4A8C-804B-B35B-F6AFF94D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train a separate </a:t>
            </a:r>
            <a:r>
              <a:rPr lang="en-US" i="1" dirty="0"/>
              <a:t>encoder</a:t>
            </a:r>
            <a:r>
              <a:rPr lang="en-US" dirty="0"/>
              <a:t> and </a:t>
            </a:r>
            <a:r>
              <a:rPr lang="en-US" i="1" dirty="0"/>
              <a:t>decoder</a:t>
            </a:r>
            <a:r>
              <a:rPr lang="en-US" dirty="0"/>
              <a:t> to convert images to and from a lower-dimensional latent space, run conditional diffusion model in latent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54E11-09B9-974C-AEA0-4497DCA89131}"/>
              </a:ext>
            </a:extLst>
          </p:cNvPr>
          <p:cNvSpPr/>
          <p:nvPr/>
        </p:nvSpPr>
        <p:spPr>
          <a:xfrm>
            <a:off x="1597152" y="6324600"/>
            <a:ext cx="9070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2"/>
              </a:rPr>
              <a:t>https://</a:t>
            </a:r>
            <a:r>
              <a:rPr lang="en-US" sz="1800" b="0" dirty="0" err="1">
                <a:hlinkClick r:id="rId2"/>
              </a:rPr>
              <a:t>medium.com</a:t>
            </a:r>
            <a:r>
              <a:rPr lang="en-US" sz="1800" b="0" dirty="0">
                <a:hlinkClick r:id="rId2"/>
              </a:rPr>
              <a:t>/@</a:t>
            </a:r>
            <a:r>
              <a:rPr lang="en-US" sz="1800" b="0" dirty="0" err="1">
                <a:hlinkClick r:id="rId2"/>
              </a:rPr>
              <a:t>steinsfu</a:t>
            </a:r>
            <a:r>
              <a:rPr lang="en-US" sz="1800" b="0" dirty="0">
                <a:hlinkClick r:id="rId2"/>
              </a:rPr>
              <a:t>/stable-diffusion-clearly-explained-ed008044e07e</a:t>
            </a:r>
            <a:endParaRPr lang="en-US" sz="1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74C44-B4E5-9C4A-BB11-2EF2136F5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90" y="2362200"/>
            <a:ext cx="11235410" cy="39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1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6AD66A-4A8C-804B-B35B-F6AFF94D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train a separate </a:t>
            </a:r>
            <a:r>
              <a:rPr lang="en-US" i="1" dirty="0"/>
              <a:t>encoder</a:t>
            </a:r>
            <a:r>
              <a:rPr lang="en-US" dirty="0"/>
              <a:t> and </a:t>
            </a:r>
            <a:r>
              <a:rPr lang="en-US" i="1" dirty="0"/>
              <a:t>decoder</a:t>
            </a:r>
            <a:r>
              <a:rPr lang="en-US" dirty="0"/>
              <a:t> to convert images to and from a lower-dimensional latent space, run conditional diffusion model in latent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254E11-09B9-974C-AEA0-4497DCA89131}"/>
              </a:ext>
            </a:extLst>
          </p:cNvPr>
          <p:cNvSpPr/>
          <p:nvPr/>
        </p:nvSpPr>
        <p:spPr>
          <a:xfrm>
            <a:off x="1597152" y="6324600"/>
            <a:ext cx="9070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hlinkClick r:id="rId3"/>
              </a:rPr>
              <a:t>https://</a:t>
            </a:r>
            <a:r>
              <a:rPr lang="en-US" sz="1800" b="0" dirty="0" err="1">
                <a:hlinkClick r:id="rId3"/>
              </a:rPr>
              <a:t>medium.com</a:t>
            </a:r>
            <a:r>
              <a:rPr lang="en-US" sz="1800" b="0" dirty="0">
                <a:hlinkClick r:id="rId3"/>
              </a:rPr>
              <a:t>/@</a:t>
            </a:r>
            <a:r>
              <a:rPr lang="en-US" sz="1800" b="0" dirty="0" err="1">
                <a:hlinkClick r:id="rId3"/>
              </a:rPr>
              <a:t>steinsfu</a:t>
            </a:r>
            <a:r>
              <a:rPr lang="en-US" sz="1800" b="0" dirty="0">
                <a:hlinkClick r:id="rId3"/>
              </a:rPr>
              <a:t>/stable-diffusion-clearly-explained-ed008044e07e</a:t>
            </a:r>
            <a:endParaRPr lang="en-US" sz="18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11A22-C67E-D244-9A72-4ADC8E337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9" t="-52" r="133" b="49573"/>
          <a:stretch/>
        </p:blipFill>
        <p:spPr>
          <a:xfrm>
            <a:off x="1219200" y="2839896"/>
            <a:ext cx="9177457" cy="3463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9B5F4-4015-8B4C-A9F5-5205394C01ED}"/>
              </a:ext>
            </a:extLst>
          </p:cNvPr>
          <p:cNvSpPr txBox="1"/>
          <p:nvPr/>
        </p:nvSpPr>
        <p:spPr>
          <a:xfrm>
            <a:off x="2209800" y="2601699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Close-up of U-Net: Conditioning information incorporated using cross-attention</a:t>
            </a:r>
          </a:p>
        </p:txBody>
      </p:sp>
    </p:spTree>
    <p:extLst>
      <p:ext uri="{BB962C8B-B14F-4D97-AF65-F5344CB8AC3E}">
        <p14:creationId xmlns:p14="http://schemas.microsoft.com/office/powerpoint/2010/main" val="1289695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89F6-B54A-4A42-A82E-AC656CC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diffusion model (basis of Stable Diffusion)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0191B5-F14A-524B-ACD1-71B3643E9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36" y="3146702"/>
            <a:ext cx="9512264" cy="357229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C730B2-27D7-3D4B-9405-91D7A2C8F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9034463" cy="22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04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6034-C0AD-8B4D-8BE6-30489ADA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Imagen (not public)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B7F534-7803-304D-96B5-EDB9B836D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85" y="914400"/>
            <a:ext cx="6854829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A7099-5FF4-7C49-82F2-348410618F1C}"/>
              </a:ext>
            </a:extLst>
          </p:cNvPr>
          <p:cNvSpPr/>
          <p:nvPr/>
        </p:nvSpPr>
        <p:spPr>
          <a:xfrm>
            <a:off x="152400" y="6324600"/>
            <a:ext cx="1188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C. </a:t>
            </a:r>
            <a:r>
              <a:rPr lang="en-US" sz="1800" b="0" dirty="0" err="1"/>
              <a:t>Saharia</a:t>
            </a:r>
            <a:r>
              <a:rPr lang="en-US" sz="1800" b="0" dirty="0"/>
              <a:t> et al. </a:t>
            </a:r>
            <a:r>
              <a:rPr lang="en-US" sz="1800" b="0" dirty="0">
                <a:hlinkClick r:id="rId3"/>
              </a:rPr>
              <a:t>Photorealistic Text-to-Image Diffusion Models with Deep Language Understanding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771887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6034-C0AD-8B4D-8BE6-30489ADA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Imagen: Details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2A7099-5FF4-7C49-82F2-348410618F1C}"/>
              </a:ext>
            </a:extLst>
          </p:cNvPr>
          <p:cNvSpPr/>
          <p:nvPr/>
        </p:nvSpPr>
        <p:spPr>
          <a:xfrm>
            <a:off x="152400" y="6324600"/>
            <a:ext cx="1188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C. </a:t>
            </a:r>
            <a:r>
              <a:rPr lang="en-US" sz="1800" b="0" dirty="0" err="1"/>
              <a:t>Saharia</a:t>
            </a:r>
            <a:r>
              <a:rPr lang="en-US" sz="1800" b="0" dirty="0"/>
              <a:t> et al. </a:t>
            </a:r>
            <a:r>
              <a:rPr lang="en-US" sz="1800" b="0" dirty="0">
                <a:hlinkClick r:id="rId2"/>
              </a:rPr>
              <a:t>Photorealistic Text-to-Image Diffusion Models with Deep Language Understanding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0758E-15A9-2840-8B44-7A3800E60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Text encoder is a large language model </a:t>
            </a:r>
            <a:br>
              <a:rPr lang="en-US" dirty="0"/>
            </a:br>
            <a:r>
              <a:rPr lang="en-US" dirty="0"/>
              <a:t>(4.6B parameters) trained on text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Diffusion model to generate at 64x64, </a:t>
            </a:r>
            <a:r>
              <a:rPr lang="en-US" dirty="0" err="1"/>
              <a:t>upsample</a:t>
            </a:r>
            <a:r>
              <a:rPr lang="en-US" dirty="0"/>
              <a:t> to 256x256, then 1024x1024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Architecture: </a:t>
            </a:r>
            <a:r>
              <a:rPr lang="en-US" sz="2400" i="1" dirty="0"/>
              <a:t>efficient U-Net </a:t>
            </a:r>
            <a:r>
              <a:rPr lang="en-US" sz="2400" dirty="0"/>
              <a:t>(2B parameters): more parameters at lower resolutions, convolutions </a:t>
            </a:r>
            <a:r>
              <a:rPr lang="en-US" sz="2400" i="1" dirty="0"/>
              <a:t>after</a:t>
            </a:r>
            <a:r>
              <a:rPr lang="en-US" sz="2400" dirty="0"/>
              <a:t> </a:t>
            </a:r>
            <a:r>
              <a:rPr lang="en-US" sz="2400" dirty="0" err="1"/>
              <a:t>downsampling</a:t>
            </a:r>
            <a:r>
              <a:rPr lang="en-US" sz="2400" dirty="0"/>
              <a:t> and </a:t>
            </a:r>
            <a:r>
              <a:rPr lang="en-US" sz="2400" i="1" dirty="0"/>
              <a:t>before</a:t>
            </a:r>
            <a:r>
              <a:rPr lang="en-US" sz="2400" dirty="0"/>
              <a:t> </a:t>
            </a:r>
            <a:r>
              <a:rPr lang="en-US" sz="2400" dirty="0" err="1"/>
              <a:t>upsampling</a:t>
            </a:r>
            <a:endParaRPr lang="en-US" sz="24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Classifier-free guidance with a </a:t>
            </a:r>
            <a:r>
              <a:rPr lang="en-US" sz="2400" i="1" dirty="0"/>
              <a:t>dynamic thresholding</a:t>
            </a:r>
            <a:r>
              <a:rPr lang="en-US" sz="2400" dirty="0"/>
              <a:t> technique, enabling good generation quality with high guidance weights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Training dataset: 460M image-text pairs (internally collected), 400M pairs from the </a:t>
            </a:r>
            <a:r>
              <a:rPr lang="en-US" sz="2400" dirty="0">
                <a:hlinkClick r:id="rId3"/>
              </a:rPr>
              <a:t>LAION dataset</a:t>
            </a:r>
            <a:endParaRPr lang="en-US" sz="24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64659-1E20-7148-BD1B-9FF827CF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44" y="1050131"/>
            <a:ext cx="2312512" cy="50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20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6231B-8B3A-6F4D-AFF5-BA2D59458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Impact of model size, implementation choices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37AEB-C63E-B946-BBAE-63710D99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Imagen: Evaluation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FBE2D-3DDD-4C46-800F-49BE677DB68C}"/>
              </a:ext>
            </a:extLst>
          </p:cNvPr>
          <p:cNvSpPr txBox="1"/>
          <p:nvPr/>
        </p:nvSpPr>
        <p:spPr>
          <a:xfrm>
            <a:off x="771472" y="4992469"/>
            <a:ext cx="1064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Curves are obtained by varying guidance weight</a:t>
            </a:r>
          </a:p>
          <a:p>
            <a:pPr algn="ctr"/>
            <a:r>
              <a:rPr lang="en-US" sz="1800" b="0" dirty="0"/>
              <a:t>FID evaluated on COCO dataset by sampling prompts and generating images using the same prompts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EB8A550-CCC6-B84F-8769-085AAD99A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017982"/>
            <a:ext cx="10363200" cy="28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802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6231B-8B3A-6F4D-AFF5-BA2D59458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Human evaluation on </a:t>
            </a:r>
            <a:r>
              <a:rPr lang="en-US" dirty="0" err="1"/>
              <a:t>DrawBench</a:t>
            </a:r>
            <a:r>
              <a:rPr lang="en-US" dirty="0"/>
              <a:t> (set of 200 prompts)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37AEB-C63E-B946-BBAE-63710D99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Imagen: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5C2CC-0C17-0F49-BF51-0ED57B3F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919"/>
            <a:ext cx="12192000" cy="37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601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632A8-2C86-4146-AD30-62F570615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"/>
          <a:stretch/>
        </p:blipFill>
        <p:spPr>
          <a:xfrm>
            <a:off x="2089793" y="1472746"/>
            <a:ext cx="8001145" cy="419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F2EAF4-1F6B-0E45-89D4-F55DB82D5531}"/>
              </a:ext>
            </a:extLst>
          </p:cNvPr>
          <p:cNvSpPr txBox="1"/>
          <p:nvPr/>
        </p:nvSpPr>
        <p:spPr>
          <a:xfrm>
            <a:off x="3892168" y="5663746"/>
            <a:ext cx="4396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“A yellow book and a red vase”</a:t>
            </a:r>
          </a:p>
        </p:txBody>
      </p:sp>
    </p:spTree>
    <p:extLst>
      <p:ext uri="{BB962C8B-B14F-4D97-AF65-F5344CB8AC3E}">
        <p14:creationId xmlns:p14="http://schemas.microsoft.com/office/powerpoint/2010/main" val="1606319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632A8-2C86-4146-AD30-62F570615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>
          <a:xfrm>
            <a:off x="2171700" y="1363440"/>
            <a:ext cx="7848600" cy="311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A3CDC5-5AAB-C149-9519-92ADB8B9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"/>
          <a:stretch/>
        </p:blipFill>
        <p:spPr>
          <a:xfrm>
            <a:off x="2095500" y="1684830"/>
            <a:ext cx="8001000" cy="4029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A33D5-8349-0A4E-8DD8-AA401024CB6B}"/>
              </a:ext>
            </a:extLst>
          </p:cNvPr>
          <p:cNvSpPr txBox="1"/>
          <p:nvPr/>
        </p:nvSpPr>
        <p:spPr>
          <a:xfrm>
            <a:off x="3417626" y="5663746"/>
            <a:ext cx="5345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“A black apple and a green backpack”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57794-614A-9749-8808-45B11CCE3850}"/>
              </a:ext>
            </a:extLst>
          </p:cNvPr>
          <p:cNvSpPr/>
          <p:nvPr/>
        </p:nvSpPr>
        <p:spPr>
          <a:xfrm>
            <a:off x="-35442" y="6320135"/>
            <a:ext cx="12134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Imagen is better than DALL-E 2 in assigning the colors to the objects</a:t>
            </a:r>
          </a:p>
        </p:txBody>
      </p:sp>
    </p:spTree>
    <p:extLst>
      <p:ext uri="{BB962C8B-B14F-4D97-AF65-F5344CB8AC3E}">
        <p14:creationId xmlns:p14="http://schemas.microsoft.com/office/powerpoint/2010/main" val="39426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Basic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133600" y="5836702"/>
            <a:ext cx="8332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2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 </a:t>
            </a:r>
          </a:p>
          <a:p>
            <a:pPr algn="ctr"/>
            <a:r>
              <a:rPr lang="en-US" sz="1800" b="0" dirty="0"/>
              <a:t>Blog introduction: </a:t>
            </a:r>
            <a:r>
              <a:rPr lang="en-US" sz="1800" b="0" dirty="0">
                <a:hlinkClick r:id="rId3"/>
              </a:rPr>
              <a:t>https://lilianweng.github.io/posts/2021-07-11-diffusion-models/</a:t>
            </a:r>
            <a:endParaRPr lang="en-US" sz="1800" b="0" dirty="0"/>
          </a:p>
          <a:p>
            <a:pPr algn="ctr"/>
            <a:r>
              <a:rPr lang="en-US" sz="1800" b="0" dirty="0">
                <a:hlinkClick r:id="rId4"/>
              </a:rPr>
              <a:t>CVPR 2022 tutorial</a:t>
            </a:r>
            <a:endParaRPr lang="en-US" sz="1800" b="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B43BD0-6465-A449-812C-1800A3250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>
          <a:xfrm>
            <a:off x="1295400" y="1160348"/>
            <a:ext cx="9798023" cy="158285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9EB10-FE68-8F4B-8520-6A82453DC4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2"/>
          <a:stretch/>
        </p:blipFill>
        <p:spPr>
          <a:xfrm>
            <a:off x="152400" y="3504536"/>
            <a:ext cx="12001982" cy="2274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D62951-DC1A-8940-99B7-46B90C9B405A}"/>
              </a:ext>
            </a:extLst>
          </p:cNvPr>
          <p:cNvSpPr txBox="1"/>
          <p:nvPr/>
        </p:nvSpPr>
        <p:spPr>
          <a:xfrm>
            <a:off x="3913301" y="3200400"/>
            <a:ext cx="454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Unconditional CIFAR10 sample generation</a:t>
            </a:r>
          </a:p>
        </p:txBody>
      </p:sp>
    </p:spTree>
    <p:extLst>
      <p:ext uri="{BB962C8B-B14F-4D97-AF65-F5344CB8AC3E}">
        <p14:creationId xmlns:p14="http://schemas.microsoft.com/office/powerpoint/2010/main" val="2679696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05559-0298-EA4D-BF87-B858EB38C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8"/>
          <a:stretch/>
        </p:blipFill>
        <p:spPr>
          <a:xfrm>
            <a:off x="2057400" y="1638535"/>
            <a:ext cx="7809382" cy="3924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54617-D2D7-324A-8A90-CEA2F56CA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>
          <a:xfrm>
            <a:off x="2094382" y="1320809"/>
            <a:ext cx="7848600" cy="3118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408C3-7EC8-CA46-BCB1-638120AFF577}"/>
              </a:ext>
            </a:extLst>
          </p:cNvPr>
          <p:cNvSpPr/>
          <p:nvPr/>
        </p:nvSpPr>
        <p:spPr>
          <a:xfrm>
            <a:off x="3048000" y="5562600"/>
            <a:ext cx="6180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“A storefront with Text to Image written on it”</a:t>
            </a:r>
          </a:p>
        </p:txBody>
      </p:sp>
    </p:spTree>
    <p:extLst>
      <p:ext uri="{BB962C8B-B14F-4D97-AF65-F5344CB8AC3E}">
        <p14:creationId xmlns:p14="http://schemas.microsoft.com/office/powerpoint/2010/main" val="46538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D860A-1559-2F4E-BCD9-D82A7E768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>
          <a:xfrm>
            <a:off x="2102019" y="1447800"/>
            <a:ext cx="7987962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19AC0-5FF0-BA4D-B904-771FDF7B7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>
          <a:xfrm>
            <a:off x="2254418" y="1135935"/>
            <a:ext cx="7848600" cy="3118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4A28AB-C0FB-564C-9F80-66C890D287A6}"/>
              </a:ext>
            </a:extLst>
          </p:cNvPr>
          <p:cNvSpPr/>
          <p:nvPr/>
        </p:nvSpPr>
        <p:spPr>
          <a:xfrm>
            <a:off x="4191000" y="5562600"/>
            <a:ext cx="3716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“A panda making latte art”</a:t>
            </a:r>
          </a:p>
        </p:txBody>
      </p:sp>
    </p:spTree>
    <p:extLst>
      <p:ext uri="{BB962C8B-B14F-4D97-AF65-F5344CB8AC3E}">
        <p14:creationId xmlns:p14="http://schemas.microsoft.com/office/powerpoint/2010/main" val="1036766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D6BF-7E41-844B-A659-7B270B3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vs. DALL-E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5FF67-ED44-4142-AE54-247D9D39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1"/>
          <a:stretch/>
        </p:blipFill>
        <p:spPr>
          <a:xfrm>
            <a:off x="1981200" y="1614485"/>
            <a:ext cx="8011958" cy="3948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F92E3-DCB4-0F4C-91CE-C43065A6B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8"/>
          <a:stretch/>
        </p:blipFill>
        <p:spPr>
          <a:xfrm>
            <a:off x="2133600" y="1288334"/>
            <a:ext cx="7848600" cy="31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004382-283A-004A-BAE1-643C33105214}"/>
              </a:ext>
            </a:extLst>
          </p:cNvPr>
          <p:cNvSpPr/>
          <p:nvPr/>
        </p:nvSpPr>
        <p:spPr>
          <a:xfrm>
            <a:off x="4038600" y="5562600"/>
            <a:ext cx="4070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“A horse riding an astronaut”</a:t>
            </a:r>
          </a:p>
        </p:txBody>
      </p:sp>
    </p:spTree>
    <p:extLst>
      <p:ext uri="{BB962C8B-B14F-4D97-AF65-F5344CB8AC3E}">
        <p14:creationId xmlns:p14="http://schemas.microsoft.com/office/powerpoint/2010/main" val="638399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>
                <a:solidFill>
                  <a:schemeClr val="bg2"/>
                </a:solidFill>
              </a:rPr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Large-scale models: DALL-E 2, Stable Diffusion, Imagen</a:t>
            </a:r>
          </a:p>
          <a:p>
            <a:pPr marL="0" indent="0"/>
            <a:r>
              <a:rPr lang="en-US" b="1" dirty="0"/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Denoising diffusion implicit models (DDIMs)</a:t>
            </a:r>
          </a:p>
        </p:txBody>
      </p:sp>
    </p:spTree>
    <p:extLst>
      <p:ext uri="{BB962C8B-B14F-4D97-AF65-F5344CB8AC3E}">
        <p14:creationId xmlns:p14="http://schemas.microsoft.com/office/powerpoint/2010/main" val="2604945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36D2-E285-2B4B-83D2-5E3E8D7E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Diffusion Implicit Models (DDIMs)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49CAB-F7F7-7A43-B218-B56A4B3C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12192000" cy="4888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3C85-211C-A244-84AC-3D83B49DEDAC}"/>
              </a:ext>
            </a:extLst>
          </p:cNvPr>
          <p:cNvSpPr txBox="1"/>
          <p:nvPr/>
        </p:nvSpPr>
        <p:spPr>
          <a:xfrm>
            <a:off x="7391400" y="6443246"/>
            <a:ext cx="4366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hlinkClick r:id="rId3"/>
              </a:rPr>
              <a:t>Sangwoo</a:t>
            </a:r>
            <a:r>
              <a:rPr lang="en-US" sz="1600" b="0" dirty="0">
                <a:hlinkClick r:id="rId3"/>
              </a:rPr>
              <a:t> Mo, Introduction to Diffusion Models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796737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B19A-48FE-4F43-961F-10937F07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DDIM follows a deterministic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2C506-EFB3-5345-B556-36D3AFDC0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79322"/>
            <a:ext cx="11734800" cy="2888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3E063-5D0D-0C4F-ABD2-84E32C5FF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88" y="4572000"/>
            <a:ext cx="12192000" cy="18962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DA74DA-ED51-FB4E-BE37-2C87451178B9}"/>
                  </a:ext>
                </a:extLst>
              </p:cNvPr>
              <p:cNvSpPr txBox="1"/>
              <p:nvPr/>
            </p:nvSpPr>
            <p:spPr>
              <a:xfrm>
                <a:off x="3657600" y="5950803"/>
                <a:ext cx="6744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 same original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US" dirty="0"/>
                  <a:t> to same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DA74DA-ED51-FB4E-BE37-2C8745117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950803"/>
                <a:ext cx="6744026" cy="461665"/>
              </a:xfrm>
              <a:prstGeom prst="rect">
                <a:avLst/>
              </a:prstGeom>
              <a:blipFill>
                <a:blip r:embed="rId4"/>
                <a:stretch>
                  <a:fillRect l="-1507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CCF38D3-9393-684C-A217-7316F2242B9B}"/>
              </a:ext>
            </a:extLst>
          </p:cNvPr>
          <p:cNvSpPr txBox="1"/>
          <p:nvPr/>
        </p:nvSpPr>
        <p:spPr>
          <a:xfrm>
            <a:off x="3770054" y="1179322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DDPM follows stochastic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BCEDF-7C3C-6C47-A8A5-DAE8CFC681D2}"/>
              </a:ext>
            </a:extLst>
          </p:cNvPr>
          <p:cNvSpPr txBox="1"/>
          <p:nvPr/>
        </p:nvSpPr>
        <p:spPr>
          <a:xfrm>
            <a:off x="3633798" y="4110335"/>
            <a:ext cx="5381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DDIM follows deterministic process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B76E4-85F1-CF4D-8479-D9268791DF11}"/>
              </a:ext>
            </a:extLst>
          </p:cNvPr>
          <p:cNvSpPr txBox="1"/>
          <p:nvPr/>
        </p:nvSpPr>
        <p:spPr>
          <a:xfrm>
            <a:off x="6483730" y="6519446"/>
            <a:ext cx="572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hlinkClick r:id="rId5"/>
              </a:rPr>
              <a:t>Tidiane</a:t>
            </a:r>
            <a:r>
              <a:rPr lang="en-US" sz="1600" b="0" dirty="0">
                <a:hlinkClick r:id="rId5"/>
              </a:rPr>
              <a:t> </a:t>
            </a:r>
            <a:r>
              <a:rPr lang="en-US" sz="1600" b="0" dirty="0" err="1">
                <a:hlinkClick r:id="rId5"/>
              </a:rPr>
              <a:t>Ndir</a:t>
            </a:r>
            <a:r>
              <a:rPr lang="en-US" sz="1600" b="0" dirty="0">
                <a:hlinkClick r:id="rId5"/>
              </a:rPr>
              <a:t>, presentation on Faster diffusion, Uni of Freiburg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054796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B616-806A-B341-B80C-3BC9B9C7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DDIM reduces the sampling steps significantly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E87C6-8387-AB46-8286-5CE14471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14"/>
            <a:ext cx="12192000" cy="5861686"/>
          </a:xfrm>
          <a:prstGeom prst="rect">
            <a:avLst/>
          </a:prstGeom>
        </p:spPr>
      </p:pic>
      <p:pic>
        <p:nvPicPr>
          <p:cNvPr id="1026" name="Picture 2" descr="Diffusion Models — DDPMs, DDIMs, and Classifier Free Guidance | by Gabriel  Mongaras | Better Programming">
            <a:extLst>
              <a:ext uri="{FF2B5EF4-FFF2-40B4-BE49-F238E27FC236}">
                <a16:creationId xmlns:a16="http://schemas.microsoft.com/office/drawing/2014/main" id="{10295B2D-EEAD-2A4F-8E9E-8655F68A5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8445" r="13610" b="26812"/>
          <a:stretch/>
        </p:blipFill>
        <p:spPr bwMode="auto">
          <a:xfrm>
            <a:off x="4343400" y="1447800"/>
            <a:ext cx="4131398" cy="11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63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>
                <a:solidFill>
                  <a:schemeClr val="bg2"/>
                </a:solidFill>
              </a:rPr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Large-scale models: DALL-E 2, Stable Diffusion, Imagen</a:t>
            </a:r>
          </a:p>
          <a:p>
            <a:pPr marL="0" indent="0"/>
            <a:r>
              <a:rPr lang="en-US" b="1" dirty="0">
                <a:solidFill>
                  <a:schemeClr val="bg2"/>
                </a:solidFill>
              </a:rPr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implicit models (DDIMs)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Stable Diffusion XL, Stable Diffusion 3</a:t>
            </a:r>
          </a:p>
        </p:txBody>
      </p:sp>
    </p:spTree>
    <p:extLst>
      <p:ext uri="{BB962C8B-B14F-4D97-AF65-F5344CB8AC3E}">
        <p14:creationId xmlns:p14="http://schemas.microsoft.com/office/powerpoint/2010/main" val="1514456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423E-3DA3-6649-B423-AB948986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Stable Diffusion (SD v1.4, SD v1.5, SD v2.1)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A7F73-21DF-FF42-8F04-EB1700891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28800"/>
            <a:ext cx="6858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585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423E-3DA3-6649-B423-AB948986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SDXL pipeline</a:t>
            </a:r>
          </a:p>
        </p:txBody>
      </p:sp>
      <p:pic>
        <p:nvPicPr>
          <p:cNvPr id="3076" name="Picture 4" descr="Stable Diffusion XL 1.0 model - Stable Diffusion Art">
            <a:extLst>
              <a:ext uri="{FF2B5EF4-FFF2-40B4-BE49-F238E27FC236}">
                <a16:creationId xmlns:a16="http://schemas.microsoft.com/office/drawing/2014/main" id="{161CF6B0-BAE5-0F4D-A160-D3DB65636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9296400" cy="2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5822F-D891-4142-9B1F-FF13C8EE71A7}"/>
              </a:ext>
            </a:extLst>
          </p:cNvPr>
          <p:cNvSpPr txBox="1"/>
          <p:nvPr/>
        </p:nvSpPr>
        <p:spPr>
          <a:xfrm>
            <a:off x="880730" y="4845586"/>
            <a:ext cx="7988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Separate refiner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Two text-encoders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Bigger U-net with more attention blocks and higher number of parameters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CF63C-644C-2D4A-82B2-32597728C73E}"/>
              </a:ext>
            </a:extLst>
          </p:cNvPr>
          <p:cNvSpPr txBox="1"/>
          <p:nvPr/>
        </p:nvSpPr>
        <p:spPr>
          <a:xfrm>
            <a:off x="2334826" y="6398291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hlinkClick r:id="rId3"/>
              </a:rPr>
              <a:t>https://towardsdatascience.com/the-arrival-of-sdxl-1-0-4e739d5cc6c7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71443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Basic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581736" y="6324600"/>
            <a:ext cx="702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2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FE460DA-6669-DD41-A104-A079917BD1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3257748"/>
                <a:ext cx="10363200" cy="2914452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i="1" dirty="0"/>
                  <a:t>Forward process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turns images into Gaussian noise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i="1" dirty="0"/>
                  <a:t>Reverse process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turns noise into images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Provided the increments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are small enough,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Gaussian and we can train a neural network to estimate the mean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/>
                  <a:t>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FE460DA-6669-DD41-A104-A079917BD1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3257748"/>
                <a:ext cx="10363200" cy="2914452"/>
              </a:xfrm>
              <a:blipFill>
                <a:blip r:embed="rId3"/>
                <a:stretch>
                  <a:fillRect l="-1103" t="-2174" r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4C5C786-1AD7-3747-BC14-AB680AE30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 bwMode="auto">
          <a:xfrm>
            <a:off x="1295400" y="1160348"/>
            <a:ext cx="9798023" cy="158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839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E43F-75D4-0044-949A-8C13FAE8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SDXL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70774B2-0235-6B46-98D9-C85FE130E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1277088"/>
            <a:ext cx="5947773" cy="430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37D1E32-D37D-BE4E-A54D-2E2AA9FCE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33" y="1277088"/>
            <a:ext cx="5947774" cy="434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BC1485-8FCA-7D41-820C-47F6DEB91586}"/>
              </a:ext>
            </a:extLst>
          </p:cNvPr>
          <p:cNvSpPr txBox="1"/>
          <p:nvPr/>
        </p:nvSpPr>
        <p:spPr>
          <a:xfrm>
            <a:off x="2334826" y="6398291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hlinkClick r:id="rId4"/>
              </a:rPr>
              <a:t>https://towardsdatascience.com/the-arrival-of-sdxl-1-0-4e739d5cc6c7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6314551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FD4C-2041-B841-B7FF-3EA0BC2BD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SDXL: Improvements in generation quality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50AF25C-CDE1-B848-9B8D-2F6B362E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9199"/>
            <a:ext cx="4242028" cy="292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1892E-B2CA-1B46-8412-FAA3403A82D2}"/>
              </a:ext>
            </a:extLst>
          </p:cNvPr>
          <p:cNvSpPr txBox="1"/>
          <p:nvPr/>
        </p:nvSpPr>
        <p:spPr>
          <a:xfrm>
            <a:off x="330314" y="4877365"/>
            <a:ext cx="358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dirty="0">
                <a:effectLst/>
                <a:latin typeface="sohne"/>
              </a:rPr>
              <a:t>Comparing user preferences between SDXL and </a:t>
            </a:r>
          </a:p>
          <a:p>
            <a:pPr algn="ctr"/>
            <a:r>
              <a:rPr lang="en-US" sz="2000" b="0" i="0" u="none" strike="noStrike" dirty="0">
                <a:effectLst/>
                <a:latin typeface="sohne"/>
              </a:rPr>
              <a:t>previous models.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E92D5-6274-114A-B4C4-4D94AEAE41A4}"/>
              </a:ext>
            </a:extLst>
          </p:cNvPr>
          <p:cNvSpPr txBox="1"/>
          <p:nvPr/>
        </p:nvSpPr>
        <p:spPr>
          <a:xfrm>
            <a:off x="5179828" y="6489412"/>
            <a:ext cx="7012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  <a:r>
              <a:rPr lang="en-US" sz="1400" u="sng" dirty="0">
                <a:effectLst/>
                <a:hlinkClick r:id="rId3"/>
              </a:rPr>
              <a:t>Improving Latent Diffusion Models for High-Resolution Image Synthesis</a:t>
            </a:r>
            <a:br>
              <a:rPr lang="en-US" sz="1400" dirty="0"/>
            </a:br>
            <a:endParaRPr lang="en-US" sz="18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79EA1-2410-4048-8B97-9B76D89F2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97" y="1498401"/>
            <a:ext cx="7684603" cy="38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3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AE407-047D-6349-9238-9409C98E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SDXL: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25172-4F4D-A74D-AECD-C57EDBE4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701" y="928102"/>
            <a:ext cx="9214597" cy="592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936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5400-1CA5-5247-8A15-49B23E7C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SDXL: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CD7A-A1C4-7B40-A999-F5B3C26F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38694"/>
            <a:ext cx="11430000" cy="57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334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0668-C9B7-604E-A72F-096BEA40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F8ED4-48FB-FB4A-942E-90B64F202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21488"/>
            <a:ext cx="9156129" cy="5631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E6EA5-5DF4-C34E-8917-864E944EEB0A}"/>
              </a:ext>
            </a:extLst>
          </p:cNvPr>
          <p:cNvSpPr txBox="1"/>
          <p:nvPr/>
        </p:nvSpPr>
        <p:spPr>
          <a:xfrm>
            <a:off x="6858000" y="6514130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hlinkClick r:id="rId3"/>
              </a:rPr>
              <a:t>https://</a:t>
            </a:r>
            <a:r>
              <a:rPr lang="en-US" sz="1600" b="0" dirty="0" err="1">
                <a:hlinkClick r:id="rId3"/>
              </a:rPr>
              <a:t>stability.ai</a:t>
            </a:r>
            <a:r>
              <a:rPr lang="en-US" sz="1600" b="0" dirty="0">
                <a:hlinkClick r:id="rId3"/>
              </a:rPr>
              <a:t>/news/stable-diffusion-3-research-paper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6641311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2AB88-7537-1F45-8B73-05FFFAEA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SD3: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F3CB7-454C-8C40-8874-D128A890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2239780" y="1019400"/>
            <a:ext cx="7712439" cy="57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13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>
                <a:solidFill>
                  <a:schemeClr val="bg2"/>
                </a:solidFill>
              </a:rPr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Large-scale models: DALL-E 2, Stable Diffusion, Imagen</a:t>
            </a:r>
          </a:p>
          <a:p>
            <a:pPr marL="0" indent="0"/>
            <a:r>
              <a:rPr lang="en-US" b="1" dirty="0">
                <a:solidFill>
                  <a:schemeClr val="bg2"/>
                </a:solidFill>
              </a:rPr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implicit models (DDIMs)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Stable Diffusion XL, Stable Diffusion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Progressive Distillation</a:t>
            </a:r>
          </a:p>
        </p:txBody>
      </p:sp>
    </p:spTree>
    <p:extLst>
      <p:ext uri="{BB962C8B-B14F-4D97-AF65-F5344CB8AC3E}">
        <p14:creationId xmlns:p14="http://schemas.microsoft.com/office/powerpoint/2010/main" val="6515421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8B9A-9A68-1D4A-8CEC-AC9D9968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Distillation</a:t>
            </a:r>
          </a:p>
        </p:txBody>
      </p:sp>
      <p:pic>
        <p:nvPicPr>
          <p:cNvPr id="6146" name="Picture 2" descr="Progressive Distillation explained | Medium">
            <a:extLst>
              <a:ext uri="{FF2B5EF4-FFF2-40B4-BE49-F238E27FC236}">
                <a16:creationId xmlns:a16="http://schemas.microsoft.com/office/drawing/2014/main" id="{EECADD1C-2631-1641-8C46-E503F88D1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9372600" cy="46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AB5E96D9-B7C3-6241-9F0B-CE191C0CE6EA}"/>
              </a:ext>
            </a:extLst>
          </p:cNvPr>
          <p:cNvSpPr txBox="1"/>
          <p:nvPr/>
        </p:nvSpPr>
        <p:spPr>
          <a:xfrm>
            <a:off x="5792086" y="6504801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 err="1">
                <a:effectLst/>
                <a:latin typeface="+mj-lt"/>
                <a:hlinkClick r:id="rId3"/>
              </a:rPr>
              <a:t>Salimans</a:t>
            </a:r>
            <a:r>
              <a:rPr lang="en-US" sz="1400" b="0" dirty="0">
                <a:effectLst/>
                <a:latin typeface="+mj-lt"/>
                <a:hlinkClick r:id="rId3"/>
              </a:rPr>
              <a:t> et al, Progressive distillation for fast sampling of diffusion models</a:t>
            </a:r>
            <a:endParaRPr lang="en-US" sz="1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81519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134F-014A-084B-9B61-3152CB70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Distillation: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4C81C-21A1-8040-8946-BC29DEF8B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86" y="1018082"/>
            <a:ext cx="7900827" cy="57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281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>
                <a:solidFill>
                  <a:schemeClr val="bg2"/>
                </a:solidFill>
              </a:rPr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Large-scale models: DALL-E 2, Stable Diffusion, Imagen</a:t>
            </a:r>
          </a:p>
          <a:p>
            <a:pPr marL="0" indent="0"/>
            <a:r>
              <a:rPr lang="en-US" b="1" dirty="0">
                <a:solidFill>
                  <a:schemeClr val="bg2"/>
                </a:solidFill>
              </a:rPr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implicit models (DDIMs)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Stable Diffusion XL, Stable Diffusion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Model Distillation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Latent Consistency Models (LCM)</a:t>
            </a:r>
          </a:p>
        </p:txBody>
      </p:sp>
    </p:spTree>
    <p:extLst>
      <p:ext uri="{BB962C8B-B14F-4D97-AF65-F5344CB8AC3E}">
        <p14:creationId xmlns:p14="http://schemas.microsoft.com/office/powerpoint/2010/main" val="1216729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Basic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581736" y="6324600"/>
            <a:ext cx="702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2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 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4C5C786-1AD7-3747-BC14-AB680AE30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 bwMode="auto">
          <a:xfrm>
            <a:off x="1295400" y="1160348"/>
            <a:ext cx="9798023" cy="158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91AF0A-A1DF-BE4A-9916-B0D6B9B63BE0}"/>
                  </a:ext>
                </a:extLst>
              </p:cNvPr>
              <p:cNvSpPr txBox="1"/>
              <p:nvPr/>
            </p:nvSpPr>
            <p:spPr>
              <a:xfrm>
                <a:off x="6584977" y="3369248"/>
                <a:ext cx="469262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:r>
                  <a:rPr lang="en-US" b="0" dirty="0"/>
                  <a:t>is the predicted noise component of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:r>
                  <a:rPr lang="en-US" b="0" dirty="0"/>
                  <a:t>given noise level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Network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b="0" dirty="0"/>
                  <a:t> are updated to reduce L2 error between actual noise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b="0" dirty="0"/>
                  <a:t> and predicted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:endParaRPr lang="en-U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91AF0A-A1DF-BE4A-9916-B0D6B9B63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977" y="3369248"/>
                <a:ext cx="4692623" cy="2677656"/>
              </a:xfrm>
              <a:prstGeom prst="rect">
                <a:avLst/>
              </a:prstGeom>
              <a:blipFill>
                <a:blip r:embed="rId4"/>
                <a:stretch>
                  <a:fillRect l="-1622" t="-1415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0E00CDF-DE99-E04A-AA84-744171BA4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5"/>
          <a:stretch/>
        </p:blipFill>
        <p:spPr>
          <a:xfrm>
            <a:off x="0" y="2979502"/>
            <a:ext cx="6019800" cy="3026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EB0B6B-DB6C-064A-8898-8E83AD3127E7}"/>
                  </a:ext>
                </a:extLst>
              </p:cNvPr>
              <p:cNvSpPr/>
              <p:nvPr/>
            </p:nvSpPr>
            <p:spPr>
              <a:xfrm>
                <a:off x="2514600" y="5105400"/>
                <a:ext cx="2286000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EB0B6B-DB6C-064A-8898-8E83AD312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105400"/>
                <a:ext cx="22860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27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91006-721C-3A4F-BCBB-E33A852B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Consistency Models</a:t>
            </a:r>
          </a:p>
        </p:txBody>
      </p:sp>
      <p:pic>
        <p:nvPicPr>
          <p:cNvPr id="7170" name="Picture 2" descr="Consistency Models: One-Step Image Generation">
            <a:extLst>
              <a:ext uri="{FF2B5EF4-FFF2-40B4-BE49-F238E27FC236}">
                <a16:creationId xmlns:a16="http://schemas.microsoft.com/office/drawing/2014/main" id="{9408C6CC-8501-784D-88DB-F5FFBBDD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39912"/>
            <a:ext cx="838200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B1B1D-0E35-B346-9986-930C25069192}"/>
              </a:ext>
            </a:extLst>
          </p:cNvPr>
          <p:cNvSpPr txBox="1"/>
          <p:nvPr/>
        </p:nvSpPr>
        <p:spPr>
          <a:xfrm>
            <a:off x="76200" y="6401834"/>
            <a:ext cx="3114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hlinkClick r:id="rId3"/>
              </a:rPr>
              <a:t>Song et al., Consistency Models</a:t>
            </a:r>
            <a:endParaRPr lang="en-US" sz="16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F164A-12BF-F049-915E-93937CE0AA9B}"/>
              </a:ext>
            </a:extLst>
          </p:cNvPr>
          <p:cNvSpPr txBox="1"/>
          <p:nvPr/>
        </p:nvSpPr>
        <p:spPr>
          <a:xfrm>
            <a:off x="4114800" y="6432612"/>
            <a:ext cx="845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dirty="0">
                <a:hlinkClick r:id="rId4"/>
              </a:rPr>
              <a:t>Luo et al, Latent Consistency Models: Synthesizing High-Resolution Images with Few-step Inference</a:t>
            </a:r>
            <a:endParaRPr lang="en-US" sz="14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38CF2-5898-3C45-B9E4-CB134103E3E5}"/>
              </a:ext>
            </a:extLst>
          </p:cNvPr>
          <p:cNvSpPr txBox="1"/>
          <p:nvPr/>
        </p:nvSpPr>
        <p:spPr>
          <a:xfrm>
            <a:off x="729558" y="5410200"/>
            <a:ext cx="10123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Latent Consistency Models: combine the above idea with Latent Diffusion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61DC1-BD99-3847-9AB9-7AD75015F09F}"/>
              </a:ext>
            </a:extLst>
          </p:cNvPr>
          <p:cNvSpPr txBox="1"/>
          <p:nvPr/>
        </p:nvSpPr>
        <p:spPr>
          <a:xfrm>
            <a:off x="4601840" y="1248388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Consistency Models</a:t>
            </a:r>
          </a:p>
        </p:txBody>
      </p:sp>
    </p:spTree>
    <p:extLst>
      <p:ext uri="{BB962C8B-B14F-4D97-AF65-F5344CB8AC3E}">
        <p14:creationId xmlns:p14="http://schemas.microsoft.com/office/powerpoint/2010/main" val="638440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B853-CC59-814A-8B28-CDB255CC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Consistency Models: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759A4-BC56-3D4B-9DB1-EFB09C05B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066800"/>
            <a:ext cx="5449824" cy="5508582"/>
          </a:xfrm>
          <a:prstGeom prst="rect">
            <a:avLst/>
          </a:prstGeom>
        </p:spPr>
      </p:pic>
      <p:pic>
        <p:nvPicPr>
          <p:cNvPr id="8194" name="Picture 2" descr="novita.ai API">
            <a:extLst>
              <a:ext uri="{FF2B5EF4-FFF2-40B4-BE49-F238E27FC236}">
                <a16:creationId xmlns:a16="http://schemas.microsoft.com/office/drawing/2014/main" id="{67F0C42A-55B1-3B49-B51D-10B299D0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4" y="1447800"/>
            <a:ext cx="570960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93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Large-scale models: DALL-E 2, Stable Diffusion, Imagen</a:t>
            </a:r>
          </a:p>
          <a:p>
            <a:pPr marL="0" inden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Denoising diffusion implicit models (DDIMs)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Stable Diffusion XL, Stable Diffusion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Progressive Distillation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Latent Consistency Models (LCM)</a:t>
            </a:r>
          </a:p>
          <a:p>
            <a:pPr marL="0" indent="0"/>
            <a:r>
              <a:rPr lang="en-US" b="1" dirty="0"/>
              <a:t>(next class) Part 3: Implementation, Applications, and Ethical issues</a:t>
            </a:r>
          </a:p>
        </p:txBody>
      </p:sp>
    </p:spTree>
    <p:extLst>
      <p:ext uri="{BB962C8B-B14F-4D97-AF65-F5344CB8AC3E}">
        <p14:creationId xmlns:p14="http://schemas.microsoft.com/office/powerpoint/2010/main" val="625949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53D1-5FC8-6944-AB06-4EFD6606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DDPMs: Basic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21DE-C9FC-C74E-A3F1-4BEF12A707B7}"/>
              </a:ext>
            </a:extLst>
          </p:cNvPr>
          <p:cNvSpPr txBox="1"/>
          <p:nvPr/>
        </p:nvSpPr>
        <p:spPr>
          <a:xfrm>
            <a:off x="2581736" y="6324600"/>
            <a:ext cx="702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J. Ho et al. </a:t>
            </a:r>
            <a:r>
              <a:rPr lang="en-US" sz="1800" b="0" dirty="0">
                <a:hlinkClick r:id="rId2"/>
              </a:rPr>
              <a:t>Denoising diffusion probabilistic models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2020 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4C5C786-1AD7-3747-BC14-AB680AE30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5"/>
          <a:stretch/>
        </p:blipFill>
        <p:spPr bwMode="auto">
          <a:xfrm>
            <a:off x="1295400" y="1160348"/>
            <a:ext cx="9798023" cy="158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2E425D-652B-5E4D-A294-B3E74FA01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502"/>
            <a:ext cx="12192000" cy="302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73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219C-8C64-B046-89A0-4227DD1A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591800" cy="838200"/>
          </a:xfrm>
        </p:spPr>
        <p:txBody>
          <a:bodyPr/>
          <a:lstStyle/>
          <a:p>
            <a:r>
              <a:rPr lang="en-US" dirty="0"/>
              <a:t>Alternate viewpoint: Score-based generative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3B9448-67C2-E14D-87F8-8A1A315F04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14400"/>
                <a:ext cx="10591800" cy="5257800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It can be shown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is the </a:t>
                </a:r>
                <a:r>
                  <a:rPr lang="en-US" i="1" dirty="0"/>
                  <a:t>score function </a:t>
                </a:r>
                <a:r>
                  <a:rPr lang="en-US" dirty="0"/>
                  <a:t>of the (noisy) data distribution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sample from the original data density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can use </a:t>
                </a:r>
                <a:r>
                  <a:rPr lang="en-US" i="1" dirty="0"/>
                  <a:t>annealed Langevin dynamics, </a:t>
                </a:r>
                <a:r>
                  <a:rPr lang="en-US" dirty="0"/>
                  <a:t>i.e.,</a:t>
                </a:r>
                <a:r>
                  <a:rPr lang="en-US" i="1" dirty="0"/>
                  <a:t> </a:t>
                </a:r>
                <a:r>
                  <a:rPr lang="en-US" dirty="0"/>
                  <a:t>start by sampling from noise-perturbed versions of the data distribution and gradually reduce the amount of noise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3B9448-67C2-E14D-87F8-8A1A315F04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14400"/>
                <a:ext cx="10591800" cy="5257800"/>
              </a:xfrm>
              <a:blipFill>
                <a:blip r:embed="rId2"/>
                <a:stretch>
                  <a:fillRect l="-958" t="-1449" r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C0E26F9-C060-8F4A-9503-4446CCBC6FEC}"/>
              </a:ext>
            </a:extLst>
          </p:cNvPr>
          <p:cNvSpPr/>
          <p:nvPr/>
        </p:nvSpPr>
        <p:spPr>
          <a:xfrm>
            <a:off x="4114800" y="6396335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hlinkClick r:id="rId3"/>
              </a:rPr>
              <a:t>https://yang-</a:t>
            </a:r>
            <a:r>
              <a:rPr lang="en-US" sz="1800" b="0" dirty="0" err="1">
                <a:hlinkClick r:id="rId3"/>
              </a:rPr>
              <a:t>song.net</a:t>
            </a:r>
            <a:r>
              <a:rPr lang="en-US" sz="1800" b="0" dirty="0">
                <a:hlinkClick r:id="rId3"/>
              </a:rPr>
              <a:t>/blog/2021/score/</a:t>
            </a:r>
            <a:endParaRPr lang="en-US" sz="18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41529C-002A-D049-A4B8-F99AFDB4451B}"/>
              </a:ext>
            </a:extLst>
          </p:cNvPr>
          <p:cNvSpPr/>
          <p:nvPr/>
        </p:nvSpPr>
        <p:spPr>
          <a:xfrm>
            <a:off x="568508" y="6107668"/>
            <a:ext cx="1120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Y. Song and S. </a:t>
            </a:r>
            <a:r>
              <a:rPr lang="en-US" sz="1800" b="0" dirty="0" err="1"/>
              <a:t>Ermon</a:t>
            </a:r>
            <a:r>
              <a:rPr lang="en-US" sz="1800" b="0" dirty="0"/>
              <a:t>. </a:t>
            </a:r>
            <a:r>
              <a:rPr lang="en-US" sz="1800" b="0" dirty="0">
                <a:hlinkClick r:id="rId4"/>
              </a:rPr>
              <a:t>Generative Modeling by Estimating Gradients of the Data Distribution</a:t>
            </a:r>
            <a:r>
              <a:rPr lang="en-US" sz="1800" b="0" dirty="0"/>
              <a:t>. </a:t>
            </a:r>
            <a:r>
              <a:rPr lang="en-US" sz="1800" b="0" dirty="0" err="1"/>
              <a:t>NeurIPS</a:t>
            </a:r>
            <a:r>
              <a:rPr lang="en-US" sz="1800" b="0" dirty="0"/>
              <a:t>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2784DA-1A9C-044A-AEAF-5672A3E4D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51754" y="3647936"/>
            <a:ext cx="4648200" cy="23073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AB74F42-870B-8E43-A9CA-96E170228275}"/>
              </a:ext>
            </a:extLst>
          </p:cNvPr>
          <p:cNvGrpSpPr/>
          <p:nvPr/>
        </p:nvGrpSpPr>
        <p:grpSpPr>
          <a:xfrm>
            <a:off x="1066800" y="3733800"/>
            <a:ext cx="5562600" cy="2069068"/>
            <a:chOff x="1066800" y="3733800"/>
            <a:chExt cx="5562600" cy="20690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5B8792-64FD-FC47-AA31-EB2A2F5E8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948668"/>
              <a:ext cx="5562600" cy="1854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92F18-2486-E943-BAF2-474C048732AA}"/>
                </a:ext>
              </a:extLst>
            </p:cNvPr>
            <p:cNvSpPr txBox="1"/>
            <p:nvPr/>
          </p:nvSpPr>
          <p:spPr>
            <a:xfrm>
              <a:off x="1324222" y="3733800"/>
              <a:ext cx="14189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Original density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E0AFEB-1251-2449-B412-AF742981A246}"/>
                </a:ext>
              </a:extLst>
            </p:cNvPr>
            <p:cNvSpPr txBox="1"/>
            <p:nvPr/>
          </p:nvSpPr>
          <p:spPr>
            <a:xfrm>
              <a:off x="3273247" y="3733800"/>
              <a:ext cx="12987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Medium noise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75A8E9-E91D-2A41-AB40-848E74583BD9}"/>
                </a:ext>
              </a:extLst>
            </p:cNvPr>
            <p:cNvSpPr txBox="1"/>
            <p:nvPr/>
          </p:nvSpPr>
          <p:spPr>
            <a:xfrm>
              <a:off x="4953000" y="3733800"/>
              <a:ext cx="14382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Maximum noise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6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92895</TotalTime>
  <Words>2505</Words>
  <Application>Microsoft Macintosh PowerPoint</Application>
  <PresentationFormat>Widescreen</PresentationFormat>
  <Paragraphs>302</Paragraphs>
  <Slides>72</Slides>
  <Notes>22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Cambria Math</vt:lpstr>
      <vt:lpstr>sohne</vt:lpstr>
      <vt:lpstr>Times New Roman</vt:lpstr>
      <vt:lpstr>Blank Presentation</vt:lpstr>
      <vt:lpstr>Diffusion models</vt:lpstr>
      <vt:lpstr>Diffusion models</vt:lpstr>
      <vt:lpstr>Outline</vt:lpstr>
      <vt:lpstr>Denoising diffusion probabilistic models (DDPMs)</vt:lpstr>
      <vt:lpstr>DDPMs: Basic idea</vt:lpstr>
      <vt:lpstr>DDPMs: Basic idea</vt:lpstr>
      <vt:lpstr>DDPMs: Basic idea</vt:lpstr>
      <vt:lpstr>DDPMs: Basic idea</vt:lpstr>
      <vt:lpstr>Alternate viewpoint: Score-based generative modeling</vt:lpstr>
      <vt:lpstr>DDPMs: Implementation </vt:lpstr>
      <vt:lpstr>Attention Module</vt:lpstr>
      <vt:lpstr>How do we do this in practice?</vt:lpstr>
      <vt:lpstr>How do we do this in practice?</vt:lpstr>
      <vt:lpstr>Efficient sampling at high resolutions: Cascaded generation</vt:lpstr>
      <vt:lpstr>GANs vs. VAEs vs. Diffusion Models</vt:lpstr>
      <vt:lpstr>Outline</vt:lpstr>
      <vt:lpstr>Class-conditioned DDPMs</vt:lpstr>
      <vt:lpstr>Classifier guidance</vt:lpstr>
      <vt:lpstr>Classifier-free guidance</vt:lpstr>
      <vt:lpstr>Classifier-free guidance</vt:lpstr>
      <vt:lpstr>Text-guided diffusion</vt:lpstr>
      <vt:lpstr>Cross Attention Module</vt:lpstr>
      <vt:lpstr>Text-guided diffusion</vt:lpstr>
      <vt:lpstr>Text-guided diffusion</vt:lpstr>
      <vt:lpstr>CLIP</vt:lpstr>
      <vt:lpstr>Outline</vt:lpstr>
      <vt:lpstr>OpenAI GLIDE</vt:lpstr>
      <vt:lpstr>OpenAI GLIDE</vt:lpstr>
      <vt:lpstr>OpenAI GLIDE</vt:lpstr>
      <vt:lpstr>OpenAI GLIDE</vt:lpstr>
      <vt:lpstr>OpenAI GLIDE</vt:lpstr>
      <vt:lpstr>DALL-E 2</vt:lpstr>
      <vt:lpstr>DALL-E 2</vt:lpstr>
      <vt:lpstr>DALL-E 2</vt:lpstr>
      <vt:lpstr>DALL-E 2: Results</vt:lpstr>
      <vt:lpstr>DALL-E 2: Results</vt:lpstr>
      <vt:lpstr>DALL-E 2: Results</vt:lpstr>
      <vt:lpstr>DALL-E 2: Limitations</vt:lpstr>
      <vt:lpstr>Latent diffusion model (basis of Stable Diffusion)</vt:lpstr>
      <vt:lpstr>Latent diffusion model (basis of Stable Diffusion)</vt:lpstr>
      <vt:lpstr>Latent diffusion model (basis of Stable Diffusion)</vt:lpstr>
      <vt:lpstr>Latent diffusion model (basis of Stable Diffusion)</vt:lpstr>
      <vt:lpstr>Latent diffusion model (basis of Stable Diffusion)</vt:lpstr>
      <vt:lpstr>Google Imagen (not public)</vt:lpstr>
      <vt:lpstr>Google Imagen: Details</vt:lpstr>
      <vt:lpstr>Google Imagen: Evaluation</vt:lpstr>
      <vt:lpstr>Google Imagen: Evaluation</vt:lpstr>
      <vt:lpstr>Imagen vs. DALL-E 2</vt:lpstr>
      <vt:lpstr>Imagen vs. DALL-E 2</vt:lpstr>
      <vt:lpstr>Imagen vs. DALL-E 2</vt:lpstr>
      <vt:lpstr>Imagen vs. DALL-E 2</vt:lpstr>
      <vt:lpstr>Imagen vs. DALL-E 2</vt:lpstr>
      <vt:lpstr>Outline</vt:lpstr>
      <vt:lpstr>Denoising Diffusion Implicit Models (DDIMs)</vt:lpstr>
      <vt:lpstr>DDIM follows a deterministic process</vt:lpstr>
      <vt:lpstr>DDIM reduces the sampling steps significantly</vt:lpstr>
      <vt:lpstr>Outline</vt:lpstr>
      <vt:lpstr>Recall Stable Diffusion (SD v1.4, SD v1.5, SD v2.1)</vt:lpstr>
      <vt:lpstr>Improved SDXL pipeline</vt:lpstr>
      <vt:lpstr>SDXL</vt:lpstr>
      <vt:lpstr>SDXL: Improvements in generation quality</vt:lpstr>
      <vt:lpstr>SDXL: Results</vt:lpstr>
      <vt:lpstr>SDXL: Results</vt:lpstr>
      <vt:lpstr>SD3</vt:lpstr>
      <vt:lpstr>SD3: Results</vt:lpstr>
      <vt:lpstr>Outline</vt:lpstr>
      <vt:lpstr>Progressive Distillation</vt:lpstr>
      <vt:lpstr>Progressive Distillation: Results</vt:lpstr>
      <vt:lpstr>Outline</vt:lpstr>
      <vt:lpstr>Latent Consistency Models</vt:lpstr>
      <vt:lpstr>Latent Consistency Models: Results</vt:lpstr>
      <vt:lpstr>Outline</vt:lpstr>
    </vt:vector>
  </TitlesOfParts>
  <Manager/>
  <Company>Carnegie Mellon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subject/>
  <dc:creator>efros</dc:creator>
  <cp:keywords/>
  <dc:description/>
  <cp:lastModifiedBy>Shah, Viraj</cp:lastModifiedBy>
  <cp:revision>2371</cp:revision>
  <cp:lastPrinted>2023-04-10T15:50:49Z</cp:lastPrinted>
  <dcterms:created xsi:type="dcterms:W3CDTF">2004-08-29T23:15:23Z</dcterms:created>
  <dcterms:modified xsi:type="dcterms:W3CDTF">2024-04-02T17:30:28Z</dcterms:modified>
  <cp:category/>
</cp:coreProperties>
</file>