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2758" r:id="rId2"/>
    <p:sldId id="2767" r:id="rId3"/>
    <p:sldId id="2770" r:id="rId4"/>
    <p:sldId id="2759" r:id="rId5"/>
    <p:sldId id="2771" r:id="rId6"/>
    <p:sldId id="2772" r:id="rId7"/>
    <p:sldId id="2775" r:id="rId8"/>
    <p:sldId id="2776" r:id="rId9"/>
    <p:sldId id="2777" r:id="rId10"/>
    <p:sldId id="2727" r:id="rId11"/>
    <p:sldId id="2728" r:id="rId12"/>
    <p:sldId id="2729" r:id="rId13"/>
    <p:sldId id="2730" r:id="rId14"/>
    <p:sldId id="2731" r:id="rId15"/>
    <p:sldId id="1510" r:id="rId16"/>
    <p:sldId id="2710" r:id="rId17"/>
    <p:sldId id="1511" r:id="rId18"/>
    <p:sldId id="2711" r:id="rId19"/>
    <p:sldId id="2712" r:id="rId20"/>
    <p:sldId id="2714" r:id="rId21"/>
    <p:sldId id="2732" r:id="rId22"/>
    <p:sldId id="2713" r:id="rId23"/>
    <p:sldId id="2749" r:id="rId24"/>
    <p:sldId id="2750" r:id="rId25"/>
    <p:sldId id="412" r:id="rId26"/>
    <p:sldId id="447" r:id="rId27"/>
    <p:sldId id="453" r:id="rId28"/>
    <p:sldId id="417" r:id="rId29"/>
    <p:sldId id="451" r:id="rId30"/>
    <p:sldId id="452" r:id="rId31"/>
    <p:sldId id="419" r:id="rId32"/>
    <p:sldId id="415" r:id="rId33"/>
    <p:sldId id="2715" r:id="rId34"/>
    <p:sldId id="2778" r:id="rId35"/>
    <p:sldId id="1512" r:id="rId36"/>
    <p:sldId id="2746" r:id="rId37"/>
    <p:sldId id="1513" r:id="rId38"/>
    <p:sldId id="1514" r:id="rId39"/>
    <p:sldId id="2745" r:id="rId40"/>
    <p:sldId id="2779" r:id="rId41"/>
    <p:sldId id="1517" r:id="rId42"/>
    <p:sldId id="2726" r:id="rId43"/>
    <p:sldId id="2724" r:id="rId44"/>
    <p:sldId id="1515" r:id="rId45"/>
    <p:sldId id="1516" r:id="rId46"/>
    <p:sldId id="2733" r:id="rId47"/>
    <p:sldId id="2734" r:id="rId48"/>
    <p:sldId id="2735" r:id="rId49"/>
    <p:sldId id="2737" r:id="rId50"/>
    <p:sldId id="2739" r:id="rId51"/>
    <p:sldId id="2738" r:id="rId52"/>
    <p:sldId id="2736" r:id="rId53"/>
    <p:sldId id="2780" r:id="rId54"/>
    <p:sldId id="2708" r:id="rId55"/>
    <p:sldId id="2709" r:id="rId56"/>
    <p:sldId id="2781" r:id="rId57"/>
    <p:sldId id="2774" r:id="rId58"/>
    <p:sldId id="2782" r:id="rId59"/>
    <p:sldId id="2740" r:id="rId60"/>
    <p:sldId id="2741" r:id="rId61"/>
    <p:sldId id="2743" r:id="rId62"/>
    <p:sldId id="2742" r:id="rId63"/>
    <p:sldId id="274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97"/>
    <p:restoredTop sz="97872"/>
  </p:normalViewPr>
  <p:slideViewPr>
    <p:cSldViewPr snapToGrid="0" snapToObjects="1">
      <p:cViewPr varScale="1">
        <p:scale>
          <a:sx n="135" d="100"/>
          <a:sy n="135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39ADF-CE9B-EF43-B54A-F31C34FAD89D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6EB98-5170-B340-94DF-7708560B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53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D6DEBC-62EF-4F01-BED0-DB54B376E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9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ref. / make it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D6DEBC-62EF-4F01-BED0-DB54B376E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1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10267-1928-D644-8A84-66F6C1700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9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10267-1928-D644-8A84-66F6C1700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50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Controlnet</a:t>
            </a:r>
            <a:r>
              <a:rPr lang="en-US" dirty="0"/>
              <a:t> should come before instruct p2p , should I move before </a:t>
            </a:r>
            <a:r>
              <a:rPr lang="en-US" dirty="0" err="1"/>
              <a:t>dreambooth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D6DEBC-62EF-4F01-BED0-DB54B376E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2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DreamFusion generates 3D objects from a natural language caption such as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DSLR photo of a peacock on a surfboard.”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scene is represented by a Neural Radiance Field that is randomly initialized and trained from scratch for each caption. Our NeRF parameterizes volumetric density and albedo (color) with an MLP. We render the NeRF from a random camera, using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computed from gradients of the density to shade the scene with a random lighting direction. Shading reveals geometric details that are ambiguous from a single viewpoint. To compute parameter updates, DreamFusion diffuses the rendering and reconstructs it with a (frozen) conditional Imagen model to predict the injected noise 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εˆφ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zt|y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t). This contains structure that should improve fidelity, but is high variance. Subtracting the injected noise produces a low variance update direction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stopgrad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l-G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εˆφ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− ε]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backpropagated through the rendering process to update the NeRF MLP parameters.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4BA7C7-D985-DF46-8D13-BA0D984397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6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0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2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0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8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7927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NAQvF08Tcy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penreview.net/pdf?id=NAQvF08Tcy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arxiv.org/pdf/2208.12242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arxiv.org/pdf/2208.12242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12242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12242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2.00512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gazine.sebastianraschka.com/p/practical-tips-for-finetuning-llms" TargetMode="External"/><Relationship Id="rId5" Type="http://schemas.openxmlformats.org/officeDocument/2006/relationships/hyperlink" Target="https://github.com/microsoft/LoRA" TargetMode="Externa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ziplora.github.io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hyperlink" Target="https://ziplora.github.io/" TargetMode="External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emf"/><Relationship Id="rId18" Type="http://schemas.openxmlformats.org/officeDocument/2006/relationships/hyperlink" Target="https://ziplora.github.io/" TargetMode="External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12" Type="http://schemas.openxmlformats.org/officeDocument/2006/relationships/image" Target="../media/image52.svg"/><Relationship Id="rId1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5" Type="http://schemas.openxmlformats.org/officeDocument/2006/relationships/image" Target="../media/image43.emf"/><Relationship Id="rId10" Type="http://schemas.openxmlformats.org/officeDocument/2006/relationships/image" Target="../media/image50.emf"/><Relationship Id="rId4" Type="http://schemas.openxmlformats.org/officeDocument/2006/relationships/image" Target="../media/image48.emf"/><Relationship Id="rId9" Type="http://schemas.openxmlformats.org/officeDocument/2006/relationships/image" Target="../media/image46.svg"/><Relationship Id="rId1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rxiv.org/pdf/2303.1543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302.05543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rxiv.org/pdf/2302.0554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8.01626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11.09800.pdf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arxiv.org/pdf/2211.09800.pdf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3.01469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enreview.net/pdf?id=duBCwjb68o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dreamfusion3d.github.io/" TargetMode="Externa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eamfusion3d.github.io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docs/diffusers/index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2023/1/17/23558516/ai-art-copyright-stable-diffusion-getty-images-lawsuit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yorker.com/culture/infinite-scroll/is-ai-art-stealing-from-artists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m/news/world-us-canada-65069316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etapixel.com/2023/04/03/midjourney-bans-ai-images-of-chinese-president-xi-jinping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 (Cont. from part 1 covered in Lec#17)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bg2"/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bg2"/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Progressive Distillation</a:t>
            </a:r>
          </a:p>
        </p:txBody>
      </p:sp>
    </p:spTree>
    <p:extLst>
      <p:ext uri="{BB962C8B-B14F-4D97-AF65-F5344CB8AC3E}">
        <p14:creationId xmlns:p14="http://schemas.microsoft.com/office/powerpoint/2010/main" val="65154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540B-CC0E-BE44-8F3D-3E19A7AD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Textual inversion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0DCCAB-D4D4-C445-B3CA-B47F8DECC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6" y="1066800"/>
            <a:ext cx="11046684" cy="5094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0212DD-6A23-D94D-AF97-CBD3DFE0C5FE}"/>
              </a:ext>
            </a:extLst>
          </p:cNvPr>
          <p:cNvSpPr/>
          <p:nvPr/>
        </p:nvSpPr>
        <p:spPr>
          <a:xfrm>
            <a:off x="304800" y="624840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R. Gal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An Image is Worth One Word: Personalizing Text-to-Image Generation using Textual Inversion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ICLR 2023</a:t>
            </a:r>
          </a:p>
        </p:txBody>
      </p:sp>
    </p:spTree>
    <p:extLst>
      <p:ext uri="{BB962C8B-B14F-4D97-AF65-F5344CB8AC3E}">
        <p14:creationId xmlns:p14="http://schemas.microsoft.com/office/powerpoint/2010/main" val="1198089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540B-CC0E-BE44-8F3D-3E19A7AD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Textual inversion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0212DD-6A23-D94D-AF97-CBD3DFE0C5FE}"/>
              </a:ext>
            </a:extLst>
          </p:cNvPr>
          <p:cNvSpPr/>
          <p:nvPr/>
        </p:nvSpPr>
        <p:spPr>
          <a:xfrm>
            <a:off x="342899" y="6415105"/>
            <a:ext cx="1150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R. Gal 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An Image is Worth One Word: Personalizing Text-to-Image Generation using Textual Inversion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ICLR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93AC73-EDA4-C141-BED5-88C934EE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87" y="914400"/>
            <a:ext cx="9182425" cy="5257800"/>
          </a:xfrm>
        </p:spPr>
      </p:pic>
    </p:spTree>
    <p:extLst>
      <p:ext uri="{BB962C8B-B14F-4D97-AF65-F5344CB8AC3E}">
        <p14:creationId xmlns:p14="http://schemas.microsoft.com/office/powerpoint/2010/main" val="361014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1B8-0F9D-1B42-8DCF-F1980C15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inversion: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6776E-ED8C-A94C-B3F4-F8DD90B2B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22" y="914400"/>
            <a:ext cx="9720278" cy="5791200"/>
          </a:xfrm>
        </p:spPr>
      </p:pic>
    </p:spTree>
    <p:extLst>
      <p:ext uri="{BB962C8B-B14F-4D97-AF65-F5344CB8AC3E}">
        <p14:creationId xmlns:p14="http://schemas.microsoft.com/office/powerpoint/2010/main" val="2373953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1B8-0F9D-1B42-8DCF-F1980C15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inversion: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66C7BB-31DA-F041-B8EC-4069DFDFC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11704540" cy="4114800"/>
          </a:xfrm>
        </p:spPr>
      </p:pic>
    </p:spTree>
    <p:extLst>
      <p:ext uri="{BB962C8B-B14F-4D97-AF65-F5344CB8AC3E}">
        <p14:creationId xmlns:p14="http://schemas.microsoft.com/office/powerpoint/2010/main" val="423877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81B8-0F9D-1B42-8DCF-F1980C15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inversion: Comparisons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92F8D-2028-194E-8EDD-88B981FB4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34" y="1104810"/>
            <a:ext cx="6601766" cy="57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N. Ruiz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DreamBooth: Fine Tuning Text-to-Image Diffusion Models for Subject-Driven Generation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C3DBB-4555-CE46-8FCA-FE54338C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2120"/>
            <a:ext cx="121920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75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N. Ruiz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DreamBooth: Fine Tuning Text-to-Image Diffusion Models for Subject-Driven Generation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F7D46-53BC-F844-BE05-2100420E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12192000" cy="35364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4143DE-1BF0-8043-A028-832322B0A982}"/>
              </a:ext>
            </a:extLst>
          </p:cNvPr>
          <p:cNvSpPr/>
          <p:nvPr/>
        </p:nvSpPr>
        <p:spPr>
          <a:xfrm>
            <a:off x="5715000" y="5029200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Prompt: "retro style yellow alarm clock with a white clock face and a yellow number three on the right part of the clock face in the jungle"</a:t>
            </a:r>
          </a:p>
        </p:txBody>
      </p:sp>
    </p:spTree>
    <p:extLst>
      <p:ext uri="{BB962C8B-B14F-4D97-AF65-F5344CB8AC3E}">
        <p14:creationId xmlns:p14="http://schemas.microsoft.com/office/powerpoint/2010/main" val="351578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E65C1-BF4D-934F-B28F-F986561C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6434"/>
            <a:ext cx="6526093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N. Ruiz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DreamBooth: Fine Tuning Text-to-Image Diffusion Models for Subject-Driven Generation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5678F-6567-4E40-944E-D19F543AE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674589"/>
            <a:ext cx="4953000" cy="188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40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BD0-2706-8144-9581-3A891E5D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DMs: DreamBooth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AE65C1-BF4D-934F-B28F-F986561C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6434"/>
            <a:ext cx="6526093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72117B-1162-3043-9C69-C1C5B8D9319C}"/>
              </a:ext>
            </a:extLst>
          </p:cNvPr>
          <p:cNvSpPr/>
          <p:nvPr/>
        </p:nvSpPr>
        <p:spPr>
          <a:xfrm>
            <a:off x="228600" y="6336268"/>
            <a:ext cx="1196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N. Ruiz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DreamBooth: Fine Tuning Text-to-Image Diffusion Models for Subject-Driven Generation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E865D-4E12-854E-9717-DA0328790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982146"/>
            <a:ext cx="451300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51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6E41-00FF-FE48-A5FD-D6B952F1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93A68C-478C-F940-B68D-0EF9491A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4084"/>
            <a:ext cx="10363200" cy="4998432"/>
          </a:xfrm>
        </p:spPr>
      </p:pic>
    </p:spTree>
    <p:extLst>
      <p:ext uri="{BB962C8B-B14F-4D97-AF65-F5344CB8AC3E}">
        <p14:creationId xmlns:p14="http://schemas.microsoft.com/office/powerpoint/2010/main" val="91337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8B9A-9A68-1D4A-8CEC-AC9D9968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Distillation</a:t>
            </a:r>
          </a:p>
        </p:txBody>
      </p:sp>
      <p:pic>
        <p:nvPicPr>
          <p:cNvPr id="6146" name="Picture 2" descr="Progressive Distillation explained | Medium">
            <a:extLst>
              <a:ext uri="{FF2B5EF4-FFF2-40B4-BE49-F238E27FC236}">
                <a16:creationId xmlns:a16="http://schemas.microsoft.com/office/drawing/2014/main" id="{EECADD1C-2631-1641-8C46-E503F88D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9372600" cy="46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AB5E96D9-B7C3-6241-9F0B-CE191C0CE6EA}"/>
              </a:ext>
            </a:extLst>
          </p:cNvPr>
          <p:cNvSpPr txBox="1"/>
          <p:nvPr/>
        </p:nvSpPr>
        <p:spPr>
          <a:xfrm>
            <a:off x="5792086" y="6504801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 err="1">
                <a:effectLst/>
                <a:latin typeface="+mj-lt"/>
                <a:hlinkClick r:id="rId3"/>
              </a:rPr>
              <a:t>Salimans</a:t>
            </a:r>
            <a:r>
              <a:rPr lang="en-US" sz="1400" b="0" dirty="0">
                <a:effectLst/>
                <a:latin typeface="+mj-lt"/>
                <a:hlinkClick r:id="rId3"/>
              </a:rPr>
              <a:t> et al, Progressive distillation for fast sampling of diffusion models</a:t>
            </a:r>
            <a:endParaRPr lang="en-US" sz="1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8151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023D-EC2E-4A4B-8B7F-0C2A5723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C11FF5-5282-E646-A9D2-CA366016C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5659934" cy="586788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5BEA00-21E5-3643-B42E-562CACB7A2E7}"/>
              </a:ext>
            </a:extLst>
          </p:cNvPr>
          <p:cNvSpPr/>
          <p:nvPr/>
        </p:nvSpPr>
        <p:spPr>
          <a:xfrm>
            <a:off x="6436221" y="5867400"/>
            <a:ext cx="4703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cross of a [V] dog and a [target species]”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630DD6-F0D0-3D4C-A3E7-2108599558C3}"/>
              </a:ext>
            </a:extLst>
          </p:cNvPr>
          <p:cNvSpPr/>
          <p:nvPr/>
        </p:nvSpPr>
        <p:spPr>
          <a:xfrm>
            <a:off x="6553200" y="3697069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[painting/sculpture] of a [V] [class noun] in the style of [famous artist]”</a:t>
            </a:r>
          </a:p>
        </p:txBody>
      </p:sp>
    </p:spTree>
    <p:extLst>
      <p:ext uri="{BB962C8B-B14F-4D97-AF65-F5344CB8AC3E}">
        <p14:creationId xmlns:p14="http://schemas.microsoft.com/office/powerpoint/2010/main" val="3640761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41C6-1834-BC45-93EC-417A2135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Comparison with textual inversion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48E76-6F77-624B-88BE-FF1935107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4523601" cy="537433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2FCE55-1087-A041-A25A-6C478CBBB851}"/>
              </a:ext>
            </a:extLst>
          </p:cNvPr>
          <p:cNvSpPr/>
          <p:nvPr/>
        </p:nvSpPr>
        <p:spPr>
          <a:xfrm>
            <a:off x="1066800" y="6288733"/>
            <a:ext cx="1142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[V] vase in the snow”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A1CBA-A9A7-DD4B-8D12-821F5946C12A}"/>
              </a:ext>
            </a:extLst>
          </p:cNvPr>
          <p:cNvSpPr/>
          <p:nvPr/>
        </p:nvSpPr>
        <p:spPr>
          <a:xfrm>
            <a:off x="2082244" y="6288733"/>
            <a:ext cx="1285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[V] vase on the beach”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A0D576-B7A1-5142-81D7-123F6AF16D2C}"/>
              </a:ext>
            </a:extLst>
          </p:cNvPr>
          <p:cNvSpPr/>
          <p:nvPr/>
        </p:nvSpPr>
        <p:spPr>
          <a:xfrm>
            <a:off x="3221960" y="6288733"/>
            <a:ext cx="1374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[V] vase in the jungle”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E0C1C-19E7-1C41-AA72-E7840E287107}"/>
              </a:ext>
            </a:extLst>
          </p:cNvPr>
          <p:cNvSpPr/>
          <p:nvPr/>
        </p:nvSpPr>
        <p:spPr>
          <a:xfrm>
            <a:off x="4406180" y="6301442"/>
            <a:ext cx="2324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[V] vase with Eiffel Tower in the background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3F6A1-BE92-0645-A159-C75973E84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38400"/>
            <a:ext cx="604297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7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6E41-00FF-FE48-A5FD-D6B952F1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DreamBooth: Limitations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2AD871-FCCA-F547-8B47-976D26A0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6"/>
          <a:stretch/>
        </p:blipFill>
        <p:spPr>
          <a:xfrm>
            <a:off x="304800" y="1066800"/>
            <a:ext cx="6407174" cy="5638800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7E60ECE-D82C-B94F-AF91-F169C56AA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2"/>
          <a:stretch/>
        </p:blipFill>
        <p:spPr bwMode="auto">
          <a:xfrm>
            <a:off x="6945896" y="4800600"/>
            <a:ext cx="494130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974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AC20-F7F9-174E-92E2-8D7C5D9CF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Customization: </a:t>
            </a:r>
            <a:r>
              <a:rPr lang="en-US" dirty="0" err="1"/>
              <a:t>DreamBooth</a:t>
            </a:r>
            <a:r>
              <a:rPr lang="en-US" dirty="0"/>
              <a:t> with </a:t>
            </a:r>
            <a:r>
              <a:rPr lang="en-US" dirty="0" err="1"/>
              <a:t>LoRA</a:t>
            </a:r>
            <a:r>
              <a:rPr lang="en-US" dirty="0"/>
              <a:t> </a:t>
            </a:r>
          </a:p>
        </p:txBody>
      </p:sp>
      <p:pic>
        <p:nvPicPr>
          <p:cNvPr id="1026" name="Picture 2" descr="Practical Tips for Finetuning LLMs Using LoRA (Low-Rank Adaptation)">
            <a:extLst>
              <a:ext uri="{FF2B5EF4-FFF2-40B4-BE49-F238E27FC236}">
                <a16:creationId xmlns:a16="http://schemas.microsoft.com/office/drawing/2014/main" id="{6AD0B786-42A3-1C49-8CB0-AD5336309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10972800" cy="46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17348D-2DFF-B242-905F-0D5D19A45448}"/>
                  </a:ext>
                </a:extLst>
              </p:cNvPr>
              <p:cNvSpPr txBox="1"/>
              <p:nvPr/>
            </p:nvSpPr>
            <p:spPr>
              <a:xfrm>
                <a:off x="1792578" y="5844059"/>
                <a:ext cx="86068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𝑨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is initialized with standard normal;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𝑩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is initialized with zeros 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17348D-2DFF-B242-905F-0D5D19A45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78" y="5844059"/>
                <a:ext cx="8606843" cy="461665"/>
              </a:xfrm>
              <a:prstGeom prst="rect">
                <a:avLst/>
              </a:prstGeom>
              <a:blipFill>
                <a:blip r:embed="rId4"/>
                <a:stretch>
                  <a:fillRect l="-147" t="-10811" r="-14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FB120C0-6144-C448-85D1-78B7F5F71932}"/>
              </a:ext>
            </a:extLst>
          </p:cNvPr>
          <p:cNvSpPr txBox="1"/>
          <p:nvPr/>
        </p:nvSpPr>
        <p:spPr>
          <a:xfrm>
            <a:off x="601085" y="6550223"/>
            <a:ext cx="11294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Hu et al.,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LoRA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: Low-Rank Adaptation of Large Language Models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ICLR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6"/>
              </a:rPr>
              <a:t>’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6"/>
              </a:rPr>
              <a:t>https://magazine.sebastianraschka.com/p/practical-tips-for-finetuning-llms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41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F579-A222-684F-998D-3B8190EC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</a:t>
            </a:r>
            <a:r>
              <a:rPr lang="en-US" dirty="0" err="1"/>
              <a:t>DreamBooth</a:t>
            </a:r>
            <a:r>
              <a:rPr lang="en-US" dirty="0"/>
              <a:t>: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5D08A-9734-5241-BF91-90F6B38B4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76400"/>
            <a:ext cx="6387306" cy="2146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FD81E-2998-2D49-AB20-0B3A1ABF9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076728"/>
            <a:ext cx="6387306" cy="2146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657C6-1B6A-5543-A31D-1831AB599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667"/>
          <a:stretch/>
        </p:blipFill>
        <p:spPr>
          <a:xfrm>
            <a:off x="228600" y="4074030"/>
            <a:ext cx="3224162" cy="2146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BA8A4-C322-684C-8A41-D129CCE44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" b="55972"/>
          <a:stretch/>
        </p:blipFill>
        <p:spPr>
          <a:xfrm>
            <a:off x="228600" y="1710834"/>
            <a:ext cx="3224162" cy="2146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243C2C-CDD4-304F-AB6F-647F76F69D7A}"/>
              </a:ext>
            </a:extLst>
          </p:cNvPr>
          <p:cNvSpPr txBox="1"/>
          <p:nvPr/>
        </p:nvSpPr>
        <p:spPr>
          <a:xfrm>
            <a:off x="4594915" y="1214735"/>
            <a:ext cx="266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DreamBooth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(r=4)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104B7-D094-D64A-950A-FB680BD51F75}"/>
              </a:ext>
            </a:extLst>
          </p:cNvPr>
          <p:cNvSpPr txBox="1"/>
          <p:nvPr/>
        </p:nvSpPr>
        <p:spPr>
          <a:xfrm>
            <a:off x="8458200" y="121473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DreamBooth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A21A-1F8D-7B4E-B722-205997EB0F96}"/>
              </a:ext>
            </a:extLst>
          </p:cNvPr>
          <p:cNvSpPr txBox="1"/>
          <p:nvPr/>
        </p:nvSpPr>
        <p:spPr>
          <a:xfrm>
            <a:off x="944252" y="129631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Input Images</a:t>
            </a:r>
          </a:p>
        </p:txBody>
      </p:sp>
    </p:spTree>
    <p:extLst>
      <p:ext uri="{BB962C8B-B14F-4D97-AF65-F5344CB8AC3E}">
        <p14:creationId xmlns:p14="http://schemas.microsoft.com/office/powerpoint/2010/main" val="387901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1117-F8C6-CD4E-A253-0D92CEC6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6927" y="6591647"/>
            <a:ext cx="2743200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4DC7D3D-76D7-4F40-B5FC-BD082E388E55}"/>
              </a:ext>
            </a:extLst>
          </p:cNvPr>
          <p:cNvSpPr txBox="1">
            <a:spLocks/>
          </p:cNvSpPr>
          <p:nvPr/>
        </p:nvSpPr>
        <p:spPr>
          <a:xfrm>
            <a:off x="372727" y="140682"/>
            <a:ext cx="1075266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DreamBooth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Stylizations (on SDXL)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022C5-E196-7644-AA6F-8FE615682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23"/>
          <a:stretch/>
        </p:blipFill>
        <p:spPr>
          <a:xfrm>
            <a:off x="584662" y="966684"/>
            <a:ext cx="11022675" cy="2224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3C651-5D1A-8B44-AE9D-E49EDB6E5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64" b="31953"/>
          <a:stretch/>
        </p:blipFill>
        <p:spPr>
          <a:xfrm>
            <a:off x="584662" y="3162301"/>
            <a:ext cx="11022675" cy="1695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9B6CB-4A37-5F4F-A56F-8724C5492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53" b="114"/>
          <a:stretch/>
        </p:blipFill>
        <p:spPr>
          <a:xfrm>
            <a:off x="584661" y="4839307"/>
            <a:ext cx="11022675" cy="1801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7C6222-E8BD-5F4F-AEC9-4EAA6E0576F3}"/>
              </a:ext>
            </a:extLst>
          </p:cNvPr>
          <p:cNvSpPr txBox="1"/>
          <p:nvPr/>
        </p:nvSpPr>
        <p:spPr>
          <a:xfrm>
            <a:off x="6629400" y="6563938"/>
            <a:ext cx="640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Shah et al.,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72D0"/>
                </a:solidFill>
                <a:effectLst/>
                <a:uLnTx/>
                <a:uFillTx/>
                <a:latin typeface="inherit"/>
                <a:ea typeface="+mn-ea"/>
                <a:cs typeface="Arial" charset="0"/>
                <a:hlinkClick r:id="rId4"/>
              </a:rPr>
              <a:t>ZipLoRA: Any Subject in Any Style by Effectively Merging LoRAs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arxiv’23</a:t>
            </a:r>
          </a:p>
        </p:txBody>
      </p:sp>
    </p:spTree>
    <p:extLst>
      <p:ext uri="{BB962C8B-B14F-4D97-AF65-F5344CB8AC3E}">
        <p14:creationId xmlns:p14="http://schemas.microsoft.com/office/powerpoint/2010/main" val="177619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0C91-C5BC-1143-88A1-ECF14DC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-237902"/>
            <a:ext cx="10515600" cy="1325563"/>
          </a:xfrm>
        </p:spPr>
        <p:txBody>
          <a:bodyPr/>
          <a:lstStyle/>
          <a:p>
            <a:r>
              <a:rPr lang="en-US" dirty="0"/>
              <a:t>Can we Merge Content and Style </a:t>
            </a:r>
            <a:r>
              <a:rPr lang="en-US" dirty="0" err="1"/>
              <a:t>LoRAs</a:t>
            </a:r>
            <a:r>
              <a:rPr lang="en-US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B0227-1D6A-2842-A3CA-269A10EB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B15FADA-17F5-B74A-8D96-C3DC8198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56" y="908985"/>
            <a:ext cx="3863707" cy="35791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B72BE3-17AE-344E-AD6D-D3FDD389D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11" y="4998056"/>
            <a:ext cx="1533399" cy="15445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480F17B-0B6B-B248-B79D-BCA0790E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288" y="4994346"/>
            <a:ext cx="1533398" cy="154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E390CAB-87C7-8440-927A-0BFA8C4AD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949" y="4994345"/>
            <a:ext cx="1533399" cy="1544565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205F281-016B-EF44-8F56-8A30D682244D}"/>
              </a:ext>
            </a:extLst>
          </p:cNvPr>
          <p:cNvCxnSpPr>
            <a:cxnSpLocks/>
          </p:cNvCxnSpPr>
          <p:nvPr/>
        </p:nvCxnSpPr>
        <p:spPr>
          <a:xfrm>
            <a:off x="3874662" y="4403980"/>
            <a:ext cx="0" cy="487620"/>
          </a:xfrm>
          <a:prstGeom prst="straightConnector1">
            <a:avLst/>
          </a:prstGeom>
          <a:ln w="3810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D7DC420-A52C-274A-9C13-200FDD2E9C1D}"/>
              </a:ext>
            </a:extLst>
          </p:cNvPr>
          <p:cNvSpPr txBox="1"/>
          <p:nvPr/>
        </p:nvSpPr>
        <p:spPr>
          <a:xfrm>
            <a:off x="1275391" y="6509926"/>
            <a:ext cx="184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[V] with angel wings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660132-FE8D-894C-B1BE-A346FE9F5FEE}"/>
              </a:ext>
            </a:extLst>
          </p:cNvPr>
          <p:cNvSpPr txBox="1"/>
          <p:nvPr/>
        </p:nvSpPr>
        <p:spPr>
          <a:xfrm>
            <a:off x="3026510" y="6518693"/>
            <a:ext cx="1707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[V] in wizard outfit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E62D94-AB0B-CC40-8DE6-69411ACF36B7}"/>
              </a:ext>
            </a:extLst>
          </p:cNvPr>
          <p:cNvSpPr txBox="1"/>
          <p:nvPr/>
        </p:nvSpPr>
        <p:spPr>
          <a:xfrm>
            <a:off x="4985091" y="6509925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[V] as nurse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8652497-C1A8-EA47-90B5-A03A036D1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080" y="908985"/>
            <a:ext cx="1820176" cy="357917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85D3CF6-CE8B-BB41-8C93-88AB62C328C3}"/>
              </a:ext>
            </a:extLst>
          </p:cNvPr>
          <p:cNvCxnSpPr>
            <a:cxnSpLocks/>
          </p:cNvCxnSpPr>
          <p:nvPr/>
        </p:nvCxnSpPr>
        <p:spPr>
          <a:xfrm>
            <a:off x="9068809" y="4435605"/>
            <a:ext cx="0" cy="487620"/>
          </a:xfrm>
          <a:prstGeom prst="straightConnector1">
            <a:avLst/>
          </a:prstGeom>
          <a:ln w="3810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44AC27-E849-4B47-8FFF-6109B85C0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t="4954" r="80517" b="51358"/>
          <a:stretch/>
        </p:blipFill>
        <p:spPr bwMode="auto">
          <a:xfrm>
            <a:off x="7492860" y="4994345"/>
            <a:ext cx="1533400" cy="15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9B77E131-EA0D-9D4C-9A7B-4F6C54AA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8" t="5867" r="20432" b="50445"/>
          <a:stretch/>
        </p:blipFill>
        <p:spPr bwMode="auto">
          <a:xfrm>
            <a:off x="9079016" y="4994345"/>
            <a:ext cx="1533400" cy="15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7945280-87F3-BA42-9FF8-28C1B2FBE226}"/>
              </a:ext>
            </a:extLst>
          </p:cNvPr>
          <p:cNvSpPr txBox="1"/>
          <p:nvPr/>
        </p:nvSpPr>
        <p:spPr>
          <a:xfrm>
            <a:off x="7351809" y="6509924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penguin in [S] style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370763-2A39-A34E-AB7C-869D0C0690CF}"/>
              </a:ext>
            </a:extLst>
          </p:cNvPr>
          <p:cNvSpPr txBox="1"/>
          <p:nvPr/>
        </p:nvSpPr>
        <p:spPr>
          <a:xfrm>
            <a:off x="9079016" y="6509923"/>
            <a:ext cx="1474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bike in [S] style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103F45-EDBD-3D44-8B21-C8BAD42283D3}"/>
              </a:ext>
            </a:extLst>
          </p:cNvPr>
          <p:cNvCxnSpPr>
            <a:cxnSpLocks/>
          </p:cNvCxnSpPr>
          <p:nvPr/>
        </p:nvCxnSpPr>
        <p:spPr>
          <a:xfrm>
            <a:off x="4171927" y="4242121"/>
            <a:ext cx="2109458" cy="0"/>
          </a:xfrm>
          <a:prstGeom prst="straightConnector1">
            <a:avLst/>
          </a:prstGeom>
          <a:ln w="5715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C100F3E-01ED-7A45-840B-62C8A59982AC}"/>
              </a:ext>
            </a:extLst>
          </p:cNvPr>
          <p:cNvCxnSpPr>
            <a:cxnSpLocks/>
          </p:cNvCxnSpPr>
          <p:nvPr/>
        </p:nvCxnSpPr>
        <p:spPr>
          <a:xfrm flipH="1">
            <a:off x="7352173" y="4242121"/>
            <a:ext cx="1409176" cy="0"/>
          </a:xfrm>
          <a:prstGeom prst="straightConnector1">
            <a:avLst/>
          </a:prstGeom>
          <a:ln w="5715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phic 61" descr="Question Mark with solid fill">
            <a:extLst>
              <a:ext uri="{FF2B5EF4-FFF2-40B4-BE49-F238E27FC236}">
                <a16:creationId xmlns:a16="http://schemas.microsoft.com/office/drawing/2014/main" id="{DAC2D2A9-74C8-E844-927B-84B7E3B2B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7010" y="37333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6" grpId="0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0C91-C5BC-1143-88A1-ECF14DC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" y="-237902"/>
            <a:ext cx="10515600" cy="1325563"/>
          </a:xfrm>
        </p:spPr>
        <p:txBody>
          <a:bodyPr/>
          <a:lstStyle/>
          <a:p>
            <a:r>
              <a:rPr lang="en-US" dirty="0"/>
              <a:t>Can we Merge Content and Style </a:t>
            </a:r>
            <a:r>
              <a:rPr lang="en-US" dirty="0" err="1"/>
              <a:t>LoRAs</a:t>
            </a:r>
            <a:r>
              <a:rPr lang="en-US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B0227-1D6A-2842-A3CA-269A10EB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B15FADA-17F5-B74A-8D96-C3DC8198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56" y="908985"/>
            <a:ext cx="3863707" cy="35791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652497-C1A8-EA47-90B5-A03A036D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080" y="908985"/>
            <a:ext cx="1820176" cy="3579170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103F45-EDBD-3D44-8B21-C8BAD42283D3}"/>
              </a:ext>
            </a:extLst>
          </p:cNvPr>
          <p:cNvCxnSpPr>
            <a:cxnSpLocks/>
          </p:cNvCxnSpPr>
          <p:nvPr/>
        </p:nvCxnSpPr>
        <p:spPr>
          <a:xfrm>
            <a:off x="4171927" y="4262438"/>
            <a:ext cx="2109458" cy="0"/>
          </a:xfrm>
          <a:prstGeom prst="straightConnector1">
            <a:avLst/>
          </a:prstGeom>
          <a:ln w="5715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C100F3E-01ED-7A45-840B-62C8A59982AC}"/>
              </a:ext>
            </a:extLst>
          </p:cNvPr>
          <p:cNvCxnSpPr>
            <a:cxnSpLocks/>
          </p:cNvCxnSpPr>
          <p:nvPr/>
        </p:nvCxnSpPr>
        <p:spPr>
          <a:xfrm flipH="1">
            <a:off x="7352173" y="4242121"/>
            <a:ext cx="1409176" cy="0"/>
          </a:xfrm>
          <a:prstGeom prst="straightConnector1">
            <a:avLst/>
          </a:prstGeom>
          <a:ln w="5715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EA5EC5F-AB29-F448-88F5-CEAAA7920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" t="67224" b="933"/>
          <a:stretch/>
        </p:blipFill>
        <p:spPr>
          <a:xfrm>
            <a:off x="3945630" y="4844005"/>
            <a:ext cx="5734780" cy="2013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13A0A-7444-0E42-AE79-DFD2268E2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941" y="3082970"/>
            <a:ext cx="1654400" cy="16544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A6A94A-23C8-9B40-B6F4-71A9C988B190}"/>
              </a:ext>
            </a:extLst>
          </p:cNvPr>
          <p:cNvCxnSpPr>
            <a:cxnSpLocks/>
          </p:cNvCxnSpPr>
          <p:nvPr/>
        </p:nvCxnSpPr>
        <p:spPr>
          <a:xfrm rot="5400000" flipV="1">
            <a:off x="6652819" y="4683804"/>
            <a:ext cx="320402" cy="0"/>
          </a:xfrm>
          <a:prstGeom prst="straightConnector1">
            <a:avLst/>
          </a:prstGeom>
          <a:ln w="5715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6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8C18-9AB4-AD4D-9548-641382919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</a:t>
            </a:r>
            <a:r>
              <a:rPr lang="en-US" dirty="0" err="1"/>
              <a:t>LoRA</a:t>
            </a:r>
            <a:r>
              <a:rPr lang="en-US" dirty="0"/>
              <a:t> weights: Insight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E23ED-E36B-D640-AFA2-B97CE071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795E8-1A0D-DF4B-B477-9BB9FF1A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00" y="1409076"/>
            <a:ext cx="8301999" cy="4346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DFC92-8329-9944-8F2F-D0D927A5F154}"/>
              </a:ext>
            </a:extLst>
          </p:cNvPr>
          <p:cNvSpPr txBox="1"/>
          <p:nvPr/>
        </p:nvSpPr>
        <p:spPr>
          <a:xfrm>
            <a:off x="4878358" y="5987017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rPr>
              <a:t>Orthogonality matters!</a:t>
            </a:r>
          </a:p>
        </p:txBody>
      </p:sp>
    </p:spTree>
    <p:extLst>
      <p:ext uri="{BB962C8B-B14F-4D97-AF65-F5344CB8AC3E}">
        <p14:creationId xmlns:p14="http://schemas.microsoft.com/office/powerpoint/2010/main" val="1918873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BC8C-31A4-234A-87FC-A35810B3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ZipLoRA</a:t>
            </a:r>
            <a:r>
              <a:rPr lang="en-US" dirty="0"/>
              <a:t>: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189C5-D96C-7B40-A589-D5ED92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E20EE-8A32-FA48-A320-27072160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" y="1929204"/>
            <a:ext cx="4679516" cy="3502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EB3A6-7AD0-9D44-851B-E5E28605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76" y="2857593"/>
            <a:ext cx="3346162" cy="16460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719D9A-C65C-1A4C-A3AF-3DD6FD83440B}"/>
              </a:ext>
            </a:extLst>
          </p:cNvPr>
          <p:cNvGrpSpPr/>
          <p:nvPr/>
        </p:nvGrpSpPr>
        <p:grpSpPr>
          <a:xfrm>
            <a:off x="2023561" y="3370944"/>
            <a:ext cx="197400" cy="545810"/>
            <a:chOff x="2023561" y="3370944"/>
            <a:chExt cx="197400" cy="5458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99FF62-E63B-DA45-B04E-A9947629ACA8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15982B-5D4B-904D-BB10-30BB75478F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6" name="Graphic 15" descr="Badge Follow outline">
              <a:extLst>
                <a:ext uri="{FF2B5EF4-FFF2-40B4-BE49-F238E27FC236}">
                  <a16:creationId xmlns:a16="http://schemas.microsoft.com/office/drawing/2014/main" id="{F2A57D6B-4B01-5046-8031-E86B34210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BDF80C-A4E1-554B-BCB7-86F3878D6D24}"/>
              </a:ext>
            </a:extLst>
          </p:cNvPr>
          <p:cNvGrpSpPr/>
          <p:nvPr/>
        </p:nvGrpSpPr>
        <p:grpSpPr>
          <a:xfrm>
            <a:off x="3893119" y="3370944"/>
            <a:ext cx="197400" cy="545810"/>
            <a:chOff x="2023561" y="3370944"/>
            <a:chExt cx="197400" cy="5458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A7B8B74-4030-4A4F-B11A-D8F3890EF65C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9AAD71C-53B7-7B40-A9F1-2614B89C81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Graphic 20" descr="Badge Follow outline">
              <a:extLst>
                <a:ext uri="{FF2B5EF4-FFF2-40B4-BE49-F238E27FC236}">
                  <a16:creationId xmlns:a16="http://schemas.microsoft.com/office/drawing/2014/main" id="{A3EF8C69-3D27-E34E-9C5F-E3A623E4E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921977-04C4-0C4F-95E8-8830113FECA3}"/>
              </a:ext>
            </a:extLst>
          </p:cNvPr>
          <p:cNvCxnSpPr>
            <a:cxnSpLocks/>
          </p:cNvCxnSpPr>
          <p:nvPr/>
        </p:nvCxnSpPr>
        <p:spPr>
          <a:xfrm>
            <a:off x="4157768" y="3635903"/>
            <a:ext cx="1044547" cy="0"/>
          </a:xfrm>
          <a:prstGeom prst="straightConnector1">
            <a:avLst/>
          </a:prstGeom>
          <a:ln w="3810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87D9B330-71D8-4A40-BB05-469415D6A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203" y="1742351"/>
            <a:ext cx="4003829" cy="3656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C75FA4-8CA6-334E-8770-9948770EC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9397" y="3267438"/>
            <a:ext cx="1292299" cy="11270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D213DDE-6403-7148-87DD-05F0714917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7920"/>
          <a:stretch/>
        </p:blipFill>
        <p:spPr>
          <a:xfrm>
            <a:off x="8717464" y="1700368"/>
            <a:ext cx="2885958" cy="365632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E6553BA-5D49-4C44-BF69-9742B241E984}"/>
              </a:ext>
            </a:extLst>
          </p:cNvPr>
          <p:cNvGrpSpPr/>
          <p:nvPr/>
        </p:nvGrpSpPr>
        <p:grpSpPr>
          <a:xfrm>
            <a:off x="7546020" y="2378051"/>
            <a:ext cx="2756141" cy="2488459"/>
            <a:chOff x="7546020" y="2378051"/>
            <a:chExt cx="2756141" cy="248845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23A56A-BDF0-634A-9525-84BFAAA8ABA9}"/>
                </a:ext>
              </a:extLst>
            </p:cNvPr>
            <p:cNvSpPr txBox="1"/>
            <p:nvPr/>
          </p:nvSpPr>
          <p:spPr>
            <a:xfrm>
              <a:off x="7546020" y="2405848"/>
              <a:ext cx="4187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||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BDDABE-094B-E245-8F6C-27F5BE0C3F3B}"/>
                </a:ext>
              </a:extLst>
            </p:cNvPr>
            <p:cNvSpPr txBox="1"/>
            <p:nvPr/>
          </p:nvSpPr>
          <p:spPr>
            <a:xfrm>
              <a:off x="7554222" y="4158624"/>
              <a:ext cx="4187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||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EC6AF0-3B4F-CD46-A700-960BB08EAC74}"/>
                </a:ext>
              </a:extLst>
            </p:cNvPr>
            <p:cNvSpPr txBox="1"/>
            <p:nvPr/>
          </p:nvSpPr>
          <p:spPr>
            <a:xfrm>
              <a:off x="9787276" y="2378051"/>
              <a:ext cx="514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||</a:t>
              </a:r>
              <a:r>
                <a:rPr kumimoji="0" lang="en-US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2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FC21413-1A08-9447-A116-D1C91042C404}"/>
                </a:ext>
              </a:extLst>
            </p:cNvPr>
            <p:cNvSpPr txBox="1"/>
            <p:nvPr/>
          </p:nvSpPr>
          <p:spPr>
            <a:xfrm>
              <a:off x="9795478" y="4130827"/>
              <a:ext cx="5052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||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2812DC-CB31-5946-8C63-9B7ADB30655E}"/>
                </a:ext>
              </a:extLst>
            </p:cNvPr>
            <p:cNvSpPr txBox="1"/>
            <p:nvPr/>
          </p:nvSpPr>
          <p:spPr>
            <a:xfrm>
              <a:off x="8704249" y="2405848"/>
              <a:ext cx="369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-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CDF7A6-1EC7-844D-96E6-007DF9EEB35F}"/>
                </a:ext>
              </a:extLst>
            </p:cNvPr>
            <p:cNvSpPr txBox="1"/>
            <p:nvPr/>
          </p:nvSpPr>
          <p:spPr>
            <a:xfrm>
              <a:off x="8704249" y="4140160"/>
              <a:ext cx="369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ans" panose="020B0503020203020204" pitchFamily="34" charset="77"/>
                  <a:ea typeface="+mn-ea"/>
                  <a:cs typeface="Arial" charset="0"/>
                </a:rPr>
                <a:t>-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rial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08EBED5-C143-AC45-852A-3D589BC4BC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214031"/>
            <a:ext cx="3585465" cy="1205874"/>
          </a:xfrm>
          <a:prstGeom prst="rect">
            <a:avLst/>
          </a:prstGeom>
        </p:spPr>
      </p:pic>
      <p:pic>
        <p:nvPicPr>
          <p:cNvPr id="47" name="Graphic 46" descr="Lock with solid fill">
            <a:extLst>
              <a:ext uri="{FF2B5EF4-FFF2-40B4-BE49-F238E27FC236}">
                <a16:creationId xmlns:a16="http://schemas.microsoft.com/office/drawing/2014/main" id="{AA098804-A574-0F41-9065-B0728FCD32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9011" y="4923651"/>
            <a:ext cx="263192" cy="263192"/>
          </a:xfrm>
          <a:prstGeom prst="rect">
            <a:avLst/>
          </a:prstGeom>
        </p:spPr>
      </p:pic>
      <p:pic>
        <p:nvPicPr>
          <p:cNvPr id="49" name="Graphic 48" descr="Lock with solid fill">
            <a:extLst>
              <a:ext uri="{FF2B5EF4-FFF2-40B4-BE49-F238E27FC236}">
                <a16:creationId xmlns:a16="http://schemas.microsoft.com/office/drawing/2014/main" id="{22D3D735-5B3E-5843-B00D-0F96C28E4E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8596" y="1998611"/>
            <a:ext cx="263192" cy="2631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698F126-B723-A241-B563-155927D5B1CD}"/>
              </a:ext>
            </a:extLst>
          </p:cNvPr>
          <p:cNvSpPr txBox="1"/>
          <p:nvPr/>
        </p:nvSpPr>
        <p:spPr>
          <a:xfrm>
            <a:off x="6629400" y="6563938"/>
            <a:ext cx="640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Shah et al.,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72D0"/>
                </a:solidFill>
                <a:effectLst/>
                <a:uLnTx/>
                <a:uFillTx/>
                <a:latin typeface="inherit"/>
                <a:ea typeface="+mn-ea"/>
                <a:cs typeface="Arial" charset="0"/>
                <a:hlinkClick r:id="rId13"/>
              </a:rPr>
              <a:t>ZipLoRA: Any Subject in Any Style by Effectively Merging LoRAs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arxiv’23</a:t>
            </a:r>
          </a:p>
        </p:txBody>
      </p:sp>
    </p:spTree>
    <p:extLst>
      <p:ext uri="{BB962C8B-B14F-4D97-AF65-F5344CB8AC3E}">
        <p14:creationId xmlns:p14="http://schemas.microsoft.com/office/powerpoint/2010/main" val="30718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134F-014A-084B-9B61-3152CB70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Distillation: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4C81C-21A1-8040-8946-BC29DEF8B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86" y="1018082"/>
            <a:ext cx="7900827" cy="57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8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BC8C-31A4-234A-87FC-A35810B3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ZipLoRA</a:t>
            </a:r>
            <a:r>
              <a:rPr lang="en-US" dirty="0"/>
              <a:t>: Alignment Loss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189C5-D96C-7B40-A589-D5ED92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E20EE-8A32-FA48-A320-27072160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" y="1929204"/>
            <a:ext cx="4679516" cy="3502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EB3A6-7AD0-9D44-851B-E5E28605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76" y="2857593"/>
            <a:ext cx="3346162" cy="16460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719D9A-C65C-1A4C-A3AF-3DD6FD83440B}"/>
              </a:ext>
            </a:extLst>
          </p:cNvPr>
          <p:cNvGrpSpPr/>
          <p:nvPr/>
        </p:nvGrpSpPr>
        <p:grpSpPr>
          <a:xfrm>
            <a:off x="2023561" y="3370944"/>
            <a:ext cx="197400" cy="545810"/>
            <a:chOff x="2023561" y="3370944"/>
            <a:chExt cx="197400" cy="5458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99FF62-E63B-DA45-B04E-A9947629ACA8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15982B-5D4B-904D-BB10-30BB75478F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6" name="Graphic 15" descr="Badge Follow outline">
              <a:extLst>
                <a:ext uri="{FF2B5EF4-FFF2-40B4-BE49-F238E27FC236}">
                  <a16:creationId xmlns:a16="http://schemas.microsoft.com/office/drawing/2014/main" id="{F2A57D6B-4B01-5046-8031-E86B34210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BDF80C-A4E1-554B-BCB7-86F3878D6D24}"/>
              </a:ext>
            </a:extLst>
          </p:cNvPr>
          <p:cNvGrpSpPr/>
          <p:nvPr/>
        </p:nvGrpSpPr>
        <p:grpSpPr>
          <a:xfrm>
            <a:off x="3893119" y="3370944"/>
            <a:ext cx="197400" cy="545810"/>
            <a:chOff x="2023561" y="3370944"/>
            <a:chExt cx="197400" cy="5458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A7B8B74-4030-4A4F-B11A-D8F3890EF65C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9AAD71C-53B7-7B40-A9F1-2614B89C81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Graphic 20" descr="Badge Follow outline">
              <a:extLst>
                <a:ext uri="{FF2B5EF4-FFF2-40B4-BE49-F238E27FC236}">
                  <a16:creationId xmlns:a16="http://schemas.microsoft.com/office/drawing/2014/main" id="{A3EF8C69-3D27-E34E-9C5F-E3A623E4E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921977-04C4-0C4F-95E8-8830113FECA3}"/>
              </a:ext>
            </a:extLst>
          </p:cNvPr>
          <p:cNvCxnSpPr>
            <a:cxnSpLocks/>
          </p:cNvCxnSpPr>
          <p:nvPr/>
        </p:nvCxnSpPr>
        <p:spPr>
          <a:xfrm>
            <a:off x="4157768" y="3635903"/>
            <a:ext cx="1044547" cy="0"/>
          </a:xfrm>
          <a:prstGeom prst="straightConnector1">
            <a:avLst/>
          </a:prstGeom>
          <a:ln w="38100">
            <a:solidFill>
              <a:srgbClr val="1429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4C75FA4-8CA6-334E-8770-9948770EC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397" y="3267438"/>
            <a:ext cx="1292299" cy="1127005"/>
          </a:xfrm>
          <a:prstGeom prst="rect">
            <a:avLst/>
          </a:prstGeom>
        </p:spPr>
      </p:pic>
      <p:pic>
        <p:nvPicPr>
          <p:cNvPr id="47" name="Graphic 46" descr="Lock with solid fill">
            <a:extLst>
              <a:ext uri="{FF2B5EF4-FFF2-40B4-BE49-F238E27FC236}">
                <a16:creationId xmlns:a16="http://schemas.microsoft.com/office/drawing/2014/main" id="{AA098804-A574-0F41-9065-B0728FCD3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49011" y="4923651"/>
            <a:ext cx="263192" cy="263192"/>
          </a:xfrm>
          <a:prstGeom prst="rect">
            <a:avLst/>
          </a:prstGeom>
        </p:spPr>
      </p:pic>
      <p:pic>
        <p:nvPicPr>
          <p:cNvPr id="49" name="Graphic 48" descr="Lock with solid fill">
            <a:extLst>
              <a:ext uri="{FF2B5EF4-FFF2-40B4-BE49-F238E27FC236}">
                <a16:creationId xmlns:a16="http://schemas.microsoft.com/office/drawing/2014/main" id="{22D3D735-5B3E-5843-B00D-0F96C28E4E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8596" y="1998611"/>
            <a:ext cx="263192" cy="2631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712434-F83A-0248-931A-2416E0AB95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519"/>
          <a:stretch/>
        </p:blipFill>
        <p:spPr>
          <a:xfrm>
            <a:off x="7496157" y="2592458"/>
            <a:ext cx="4107961" cy="182850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76645B9-9CEF-1E4F-892C-97539D8F2047}"/>
              </a:ext>
            </a:extLst>
          </p:cNvPr>
          <p:cNvGrpSpPr/>
          <p:nvPr/>
        </p:nvGrpSpPr>
        <p:grpSpPr>
          <a:xfrm>
            <a:off x="8058601" y="3353226"/>
            <a:ext cx="197400" cy="545810"/>
            <a:chOff x="2023561" y="3370944"/>
            <a:chExt cx="197400" cy="54581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41A64-9DFC-B94E-BAF8-98484F055038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4C0BE3F-ABEF-594B-B1D6-9EA5E56E01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2" name="Graphic 31" descr="Badge Cross outline">
              <a:extLst>
                <a:ext uri="{FF2B5EF4-FFF2-40B4-BE49-F238E27FC236}">
                  <a16:creationId xmlns:a16="http://schemas.microsoft.com/office/drawing/2014/main" id="{924D1699-9C2B-CD4F-8450-177166924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C12B87-99A5-8A4C-A763-605E07E235C7}"/>
              </a:ext>
            </a:extLst>
          </p:cNvPr>
          <p:cNvGrpSpPr/>
          <p:nvPr/>
        </p:nvGrpSpPr>
        <p:grpSpPr>
          <a:xfrm>
            <a:off x="10396526" y="3362998"/>
            <a:ext cx="197400" cy="545810"/>
            <a:chOff x="2023561" y="3370944"/>
            <a:chExt cx="197400" cy="5458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B18B2F2-2A11-C14B-96F0-0C59598D9745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990D0BC-1701-6242-90CD-2F458C6E1D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6" name="Graphic 45" descr="Badge Cross outline">
              <a:extLst>
                <a:ext uri="{FF2B5EF4-FFF2-40B4-BE49-F238E27FC236}">
                  <a16:creationId xmlns:a16="http://schemas.microsoft.com/office/drawing/2014/main" id="{6C05A395-2DBE-C545-9A80-215A5C3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C8C1B5C6-650C-5244-B9F6-159AE784DF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5561"/>
          <a:stretch/>
        </p:blipFill>
        <p:spPr>
          <a:xfrm>
            <a:off x="6004836" y="3214031"/>
            <a:ext cx="1951889" cy="12058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F3D9CEF-BE73-AA41-86FD-50F1180BC9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0708" y="170107"/>
            <a:ext cx="1994760" cy="18216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F8BDA56-7FBA-ED49-BB1E-349CED1EED6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7920"/>
          <a:stretch/>
        </p:blipFill>
        <p:spPr>
          <a:xfrm>
            <a:off x="9416284" y="151329"/>
            <a:ext cx="1437822" cy="1821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3337B-A9CC-5A46-869E-E3618AC8D5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67990" y="362880"/>
            <a:ext cx="1604203" cy="14858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D83A501-0E3D-CE4C-800E-120B42AF2A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0708" y="932167"/>
            <a:ext cx="646150" cy="563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CD5827-8D8D-5745-86E0-BB1EB5301074}"/>
              </a:ext>
            </a:extLst>
          </p:cNvPr>
          <p:cNvSpPr/>
          <p:nvPr/>
        </p:nvSpPr>
        <p:spPr>
          <a:xfrm>
            <a:off x="7266562" y="170107"/>
            <a:ext cx="3822970" cy="1828504"/>
          </a:xfrm>
          <a:prstGeom prst="rect">
            <a:avLst/>
          </a:prstGeom>
          <a:solidFill>
            <a:srgbClr val="FFFFFF">
              <a:alpha val="3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6102723-7E3A-D044-A830-E78F06499AFC}"/>
              </a:ext>
            </a:extLst>
          </p:cNvPr>
          <p:cNvGrpSpPr/>
          <p:nvPr/>
        </p:nvGrpSpPr>
        <p:grpSpPr>
          <a:xfrm>
            <a:off x="9372027" y="1848740"/>
            <a:ext cx="197400" cy="545810"/>
            <a:chOff x="2023561" y="3370944"/>
            <a:chExt cx="197400" cy="54581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3B489E0-B4ED-9C4C-98A5-CD536A388C70}"/>
                </a:ext>
              </a:extLst>
            </p:cNvPr>
            <p:cNvCxnSpPr/>
            <p:nvPr/>
          </p:nvCxnSpPr>
          <p:spPr>
            <a:xfrm>
              <a:off x="2119086" y="3370944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AFD72F3-AE09-904A-BCA1-9F9BBA8D27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9086" y="3717183"/>
              <a:ext cx="0" cy="1995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2" name="Graphic 61" descr="Badge Follow outline">
              <a:extLst>
                <a:ext uri="{FF2B5EF4-FFF2-40B4-BE49-F238E27FC236}">
                  <a16:creationId xmlns:a16="http://schemas.microsoft.com/office/drawing/2014/main" id="{0CD8D301-7F55-6144-8895-23BD5DDE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23561" y="3546288"/>
              <a:ext cx="197400" cy="1974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748424B-F8C4-A242-9F14-51C03B270A98}"/>
              </a:ext>
            </a:extLst>
          </p:cNvPr>
          <p:cNvSpPr txBox="1"/>
          <p:nvPr/>
        </p:nvSpPr>
        <p:spPr>
          <a:xfrm>
            <a:off x="6629400" y="6563938"/>
            <a:ext cx="640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Shah et al.,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72D0"/>
                </a:solidFill>
                <a:effectLst/>
                <a:uLnTx/>
                <a:uFillTx/>
                <a:latin typeface="inherit"/>
                <a:ea typeface="+mn-ea"/>
                <a:cs typeface="Arial" charset="0"/>
                <a:hlinkClick r:id="rId18"/>
              </a:rPr>
              <a:t>ZipLoRA: Any Subject in Any Style by Effectively Merging LoRAs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arxiv’23</a:t>
            </a:r>
          </a:p>
        </p:txBody>
      </p:sp>
    </p:spTree>
    <p:extLst>
      <p:ext uri="{BB962C8B-B14F-4D97-AF65-F5344CB8AC3E}">
        <p14:creationId xmlns:p14="http://schemas.microsoft.com/office/powerpoint/2010/main" val="38682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89E99-80AC-924E-85E0-51C022B3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EE874-219B-564E-BD88-80B269A34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819036" y="0"/>
            <a:ext cx="52769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0D07E-CA14-DB4A-A123-FD916D0DA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55" r="45"/>
          <a:stretch/>
        </p:blipFill>
        <p:spPr>
          <a:xfrm>
            <a:off x="6096000" y="0"/>
            <a:ext cx="5276964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F01629-ADE5-DD42-A346-5CB42CA4CB49}"/>
              </a:ext>
            </a:extLst>
          </p:cNvPr>
          <p:cNvSpPr/>
          <p:nvPr/>
        </p:nvSpPr>
        <p:spPr>
          <a:xfrm>
            <a:off x="6362618" y="5464628"/>
            <a:ext cx="4999460" cy="1278618"/>
          </a:xfrm>
          <a:prstGeom prst="roundRect">
            <a:avLst/>
          </a:prstGeom>
          <a:noFill/>
          <a:ln w="28575">
            <a:solidFill>
              <a:srgbClr val="FE5F01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899B327-F320-AC49-ACA3-A274E9EE6EE4}"/>
              </a:ext>
            </a:extLst>
          </p:cNvPr>
          <p:cNvSpPr/>
          <p:nvPr/>
        </p:nvSpPr>
        <p:spPr>
          <a:xfrm>
            <a:off x="851694" y="5508172"/>
            <a:ext cx="5102793" cy="1278618"/>
          </a:xfrm>
          <a:prstGeom prst="roundRect">
            <a:avLst/>
          </a:prstGeom>
          <a:noFill/>
          <a:ln w="28575">
            <a:solidFill>
              <a:srgbClr val="FE5F01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1A22-F86D-7F4C-8BC1-4545F4E3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ZipLoRA</a:t>
            </a:r>
            <a:r>
              <a:rPr lang="en-US" dirty="0"/>
              <a:t> produces successful recontextualizations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D7E3D-F4FA-B042-A1D7-1806F055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70438-C0BF-5540-B36C-6044951BF7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E6D59-5FA2-C049-ABEF-EE28ACB77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8880"/>
          <a:stretch/>
        </p:blipFill>
        <p:spPr>
          <a:xfrm>
            <a:off x="692727" y="1153184"/>
            <a:ext cx="11333018" cy="1732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7C75D-25E6-7C4F-9A58-113D33B9A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51" b="36028"/>
          <a:stretch/>
        </p:blipFill>
        <p:spPr>
          <a:xfrm>
            <a:off x="692727" y="2915210"/>
            <a:ext cx="11333018" cy="1732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64EDC-7AAF-BB49-AEB1-0FC170228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55" b="4524"/>
          <a:stretch/>
        </p:blipFill>
        <p:spPr>
          <a:xfrm>
            <a:off x="692727" y="4649227"/>
            <a:ext cx="11333018" cy="1732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77B2C-335D-F849-9971-E738E0E76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2" t="95011" r="122" b="239"/>
          <a:stretch/>
        </p:blipFill>
        <p:spPr>
          <a:xfrm>
            <a:off x="671405" y="6370887"/>
            <a:ext cx="11333018" cy="2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8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313F-13BF-A245-9FC2-FEDB53C8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Anti-DreamBooth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AD30BE-31FC-7446-8DB2-94BFA7ECF79E}"/>
              </a:ext>
            </a:extLst>
          </p:cNvPr>
          <p:cNvSpPr/>
          <p:nvPr/>
        </p:nvSpPr>
        <p:spPr>
          <a:xfrm>
            <a:off x="304800" y="6260068"/>
            <a:ext cx="1158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T. V. Le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Anti-DreamBooth: Protecting users from personalized text-to-image synthesis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987293-F0C2-E44B-BA82-A77447AA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" y="1065537"/>
            <a:ext cx="6398929" cy="4954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0BC33-BCD4-2F47-B1F9-3AC095A7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506306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12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DreamBooth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 Rank Approximation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ZipLoRA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ControlNet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68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60210427-09E6-934F-A836-434CDFD48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524000"/>
            <a:ext cx="593151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L. Zhang and 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Agrawala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Adding Conditional Control to Text-to-Image Diffusion Models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2023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3A59BD6-9647-9E41-BD33-ABC9B2F75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Add a trainable “wrapper” around a pre-trained DM to fine-tune it for pix2pix tasks</a:t>
            </a:r>
          </a:p>
        </p:txBody>
      </p:sp>
    </p:spTree>
    <p:extLst>
      <p:ext uri="{BB962C8B-B14F-4D97-AF65-F5344CB8AC3E}">
        <p14:creationId xmlns:p14="http://schemas.microsoft.com/office/powerpoint/2010/main" val="4172006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L. Zhang and 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Agrawala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Adding Conditional Control to Text-to-Image Diffusion Models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77180C-9DEC-E343-83B6-367CEC1B8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5" y="990600"/>
            <a:ext cx="7599769" cy="5257800"/>
          </a:xfrm>
        </p:spPr>
      </p:pic>
    </p:spTree>
    <p:extLst>
      <p:ext uri="{BB962C8B-B14F-4D97-AF65-F5344CB8AC3E}">
        <p14:creationId xmlns:p14="http://schemas.microsoft.com/office/powerpoint/2010/main" val="2606420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L. Zhang and 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Agrawala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Adding Conditional Control to Text-to-Image Diffusion Models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715F0E-6F28-D24B-885E-8D96A5962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37" y="914400"/>
            <a:ext cx="9203526" cy="5257800"/>
          </a:xfrm>
        </p:spPr>
      </p:pic>
    </p:spTree>
    <p:extLst>
      <p:ext uri="{BB962C8B-B14F-4D97-AF65-F5344CB8AC3E}">
        <p14:creationId xmlns:p14="http://schemas.microsoft.com/office/powerpoint/2010/main" val="3651903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L. Zhang and 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Agrawala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Adding Conditional Control to Text-to-Image Diffusion Models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C5C0DF-A19E-F24E-B2D7-02C9230D4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53" y="914400"/>
            <a:ext cx="9168893" cy="5257800"/>
          </a:xfrm>
        </p:spPr>
      </p:pic>
    </p:spTree>
    <p:extLst>
      <p:ext uri="{BB962C8B-B14F-4D97-AF65-F5344CB8AC3E}">
        <p14:creationId xmlns:p14="http://schemas.microsoft.com/office/powerpoint/2010/main" val="625464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4A11-8C76-014D-B83E-3348F7AE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D2ED0-98E1-EB4F-A064-3040DC7179F5}"/>
              </a:ext>
            </a:extLst>
          </p:cNvPr>
          <p:cNvSpPr/>
          <p:nvPr/>
        </p:nvSpPr>
        <p:spPr>
          <a:xfrm>
            <a:off x="723900" y="6324600"/>
            <a:ext cx="1074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L. Zhang and 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Agrawala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Adding Conditional Control to Text-to-Image Diffusion Models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666DA7-F5F1-5A42-938A-4D6AD15E8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0" y="1285875"/>
            <a:ext cx="5898370" cy="457123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2E327-26BA-1F49-BB51-CC24E02A6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5279"/>
            <a:ext cx="5879620" cy="45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7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bg2"/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bg2"/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Model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Latent Consistency Models (LCM)</a:t>
            </a:r>
          </a:p>
        </p:txBody>
      </p:sp>
    </p:spTree>
    <p:extLst>
      <p:ext uri="{BB962C8B-B14F-4D97-AF65-F5344CB8AC3E}">
        <p14:creationId xmlns:p14="http://schemas.microsoft.com/office/powerpoint/2010/main" val="1216729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DreamBooth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 Rank Approximation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ZipLoRA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Prompt-to-Prompt and InstructPix2Pix</a:t>
            </a:r>
          </a:p>
          <a:p>
            <a:pPr marL="0" indent="0"/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38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3BCF-681F-D244-BC2C-E1E1315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Prompt-to-Prompt Image Editing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D4630C-8289-0642-B402-904ADAC9D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9761277" cy="542186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87DE0-29A0-C046-BFC1-BAB37F5C0A0D}"/>
              </a:ext>
            </a:extLst>
          </p:cNvPr>
          <p:cNvSpPr/>
          <p:nvPr/>
        </p:nvSpPr>
        <p:spPr>
          <a:xfrm>
            <a:off x="533400" y="6336268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A. Hertz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Prompt-to-Prompt Image Editing with Cross Attention Control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0003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3BCF-681F-D244-BC2C-E1E1315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Prompt-to-Prompt Image Editing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85926-4C47-7F4E-9291-551F8F285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1219200"/>
            <a:ext cx="12192000" cy="2083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5B3B4-27D3-5842-A234-AB377B88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335"/>
            <a:ext cx="12192000" cy="32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5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13BCF-681F-D244-BC2C-E1E13150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Prompt-to-Prompt Image Editing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7D5CAD-B86A-C44D-AF2B-372891CAA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24" y="990600"/>
            <a:ext cx="9241276" cy="5791200"/>
          </a:xfrm>
        </p:spPr>
      </p:pic>
    </p:spTree>
    <p:extLst>
      <p:ext uri="{BB962C8B-B14F-4D97-AF65-F5344CB8AC3E}">
        <p14:creationId xmlns:p14="http://schemas.microsoft.com/office/powerpoint/2010/main" val="4212621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E6E7-F00A-DB4F-BF58-BF1CF40D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F0E0FC-E8BB-9F43-83B9-3B712C519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87" y="914400"/>
            <a:ext cx="9321626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FC3F71-8896-D245-AB88-8A9E810FEFE9}"/>
              </a:ext>
            </a:extLst>
          </p:cNvPr>
          <p:cNvSpPr/>
          <p:nvPr/>
        </p:nvSpPr>
        <p:spPr>
          <a:xfrm>
            <a:off x="335280" y="6324600"/>
            <a:ext cx="1152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T. Brooks,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Holynski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and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Efros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InstructPix2Pix: Learning to Follow Image Editing Instructions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CVPR 2023</a:t>
            </a:r>
          </a:p>
        </p:txBody>
      </p:sp>
    </p:spTree>
    <p:extLst>
      <p:ext uri="{BB962C8B-B14F-4D97-AF65-F5344CB8AC3E}">
        <p14:creationId xmlns:p14="http://schemas.microsoft.com/office/powerpoint/2010/main" val="777020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E6E7-F00A-DB4F-BF58-BF1CF40D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FC3F71-8896-D245-AB88-8A9E810FEFE9}"/>
              </a:ext>
            </a:extLst>
          </p:cNvPr>
          <p:cNvSpPr/>
          <p:nvPr/>
        </p:nvSpPr>
        <p:spPr>
          <a:xfrm>
            <a:off x="335280" y="6324600"/>
            <a:ext cx="1152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T. Brooks,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Holynski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and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Efros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InstructPix2Pix: Learning to Follow Image Editing Instructions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CVPR 2023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5D0752-389A-3741-93EA-48F217708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219200"/>
            <a:ext cx="11521440" cy="4877752"/>
          </a:xfrm>
        </p:spPr>
      </p:pic>
    </p:spTree>
    <p:extLst>
      <p:ext uri="{BB962C8B-B14F-4D97-AF65-F5344CB8AC3E}">
        <p14:creationId xmlns:p14="http://schemas.microsoft.com/office/powerpoint/2010/main" val="3288379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AD5D-D96C-DC47-8FC0-B0A0BCDC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0551-A0D4-E14D-B6CE-DDEC758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Fine-tuning GPT-3: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086986A-3899-434B-94D7-09D3C506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763276"/>
            <a:ext cx="10363200" cy="418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6573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AD5D-D96C-DC47-8FC0-B0A0BCDC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0551-A0D4-E14D-B6CE-DDEC758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Generating input-output image pairs: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599BE-A7C8-4047-ADA3-99899D6B1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9753600" cy="48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4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C5FFA8-3B91-F948-86E2-AE46AE102665}"/>
              </a:ext>
            </a:extLst>
          </p:cNvPr>
          <p:cNvSpPr txBox="1"/>
          <p:nvPr/>
        </p:nvSpPr>
        <p:spPr>
          <a:xfrm>
            <a:off x="2996219" y="2119790"/>
            <a:ext cx="1651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Noisy output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AAD5D-D96C-DC47-8FC0-B0A0BCDC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20551-A0D4-E14D-B6CE-DDEC758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Fine-tuning a DM for image-to-image translation: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99FB0-5614-A24E-9628-A739B57CD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8571"/>
          <a:stretch/>
        </p:blipFill>
        <p:spPr>
          <a:xfrm>
            <a:off x="4495800" y="2286000"/>
            <a:ext cx="4876800" cy="2900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C1972-B8B4-6D4B-8A24-E4853035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53191"/>
            <a:ext cx="1371600" cy="1385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C081AC-BB8F-AE4A-8643-6A60BABBC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667000"/>
            <a:ext cx="1385280" cy="1380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944ED-F2CC-1146-8414-077B9ADD98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653191"/>
            <a:ext cx="1380019" cy="1385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43FCC7-FF8D-9948-B443-0D0CC4158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0" y="2653191"/>
            <a:ext cx="1380019" cy="1385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7E3F0E-962A-5944-A539-7C5534CB3355}"/>
              </a:ext>
            </a:extLst>
          </p:cNvPr>
          <p:cNvSpPr txBox="1"/>
          <p:nvPr/>
        </p:nvSpPr>
        <p:spPr>
          <a:xfrm>
            <a:off x="1276462" y="2119791"/>
            <a:ext cx="207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Input image (conditioning)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8BCEE-A264-A949-B512-C6DAFFC140B6}"/>
              </a:ext>
            </a:extLst>
          </p:cNvPr>
          <p:cNvSpPr txBox="1"/>
          <p:nvPr/>
        </p:nvSpPr>
        <p:spPr>
          <a:xfrm>
            <a:off x="9244619" y="2238437"/>
            <a:ext cx="165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Noise estimate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9F68D-461C-3C4A-9192-B69EC3AEBE9A}"/>
              </a:ext>
            </a:extLst>
          </p:cNvPr>
          <p:cNvSpPr txBox="1"/>
          <p:nvPr/>
        </p:nvSpPr>
        <p:spPr>
          <a:xfrm>
            <a:off x="1993409" y="4525683"/>
            <a:ext cx="2502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“Have her ride a dragon”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2C894-DDFB-EC45-B56A-4718C025C7AD}"/>
              </a:ext>
            </a:extLst>
          </p:cNvPr>
          <p:cNvSpPr txBox="1"/>
          <p:nvPr/>
        </p:nvSpPr>
        <p:spPr>
          <a:xfrm>
            <a:off x="1969596" y="4847808"/>
            <a:ext cx="2502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Time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635011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Results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689F006-1395-6A49-BC66-FCA0C0B96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11918824" cy="5105400"/>
          </a:xfrm>
        </p:spPr>
      </p:pic>
    </p:spTree>
    <p:extLst>
      <p:ext uri="{BB962C8B-B14F-4D97-AF65-F5344CB8AC3E}">
        <p14:creationId xmlns:p14="http://schemas.microsoft.com/office/powerpoint/2010/main" val="192277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1006-721C-3A4F-BCBB-E33A852B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Consistency Models</a:t>
            </a:r>
          </a:p>
        </p:txBody>
      </p:sp>
      <p:pic>
        <p:nvPicPr>
          <p:cNvPr id="7170" name="Picture 2" descr="Consistency Models: One-Step Image Generation">
            <a:extLst>
              <a:ext uri="{FF2B5EF4-FFF2-40B4-BE49-F238E27FC236}">
                <a16:creationId xmlns:a16="http://schemas.microsoft.com/office/drawing/2014/main" id="{9408C6CC-8501-784D-88DB-F5FFBBDD3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39912"/>
            <a:ext cx="83820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B1B1D-0E35-B346-9986-930C25069192}"/>
              </a:ext>
            </a:extLst>
          </p:cNvPr>
          <p:cNvSpPr txBox="1"/>
          <p:nvPr/>
        </p:nvSpPr>
        <p:spPr>
          <a:xfrm>
            <a:off x="76200" y="6401834"/>
            <a:ext cx="3114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hlinkClick r:id="rId3"/>
              </a:rPr>
              <a:t>Song et al., Consistency Models</a:t>
            </a:r>
            <a:endParaRPr lang="en-US" sz="1600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F164A-12BF-F049-915E-93937CE0AA9B}"/>
              </a:ext>
            </a:extLst>
          </p:cNvPr>
          <p:cNvSpPr txBox="1"/>
          <p:nvPr/>
        </p:nvSpPr>
        <p:spPr>
          <a:xfrm>
            <a:off x="4114800" y="6432612"/>
            <a:ext cx="845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dirty="0">
                <a:hlinkClick r:id="rId4"/>
              </a:rPr>
              <a:t>Luo et al, Latent Consistency Models: Synthesizing High-Resolution Images with Few-step Inference</a:t>
            </a:r>
            <a:endParaRPr lang="en-US" sz="14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38CF2-5898-3C45-B9E4-CB134103E3E5}"/>
              </a:ext>
            </a:extLst>
          </p:cNvPr>
          <p:cNvSpPr txBox="1"/>
          <p:nvPr/>
        </p:nvSpPr>
        <p:spPr>
          <a:xfrm>
            <a:off x="729558" y="5410200"/>
            <a:ext cx="1012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Latent Consistency Models: combine the above idea with Latent Diffusion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61DC1-BD99-3847-9AB9-7AD75015F09F}"/>
              </a:ext>
            </a:extLst>
          </p:cNvPr>
          <p:cNvSpPr txBox="1"/>
          <p:nvPr/>
        </p:nvSpPr>
        <p:spPr>
          <a:xfrm>
            <a:off x="4601840" y="1248388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Consistency Models</a:t>
            </a:r>
          </a:p>
        </p:txBody>
      </p:sp>
    </p:spTree>
    <p:extLst>
      <p:ext uri="{BB962C8B-B14F-4D97-AF65-F5344CB8AC3E}">
        <p14:creationId xmlns:p14="http://schemas.microsoft.com/office/powerpoint/2010/main" val="638440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135CDE-60F8-CC4E-B312-5DECB3ACC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399"/>
            <a:ext cx="9601200" cy="5975815"/>
          </a:xfrm>
        </p:spPr>
      </p:pic>
    </p:spTree>
    <p:extLst>
      <p:ext uri="{BB962C8B-B14F-4D97-AF65-F5344CB8AC3E}">
        <p14:creationId xmlns:p14="http://schemas.microsoft.com/office/powerpoint/2010/main" val="644844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Results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183777-1469-8842-AB8A-659E8210D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33" y="914400"/>
            <a:ext cx="7588267" cy="5943600"/>
          </a:xfrm>
        </p:spPr>
      </p:pic>
    </p:spTree>
    <p:extLst>
      <p:ext uri="{BB962C8B-B14F-4D97-AF65-F5344CB8AC3E}">
        <p14:creationId xmlns:p14="http://schemas.microsoft.com/office/powerpoint/2010/main" val="12577998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00C6-E648-1D47-9976-18E5CA2D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InstructPix2Pix: Failure cases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48BD27-94DF-A848-8BA4-799485E45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17500"/>
            <a:ext cx="11784784" cy="2787900"/>
          </a:xfrm>
        </p:spPr>
      </p:pic>
    </p:spTree>
    <p:extLst>
      <p:ext uri="{BB962C8B-B14F-4D97-AF65-F5344CB8AC3E}">
        <p14:creationId xmlns:p14="http://schemas.microsoft.com/office/powerpoint/2010/main" val="1193465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DreamBooth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 Rank Approximation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ZipLoRA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Prompt-to-Prompt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InstructPix2Pix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DreamFusion</a:t>
            </a:r>
            <a:endParaRPr lang="en-US" dirty="0"/>
          </a:p>
          <a:p>
            <a:pPr marL="0" indent="0"/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13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FAAD-7116-104B-8FE0-DDBDEA7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2D to 3D: </a:t>
            </a:r>
            <a:r>
              <a:rPr lang="en-US" dirty="0" err="1"/>
              <a:t>DreamFusion</a:t>
            </a:r>
            <a:endParaRPr lang="en-US" dirty="0"/>
          </a:p>
        </p:txBody>
      </p:sp>
      <p:pic>
        <p:nvPicPr>
          <p:cNvPr id="5" name="wipe_opposite_6x4_smoothstep.mp4">
            <a:hlinkClick r:id="" action="ppaction://media"/>
            <a:extLst>
              <a:ext uri="{FF2B5EF4-FFF2-40B4-BE49-F238E27FC236}">
                <a16:creationId xmlns:a16="http://schemas.microsoft.com/office/drawing/2014/main" id="{58ED597D-5BC2-5A4D-B752-FFEF49953E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650" y="914400"/>
            <a:ext cx="7886700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E121B-24C6-E94D-AAF8-DADE241C7E29}"/>
              </a:ext>
            </a:extLst>
          </p:cNvPr>
          <p:cNvSpPr/>
          <p:nvPr/>
        </p:nvSpPr>
        <p:spPr>
          <a:xfrm>
            <a:off x="1173859" y="6306189"/>
            <a:ext cx="1025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B. Poole, A. Jain, J. Barron, B. Mildenhall.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DreamFusion: Text-to-3D using 2D Diffusion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946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FAAD-7116-104B-8FE0-DDBDEA7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2D to 3D: </a:t>
            </a:r>
            <a:r>
              <a:rPr lang="en-US" dirty="0" err="1"/>
              <a:t>DreamFusion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A797FF-E161-C64A-9CAF-C83AD4E8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5401"/>
            <a:ext cx="12192000" cy="4067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3118BA-DE7C-1C41-87FE-33CE52ACAAA5}"/>
              </a:ext>
            </a:extLst>
          </p:cNvPr>
          <p:cNvSpPr/>
          <p:nvPr/>
        </p:nvSpPr>
        <p:spPr>
          <a:xfrm>
            <a:off x="1173859" y="6306189"/>
            <a:ext cx="1025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B. Poole, A. Jain, J. Barron, B. Mildenhall.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DreamFusion: Text-to-3D using 2D Diffusion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arXiv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8337560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DreamBooth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 Rank Approximation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ZipLoRA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Prompt-to-Prompt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InstructPix2Pix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DreamFusion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Working with Diffusion Models: Implementation aspects</a:t>
            </a:r>
          </a:p>
          <a:p>
            <a:pPr marL="0" indent="0"/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97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4898-5640-8A41-A208-1DC3EFA7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600E8-4E31-6045-8685-CDA29AFA5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Fast moving area with new research coming in everyday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Variety of pre-trained, open-source models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Working directly with the implementations and codebases helps!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Starting point: </a:t>
            </a:r>
            <a:r>
              <a:rPr lang="en-US" dirty="0">
                <a:hlinkClick r:id="rId2"/>
              </a:rPr>
              <a:t>diffusers library by huggingface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Popular open-source models: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Stable Diffusion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SDXL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SD3 (recently announced)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Deep-Floyd IF (open-source alternative of Imagen)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Some useful websites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Huggingface</a:t>
            </a:r>
            <a:r>
              <a:rPr lang="en-US" dirty="0"/>
              <a:t>, Reddit threads on Stable Diffusion; </a:t>
            </a:r>
            <a:r>
              <a:rPr lang="en-US" dirty="0" err="1"/>
              <a:t>Civit.ai</a:t>
            </a:r>
            <a:r>
              <a:rPr lang="en-US" dirty="0"/>
              <a:t>; </a:t>
            </a:r>
            <a:r>
              <a:rPr lang="en-US" dirty="0" err="1"/>
              <a:t>publicprompts.art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6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DreamBooth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Low Rank Approximation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ZipLoRA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Prompt-to-Prompt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InstructPix2Pix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DreamFusion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Working with Diffusion Models: Implementation aspects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Societal, ethical, and legal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87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C4D6D-65C6-A443-B277-2C941B0D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Societal, ethical, and legal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5A8B7-6825-4E4C-B5F9-219268957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Closed or open?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Safe or unsafe?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Potential for generating </a:t>
            </a:r>
            <a:r>
              <a:rPr lang="en-US" dirty="0" err="1"/>
              <a:t>DeepFakes</a:t>
            </a:r>
            <a:r>
              <a:rPr lang="en-US" dirty="0"/>
              <a:t> and misinformation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Dataset image rights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Artists’ rights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nature of creativity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B853-CC59-814A-8B28-CDB255CC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Consistency Models: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759A4-BC56-3D4B-9DB1-EFB09C05B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066800"/>
            <a:ext cx="5449824" cy="5508582"/>
          </a:xfrm>
          <a:prstGeom prst="rect">
            <a:avLst/>
          </a:prstGeom>
        </p:spPr>
      </p:pic>
      <p:pic>
        <p:nvPicPr>
          <p:cNvPr id="8194" name="Picture 2" descr="novita.ai API">
            <a:extLst>
              <a:ext uri="{FF2B5EF4-FFF2-40B4-BE49-F238E27FC236}">
                <a16:creationId xmlns:a16="http://schemas.microsoft.com/office/drawing/2014/main" id="{67F0C42A-55B1-3B49-B51D-10B299D0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4" y="1447800"/>
            <a:ext cx="570960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93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2444-41F2-6748-9CBC-F328CCE6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AC92A-9D58-EB45-9EE2-48196562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23" y="914400"/>
            <a:ext cx="9510554" cy="5257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99D7B0-A49D-AB45-9006-C30656053560}"/>
              </a:ext>
            </a:extLst>
          </p:cNvPr>
          <p:cNvSpPr/>
          <p:nvPr/>
        </p:nvSpPr>
        <p:spPr>
          <a:xfrm>
            <a:off x="419100" y="6248400"/>
            <a:ext cx="1135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www.theverge.com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/2023/1/17/23558516/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-art-copyright-stable-diffusion-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getty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-images-lawsuit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776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BD64-656D-6046-91F3-7D66988D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3C82C1-AB33-324C-AB45-B1434A0CD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5140"/>
            <a:ext cx="10363200" cy="43363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7C8BF8-3A8A-9B45-9186-D473A6F9F08B}"/>
              </a:ext>
            </a:extLst>
          </p:cNvPr>
          <p:cNvSpPr/>
          <p:nvPr/>
        </p:nvSpPr>
        <p:spPr>
          <a:xfrm>
            <a:off x="228600" y="6027003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www.newyorker.com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/culture/infinite-scroll/is-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-art-stealing-from-artists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11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4958-CEE1-964B-A5E1-A0D6FC5A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A1F2-69C2-3B46-BB26-E4C3BBADC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28687"/>
            <a:ext cx="7359650" cy="126191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A9C09D-08F4-274F-B1FE-083D145AC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07" y="1905000"/>
            <a:ext cx="7505093" cy="458340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323C64-AD18-B14F-A065-3E0E7A2C9B3D}"/>
              </a:ext>
            </a:extLst>
          </p:cNvPr>
          <p:cNvSpPr/>
          <p:nvPr/>
        </p:nvSpPr>
        <p:spPr>
          <a:xfrm>
            <a:off x="914400" y="644250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www.bbc.com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/news/world-us-canada-65069316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5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ADC4B-7DE2-7645-ADEF-654B9CE0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8E3FF-567D-A54A-815D-330ADC554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36" y="914400"/>
            <a:ext cx="6878128" cy="5257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DCB475-0783-5F49-9555-681AEE434531}"/>
              </a:ext>
            </a:extLst>
          </p:cNvPr>
          <p:cNvSpPr/>
          <p:nvPr/>
        </p:nvSpPr>
        <p:spPr>
          <a:xfrm>
            <a:off x="990600" y="6248400"/>
            <a:ext cx="1059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petapixel.com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/2023/04/03/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midjourney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-bans-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-images-of-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chinese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-president-xi-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jinping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7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D125-388F-1142-A956-B37FD578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DCE8-BE39-2646-BEEF-72F14F2B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562600"/>
          </a:xfrm>
        </p:spPr>
        <p:txBody>
          <a:bodyPr/>
          <a:lstStyle/>
          <a:p>
            <a:pPr marL="0" inden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 1: Basics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Denoising diffusion probabilistic models (DDPMs)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Conditional diffusion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Large-scale models: DALL-E 2, Stable Diffusion, Imagen</a:t>
            </a:r>
          </a:p>
          <a:p>
            <a:pPr marL="0" inden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 2: Recent Advances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Denoising diffusion implicit models (DDIMs)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Diffusion XL, Stable Diffusion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Progressive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Latent Consistency Models (LCM)</a:t>
            </a:r>
          </a:p>
          <a:p>
            <a:pPr marL="0" indent="0"/>
            <a:r>
              <a:rPr lang="en-US" b="1" dirty="0"/>
              <a:t>(next class) Part 3: Applications and Implementation, Ethical issues</a:t>
            </a:r>
          </a:p>
        </p:txBody>
      </p:sp>
    </p:spTree>
    <p:extLst>
      <p:ext uri="{BB962C8B-B14F-4D97-AF65-F5344CB8AC3E}">
        <p14:creationId xmlns:p14="http://schemas.microsoft.com/office/powerpoint/2010/main" val="276987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DreamBooth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Low Rank Approximation (</a:t>
            </a:r>
            <a:r>
              <a:rPr lang="en-US" dirty="0" err="1"/>
              <a:t>LoRA</a:t>
            </a:r>
            <a:r>
              <a:rPr lang="en-US" dirty="0"/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ZipLoRA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ControlNet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Prompt-to-Prompt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InstructPix2Pix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DreamFusion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Working with Diffusion Models: Implementation aspects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Societal, ethical, and legal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4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EECA-4221-3E44-AEC0-E1DE2E02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8631-46FC-2F41-9B42-566BD9E69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 3: Applications and Implementation; Ethical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Customizing Diffusion Models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Textual Inversion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DreamBooth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Low Rank Approximation (</a:t>
            </a:r>
            <a:r>
              <a:rPr lang="en-US" dirty="0" err="1"/>
              <a:t>LoRA</a:t>
            </a:r>
            <a:r>
              <a:rPr lang="en-US" dirty="0"/>
              <a:t>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err="1"/>
              <a:t>ZipLoRA</a:t>
            </a:r>
            <a:endParaRPr lang="en-US" dirty="0"/>
          </a:p>
          <a:p>
            <a:pPr marL="0" indent="0"/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5184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1621</Words>
  <Application>Microsoft Macintosh PowerPoint</Application>
  <PresentationFormat>Widescreen</PresentationFormat>
  <Paragraphs>269</Paragraphs>
  <Slides>63</Slides>
  <Notes>9</Notes>
  <HiddenSlides>3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 Math</vt:lpstr>
      <vt:lpstr>inherit</vt:lpstr>
      <vt:lpstr>Open Sans</vt:lpstr>
      <vt:lpstr>PT Sans</vt:lpstr>
      <vt:lpstr>Times New Roman</vt:lpstr>
      <vt:lpstr>Blank Presentation</vt:lpstr>
      <vt:lpstr>Outline (Cont. from part 1 covered in Lec#17)</vt:lpstr>
      <vt:lpstr>Progressive Distillation</vt:lpstr>
      <vt:lpstr>Progressive Distillation: Results</vt:lpstr>
      <vt:lpstr>Outline</vt:lpstr>
      <vt:lpstr>Latent Consistency Models</vt:lpstr>
      <vt:lpstr>Latent Consistency Models: Results</vt:lpstr>
      <vt:lpstr>Outline</vt:lpstr>
      <vt:lpstr>Outline</vt:lpstr>
      <vt:lpstr>Outline</vt:lpstr>
      <vt:lpstr>Customizing DMs: Textual inversion</vt:lpstr>
      <vt:lpstr>Customizing DMs: Textual inversion</vt:lpstr>
      <vt:lpstr>Textual inversion: Results</vt:lpstr>
      <vt:lpstr>Textual inversion: Results</vt:lpstr>
      <vt:lpstr>Textual inversion: Comparisons</vt:lpstr>
      <vt:lpstr>Customizing DMs: DreamBooth</vt:lpstr>
      <vt:lpstr>Customizing DMs: DreamBooth</vt:lpstr>
      <vt:lpstr>Customizing DMs: DreamBooth</vt:lpstr>
      <vt:lpstr>Customizing DMs: DreamBooth</vt:lpstr>
      <vt:lpstr>DreamBooth: Results</vt:lpstr>
      <vt:lpstr>DreamBooth: Results</vt:lpstr>
      <vt:lpstr>DreamBooth: Comparison with textual inversion</vt:lpstr>
      <vt:lpstr>DreamBooth: Limitations</vt:lpstr>
      <vt:lpstr>Efficient Customization: DreamBooth with LoRA </vt:lpstr>
      <vt:lpstr>LoRA DreamBooth: Results</vt:lpstr>
      <vt:lpstr>PowerPoint Presentation</vt:lpstr>
      <vt:lpstr>Can we Merge Content and Style LoRAs?</vt:lpstr>
      <vt:lpstr>Can we Merge Content and Style LoRAs?</vt:lpstr>
      <vt:lpstr>Properties of LoRA weights: Insight</vt:lpstr>
      <vt:lpstr>ZipLoRA: Method</vt:lpstr>
      <vt:lpstr>ZipLoRA: Alignment Loss</vt:lpstr>
      <vt:lpstr>PowerPoint Presentation</vt:lpstr>
      <vt:lpstr>ZipLoRA produces successful recontextualizations</vt:lpstr>
      <vt:lpstr>Anti-DreamBooth</vt:lpstr>
      <vt:lpstr>Outline</vt:lpstr>
      <vt:lpstr>ControlNet</vt:lpstr>
      <vt:lpstr>ControlNet</vt:lpstr>
      <vt:lpstr>ControlNet</vt:lpstr>
      <vt:lpstr>ControlNet</vt:lpstr>
      <vt:lpstr>ControlNet</vt:lpstr>
      <vt:lpstr>Outline</vt:lpstr>
      <vt:lpstr>Prompt-to-Prompt Image Editing</vt:lpstr>
      <vt:lpstr>Prompt-to-Prompt Image Editing</vt:lpstr>
      <vt:lpstr>Prompt-to-Prompt Image Editing</vt:lpstr>
      <vt:lpstr>InstructPix2Pix</vt:lpstr>
      <vt:lpstr>InstructPix2Pix</vt:lpstr>
      <vt:lpstr>InstructPix2Pix</vt:lpstr>
      <vt:lpstr>InstructPix2Pix</vt:lpstr>
      <vt:lpstr>InstructPix2Pix</vt:lpstr>
      <vt:lpstr>InstructPix2Pix: Results</vt:lpstr>
      <vt:lpstr>InstructPix2Pix: Results</vt:lpstr>
      <vt:lpstr>InstructPix2Pix: Results</vt:lpstr>
      <vt:lpstr>InstructPix2Pix: Failure cases</vt:lpstr>
      <vt:lpstr>Outline</vt:lpstr>
      <vt:lpstr>Connecting 2D to 3D: DreamFusion</vt:lpstr>
      <vt:lpstr>Connecting 2D to 3D: DreamFusion</vt:lpstr>
      <vt:lpstr>Outline</vt:lpstr>
      <vt:lpstr>Working with Diffusion Models</vt:lpstr>
      <vt:lpstr>Outline</vt:lpstr>
      <vt:lpstr>Societal, ethical, and legal issues</vt:lpstr>
      <vt:lpstr>In the news</vt:lpstr>
      <vt:lpstr>In the news</vt:lpstr>
      <vt:lpstr>In the news</vt:lpstr>
      <vt:lpstr>In the news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Customizing DMs: Textual inversion</dc:title>
  <dc:subject/>
  <dc:creator>Shah, Viraj</dc:creator>
  <cp:keywords/>
  <dc:description/>
  <cp:lastModifiedBy>Shah, Viraj</cp:lastModifiedBy>
  <cp:revision>5</cp:revision>
  <dcterms:created xsi:type="dcterms:W3CDTF">2024-04-02T00:38:45Z</dcterms:created>
  <dcterms:modified xsi:type="dcterms:W3CDTF">2024-04-04T20:08:43Z</dcterms:modified>
  <cp:category/>
</cp:coreProperties>
</file>