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42" r:id="rId2"/>
    <p:sldId id="398" r:id="rId3"/>
    <p:sldId id="384" r:id="rId4"/>
    <p:sldId id="370" r:id="rId5"/>
    <p:sldId id="350" r:id="rId6"/>
    <p:sldId id="1498" r:id="rId7"/>
    <p:sldId id="1490" r:id="rId8"/>
    <p:sldId id="340" r:id="rId9"/>
    <p:sldId id="323" r:id="rId10"/>
    <p:sldId id="324" r:id="rId11"/>
    <p:sldId id="327" r:id="rId12"/>
    <p:sldId id="343" r:id="rId13"/>
    <p:sldId id="385" r:id="rId14"/>
    <p:sldId id="1499" r:id="rId15"/>
    <p:sldId id="329" r:id="rId16"/>
    <p:sldId id="386" r:id="rId17"/>
    <p:sldId id="1253" r:id="rId18"/>
    <p:sldId id="1254" r:id="rId19"/>
    <p:sldId id="1493" r:id="rId20"/>
    <p:sldId id="1494" r:id="rId21"/>
    <p:sldId id="1492" r:id="rId22"/>
    <p:sldId id="1500" r:id="rId23"/>
    <p:sldId id="1256" r:id="rId24"/>
    <p:sldId id="396" r:id="rId25"/>
    <p:sldId id="1257" r:id="rId26"/>
    <p:sldId id="400" r:id="rId27"/>
    <p:sldId id="392" r:id="rId28"/>
    <p:sldId id="1502" r:id="rId29"/>
    <p:sldId id="1501" r:id="rId30"/>
    <p:sldId id="357" r:id="rId31"/>
    <p:sldId id="1495" r:id="rId32"/>
    <p:sldId id="360" r:id="rId33"/>
    <p:sldId id="361" r:id="rId34"/>
    <p:sldId id="362" r:id="rId35"/>
    <p:sldId id="363" r:id="rId36"/>
    <p:sldId id="364" r:id="rId37"/>
    <p:sldId id="1252" r:id="rId38"/>
    <p:sldId id="397" r:id="rId39"/>
    <p:sldId id="299" r:id="rId40"/>
    <p:sldId id="1248" r:id="rId41"/>
    <p:sldId id="1249" r:id="rId42"/>
    <p:sldId id="1250" r:id="rId43"/>
    <p:sldId id="1251" r:id="rId4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CD"/>
    <a:srgbClr val="CC0099"/>
    <a:srgbClr val="0000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85637" autoAdjust="0"/>
  </p:normalViewPr>
  <p:slideViewPr>
    <p:cSldViewPr>
      <p:cViewPr varScale="1">
        <p:scale>
          <a:sx n="93" d="100"/>
          <a:sy n="93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5952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6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Prioritized experience replay (</a:t>
            </a:r>
            <a:r>
              <a:rPr lang="en-US" dirty="0">
                <a:hlinkClick r:id="rId3"/>
              </a:rPr>
              <a:t>Schaul et al.</a:t>
            </a:r>
            <a:r>
              <a:rPr lang="en-US" dirty="0"/>
              <a:t>, 2016):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 the probability of sampling transitions whose Q-values are farther from the target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performance of DQN is normalized with respect to a professional human games tester (that is, 100% level) and random play (that is, 0% level). Note that the normalized performance of DQN, expressed as a percentage, is calculated as: 100 × (DQN score − random play score)/(human score − random play score).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77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state</a:t>
            </a:r>
            <a:r>
              <a:rPr lang="en-US" baseline="0" dirty="0"/>
              <a:t> representation? What is the transition model? What is the reward 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5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16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journal/v518/n7540/pdf/nature14236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PfTpjtdg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9.06461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581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arxiv.org/pdf/1511.06581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581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eepmind.com/research/alphag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sion-locomotion.github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3.0215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deep reinforcement learning</a:t>
            </a:r>
          </a:p>
        </p:txBody>
      </p:sp>
      <p:pic>
        <p:nvPicPr>
          <p:cNvPr id="104450" name="Picture 2" descr="http://wireheading.com/r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45" y="1981200"/>
            <a:ext cx="4893109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9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E92C-4960-4846-8770-349D94A4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Goal: find the best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6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Optimal policies for various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860" y="17526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39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From state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take action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determined by </a:t>
                </a:r>
                <a:r>
                  <a:rPr lang="en-US" i="1" dirty="0"/>
                  <a:t>policy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Environment selects next state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based on </a:t>
                </a:r>
                <a:r>
                  <a:rPr lang="en-US" i="1" dirty="0"/>
                  <a:t>transition model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′|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Observe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reward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, update policy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Compare: SGD loop</a:t>
                </a:r>
              </a:p>
              <a:p>
                <a:pPr lvl="1"/>
                <a:r>
                  <a:rPr lang="en-US" sz="2400" dirty="0"/>
                  <a:t>Get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sampled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from data distribution </a:t>
                </a:r>
              </a:p>
              <a:p>
                <a:pPr lvl="1"/>
                <a:r>
                  <a:rPr lang="en-US" sz="2400" dirty="0"/>
                  <a:t>Use model with parameters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predict output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Observe target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and loss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Update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reduce loss: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2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2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vs.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Reinforcement learning</a:t>
            </a:r>
          </a:p>
          <a:p>
            <a:pPr lvl="1"/>
            <a:r>
              <a:rPr lang="en-US" sz="2400" dirty="0"/>
              <a:t>Agent’s actions affect the environment and help to determine next observation</a:t>
            </a:r>
          </a:p>
          <a:p>
            <a:pPr lvl="1"/>
            <a:r>
              <a:rPr lang="en-US" sz="2400" dirty="0"/>
              <a:t>Rewards may be sparse</a:t>
            </a:r>
          </a:p>
          <a:p>
            <a:pPr lvl="1"/>
            <a:r>
              <a:rPr lang="en-US" sz="2400" dirty="0"/>
              <a:t>Rewards are </a:t>
            </a:r>
            <a:r>
              <a:rPr lang="en-US" sz="2400" i="1" dirty="0"/>
              <a:t>not differentiable </a:t>
            </a:r>
            <a:r>
              <a:rPr lang="en-US" sz="2400" dirty="0" err="1"/>
              <a:t>w.r.t</a:t>
            </a:r>
            <a:r>
              <a:rPr lang="en-US" sz="2400" dirty="0"/>
              <a:t>. model parameters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Supervised learning</a:t>
            </a:r>
          </a:p>
          <a:p>
            <a:pPr lvl="1"/>
            <a:r>
              <a:rPr lang="en-US" sz="2400" dirty="0"/>
              <a:t>Next input does not depend on previous inputs or agent’s predictions</a:t>
            </a:r>
          </a:p>
          <a:p>
            <a:pPr lvl="1"/>
            <a:r>
              <a:rPr lang="en-US" sz="2400" dirty="0"/>
              <a:t>There is a supervision signal at every step</a:t>
            </a:r>
          </a:p>
          <a:p>
            <a:pPr lvl="1"/>
            <a:r>
              <a:rPr lang="en-US" sz="2400" dirty="0"/>
              <a:t>Loss is differentiable </a:t>
            </a:r>
            <a:r>
              <a:rPr lang="en-US" sz="2400" dirty="0" err="1"/>
              <a:t>w.r.t</a:t>
            </a:r>
            <a:r>
              <a:rPr lang="en-US" sz="2400" dirty="0"/>
              <a:t>.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6340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Components:</a:t>
                </a:r>
              </a:p>
              <a:p>
                <a:pPr lvl="1"/>
                <a:r>
                  <a:rPr lang="en-US" sz="2400" b="1" dirty="0"/>
                  <a:t>States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beginning with initial state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aseline="-25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Actions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Transition model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 |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sz="2400" i="1" dirty="0"/>
                  <a:t>Markov assumption</a:t>
                </a:r>
                <a:r>
                  <a:rPr lang="en-US" sz="2400" dirty="0"/>
                  <a:t>: the probability of going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from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depends only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not on any other past actions or states</a:t>
                </a:r>
              </a:p>
              <a:p>
                <a:pPr lvl="1"/>
                <a:r>
                  <a:rPr lang="en-US" sz="2400" b="1" dirty="0"/>
                  <a:t>Reward function</a:t>
                </a:r>
                <a:r>
                  <a:rPr lang="en-US" sz="2400" dirty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Policy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(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/>
                  <a:t>: the action that an agent takes in any given state</a:t>
                </a:r>
              </a:p>
              <a:p>
                <a:pPr lvl="1"/>
                <a:r>
                  <a:rPr lang="en-US" sz="2400" dirty="0"/>
                  <a:t>The “solution” to an MDP</a:t>
                </a:r>
              </a:p>
              <a:p>
                <a:pPr lvl="1"/>
                <a:r>
                  <a:rPr lang="en-US" sz="2400" dirty="0"/>
                  <a:t>But how to find this solution?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7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9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rewards of state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that following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starting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leads to a </a:t>
                </a:r>
                <a:r>
                  <a:rPr lang="en-US" i="1" dirty="0"/>
                  <a:t>sequence </a:t>
                </a:r>
                <a:r>
                  <a:rPr lang="en-US" dirty="0"/>
                  <a:t>or</a:t>
                </a:r>
                <a:r>
                  <a:rPr lang="en-US" i="1" dirty="0"/>
                  <a:t> trajectory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define the cumulative reward of this trajectory?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Problem:</a:t>
                </a:r>
                <a:r>
                  <a:rPr lang="en-US" dirty="0"/>
                  <a:t> the sum of rewards of individual states grows is not normalized </a:t>
                </a:r>
                <a:r>
                  <a:rPr lang="en-US" dirty="0" err="1"/>
                  <a:t>w.r.t</a:t>
                </a:r>
                <a:r>
                  <a:rPr lang="en-US" dirty="0"/>
                  <a:t>. sequence length and can even be infinite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Solution:</a:t>
                </a:r>
                <a:r>
                  <a:rPr lang="en-US" dirty="0"/>
                  <a:t> define cumulative reward as sum of rewards </a:t>
                </a:r>
                <a:r>
                  <a:rPr lang="en-US" i="1" dirty="0"/>
                  <a:t>discounted </a:t>
                </a:r>
                <a:r>
                  <a:rPr lang="en-US" dirty="0"/>
                  <a:t>by a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EE9C6B-FC09-8949-B161-7EAC05A5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4419600"/>
            <a:ext cx="6477000" cy="2085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7E3A9-BA34-C248-B061-714BE4998B1D}"/>
              </a:ext>
            </a:extLst>
          </p:cNvPr>
          <p:cNvSpPr txBox="1"/>
          <p:nvPr/>
        </p:nvSpPr>
        <p:spPr>
          <a:xfrm>
            <a:off x="9406686" y="6594937"/>
            <a:ext cx="2785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4988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8204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>
                    <a:ea typeface="Cambria Math" panose="02040503050406030204" pitchFamily="18" charset="0"/>
                  </a:rPr>
                  <a:t>Discounted cumulative reward</a:t>
                </a:r>
                <a:r>
                  <a:rPr lang="en-US" dirty="0">
                    <a:ea typeface="Cambria Math" panose="02040503050406030204" pitchFamily="18" charset="0"/>
                  </a:rPr>
                  <a:t> of trajectory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/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Sum is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(assuming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Helps algorithms converge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Notice: 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 algn="ctr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820400" cy="5257800"/>
              </a:xfrm>
              <a:blipFill>
                <a:blip r:embed="rId3"/>
                <a:stretch>
                  <a:fillRect l="-1056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06A50-362A-4246-88D9-908F353BB7D4}"/>
                  </a:ext>
                </a:extLst>
              </p:cNvPr>
              <p:cNvSpPr txBox="1"/>
              <p:nvPr/>
            </p:nvSpPr>
            <p:spPr>
              <a:xfrm>
                <a:off x="2743200" y="5574268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Cumulative reward of trajectory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06A50-362A-4246-88D9-908F353BB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268"/>
                <a:ext cx="2895600" cy="646331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6666F-49F6-2B4E-90A7-AD4DC3274644}"/>
                  </a:ext>
                </a:extLst>
              </p:cNvPr>
              <p:cNvSpPr txBox="1"/>
              <p:nvPr/>
            </p:nvSpPr>
            <p:spPr>
              <a:xfrm>
                <a:off x="5638800" y="5574268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Reward 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6666F-49F6-2B4E-90A7-AD4DC3274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74268"/>
                <a:ext cx="1447800" cy="646331"/>
              </a:xfrm>
              <a:prstGeom prst="rect">
                <a:avLst/>
              </a:prstGeom>
              <a:blipFill>
                <a:blip r:embed="rId5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39F2B-36DA-5D47-9C60-34702E9B71F9}"/>
                  </a:ext>
                </a:extLst>
              </p:cNvPr>
              <p:cNvSpPr txBox="1"/>
              <p:nvPr/>
            </p:nvSpPr>
            <p:spPr>
              <a:xfrm>
                <a:off x="7010400" y="5579192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Discounted reward of trajectory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39F2B-36DA-5D47-9C60-34702E9B7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79192"/>
                <a:ext cx="2895600" cy="646331"/>
              </a:xfrm>
              <a:prstGeom prst="rect">
                <a:avLst/>
              </a:prstGeom>
              <a:blipFill>
                <a:blip r:embed="rId6"/>
                <a:stretch>
                  <a:fillRect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0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10820400" cy="59436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i="1" dirty="0"/>
                  <a:t>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of a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w.r.t</a:t>
                </a:r>
                <a:r>
                  <a:rPr lang="en-US" dirty="0"/>
                  <a:t>.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the expected cumulative reward of following that policy starting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sz="2000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trajectory with starting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actions given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and successor states drawn according to transition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i="1" dirty="0"/>
                  <a:t>optimal value </a:t>
                </a:r>
                <a:r>
                  <a:rPr lang="en-US" dirty="0"/>
                  <a:t>of a state is the value achievable by following the best possible policy: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943600"/>
              </a:xfrm>
              <a:blipFill>
                <a:blip r:embed="rId2"/>
                <a:stretch>
                  <a:fillRect l="-1056" t="-1282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55710"/>
          <a:stretch/>
        </p:blipFill>
        <p:spPr bwMode="auto">
          <a:xfrm>
            <a:off x="3391400" y="2972621"/>
            <a:ext cx="3874601" cy="14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express the optimal policy in terms of optimal state values?</a:t>
            </a:r>
          </a:p>
          <a:p>
            <a:pPr marL="0" indent="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6477000" y="3504078"/>
                <a:ext cx="31066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What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choose?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04078"/>
                <a:ext cx="3106612" cy="369332"/>
              </a:xfrm>
              <a:prstGeom prst="rect">
                <a:avLst/>
              </a:prstGeom>
              <a:blipFill>
                <a:blip r:embed="rId4"/>
                <a:stretch>
                  <a:fillRect l="-1626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7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" t="-1" r="-64" b="45428"/>
          <a:stretch/>
        </p:blipFill>
        <p:spPr bwMode="auto">
          <a:xfrm>
            <a:off x="3391400" y="2972621"/>
            <a:ext cx="3877056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express the optimal policy in terms of optimal state values?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55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Markov Decision Process (MDP) formalism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Q networks (DQN)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Extensions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Double DQN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Dueling DQN</a:t>
            </a:r>
          </a:p>
        </p:txBody>
      </p:sp>
    </p:spTree>
    <p:extLst>
      <p:ext uri="{BB962C8B-B14F-4D97-AF65-F5344CB8AC3E}">
        <p14:creationId xmlns:p14="http://schemas.microsoft.com/office/powerpoint/2010/main" val="75828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400" y="297262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5156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express the optimal policy in terms of optimal </a:t>
                </a:r>
                <a:br>
                  <a:rPr lang="en-US" dirty="0"/>
                </a:br>
                <a:r>
                  <a:rPr lang="en-US" dirty="0"/>
                  <a:t>state values?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 the action that maximizes the expected future cumulative value:</a:t>
                </a:r>
                <a:br>
                  <a:rPr lang="en-US" sz="2400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515600" cy="5257800"/>
              </a:xfrm>
              <a:blipFill>
                <a:blip r:embed="rId4"/>
                <a:stretch>
                  <a:fillRect l="-108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/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Environment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(∙|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  <a:blipFill>
                <a:blip r:embed="rId8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025F28-D14E-EF4F-B673-0F4794E43D9E}"/>
                  </a:ext>
                </a:extLst>
              </p:cNvPr>
              <p:cNvSpPr txBox="1"/>
              <p:nvPr/>
            </p:nvSpPr>
            <p:spPr>
              <a:xfrm>
                <a:off x="6769900" y="4404869"/>
                <a:ext cx="4092467" cy="1050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Expected value for action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025F28-D14E-EF4F-B673-0F4794E4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00" y="4404869"/>
                <a:ext cx="4092467" cy="1050737"/>
              </a:xfrm>
              <a:prstGeom prst="rect">
                <a:avLst/>
              </a:prstGeom>
              <a:blipFill>
                <a:blip r:embed="rId9"/>
                <a:stretch>
                  <a:fillRect t="-61905" b="-1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/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Expected reward: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blipFill>
                <a:blip r:embed="rId10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6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11582400" cy="5257800"/>
              </a:xfrm>
            </p:spPr>
            <p:txBody>
              <a:bodyPr/>
              <a:lstStyle/>
              <a:p>
                <a:pPr marL="0" indent="0"/>
                <a:b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11582400" cy="5257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1400" y="297262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242" y="3108335"/>
                <a:ext cx="2943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Agent receives reward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42" y="3108335"/>
                <a:ext cx="2943371" cy="369332"/>
              </a:xfrm>
              <a:prstGeom prst="rect">
                <a:avLst/>
              </a:prstGeom>
              <a:blipFill>
                <a:blip r:embed="rId5"/>
                <a:stretch>
                  <a:fillRect l="-17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01400" y="4495800"/>
                <a:ext cx="3647345" cy="68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Optimal policy: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00" y="4495800"/>
                <a:ext cx="3647345" cy="685252"/>
              </a:xfrm>
              <a:prstGeom prst="rect">
                <a:avLst/>
              </a:prstGeom>
              <a:blipFill>
                <a:blip r:embed="rId6"/>
                <a:stretch>
                  <a:fillRect t="-545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/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Environment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(∙|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  <a:blipFill>
                <a:blip r:embed="rId8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/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Expected reward: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blipFill>
                <a:blip r:embed="rId10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6279D5-4096-A0AF-966E-1AEDFD48C9BA}"/>
              </a:ext>
            </a:extLst>
          </p:cNvPr>
          <p:cNvSpPr txBox="1"/>
          <p:nvPr/>
        </p:nvSpPr>
        <p:spPr>
          <a:xfrm>
            <a:off x="3733800" y="193114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Reward in current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32B3E-AE18-6C3F-48BA-B9268C7DE159}"/>
              </a:ext>
            </a:extLst>
          </p:cNvPr>
          <p:cNvSpPr txBox="1"/>
          <p:nvPr/>
        </p:nvSpPr>
        <p:spPr>
          <a:xfrm>
            <a:off x="5562600" y="212301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Expected future cumulative value assuming agent follows the optimal policy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69304C9-52DC-5E33-0056-D16D9777A725}"/>
              </a:ext>
            </a:extLst>
          </p:cNvPr>
          <p:cNvSpPr/>
          <p:nvPr/>
        </p:nvSpPr>
        <p:spPr bwMode="auto">
          <a:xfrm rot="5400000">
            <a:off x="7658099" y="342902"/>
            <a:ext cx="381001" cy="3352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11582400" cy="5257800"/>
              </a:xfrm>
            </p:spPr>
            <p:txBody>
              <a:bodyPr/>
              <a:lstStyle/>
              <a:p>
                <a:pPr marL="0" indent="0"/>
                <a:b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11582400" cy="5257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279D5-4096-A0AF-966E-1AEDFD48C9BA}"/>
              </a:ext>
            </a:extLst>
          </p:cNvPr>
          <p:cNvSpPr txBox="1"/>
          <p:nvPr/>
        </p:nvSpPr>
        <p:spPr>
          <a:xfrm>
            <a:off x="3733800" y="193114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Reward in current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32B3E-AE18-6C3F-48BA-B9268C7DE159}"/>
              </a:ext>
            </a:extLst>
          </p:cNvPr>
          <p:cNvSpPr txBox="1"/>
          <p:nvPr/>
        </p:nvSpPr>
        <p:spPr>
          <a:xfrm>
            <a:off x="5562600" y="212301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Expected future cumulative value assuming agent follows the optimal policy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69304C9-52DC-5E33-0056-D16D9777A725}"/>
              </a:ext>
            </a:extLst>
          </p:cNvPr>
          <p:cNvSpPr/>
          <p:nvPr/>
        </p:nvSpPr>
        <p:spPr bwMode="auto">
          <a:xfrm rot="5400000">
            <a:off x="7658099" y="342902"/>
            <a:ext cx="381001" cy="3352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75267-FA01-6757-AF00-079E94CCC195}"/>
              </a:ext>
            </a:extLst>
          </p:cNvPr>
          <p:cNvSpPr txBox="1"/>
          <p:nvPr/>
        </p:nvSpPr>
        <p:spPr>
          <a:xfrm>
            <a:off x="914400" y="310583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It’s a recursive relationship between optimal values of successive states!</a:t>
            </a:r>
          </a:p>
        </p:txBody>
      </p:sp>
    </p:spTree>
    <p:extLst>
      <p:ext uri="{BB962C8B-B14F-4D97-AF65-F5344CB8AC3E}">
        <p14:creationId xmlns:p14="http://schemas.microsoft.com/office/powerpoint/2010/main" val="304759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To choose actions using value functions, we need to know the transition model:</a:t>
                </a:r>
                <a:br>
                  <a:rPr lang="en-US" dirty="0"/>
                </a:br>
                <a:endParaRPr lang="en-US" sz="2000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/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It is more convenient to define the value of a </a:t>
                </a:r>
                <a:r>
                  <a:rPr lang="en-US" i="1" dirty="0"/>
                  <a:t>state-action pair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the optimal policy is given by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103" b="-9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Q-value function</a:t>
            </a:r>
            <a:r>
              <a:rPr lang="en-US"/>
              <a:t>: Example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CE877-86F7-BC42-BA9F-CEF458FB5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0907"/>
          <a:stretch/>
        </p:blipFill>
        <p:spPr>
          <a:xfrm>
            <a:off x="5715000" y="2514600"/>
            <a:ext cx="3886200" cy="294155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9EE298-32D2-E445-A770-BC670CD0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399"/>
            <a:ext cx="2895600" cy="24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1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Q-values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Relationship between regular values and Q-values</a:t>
                </a:r>
                <a:r>
                  <a:rPr lang="en-US" dirty="0">
                    <a:latin typeface="Cambria Math" panose="02040503050406030204" pitchFamily="18" charset="0"/>
                  </a:rPr>
                  <a:t>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 Bellman equation: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Bellman equation for Q-values: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7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Markov Decision Process (MDP) formalism and classical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Q networks</a:t>
            </a:r>
          </a:p>
        </p:txBody>
      </p:sp>
    </p:spTree>
    <p:extLst>
      <p:ext uri="{BB962C8B-B14F-4D97-AF65-F5344CB8AC3E}">
        <p14:creationId xmlns:p14="http://schemas.microsoft.com/office/powerpoint/2010/main" val="382765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390D-124D-9946-8CAE-D3175F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(∙|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Idea 1</a:t>
                </a:r>
                <a:r>
                  <a:rPr lang="en-US" dirty="0"/>
                  <a:t>: estimate Q-values using a neural network: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7-12-01 at 4.11.56 PM.png">
            <a:extLst>
              <a:ext uri="{FF2B5EF4-FFF2-40B4-BE49-F238E27FC236}">
                <a16:creationId xmlns:a16="http://schemas.microsoft.com/office/drawing/2014/main" id="{6729312F-C019-BFAF-593C-6ED815174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1"/>
          <a:stretch/>
        </p:blipFill>
        <p:spPr>
          <a:xfrm>
            <a:off x="4648200" y="2819400"/>
            <a:ext cx="2405133" cy="3233115"/>
          </a:xfrm>
          <a:prstGeom prst="rect">
            <a:avLst/>
          </a:prstGeom>
        </p:spPr>
      </p:pic>
      <p:sp>
        <p:nvSpPr>
          <p:cNvPr id="7" name="Shape 278">
            <a:extLst>
              <a:ext uri="{FF2B5EF4-FFF2-40B4-BE49-F238E27FC236}">
                <a16:creationId xmlns:a16="http://schemas.microsoft.com/office/drawing/2014/main" id="{6784D76C-B9AD-37C4-8503-B2398954F2A2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04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390D-124D-9946-8CAE-D3175F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(∙|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Idea 1</a:t>
                </a:r>
                <a:r>
                  <a:rPr lang="en-US" dirty="0"/>
                  <a:t>: estimate Q-values using a neural network: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Idea 2</a:t>
                </a:r>
                <a:r>
                  <a:rPr lang="en-US" dirty="0"/>
                  <a:t>: instead of taking the expectation over successor states, use a single </a:t>
                </a:r>
                <a:r>
                  <a:rPr lang="en-US" i="1" dirty="0"/>
                  <a:t>transition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update estimate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to better agree with the </a:t>
                </a:r>
                <a:r>
                  <a:rPr lang="en-US" i="1" dirty="0"/>
                  <a:t>target</a:t>
                </a:r>
                <a:br>
                  <a:rPr lang="en-US" i="1" dirty="0"/>
                </a:br>
                <a:endParaRPr lang="en-US" sz="1400" i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Idea 3</a:t>
                </a:r>
                <a:r>
                  <a:rPr lang="en-US" dirty="0"/>
                  <a:t>: to avoid training instability, compute target values using a different snapshot of the network,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target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390D-124D-9946-8CAE-D3175F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transition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target:</a:t>
                </a: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Loss function:</a:t>
                </a: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baseline="300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target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Gradient update:</a:t>
                </a:r>
                <a:endParaRPr lang="en-US" sz="16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baseline="300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Sample transitions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by choosing actions from a </a:t>
                </a:r>
                <a:r>
                  <a:rPr lang="en-US" i="1" dirty="0"/>
                  <a:t>behavior distribution </a:t>
                </a:r>
                <a:r>
                  <a:rPr lang="en-US" dirty="0"/>
                  <a:t>and using an </a:t>
                </a:r>
                <a:r>
                  <a:rPr lang="en-US" i="1" dirty="0"/>
                  <a:t>experience replay buffer</a:t>
                </a:r>
              </a:p>
              <a:p>
                <a:pPr marL="0" indent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2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79B-0224-074E-AD36-EF01EC1D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A6F0-8738-7E44-93B3-4C08C249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Setting: agent that can take </a:t>
            </a:r>
            <a:r>
              <a:rPr lang="en-US" i="1" dirty="0"/>
              <a:t>actions</a:t>
            </a:r>
            <a:r>
              <a:rPr lang="en-US" dirty="0"/>
              <a:t> affecting the </a:t>
            </a:r>
            <a:r>
              <a:rPr lang="en-US" i="1" dirty="0"/>
              <a:t>state </a:t>
            </a:r>
            <a:r>
              <a:rPr lang="en-US" dirty="0"/>
              <a:t>of the environment and observe occasional </a:t>
            </a:r>
            <a:r>
              <a:rPr lang="en-US" i="1" dirty="0"/>
              <a:t>rewards </a:t>
            </a:r>
            <a:r>
              <a:rPr lang="en-US" dirty="0"/>
              <a:t>that depend on the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Goal: learn a </a:t>
            </a:r>
            <a:r>
              <a:rPr lang="en-US" i="1" dirty="0"/>
              <a:t>policy</a:t>
            </a:r>
            <a:r>
              <a:rPr lang="en-US" dirty="0"/>
              <a:t> (mapping from states to actions) to maximize expected reward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C918E-9D4C-4144-8080-62C1C32B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38600"/>
            <a:ext cx="4501162" cy="1916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19C6A-AB17-E04D-817B-5E8E23825B31}"/>
              </a:ext>
            </a:extLst>
          </p:cNvPr>
          <p:cNvSpPr txBox="1"/>
          <p:nvPr/>
        </p:nvSpPr>
        <p:spPr>
          <a:xfrm>
            <a:off x="8539763" y="481505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9733F-238A-2945-9038-DDBD69F3AAF5}"/>
              </a:ext>
            </a:extLst>
          </p:cNvPr>
          <p:cNvSpPr txBox="1"/>
          <p:nvPr/>
        </p:nvSpPr>
        <p:spPr>
          <a:xfrm>
            <a:off x="1522765" y="4673733"/>
            <a:ext cx="251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Successor states, rewards</a:t>
            </a:r>
          </a:p>
        </p:txBody>
      </p:sp>
    </p:spTree>
    <p:extLst>
      <p:ext uri="{BB962C8B-B14F-4D97-AF65-F5344CB8AC3E}">
        <p14:creationId xmlns:p14="http://schemas.microsoft.com/office/powerpoint/2010/main" val="2761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is prone to instability</a:t>
            </a:r>
          </a:p>
          <a:p>
            <a:pPr lvl="1"/>
            <a:r>
              <a:rPr lang="en-US" sz="2400" dirty="0"/>
              <a:t>Unlike in supervised learning, the targets themselves are moving!</a:t>
            </a:r>
          </a:p>
          <a:p>
            <a:pPr lvl="1"/>
            <a:r>
              <a:rPr lang="en-US" sz="2400" dirty="0"/>
              <a:t>Successive experiences are correlated and dependent on the policy</a:t>
            </a:r>
          </a:p>
          <a:p>
            <a:pPr lvl="1"/>
            <a:r>
              <a:rPr lang="en-US" sz="2400" dirty="0"/>
              <a:t>Policy may change rapidly with slight changes to parameters, leading to drastic change in data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Solutions</a:t>
            </a:r>
          </a:p>
          <a:p>
            <a:pPr lvl="1"/>
            <a:r>
              <a:rPr lang="en-US" sz="2400" dirty="0"/>
              <a:t>Freeze target Q network (or use exponential moving average)</a:t>
            </a:r>
          </a:p>
          <a:p>
            <a:pPr lvl="1"/>
            <a:r>
              <a:rPr lang="en-US" sz="2400" dirty="0"/>
              <a:t>Use </a:t>
            </a:r>
            <a:r>
              <a:rPr lang="en-US" sz="2400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At each time step:</a:t>
                </a:r>
              </a:p>
              <a:p>
                <a:pPr lvl="1"/>
                <a:r>
                  <a:rPr lang="en-US" sz="2400" dirty="0"/>
                  <a:t>Take action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according to </a:t>
                </a:r>
                <a:r>
                  <a:rPr lang="en-US" sz="2400" i="1" dirty="0"/>
                  <a:t>epsilon-greedy policy</a:t>
                </a:r>
              </a:p>
              <a:p>
                <a:pPr lvl="1"/>
                <a:r>
                  <a:rPr lang="en-US" sz="2400" dirty="0"/>
                  <a:t>Store experience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in </a:t>
                </a:r>
                <a:r>
                  <a:rPr lang="en-US" sz="2400" i="1" dirty="0"/>
                  <a:t>replay memory buffer</a:t>
                </a:r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r>
                  <a:rPr lang="en-US" sz="2400" dirty="0"/>
                  <a:t>Randomly sample </a:t>
                </a:r>
                <a:r>
                  <a:rPr lang="en-US" sz="2400" i="1" dirty="0"/>
                  <a:t>mini-batch </a:t>
                </a:r>
                <a:r>
                  <a:rPr lang="en-US" sz="2400" dirty="0"/>
                  <a:t>of experiences from the buffer</a:t>
                </a:r>
              </a:p>
              <a:p>
                <a:pPr lvl="1"/>
                <a:r>
                  <a:rPr lang="en-US" sz="2400" dirty="0"/>
                  <a:t>Perform gradient descent step on loss: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target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Update target network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steps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32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Shot 2017-12-04 at 11.17.0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9" r="25379"/>
          <a:stretch/>
        </p:blipFill>
        <p:spPr>
          <a:xfrm>
            <a:off x="4724400" y="2362200"/>
            <a:ext cx="3048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Q-learning: Summary</a:t>
            </a:r>
          </a:p>
        </p:txBody>
      </p:sp>
    </p:spTree>
    <p:extLst>
      <p:ext uri="{BB962C8B-B14F-4D97-AF65-F5344CB8AC3E}">
        <p14:creationId xmlns:p14="http://schemas.microsoft.com/office/powerpoint/2010/main" val="30859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9BC75-2E1E-7D4A-9280-6E2831A4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1"/>
            <a:ext cx="6400800" cy="4751991"/>
          </a:xfrm>
          <a:prstGeom prst="rect">
            <a:avLst/>
          </a:prstGeom>
        </p:spPr>
      </p:pic>
      <p:sp>
        <p:nvSpPr>
          <p:cNvPr id="5" name="Shape 278">
            <a:extLst>
              <a:ext uri="{FF2B5EF4-FFF2-40B4-BE49-F238E27FC236}">
                <a16:creationId xmlns:a16="http://schemas.microsoft.com/office/drawing/2014/main" id="{30896727-FDDF-B34D-B0D0-3D5F51852826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3001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End-to-end learning of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from pixels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is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9C48CD"/>
                    </a:solidFill>
                  </a:rPr>
                  <a:t> </a:t>
                </a:r>
                <a:r>
                  <a:rPr lang="en-US" sz="2400" dirty="0"/>
                  <a:t>for 18 joystick/button configurations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Reward is change in score for that step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6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667000" y="2924572"/>
            <a:ext cx="6248400" cy="40096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8915400" y="3092213"/>
            <a:ext cx="1101300" cy="3232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Q(s,a</a:t>
            </a:r>
            <a:r>
              <a:rPr lang="en" sz="1400" baseline="-25000" dirty="0"/>
              <a:t>1</a:t>
            </a:r>
            <a:r>
              <a:rPr lang="en" sz="1400" dirty="0"/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2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3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  <a:endParaRPr lang="en-US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18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86FE7-0906-F044-9F5D-D207BE92D894}"/>
              </a:ext>
            </a:extLst>
          </p:cNvPr>
          <p:cNvSpPr txBox="1"/>
          <p:nvPr/>
        </p:nvSpPr>
        <p:spPr>
          <a:xfrm>
            <a:off x="4800601" y="24500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Deep Q-Network (DQN)</a:t>
            </a:r>
          </a:p>
        </p:txBody>
      </p:sp>
    </p:spTree>
    <p:extLst>
      <p:ext uri="{BB962C8B-B14F-4D97-AF65-F5344CB8AC3E}">
        <p14:creationId xmlns:p14="http://schemas.microsoft.com/office/powerpoint/2010/main" val="2179001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Input state is stack of raw pixels (grayscale) from last 4 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Network architecture and hyperparameters fixed for all games</a:t>
            </a: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86164"/>
            <a:ext cx="8542330" cy="3162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7E0E4-EFA2-564E-8320-265C29D1A72B}"/>
              </a:ext>
            </a:extLst>
          </p:cNvPr>
          <p:cNvSpPr txBox="1"/>
          <p:nvPr/>
        </p:nvSpPr>
        <p:spPr>
          <a:xfrm>
            <a:off x="4800601" y="26786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Deep Q-Network (DQN)</a:t>
            </a:r>
          </a:p>
        </p:txBody>
      </p:sp>
    </p:spTree>
    <p:extLst>
      <p:ext uri="{BB962C8B-B14F-4D97-AF65-F5344CB8AC3E}">
        <p14:creationId xmlns:p14="http://schemas.microsoft.com/office/powerpoint/2010/main" val="3130630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Q-learning </a:t>
            </a:r>
            <a:r>
              <a:rPr lang="en-US" dirty="0"/>
              <a:t>in Atari</a:t>
            </a:r>
          </a:p>
        </p:txBody>
      </p:sp>
      <p:pic>
        <p:nvPicPr>
          <p:cNvPr id="7" name="Picture 6" descr="Screen Shot 2017-12-04 at 3.2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8180746" cy="54102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CA58A-65B3-6945-AD5F-36183ABD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9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Breakout demo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CB3D9-C853-7545-B5E3-B1934F59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1"/>
            <a:ext cx="6934200" cy="4550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183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TmPfTpjtdgg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6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Markov Decision Process (MDP) formalism and classical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Deep Q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Extensions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Double DQN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Dueling DQN</a:t>
            </a:r>
          </a:p>
        </p:txBody>
      </p:sp>
    </p:spTree>
    <p:extLst>
      <p:ext uri="{BB962C8B-B14F-4D97-AF65-F5344CB8AC3E}">
        <p14:creationId xmlns:p14="http://schemas.microsoft.com/office/powerpoint/2010/main" val="2542904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1F4E-5B41-194B-8B74-41FCE0DB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Double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56350-3AEE-D143-8CE5-89E1E64D9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Max operator in standard Q-learning is used both to select and evaluate an action, leading to systematic over-estimation of Q-values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Modification: </a:t>
                </a:r>
                <a:r>
                  <a:rPr lang="en-US" i="1" dirty="0"/>
                  <a:t>select</a:t>
                </a:r>
                <a:r>
                  <a:rPr lang="en-US" dirty="0"/>
                  <a:t> action using the online (current) network, but </a:t>
                </a:r>
                <a:r>
                  <a:rPr lang="en-US" i="1" dirty="0"/>
                  <a:t>evaluate</a:t>
                </a:r>
                <a:r>
                  <a:rPr lang="en-US" dirty="0"/>
                  <a:t> Q-value using the target network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 DQN target: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Double DQN target: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56350-3AEE-D143-8CE5-89E1E64D9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5435B4-02B3-A14B-A965-319164511CC5}"/>
              </a:ext>
            </a:extLst>
          </p:cNvPr>
          <p:cNvSpPr/>
          <p:nvPr/>
        </p:nvSpPr>
        <p:spPr>
          <a:xfrm>
            <a:off x="1371600" y="6400800"/>
            <a:ext cx="944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H. van Hasselt, A. </a:t>
            </a:r>
            <a:r>
              <a:rPr lang="en-US" sz="1600" dirty="0" err="1"/>
              <a:t>Guez</a:t>
            </a:r>
            <a:r>
              <a:rPr lang="en-US" sz="1600" dirty="0"/>
              <a:t>, D. Silver, </a:t>
            </a:r>
            <a:r>
              <a:rPr lang="en-US" sz="1600" dirty="0">
                <a:hlinkClick r:id="rId3"/>
              </a:rPr>
              <a:t>Deep Reinforcement Learning with Double Q-learning</a:t>
            </a:r>
            <a:r>
              <a:rPr lang="en-US" sz="1600" dirty="0"/>
              <a:t>, AAAI 2016</a:t>
            </a:r>
          </a:p>
        </p:txBody>
      </p:sp>
    </p:spTree>
    <p:extLst>
      <p:ext uri="{BB962C8B-B14F-4D97-AF65-F5344CB8AC3E}">
        <p14:creationId xmlns:p14="http://schemas.microsoft.com/office/powerpoint/2010/main" val="1263538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Double DQN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D71E1-A052-534B-84E3-1A103F50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l="7217" t="16048" r="6761" b="2815"/>
          <a:stretch/>
        </p:blipFill>
        <p:spPr>
          <a:xfrm>
            <a:off x="572234" y="1313400"/>
            <a:ext cx="11250599" cy="533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5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Playing games</a:t>
            </a:r>
          </a:p>
        </p:txBody>
      </p:sp>
      <p:sp>
        <p:nvSpPr>
          <p:cNvPr id="8" name="Shape 278">
            <a:extLst>
              <a:ext uri="{FF2B5EF4-FFF2-40B4-BE49-F238E27FC236}">
                <a16:creationId xmlns:a16="http://schemas.microsoft.com/office/drawing/2014/main" id="{E8F3220B-2180-7F42-9503-A4E131FA2C7A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4" name="Picture 3" descr="Screen Shot 2017-12-04 at 11.32.29 AM.png">
            <a:extLst>
              <a:ext uri="{FF2B5EF4-FFF2-40B4-BE49-F238E27FC236}">
                <a16:creationId xmlns:a16="http://schemas.microsoft.com/office/drawing/2014/main" id="{8B8F3E7B-5C6C-5C42-6C79-FA0CC9B97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95572"/>
            <a:ext cx="5791200" cy="42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9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extension: Dueling DQN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29189-467C-864C-8CDA-E307FAAB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Decompose estimation of Q-function into </a:t>
            </a:r>
            <a:r>
              <a:rPr lang="en-US" i="1" dirty="0"/>
              <a:t>value</a:t>
            </a:r>
            <a:r>
              <a:rPr lang="en-US" dirty="0"/>
              <a:t> and </a:t>
            </a:r>
            <a:r>
              <a:rPr lang="en-US" i="1" dirty="0"/>
              <a:t>advantage</a:t>
            </a:r>
            <a:r>
              <a:rPr lang="en-US" dirty="0"/>
              <a:t> functions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B16690-F3B3-D046-8045-47386244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435" y="2286000"/>
            <a:ext cx="8839200" cy="36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13089-96CF-0744-836D-AAE464A1AC3A}"/>
              </a:ext>
            </a:extLst>
          </p:cNvPr>
          <p:cNvSpPr txBox="1"/>
          <p:nvPr/>
        </p:nvSpPr>
        <p:spPr>
          <a:xfrm>
            <a:off x="9041835" y="2702490"/>
            <a:ext cx="16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CCAF3-3D43-3840-AD04-9D3BD111B107}"/>
              </a:ext>
            </a:extLst>
          </p:cNvPr>
          <p:cNvSpPr txBox="1"/>
          <p:nvPr/>
        </p:nvSpPr>
        <p:spPr>
          <a:xfrm>
            <a:off x="9041834" y="514089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3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12E3A-3E09-744B-A72E-58810B9B34CC}"/>
              </a:ext>
            </a:extLst>
          </p:cNvPr>
          <p:cNvSpPr txBox="1"/>
          <p:nvPr/>
        </p:nvSpPr>
        <p:spPr>
          <a:xfrm>
            <a:off x="10032434" y="386796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Q-function</a:t>
            </a:r>
          </a:p>
        </p:txBody>
      </p:sp>
    </p:spTree>
    <p:extLst>
      <p:ext uri="{BB962C8B-B14F-4D97-AF65-F5344CB8AC3E}">
        <p14:creationId xmlns:p14="http://schemas.microsoft.com/office/powerpoint/2010/main" val="3673172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29189-467C-864C-8CDA-E307FAAB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Decompose estimation of Q-function into </a:t>
            </a:r>
            <a:r>
              <a:rPr lang="en-US" i="1" dirty="0"/>
              <a:t>value</a:t>
            </a:r>
            <a:r>
              <a:rPr lang="en-US" dirty="0"/>
              <a:t> and </a:t>
            </a:r>
            <a:r>
              <a:rPr lang="en-US" i="1" dirty="0"/>
              <a:t>advantage</a:t>
            </a:r>
            <a:r>
              <a:rPr lang="en-US" dirty="0"/>
              <a:t> functions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Motivation: in many states, actions don’t meaningfully affect the environment, so it is not necessary to know the exact value of each action at each time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2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AC24A-C12A-5D48-A2CF-8C3527CED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4"/>
          <a:stretch/>
        </p:blipFill>
        <p:spPr>
          <a:xfrm>
            <a:off x="565313" y="3074224"/>
            <a:ext cx="5911687" cy="319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20B32-DE67-D844-833A-641EED45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6" b="20548"/>
          <a:stretch/>
        </p:blipFill>
        <p:spPr>
          <a:xfrm>
            <a:off x="5905500" y="3074224"/>
            <a:ext cx="5944523" cy="33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329189-467C-864C-8CDA-E307FAABA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Decompose estimation of Q-function into </a:t>
                </a:r>
                <a:r>
                  <a:rPr lang="en-US" i="1" dirty="0"/>
                  <a:t>value</a:t>
                </a:r>
                <a:r>
                  <a:rPr lang="en-US" dirty="0"/>
                  <a:t> and </a:t>
                </a:r>
                <a:r>
                  <a:rPr lang="en-US" i="1" dirty="0"/>
                  <a:t>advantage</a:t>
                </a:r>
                <a:r>
                  <a:rPr lang="en-US" dirty="0"/>
                  <a:t> functions: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or</a:t>
                </a:r>
                <a:br>
                  <a:rPr lang="en-US" dirty="0"/>
                </a:br>
                <a:endParaRPr 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329189-467C-864C-8CDA-E307FAABA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4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3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</p:spTree>
    <p:extLst>
      <p:ext uri="{BB962C8B-B14F-4D97-AF65-F5344CB8AC3E}">
        <p14:creationId xmlns:p14="http://schemas.microsoft.com/office/powerpoint/2010/main" val="667802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DQN: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52FE34-B3CF-3E42-836D-4EF256C0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Improvements over prioritized DDQN baseline: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A8E9583-BDD6-2141-BDE8-7FA2ACEE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56010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2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Playing games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905000"/>
            <a:ext cx="5077577" cy="3792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8000" y="6183868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deepmind.com</a:t>
            </a:r>
            <a:r>
              <a:rPr lang="en-US" dirty="0">
                <a:hlinkClick r:id="rId4"/>
              </a:rPr>
              <a:t>/research/</a:t>
            </a:r>
            <a:r>
              <a:rPr lang="en-US" dirty="0" err="1">
                <a:hlinkClick r:id="rId4"/>
              </a:rPr>
              <a:t>alphago</a:t>
            </a:r>
            <a:r>
              <a:rPr lang="en-US" dirty="0">
                <a:hlinkClick r:id="rId4"/>
              </a:rPr>
              <a:t>/</a:t>
            </a:r>
            <a:endParaRPr lang="en-US" dirty="0"/>
          </a:p>
        </p:txBody>
      </p:sp>
      <p:pic>
        <p:nvPicPr>
          <p:cNvPr id="10" name="Picture 9" descr="Screen Shot 2016-09-20 at 3.08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02320"/>
            <a:ext cx="3657600" cy="33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BD2A-9BFC-3D49-8E95-B6658851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Sensorimotor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37CAC-5489-EE47-B8E6-38EC987F6CA0}"/>
              </a:ext>
            </a:extLst>
          </p:cNvPr>
          <p:cNvSpPr/>
          <p:nvPr/>
        </p:nvSpPr>
        <p:spPr>
          <a:xfrm>
            <a:off x="457200" y="6172200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A. Agarwal, A. Kumar, J. Malik, and D. Pathak. </a:t>
            </a:r>
            <a:r>
              <a:rPr lang="en-US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Legged Locomotion in Challenging Terrains </a:t>
            </a:r>
            <a:br>
              <a:rPr lang="en-US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Egocentric Vision</a:t>
            </a:r>
            <a:r>
              <a:rPr lang="en-US" b="0" dirty="0">
                <a:solidFill>
                  <a:schemeClr val="tx1"/>
                </a:solidFill>
              </a:rPr>
              <a:t>. </a:t>
            </a:r>
            <a:r>
              <a:rPr lang="en-US" b="0" dirty="0" err="1">
                <a:solidFill>
                  <a:schemeClr val="tx1"/>
                </a:solidFill>
              </a:rPr>
              <a:t>CoRL</a:t>
            </a:r>
            <a:r>
              <a:rPr lang="en-US" b="0" dirty="0">
                <a:solidFill>
                  <a:schemeClr val="tx1"/>
                </a:solidFill>
              </a:rPr>
              <a:t> 2022</a:t>
            </a:r>
          </a:p>
        </p:txBody>
      </p:sp>
      <p:pic>
        <p:nvPicPr>
          <p:cNvPr id="5" name="Picture 4" descr="A collage of a bear in a field&#10;&#10;Description automatically generated">
            <a:extLst>
              <a:ext uri="{FF2B5EF4-FFF2-40B4-BE49-F238E27FC236}">
                <a16:creationId xmlns:a16="http://schemas.microsoft.com/office/drawing/2014/main" id="{E62BB407-5644-1ADE-F262-C7C173CDC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14662"/>
            <a:ext cx="11984571" cy="35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Improving large language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3F1CD-8B3A-0042-BA2F-E1F730934116}"/>
              </a:ext>
            </a:extLst>
          </p:cNvPr>
          <p:cNvSpPr/>
          <p:nvPr/>
        </p:nvSpPr>
        <p:spPr>
          <a:xfrm>
            <a:off x="914400" y="632460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Ouyang et al. </a:t>
            </a:r>
            <a:r>
              <a:rPr lang="en-US" dirty="0">
                <a:hlinkClick r:id="rId3"/>
              </a:rPr>
              <a:t>Training language models to follow instructions with human feedback</a:t>
            </a:r>
            <a:r>
              <a:rPr lang="en-US" dirty="0"/>
              <a:t>. </a:t>
            </a:r>
            <a:r>
              <a:rPr lang="en-US" dirty="0" err="1"/>
              <a:t>NeurIPS</a:t>
            </a:r>
            <a:r>
              <a:rPr lang="en-US" dirty="0"/>
              <a:t>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E3A7F-F460-0B47-A9E9-CA6D7B70C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64125"/>
            <a:ext cx="8077200" cy="47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Formalism: 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Components:</a:t>
                </a:r>
              </a:p>
              <a:p>
                <a:pPr lvl="1"/>
                <a:r>
                  <a:rPr lang="en-US" sz="2400" b="1" dirty="0"/>
                  <a:t>States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beginning with initial state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aseline="-25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Actions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Transition model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 |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sz="2400" i="1" dirty="0"/>
                  <a:t>Markov assumption</a:t>
                </a:r>
                <a:r>
                  <a:rPr lang="en-US" sz="2400" dirty="0"/>
                  <a:t>: the probability of going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from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depends only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not on any other past actions or states</a:t>
                </a:r>
              </a:p>
              <a:p>
                <a:pPr lvl="1"/>
                <a:r>
                  <a:rPr lang="en-US" sz="2400" b="1" dirty="0"/>
                  <a:t>Reward function</a:t>
                </a:r>
                <a:r>
                  <a:rPr lang="en-US" sz="2400" dirty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Policy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(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/>
                  <a:t>: the action that an agent takes in any given state</a:t>
                </a:r>
              </a:p>
              <a:p>
                <a:pPr lvl="1"/>
                <a:r>
                  <a:rPr lang="en-US" sz="2400" dirty="0"/>
                  <a:t>The “solution” to an MDP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1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2133600"/>
            <a:ext cx="46742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905000" y="5029200"/>
                <a:ext cx="3200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175" indent="-3175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) = −0.04</m:t>
                    </m:r>
                  </m:oMath>
                </a14:m>
                <a:r>
                  <a:rPr lang="en-US" sz="2400" kern="0" dirty="0">
                    <a:latin typeface="+mn-lt"/>
                  </a:rPr>
                  <a:t> for every non-terminal state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029200"/>
                <a:ext cx="3200400" cy="1447800"/>
              </a:xfrm>
              <a:prstGeom prst="rect">
                <a:avLst/>
              </a:prstGeom>
              <a:blipFill>
                <a:blip r:embed="rId4"/>
                <a:stretch>
                  <a:fillRect l="-2767" t="-35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1524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153400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905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10275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17666</TotalTime>
  <Words>2148</Words>
  <Application>Microsoft Macintosh PowerPoint</Application>
  <PresentationFormat>Widescreen</PresentationFormat>
  <Paragraphs>300</Paragraphs>
  <Slides>43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Blank Presentation</vt:lpstr>
      <vt:lpstr>Introduction to deep reinforcement learning</vt:lpstr>
      <vt:lpstr>Outline</vt:lpstr>
      <vt:lpstr>Reinforcement learning (RL)</vt:lpstr>
      <vt:lpstr>Example applications of deep RL</vt:lpstr>
      <vt:lpstr>Example applications of deep RL</vt:lpstr>
      <vt:lpstr>Sensorimotor learning</vt:lpstr>
      <vt:lpstr>Example applications of deep RL</vt:lpstr>
      <vt:lpstr>Formalism: Markov Decision Processes</vt:lpstr>
      <vt:lpstr>Example MDP: Grid world</vt:lpstr>
      <vt:lpstr>Example MDP: Grid world</vt:lpstr>
      <vt:lpstr>Example MDP: Grid world</vt:lpstr>
      <vt:lpstr>Reinforcement learning loop</vt:lpstr>
      <vt:lpstr>RL vs. supervised learning</vt:lpstr>
      <vt:lpstr>Solving MDPs</vt:lpstr>
      <vt:lpstr>Cumulative rewards of state sequences</vt:lpstr>
      <vt:lpstr>Discounting</vt:lpstr>
      <vt:lpstr>Value function</vt:lpstr>
      <vt:lpstr>The optimal policy</vt:lpstr>
      <vt:lpstr>The optimal policy</vt:lpstr>
      <vt:lpstr>The optimal policy</vt:lpstr>
      <vt:lpstr>The Bellman equation</vt:lpstr>
      <vt:lpstr>The Bellman equation</vt:lpstr>
      <vt:lpstr>Q-learning</vt:lpstr>
      <vt:lpstr>Q-value function: Example</vt:lpstr>
      <vt:lpstr>Bellman equation for Q-values</vt:lpstr>
      <vt:lpstr>RL: Outline</vt:lpstr>
      <vt:lpstr>Deep Q-learning</vt:lpstr>
      <vt:lpstr>Deep Q-learning</vt:lpstr>
      <vt:lpstr>Deep Q-learning</vt:lpstr>
      <vt:lpstr>Deep Q-learning in practice</vt:lpstr>
      <vt:lpstr>Deep Q-learning: Summary</vt:lpstr>
      <vt:lpstr>Deep Q-learning in Atari</vt:lpstr>
      <vt:lpstr>Deep Q-learning in Atari</vt:lpstr>
      <vt:lpstr>Deep Q-learning in Atari</vt:lpstr>
      <vt:lpstr>Deep Q-learning in Atari</vt:lpstr>
      <vt:lpstr>Breakout demo</vt:lpstr>
      <vt:lpstr>Outline</vt:lpstr>
      <vt:lpstr>Extension: Double Q-learning</vt:lpstr>
      <vt:lpstr>Double DQN results</vt:lpstr>
      <vt:lpstr>Another extension: Dueling DQN</vt:lpstr>
      <vt:lpstr>Dueling DQN</vt:lpstr>
      <vt:lpstr>Dueling DQN</vt:lpstr>
      <vt:lpstr>Dueling DQN: Results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Lazebnik, Svetlana</cp:lastModifiedBy>
  <cp:revision>389</cp:revision>
  <cp:lastPrinted>2023-04-17T14:52:42Z</cp:lastPrinted>
  <dcterms:created xsi:type="dcterms:W3CDTF">2003-12-24T06:34:20Z</dcterms:created>
  <dcterms:modified xsi:type="dcterms:W3CDTF">2024-04-10T17:51:51Z</dcterms:modified>
</cp:coreProperties>
</file>