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42" r:id="rId2"/>
    <p:sldId id="404" r:id="rId3"/>
    <p:sldId id="1452" r:id="rId4"/>
    <p:sldId id="344" r:id="rId5"/>
    <p:sldId id="385" r:id="rId6"/>
    <p:sldId id="384" r:id="rId7"/>
    <p:sldId id="345" r:id="rId8"/>
    <p:sldId id="378" r:id="rId9"/>
    <p:sldId id="346" r:id="rId10"/>
    <p:sldId id="374" r:id="rId11"/>
    <p:sldId id="379" r:id="rId12"/>
    <p:sldId id="386" r:id="rId13"/>
    <p:sldId id="347" r:id="rId14"/>
    <p:sldId id="380" r:id="rId15"/>
    <p:sldId id="405" r:id="rId16"/>
    <p:sldId id="348" r:id="rId17"/>
    <p:sldId id="387" r:id="rId18"/>
    <p:sldId id="383" r:id="rId19"/>
    <p:sldId id="351" r:id="rId20"/>
    <p:sldId id="382" r:id="rId21"/>
    <p:sldId id="376" r:id="rId22"/>
    <p:sldId id="377" r:id="rId23"/>
    <p:sldId id="370" r:id="rId24"/>
    <p:sldId id="371" r:id="rId25"/>
    <p:sldId id="372" r:id="rId26"/>
    <p:sldId id="373" r:id="rId27"/>
    <p:sldId id="1460" r:id="rId28"/>
    <p:sldId id="1459" r:id="rId29"/>
    <p:sldId id="1461" r:id="rId30"/>
    <p:sldId id="1462" r:id="rId31"/>
    <p:sldId id="1463" r:id="rId32"/>
    <p:sldId id="1251" r:id="rId33"/>
    <p:sldId id="1451" r:id="rId34"/>
    <p:sldId id="1453" r:id="rId35"/>
    <p:sldId id="1455" r:id="rId36"/>
    <p:sldId id="1454" r:id="rId37"/>
    <p:sldId id="1457" r:id="rId38"/>
    <p:sldId id="1458" r:id="rId39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C48CD"/>
    <a:srgbClr val="CC0099"/>
    <a:srgbClr val="0000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 autoAdjust="0"/>
    <p:restoredTop sz="85637" autoAdjust="0"/>
  </p:normalViewPr>
  <p:slideViewPr>
    <p:cSldViewPr>
      <p:cViewPr varScale="1">
        <p:scale>
          <a:sx n="93" d="100"/>
          <a:sy n="93" d="100"/>
        </p:scale>
        <p:origin x="208" y="2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EC413E5-DD2B-4428-AB3E-0AB19FEDDB05}" type="datetimeFigureOut">
              <a:rPr lang="en-US" smtClean="0"/>
              <a:pPr/>
              <a:t>4/9/24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23B36A2-D391-4BB6-B1CB-0A6BDE1DF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7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RMA consists of two subsystems - the base policy </a:t>
            </a:r>
            <a:r>
              <a:rPr lang="el-GR" dirty="0"/>
              <a:t>π </a:t>
            </a:r>
            <a:r>
              <a:rPr lang="en-US" dirty="0"/>
              <a:t>and the adaptation module </a:t>
            </a:r>
            <a:r>
              <a:rPr lang="el-GR" dirty="0"/>
              <a:t>φ. </a:t>
            </a:r>
            <a:r>
              <a:rPr lang="en-US" dirty="0"/>
              <a:t>Top: RMA is trained in two phases. In the first phase, the base policy </a:t>
            </a:r>
            <a:r>
              <a:rPr lang="el-GR" dirty="0"/>
              <a:t>π </a:t>
            </a:r>
            <a:r>
              <a:rPr lang="en-US" dirty="0"/>
              <a:t>takes as input the current state </a:t>
            </a:r>
            <a:r>
              <a:rPr lang="en-US" dirty="0" err="1"/>
              <a:t>xt</a:t>
            </a:r>
            <a:r>
              <a:rPr lang="en-US" dirty="0"/>
              <a:t>, previous action at−1 and the privileged environmental factors et which is encoded into the latent </a:t>
            </a:r>
            <a:r>
              <a:rPr lang="en-US" dirty="0" err="1"/>
              <a:t>extrinsics</a:t>
            </a:r>
            <a:r>
              <a:rPr lang="en-US" dirty="0"/>
              <a:t> vector </a:t>
            </a:r>
            <a:r>
              <a:rPr lang="en-US" dirty="0" err="1"/>
              <a:t>zt</a:t>
            </a:r>
            <a:r>
              <a:rPr lang="en-US" dirty="0"/>
              <a:t> using the environmental factor encoder µ. The base policy is trained in simulation using model-free RL. In the second phase, the adaptation module </a:t>
            </a:r>
            <a:r>
              <a:rPr lang="el-GR" dirty="0"/>
              <a:t>φ </a:t>
            </a:r>
            <a:r>
              <a:rPr lang="en-US" dirty="0"/>
              <a:t>is trained to predict the </a:t>
            </a:r>
            <a:r>
              <a:rPr lang="en-US" dirty="0" err="1"/>
              <a:t>extrinsics</a:t>
            </a:r>
            <a:r>
              <a:rPr lang="en-US" dirty="0"/>
              <a:t> </a:t>
            </a:r>
            <a:r>
              <a:rPr lang="en-US" dirty="0" err="1"/>
              <a:t>zˆt</a:t>
            </a:r>
            <a:r>
              <a:rPr lang="en-US" dirty="0"/>
              <a:t> from the history of state and actions via supervised learning with on-policy data. Bottom: At deployment, the adaptation module </a:t>
            </a:r>
            <a:r>
              <a:rPr lang="el-GR" dirty="0"/>
              <a:t>φ </a:t>
            </a:r>
            <a:r>
              <a:rPr lang="en-US" dirty="0"/>
              <a:t>generates the </a:t>
            </a:r>
            <a:r>
              <a:rPr lang="en-US" dirty="0" err="1"/>
              <a:t>extrinsics</a:t>
            </a:r>
            <a:r>
              <a:rPr lang="en-US" dirty="0"/>
              <a:t> </a:t>
            </a:r>
            <a:r>
              <a:rPr lang="en-US" dirty="0" err="1"/>
              <a:t>zˆt</a:t>
            </a:r>
            <a:r>
              <a:rPr lang="en-US" dirty="0"/>
              <a:t> at 10Hz, and the base policy generates the desired joint positions at 100Hz which are converted to torques using A1’s PD controller. Since the adaptation module runs at a lower frequency, the base policy consumes the most recent </a:t>
            </a:r>
            <a:r>
              <a:rPr lang="en-US" dirty="0" err="1"/>
              <a:t>extrinsics</a:t>
            </a:r>
            <a:r>
              <a:rPr lang="en-US" dirty="0"/>
              <a:t> vector </a:t>
            </a:r>
            <a:r>
              <a:rPr lang="en-US" dirty="0" err="1"/>
              <a:t>zˆt</a:t>
            </a:r>
            <a:r>
              <a:rPr lang="en-US" dirty="0"/>
              <a:t> predicted by the adaptation module to predict at. This asynchronous design was critical for seamless deployment on low-cost robots like A1 with limited on-board compute.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47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train our locomotion policy in two phases to avoid rendering depth for too many samples. In phase 1, we use RL to train a policy </a:t>
            </a:r>
            <a:r>
              <a:rPr lang="el-GR" dirty="0"/>
              <a:t>π 1 </a:t>
            </a:r>
            <a:r>
              <a:rPr lang="en-US" dirty="0"/>
              <a:t>that has access to </a:t>
            </a:r>
            <a:r>
              <a:rPr lang="en-US" dirty="0" err="1"/>
              <a:t>scandots</a:t>
            </a:r>
            <a:r>
              <a:rPr lang="en-US" dirty="0"/>
              <a:t> that are cheap to compute. In phase 2, we use </a:t>
            </a:r>
            <a:r>
              <a:rPr lang="el-GR" dirty="0"/>
              <a:t>π 1 </a:t>
            </a:r>
            <a:r>
              <a:rPr lang="en-US" dirty="0"/>
              <a:t>to provide ground truth actions which another policy </a:t>
            </a:r>
            <a:r>
              <a:rPr lang="el-GR" dirty="0"/>
              <a:t>π 2 </a:t>
            </a:r>
            <a:r>
              <a:rPr lang="en-US" dirty="0"/>
              <a:t>is trained to imitate. This student has access to depth map from the front camera. We consider two architectures (1) a monolithic one which is a GRU trained to output joint angles with raw observations as input (2) a decoupled architecture trained using RMA [3] that is trained to estimate vision and proprioception </a:t>
            </a:r>
            <a:r>
              <a:rPr lang="en-US" dirty="0" err="1"/>
              <a:t>latents</a:t>
            </a:r>
            <a:r>
              <a:rPr lang="en-US" dirty="0"/>
              <a:t> that condition a base feedforward walking policy.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3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74D7E-BEBC-42AE-898A-833CA3555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4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4C954-0E08-4931-9B9F-65D161DB62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8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A901-3E8C-46A2-A4CE-2FF3CB37F0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91291-E706-4EA2-B8E2-7CCD68EFAA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7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A867B-075C-405B-A5F4-A7861F649F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3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B5F6C-18E1-4D51-9490-7EAE0B76E0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9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C2DA-3D16-4EAF-9BCA-D7385C3E1B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2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007A7-3C96-4138-81CA-29485337B8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4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530CF-606D-4394-BFAE-D4D0AA30B8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6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0B67D-8557-483A-A9A0-A2091739F1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7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08A7-479D-4C6E-8DBF-0D77767F50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1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0E7947DD-565D-4D42-A7FF-B85813E9677E}" type="slidenum">
              <a:rPr lang="en-US">
                <a:solidFill>
                  <a:srgbClr val="000000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5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ail.eecs.berkeley.edu/deeprlcourse/static/slides/lec-5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0.cs.ucl.ac.uk/staff/d.silver/web/Teaching_files/pg.pdf" TargetMode="External"/><Relationship Id="rId5" Type="http://schemas.openxmlformats.org/officeDocument/2006/relationships/hyperlink" Target="http://rail.eecs.berkeley.edu/deeprlcourse/static/slides/lec-6.pdf" TargetMode="External"/><Relationship Id="rId4" Type="http://schemas.openxmlformats.org/officeDocument/2006/relationships/hyperlink" Target="http://cs231n.stanford.edu/slides/2018/cs231n_2018_lecture14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-anw.cs.umass.edu/~barto/courses/cs687/williams92simple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0.cs.ucl.ac.uk/staff/d.silver/web/Teaching_files/pg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ail.eecs.berkeley.edu/deeprlcourse/static/slides/lec-6.pd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602.01783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arxiv.org/pdf/1602.01783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xo1Ldx3L5Q" TargetMode="External"/><Relationship Id="rId2" Type="http://schemas.openxmlformats.org/officeDocument/2006/relationships/hyperlink" Target="https://arxiv.org/pdf/1602.0178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jjc08-iPx8" TargetMode="External"/><Relationship Id="rId2" Type="http://schemas.openxmlformats.org/officeDocument/2006/relationships/hyperlink" Target="https://arxiv.org/pdf/1602.0178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707.06347.pdf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shish-kmr.github.io/rma-legged-robots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KF6dr_S-w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ym.openai.com/envs/Humanoid-v2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qKF6dr_S-wQ" TargetMode="External"/><Relationship Id="rId4" Type="http://schemas.openxmlformats.org/officeDocument/2006/relationships/hyperlink" Target="https://ashish-kmr.github.io/rma-legged-robots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sion-locomotion.github.io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eecs.berkeley.edu/~kanazawa/papers/2018_TOG_SFV.pdf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4Qg5I5vhX7Q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eecs.berkeley.edu/~kanazawa/papers/2018_TOG_SFV.pdf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kanazawa.github.io/hmr/" TargetMode="External"/><Relationship Id="rId2" Type="http://schemas.openxmlformats.org/officeDocument/2006/relationships/hyperlink" Target="https://github.com/CMU-Perceptual-Computing-Lab/openpo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kanazawa.github.io/hmr/" TargetMode="External"/><Relationship Id="rId2" Type="http://schemas.openxmlformats.org/officeDocument/2006/relationships/hyperlink" Target="https://github.com/CMU-Perceptual-Computing-Lab/openpo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707.06347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4Qg5I5vhX7Q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0.cs.ucl.ac.uk/staff/d.silver/web/Teaching_files/pg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 Methods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2E48FE-E4F9-614D-A79E-0E42210CD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39" y="2286000"/>
            <a:ext cx="8703922" cy="172083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63986E-D086-374C-A3EA-75B45132F761}"/>
              </a:ext>
            </a:extLst>
          </p:cNvPr>
          <p:cNvSpPr txBox="1"/>
          <p:nvPr/>
        </p:nvSpPr>
        <p:spPr>
          <a:xfrm>
            <a:off x="10820400" y="6477000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Image source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3C400-FA5F-FB4B-B051-62B57270CB3F}"/>
              </a:ext>
            </a:extLst>
          </p:cNvPr>
          <p:cNvSpPr txBox="1"/>
          <p:nvPr/>
        </p:nvSpPr>
        <p:spPr>
          <a:xfrm>
            <a:off x="2203938" y="4962934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Sources: </a:t>
            </a:r>
            <a:r>
              <a:rPr lang="en-US" sz="2400" dirty="0">
                <a:hlinkClick r:id="rId4"/>
              </a:rPr>
              <a:t>Stanford CS 231n</a:t>
            </a:r>
            <a:r>
              <a:rPr lang="en-US" sz="2400" dirty="0"/>
              <a:t>, </a:t>
            </a:r>
            <a:r>
              <a:rPr lang="en-US" sz="2400" dirty="0">
                <a:hlinkClick r:id="rId5"/>
              </a:rPr>
              <a:t>Berkeley Deep RL course</a:t>
            </a:r>
            <a:r>
              <a:rPr lang="en-US" sz="2400" dirty="0"/>
              <a:t>, </a:t>
            </a:r>
            <a:r>
              <a:rPr lang="en-US" sz="2400" dirty="0">
                <a:hlinkClick r:id="rId6"/>
              </a:rPr>
              <a:t>David Silver’s RL course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849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3BEEDE-DFBD-BA46-A0FF-40E2F730F7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Score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36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3BEEDE-DFBD-BA46-A0FF-40E2F730F7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16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C3D918-6EA7-1E45-B1CE-B8EED0C65E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For </a:t>
                </a:r>
                <a:r>
                  <a:rPr lang="en-US" dirty="0" err="1"/>
                  <a:t>softmax</a:t>
                </a:r>
                <a:r>
                  <a:rPr lang="en-US" dirty="0"/>
                  <a:t> policy: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For Gaussian policy: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const</m:t>
                      </m:r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C3D918-6EA7-1E45-B1CE-B8EED0C65E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26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72B7E-DA42-AB41-8E2C-48837D80F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policy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C3CC9-B46A-6649-ADB8-E61BCB37C3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func>
                        <m:func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≥0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≥0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r>
                                        <a:rPr lang="en-US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How do we estimate the gradient in practice?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C3CC9-B46A-6649-ADB8-E61BCB37C3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5BD5BA-8F97-704A-8864-E82F0F7131E7}"/>
                  </a:ext>
                </a:extLst>
              </p:cNvPr>
              <p:cNvSpPr txBox="1"/>
              <p:nvPr/>
            </p:nvSpPr>
            <p:spPr>
              <a:xfrm>
                <a:off x="3810000" y="3972922"/>
                <a:ext cx="2895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Return of </a:t>
                </a:r>
                <a:br>
                  <a:rPr lang="en-US" dirty="0"/>
                </a:br>
                <a:r>
                  <a:rPr lang="en-US" dirty="0"/>
                  <a:t>trajectory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5BD5BA-8F97-704A-8864-E82F0F713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972922"/>
                <a:ext cx="2895600" cy="646331"/>
              </a:xfrm>
              <a:prstGeom prst="rect">
                <a:avLst/>
              </a:prstGeom>
              <a:blipFill>
                <a:blip r:embed="rId3"/>
                <a:stretch>
                  <a:fillRect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637C80C3-89C9-8348-9487-F99D25122D77}"/>
              </a:ext>
            </a:extLst>
          </p:cNvPr>
          <p:cNvSpPr/>
          <p:nvPr/>
        </p:nvSpPr>
        <p:spPr bwMode="auto">
          <a:xfrm rot="5400000">
            <a:off x="5105975" y="3199827"/>
            <a:ext cx="303652" cy="121920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97E771-3982-F846-8F91-82B1EE358890}"/>
              </a:ext>
            </a:extLst>
          </p:cNvPr>
          <p:cNvSpPr txBox="1"/>
          <p:nvPr/>
        </p:nvSpPr>
        <p:spPr>
          <a:xfrm>
            <a:off x="6248400" y="400072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Gradient of log-likelihood of actions under current policy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81BF122D-DC86-2748-83F6-83CD9E9840E6}"/>
              </a:ext>
            </a:extLst>
          </p:cNvPr>
          <p:cNvSpPr/>
          <p:nvPr/>
        </p:nvSpPr>
        <p:spPr bwMode="auto">
          <a:xfrm rot="5400000">
            <a:off x="7707608" y="2296261"/>
            <a:ext cx="281984" cy="3048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9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72B7E-DA42-AB41-8E2C-48837D80F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policy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C3CC9-B46A-6649-ADB8-E61BCB37C3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func>
                        <m:func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≥0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≥0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r>
                                        <a:rPr lang="en-US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Stochastic approximation: sample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trajectories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r>
                                        <a:rPr lang="en-US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C3CC9-B46A-6649-ADB8-E61BCB37C3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2029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196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F1D8A-4AAC-0345-86D2-F5B8AA062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C4FD10-5806-1043-AA38-CF0311C36A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trajectories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using current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1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Estimate the policy gradient: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r>
                                        <a:rPr lang="en-US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/>
                <a:endParaRPr lang="en-US" sz="1400" dirty="0"/>
              </a:p>
              <a:p>
                <a:pPr marL="0" indent="0"/>
                <a:r>
                  <a:rPr lang="en-US" dirty="0"/>
                  <a:t>3.  Update parameters by gradient ascent: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C4FD10-5806-1043-AA38-CF0311C36A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8" t="-2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B8055DA-BEE7-674A-8630-93A147492AF4}"/>
              </a:ext>
            </a:extLst>
          </p:cNvPr>
          <p:cNvSpPr/>
          <p:nvPr/>
        </p:nvSpPr>
        <p:spPr>
          <a:xfrm>
            <a:off x="2133600" y="621167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Williams et al. </a:t>
            </a:r>
            <a:r>
              <a:rPr lang="en-US" dirty="0">
                <a:hlinkClick r:id="rId3"/>
              </a:rPr>
              <a:t>Simple statistical gradient-following algorithms for connectionist reinforcement learning</a:t>
            </a:r>
            <a:r>
              <a:rPr lang="en-US" dirty="0"/>
              <a:t>. Machine Learning, 8(3):229-256, 1992</a:t>
            </a:r>
          </a:p>
        </p:txBody>
      </p:sp>
    </p:spTree>
    <p:extLst>
      <p:ext uri="{BB962C8B-B14F-4D97-AF65-F5344CB8AC3E}">
        <p14:creationId xmlns:p14="http://schemas.microsoft.com/office/powerpoint/2010/main" val="312671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F1D8A-4AAC-0345-86D2-F5B8AA062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REINFORCE: Single-step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C4FD10-5806-1043-AA38-CF0311C36A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In state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sample action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using current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, observe reward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1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Estimate the policy gradient: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/>
                <a:endParaRPr lang="en-US" sz="1400" dirty="0"/>
              </a:p>
              <a:p>
                <a:pPr marL="0" indent="0"/>
                <a:r>
                  <a:rPr lang="en-US" dirty="0"/>
                  <a:t>3.  Update parameters by gradient ascent: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/>
                <a:endParaRPr lang="en-US" sz="1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What effect does this update have?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Push up the probability of good actions, push down probability of bad actions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C4FD10-5806-1043-AA38-CF0311C36A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8" t="-1449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2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BD69A-866B-9041-8B0F-AD902265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432F8-76F2-E748-ADC7-6AC67B97A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Stochastic policy representation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Finding the policy gradient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REINFORCE algorithm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Actor-critic algorithms</a:t>
            </a:r>
          </a:p>
        </p:txBody>
      </p:sp>
    </p:spTree>
    <p:extLst>
      <p:ext uri="{BB962C8B-B14F-4D97-AF65-F5344CB8AC3E}">
        <p14:creationId xmlns:p14="http://schemas.microsoft.com/office/powerpoint/2010/main" val="838500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8862-4B88-E24C-9C7A-EDAD9C58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7DABA-2F84-0949-B784-599DB47A30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Gradient estimate (for a single trajectory):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General problem</a:t>
                </a:r>
                <a:r>
                  <a:rPr lang="en-US" dirty="0"/>
                  <a:t>: rewards of sampled trajectories are too noisy and lead to unreliable policy gradients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7DABA-2F84-0949-B784-599DB47A30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938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8862-4B88-E24C-9C7A-EDAD9C58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7DABA-2F84-0949-B784-599DB47A30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Gradient estimate (for a single trajectory):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First observation: it seems bad to weight each action in a trajectory by the return of the entire trajectory. In particular, rewards obtained </a:t>
                </a:r>
                <a:r>
                  <a:rPr lang="en-US" i="1" dirty="0"/>
                  <a:t>before</a:t>
                </a:r>
                <a:r>
                  <a:rPr lang="en-US" dirty="0"/>
                  <a:t> an action was taken should not be used to weight that action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Instead, for each action, consider only the cumulative </a:t>
                </a:r>
                <a:r>
                  <a:rPr lang="en-US" sz="2400" i="1" dirty="0"/>
                  <a:t>future</a:t>
                </a:r>
                <a:r>
                  <a:rPr lang="en-US" sz="2400" dirty="0"/>
                  <a:t> reward:</a:t>
                </a:r>
                <a:endParaRPr lang="en-US" sz="2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nary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7DABA-2F84-0949-B784-599DB47A30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20290" b="-42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7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8862-4B88-E24C-9C7A-EDAD9C58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7DABA-2F84-0949-B784-599DB47A30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nary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But then, why not use </a:t>
                </a:r>
                <a:r>
                  <a:rPr lang="en-US" i="1" dirty="0"/>
                  <a:t>expected</a:t>
                </a:r>
                <a:r>
                  <a:rPr lang="en-US" dirty="0"/>
                  <a:t> cumulative reward?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7DABA-2F84-0949-B784-599DB47A30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2657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B9B286-C8FA-2E4A-BF59-D229F23CDB67}"/>
                  </a:ext>
                </a:extLst>
              </p:cNvPr>
              <p:cNvSpPr txBox="1"/>
              <p:nvPr/>
            </p:nvSpPr>
            <p:spPr>
              <a:xfrm>
                <a:off x="4495800" y="2601323"/>
                <a:ext cx="2895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Observed cumulative reward after taking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B9B286-C8FA-2E4A-BF59-D229F23CD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601323"/>
                <a:ext cx="2895600" cy="923330"/>
              </a:xfrm>
              <a:prstGeom prst="rect">
                <a:avLst/>
              </a:prstGeom>
              <a:blipFill>
                <a:blip r:embed="rId3"/>
                <a:stretch>
                  <a:fillRect t="-2703" r="-1310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BB590423-7109-6442-ABB5-0A9BD7EDB726}"/>
              </a:ext>
            </a:extLst>
          </p:cNvPr>
          <p:cNvSpPr/>
          <p:nvPr/>
        </p:nvSpPr>
        <p:spPr bwMode="auto">
          <a:xfrm rot="5400000">
            <a:off x="5709739" y="1605462"/>
            <a:ext cx="315322" cy="167640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4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196B8-8AF0-974C-9394-8C23F0757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Actor-Critic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2C2DA-458F-A440-8BBD-FCD2E9841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Combine policy gradients and Q-learning by simultaneously training an </a:t>
            </a:r>
            <a:r>
              <a:rPr lang="en-US" i="1" dirty="0"/>
              <a:t>actor</a:t>
            </a:r>
            <a:r>
              <a:rPr lang="en-US" dirty="0"/>
              <a:t> (the policy) and a </a:t>
            </a:r>
            <a:r>
              <a:rPr lang="en-US" i="1" dirty="0"/>
              <a:t>critic</a:t>
            </a:r>
            <a:r>
              <a:rPr lang="en-US" dirty="0"/>
              <a:t> (the Q-function)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56120-DB2E-184D-8614-F8E13F956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14601"/>
            <a:ext cx="6096000" cy="3944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05C6D4-D52D-D845-9F05-E6F8E304764E}"/>
              </a:ext>
            </a:extLst>
          </p:cNvPr>
          <p:cNvSpPr txBox="1"/>
          <p:nvPr/>
        </p:nvSpPr>
        <p:spPr>
          <a:xfrm>
            <a:off x="9138414" y="6550224"/>
            <a:ext cx="152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D. Silver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3665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BD69A-866B-9041-8B0F-AD902265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432F8-76F2-E748-ADC7-6AC67B97A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Stochastic policy representation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Finding the policy gradient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REINFORCE algorithm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Actor-critic algorithms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747556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8862-4B88-E24C-9C7A-EDAD9C58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7DABA-2F84-0949-B784-599DB47A30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Next observation: the raw Q-values are not the most useful. </a:t>
                </a:r>
                <a:br>
                  <a:rPr lang="en-US" dirty="0"/>
                </a:br>
                <a:r>
                  <a:rPr lang="en-US" dirty="0"/>
                  <a:t>If all Q-values are good, we will try to push up the probabilities of all the actions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Instead, compare Q-values of actions to some </a:t>
                </a:r>
                <a:r>
                  <a:rPr lang="en-US" i="1" dirty="0"/>
                  <a:t>baseline function </a:t>
                </a:r>
                <a:r>
                  <a:rPr lang="en-US" dirty="0"/>
                  <a:t>of the state: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7DABA-2F84-0949-B784-599DB47A30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28261" b="-24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50C006-D582-4B40-B22E-A5966CC3BE28}"/>
                  </a:ext>
                </a:extLst>
              </p:cNvPr>
              <p:cNvSpPr txBox="1"/>
              <p:nvPr/>
            </p:nvSpPr>
            <p:spPr>
              <a:xfrm>
                <a:off x="4381500" y="5421868"/>
                <a:ext cx="289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Advantage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50C006-D582-4B40-B22E-A5966CC3B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0" y="5421868"/>
                <a:ext cx="2895600" cy="830997"/>
              </a:xfrm>
              <a:prstGeom prst="rect">
                <a:avLst/>
              </a:prstGeom>
              <a:blipFill>
                <a:blip r:embed="rId3"/>
                <a:stretch>
                  <a:fillRect l="-1310" t="-6061" r="-4367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6BD45CB4-78E6-5B43-AC78-29B6D024093A}"/>
              </a:ext>
            </a:extLst>
          </p:cNvPr>
          <p:cNvSpPr/>
          <p:nvPr/>
        </p:nvSpPr>
        <p:spPr bwMode="auto">
          <a:xfrm rot="5400000">
            <a:off x="5671639" y="3548561"/>
            <a:ext cx="315322" cy="3429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8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6E39F-D859-A444-B35F-CC318953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advantage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38D978-7F3C-9C46-84BF-189F6D7D75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Advantage function: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 algn="ctr"/>
                <a:r>
                  <a:rPr lang="en-US" sz="2400" dirty="0"/>
                  <a:t>(from a single transition)</a:t>
                </a:r>
              </a:p>
              <a:p>
                <a:pPr marL="0" indent="0" algn="ctr"/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Therefore, it is sufficient to learn the value function: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38D978-7F3C-9C46-84BF-189F6D7D75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05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2064-A717-3345-B06C-9AB86D6D0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actor-critic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31CCCF-4F6A-4B41-B63A-9C1E733CD0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Sample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using current policy, observe reward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successor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towards target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Update policy parameters: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31CCCF-4F6A-4B41-B63A-9C1E733CD0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438681E-05F6-0245-AF56-5C103DB09805}"/>
              </a:ext>
            </a:extLst>
          </p:cNvPr>
          <p:cNvSpPr txBox="1"/>
          <p:nvPr/>
        </p:nvSpPr>
        <p:spPr>
          <a:xfrm>
            <a:off x="8271949" y="6515055"/>
            <a:ext cx="2407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Berkeley RL course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090D93-D182-AD46-9415-972887D8BB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79"/>
          <a:stretch/>
        </p:blipFill>
        <p:spPr>
          <a:xfrm>
            <a:off x="3886200" y="3999998"/>
            <a:ext cx="4343400" cy="272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6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advantage actor-critic (A3C)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AF1A01-DACB-894B-A466-B22FE806A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6336268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Mnih</a:t>
            </a:r>
            <a:r>
              <a:rPr lang="en-US" dirty="0"/>
              <a:t> et al. </a:t>
            </a:r>
            <a:r>
              <a:rPr lang="en-US" dirty="0">
                <a:hlinkClick r:id="rId2"/>
              </a:rPr>
              <a:t>Asynchronous Methods for Deep Reinforcement Learning</a:t>
            </a:r>
            <a:r>
              <a:rPr lang="en-US" dirty="0"/>
              <a:t>. ICML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195935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V</a:t>
            </a:r>
            <a:r>
              <a:rPr lang="en-US" sz="2800" dirty="0"/>
              <a:t>, </a:t>
            </a:r>
            <a:r>
              <a:rPr lang="en-US" sz="2800" dirty="0">
                <a:latin typeface="Times New Roman"/>
                <a:cs typeface="Times New Roman"/>
              </a:rPr>
              <a:t>π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2362200" y="2433935"/>
            <a:ext cx="1295400" cy="102361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3"/>
          </p:cNvCxnSpPr>
          <p:nvPr/>
        </p:nvCxnSpPr>
        <p:spPr>
          <a:xfrm flipV="1">
            <a:off x="2362200" y="2967335"/>
            <a:ext cx="1295400" cy="49021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2362200" y="3457545"/>
            <a:ext cx="1295400" cy="88139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85002" y="3119735"/>
            <a:ext cx="248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1" y="2205336"/>
            <a:ext cx="1258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Agent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1" y="2734271"/>
            <a:ext cx="1258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Agent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7370" y="4105871"/>
            <a:ext cx="1258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Agent n</a:t>
            </a:r>
          </a:p>
        </p:txBody>
      </p:sp>
      <p:cxnSp>
        <p:nvCxnSpPr>
          <p:cNvPr id="35" name="Straight Arrow Connector 34"/>
          <p:cNvCxnSpPr>
            <a:stCxn id="16" idx="3"/>
          </p:cNvCxnSpPr>
          <p:nvPr/>
        </p:nvCxnSpPr>
        <p:spPr>
          <a:xfrm flipV="1">
            <a:off x="5068478" y="2433936"/>
            <a:ext cx="570323" cy="2233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068478" y="2967335"/>
            <a:ext cx="570323" cy="2234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068478" y="4338935"/>
            <a:ext cx="570323" cy="2234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717632" y="2205336"/>
            <a:ext cx="1981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Experience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17632" y="2734271"/>
            <a:ext cx="1981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Experience 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15001" y="4105871"/>
            <a:ext cx="1981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Experience n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7696200" y="2433935"/>
            <a:ext cx="533400" cy="2234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696200" y="2967335"/>
            <a:ext cx="533400" cy="2234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7696200" y="4338935"/>
            <a:ext cx="533400" cy="2234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305800" y="2200871"/>
            <a:ext cx="2101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Local updates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05800" y="2662536"/>
            <a:ext cx="2101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Local updates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305800" y="4034136"/>
            <a:ext cx="2101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Local updates</a:t>
            </a:r>
          </a:p>
        </p:txBody>
      </p:sp>
      <p:sp>
        <p:nvSpPr>
          <p:cNvPr id="71" name="Freeform 70"/>
          <p:cNvSpPr/>
          <p:nvPr/>
        </p:nvSpPr>
        <p:spPr>
          <a:xfrm>
            <a:off x="1979562" y="3798210"/>
            <a:ext cx="7261361" cy="1463408"/>
          </a:xfrm>
          <a:custGeom>
            <a:avLst/>
            <a:gdLst>
              <a:gd name="connsiteX0" fmla="*/ 7261361 w 7261361"/>
              <a:gd name="connsiteY0" fmla="*/ 773122 h 1463408"/>
              <a:gd name="connsiteX1" fmla="*/ 7261361 w 7261361"/>
              <a:gd name="connsiteY1" fmla="*/ 1449603 h 1463408"/>
              <a:gd name="connsiteX2" fmla="*/ 0 w 7261361"/>
              <a:gd name="connsiteY2" fmla="*/ 1463408 h 1463408"/>
              <a:gd name="connsiteX3" fmla="*/ 13805 w 7261361"/>
              <a:gd name="connsiteY3" fmla="*/ 0 h 146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1361" h="1463408">
                <a:moveTo>
                  <a:pt x="7261361" y="773122"/>
                </a:moveTo>
                <a:lnTo>
                  <a:pt x="7261361" y="1449603"/>
                </a:lnTo>
                <a:lnTo>
                  <a:pt x="0" y="1463408"/>
                </a:lnTo>
                <a:lnTo>
                  <a:pt x="13805" y="0"/>
                </a:lnTo>
              </a:path>
            </a:pathLst>
          </a:cu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200401" y="5329536"/>
            <a:ext cx="594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Asynchronously update global parameters</a:t>
            </a:r>
          </a:p>
        </p:txBody>
      </p:sp>
    </p:spTree>
    <p:extLst>
      <p:ext uri="{BB962C8B-B14F-4D97-AF65-F5344CB8AC3E}">
        <p14:creationId xmlns:p14="http://schemas.microsoft.com/office/powerpoint/2010/main" val="2150336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6336268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Mnih</a:t>
            </a:r>
            <a:r>
              <a:rPr lang="en-US" dirty="0"/>
              <a:t> et al. </a:t>
            </a:r>
            <a:r>
              <a:rPr lang="en-US" dirty="0">
                <a:hlinkClick r:id="rId2"/>
              </a:rPr>
              <a:t>Asynchronous Methods for Deep Reinforcement Learning</a:t>
            </a:r>
            <a:r>
              <a:rPr lang="en-US" dirty="0"/>
              <a:t>. ICML 2016</a:t>
            </a:r>
          </a:p>
        </p:txBody>
      </p:sp>
      <p:pic>
        <p:nvPicPr>
          <p:cNvPr id="3" name="Picture 2" descr="Screen Shot 2017-12-04 at 9.36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1"/>
            <a:ext cx="9144000" cy="3595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9350" y="5421868"/>
            <a:ext cx="6869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and median human-normalized scores over 57 Atari games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E3FE8-A981-4244-AD23-7C32690E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advantage actor-critic (A3C)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463ED7-43F4-094E-B984-0ABCB3B2E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86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6336268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Mnih</a:t>
            </a:r>
            <a:r>
              <a:rPr lang="en-US" dirty="0"/>
              <a:t> et al. </a:t>
            </a:r>
            <a:r>
              <a:rPr lang="en-US" dirty="0">
                <a:hlinkClick r:id="rId2"/>
              </a:rPr>
              <a:t>Asynchronous Methods for Deep Reinforcement Learning</a:t>
            </a:r>
            <a:r>
              <a:rPr lang="en-US" dirty="0"/>
              <a:t>. ICML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5040" y="5634336"/>
            <a:ext cx="4985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TORCS car racing simulation video</a:t>
            </a:r>
            <a:endParaRPr lang="en-US" sz="2400" dirty="0"/>
          </a:p>
        </p:txBody>
      </p:sp>
      <p:pic>
        <p:nvPicPr>
          <p:cNvPr id="5" name="Picture 4" descr="Screen Shot 2017-12-04 at 9.44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731688"/>
            <a:ext cx="6819900" cy="390711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DB5F310-CD97-6E42-B0EA-7C60B5E32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advantage actor-critic (A3C)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42CDE3-BC1C-3540-9EDD-DEF8CD8C3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28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6336268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Mnih</a:t>
            </a:r>
            <a:r>
              <a:rPr lang="en-US" dirty="0"/>
              <a:t> et al. </a:t>
            </a:r>
            <a:r>
              <a:rPr lang="en-US" dirty="0">
                <a:hlinkClick r:id="rId2"/>
              </a:rPr>
              <a:t>Asynchronous Methods for Deep Reinforcement Learning</a:t>
            </a:r>
            <a:r>
              <a:rPr lang="en-US" dirty="0"/>
              <a:t>. ICML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1" y="5634336"/>
            <a:ext cx="3605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Motor control tasks video</a:t>
            </a:r>
            <a:endParaRPr lang="en-US" sz="2400" dirty="0"/>
          </a:p>
        </p:txBody>
      </p:sp>
      <p:pic>
        <p:nvPicPr>
          <p:cNvPr id="3" name="Picture 2" descr="Screen Shot 2017-12-04 at 9.42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81201"/>
            <a:ext cx="7696200" cy="35320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0B7EDF0-F352-6342-A130-7F65F028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advantage actor-critic (A3C)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853761-F5B6-9542-A3BE-8748AC440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52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0D215-37A3-2840-95EB-0855B1DC1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Proximal policy optimization (PPO)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557AA-332A-D54D-BC3E-C99B550DD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Standard actor-critic algorithms are </a:t>
            </a:r>
            <a:r>
              <a:rPr lang="en-US" i="1" dirty="0"/>
              <a:t>on-policy</a:t>
            </a:r>
            <a:r>
              <a:rPr lang="en-US" dirty="0"/>
              <a:t>, cannot perform multiple update steps using the same set of samples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PPO enables multiple updates using the same minibatch of samples by using a complicated “surrogate objective” that carefully restricts how much the policy can change each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8C352C-2D1D-0640-8041-E25CA4387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52800"/>
            <a:ext cx="7767484" cy="2667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E1A1D6-1CC9-8045-946D-D905DDB4B763}"/>
              </a:ext>
            </a:extLst>
          </p:cNvPr>
          <p:cNvSpPr/>
          <p:nvPr/>
        </p:nvSpPr>
        <p:spPr>
          <a:xfrm>
            <a:off x="2374436" y="6324600"/>
            <a:ext cx="7443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J. Schulman et al. </a:t>
            </a:r>
            <a:r>
              <a:rPr lang="en-US" dirty="0">
                <a:hlinkClick r:id="rId3"/>
              </a:rPr>
              <a:t>Proximal Policy Optimization Algorithms</a:t>
            </a:r>
            <a:r>
              <a:rPr lang="en-US" dirty="0"/>
              <a:t>. </a:t>
            </a:r>
            <a:r>
              <a:rPr lang="en-US" dirty="0" err="1"/>
              <a:t>arXiv</a:t>
            </a:r>
            <a:r>
              <a:rPr lang="en-US" dirty="0"/>
              <a:t> 2017 </a:t>
            </a:r>
          </a:p>
        </p:txBody>
      </p:sp>
    </p:spTree>
    <p:extLst>
      <p:ext uri="{BB962C8B-B14F-4D97-AF65-F5344CB8AC3E}">
        <p14:creationId xmlns:p14="http://schemas.microsoft.com/office/powerpoint/2010/main" val="3549937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BD69A-866B-9041-8B0F-AD902265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432F8-76F2-E748-ADC7-6AC67B97A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Stochastic policy representation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Finding the policy gradient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REINFORCE algorithm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Actor-critic algorithms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733939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4B41-B060-FC40-B82E-4A1FCDED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Adaptive policies for robot locomotion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D343DD-61F6-2749-8684-4E89757A9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75" y="914400"/>
            <a:ext cx="8104050" cy="52578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7BE7B1-F3E2-7949-8835-E545F5DB1969}"/>
              </a:ext>
            </a:extLst>
          </p:cNvPr>
          <p:cNvSpPr/>
          <p:nvPr/>
        </p:nvSpPr>
        <p:spPr>
          <a:xfrm>
            <a:off x="2133600" y="6172200"/>
            <a:ext cx="7968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Kumar et al. </a:t>
            </a:r>
            <a:r>
              <a:rPr lang="en-US" dirty="0">
                <a:hlinkClick r:id="rId3"/>
              </a:rPr>
              <a:t>RMA: Rapid Motor Adaptation for Legged Robots</a:t>
            </a:r>
            <a:r>
              <a:rPr lang="en-US" dirty="0"/>
              <a:t>. RSS 2021</a:t>
            </a:r>
          </a:p>
          <a:p>
            <a:pPr algn="ctr"/>
            <a:r>
              <a:rPr lang="en-US" dirty="0">
                <a:hlinkClick r:id="rId4"/>
              </a:rPr>
              <a:t>Method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44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 methods: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0B16B-D4C0-4E4B-A0A6-B662F8A0F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Instead of indirectly representing the policy using Q-values, </a:t>
            </a:r>
            <a:br>
              <a:rPr lang="en-US" dirty="0"/>
            </a:br>
            <a:r>
              <a:rPr lang="en-US" dirty="0"/>
              <a:t>it can be more efficient to parameterize and learn it directly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Especially in large or continuous action spaces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35647-890B-AA43-A587-B6B69F15595C}"/>
              </a:ext>
            </a:extLst>
          </p:cNvPr>
          <p:cNvSpPr txBox="1"/>
          <p:nvPr/>
        </p:nvSpPr>
        <p:spPr>
          <a:xfrm>
            <a:off x="8229600" y="6544362"/>
            <a:ext cx="2403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source: </a:t>
            </a:r>
            <a:r>
              <a:rPr lang="en-US" sz="1400" dirty="0">
                <a:hlinkClick r:id="rId2"/>
              </a:rPr>
              <a:t>OpenAI Gym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809B42-0C17-5745-AD80-4265F5BD1C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01"/>
          <a:stretch/>
        </p:blipFill>
        <p:spPr>
          <a:xfrm>
            <a:off x="3315834" y="3182815"/>
            <a:ext cx="552336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20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4B41-B060-FC40-B82E-4A1FCDED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Adaptive policies for robot locomotion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1A411D0-661A-6D44-8AC6-F113C766E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64" y="914400"/>
            <a:ext cx="8142849" cy="52578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3638C6-6C28-2B48-B01F-B38217231193}"/>
              </a:ext>
            </a:extLst>
          </p:cNvPr>
          <p:cNvSpPr/>
          <p:nvPr/>
        </p:nvSpPr>
        <p:spPr>
          <a:xfrm>
            <a:off x="2133600" y="6172200"/>
            <a:ext cx="7968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Kumar et al. </a:t>
            </a:r>
            <a:r>
              <a:rPr lang="en-US" dirty="0">
                <a:hlinkClick r:id="rId4"/>
              </a:rPr>
              <a:t>RMA: Rapid Motor Adaptation for Legged Robots</a:t>
            </a:r>
            <a:r>
              <a:rPr lang="en-US" dirty="0"/>
              <a:t>. RSS 2021</a:t>
            </a:r>
          </a:p>
          <a:p>
            <a:pPr algn="ctr"/>
            <a:r>
              <a:rPr lang="en-US" dirty="0">
                <a:hlinkClick r:id="rId5"/>
              </a:rPr>
              <a:t>Method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03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AEEE-A1B4-6848-9168-D7312C9F4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Locomotion with vision in the loop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1E8793-4B5E-3940-A1F5-992D5CD67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97" y="914400"/>
            <a:ext cx="9246205" cy="52578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09C3E1-CAAE-B048-80F4-721D786537B1}"/>
              </a:ext>
            </a:extLst>
          </p:cNvPr>
          <p:cNvSpPr/>
          <p:nvPr/>
        </p:nvSpPr>
        <p:spPr>
          <a:xfrm>
            <a:off x="571500" y="6248400"/>
            <a:ext cx="1104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A. Agarwal et al. </a:t>
            </a:r>
            <a:r>
              <a:rPr lang="en-US" dirty="0">
                <a:hlinkClick r:id="rId4"/>
              </a:rPr>
              <a:t>Legged Locomotion in Challenging Terrains using Egocentric Vision</a:t>
            </a:r>
            <a:r>
              <a:rPr lang="en-US" dirty="0"/>
              <a:t>. </a:t>
            </a:r>
            <a:r>
              <a:rPr lang="en-US" dirty="0" err="1"/>
              <a:t>CoRL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89391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5E105-A372-FE4D-BE0F-A928D729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Learning skills from video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C026740-9C41-694C-B0ED-450784028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41" y="1291599"/>
            <a:ext cx="11854326" cy="3751047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BB14E9-CD2F-BA4D-81DD-3050D3C0B18F}"/>
              </a:ext>
            </a:extLst>
          </p:cNvPr>
          <p:cNvSpPr/>
          <p:nvPr/>
        </p:nvSpPr>
        <p:spPr>
          <a:xfrm>
            <a:off x="192741" y="6135469"/>
            <a:ext cx="1173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X. B. Peng et al. </a:t>
            </a:r>
            <a:r>
              <a:rPr lang="en-US" dirty="0">
                <a:hlinkClick r:id="rId3"/>
              </a:rPr>
              <a:t>SFV: Reinforcement Learning of Physical Skills from Videos</a:t>
            </a:r>
            <a:r>
              <a:rPr lang="en-US" dirty="0"/>
              <a:t>. SIGGRAPH Asia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C3ADBE-3253-DF40-AAE0-9D3640D258B7}"/>
              </a:ext>
            </a:extLst>
          </p:cNvPr>
          <p:cNvSpPr txBox="1"/>
          <p:nvPr/>
        </p:nvSpPr>
        <p:spPr>
          <a:xfrm>
            <a:off x="5642189" y="5024734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4"/>
              </a:rPr>
              <a:t>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6256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5E105-A372-FE4D-BE0F-A928D729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Application: Learning </a:t>
            </a:r>
            <a:r>
              <a:rPr lang="en-US" dirty="0"/>
              <a:t>skills from video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6BB68-6923-034F-A7DD-2F545510D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867" y="957666"/>
            <a:ext cx="8858733" cy="50621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62D6D1-D43F-754B-ABF6-FEB08BE30509}"/>
              </a:ext>
            </a:extLst>
          </p:cNvPr>
          <p:cNvSpPr/>
          <p:nvPr/>
        </p:nvSpPr>
        <p:spPr>
          <a:xfrm>
            <a:off x="192741" y="6135469"/>
            <a:ext cx="1173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X. B. Peng et al. </a:t>
            </a:r>
            <a:r>
              <a:rPr lang="en-US" dirty="0">
                <a:hlinkClick r:id="rId3"/>
              </a:rPr>
              <a:t>SFV: Reinforcement Learning of Physical Skills from Videos</a:t>
            </a:r>
            <a:r>
              <a:rPr lang="en-US" dirty="0"/>
              <a:t>. SIGGRAPH Asia 2018</a:t>
            </a:r>
          </a:p>
        </p:txBody>
      </p:sp>
    </p:spTree>
    <p:extLst>
      <p:ext uri="{BB962C8B-B14F-4D97-AF65-F5344CB8AC3E}">
        <p14:creationId xmlns:p14="http://schemas.microsoft.com/office/powerpoint/2010/main" val="3747006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B16A0-7916-9A4C-899E-C8FBC8C8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from video: Motion estimation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B0C4D-547D-EB4E-9071-D24EE08F9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10363200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each video frame, use both </a:t>
            </a:r>
            <a:r>
              <a:rPr lang="en-US" dirty="0">
                <a:hlinkClick r:id="rId2"/>
              </a:rPr>
              <a:t>OpenPose</a:t>
            </a:r>
            <a:r>
              <a:rPr lang="en-US" dirty="0"/>
              <a:t> 2D pose estimator and </a:t>
            </a:r>
            <a:r>
              <a:rPr lang="en-US" dirty="0">
                <a:hlinkClick r:id="rId3"/>
              </a:rPr>
              <a:t>Human Mesh Recovery</a:t>
            </a:r>
            <a:r>
              <a:rPr lang="en-US" dirty="0"/>
              <a:t> (HMR) 3D pose estimator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762978-98FB-7249-BC70-4717FD2E9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86" y="2139915"/>
            <a:ext cx="5905100" cy="4260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189A48-A628-4E42-B796-DF77D795FF5E}"/>
              </a:ext>
            </a:extLst>
          </p:cNvPr>
          <p:cNvSpPr txBox="1"/>
          <p:nvPr/>
        </p:nvSpPr>
        <p:spPr>
          <a:xfrm>
            <a:off x="2590800" y="2667000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 frames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ECE938-27C3-3D41-9C1A-484A4BE6B188}"/>
              </a:ext>
            </a:extLst>
          </p:cNvPr>
          <p:cNvSpPr txBox="1"/>
          <p:nvPr/>
        </p:nvSpPr>
        <p:spPr>
          <a:xfrm>
            <a:off x="2176849" y="4085691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3D pose predictions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CCC0BA-95F0-0C44-A616-C34DA3199E9A}"/>
              </a:ext>
            </a:extLst>
          </p:cNvPr>
          <p:cNvSpPr txBox="1"/>
          <p:nvPr/>
        </p:nvSpPr>
        <p:spPr>
          <a:xfrm>
            <a:off x="2174789" y="5487906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2D pose predictions</a:t>
            </a:r>
          </a:p>
        </p:txBody>
      </p:sp>
    </p:spTree>
    <p:extLst>
      <p:ext uri="{BB962C8B-B14F-4D97-AF65-F5344CB8AC3E}">
        <p14:creationId xmlns:p14="http://schemas.microsoft.com/office/powerpoint/2010/main" val="1247206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B16A0-7916-9A4C-899E-C8FBC8C8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from video: Motion estimation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B0C4D-547D-EB4E-9071-D24EE08F9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10744200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each video frame, use both </a:t>
            </a:r>
            <a:r>
              <a:rPr lang="en-US" dirty="0">
                <a:hlinkClick r:id="rId2"/>
              </a:rPr>
              <a:t>OpenPose</a:t>
            </a:r>
            <a:r>
              <a:rPr lang="en-US" dirty="0"/>
              <a:t> 2D pose estimator and </a:t>
            </a:r>
            <a:r>
              <a:rPr lang="en-US" dirty="0">
                <a:hlinkClick r:id="rId3"/>
              </a:rPr>
              <a:t>Human Mesh Recovery</a:t>
            </a:r>
            <a:r>
              <a:rPr lang="en-US" dirty="0"/>
              <a:t> (HMR) 3D pose estimator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Motion reconstruction: optimize trajectory consistent with </a:t>
            </a:r>
            <a:br>
              <a:rPr lang="en-US" dirty="0"/>
            </a:br>
            <a:r>
              <a:rPr lang="en-US" dirty="0"/>
              <a:t>per-frame 2D and 3D predictions while maintaining smoothness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78B9FF-D94F-3741-8B52-8925606BB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95600"/>
            <a:ext cx="852289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5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B16A0-7916-9A4C-899E-C8FBC8C8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from video: Motion imitation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B0C4D-547D-EB4E-9071-D24EE08F9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Find policy to encourage simulated motion to reproduce reference motion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328B1-06CB-334F-8075-3A72D5C8C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1176564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54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B16A0-7916-9A4C-899E-C8FBC8C8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from video: Motion imitation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B0C4D-547D-EB4E-9071-D24EE08F9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11277600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States</a:t>
            </a:r>
            <a:r>
              <a:rPr lang="en-US" dirty="0"/>
              <a:t> (body configurations): position of each body segment relative to the root, rotations, linear and angular velocities, </a:t>
            </a:r>
            <a:r>
              <a:rPr lang="en-US" i="1" dirty="0"/>
              <a:t>phase</a:t>
            </a:r>
            <a:r>
              <a:rPr lang="en-US" dirty="0"/>
              <a:t> during motion (0 at start, 1 at end)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Actions:</a:t>
            </a:r>
            <a:r>
              <a:rPr lang="en-US" dirty="0"/>
              <a:t> target rotations for each joint (36 dimensions)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Transition model </a:t>
            </a:r>
            <a:r>
              <a:rPr lang="en-US" dirty="0"/>
              <a:t>or </a:t>
            </a:r>
            <a:r>
              <a:rPr lang="en-US" b="1" dirty="0"/>
              <a:t>dynamics</a:t>
            </a:r>
            <a:r>
              <a:rPr lang="en-US" dirty="0"/>
              <a:t>: derived from physics-based simulation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Imitation reward function</a:t>
            </a:r>
            <a:r>
              <a:rPr lang="en-US" dirty="0"/>
              <a:t>: sum of pose, velocity, end-effector, and center-of-mass error terms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Finding the policy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proximal policy optimization</a:t>
            </a:r>
            <a:endParaRPr 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Requires policy network (two FC layers, outputs represent parameters of Gaussian distributions over actions), value network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Adaptive state initialization: learn initial state distribution as another policy</a:t>
            </a:r>
          </a:p>
        </p:txBody>
      </p:sp>
    </p:spTree>
    <p:extLst>
      <p:ext uri="{BB962C8B-B14F-4D97-AF65-F5344CB8AC3E}">
        <p14:creationId xmlns:p14="http://schemas.microsoft.com/office/powerpoint/2010/main" val="2033909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0A1E5-1F5C-244C-B4AA-CA194EC4D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from video: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EF89C6-8546-B444-AB5F-C8C1016E7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26439"/>
            <a:ext cx="6044574" cy="4267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DCAE0B-1D1D-E94F-AB8B-F7AFF46B0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197839"/>
            <a:ext cx="5562600" cy="47457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C45949-BCB8-3440-B7E7-C74A318B0A35}"/>
              </a:ext>
            </a:extLst>
          </p:cNvPr>
          <p:cNvSpPr txBox="1"/>
          <p:nvPr/>
        </p:nvSpPr>
        <p:spPr>
          <a:xfrm>
            <a:off x="5867400" y="6172200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4"/>
              </a:rPr>
              <a:t>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000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policy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0B16B-D4C0-4E4B-A0A6-B662F8A0F4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Learn a function giving the probability distribution over actions from the current state: </a:t>
                </a:r>
                <a:br>
                  <a:rPr lang="en-US" dirty="0"/>
                </a:br>
                <a:endParaRPr lang="en-US" sz="14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0B16B-D4C0-4E4B-A0A6-B662F8A0F4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95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policy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0B16B-D4C0-4E4B-A0A6-B662F8A0F4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Learn a function giving the probability distribution over actions from the current state: </a:t>
                </a:r>
                <a:br>
                  <a:rPr lang="en-US" dirty="0"/>
                </a:br>
                <a:endParaRPr lang="en-US" sz="14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Why stochastic policies?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There are examples even of grid world scenarios where only a stochastic policy can reach optimality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0B16B-D4C0-4E4B-A0A6-B662F8A0F4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4CD2200-108E-BA42-BAAE-2DEED356B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4191001"/>
            <a:ext cx="4963157" cy="2139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2351D-1F55-AD45-856E-E00020A819B6}"/>
              </a:ext>
            </a:extLst>
          </p:cNvPr>
          <p:cNvSpPr txBox="1"/>
          <p:nvPr/>
        </p:nvSpPr>
        <p:spPr>
          <a:xfrm>
            <a:off x="3268892" y="6330406"/>
            <a:ext cx="5951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agent can’t tell the difference between the gray cells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7EFFDC-B4DF-534A-8904-C412EE2E833F}"/>
              </a:ext>
            </a:extLst>
          </p:cNvPr>
          <p:cNvSpPr txBox="1"/>
          <p:nvPr/>
        </p:nvSpPr>
        <p:spPr>
          <a:xfrm>
            <a:off x="9399704" y="5106815"/>
            <a:ext cx="126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Source: </a:t>
            </a:r>
            <a:br>
              <a:rPr lang="en-US" sz="1400" dirty="0"/>
            </a:br>
            <a:r>
              <a:rPr lang="en-US" sz="1400" dirty="0">
                <a:hlinkClick r:id="rId4"/>
              </a:rPr>
              <a:t>D. Silver</a:t>
            </a:r>
            <a:endParaRPr lang="en-US" sz="1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15D875-8C44-BC4F-A5E7-F8368BC936C7}"/>
              </a:ext>
            </a:extLst>
          </p:cNvPr>
          <p:cNvSpPr/>
          <p:nvPr/>
        </p:nvSpPr>
        <p:spPr bwMode="auto">
          <a:xfrm>
            <a:off x="4953000" y="4419601"/>
            <a:ext cx="685800" cy="687215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solidFill>
                  <a:srgbClr val="FF0000"/>
                </a:solidFill>
                <a:cs typeface="Arial" charset="0"/>
              </a:rPr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457958-6248-0A4D-8A29-B0D2AF7B5A80}"/>
              </a:ext>
            </a:extLst>
          </p:cNvPr>
          <p:cNvSpPr/>
          <p:nvPr/>
        </p:nvSpPr>
        <p:spPr bwMode="auto">
          <a:xfrm>
            <a:off x="6863078" y="4413739"/>
            <a:ext cx="685800" cy="687215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solidFill>
                  <a:srgbClr val="FF0000"/>
                </a:solidFill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954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policy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0B16B-D4C0-4E4B-A0A6-B662F8A0F4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Learn a function giving the probability distribution over actions from the current state: </a:t>
                </a:r>
                <a:br>
                  <a:rPr lang="en-US" dirty="0"/>
                </a:br>
                <a:endParaRPr lang="en-US" sz="14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Why stochastic policies?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It’s mathematically convenient!</a:t>
                </a:r>
              </a:p>
              <a:p>
                <a:pPr marL="1257300" lvl="2" indent="-457200"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Softmax</a:t>
                </a:r>
                <a:r>
                  <a:rPr lang="en-US" sz="2400" dirty="0"/>
                  <a:t> policy: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1257300" lvl="2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Gaussian policy (for continuous action spaces):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0B16B-D4C0-4E4B-A0A6-B662F8A0F4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 b="-6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61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72B7E-DA42-AB41-8E2C-48837D80F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 of a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C3CC9-B46A-6649-ADB8-E61BCB37C3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914400"/>
                <a:ext cx="9448800" cy="5257800"/>
              </a:xfrm>
            </p:spPr>
            <p:txBody>
              <a:bodyPr/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/>
                <a:endParaRPr lang="en-US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/>
                <a:endParaRPr lang="en-US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C3CC9-B46A-6649-ADB8-E61BCB37C3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914400"/>
                <a:ext cx="9448800" cy="5257800"/>
              </a:xfrm>
              <a:blipFill>
                <a:blip r:embed="rId2"/>
                <a:stretch>
                  <a:fillRect t="-26329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15C9CD-571E-F94C-99FC-90E7E6E084E5}"/>
                  </a:ext>
                </a:extLst>
              </p:cNvPr>
              <p:cNvSpPr txBox="1"/>
              <p:nvPr/>
            </p:nvSpPr>
            <p:spPr>
              <a:xfrm>
                <a:off x="3505200" y="3059668"/>
                <a:ext cx="67572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Expectation of return over </a:t>
                </a:r>
                <a:r>
                  <a:rPr lang="en-US" i="1" dirty="0"/>
                  <a:t>trajectories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15C9CD-571E-F94C-99FC-90E7E6E08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059668"/>
                <a:ext cx="6757234" cy="369332"/>
              </a:xfrm>
              <a:prstGeom prst="rect">
                <a:avLst/>
              </a:prstGeom>
              <a:blipFill>
                <a:blip r:embed="rId3"/>
                <a:stretch>
                  <a:fillRect l="-752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40D574-5B50-E146-B345-644CDBFA8109}"/>
                  </a:ext>
                </a:extLst>
              </p:cNvPr>
              <p:cNvSpPr txBox="1"/>
              <p:nvPr/>
            </p:nvSpPr>
            <p:spPr>
              <a:xfrm>
                <a:off x="5105400" y="4867870"/>
                <a:ext cx="2895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Probability of trajectory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under policy with parameters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40D574-5B50-E146-B345-644CDBFA8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867870"/>
                <a:ext cx="2895600" cy="923330"/>
              </a:xfrm>
              <a:prstGeom prst="rect">
                <a:avLst/>
              </a:prstGeom>
              <a:blipFill>
                <a:blip r:embed="rId4"/>
                <a:stretch>
                  <a:fillRect t="-135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6F83F6E7-754B-424B-A2C2-F558C964D523}"/>
              </a:ext>
            </a:extLst>
          </p:cNvPr>
          <p:cNvSpPr/>
          <p:nvPr/>
        </p:nvSpPr>
        <p:spPr bwMode="auto">
          <a:xfrm rot="5400000">
            <a:off x="6449199" y="4230469"/>
            <a:ext cx="284202" cy="9906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7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72B7E-DA42-AB41-8E2C-48837D80F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policy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C3CC9-B46A-6649-ADB8-E61BCB37C3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914400"/>
                <a:ext cx="9448800" cy="5257800"/>
              </a:xfrm>
            </p:spPr>
            <p:txBody>
              <a:bodyPr/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  <m:sup/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den>
                          </m:f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C3CC9-B46A-6649-ADB8-E61BCB37C3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914400"/>
                <a:ext cx="9448800" cy="5257800"/>
              </a:xfrm>
              <a:blipFill>
                <a:blip r:embed="rId2"/>
                <a:stretch>
                  <a:fillRect t="-28744" b="-48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CAB7DC0-3ABE-7243-B92F-2B1357EB119D}"/>
              </a:ext>
            </a:extLst>
          </p:cNvPr>
          <p:cNvSpPr/>
          <p:nvPr/>
        </p:nvSpPr>
        <p:spPr bwMode="auto">
          <a:xfrm>
            <a:off x="6342888" y="3810000"/>
            <a:ext cx="1524000" cy="990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72B7E-DA42-AB41-8E2C-48837D80F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policy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C3CC9-B46A-6649-ADB8-E61BCB37C3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</p:spPr>
            <p:txBody>
              <a:bodyPr/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func>
                        <m:func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C3CC9-B46A-6649-ADB8-E61BCB37C3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  <a:blipFill>
                <a:blip r:embed="rId2"/>
                <a:stretch>
                  <a:fillRect t="-966" b="-28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F5BD5BA-8F97-704A-8864-E82F0F7131E7}"/>
              </a:ext>
            </a:extLst>
          </p:cNvPr>
          <p:cNvSpPr txBox="1"/>
          <p:nvPr/>
        </p:nvSpPr>
        <p:spPr>
          <a:xfrm>
            <a:off x="6172200" y="56504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i="1" dirty="0"/>
              <a:t>score function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37C80C3-89C9-8348-9487-F99D25122D77}"/>
              </a:ext>
            </a:extLst>
          </p:cNvPr>
          <p:cNvSpPr/>
          <p:nvPr/>
        </p:nvSpPr>
        <p:spPr bwMode="auto">
          <a:xfrm rot="5400000">
            <a:off x="7429500" y="4240768"/>
            <a:ext cx="304800" cy="23622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AEF068-757F-C64C-BE60-AA240DA5CC54}"/>
                  </a:ext>
                </a:extLst>
              </p:cNvPr>
              <p:cNvSpPr txBox="1"/>
              <p:nvPr/>
            </p:nvSpPr>
            <p:spPr>
              <a:xfrm>
                <a:off x="6400800" y="1828801"/>
                <a:ext cx="2895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Probability of trajectory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,…)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AEF068-757F-C64C-BE60-AA240DA5C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828801"/>
                <a:ext cx="2895600" cy="646331"/>
              </a:xfrm>
              <a:prstGeom prst="rect">
                <a:avLst/>
              </a:prstGeom>
              <a:blipFill>
                <a:blip r:embed="rId3"/>
                <a:stretch>
                  <a:fillRect t="-3922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7C602749-6D55-2544-B543-4C4077FC44E8}"/>
              </a:ext>
            </a:extLst>
          </p:cNvPr>
          <p:cNvSpPr/>
          <p:nvPr/>
        </p:nvSpPr>
        <p:spPr bwMode="auto">
          <a:xfrm rot="5400000">
            <a:off x="7731369" y="1143000"/>
            <a:ext cx="228600" cy="9906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0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23259</TotalTime>
  <Words>1840</Words>
  <Application>Microsoft Macintosh PowerPoint</Application>
  <PresentationFormat>Widescreen</PresentationFormat>
  <Paragraphs>229</Paragraphs>
  <Slides>38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Cambria Math</vt:lpstr>
      <vt:lpstr>Times New Roman</vt:lpstr>
      <vt:lpstr>Blank Presentation</vt:lpstr>
      <vt:lpstr>Policy Gradient Methods</vt:lpstr>
      <vt:lpstr>Outline</vt:lpstr>
      <vt:lpstr>Policy gradient methods: Motivation</vt:lpstr>
      <vt:lpstr>Stochastic policy representation</vt:lpstr>
      <vt:lpstr>Stochastic policy representation</vt:lpstr>
      <vt:lpstr>Stochastic policy representation</vt:lpstr>
      <vt:lpstr>Expected value of a policy</vt:lpstr>
      <vt:lpstr>Finding the policy gradient</vt:lpstr>
      <vt:lpstr>Finding the policy gradient</vt:lpstr>
      <vt:lpstr>Score function 〖∇_θ  log〗⁡〖π_θ (a|s)〗</vt:lpstr>
      <vt:lpstr>Finding the policy gradient</vt:lpstr>
      <vt:lpstr>Finding the policy gradient</vt:lpstr>
      <vt:lpstr>REINFORCE algorithm</vt:lpstr>
      <vt:lpstr>REINFORCE: Single-step version</vt:lpstr>
      <vt:lpstr>Outline</vt:lpstr>
      <vt:lpstr>Reducing variance</vt:lpstr>
      <vt:lpstr>Reducing variance</vt:lpstr>
      <vt:lpstr>Reducing variance</vt:lpstr>
      <vt:lpstr>Actor-Critic algorithms</vt:lpstr>
      <vt:lpstr>Reducing variance</vt:lpstr>
      <vt:lpstr>Estimating the advantage function</vt:lpstr>
      <vt:lpstr>Online actor-critic algorithm</vt:lpstr>
      <vt:lpstr>Asynchronous advantage actor-critic (A3C)</vt:lpstr>
      <vt:lpstr>Asynchronous advantage actor-critic (A3C)</vt:lpstr>
      <vt:lpstr>Asynchronous advantage actor-critic (A3C)</vt:lpstr>
      <vt:lpstr>Asynchronous advantage actor-critic (A3C)</vt:lpstr>
      <vt:lpstr>Proximal policy optimization (PPO)</vt:lpstr>
      <vt:lpstr>Outline</vt:lpstr>
      <vt:lpstr>Application: Adaptive policies for robot locomotion</vt:lpstr>
      <vt:lpstr>Application: Adaptive policies for robot locomotion</vt:lpstr>
      <vt:lpstr>Locomotion with vision in the loop</vt:lpstr>
      <vt:lpstr>Application: Learning skills from video</vt:lpstr>
      <vt:lpstr>Application: Learning skills from video</vt:lpstr>
      <vt:lpstr>Skills from video: Motion estimation details</vt:lpstr>
      <vt:lpstr>Skills from video: Motion estimation details</vt:lpstr>
      <vt:lpstr>Skills from video: Motion imitation details</vt:lpstr>
      <vt:lpstr>Skills from video: Motion imitation details</vt:lpstr>
      <vt:lpstr>Skills from video: Results</vt:lpstr>
    </vt:vector>
  </TitlesOfParts>
  <Company>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Observations</dc:title>
  <dc:creator>Min-Yen Kan</dc:creator>
  <cp:lastModifiedBy>Lazebnik, Svetlana</cp:lastModifiedBy>
  <cp:revision>442</cp:revision>
  <cp:lastPrinted>2020-11-20T19:20:54Z</cp:lastPrinted>
  <dcterms:created xsi:type="dcterms:W3CDTF">2003-12-24T06:34:20Z</dcterms:created>
  <dcterms:modified xsi:type="dcterms:W3CDTF">2024-04-10T18:10:17Z</dcterms:modified>
</cp:coreProperties>
</file>