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1154" r:id="rId2"/>
    <p:sldId id="257" r:id="rId3"/>
    <p:sldId id="265" r:id="rId4"/>
    <p:sldId id="1155" r:id="rId5"/>
    <p:sldId id="326" r:id="rId6"/>
    <p:sldId id="333" r:id="rId7"/>
    <p:sldId id="330" r:id="rId8"/>
    <p:sldId id="369" r:id="rId9"/>
    <p:sldId id="328" r:id="rId10"/>
    <p:sldId id="332" r:id="rId11"/>
    <p:sldId id="329" r:id="rId12"/>
    <p:sldId id="1312" r:id="rId13"/>
    <p:sldId id="301" r:id="rId14"/>
    <p:sldId id="280" r:id="rId15"/>
    <p:sldId id="365" r:id="rId16"/>
    <p:sldId id="339" r:id="rId17"/>
    <p:sldId id="349" r:id="rId18"/>
    <p:sldId id="346" r:id="rId19"/>
    <p:sldId id="363" r:id="rId20"/>
    <p:sldId id="1167" r:id="rId21"/>
    <p:sldId id="314" r:id="rId22"/>
    <p:sldId id="294" r:id="rId23"/>
    <p:sldId id="296" r:id="rId24"/>
    <p:sldId id="364" r:id="rId25"/>
    <p:sldId id="295" r:id="rId26"/>
    <p:sldId id="297" r:id="rId27"/>
    <p:sldId id="298" r:id="rId28"/>
    <p:sldId id="341" r:id="rId29"/>
    <p:sldId id="347" r:id="rId30"/>
    <p:sldId id="1313" r:id="rId31"/>
    <p:sldId id="258" r:id="rId32"/>
    <p:sldId id="354" r:id="rId33"/>
    <p:sldId id="1336" r:id="rId34"/>
    <p:sldId id="1157" r:id="rId35"/>
    <p:sldId id="1158" r:id="rId36"/>
    <p:sldId id="1159" r:id="rId37"/>
    <p:sldId id="1160" r:id="rId38"/>
    <p:sldId id="259" r:id="rId39"/>
    <p:sldId id="356" r:id="rId40"/>
    <p:sldId id="361" r:id="rId41"/>
    <p:sldId id="1161" r:id="rId42"/>
    <p:sldId id="1162" r:id="rId43"/>
    <p:sldId id="1163" r:id="rId44"/>
    <p:sldId id="1164" r:id="rId45"/>
    <p:sldId id="1314" r:id="rId46"/>
    <p:sldId id="1168" r:id="rId47"/>
    <p:sldId id="336" r:id="rId48"/>
    <p:sldId id="1368" r:id="rId49"/>
    <p:sldId id="1366" r:id="rId50"/>
    <p:sldId id="1367" r:id="rId51"/>
    <p:sldId id="337" r:id="rId52"/>
    <p:sldId id="1311" r:id="rId53"/>
    <p:sldId id="1315" r:id="rId54"/>
    <p:sldId id="345" r:id="rId55"/>
    <p:sldId id="362" r:id="rId56"/>
    <p:sldId id="315" r:id="rId57"/>
    <p:sldId id="316" r:id="rId58"/>
    <p:sldId id="317" r:id="rId59"/>
    <p:sldId id="318" r:id="rId60"/>
    <p:sldId id="319" r:id="rId61"/>
    <p:sldId id="1316" r:id="rId62"/>
    <p:sldId id="1335" r:id="rId63"/>
    <p:sldId id="1334" r:id="rId64"/>
    <p:sldId id="1333" r:id="rId65"/>
    <p:sldId id="306" r:id="rId66"/>
    <p:sldId id="367" r:id="rId67"/>
    <p:sldId id="1422" r:id="rId68"/>
    <p:sldId id="450" r:id="rId69"/>
    <p:sldId id="1305" r:id="rId70"/>
    <p:sldId id="1306" r:id="rId71"/>
    <p:sldId id="1330" r:id="rId72"/>
    <p:sldId id="1329" r:id="rId73"/>
    <p:sldId id="451" r:id="rId74"/>
    <p:sldId id="1307" r:id="rId75"/>
    <p:sldId id="1328" r:id="rId76"/>
    <p:sldId id="1421" r:id="rId77"/>
    <p:sldId id="372" r:id="rId78"/>
    <p:sldId id="373" r:id="rId79"/>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FF9900"/>
    <a:srgbClr val="FF7E79"/>
    <a:srgbClr val="FFAEE2"/>
    <a:srgbClr val="CC66FF"/>
    <a:srgbClr val="FFC9BA"/>
    <a:srgbClr val="FF0000"/>
    <a:srgbClr val="BCFF45"/>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9" autoAdjust="0"/>
    <p:restoredTop sz="77238" autoAdjust="0"/>
  </p:normalViewPr>
  <p:slideViewPr>
    <p:cSldViewPr>
      <p:cViewPr varScale="1">
        <p:scale>
          <a:sx n="85" d="100"/>
          <a:sy n="85" d="100"/>
        </p:scale>
        <p:origin x="1464"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cs typeface="CMU Bright Roman"/>
              </a:rPr>
              <a:t>What makes this problem challenging?</a:t>
            </a:r>
          </a:p>
          <a:p>
            <a:pPr>
              <a:buFont typeface="Arial" panose="020B0604020202020204" pitchFamily="34" charset="0"/>
              <a:buChar char="•"/>
            </a:pPr>
            <a:r>
              <a:rPr lang="en-US" dirty="0">
                <a:cs typeface="CMU Bright Roman"/>
              </a:rPr>
              <a:t>What feature representation or predictor structure can we use for this problem?</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a:t>
            </a:fld>
            <a:endParaRPr lang="en-US"/>
          </a:p>
        </p:txBody>
      </p:sp>
    </p:spTree>
    <p:extLst>
      <p:ext uri="{BB962C8B-B14F-4D97-AF65-F5344CB8AC3E}">
        <p14:creationId xmlns:p14="http://schemas.microsoft.com/office/powerpoint/2010/main" val="115123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3"/>
              </a:buClr>
              <a:buSzPts val="1400"/>
              <a:buFont typeface="Proxima Nova"/>
              <a:buNone/>
            </a:pPr>
            <a:endParaRPr/>
          </a:p>
        </p:txBody>
      </p:sp>
    </p:spTree>
    <p:extLst>
      <p:ext uri="{BB962C8B-B14F-4D97-AF65-F5344CB8AC3E}">
        <p14:creationId xmlns:p14="http://schemas.microsoft.com/office/powerpoint/2010/main" val="21901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75</a:t>
            </a:fld>
            <a:endParaRPr lang="en-US"/>
          </a:p>
        </p:txBody>
      </p:sp>
    </p:spTree>
    <p:extLst>
      <p:ext uri="{BB962C8B-B14F-4D97-AF65-F5344CB8AC3E}">
        <p14:creationId xmlns:p14="http://schemas.microsoft.com/office/powerpoint/2010/main" val="20343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76</a:t>
            </a:fld>
            <a:endParaRPr lang="en-US"/>
          </a:p>
        </p:txBody>
      </p:sp>
    </p:spTree>
    <p:extLst>
      <p:ext uri="{BB962C8B-B14F-4D97-AF65-F5344CB8AC3E}">
        <p14:creationId xmlns:p14="http://schemas.microsoft.com/office/powerpoint/2010/main" val="255990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19</a:t>
            </a:fld>
            <a:endParaRPr lang="en-US"/>
          </a:p>
        </p:txBody>
      </p:sp>
    </p:spTree>
    <p:extLst>
      <p:ext uri="{BB962C8B-B14F-4D97-AF65-F5344CB8AC3E}">
        <p14:creationId xmlns:p14="http://schemas.microsoft.com/office/powerpoint/2010/main" val="22174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20</a:t>
            </a:fld>
            <a:endParaRPr lang="en-US"/>
          </a:p>
        </p:txBody>
      </p:sp>
    </p:spTree>
    <p:extLst>
      <p:ext uri="{BB962C8B-B14F-4D97-AF65-F5344CB8AC3E}">
        <p14:creationId xmlns:p14="http://schemas.microsoft.com/office/powerpoint/2010/main" val="91784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40D15-9517-9A43-B8B0-C5BE6343C604}" type="slidenum">
              <a:rPr lang="en-US" smtClean="0"/>
              <a:t>29</a:t>
            </a:fld>
            <a:endParaRPr lang="en-US"/>
          </a:p>
        </p:txBody>
      </p:sp>
    </p:spTree>
    <p:extLst>
      <p:ext uri="{BB962C8B-B14F-4D97-AF65-F5344CB8AC3E}">
        <p14:creationId xmlns:p14="http://schemas.microsoft.com/office/powerpoint/2010/main" val="399784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359454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33</a:t>
            </a:fld>
            <a:endParaRPr lang="en-US"/>
          </a:p>
        </p:txBody>
      </p:sp>
    </p:spTree>
    <p:extLst>
      <p:ext uri="{BB962C8B-B14F-4D97-AF65-F5344CB8AC3E}">
        <p14:creationId xmlns:p14="http://schemas.microsoft.com/office/powerpoint/2010/main" val="406001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52</a:t>
            </a:fld>
            <a:endParaRPr lang="en-US"/>
          </a:p>
        </p:txBody>
      </p:sp>
    </p:spTree>
    <p:extLst>
      <p:ext uri="{BB962C8B-B14F-4D97-AF65-F5344CB8AC3E}">
        <p14:creationId xmlns:p14="http://schemas.microsoft.com/office/powerpoint/2010/main" val="226071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66</a:t>
            </a:fld>
            <a:endParaRPr lang="en-US"/>
          </a:p>
        </p:txBody>
      </p:sp>
    </p:spTree>
    <p:extLst>
      <p:ext uri="{BB962C8B-B14F-4D97-AF65-F5344CB8AC3E}">
        <p14:creationId xmlns:p14="http://schemas.microsoft.com/office/powerpoint/2010/main" val="174666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3"/>
              </a:buClr>
              <a:buSzPts val="1400"/>
              <a:buFont typeface="Proxima Nova"/>
              <a:buNone/>
            </a:pPr>
            <a:endParaRPr dirty="0"/>
          </a:p>
        </p:txBody>
      </p:sp>
    </p:spTree>
    <p:extLst>
      <p:ext uri="{BB962C8B-B14F-4D97-AF65-F5344CB8AC3E}">
        <p14:creationId xmlns:p14="http://schemas.microsoft.com/office/powerpoint/2010/main" val="265970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solidFill>
                  <a:srgbClr val="000000"/>
                </a:solidFill>
              </a:defRPr>
            </a:pPr>
            <a:r>
              <a:rPr sz="5000">
                <a:solidFill>
                  <a:srgbClr val="0042AA"/>
                </a:solidFill>
              </a:rPr>
              <a:t>Title Text</a:t>
            </a:r>
          </a:p>
        </p:txBody>
      </p:sp>
      <p:sp>
        <p:nvSpPr>
          <p:cNvPr id="11" name="Shape 11"/>
          <p:cNvSpPr>
            <a:spLocks noGrp="1"/>
          </p:cNvSpPr>
          <p:nvPr>
            <p:ph type="body" idx="1"/>
          </p:nvPr>
        </p:nvSpPr>
        <p:spPr>
          <a:prstGeom prst="rect">
            <a:avLst/>
          </a:prstGeom>
        </p:spPr>
        <p:txBody>
          <a:bodyPr/>
          <a:lstStyle>
            <a:lvl2pPr>
              <a:buChar char="-"/>
            </a:lvl2pPr>
            <a:lvl3pPr>
              <a:defRPr sz="2100"/>
            </a:lvl3pPr>
            <a:lvl4pPr marL="371898" indent="-185208">
              <a:buChar char="-"/>
              <a:defRPr sz="2100"/>
            </a:lvl4pPr>
            <a:lvl5pPr>
              <a:defRPr sz="2100"/>
            </a:lvl5pPr>
          </a:lstStyle>
          <a:p>
            <a:pPr lvl="0">
              <a:defRPr sz="1800"/>
            </a:pPr>
            <a:r>
              <a:rPr sz="2800"/>
              <a:t>Body Level One</a:t>
            </a:r>
          </a:p>
          <a:p>
            <a:pPr lvl="1">
              <a:defRPr sz="1800"/>
            </a:pPr>
            <a:r>
              <a:rPr sz="28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17525015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arpathy.github.io/2015/05/21/rnn-effectiveness/" TargetMode="External"/><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0.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crl.ucsd.edu/~elman/Papers/fsit.pdf"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17.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s://brenocon.com/blog/2013/10/tanh-is-a-rescaled-logistic-sigmoid-function/" TargetMode="External"/><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tiff"/><Relationship Id="rId4" Type="http://schemas.openxmlformats.org/officeDocument/2006/relationships/hyperlink" Target="http://ronny.rest/blog/post_2017_08_16_tanh/" TargetMode="Externa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45.png"/><Relationship Id="rId4" Type="http://schemas.openxmlformats.org/officeDocument/2006/relationships/image" Target="../media/image5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oleObject" Target="../embeddings/oleObject1.bin"/><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oleObject" Target="../embeddings/oleObject2.bin"/><Relationship Id="rId4" Type="http://schemas.openxmlformats.org/officeDocument/2006/relationships/image" Target="../media/image19.emf"/><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oleObject" Target="../embeddings/oleObject1.bin"/><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oleObject" Target="../embeddings/oleObject2.bin"/><Relationship Id="rId4" Type="http://schemas.openxmlformats.org/officeDocument/2006/relationships/image" Target="../media/image19.emf"/><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achinelearningmastery.com/gentle-introduction-backpropagation-time/"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www.cs.utoronto.ca/~ilya/pubs/ilya_sutskever_phd_thesis.pdf"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hyperlink" Target="https://www.researchgate.net/publication/13853244_Long_Short-term_Memory"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84.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84.png"/><Relationship Id="rId5" Type="http://schemas.openxmlformats.org/officeDocument/2006/relationships/oleObject" Target="../embeddings/oleObject3.bin"/><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9.emf"/><Relationship Id="rId10" Type="http://schemas.openxmlformats.org/officeDocument/2006/relationships/image" Target="../media/image84.png"/><Relationship Id="rId4" Type="http://schemas.openxmlformats.org/officeDocument/2006/relationships/oleObject" Target="../embeddings/oleObject3.bin"/><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image" Target="../media/image92.png"/><Relationship Id="rId10" Type="http://schemas.openxmlformats.org/officeDocument/2006/relationships/image" Target="../media/image84.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89.png"/><Relationship Id="rId17" Type="http://schemas.openxmlformats.org/officeDocument/2006/relationships/image" Target="../media/image93.png"/><Relationship Id="rId16" Type="http://schemas.openxmlformats.org/officeDocument/2006/relationships/oleObject" Target="../embeddings/oleObject4.bin"/><Relationship Id="rId20"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image" Target="../media/image92.png"/><Relationship Id="rId10" Type="http://schemas.openxmlformats.org/officeDocument/2006/relationships/image" Target="../media/image84.png"/><Relationship Id="rId19" Type="http://schemas.openxmlformats.org/officeDocument/2006/relationships/image" Target="../media/image95.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79.png"/><Relationship Id="rId21" Type="http://schemas.openxmlformats.org/officeDocument/2006/relationships/image" Target="../media/image98.png"/><Relationship Id="rId7" Type="http://schemas.openxmlformats.org/officeDocument/2006/relationships/image" Target="../media/image81.png"/><Relationship Id="rId12" Type="http://schemas.openxmlformats.org/officeDocument/2006/relationships/image" Target="../media/image90.png"/><Relationship Id="rId17" Type="http://schemas.openxmlformats.org/officeDocument/2006/relationships/image" Target="../media/image94.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oleObject" Target="../embeddings/oleObject4.bin"/><Relationship Id="rId10" Type="http://schemas.openxmlformats.org/officeDocument/2006/relationships/image" Target="../media/image84.png"/><Relationship Id="rId19" Type="http://schemas.openxmlformats.org/officeDocument/2006/relationships/image" Target="../media/image96.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2.png"/><Relationship Id="rId22"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hyperlink" Target="http://cs231n.stanford.edu/slides/2018/cs231n_2018_lecture10.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cs231n.stanford.edu/slides/2018/cs231n_2018_lecture10.pdf" TargetMode="External"/><Relationship Id="rId4" Type="http://schemas.openxmlformats.org/officeDocument/2006/relationships/hyperlink" Target="http://arunmallya.github.io/writeups/nn/lstm/index.html#/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521.png"/><Relationship Id="rId3" Type="http://schemas.openxmlformats.org/officeDocument/2006/relationships/image" Target="../media/image79.png"/><Relationship Id="rId7" Type="http://schemas.openxmlformats.org/officeDocument/2006/relationships/hyperlink" Target="https://arxiv.org/pdf/1406.1078.pdf" TargetMode="External"/><Relationship Id="rId12" Type="http://schemas.openxmlformats.org/officeDocument/2006/relationships/image" Target="../media/image110.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96.png"/><Relationship Id="rId5" Type="http://schemas.openxmlformats.org/officeDocument/2006/relationships/image" Target="../media/image105.png"/><Relationship Id="rId10" Type="http://schemas.openxmlformats.org/officeDocument/2006/relationships/image" Target="../media/image109.png"/><Relationship Id="rId9"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8.png"/><Relationship Id="rId7"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58.png"/><Relationship Id="rId10" Type="http://schemas.openxmlformats.org/officeDocument/2006/relationships/image" Target="../media/image520.png"/><Relationship Id="rId4" Type="http://schemas.openxmlformats.org/officeDocument/2006/relationships/image" Target="../media/image109.png"/><Relationship Id="rId9"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30.png"/><Relationship Id="rId13"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5.png"/><Relationship Id="rId5" Type="http://schemas.openxmlformats.org/officeDocument/2006/relationships/image" Target="../media/image58.png"/><Relationship Id="rId10" Type="http://schemas.openxmlformats.org/officeDocument/2006/relationships/image" Target="../media/image103.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520.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04.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72.png"/><Relationship Id="rId16" Type="http://schemas.openxmlformats.org/officeDocument/2006/relationships/hyperlink" Target="https://arxiv.org/pdf/1406.1078.pdf" TargetMode="Externa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xiv.org/abs/1609.08144"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0.png"/><Relationship Id="rId7" Type="http://schemas.openxmlformats.org/officeDocument/2006/relationships/hyperlink" Target="http://karpathy.github.io/2015/05/21/rnn-effectiveness/"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220.png"/><Relationship Id="rId5" Type="http://schemas.openxmlformats.org/officeDocument/2006/relationships/image" Target="../media/image1210.png"/><Relationship Id="rId4" Type="http://schemas.openxmlformats.org/officeDocument/2006/relationships/image" Target="../media/image1200.png"/></Relationships>
</file>

<file path=ppt/slides/_rels/slide55.xml.rels><?xml version="1.0" encoding="UTF-8" standalone="yes"?>
<Relationships xmlns="http://schemas.openxmlformats.org/package/2006/relationships"><Relationship Id="rId3" Type="http://schemas.openxmlformats.org/officeDocument/2006/relationships/hyperlink" Target="http://karpathy.github.io/2015/05/21/rnn-effectiveness/"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pdf/1506.02078.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tommymullaney.com/projects/char-rnn-gcha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arxiv.org/pdf/1506.02078.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deeplearning.net/tutorial/lstm.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v-foundation.org/openaccess/content_cvpr_2015/papers/Vinyals_Show_and_Tell_2015_CVPR_paper.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github.com/karpathy/neuraltalk2" TargetMode="External"/><Relationship Id="rId5" Type="http://schemas.openxmlformats.org/officeDocument/2006/relationships/image" Target="../media/image9.png"/><Relationship Id="rId10" Type="http://schemas.openxmlformats.org/officeDocument/2006/relationships/hyperlink" Target="https://web.eecs.umich.edu/~justincj/slides/eecs498/FA2020/598_FA2020_lecture12.pdf" TargetMode="External"/><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towardsdatascience.com/evaluating-text-output-in-nlp-bleu-at-your-own-risk-e8609665a21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aclweb.org/anthology/P02-1040.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owardsdatascience.com/evaluating-text-output-in-nlp-bleu-at-your-own-risk-e8609665a213"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 Id="rId4" Type="http://schemas.openxmlformats.org/officeDocument/2006/relationships/hyperlink" Target="http://mscoco.org/dataset/#captions-leaderboar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translate.goog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968C202-E369-034A-ACCC-E04211D1F8A0}"/>
              </a:ext>
            </a:extLst>
          </p:cNvPr>
          <p:cNvSpPr txBox="1">
            <a:spLocks/>
          </p:cNvSpPr>
          <p:nvPr/>
        </p:nvSpPr>
        <p:spPr bwMode="auto">
          <a:xfrm>
            <a:off x="1600200" y="6477000"/>
            <a:ext cx="8561504" cy="425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sz="1600" b="0" kern="0" dirty="0">
                <a:cs typeface="CMU Bright Roman"/>
              </a:rPr>
              <a:t>Many slides adapted from </a:t>
            </a:r>
            <a:r>
              <a:rPr lang="en-US" sz="1600" b="0" kern="0" dirty="0" err="1">
                <a:cs typeface="CMU Bright Roman"/>
              </a:rPr>
              <a:t>Arun</a:t>
            </a:r>
            <a:r>
              <a:rPr lang="en-US" sz="1600" b="0" kern="0" dirty="0">
                <a:cs typeface="CMU Bright Roman"/>
              </a:rPr>
              <a:t> </a:t>
            </a:r>
            <a:r>
              <a:rPr lang="en-US" sz="1600" b="0" kern="0" dirty="0" err="1">
                <a:cs typeface="CMU Bright Roman"/>
              </a:rPr>
              <a:t>Mallya</a:t>
            </a:r>
            <a:r>
              <a:rPr lang="en-US" sz="1600" b="0" kern="0" dirty="0">
                <a:cs typeface="CMU Bright Roman"/>
              </a:rPr>
              <a:t> and </a:t>
            </a:r>
            <a:r>
              <a:rPr lang="en-US" sz="1600" b="0" kern="0" dirty="0">
                <a:cs typeface="CMU Bright Roman"/>
                <a:hlinkClick r:id="rId2"/>
              </a:rPr>
              <a:t>Justin Johnson</a:t>
            </a:r>
            <a:r>
              <a:rPr lang="en-US" sz="1600" b="0" kern="0" dirty="0">
                <a:cs typeface="CMU Bright Roman"/>
              </a:rPr>
              <a:t> (and Stanford CS231n)</a:t>
            </a:r>
          </a:p>
        </p:txBody>
      </p:sp>
      <p:sp>
        <p:nvSpPr>
          <p:cNvPr id="5" name="Title 4">
            <a:extLst>
              <a:ext uri="{FF2B5EF4-FFF2-40B4-BE49-F238E27FC236}">
                <a16:creationId xmlns:a16="http://schemas.microsoft.com/office/drawing/2014/main" id="{A98DAFFB-4362-2346-84FF-71ECF541EE80}"/>
              </a:ext>
            </a:extLst>
          </p:cNvPr>
          <p:cNvSpPr>
            <a:spLocks noGrp="1"/>
          </p:cNvSpPr>
          <p:nvPr>
            <p:ph type="title"/>
          </p:nvPr>
        </p:nvSpPr>
        <p:spPr/>
        <p:txBody>
          <a:bodyPr/>
          <a:lstStyle/>
          <a:p>
            <a:r>
              <a:rPr lang="en-US" dirty="0"/>
              <a:t>Recurrent networks</a:t>
            </a:r>
          </a:p>
        </p:txBody>
      </p:sp>
      <p:sp>
        <p:nvSpPr>
          <p:cNvPr id="7" name="TextBox 6">
            <a:extLst>
              <a:ext uri="{FF2B5EF4-FFF2-40B4-BE49-F238E27FC236}">
                <a16:creationId xmlns:a16="http://schemas.microsoft.com/office/drawing/2014/main" id="{25404416-2A1B-8146-84DA-DD3A671EFED6}"/>
              </a:ext>
            </a:extLst>
          </p:cNvPr>
          <p:cNvSpPr txBox="1"/>
          <p:nvPr/>
        </p:nvSpPr>
        <p:spPr>
          <a:xfrm>
            <a:off x="10923704" y="6474023"/>
            <a:ext cx="1268296" cy="307777"/>
          </a:xfrm>
          <a:prstGeom prst="rect">
            <a:avLst/>
          </a:prstGeom>
          <a:noFill/>
        </p:spPr>
        <p:txBody>
          <a:bodyPr wrap="none" rtlCol="0">
            <a:spAutoFit/>
          </a:bodyPr>
          <a:lstStyle/>
          <a:p>
            <a:r>
              <a:rPr lang="en-US" sz="1400" b="0" dirty="0">
                <a:hlinkClick r:id="rId3"/>
              </a:rPr>
              <a:t>Image source</a:t>
            </a:r>
            <a:endParaRPr lang="en-US" sz="1400" b="0" dirty="0"/>
          </a:p>
        </p:txBody>
      </p:sp>
      <p:pic>
        <p:nvPicPr>
          <p:cNvPr id="8" name="Picture 7">
            <a:extLst>
              <a:ext uri="{FF2B5EF4-FFF2-40B4-BE49-F238E27FC236}">
                <a16:creationId xmlns:a16="http://schemas.microsoft.com/office/drawing/2014/main" id="{A3112717-ACE2-8143-B8E8-B596D5B3F259}"/>
              </a:ext>
            </a:extLst>
          </p:cNvPr>
          <p:cNvPicPr>
            <a:picLocks noChangeAspect="1"/>
          </p:cNvPicPr>
          <p:nvPr/>
        </p:nvPicPr>
        <p:blipFill rotWithShape="1">
          <a:blip r:embed="rId4"/>
          <a:srcRect l="13750" t="10066"/>
          <a:stretch/>
        </p:blipFill>
        <p:spPr>
          <a:xfrm>
            <a:off x="838200" y="1926958"/>
            <a:ext cx="10515600" cy="3432153"/>
          </a:xfrm>
          <a:prstGeom prst="rect">
            <a:avLst/>
          </a:prstGeom>
        </p:spPr>
      </p:pic>
    </p:spTree>
    <p:extLst>
      <p:ext uri="{BB962C8B-B14F-4D97-AF65-F5344CB8AC3E}">
        <p14:creationId xmlns:p14="http://schemas.microsoft.com/office/powerpoint/2010/main" val="384108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sp>
        <p:nvSpPr>
          <p:cNvPr id="5" name="Content Placeholder 4">
            <a:extLst>
              <a:ext uri="{FF2B5EF4-FFF2-40B4-BE49-F238E27FC236}">
                <a16:creationId xmlns:a16="http://schemas.microsoft.com/office/drawing/2014/main" id="{12BEEEAB-EABF-E54E-9AB9-7A19A03EE5FD}"/>
              </a:ext>
            </a:extLst>
          </p:cNvPr>
          <p:cNvSpPr>
            <a:spLocks noGrp="1"/>
          </p:cNvSpPr>
          <p:nvPr>
            <p:ph idx="1"/>
          </p:nvPr>
        </p:nvSpPr>
        <p:spPr/>
        <p:txBody>
          <a:bodyPr/>
          <a:lstStyle/>
          <a:p>
            <a:pPr marL="457200" indent="-457200">
              <a:buFont typeface="Arial" panose="020B0604020202020204" pitchFamily="34" charset="0"/>
              <a:buChar char="•"/>
            </a:pPr>
            <a:r>
              <a:rPr lang="en-US" dirty="0"/>
              <a:t>Multiple input – multiple output (or sequence to sequence) scenario:</a:t>
            </a:r>
          </a:p>
        </p:txBody>
      </p:sp>
      <p:sp>
        <p:nvSpPr>
          <p:cNvPr id="9" name="Rectangle 8">
            <a:extLst>
              <a:ext uri="{FF2B5EF4-FFF2-40B4-BE49-F238E27FC236}">
                <a16:creationId xmlns:a16="http://schemas.microsoft.com/office/drawing/2014/main" id="{17359089-7AEB-6147-9FBF-CF7C7EB5F2EC}"/>
              </a:ext>
            </a:extLst>
          </p:cNvPr>
          <p:cNvSpPr/>
          <p:nvPr/>
        </p:nvSpPr>
        <p:spPr>
          <a:xfrm>
            <a:off x="211805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762920F1-6BBF-1C4D-8204-9ED97A7C96E6}"/>
              </a:ext>
            </a:extLst>
          </p:cNvPr>
          <p:cNvCxnSpPr/>
          <p:nvPr/>
        </p:nvCxnSpPr>
        <p:spPr>
          <a:xfrm flipV="1">
            <a:off x="2413470"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9D67C54-93D0-CF44-A163-613B91A9C5DF}"/>
              </a:ext>
            </a:extLst>
          </p:cNvPr>
          <p:cNvCxnSpPr/>
          <p:nvPr/>
        </p:nvCxnSpPr>
        <p:spPr>
          <a:xfrm>
            <a:off x="2683008"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AD3F816-8973-8C4F-81A5-483CEAACB468}"/>
              </a:ext>
            </a:extLst>
          </p:cNvPr>
          <p:cNvSpPr/>
          <p:nvPr/>
        </p:nvSpPr>
        <p:spPr>
          <a:xfrm>
            <a:off x="3199817"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3" name="Straight Arrow Connector 12">
            <a:extLst>
              <a:ext uri="{FF2B5EF4-FFF2-40B4-BE49-F238E27FC236}">
                <a16:creationId xmlns:a16="http://schemas.microsoft.com/office/drawing/2014/main" id="{FC2A49CB-7049-AE41-8563-4AA437E7F444}"/>
              </a:ext>
            </a:extLst>
          </p:cNvPr>
          <p:cNvCxnSpPr/>
          <p:nvPr/>
        </p:nvCxnSpPr>
        <p:spPr>
          <a:xfrm flipV="1">
            <a:off x="3480995"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DB230CB-691B-DA49-BBD6-CDB0EAB148EB}"/>
              </a:ext>
            </a:extLst>
          </p:cNvPr>
          <p:cNvCxnSpPr/>
          <p:nvPr/>
        </p:nvCxnSpPr>
        <p:spPr>
          <a:xfrm>
            <a:off x="3749976"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8FEEE89-70A2-5E41-B124-5BB248369104}"/>
              </a:ext>
            </a:extLst>
          </p:cNvPr>
          <p:cNvSpPr/>
          <p:nvPr/>
        </p:nvSpPr>
        <p:spPr>
          <a:xfrm>
            <a:off x="4266785"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A8E75A67-E403-9548-97DB-932C8F4CC143}"/>
              </a:ext>
            </a:extLst>
          </p:cNvPr>
          <p:cNvCxnSpPr/>
          <p:nvPr/>
        </p:nvCxnSpPr>
        <p:spPr>
          <a:xfrm flipV="1">
            <a:off x="4547963"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12A5E4A-D08A-5A44-9BBA-C77DC3F4FEDA}"/>
              </a:ext>
            </a:extLst>
          </p:cNvPr>
          <p:cNvSpPr/>
          <p:nvPr/>
        </p:nvSpPr>
        <p:spPr>
          <a:xfrm>
            <a:off x="661927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C1AB72BF-92ED-3443-9E6F-212D826E72A7}"/>
              </a:ext>
            </a:extLst>
          </p:cNvPr>
          <p:cNvCxnSpPr/>
          <p:nvPr/>
        </p:nvCxnSpPr>
        <p:spPr>
          <a:xfrm>
            <a:off x="4834325"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9EF9A93-2C64-0542-9DB7-0278787DE877}"/>
              </a:ext>
            </a:extLst>
          </p:cNvPr>
          <p:cNvCxnSpPr/>
          <p:nvPr/>
        </p:nvCxnSpPr>
        <p:spPr>
          <a:xfrm flipV="1">
            <a:off x="6903048" y="3677476"/>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F1BA8C1-1AEB-CF40-ACFA-4AFD9E647530}"/>
              </a:ext>
            </a:extLst>
          </p:cNvPr>
          <p:cNvSpPr/>
          <p:nvPr/>
        </p:nvSpPr>
        <p:spPr>
          <a:xfrm>
            <a:off x="7701037"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1" name="Straight Arrow Connector 20">
            <a:extLst>
              <a:ext uri="{FF2B5EF4-FFF2-40B4-BE49-F238E27FC236}">
                <a16:creationId xmlns:a16="http://schemas.microsoft.com/office/drawing/2014/main" id="{8852C06D-8CCC-BC4C-AD2F-6FC850C00831}"/>
              </a:ext>
            </a:extLst>
          </p:cNvPr>
          <p:cNvCxnSpPr/>
          <p:nvPr/>
        </p:nvCxnSpPr>
        <p:spPr>
          <a:xfrm>
            <a:off x="7177766"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127995C-A515-F74E-A46C-9A7A55601FCC}"/>
              </a:ext>
            </a:extLst>
          </p:cNvPr>
          <p:cNvCxnSpPr/>
          <p:nvPr/>
        </p:nvCxnSpPr>
        <p:spPr>
          <a:xfrm flipV="1">
            <a:off x="7984807"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8705A27-A4E6-734D-92A9-F6CCE399E8BC}"/>
              </a:ext>
            </a:extLst>
          </p:cNvPr>
          <p:cNvSpPr/>
          <p:nvPr/>
        </p:nvSpPr>
        <p:spPr>
          <a:xfrm>
            <a:off x="8788523"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4" name="Straight Arrow Connector 23">
            <a:extLst>
              <a:ext uri="{FF2B5EF4-FFF2-40B4-BE49-F238E27FC236}">
                <a16:creationId xmlns:a16="http://schemas.microsoft.com/office/drawing/2014/main" id="{404DF728-6F7A-9745-BAE7-3426D0A4A10B}"/>
              </a:ext>
            </a:extLst>
          </p:cNvPr>
          <p:cNvCxnSpPr/>
          <p:nvPr/>
        </p:nvCxnSpPr>
        <p:spPr>
          <a:xfrm>
            <a:off x="8265252"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4782D4E-143E-3241-B4ED-F37B5E342556}"/>
              </a:ext>
            </a:extLst>
          </p:cNvPr>
          <p:cNvCxnSpPr/>
          <p:nvPr/>
        </p:nvCxnSpPr>
        <p:spPr>
          <a:xfrm flipV="1">
            <a:off x="9072293"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69E2DD1-094E-EE46-807E-3EF8A5A12064}"/>
              </a:ext>
            </a:extLst>
          </p:cNvPr>
          <p:cNvSpPr txBox="1"/>
          <p:nvPr/>
        </p:nvSpPr>
        <p:spPr>
          <a:xfrm>
            <a:off x="1528403" y="5118395"/>
            <a:ext cx="180581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Correspondances</a:t>
            </a:r>
            <a:r>
              <a:rPr lang="en-US" sz="1600" b="0" dirty="0">
                <a:solidFill>
                  <a:srgbClr val="521B93"/>
                </a:solidFill>
                <a:latin typeface="CMU Bright Oblique"/>
                <a:cs typeface="CMU Bright Oblique"/>
              </a:rPr>
              <a:t>”</a:t>
            </a:r>
          </a:p>
        </p:txBody>
      </p:sp>
      <p:sp>
        <p:nvSpPr>
          <p:cNvPr id="27" name="TextBox 26">
            <a:extLst>
              <a:ext uri="{FF2B5EF4-FFF2-40B4-BE49-F238E27FC236}">
                <a16:creationId xmlns:a16="http://schemas.microsoft.com/office/drawing/2014/main" id="{317DF70F-5174-EA41-9EBD-6E1F581A64A0}"/>
              </a:ext>
            </a:extLst>
          </p:cNvPr>
          <p:cNvSpPr txBox="1"/>
          <p:nvPr/>
        </p:nvSpPr>
        <p:spPr>
          <a:xfrm>
            <a:off x="3213139" y="5118395"/>
            <a:ext cx="54213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“La”</a:t>
            </a:r>
          </a:p>
        </p:txBody>
      </p:sp>
      <p:sp>
        <p:nvSpPr>
          <p:cNvPr id="28" name="TextBox 27">
            <a:extLst>
              <a:ext uri="{FF2B5EF4-FFF2-40B4-BE49-F238E27FC236}">
                <a16:creationId xmlns:a16="http://schemas.microsoft.com/office/drawing/2014/main" id="{91233DBB-8CF8-7446-A69B-0036F169A16F}"/>
              </a:ext>
            </a:extLst>
          </p:cNvPr>
          <p:cNvSpPr txBox="1"/>
          <p:nvPr/>
        </p:nvSpPr>
        <p:spPr>
          <a:xfrm>
            <a:off x="4093257" y="5110435"/>
            <a:ext cx="90941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“nature”</a:t>
            </a:r>
          </a:p>
        </p:txBody>
      </p:sp>
      <p:sp>
        <p:nvSpPr>
          <p:cNvPr id="29" name="TextBox 28">
            <a:extLst>
              <a:ext uri="{FF2B5EF4-FFF2-40B4-BE49-F238E27FC236}">
                <a16:creationId xmlns:a16="http://schemas.microsoft.com/office/drawing/2014/main" id="{B9F0BD4C-9DBE-704F-949F-93EFED401D62}"/>
              </a:ext>
            </a:extLst>
          </p:cNvPr>
          <p:cNvSpPr txBox="1"/>
          <p:nvPr/>
        </p:nvSpPr>
        <p:spPr>
          <a:xfrm>
            <a:off x="6419883" y="3197437"/>
            <a:ext cx="1071512" cy="338554"/>
          </a:xfrm>
          <a:prstGeom prst="rect">
            <a:avLst/>
          </a:prstGeom>
          <a:noFill/>
        </p:spPr>
        <p:txBody>
          <a:bodyPr wrap="none" rtlCol="0">
            <a:spAutoFit/>
          </a:bodyPr>
          <a:lstStyle/>
          <a:p>
            <a:pPr algn="ctr"/>
            <a:r>
              <a:rPr lang="en-US" sz="1600" b="0" dirty="0">
                <a:latin typeface="CMU Bright Oblique"/>
                <a:cs typeface="CMU Bright Oblique"/>
              </a:rPr>
              <a:t>“Matches”</a:t>
            </a:r>
          </a:p>
        </p:txBody>
      </p:sp>
      <p:sp>
        <p:nvSpPr>
          <p:cNvPr id="30" name="TextBox 29">
            <a:extLst>
              <a:ext uri="{FF2B5EF4-FFF2-40B4-BE49-F238E27FC236}">
                <a16:creationId xmlns:a16="http://schemas.microsoft.com/office/drawing/2014/main" id="{DF10D87D-30BF-E545-A51A-05E4A107B4E7}"/>
              </a:ext>
            </a:extLst>
          </p:cNvPr>
          <p:cNvSpPr txBox="1"/>
          <p:nvPr/>
        </p:nvSpPr>
        <p:spPr>
          <a:xfrm>
            <a:off x="7541003" y="3197437"/>
            <a:ext cx="935064" cy="338554"/>
          </a:xfrm>
          <a:prstGeom prst="rect">
            <a:avLst/>
          </a:prstGeom>
          <a:noFill/>
        </p:spPr>
        <p:txBody>
          <a:bodyPr wrap="none" rtlCol="0">
            <a:spAutoFit/>
          </a:bodyPr>
          <a:lstStyle/>
          <a:p>
            <a:pPr algn="ctr"/>
            <a:r>
              <a:rPr lang="en-US" sz="1600" b="0" dirty="0">
                <a:latin typeface="CMU Bright Oblique"/>
                <a:cs typeface="CMU Bright Oblique"/>
              </a:rPr>
              <a:t>“Nature”</a:t>
            </a:r>
          </a:p>
        </p:txBody>
      </p:sp>
      <p:sp>
        <p:nvSpPr>
          <p:cNvPr id="31" name="TextBox 30">
            <a:extLst>
              <a:ext uri="{FF2B5EF4-FFF2-40B4-BE49-F238E27FC236}">
                <a16:creationId xmlns:a16="http://schemas.microsoft.com/office/drawing/2014/main" id="{79D6C1D6-1F65-B140-A1AA-96A148711EA4}"/>
              </a:ext>
            </a:extLst>
          </p:cNvPr>
          <p:cNvSpPr txBox="1"/>
          <p:nvPr/>
        </p:nvSpPr>
        <p:spPr>
          <a:xfrm>
            <a:off x="8830078" y="3189477"/>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cxnSp>
        <p:nvCxnSpPr>
          <p:cNvPr id="32" name="Straight Arrow Connector 31">
            <a:extLst>
              <a:ext uri="{FF2B5EF4-FFF2-40B4-BE49-F238E27FC236}">
                <a16:creationId xmlns:a16="http://schemas.microsoft.com/office/drawing/2014/main" id="{D82CB51F-303D-284B-AFD5-2CD9A87A915A}"/>
              </a:ext>
            </a:extLst>
          </p:cNvPr>
          <p:cNvCxnSpPr/>
          <p:nvPr/>
        </p:nvCxnSpPr>
        <p:spPr>
          <a:xfrm>
            <a:off x="5491147" y="4403914"/>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3C40FD9-6F2F-2040-BEC0-A9F76FAA4576}"/>
              </a:ext>
            </a:extLst>
          </p:cNvPr>
          <p:cNvCxnSpPr/>
          <p:nvPr/>
        </p:nvCxnSpPr>
        <p:spPr>
          <a:xfrm>
            <a:off x="9356063"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9152AF9-A10C-7440-A27E-45EE848B5110}"/>
              </a:ext>
            </a:extLst>
          </p:cNvPr>
          <p:cNvCxnSpPr/>
          <p:nvPr/>
        </p:nvCxnSpPr>
        <p:spPr>
          <a:xfrm>
            <a:off x="6102469"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2F814CF-032D-1847-B8C5-41FCD17F9F47}"/>
              </a:ext>
            </a:extLst>
          </p:cNvPr>
          <p:cNvCxnSpPr/>
          <p:nvPr/>
        </p:nvCxnSpPr>
        <p:spPr>
          <a:xfrm>
            <a:off x="10016766" y="4414685"/>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7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34465" y="990600"/>
            <a:ext cx="2491833" cy="1130481"/>
            <a:chOff x="210464" y="1833229"/>
            <a:chExt cx="2491833" cy="1130481"/>
          </a:xfrm>
        </p:grpSpPr>
        <p:grpSp>
          <p:nvGrpSpPr>
            <p:cNvPr id="6" name="Group 5"/>
            <p:cNvGrpSpPr/>
            <p:nvPr/>
          </p:nvGrpSpPr>
          <p:grpSpPr>
            <a:xfrm>
              <a:off x="2370923" y="1833229"/>
              <a:ext cx="331374" cy="946494"/>
              <a:chOff x="2370923" y="1833229"/>
              <a:chExt cx="331374" cy="946494"/>
            </a:xfrm>
          </p:grpSpPr>
          <p:sp>
            <p:nvSpPr>
              <p:cNvPr id="25" name="Rectangle 24"/>
              <p:cNvSpPr/>
              <p:nvPr/>
            </p:nvSpPr>
            <p:spPr>
              <a:xfrm>
                <a:off x="2370923" y="2132713"/>
                <a:ext cx="331374" cy="347526"/>
              </a:xfrm>
              <a:prstGeom prst="rect">
                <a:avLst/>
              </a:prstGeom>
              <a:solidFill>
                <a:srgbClr val="FFC9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26" name="Straight Arrow Connector 25"/>
              <p:cNvCxnSpPr/>
              <p:nvPr/>
            </p:nvCxnSpPr>
            <p:spPr>
              <a:xfrm flipV="1">
                <a:off x="2536610" y="248023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2536610" y="183322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10464" y="2132713"/>
              <a:ext cx="1825019" cy="830997"/>
            </a:xfrm>
            <a:prstGeom prst="rect">
              <a:avLst/>
            </a:prstGeom>
            <a:noFill/>
          </p:spPr>
          <p:txBody>
            <a:bodyPr wrap="square" rtlCol="0">
              <a:spAutoFit/>
            </a:bodyPr>
            <a:lstStyle/>
            <a:p>
              <a:r>
                <a:rPr lang="en-US" b="0" dirty="0">
                  <a:latin typeface="+mn-lt"/>
                  <a:cs typeface="CMU Bright Roman"/>
                </a:rPr>
                <a:t>Single - Single</a:t>
              </a:r>
            </a:p>
          </p:txBody>
        </p:sp>
      </p:grpSp>
      <p:grpSp>
        <p:nvGrpSpPr>
          <p:cNvPr id="15" name="Group 14"/>
          <p:cNvGrpSpPr/>
          <p:nvPr/>
        </p:nvGrpSpPr>
        <p:grpSpPr>
          <a:xfrm>
            <a:off x="1734465" y="3238328"/>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2107498"/>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5414173"/>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61552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79" name="TextBox 78"/>
          <p:cNvSpPr txBox="1"/>
          <p:nvPr/>
        </p:nvSpPr>
        <p:spPr>
          <a:xfrm>
            <a:off x="7686834" y="1290084"/>
            <a:ext cx="2981166" cy="830997"/>
          </a:xfrm>
          <a:prstGeom prst="rect">
            <a:avLst/>
          </a:prstGeom>
          <a:noFill/>
        </p:spPr>
        <p:txBody>
          <a:bodyPr wrap="square" rtlCol="0">
            <a:spAutoFit/>
          </a:bodyPr>
          <a:lstStyle/>
          <a:p>
            <a:r>
              <a:rPr lang="en-US" b="0" dirty="0">
                <a:latin typeface="+mn-lt"/>
                <a:cs typeface="CMU Bright Roman"/>
              </a:rPr>
              <a:t>Feedforward Network</a:t>
            </a:r>
          </a:p>
        </p:txBody>
      </p:sp>
      <p:sp>
        <p:nvSpPr>
          <p:cNvPr id="80" name="TextBox 79"/>
          <p:cNvSpPr txBox="1"/>
          <p:nvPr/>
        </p:nvSpPr>
        <p:spPr>
          <a:xfrm>
            <a:off x="7686834" y="3516006"/>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2361359"/>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615528"/>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4256125"/>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533803"/>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544706"/>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Summary: Input-output scenarios</a:t>
            </a:r>
          </a:p>
        </p:txBody>
      </p:sp>
    </p:spTree>
    <p:extLst>
      <p:ext uri="{BB962C8B-B14F-4D97-AF65-F5344CB8AC3E}">
        <p14:creationId xmlns:p14="http://schemas.microsoft.com/office/powerpoint/2010/main" val="358513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Sequential prediction tasks</a:t>
            </a:r>
          </a:p>
          <a:p>
            <a:pPr marL="457200" indent="-457200">
              <a:buFont typeface="Arial" panose="020B0604020202020204" pitchFamily="34" charset="0"/>
              <a:buChar char="•"/>
            </a:pPr>
            <a:r>
              <a:rPr lang="en-US" sz="2800" dirty="0">
                <a:cs typeface="CMU Bright Roman"/>
              </a:rPr>
              <a:t>Common recurrent units</a:t>
            </a:r>
          </a:p>
          <a:p>
            <a:pPr marL="857250" lvl="1" indent="-457200">
              <a:buFont typeface="Arial" panose="020B0604020202020204" pitchFamily="34" charset="0"/>
              <a:buChar char="•"/>
            </a:pPr>
            <a:r>
              <a:rPr lang="en-US" sz="2400" dirty="0">
                <a:cs typeface="CMU Bright Roman"/>
              </a:rPr>
              <a:t>Vanilla RNN unit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a:p>
            <a:pPr marL="457200" indent="-457200">
              <a:buFont typeface="Arial" panose="020B0604020202020204" pitchFamily="34" charset="0"/>
              <a:buChar char="•"/>
            </a:pPr>
            <a:endParaRPr lang="en-US" sz="2400" dirty="0">
              <a:cs typeface="CMU Bright Roman"/>
            </a:endParaRPr>
          </a:p>
        </p:txBody>
      </p:sp>
    </p:spTree>
    <p:extLst>
      <p:ext uri="{BB962C8B-B14F-4D97-AF65-F5344CB8AC3E}">
        <p14:creationId xmlns:p14="http://schemas.microsoft.com/office/powerpoint/2010/main" val="319736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endParaRPr lang="en-US" dirty="0">
              <a:latin typeface="+mn-lt"/>
              <a:cs typeface="CMU Bright SemiBold"/>
            </a:endParaRPr>
          </a:p>
        </p:txBody>
      </p:sp>
      <p:sp>
        <p:nvSpPr>
          <p:cNvPr id="79" name="Rectangle 78"/>
          <p:cNvSpPr/>
          <p:nvPr/>
        </p:nvSpPr>
        <p:spPr>
          <a:xfrm>
            <a:off x="2972986" y="3817386"/>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80" name="Rectangle 79"/>
          <p:cNvSpPr/>
          <p:nvPr/>
        </p:nvSpPr>
        <p:spPr>
          <a:xfrm>
            <a:off x="3237626" y="3025750"/>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37" name="Straight Arrow Connector 36"/>
          <p:cNvCxnSpPr>
            <a:cxnSpLocks/>
            <a:endCxn id="79" idx="2"/>
          </p:cNvCxnSpPr>
          <p:nvPr/>
        </p:nvCxnSpPr>
        <p:spPr>
          <a:xfrm flipH="1" flipV="1">
            <a:off x="3859749" y="4210578"/>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79" idx="0"/>
            <a:endCxn id="80" idx="2"/>
          </p:cNvCxnSpPr>
          <p:nvPr/>
        </p:nvCxnSpPr>
        <p:spPr>
          <a:xfrm flipV="1">
            <a:off x="3859748" y="3418942"/>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3390068" y="4906430"/>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1</m:t>
                      </m:r>
                    </m:oMath>
                  </m:oMathPara>
                </a14:m>
                <a:endParaRPr lang="en-US" sz="2000" b="0" dirty="0">
                  <a:solidFill>
                    <a:srgbClr val="FF0000"/>
                  </a:solidFill>
                  <a:latin typeface="CMU Bright Roman"/>
                  <a:cs typeface="CMU Bright Roman"/>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390068" y="4906430"/>
                <a:ext cx="939360" cy="400110"/>
              </a:xfrm>
              <a:prstGeom prst="rect">
                <a:avLst/>
              </a:prstGeom>
              <a:blipFill>
                <a:blip r:embed="rId2"/>
                <a:stretch>
                  <a:fillRect b="-15152"/>
                </a:stretch>
              </a:blipFill>
            </p:spPr>
            <p:txBody>
              <a:bodyPr/>
              <a:lstStyle/>
              <a:p>
                <a:r>
                  <a:rPr lang="en-US">
                    <a:noFill/>
                  </a:rPr>
                  <a:t> </a:t>
                </a:r>
              </a:p>
            </p:txBody>
          </p:sp>
        </mc:Fallback>
      </mc:AlternateContent>
      <p:sp>
        <p:nvSpPr>
          <p:cNvPr id="52" name="Rectangle 51"/>
          <p:cNvSpPr/>
          <p:nvPr/>
        </p:nvSpPr>
        <p:spPr>
          <a:xfrm>
            <a:off x="5303945" y="3337281"/>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a:solidFill>
                  <a:schemeClr val="tx1"/>
                </a:solidFill>
                <a:cs typeface="CMU Bright Oblique"/>
              </a:rPr>
              <a:t>Hidden layer</a:t>
            </a:r>
            <a:endParaRPr lang="en-US" sz="2000" b="0" dirty="0">
              <a:solidFill>
                <a:schemeClr val="tx1"/>
              </a:solidFill>
              <a:cs typeface="CMU Bright Oblique"/>
            </a:endParaRPr>
          </a:p>
        </p:txBody>
      </p:sp>
      <p:sp>
        <p:nvSpPr>
          <p:cNvPr id="53" name="Rectangle 52"/>
          <p:cNvSpPr/>
          <p:nvPr/>
        </p:nvSpPr>
        <p:spPr>
          <a:xfrm>
            <a:off x="5568585" y="2545645"/>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55" name="Straight Arrow Connector 54"/>
          <p:cNvCxnSpPr>
            <a:cxnSpLocks/>
            <a:endCxn id="52" idx="2"/>
          </p:cNvCxnSpPr>
          <p:nvPr/>
        </p:nvCxnSpPr>
        <p:spPr>
          <a:xfrm flipH="1" flipV="1">
            <a:off x="6190708" y="3730473"/>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2" idx="0"/>
            <a:endCxn id="53" idx="2"/>
          </p:cNvCxnSpPr>
          <p:nvPr/>
        </p:nvCxnSpPr>
        <p:spPr>
          <a:xfrm flipV="1">
            <a:off x="6190707" y="2938837"/>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630003" y="282807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8" name="Rectangle 57"/>
          <p:cNvSpPr/>
          <p:nvPr/>
        </p:nvSpPr>
        <p:spPr>
          <a:xfrm>
            <a:off x="7894643" y="2036442"/>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60" name="Straight Arrow Connector 59"/>
          <p:cNvCxnSpPr>
            <a:cxnSpLocks/>
            <a:endCxn id="57" idx="2"/>
          </p:cNvCxnSpPr>
          <p:nvPr/>
        </p:nvCxnSpPr>
        <p:spPr>
          <a:xfrm flipH="1" flipV="1">
            <a:off x="8516766" y="3221270"/>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7" idx="0"/>
            <a:endCxn id="58" idx="2"/>
          </p:cNvCxnSpPr>
          <p:nvPr/>
        </p:nvCxnSpPr>
        <p:spPr>
          <a:xfrm flipV="1">
            <a:off x="8516765" y="2429634"/>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79" idx="3"/>
            <a:endCxn id="52" idx="1"/>
          </p:cNvCxnSpPr>
          <p:nvPr/>
        </p:nvCxnSpPr>
        <p:spPr>
          <a:xfrm flipV="1">
            <a:off x="4746511" y="3533878"/>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2" idx="3"/>
            <a:endCxn id="57" idx="1"/>
          </p:cNvCxnSpPr>
          <p:nvPr/>
        </p:nvCxnSpPr>
        <p:spPr>
          <a:xfrm flipV="1">
            <a:off x="7077469" y="3024675"/>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9403527" y="2515472"/>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5721026" y="442632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2</m:t>
                      </m:r>
                    </m:oMath>
                  </m:oMathPara>
                </a14:m>
                <a:endParaRPr lang="en-US" sz="2000" b="0" dirty="0">
                  <a:solidFill>
                    <a:srgbClr val="FF0000"/>
                  </a:solidFill>
                  <a:latin typeface="CMU Bright Roman"/>
                  <a:cs typeface="CMU Bright Roman"/>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721026" y="4426324"/>
                <a:ext cx="939360" cy="400110"/>
              </a:xfrm>
              <a:prstGeom prst="rect">
                <a:avLst/>
              </a:prstGeom>
              <a:blipFill>
                <a:blip r:embed="rId3"/>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047940" y="392707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3</m:t>
                      </m:r>
                    </m:oMath>
                  </m:oMathPara>
                </a14:m>
                <a:endParaRPr lang="en-US" sz="2000" b="0" dirty="0">
                  <a:solidFill>
                    <a:srgbClr val="FF0000"/>
                  </a:solidFill>
                  <a:latin typeface="CMU Bright Roman"/>
                  <a:cs typeface="CMU Bright Roman"/>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047940" y="3927074"/>
                <a:ext cx="939360" cy="400110"/>
              </a:xfrm>
              <a:prstGeom prst="rect">
                <a:avLst/>
              </a:prstGeom>
              <a:blipFill>
                <a:blip r:embed="rId4"/>
                <a:stretch>
                  <a:fillRect b="-15152"/>
                </a:stretch>
              </a:blipFill>
            </p:spPr>
            <p:txBody>
              <a:bodyPr/>
              <a:lstStyle/>
              <a:p>
                <a:r>
                  <a:rPr lang="en-US">
                    <a:noFill/>
                  </a:rPr>
                  <a:t> </a:t>
                </a:r>
              </a:p>
            </p:txBody>
          </p:sp>
        </mc:Fallback>
      </mc:AlternateContent>
      <p:cxnSp>
        <p:nvCxnSpPr>
          <p:cNvPr id="25" name="Straight Arrow Connector 24"/>
          <p:cNvCxnSpPr/>
          <p:nvPr/>
        </p:nvCxnSpPr>
        <p:spPr>
          <a:xfrm flipV="1">
            <a:off x="2415552" y="4013983"/>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2084436" y="4362902"/>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0</m:t>
                      </m:r>
                    </m:oMath>
                  </m:oMathPara>
                </a14:m>
                <a:endParaRPr lang="en-US" sz="2000" b="0" dirty="0">
                  <a:latin typeface="CMU Bright Oblique"/>
                  <a:cs typeface="CMU Bright Oblique"/>
                </a:endParaRPr>
              </a:p>
            </p:txBody>
          </p:sp>
        </mc:Choice>
        <mc:Fallback xmlns="">
          <p:sp>
            <p:nvSpPr>
              <p:cNvPr id="4" name="Rectangle 3"/>
              <p:cNvSpPr>
                <a:spLocks noRot="1" noChangeAspect="1" noMove="1" noResize="1" noEditPoints="1" noAdjustHandles="1" noChangeArrowheads="1" noChangeShapeType="1" noTextEdit="1"/>
              </p:cNvSpPr>
              <p:nvPr/>
            </p:nvSpPr>
            <p:spPr>
              <a:xfrm>
                <a:off x="2084436" y="4362902"/>
                <a:ext cx="479618" cy="400110"/>
              </a:xfrm>
              <a:prstGeom prst="rect">
                <a:avLst/>
              </a:prstGeom>
              <a:blipFill>
                <a:blip r:embed="rId5"/>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E283BE5-98AE-DA40-83EE-5A37D3D9E617}"/>
              </a:ext>
            </a:extLst>
          </p:cNvPr>
          <p:cNvCxnSpPr/>
          <p:nvPr/>
        </p:nvCxnSpPr>
        <p:spPr>
          <a:xfrm flipV="1">
            <a:off x="3859748" y="2676922"/>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12688F1-15AC-C446-89BD-7037FDDD0579}"/>
              </a:ext>
            </a:extLst>
          </p:cNvPr>
          <p:cNvCxnSpPr/>
          <p:nvPr/>
        </p:nvCxnSpPr>
        <p:spPr>
          <a:xfrm flipV="1">
            <a:off x="6190707" y="2196817"/>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E72CDD8-8743-1145-8562-CA07E4187C61}"/>
              </a:ext>
            </a:extLst>
          </p:cNvPr>
          <p:cNvCxnSpPr/>
          <p:nvPr/>
        </p:nvCxnSpPr>
        <p:spPr>
          <a:xfrm flipV="1">
            <a:off x="8516765" y="1687614"/>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E35ECB9-FEC2-F44C-9FAE-D3FF38185983}"/>
                  </a:ext>
                </a:extLst>
              </p:cNvPr>
              <p:cNvSpPr/>
              <p:nvPr/>
            </p:nvSpPr>
            <p:spPr>
              <a:xfrm>
                <a:off x="3625750" y="2244968"/>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5" name="Rectangle 4">
                <a:extLst>
                  <a:ext uri="{FF2B5EF4-FFF2-40B4-BE49-F238E27FC236}">
                    <a16:creationId xmlns:a16="http://schemas.microsoft.com/office/drawing/2014/main" id="{4E35ECB9-FEC2-F44C-9FAE-D3FF38185983}"/>
                  </a:ext>
                </a:extLst>
              </p:cNvPr>
              <p:cNvSpPr>
                <a:spLocks noRot="1" noChangeAspect="1" noMove="1" noResize="1" noEditPoints="1" noAdjustHandles="1" noChangeArrowheads="1" noChangeShapeType="1" noTextEdit="1"/>
              </p:cNvSpPr>
              <p:nvPr/>
            </p:nvSpPr>
            <p:spPr>
              <a:xfrm>
                <a:off x="3625750" y="2244968"/>
                <a:ext cx="481222" cy="400110"/>
              </a:xfrm>
              <a:prstGeom prst="rect">
                <a:avLst/>
              </a:prstGeom>
              <a:blipFill>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93BABBE-1349-D943-8230-E4A24AA1C094}"/>
                  </a:ext>
                </a:extLst>
              </p:cNvPr>
              <p:cNvSpPr/>
              <p:nvPr/>
            </p:nvSpPr>
            <p:spPr>
              <a:xfrm>
                <a:off x="5950095" y="1732193"/>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1" name="Rectangle 30">
                <a:extLst>
                  <a:ext uri="{FF2B5EF4-FFF2-40B4-BE49-F238E27FC236}">
                    <a16:creationId xmlns:a16="http://schemas.microsoft.com/office/drawing/2014/main" id="{993BABBE-1349-D943-8230-E4A24AA1C094}"/>
                  </a:ext>
                </a:extLst>
              </p:cNvPr>
              <p:cNvSpPr>
                <a:spLocks noRot="1" noChangeAspect="1" noMove="1" noResize="1" noEditPoints="1" noAdjustHandles="1" noChangeArrowheads="1" noChangeShapeType="1" noTextEdit="1"/>
              </p:cNvSpPr>
              <p:nvPr/>
            </p:nvSpPr>
            <p:spPr>
              <a:xfrm>
                <a:off x="5950095" y="1732193"/>
                <a:ext cx="481222" cy="400110"/>
              </a:xfrm>
              <a:prstGeom prst="rect">
                <a:avLst/>
              </a:prstGeom>
              <a:blipFill>
                <a:blip r:embed="rId7"/>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8630BE6-727D-0D47-881D-7A0BAC226DE5}"/>
                  </a:ext>
                </a:extLst>
              </p:cNvPr>
              <p:cNvSpPr/>
              <p:nvPr/>
            </p:nvSpPr>
            <p:spPr>
              <a:xfrm>
                <a:off x="8276154" y="1333284"/>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2" name="Rectangle 31">
                <a:extLst>
                  <a:ext uri="{FF2B5EF4-FFF2-40B4-BE49-F238E27FC236}">
                    <a16:creationId xmlns:a16="http://schemas.microsoft.com/office/drawing/2014/main" id="{58630BE6-727D-0D47-881D-7A0BAC226DE5}"/>
                  </a:ext>
                </a:extLst>
              </p:cNvPr>
              <p:cNvSpPr>
                <a:spLocks noRot="1" noChangeAspect="1" noMove="1" noResize="1" noEditPoints="1" noAdjustHandles="1" noChangeArrowheads="1" noChangeShapeType="1" noTextEdit="1"/>
              </p:cNvSpPr>
              <p:nvPr/>
            </p:nvSpPr>
            <p:spPr>
              <a:xfrm>
                <a:off x="8276154" y="1333284"/>
                <a:ext cx="481222" cy="400110"/>
              </a:xfrm>
              <a:prstGeom prst="rect">
                <a:avLst/>
              </a:prstGeom>
              <a:blipFill>
                <a:blip r:embed="rId8"/>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9788F9F-8601-B740-8B64-3469A3A734D0}"/>
                  </a:ext>
                </a:extLst>
              </p:cNvPr>
              <p:cNvSpPr/>
              <p:nvPr/>
            </p:nvSpPr>
            <p:spPr>
              <a:xfrm>
                <a:off x="3870800" y="343831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6" name="Rectangle 5">
                <a:extLst>
                  <a:ext uri="{FF2B5EF4-FFF2-40B4-BE49-F238E27FC236}">
                    <a16:creationId xmlns:a16="http://schemas.microsoft.com/office/drawing/2014/main" id="{39788F9F-8601-B740-8B64-3469A3A734D0}"/>
                  </a:ext>
                </a:extLst>
              </p:cNvPr>
              <p:cNvSpPr>
                <a:spLocks noRot="1" noChangeAspect="1" noMove="1" noResize="1" noEditPoints="1" noAdjustHandles="1" noChangeArrowheads="1" noChangeShapeType="1" noTextEdit="1"/>
              </p:cNvSpPr>
              <p:nvPr/>
            </p:nvSpPr>
            <p:spPr>
              <a:xfrm>
                <a:off x="3870800" y="3438311"/>
                <a:ext cx="479618"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5F44FC3-4908-0144-A185-A6ED56EACAA4}"/>
                  </a:ext>
                </a:extLst>
              </p:cNvPr>
              <p:cNvSpPr/>
              <p:nvPr/>
            </p:nvSpPr>
            <p:spPr>
              <a:xfrm>
                <a:off x="6158231" y="2964004"/>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4" name="Rectangle 33">
                <a:extLst>
                  <a:ext uri="{FF2B5EF4-FFF2-40B4-BE49-F238E27FC236}">
                    <a16:creationId xmlns:a16="http://schemas.microsoft.com/office/drawing/2014/main" id="{B5F44FC3-4908-0144-A185-A6ED56EACAA4}"/>
                  </a:ext>
                </a:extLst>
              </p:cNvPr>
              <p:cNvSpPr>
                <a:spLocks noRot="1" noChangeAspect="1" noMove="1" noResize="1" noEditPoints="1" noAdjustHandles="1" noChangeArrowheads="1" noChangeShapeType="1" noTextEdit="1"/>
              </p:cNvSpPr>
              <p:nvPr/>
            </p:nvSpPr>
            <p:spPr>
              <a:xfrm>
                <a:off x="6158231" y="2964004"/>
                <a:ext cx="4796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80A72BF-46BD-2347-9417-FBCAA0371AE2}"/>
                  </a:ext>
                </a:extLst>
              </p:cNvPr>
              <p:cNvSpPr/>
              <p:nvPr/>
            </p:nvSpPr>
            <p:spPr>
              <a:xfrm>
                <a:off x="8470163" y="244681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5" name="Rectangle 34">
                <a:extLst>
                  <a:ext uri="{FF2B5EF4-FFF2-40B4-BE49-F238E27FC236}">
                    <a16:creationId xmlns:a16="http://schemas.microsoft.com/office/drawing/2014/main" id="{480A72BF-46BD-2347-9417-FBCAA0371AE2}"/>
                  </a:ext>
                </a:extLst>
              </p:cNvPr>
              <p:cNvSpPr>
                <a:spLocks noRot="1" noChangeAspect="1" noMove="1" noResize="1" noEditPoints="1" noAdjustHandles="1" noChangeArrowheads="1" noChangeShapeType="1" noTextEdit="1"/>
              </p:cNvSpPr>
              <p:nvPr/>
            </p:nvSpPr>
            <p:spPr>
              <a:xfrm>
                <a:off x="8470163" y="2446816"/>
                <a:ext cx="479618"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09FC165-89B0-744A-99F7-7B2AC2D68112}"/>
                  </a:ext>
                </a:extLst>
              </p:cNvPr>
              <p:cNvSpPr/>
              <p:nvPr/>
            </p:nvSpPr>
            <p:spPr>
              <a:xfrm>
                <a:off x="3652041" y="4490746"/>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7" name="Rectangle 6">
                <a:extLst>
                  <a:ext uri="{FF2B5EF4-FFF2-40B4-BE49-F238E27FC236}">
                    <a16:creationId xmlns:a16="http://schemas.microsoft.com/office/drawing/2014/main" id="{909FC165-89B0-744A-99F7-7B2AC2D68112}"/>
                  </a:ext>
                </a:extLst>
              </p:cNvPr>
              <p:cNvSpPr>
                <a:spLocks noRot="1" noChangeAspect="1" noMove="1" noResize="1" noEditPoints="1" noAdjustHandles="1" noChangeArrowheads="1" noChangeShapeType="1" noTextEdit="1"/>
              </p:cNvSpPr>
              <p:nvPr/>
            </p:nvSpPr>
            <p:spPr>
              <a:xfrm>
                <a:off x="3652041" y="4490746"/>
                <a:ext cx="473206"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35310DC-A493-6442-BF33-BA0DDC26141F}"/>
                  </a:ext>
                </a:extLst>
              </p:cNvPr>
              <p:cNvSpPr/>
              <p:nvPr/>
            </p:nvSpPr>
            <p:spPr>
              <a:xfrm>
                <a:off x="5960379" y="4028222"/>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8" name="Rectangle 7">
                <a:extLst>
                  <a:ext uri="{FF2B5EF4-FFF2-40B4-BE49-F238E27FC236}">
                    <a16:creationId xmlns:a16="http://schemas.microsoft.com/office/drawing/2014/main" id="{235310DC-A493-6442-BF33-BA0DDC26141F}"/>
                  </a:ext>
                </a:extLst>
              </p:cNvPr>
              <p:cNvSpPr>
                <a:spLocks noRot="1" noChangeAspect="1" noMove="1" noResize="1" noEditPoints="1" noAdjustHandles="1" noChangeArrowheads="1" noChangeShapeType="1" noTextEdit="1"/>
              </p:cNvSpPr>
              <p:nvPr/>
            </p:nvSpPr>
            <p:spPr>
              <a:xfrm>
                <a:off x="5960379" y="4028222"/>
                <a:ext cx="473206"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50D64E4-3022-1744-8F41-5EC5706EB1B4}"/>
                  </a:ext>
                </a:extLst>
              </p:cNvPr>
              <p:cNvSpPr/>
              <p:nvPr/>
            </p:nvSpPr>
            <p:spPr>
              <a:xfrm>
                <a:off x="8292070" y="3514489"/>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9" name="Rectangle 8">
                <a:extLst>
                  <a:ext uri="{FF2B5EF4-FFF2-40B4-BE49-F238E27FC236}">
                    <a16:creationId xmlns:a16="http://schemas.microsoft.com/office/drawing/2014/main" id="{950D64E4-3022-1744-8F41-5EC5706EB1B4}"/>
                  </a:ext>
                </a:extLst>
              </p:cNvPr>
              <p:cNvSpPr>
                <a:spLocks noRot="1" noChangeAspect="1" noMove="1" noResize="1" noEditPoints="1" noAdjustHandles="1" noChangeArrowheads="1" noChangeShapeType="1" noTextEdit="1"/>
              </p:cNvSpPr>
              <p:nvPr/>
            </p:nvSpPr>
            <p:spPr>
              <a:xfrm>
                <a:off x="8292070" y="3514489"/>
                <a:ext cx="473206"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562BDB6-23FF-CC4A-A06F-9AD3464C3D53}"/>
                  </a:ext>
                </a:extLst>
              </p:cNvPr>
              <p:cNvSpPr/>
              <p:nvPr/>
            </p:nvSpPr>
            <p:spPr>
              <a:xfrm>
                <a:off x="4649925" y="336114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39" name="Rectangle 38">
                <a:extLst>
                  <a:ext uri="{FF2B5EF4-FFF2-40B4-BE49-F238E27FC236}">
                    <a16:creationId xmlns:a16="http://schemas.microsoft.com/office/drawing/2014/main" id="{4562BDB6-23FF-CC4A-A06F-9AD3464C3D53}"/>
                  </a:ext>
                </a:extLst>
              </p:cNvPr>
              <p:cNvSpPr>
                <a:spLocks noRot="1" noChangeAspect="1" noMove="1" noResize="1" noEditPoints="1" noAdjustHandles="1" noChangeArrowheads="1" noChangeShapeType="1" noTextEdit="1"/>
              </p:cNvSpPr>
              <p:nvPr/>
            </p:nvSpPr>
            <p:spPr>
              <a:xfrm>
                <a:off x="4649925" y="3361141"/>
                <a:ext cx="479618"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0EB5B87-9A57-A548-9618-0C211743E362}"/>
                  </a:ext>
                </a:extLst>
              </p:cNvPr>
              <p:cNvSpPr/>
              <p:nvPr/>
            </p:nvSpPr>
            <p:spPr>
              <a:xfrm>
                <a:off x="7017685" y="286910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40" name="Rectangle 39">
                <a:extLst>
                  <a:ext uri="{FF2B5EF4-FFF2-40B4-BE49-F238E27FC236}">
                    <a16:creationId xmlns:a16="http://schemas.microsoft.com/office/drawing/2014/main" id="{30EB5B87-9A57-A548-9618-0C211743E362}"/>
                  </a:ext>
                </a:extLst>
              </p:cNvPr>
              <p:cNvSpPr>
                <a:spLocks noRot="1" noChangeAspect="1" noMove="1" noResize="1" noEditPoints="1" noAdjustHandles="1" noChangeArrowheads="1" noChangeShapeType="1" noTextEdit="1"/>
              </p:cNvSpPr>
              <p:nvPr/>
            </p:nvSpPr>
            <p:spPr>
              <a:xfrm>
                <a:off x="7017685" y="2869106"/>
                <a:ext cx="479618" cy="4001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1B985AF3-4110-B64E-B116-B0AE1A35F975}"/>
                  </a:ext>
                </a:extLst>
              </p:cNvPr>
              <p:cNvSpPr/>
              <p:nvPr/>
            </p:nvSpPr>
            <p:spPr>
              <a:xfrm>
                <a:off x="9917240" y="2204723"/>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42" name="Rectangle 41">
                <a:extLst>
                  <a:ext uri="{FF2B5EF4-FFF2-40B4-BE49-F238E27FC236}">
                    <a16:creationId xmlns:a16="http://schemas.microsoft.com/office/drawing/2014/main" id="{1B985AF3-4110-B64E-B116-B0AE1A35F975}"/>
                  </a:ext>
                </a:extLst>
              </p:cNvPr>
              <p:cNvSpPr>
                <a:spLocks noRot="1" noChangeAspect="1" noMove="1" noResize="1" noEditPoints="1" noAdjustHandles="1" noChangeArrowheads="1" noChangeShapeType="1" noTextEdit="1"/>
              </p:cNvSpPr>
              <p:nvPr/>
            </p:nvSpPr>
            <p:spPr>
              <a:xfrm>
                <a:off x="9917240" y="2204723"/>
                <a:ext cx="479618" cy="400110"/>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123289F-2145-C24D-AA6B-64071432043C}"/>
              </a:ext>
            </a:extLst>
          </p:cNvPr>
          <p:cNvSpPr txBox="1"/>
          <p:nvPr/>
        </p:nvSpPr>
        <p:spPr>
          <a:xfrm>
            <a:off x="10418128" y="2067938"/>
            <a:ext cx="492443"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9005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52" grpId="0" animBg="1"/>
      <p:bldP spid="53" grpId="0" animBg="1"/>
      <p:bldP spid="57" grpId="0" animBg="1"/>
      <p:bldP spid="58" grpId="0" animBg="1"/>
      <p:bldP spid="26" grpId="0"/>
      <p:bldP spid="27" grpId="0"/>
      <p:bldP spid="5" grpId="0"/>
      <p:bldP spid="31" grpId="0"/>
      <p:bldP spid="32" grpId="0"/>
      <p:bldP spid="34" grpId="0"/>
      <p:bldP spid="35" grpId="0"/>
      <p:bldP spid="8" grpId="0"/>
      <p:bldP spid="9" grpId="0"/>
      <p:bldP spid="39" grpId="0"/>
      <p:bldP spid="40" grpId="0"/>
      <p:bldP spid="4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p>
        </p:txBody>
      </p:sp>
      <p:sp>
        <p:nvSpPr>
          <p:cNvPr id="4" name="Rectangle 3">
            <a:extLst>
              <a:ext uri="{FF2B5EF4-FFF2-40B4-BE49-F238E27FC236}">
                <a16:creationId xmlns:a16="http://schemas.microsoft.com/office/drawing/2014/main" id="{6F07745E-82E6-C74E-B76D-564C98D8B3EE}"/>
              </a:ext>
            </a:extLst>
          </p:cNvPr>
          <p:cNvSpPr/>
          <p:nvPr/>
        </p:nvSpPr>
        <p:spPr>
          <a:xfrm>
            <a:off x="3705477" y="435219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 name="Rectangle 4">
            <a:extLst>
              <a:ext uri="{FF2B5EF4-FFF2-40B4-BE49-F238E27FC236}">
                <a16:creationId xmlns:a16="http://schemas.microsoft.com/office/drawing/2014/main" id="{412FD15D-04C5-1C42-A7BD-88613F855970}"/>
              </a:ext>
            </a:extLst>
          </p:cNvPr>
          <p:cNvSpPr/>
          <p:nvPr/>
        </p:nvSpPr>
        <p:spPr>
          <a:xfrm>
            <a:off x="3970117" y="3202749"/>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8" name="Straight Arrow Connector 7">
            <a:extLst>
              <a:ext uri="{FF2B5EF4-FFF2-40B4-BE49-F238E27FC236}">
                <a16:creationId xmlns:a16="http://schemas.microsoft.com/office/drawing/2014/main" id="{182B02CD-5B33-EC44-92F1-0E099F543EED}"/>
              </a:ext>
            </a:extLst>
          </p:cNvPr>
          <p:cNvCxnSpPr>
            <a:stCxn id="4" idx="0"/>
            <a:endCxn id="5" idx="2"/>
          </p:cNvCxnSpPr>
          <p:nvPr/>
        </p:nvCxnSpPr>
        <p:spPr>
          <a:xfrm flipV="1">
            <a:off x="4592239" y="3595942"/>
            <a:ext cx="856" cy="75625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C58FB3-26EF-0F44-816C-F662F1AFCB0C}"/>
                  </a:ext>
                </a:extLst>
              </p:cNvPr>
              <p:cNvSpPr txBox="1"/>
              <p:nvPr/>
            </p:nvSpPr>
            <p:spPr>
              <a:xfrm>
                <a:off x="2082760" y="5310074"/>
                <a:ext cx="1769908" cy="400110"/>
              </a:xfrm>
              <a:prstGeom prst="rect">
                <a:avLst/>
              </a:prstGeom>
              <a:noFill/>
            </p:spPr>
            <p:txBody>
              <a:bodyPr wrap="none" rtlCol="0">
                <a:spAutoFit/>
              </a:bodyPr>
              <a:lstStyle/>
              <a:p>
                <a:pPr algn="ctr"/>
                <a:r>
                  <a:rPr lang="en-US" sz="2000" b="0" dirty="0">
                    <a:latin typeface="+mn-lt"/>
                    <a:cs typeface="CMU Bright Oblique"/>
                  </a:rPr>
                  <a:t>Input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9" name="TextBox 8">
                <a:extLst>
                  <a:ext uri="{FF2B5EF4-FFF2-40B4-BE49-F238E27FC236}">
                    <a16:creationId xmlns:a16="http://schemas.microsoft.com/office/drawing/2014/main" id="{8CC58FB3-26EF-0F44-816C-F662F1AFCB0C}"/>
                  </a:ext>
                </a:extLst>
              </p:cNvPr>
              <p:cNvSpPr txBox="1">
                <a:spLocks noRot="1" noChangeAspect="1" noMove="1" noResize="1" noEditPoints="1" noAdjustHandles="1" noChangeArrowheads="1" noChangeShapeType="1" noTextEdit="1"/>
              </p:cNvSpPr>
              <p:nvPr/>
            </p:nvSpPr>
            <p:spPr>
              <a:xfrm>
                <a:off x="2082760" y="5310074"/>
                <a:ext cx="1769908" cy="400110"/>
              </a:xfrm>
              <a:prstGeom prst="rect">
                <a:avLst/>
              </a:prstGeom>
              <a:blipFill>
                <a:blip r:embed="rId2"/>
                <a:stretch>
                  <a:fillRect l="-2857" t="-606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C61063-7A31-4D46-BB4F-BDEB042A6EAA}"/>
                  </a:ext>
                </a:extLst>
              </p:cNvPr>
              <p:cNvSpPr txBox="1"/>
              <p:nvPr/>
            </p:nvSpPr>
            <p:spPr>
              <a:xfrm>
                <a:off x="1922929" y="3457300"/>
                <a:ext cx="2039471" cy="1015663"/>
              </a:xfrm>
              <a:prstGeom prst="rect">
                <a:avLst/>
              </a:prstGeom>
              <a:noFill/>
            </p:spPr>
            <p:txBody>
              <a:bodyPr wrap="square" rtlCol="0">
                <a:spAutoFit/>
              </a:bodyPr>
              <a:lstStyle/>
              <a:p>
                <a:pPr algn="ctr"/>
                <a:r>
                  <a:rPr lang="en-US" sz="2000" b="0" dirty="0">
                    <a:latin typeface="+mn-lt"/>
                    <a:cs typeface="CMU Bright Oblique"/>
                  </a:rPr>
                  <a:t>Hidden representation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0" name="TextBox 9">
                <a:extLst>
                  <a:ext uri="{FF2B5EF4-FFF2-40B4-BE49-F238E27FC236}">
                    <a16:creationId xmlns:a16="http://schemas.microsoft.com/office/drawing/2014/main" id="{AAC61063-7A31-4D46-BB4F-BDEB042A6EAA}"/>
                  </a:ext>
                </a:extLst>
              </p:cNvPr>
              <p:cNvSpPr txBox="1">
                <a:spLocks noRot="1" noChangeAspect="1" noMove="1" noResize="1" noEditPoints="1" noAdjustHandles="1" noChangeArrowheads="1" noChangeShapeType="1" noTextEdit="1"/>
              </p:cNvSpPr>
              <p:nvPr/>
            </p:nvSpPr>
            <p:spPr>
              <a:xfrm>
                <a:off x="1922929" y="3457300"/>
                <a:ext cx="2039471" cy="1015663"/>
              </a:xfrm>
              <a:prstGeom prst="rect">
                <a:avLst/>
              </a:prstGeom>
              <a:blipFill>
                <a:blip r:embed="rId3"/>
                <a:stretch>
                  <a:fillRect t="-2469" r="-617"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4E6B70-CC43-9248-B736-F5B3DBCF9BA2}"/>
                  </a:ext>
                </a:extLst>
              </p:cNvPr>
              <p:cNvSpPr txBox="1"/>
              <p:nvPr/>
            </p:nvSpPr>
            <p:spPr>
              <a:xfrm>
                <a:off x="1901528" y="2208843"/>
                <a:ext cx="1968680" cy="400110"/>
              </a:xfrm>
              <a:prstGeom prst="rect">
                <a:avLst/>
              </a:prstGeom>
              <a:noFill/>
            </p:spPr>
            <p:txBody>
              <a:bodyPr wrap="none" rtlCol="0">
                <a:spAutoFit/>
              </a:bodyPr>
              <a:lstStyle/>
              <a:p>
                <a:pPr algn="ctr"/>
                <a:r>
                  <a:rPr lang="en-US" sz="2000" b="0" dirty="0">
                    <a:latin typeface="+mn-lt"/>
                    <a:cs typeface="CMU Bright Oblique"/>
                  </a:rPr>
                  <a:t>Output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1" name="TextBox 10">
                <a:extLst>
                  <a:ext uri="{FF2B5EF4-FFF2-40B4-BE49-F238E27FC236}">
                    <a16:creationId xmlns:a16="http://schemas.microsoft.com/office/drawing/2014/main" id="{564E6B70-CC43-9248-B736-F5B3DBCF9BA2}"/>
                  </a:ext>
                </a:extLst>
              </p:cNvPr>
              <p:cNvSpPr txBox="1">
                <a:spLocks noRot="1" noChangeAspect="1" noMove="1" noResize="1" noEditPoints="1" noAdjustHandles="1" noChangeArrowheads="1" noChangeShapeType="1" noTextEdit="1"/>
              </p:cNvSpPr>
              <p:nvPr/>
            </p:nvSpPr>
            <p:spPr>
              <a:xfrm>
                <a:off x="1901528" y="2208843"/>
                <a:ext cx="1968680" cy="400110"/>
              </a:xfrm>
              <a:prstGeom prst="rect">
                <a:avLst/>
              </a:prstGeom>
              <a:blipFill>
                <a:blip r:embed="rId4"/>
                <a:stretch>
                  <a:fillRect l="-2564" t="-6250" b="-25000"/>
                </a:stretch>
              </a:blipFill>
            </p:spPr>
            <p:txBody>
              <a:bodyPr/>
              <a:lstStyle/>
              <a:p>
                <a:r>
                  <a:rPr lang="en-US">
                    <a:noFill/>
                  </a:rPr>
                  <a:t> </a:t>
                </a:r>
              </a:p>
            </p:txBody>
          </p:sp>
        </mc:Fallback>
      </mc:AlternateContent>
      <p:sp>
        <p:nvSpPr>
          <p:cNvPr id="12" name="Arc 11">
            <a:extLst>
              <a:ext uri="{FF2B5EF4-FFF2-40B4-BE49-F238E27FC236}">
                <a16:creationId xmlns:a16="http://schemas.microsoft.com/office/drawing/2014/main" id="{D0B437BA-5E2C-3047-B286-345D518DCA3F}"/>
              </a:ext>
            </a:extLst>
          </p:cNvPr>
          <p:cNvSpPr/>
          <p:nvPr/>
        </p:nvSpPr>
        <p:spPr>
          <a:xfrm>
            <a:off x="4771141" y="3981691"/>
            <a:ext cx="1369014" cy="1102592"/>
          </a:xfrm>
          <a:prstGeom prst="arc">
            <a:avLst>
              <a:gd name="adj1" fmla="val 11769835"/>
              <a:gd name="adj2" fmla="val 9477750"/>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D7AF7DD-1456-1547-BAA1-6B5F5BE9460F}"/>
                  </a:ext>
                </a:extLst>
              </p:cNvPr>
              <p:cNvSpPr/>
              <p:nvPr/>
            </p:nvSpPr>
            <p:spPr>
              <a:xfrm>
                <a:off x="4434152" y="5290199"/>
                <a:ext cx="442648" cy="4001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3" name="Rectangle 12">
                <a:extLst>
                  <a:ext uri="{FF2B5EF4-FFF2-40B4-BE49-F238E27FC236}">
                    <a16:creationId xmlns:a16="http://schemas.microsoft.com/office/drawing/2014/main" id="{3D7AF7DD-1456-1547-BAA1-6B5F5BE9460F}"/>
                  </a:ext>
                </a:extLst>
              </p:cNvPr>
              <p:cNvSpPr>
                <a:spLocks noRot="1" noChangeAspect="1" noMove="1" noResize="1" noEditPoints="1" noAdjustHandles="1" noChangeArrowheads="1" noChangeShapeType="1" noTextEdit="1"/>
              </p:cNvSpPr>
              <p:nvPr/>
            </p:nvSpPr>
            <p:spPr>
              <a:xfrm>
                <a:off x="4434152" y="5290199"/>
                <a:ext cx="442648"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1EA0F2F-ECA4-CC43-9E35-571D25944121}"/>
                  </a:ext>
                </a:extLst>
              </p:cNvPr>
              <p:cNvSpPr/>
              <p:nvPr/>
            </p:nvSpPr>
            <p:spPr>
              <a:xfrm>
                <a:off x="4572000" y="3733800"/>
                <a:ext cx="4714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err="1">
                          <a:latin typeface="Cambria Math" panose="02040503050406030204" pitchFamily="18" charset="0"/>
                          <a:cs typeface="CMU Bright Oblique"/>
                        </a:rPr>
                        <m:t>𝑡</m:t>
                      </m:r>
                    </m:oMath>
                  </m:oMathPara>
                </a14:m>
                <a:endParaRPr lang="en-US" sz="2000" b="0" dirty="0"/>
              </a:p>
            </p:txBody>
          </p:sp>
        </mc:Choice>
        <mc:Fallback xmlns="">
          <p:sp>
            <p:nvSpPr>
              <p:cNvPr id="14" name="Rectangle 13">
                <a:extLst>
                  <a:ext uri="{FF2B5EF4-FFF2-40B4-BE49-F238E27FC236}">
                    <a16:creationId xmlns:a16="http://schemas.microsoft.com/office/drawing/2014/main" id="{21EA0F2F-ECA4-CC43-9E35-571D25944121}"/>
                  </a:ext>
                </a:extLst>
              </p:cNvPr>
              <p:cNvSpPr>
                <a:spLocks noRot="1" noChangeAspect="1" noMove="1" noResize="1" noEditPoints="1" noAdjustHandles="1" noChangeArrowheads="1" noChangeShapeType="1" noTextEdit="1"/>
              </p:cNvSpPr>
              <p:nvPr/>
            </p:nvSpPr>
            <p:spPr>
              <a:xfrm>
                <a:off x="4572000" y="3733800"/>
                <a:ext cx="47147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F25B656-44CD-2845-9B15-07D55E87663E}"/>
                  </a:ext>
                </a:extLst>
              </p:cNvPr>
              <p:cNvSpPr/>
              <p:nvPr/>
            </p:nvSpPr>
            <p:spPr>
              <a:xfrm>
                <a:off x="4391929" y="2207228"/>
                <a:ext cx="460254"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6" name="Rectangle 15">
                <a:extLst>
                  <a:ext uri="{FF2B5EF4-FFF2-40B4-BE49-F238E27FC236}">
                    <a16:creationId xmlns:a16="http://schemas.microsoft.com/office/drawing/2014/main" id="{2F25B656-44CD-2845-9B15-07D55E87663E}"/>
                  </a:ext>
                </a:extLst>
              </p:cNvPr>
              <p:cNvSpPr>
                <a:spLocks noRot="1" noChangeAspect="1" noMove="1" noResize="1" noEditPoints="1" noAdjustHandles="1" noChangeArrowheads="1" noChangeShapeType="1" noTextEdit="1"/>
              </p:cNvSpPr>
              <p:nvPr/>
            </p:nvSpPr>
            <p:spPr>
              <a:xfrm>
                <a:off x="4391929" y="2207228"/>
                <a:ext cx="460254" cy="400110"/>
              </a:xfrm>
              <a:prstGeom prst="rect">
                <a:avLst/>
              </a:prstGeom>
              <a:blipFill>
                <a:blip r:embed="rId7"/>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939DFD81-782D-1646-B33E-92826753AFE6}"/>
              </a:ext>
            </a:extLst>
          </p:cNvPr>
          <p:cNvCxnSpPr>
            <a:cxnSpLocks/>
          </p:cNvCxnSpPr>
          <p:nvPr/>
        </p:nvCxnSpPr>
        <p:spPr>
          <a:xfrm flipV="1">
            <a:off x="4591383" y="4745391"/>
            <a:ext cx="856" cy="547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DE98891-A76E-3642-8118-179263F1BAF9}"/>
              </a:ext>
            </a:extLst>
          </p:cNvPr>
          <p:cNvCxnSpPr>
            <a:cxnSpLocks/>
          </p:cNvCxnSpPr>
          <p:nvPr/>
        </p:nvCxnSpPr>
        <p:spPr>
          <a:xfrm flipV="1">
            <a:off x="4591383" y="2651850"/>
            <a:ext cx="0" cy="5418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70438D-D95F-394D-8952-265F0A74AD27}"/>
                  </a:ext>
                </a:extLst>
              </p:cNvPr>
              <p:cNvSpPr txBox="1"/>
              <p:nvPr/>
            </p:nvSpPr>
            <p:spPr>
              <a:xfrm>
                <a:off x="7035985" y="3167147"/>
                <a:ext cx="3332387" cy="1077218"/>
              </a:xfrm>
              <a:prstGeom prst="rect">
                <a:avLst/>
              </a:prstGeom>
              <a:noFill/>
            </p:spPr>
            <p:txBody>
              <a:bodyPr wrap="none" rtlCol="0">
                <a:spAutoFit/>
              </a:bodyPr>
              <a:lstStyle/>
              <a:p>
                <a:pPr algn="ctr"/>
                <a:r>
                  <a:rPr lang="en-US" sz="3200" b="0" dirty="0"/>
                  <a:t>Recurrence:</a:t>
                </a:r>
              </a:p>
              <a:p>
                <a:pPr/>
                <a14:m>
                  <m:oMathPara xmlns:m="http://schemas.openxmlformats.org/officeDocument/2006/math">
                    <m:oMathParaPr>
                      <m:jc m:val="centerGroup"/>
                    </m:oMathParaPr>
                    <m:oMath xmlns:m="http://schemas.openxmlformats.org/officeDocument/2006/math">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𝑊</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oMath>
                  </m:oMathPara>
                </a14:m>
                <a:endParaRPr lang="en-US" sz="3200" b="0" dirty="0"/>
              </a:p>
            </p:txBody>
          </p:sp>
        </mc:Choice>
        <mc:Fallback xmlns="">
          <p:sp>
            <p:nvSpPr>
              <p:cNvPr id="7" name="TextBox 6">
                <a:extLst>
                  <a:ext uri="{FF2B5EF4-FFF2-40B4-BE49-F238E27FC236}">
                    <a16:creationId xmlns:a16="http://schemas.microsoft.com/office/drawing/2014/main" id="{EC70438D-D95F-394D-8952-265F0A74AD27}"/>
                  </a:ext>
                </a:extLst>
              </p:cNvPr>
              <p:cNvSpPr txBox="1">
                <a:spLocks noRot="1" noChangeAspect="1" noMove="1" noResize="1" noEditPoints="1" noAdjustHandles="1" noChangeArrowheads="1" noChangeShapeType="1" noTextEdit="1"/>
              </p:cNvSpPr>
              <p:nvPr/>
            </p:nvSpPr>
            <p:spPr>
              <a:xfrm>
                <a:off x="7035985" y="3167147"/>
                <a:ext cx="3332387" cy="1077218"/>
              </a:xfrm>
              <a:prstGeom prst="rect">
                <a:avLst/>
              </a:prstGeom>
              <a:blipFill>
                <a:blip r:embed="rId8"/>
                <a:stretch>
                  <a:fillRect t="-5814" r="-760" b="-12791"/>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FEDAB6B-589E-FB4A-BEF0-8319CC4BD009}"/>
              </a:ext>
            </a:extLst>
          </p:cNvPr>
          <p:cNvSpPr txBox="1"/>
          <p:nvPr/>
        </p:nvSpPr>
        <p:spPr>
          <a:xfrm>
            <a:off x="7055249" y="4219151"/>
            <a:ext cx="561021" cy="461665"/>
          </a:xfrm>
          <a:prstGeom prst="rect">
            <a:avLst/>
          </a:prstGeom>
          <a:noFill/>
        </p:spPr>
        <p:txBody>
          <a:bodyPr wrap="square" rtlCol="0">
            <a:spAutoFit/>
          </a:bodyPr>
          <a:lstStyle/>
          <a:p>
            <a:pPr algn="ctr"/>
            <a:r>
              <a:rPr lang="en-US" sz="1200" b="0" dirty="0">
                <a:solidFill>
                  <a:srgbClr val="521B93"/>
                </a:solidFill>
              </a:rPr>
              <a:t>new state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0667410-5952-8744-BDDA-73153208D0A2}"/>
                  </a:ext>
                </a:extLst>
              </p:cNvPr>
              <p:cNvSpPr txBox="1"/>
              <p:nvPr/>
            </p:nvSpPr>
            <p:spPr>
              <a:xfrm>
                <a:off x="8544352" y="4208390"/>
                <a:ext cx="798720" cy="461665"/>
              </a:xfrm>
              <a:prstGeom prst="rect">
                <a:avLst/>
              </a:prstGeom>
              <a:noFill/>
            </p:spPr>
            <p:txBody>
              <a:bodyPr wrap="square" rtlCol="0">
                <a:spAutoFit/>
              </a:bodyPr>
              <a:lstStyle/>
              <a:p>
                <a:pPr algn="ctr"/>
                <a:r>
                  <a:rPr lang="en-US" sz="1200" b="0" dirty="0">
                    <a:solidFill>
                      <a:srgbClr val="FF0000"/>
                    </a:solidFill>
                  </a:rPr>
                  <a:t>input at time</a:t>
                </a:r>
                <a14:m>
                  <m:oMath xmlns:m="http://schemas.openxmlformats.org/officeDocument/2006/math">
                    <m:r>
                      <a:rPr lang="en-US" sz="1200" b="0" i="1" dirty="0" smtClean="0">
                        <a:solidFill>
                          <a:srgbClr val="FF0000"/>
                        </a:solidFill>
                        <a:latin typeface="Cambria Math" panose="02040503050406030204" pitchFamily="18" charset="0"/>
                      </a:rPr>
                      <m:t> </m:t>
                    </m:r>
                    <m:r>
                      <a:rPr lang="en-US" sz="1200" b="0" i="1" dirty="0" smtClean="0">
                        <a:solidFill>
                          <a:srgbClr val="FF0000"/>
                        </a:solidFill>
                        <a:latin typeface="Cambria Math" panose="02040503050406030204" pitchFamily="18" charset="0"/>
                      </a:rPr>
                      <m:t>𝑡</m:t>
                    </m:r>
                  </m:oMath>
                </a14:m>
                <a:endParaRPr lang="en-US" sz="1200" b="0" dirty="0">
                  <a:solidFill>
                    <a:srgbClr val="FF0000"/>
                  </a:solidFill>
                </a:endParaRPr>
              </a:p>
            </p:txBody>
          </p:sp>
        </mc:Choice>
        <mc:Fallback xmlns="">
          <p:sp>
            <p:nvSpPr>
              <p:cNvPr id="21" name="TextBox 20">
                <a:extLst>
                  <a:ext uri="{FF2B5EF4-FFF2-40B4-BE49-F238E27FC236}">
                    <a16:creationId xmlns:a16="http://schemas.microsoft.com/office/drawing/2014/main" id="{D0667410-5952-8744-BDDA-73153208D0A2}"/>
                  </a:ext>
                </a:extLst>
              </p:cNvPr>
              <p:cNvSpPr txBox="1">
                <a:spLocks noRot="1" noChangeAspect="1" noMove="1" noResize="1" noEditPoints="1" noAdjustHandles="1" noChangeArrowheads="1" noChangeShapeType="1" noTextEdit="1"/>
              </p:cNvSpPr>
              <p:nvPr/>
            </p:nvSpPr>
            <p:spPr>
              <a:xfrm>
                <a:off x="8544352" y="4208390"/>
                <a:ext cx="798720" cy="461665"/>
              </a:xfrm>
              <a:prstGeom prst="rect">
                <a:avLst/>
              </a:prstGeom>
              <a:blipFill>
                <a:blip r:embed="rId9"/>
                <a:stretch>
                  <a:fillRect b="-789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9A3A176-B002-6547-9039-9630AD2C5AF7}"/>
              </a:ext>
            </a:extLst>
          </p:cNvPr>
          <p:cNvSpPr txBox="1"/>
          <p:nvPr/>
        </p:nvSpPr>
        <p:spPr>
          <a:xfrm>
            <a:off x="9271323" y="4197018"/>
            <a:ext cx="798720" cy="276999"/>
          </a:xfrm>
          <a:prstGeom prst="rect">
            <a:avLst/>
          </a:prstGeom>
          <a:noFill/>
        </p:spPr>
        <p:txBody>
          <a:bodyPr wrap="square" rtlCol="0">
            <a:spAutoFit/>
          </a:bodyPr>
          <a:lstStyle/>
          <a:p>
            <a:pPr algn="ctr"/>
            <a:r>
              <a:rPr lang="en-US" sz="1200" b="0" dirty="0">
                <a:solidFill>
                  <a:srgbClr val="9437FF"/>
                </a:solidFill>
              </a:rPr>
              <a:t>old state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A6E6372-E47B-274B-9826-6E2E0B679216}"/>
                  </a:ext>
                </a:extLst>
              </p:cNvPr>
              <p:cNvSpPr txBox="1"/>
              <p:nvPr/>
            </p:nvSpPr>
            <p:spPr>
              <a:xfrm>
                <a:off x="7883198" y="4208390"/>
                <a:ext cx="798720" cy="461665"/>
              </a:xfrm>
              <a:prstGeom prst="rect">
                <a:avLst/>
              </a:prstGeom>
              <a:noFill/>
            </p:spPr>
            <p:txBody>
              <a:bodyPr wrap="square" rtlCol="0">
                <a:spAutoFit/>
              </a:bodyPr>
              <a:lstStyle/>
              <a:p>
                <a:pPr algn="ctr"/>
                <a:r>
                  <a:rPr lang="en-US" sz="1200" b="0" dirty="0">
                    <a:solidFill>
                      <a:srgbClr val="0432FF"/>
                    </a:solidFill>
                  </a:rPr>
                  <a:t>function of </a:t>
                </a:r>
                <a14:m>
                  <m:oMath xmlns:m="http://schemas.openxmlformats.org/officeDocument/2006/math">
                    <m:r>
                      <a:rPr lang="en-US" sz="1200" b="0" i="1" dirty="0" smtClean="0">
                        <a:solidFill>
                          <a:srgbClr val="0432FF"/>
                        </a:solidFill>
                        <a:latin typeface="Cambria Math" panose="02040503050406030204" pitchFamily="18" charset="0"/>
                      </a:rPr>
                      <m:t>𝑊</m:t>
                    </m:r>
                  </m:oMath>
                </a14:m>
                <a:endParaRPr lang="en-US" sz="1200" b="0" dirty="0">
                  <a:solidFill>
                    <a:srgbClr val="0432FF"/>
                  </a:solidFill>
                </a:endParaRPr>
              </a:p>
            </p:txBody>
          </p:sp>
        </mc:Choice>
        <mc:Fallback xmlns="">
          <p:sp>
            <p:nvSpPr>
              <p:cNvPr id="25" name="TextBox 24">
                <a:extLst>
                  <a:ext uri="{FF2B5EF4-FFF2-40B4-BE49-F238E27FC236}">
                    <a16:creationId xmlns:a16="http://schemas.microsoft.com/office/drawing/2014/main" id="{9A6E6372-E47B-274B-9826-6E2E0B679216}"/>
                  </a:ext>
                </a:extLst>
              </p:cNvPr>
              <p:cNvSpPr txBox="1">
                <a:spLocks noRot="1" noChangeAspect="1" noMove="1" noResize="1" noEditPoints="1" noAdjustHandles="1" noChangeArrowheads="1" noChangeShapeType="1" noTextEdit="1"/>
              </p:cNvSpPr>
              <p:nvPr/>
            </p:nvSpPr>
            <p:spPr>
              <a:xfrm>
                <a:off x="7883198" y="4208390"/>
                <a:ext cx="798720" cy="461665"/>
              </a:xfrm>
              <a:prstGeom prst="rect">
                <a:avLst/>
              </a:prstGeom>
              <a:blipFill>
                <a:blip r:embed="rId10"/>
                <a:stretch>
                  <a:fillRect b="-7895"/>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B309C61A-E012-AA45-9394-6A857AF03475}"/>
              </a:ext>
            </a:extLst>
          </p:cNvPr>
          <p:cNvSpPr/>
          <p:nvPr/>
        </p:nvSpPr>
        <p:spPr>
          <a:xfrm>
            <a:off x="6953251" y="3059354"/>
            <a:ext cx="3343978" cy="186960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p>
        </p:txBody>
      </p:sp>
    </p:spTree>
    <p:extLst>
      <p:ext uri="{BB962C8B-B14F-4D97-AF65-F5344CB8AC3E}">
        <p14:creationId xmlns:p14="http://schemas.microsoft.com/office/powerpoint/2010/main" val="23700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1" grpId="0"/>
      <p:bldP spid="24" grpId="0"/>
      <p:bldP spid="25"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99B97-068A-2044-A9A4-48122800DA68}"/>
              </a:ext>
            </a:extLst>
          </p:cNvPr>
          <p:cNvSpPr/>
          <p:nvPr/>
        </p:nvSpPr>
        <p:spPr>
          <a:xfrm>
            <a:off x="1893802" y="6367046"/>
            <a:ext cx="8404396" cy="338554"/>
          </a:xfrm>
          <a:prstGeom prst="rect">
            <a:avLst/>
          </a:prstGeom>
        </p:spPr>
        <p:txBody>
          <a:bodyPr wrap="square">
            <a:spAutoFit/>
          </a:bodyPr>
          <a:lstStyle/>
          <a:p>
            <a:pPr algn="ctr"/>
            <a:r>
              <a:rPr lang="en-US" sz="1600" b="0" dirty="0"/>
              <a:t>J. Elman, </a:t>
            </a:r>
            <a:r>
              <a:rPr lang="en-US" sz="1600" b="0" dirty="0">
                <a:hlinkClick r:id="rId2"/>
              </a:rPr>
              <a:t>Finding structure in time</a:t>
            </a:r>
            <a:r>
              <a:rPr lang="en-US" sz="1600" b="0" dirty="0"/>
              <a:t>, Cognitive science 14(2), pp. 179–211, 1990</a:t>
            </a:r>
          </a:p>
        </p:txBody>
      </p:sp>
      <p:sp>
        <p:nvSpPr>
          <p:cNvPr id="6" name="Title 5">
            <a:extLst>
              <a:ext uri="{FF2B5EF4-FFF2-40B4-BE49-F238E27FC236}">
                <a16:creationId xmlns:a16="http://schemas.microsoft.com/office/drawing/2014/main" id="{055BB2C2-03DF-3D46-854C-00B5728FD82F}"/>
              </a:ext>
            </a:extLst>
          </p:cNvPr>
          <p:cNvSpPr>
            <a:spLocks noGrp="1"/>
          </p:cNvSpPr>
          <p:nvPr>
            <p:ph type="title"/>
          </p:nvPr>
        </p:nvSpPr>
        <p:spPr/>
        <p:txBody>
          <a:bodyPr/>
          <a:lstStyle/>
          <a:p>
            <a:r>
              <a:rPr lang="en-US" dirty="0"/>
              <a:t>Vanilla RNN cell</a:t>
            </a:r>
          </a:p>
        </p:txBody>
      </p:sp>
      <p:grpSp>
        <p:nvGrpSpPr>
          <p:cNvPr id="16" name="Group 15">
            <a:extLst>
              <a:ext uri="{FF2B5EF4-FFF2-40B4-BE49-F238E27FC236}">
                <a16:creationId xmlns:a16="http://schemas.microsoft.com/office/drawing/2014/main" id="{A3128B69-885F-9B49-B299-07DD4139DE24}"/>
              </a:ext>
            </a:extLst>
          </p:cNvPr>
          <p:cNvGrpSpPr/>
          <p:nvPr/>
        </p:nvGrpSpPr>
        <p:grpSpPr>
          <a:xfrm>
            <a:off x="3458226" y="914400"/>
            <a:ext cx="1599963" cy="2667000"/>
            <a:chOff x="3458226" y="914400"/>
            <a:chExt cx="1599963" cy="2667000"/>
          </a:xfrm>
        </p:grpSpPr>
        <p:sp>
          <p:nvSpPr>
            <p:cNvPr id="18" name="Rectangle 17">
              <a:extLst>
                <a:ext uri="{FF2B5EF4-FFF2-40B4-BE49-F238E27FC236}">
                  <a16:creationId xmlns:a16="http://schemas.microsoft.com/office/drawing/2014/main" id="{C48F3C99-1FDE-6947-9717-B0F2C16BF1E7}"/>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0F2686-F639-1A48-9C18-9FC2F7DB0FAF}"/>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0" name="Freeform 19">
              <a:extLst>
                <a:ext uri="{FF2B5EF4-FFF2-40B4-BE49-F238E27FC236}">
                  <a16:creationId xmlns:a16="http://schemas.microsoft.com/office/drawing/2014/main" id="{66695D5B-A436-F640-BE83-0D17BB6E3DC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B2FA432-43DC-D540-99BF-E59F0704915E}"/>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854197C-F407-2C4C-8960-7AE4728538FA}"/>
                </a:ext>
              </a:extLst>
            </p:cNvPr>
            <p:cNvCxnSpPr>
              <a:cxnSpLocks/>
              <a:endCxn id="19"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E21C41-73ED-A047-8414-52AF7AC23EC8}"/>
                </a:ext>
              </a:extLst>
            </p:cNvPr>
            <p:cNvCxnSpPr>
              <a:cxnSpLocks/>
              <a:stCxn id="25" idx="0"/>
              <a:endCxn id="19"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BFCB7FE-6D82-F944-A4EE-64AF37F620E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24" name="TextBox 23">
                  <a:extLst>
                    <a:ext uri="{FF2B5EF4-FFF2-40B4-BE49-F238E27FC236}">
                      <a16:creationId xmlns:a16="http://schemas.microsoft.com/office/drawing/2014/main" id="{ABFCB7FE-6D82-F944-A4EE-64AF37F620E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3"/>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FA0AD9E-82AF-4A4D-9C22-A5EA0EDB792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5" name="TextBox 24">
                  <a:extLst>
                    <a:ext uri="{FF2B5EF4-FFF2-40B4-BE49-F238E27FC236}">
                      <a16:creationId xmlns:a16="http://schemas.microsoft.com/office/drawing/2014/main" id="{FFA0AD9E-82AF-4A4D-9C22-A5EA0EDB792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4"/>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39AE0E-40EF-AB43-8B56-97DEC5596CC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26" name="TextBox 25">
                  <a:extLst>
                    <a:ext uri="{FF2B5EF4-FFF2-40B4-BE49-F238E27FC236}">
                      <a16:creationId xmlns:a16="http://schemas.microsoft.com/office/drawing/2014/main" id="{8A39AE0E-40EF-AB43-8B56-97DEC5596CC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E240229-4906-A14E-8E03-B3914990A3B1}"/>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27" name="Rectangle 26">
                  <a:extLst>
                    <a:ext uri="{FF2B5EF4-FFF2-40B4-BE49-F238E27FC236}">
                      <a16:creationId xmlns:a16="http://schemas.microsoft.com/office/drawing/2014/main" id="{3E240229-4906-A14E-8E03-B3914990A3B1}"/>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91B05D1-9FA1-A746-9B05-1B84806FEC1A}"/>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28" name="TextBox 27">
                <a:extLst>
                  <a:ext uri="{FF2B5EF4-FFF2-40B4-BE49-F238E27FC236}">
                    <a16:creationId xmlns:a16="http://schemas.microsoft.com/office/drawing/2014/main" id="{D91B05D1-9FA1-A746-9B05-1B84806FEC1A}"/>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7"/>
                <a:stretch>
                  <a:fillRect l="-778"/>
                </a:stretch>
              </a:blipFill>
            </p:spPr>
            <p:txBody>
              <a:bodyPr/>
              <a:lstStyle/>
              <a:p>
                <a:r>
                  <a:rPr lang="en-US">
                    <a:noFill/>
                  </a:rPr>
                  <a:t> </a:t>
                </a:r>
              </a:p>
            </p:txBody>
          </p:sp>
        </mc:Fallback>
      </mc:AlternateContent>
    </p:spTree>
    <p:extLst>
      <p:ext uri="{BB962C8B-B14F-4D97-AF65-F5344CB8AC3E}">
        <p14:creationId xmlns:p14="http://schemas.microsoft.com/office/powerpoint/2010/main" val="239998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0118E71-3367-6B4C-A15F-3EC81C3D1B77}"/>
              </a:ext>
            </a:extLst>
          </p:cNvPr>
          <p:cNvGrpSpPr/>
          <p:nvPr/>
        </p:nvGrpSpPr>
        <p:grpSpPr>
          <a:xfrm>
            <a:off x="3458226" y="914400"/>
            <a:ext cx="1599963" cy="2667000"/>
            <a:chOff x="3458226" y="914400"/>
            <a:chExt cx="1599963" cy="2667000"/>
          </a:xfrm>
        </p:grpSpPr>
        <p:sp>
          <p:nvSpPr>
            <p:cNvPr id="32" name="Rectangle 31"/>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3"/>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6"/>
                <a:stretch>
                  <a:fillRect l="-7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8A6676-7219-2C49-B5D1-7A5B038149BB}"/>
              </a:ext>
            </a:extLst>
          </p:cNvPr>
          <p:cNvPicPr>
            <a:picLocks noChangeAspect="1"/>
          </p:cNvPicPr>
          <p:nvPr/>
        </p:nvPicPr>
        <p:blipFill>
          <a:blip r:embed="rId7"/>
          <a:stretch>
            <a:fillRect/>
          </a:stretch>
        </p:blipFill>
        <p:spPr>
          <a:xfrm>
            <a:off x="1859711" y="3998247"/>
            <a:ext cx="5156535" cy="210994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7016245" y="4271645"/>
                <a:ext cx="3356047" cy="204068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m:t>
                      </m:r>
                      <m:f>
                        <m:fPr>
                          <m:ctrlPr>
                            <a:rPr lang="en-US" sz="2400" i="1">
                              <a:solidFill>
                                <a:srgbClr val="9900CC"/>
                              </a:solidFill>
                              <a:latin typeface="Cambria Math" panose="02040503050406030204" pitchFamily="18" charset="0"/>
                            </a:rPr>
                          </m:ctrlPr>
                        </m:fPr>
                        <m:num>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num>
                        <m:den>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den>
                      </m:f>
                    </m:oMath>
                  </m:oMathPara>
                </a14:m>
                <a:br>
                  <a:rPr lang="en-US" sz="2400" i="1" dirty="0">
                    <a:solidFill>
                      <a:srgbClr val="9900CC"/>
                    </a:solidFill>
                    <a:latin typeface="Cambria Math" panose="02040503050406030204" pitchFamily="18" charset="0"/>
                  </a:rPr>
                </a:br>
                <a:br>
                  <a:rPr lang="en-US" sz="800" i="1" dirty="0">
                    <a:solidFill>
                      <a:srgbClr val="9900CC"/>
                    </a:solidFill>
                    <a:latin typeface="Cambria Math" panose="02040503050406030204" pitchFamily="18" charset="0"/>
                  </a:rPr>
                </a:br>
                <a:r>
                  <a:rPr lang="en-US" sz="2400" dirty="0">
                    <a:solidFill>
                      <a:srgbClr val="9900CC"/>
                    </a:solidFill>
                  </a:rPr>
                  <a:t>                </a:t>
                </a:r>
                <a14:m>
                  <m:oMath xmlns:m="http://schemas.openxmlformats.org/officeDocument/2006/math">
                    <m:r>
                      <a:rPr lang="en-US" sz="2400" i="1">
                        <a:solidFill>
                          <a:srgbClr val="9900CC"/>
                        </a:solidFill>
                        <a:latin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𝜎</m:t>
                    </m:r>
                    <m:d>
                      <m:dPr>
                        <m:ctrlPr>
                          <a:rPr lang="en-US" sz="2400" i="1">
                            <a:solidFill>
                              <a:srgbClr val="9900CC"/>
                            </a:solidFill>
                            <a:latin typeface="Cambria Math" panose="02040503050406030204" pitchFamily="18" charset="0"/>
                            <a:ea typeface="Cambria Math" panose="02040503050406030204" pitchFamily="18" charset="0"/>
                          </a:rPr>
                        </m:ctrlPr>
                      </m:d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𝑎</m:t>
                        </m:r>
                      </m:e>
                    </m:d>
                    <m:r>
                      <a:rPr lang="en-US" sz="2400" i="1">
                        <a:solidFill>
                          <a:srgbClr val="9900CC"/>
                        </a:solidFill>
                        <a:latin typeface="Cambria Math" panose="02040503050406030204" pitchFamily="18" charset="0"/>
                        <a:ea typeface="Cambria Math" panose="02040503050406030204" pitchFamily="18" charset="0"/>
                      </a:rPr>
                      <m:t>−1</m:t>
                    </m:r>
                  </m:oMath>
                </a14:m>
                <a:endParaRPr lang="en-US" sz="2400" dirty="0">
                  <a:solidFill>
                    <a:srgbClr val="9900CC"/>
                  </a:solidFill>
                </a:endParaRPr>
              </a:p>
              <a:p>
                <a:endParaRPr lang="en-US" sz="2400" dirty="0">
                  <a:solidFill>
                    <a:srgbClr val="9900CC"/>
                  </a:solidFill>
                </a:endParaRPr>
              </a:p>
              <a:p>
                <a:r>
                  <a:rPr lang="en-US" sz="2400" dirty="0"/>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7016245" y="4271645"/>
                <a:ext cx="3356047" cy="2040687"/>
              </a:xfrm>
              <a:prstGeom prst="rect">
                <a:avLst/>
              </a:prstGeom>
              <a:blipFill>
                <a:blip r:embed="rId8"/>
                <a:stretch>
                  <a:fillRect l="-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D945F40-22B6-0B40-8F09-DF4D241019A0}"/>
                  </a:ext>
                </a:extLst>
              </p:cNvPr>
              <p:cNvSpPr/>
              <p:nvPr/>
            </p:nvSpPr>
            <p:spPr>
              <a:xfrm>
                <a:off x="4033069" y="5181600"/>
                <a:ext cx="13004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𝑎</m:t>
                              </m:r>
                            </m:e>
                          </m:d>
                        </m:e>
                      </m:func>
                    </m:oMath>
                  </m:oMathPara>
                </a14:m>
                <a:endParaRPr lang="en-US" dirty="0">
                  <a:solidFill>
                    <a:srgbClr val="9900CC"/>
                  </a:solidFill>
                </a:endParaRPr>
              </a:p>
            </p:txBody>
          </p:sp>
        </mc:Choice>
        <mc:Fallback xmlns="">
          <p:sp>
            <p:nvSpPr>
              <p:cNvPr id="6" name="Rectangle 5">
                <a:extLst>
                  <a:ext uri="{FF2B5EF4-FFF2-40B4-BE49-F238E27FC236}">
                    <a16:creationId xmlns:a16="http://schemas.microsoft.com/office/drawing/2014/main" id="{1D945F40-22B6-0B40-8F09-DF4D241019A0}"/>
                  </a:ext>
                </a:extLst>
              </p:cNvPr>
              <p:cNvSpPr>
                <a:spLocks noRot="1" noChangeAspect="1" noMove="1" noResize="1" noEditPoints="1" noAdjustHandles="1" noChangeArrowheads="1" noChangeShapeType="1" noTextEdit="1"/>
              </p:cNvSpPr>
              <p:nvPr/>
            </p:nvSpPr>
            <p:spPr>
              <a:xfrm>
                <a:off x="4033069" y="5181600"/>
                <a:ext cx="1300421"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6CA5F7-93BA-1448-BF13-BC5CC7FB34B5}"/>
                  </a:ext>
                </a:extLst>
              </p:cNvPr>
              <p:cNvSpPr/>
              <p:nvPr/>
            </p:nvSpPr>
            <p:spPr>
              <a:xfrm>
                <a:off x="2612922" y="4419600"/>
                <a:ext cx="8911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𝑎</m:t>
                          </m:r>
                        </m:e>
                      </m:d>
                    </m:oMath>
                  </m:oMathPara>
                </a14:m>
                <a:endParaRPr lang="en-US" dirty="0">
                  <a:solidFill>
                    <a:srgbClr val="9900CC"/>
                  </a:solidFill>
                </a:endParaRPr>
              </a:p>
            </p:txBody>
          </p:sp>
        </mc:Choice>
        <mc:Fallback xmlns="">
          <p:sp>
            <p:nvSpPr>
              <p:cNvPr id="7" name="Rectangle 6">
                <a:extLst>
                  <a:ext uri="{FF2B5EF4-FFF2-40B4-BE49-F238E27FC236}">
                    <a16:creationId xmlns:a16="http://schemas.microsoft.com/office/drawing/2014/main" id="{AA6CA5F7-93BA-1448-BF13-BC5CC7FB34B5}"/>
                  </a:ext>
                </a:extLst>
              </p:cNvPr>
              <p:cNvSpPr>
                <a:spLocks noRot="1" noChangeAspect="1" noMove="1" noResize="1" noEditPoints="1" noAdjustHandles="1" noChangeArrowheads="1" noChangeShapeType="1" noTextEdit="1"/>
              </p:cNvSpPr>
              <p:nvPr/>
            </p:nvSpPr>
            <p:spPr>
              <a:xfrm>
                <a:off x="2612922" y="4419600"/>
                <a:ext cx="891141" cy="461665"/>
              </a:xfrm>
              <a:prstGeom prst="rect">
                <a:avLst/>
              </a:prstGeom>
              <a:blipFill>
                <a:blip r:embed="rId10"/>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4E7CCCB2-612D-B343-927C-5B14E1C7BD1D}"/>
              </a:ext>
            </a:extLst>
          </p:cNvPr>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11"/>
              </a:rPr>
              <a:t>Image source</a:t>
            </a:r>
            <a:r>
              <a:rPr lang="en-US" sz="1400" b="0" dirty="0">
                <a:latin typeface="CMU Bright Roman"/>
                <a:cs typeface="CMU Bright Roman"/>
              </a:rPr>
              <a:t> </a:t>
            </a:r>
          </a:p>
        </p:txBody>
      </p:sp>
      <p:sp>
        <p:nvSpPr>
          <p:cNvPr id="8" name="Title 7">
            <a:extLst>
              <a:ext uri="{FF2B5EF4-FFF2-40B4-BE49-F238E27FC236}">
                <a16:creationId xmlns:a16="http://schemas.microsoft.com/office/drawing/2014/main" id="{3E6E8374-6EBC-7B40-9197-BC62957B5061}"/>
              </a:ext>
            </a:extLst>
          </p:cNvPr>
          <p:cNvSpPr>
            <a:spLocks noGrp="1"/>
          </p:cNvSpPr>
          <p:nvPr>
            <p:ph type="title"/>
          </p:nvPr>
        </p:nvSpPr>
        <p:spPr/>
        <p:txBody>
          <a:bodyPr/>
          <a:lstStyle/>
          <a:p>
            <a:r>
              <a:rPr lang="en-US" dirty="0"/>
              <a:t>Vanilla RNN cell</a:t>
            </a:r>
          </a:p>
        </p:txBody>
      </p:sp>
    </p:spTree>
    <p:extLst>
      <p:ext uri="{BB962C8B-B14F-4D97-AF65-F5344CB8AC3E}">
        <p14:creationId xmlns:p14="http://schemas.microsoft.com/office/powerpoint/2010/main" val="262466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C00000"/>
                  </a:solidFill>
                </a:endParaRPr>
              </a:p>
              <a:p>
                <a:r>
                  <a:rPr lang="en-US" sz="2800" dirty="0">
                    <a:solidFill>
                      <a:srgbClr val="C00000"/>
                    </a:solidFill>
                  </a:rPr>
                  <a:t>  </a:t>
                </a:r>
                <a:endParaRPr lang="en-US" sz="2800" dirty="0">
                  <a:solidFill>
                    <a:srgbClr val="9900CC"/>
                  </a:solidFill>
                </a:endParaRP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2"/>
                <a:stretch>
                  <a:fillRect l="-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6669004" y="4595735"/>
                <a:ext cx="3851760" cy="116294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rPr>
                                <m:t>𝑑</m:t>
                              </m:r>
                            </m:num>
                            <m:den>
                              <m:r>
                                <a:rPr lang="en-US" sz="2400" i="1">
                                  <a:solidFill>
                                    <a:srgbClr val="9900CC"/>
                                  </a:solidFill>
                                  <a:latin typeface="Cambria Math" panose="02040503050406030204" pitchFamily="18" charset="0"/>
                                </a:rPr>
                                <m:t>𝑑𝑎</m:t>
                              </m:r>
                            </m:den>
                          </m:f>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=1−</m:t>
                      </m:r>
                      <m:sSup>
                        <m:sSupPr>
                          <m:ctrlPr>
                            <a:rPr lang="en-US" sz="2400" i="1">
                              <a:solidFill>
                                <a:srgbClr val="9900CC"/>
                              </a:solidFill>
                              <a:latin typeface="Cambria Math" panose="02040503050406030204" pitchFamily="18" charset="0"/>
                            </a:rPr>
                          </m:ctrlPr>
                        </m:sSupPr>
                        <m:e>
                          <m:r>
                            <m:rPr>
                              <m:sty m:val="p"/>
                            </m:rPr>
                            <a:rPr lang="en-US" sz="2400">
                              <a:solidFill>
                                <a:srgbClr val="9900CC"/>
                              </a:solidFill>
                              <a:latin typeface="Cambria Math" panose="02040503050406030204" pitchFamily="18" charset="0"/>
                            </a:rPr>
                            <m:t>tanh</m:t>
                          </m:r>
                        </m:e>
                        <m:sup>
                          <m:r>
                            <a:rPr lang="en-US" sz="2400" i="1">
                              <a:solidFill>
                                <a:srgbClr val="9900CC"/>
                              </a:solidFill>
                              <a:latin typeface="Cambria Math" panose="02040503050406030204" pitchFamily="18" charset="0"/>
                            </a:rPr>
                            <m:t>2</m:t>
                          </m:r>
                        </m:sup>
                      </m:s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r>
                        <a:rPr lang="en-US" sz="2400" i="1">
                          <a:solidFill>
                            <a:srgbClr val="9900CC"/>
                          </a:solidFill>
                          <a:latin typeface="Cambria Math" panose="02040503050406030204" pitchFamily="18" charset="0"/>
                        </a:rPr>
                        <m:t>)</m:t>
                      </m:r>
                    </m:oMath>
                  </m:oMathPara>
                </a14:m>
                <a:endParaRPr lang="en-US" sz="2400" dirty="0">
                  <a:solidFill>
                    <a:srgbClr val="9900CC"/>
                  </a:solidFill>
                </a:endParaRPr>
              </a:p>
              <a:p>
                <a:r>
                  <a:rPr lang="en-US" sz="2400" dirty="0">
                    <a:solidFill>
                      <a:srgbClr val="9900CC"/>
                    </a:solidFill>
                  </a:rPr>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6669004" y="4595735"/>
                <a:ext cx="3851760" cy="1162947"/>
              </a:xfrm>
              <a:prstGeom prst="rect">
                <a:avLst/>
              </a:prstGeom>
              <a:blipFill>
                <a:blip r:embed="rId3"/>
                <a:stretch>
                  <a:fillRect l="-329"/>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4E7CCCB2-612D-B343-927C-5B14E1C7BD1D}"/>
              </a:ext>
            </a:extLst>
          </p:cNvPr>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4"/>
              </a:rPr>
              <a:t>Image source</a:t>
            </a:r>
            <a:r>
              <a:rPr lang="en-US" sz="1400" b="0" dirty="0">
                <a:latin typeface="CMU Bright Roman"/>
                <a:cs typeface="CMU Bright Roman"/>
              </a:rPr>
              <a:t> </a:t>
            </a:r>
          </a:p>
        </p:txBody>
      </p:sp>
      <p:pic>
        <p:nvPicPr>
          <p:cNvPr id="20" name="Picture 19">
            <a:extLst>
              <a:ext uri="{FF2B5EF4-FFF2-40B4-BE49-F238E27FC236}">
                <a16:creationId xmlns:a16="http://schemas.microsoft.com/office/drawing/2014/main" id="{58A03D77-7165-2B48-A70D-AFA99B851426}"/>
              </a:ext>
            </a:extLst>
          </p:cNvPr>
          <p:cNvPicPr>
            <a:picLocks noChangeAspect="1"/>
          </p:cNvPicPr>
          <p:nvPr/>
        </p:nvPicPr>
        <p:blipFill>
          <a:blip r:embed="rId5"/>
          <a:stretch>
            <a:fillRect/>
          </a:stretch>
        </p:blipFill>
        <p:spPr>
          <a:xfrm>
            <a:off x="1656815" y="3699297"/>
            <a:ext cx="4883540" cy="2713078"/>
          </a:xfrm>
          <a:prstGeom prst="rect">
            <a:avLst/>
          </a:prstGeom>
        </p:spPr>
      </p:pic>
      <p:sp>
        <p:nvSpPr>
          <p:cNvPr id="4" name="Title 3">
            <a:extLst>
              <a:ext uri="{FF2B5EF4-FFF2-40B4-BE49-F238E27FC236}">
                <a16:creationId xmlns:a16="http://schemas.microsoft.com/office/drawing/2014/main" id="{885570E1-754B-B641-8369-AC1ED3CB6F0A}"/>
              </a:ext>
            </a:extLst>
          </p:cNvPr>
          <p:cNvSpPr>
            <a:spLocks noGrp="1"/>
          </p:cNvSpPr>
          <p:nvPr>
            <p:ph type="title"/>
          </p:nvPr>
        </p:nvSpPr>
        <p:spPr/>
        <p:txBody>
          <a:bodyPr/>
          <a:lstStyle/>
          <a:p>
            <a:r>
              <a:rPr lang="en-US" dirty="0"/>
              <a:t>Vanilla RNN cell</a:t>
            </a:r>
          </a:p>
        </p:txBody>
      </p:sp>
      <p:grpSp>
        <p:nvGrpSpPr>
          <p:cNvPr id="30" name="Group 29">
            <a:extLst>
              <a:ext uri="{FF2B5EF4-FFF2-40B4-BE49-F238E27FC236}">
                <a16:creationId xmlns:a16="http://schemas.microsoft.com/office/drawing/2014/main" id="{E350ECE3-D0B0-FF46-8477-470EB8EFB75B}"/>
              </a:ext>
            </a:extLst>
          </p:cNvPr>
          <p:cNvGrpSpPr/>
          <p:nvPr/>
        </p:nvGrpSpPr>
        <p:grpSpPr>
          <a:xfrm>
            <a:off x="3458226" y="914400"/>
            <a:ext cx="1599963" cy="2667000"/>
            <a:chOff x="3458226" y="914400"/>
            <a:chExt cx="1599963" cy="2667000"/>
          </a:xfrm>
        </p:grpSpPr>
        <p:sp>
          <p:nvSpPr>
            <p:cNvPr id="31" name="Rectangle 30">
              <a:extLst>
                <a:ext uri="{FF2B5EF4-FFF2-40B4-BE49-F238E27FC236}">
                  <a16:creationId xmlns:a16="http://schemas.microsoft.com/office/drawing/2014/main" id="{EF670223-090D-D946-A6DB-A32C3A0862B4}"/>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AB9449C-6808-1B44-803B-7FEE6D42CA35}"/>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6" name="Freeform 35">
              <a:extLst>
                <a:ext uri="{FF2B5EF4-FFF2-40B4-BE49-F238E27FC236}">
                  <a16:creationId xmlns:a16="http://schemas.microsoft.com/office/drawing/2014/main" id="{5893CE82-5F8B-984D-A592-FF7BD68A932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C4E5110-5634-BD4B-85BB-747FD8DA361F}"/>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959A0EE-A185-1E46-B23C-C52D457CC7D8}"/>
                </a:ext>
              </a:extLst>
            </p:cNvPr>
            <p:cNvCxnSpPr>
              <a:cxnSpLocks/>
              <a:endCxn id="35"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C914BE2-4A49-4742-9AB4-EF4083335F9C}"/>
                </a:ext>
              </a:extLst>
            </p:cNvPr>
            <p:cNvCxnSpPr>
              <a:cxnSpLocks/>
              <a:stCxn id="41" idx="0"/>
              <a:endCxn id="35"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61AA989-AB0F-824E-B88B-B305B132890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40" name="TextBox 39">
                  <a:extLst>
                    <a:ext uri="{FF2B5EF4-FFF2-40B4-BE49-F238E27FC236}">
                      <a16:creationId xmlns:a16="http://schemas.microsoft.com/office/drawing/2014/main" id="{861AA989-AB0F-824E-B88B-B305B132890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6"/>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6D4B42C-0505-9C42-802D-B50094AC297E}"/>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41" name="TextBox 40">
                  <a:extLst>
                    <a:ext uri="{FF2B5EF4-FFF2-40B4-BE49-F238E27FC236}">
                      <a16:creationId xmlns:a16="http://schemas.microsoft.com/office/drawing/2014/main" id="{06D4B42C-0505-9C42-802D-B50094AC297E}"/>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7"/>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8981DAC-F396-CC49-8830-F49DBBBCD7F0}"/>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42" name="TextBox 41">
                  <a:extLst>
                    <a:ext uri="{FF2B5EF4-FFF2-40B4-BE49-F238E27FC236}">
                      <a16:creationId xmlns:a16="http://schemas.microsoft.com/office/drawing/2014/main" id="{88981DAC-F396-CC49-8830-F49DBBBCD7F0}"/>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63D4A52-1A6F-B048-9A4C-DF0117EBD0E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43" name="Rectangle 42">
                  <a:extLst>
                    <a:ext uri="{FF2B5EF4-FFF2-40B4-BE49-F238E27FC236}">
                      <a16:creationId xmlns:a16="http://schemas.microsoft.com/office/drawing/2014/main" id="{663D4A52-1A6F-B048-9A4C-DF0117EBD0E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8566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4394280"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a:solidFill>
                          <a:srgbClr val="9900CC"/>
                        </a:solidFill>
                        <a:latin typeface="Cambria Math" panose="02040503050406030204" pitchFamily="18" charset="0"/>
                      </a:rPr>
                      <m:t>=</m:t>
                    </m:r>
                    <m:func>
                      <m:funcPr>
                        <m:ctrlPr>
                          <a:rPr lang="en-US" sz="2800" i="1">
                            <a:solidFill>
                              <a:srgbClr val="9900CC"/>
                            </a:solidFill>
                            <a:latin typeface="Cambria Math" panose="02040503050406030204" pitchFamily="18" charset="0"/>
                          </a:rPr>
                        </m:ctrlPr>
                      </m:funcPr>
                      <m:fName>
                        <m:r>
                          <m:rPr>
                            <m:sty m:val="p"/>
                          </m:rPr>
                          <a:rPr lang="en-US" sz="2800">
                            <a:solidFill>
                              <a:srgbClr val="9900CC"/>
                            </a:solidFill>
                            <a:latin typeface="Cambria Math" panose="02040503050406030204" pitchFamily="18" charset="0"/>
                          </a:rPr>
                          <m:t>tanh</m:t>
                        </m:r>
                      </m:fName>
                      <m:e>
                        <m:r>
                          <a:rPr lang="en-US" sz="2800" i="1">
                            <a:solidFill>
                              <a:srgbClr val="9900CC"/>
                            </a:solidFill>
                            <a:latin typeface="Cambria Math" panose="02040503050406030204" pitchFamily="18" charset="0"/>
                          </a:rPr>
                          <m:t>𝑊</m:t>
                        </m:r>
                      </m:e>
                    </m:func>
                    <m:d>
                      <m:dPr>
                        <m:ctrlPr>
                          <a:rPr lang="en-US" sz="2800" i="1">
                            <a:solidFill>
                              <a:srgbClr val="9900CC"/>
                            </a:solidFill>
                            <a:latin typeface="Cambria Math" panose="02040503050406030204" pitchFamily="18" charset="0"/>
                          </a:rPr>
                        </m:ctrlPr>
                      </m:dPr>
                      <m:e>
                        <m:m>
                          <m:mPr>
                            <m:mcs>
                              <m:mc>
                                <m:mcPr>
                                  <m:count m:val="1"/>
                                  <m:mcJc m:val="center"/>
                                </m:mcPr>
                              </m:mc>
                            </m:mcs>
                            <m:ctrlPr>
                              <a:rPr lang="en-US" sz="2800" i="1">
                                <a:solidFill>
                                  <a:srgbClr val="9900CC"/>
                                </a:solidFill>
                                <a:latin typeface="Cambria Math" panose="02040503050406030204" pitchFamily="18" charset="0"/>
                              </a:rPr>
                            </m:ctrlPr>
                          </m:mP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e>
                          </m:m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e>
                          </m:mr>
                        </m:m>
                      </m:e>
                    </m:d>
                  </m:oMath>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d>
                          <m:dPr>
                            <m:ctrlPr>
                              <a:rPr lang="en-US" sz="2800" i="1">
                                <a:solidFill>
                                  <a:srgbClr val="C00000"/>
                                </a:solidFill>
                                <a:latin typeface="Cambria Math" panose="02040503050406030204" pitchFamily="18" charset="0"/>
                              </a:rPr>
                            </m:ctrlPr>
                          </m:dPr>
                          <m:e>
                            <m:sSub>
                              <m:sSubPr>
                                <m:ctrlPr>
                                  <a:rPr lang="en-US" sz="2800" i="1">
                                    <a:solidFill>
                                      <a:srgbClr val="C00000"/>
                                    </a:solidFill>
                                    <a:latin typeface="Cambria Math" panose="02040503050406030204" pitchFamily="18" charset="0"/>
                                  </a:rPr>
                                </m:ctrlPr>
                              </m:sSubP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𝑥</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h</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d>
                      </m:e>
                    </m:func>
                  </m:oMath>
                </a14:m>
                <a:endParaRPr lang="en-US" sz="28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4394280" cy="1939890"/>
              </a:xfrm>
              <a:prstGeom prst="rect">
                <a:avLst/>
              </a:prstGeom>
              <a:blipFill>
                <a:blip r:embed="rId2"/>
                <a:stretch>
                  <a:fillRect l="-576" b="-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67BBDDD-F902-A542-9736-59E512D9DBC3}"/>
                  </a:ext>
                </a:extLst>
              </p:cNvPr>
              <p:cNvSpPr/>
              <p:nvPr/>
            </p:nvSpPr>
            <p:spPr>
              <a:xfrm>
                <a:off x="8922376" y="5632525"/>
                <a:ext cx="393613" cy="990699"/>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b>
                        <m:sSubPr>
                          <m:ctrlPr>
                            <a:rPr lang="en-US" sz="1400" b="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h</m:t>
                          </m:r>
                        </m:e>
                        <m:sub>
                          <m:r>
                            <a:rPr lang="en-US" sz="1400" b="0" i="1" smtClean="0">
                              <a:solidFill>
                                <a:schemeClr val="tx1"/>
                              </a:solidFill>
                              <a:latin typeface="Cambria Math" panose="02040503050406030204" pitchFamily="18" charset="0"/>
                            </a:rPr>
                            <m:t>𝑡</m:t>
                          </m:r>
                          <m:r>
                            <a:rPr lang="en-US" sz="1400" b="0" i="1" smtClean="0">
                              <a:solidFill>
                                <a:schemeClr val="tx1"/>
                              </a:solidFill>
                              <a:latin typeface="Cambria Math" panose="02040503050406030204" pitchFamily="18" charset="0"/>
                            </a:rPr>
                            <m:t>−1</m:t>
                          </m:r>
                        </m:sub>
                      </m:sSub>
                    </m:oMath>
                  </m:oMathPara>
                </a14:m>
                <a:endParaRPr lang="en-US" sz="1400" b="0" dirty="0">
                  <a:solidFill>
                    <a:schemeClr val="tx1"/>
                  </a:solidFill>
                </a:endParaRPr>
              </a:p>
            </p:txBody>
          </p:sp>
        </mc:Choice>
        <mc:Fallback xmlns="">
          <p:sp>
            <p:nvSpPr>
              <p:cNvPr id="18" name="Rectangle 17">
                <a:extLst>
                  <a:ext uri="{FF2B5EF4-FFF2-40B4-BE49-F238E27FC236}">
                    <a16:creationId xmlns:a16="http://schemas.microsoft.com/office/drawing/2014/main" id="{967BBDDD-F902-A542-9736-59E512D9DBC3}"/>
                  </a:ext>
                </a:extLst>
              </p:cNvPr>
              <p:cNvSpPr>
                <a:spLocks noRot="1" noChangeAspect="1" noMove="1" noResize="1" noEditPoints="1" noAdjustHandles="1" noChangeArrowheads="1" noChangeShapeType="1" noTextEdit="1"/>
              </p:cNvSpPr>
              <p:nvPr/>
            </p:nvSpPr>
            <p:spPr>
              <a:xfrm>
                <a:off x="8922376" y="5632525"/>
                <a:ext cx="393613" cy="9906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243A33-6BB3-2846-B308-B626DA5C6389}"/>
                  </a:ext>
                </a:extLst>
              </p:cNvPr>
              <p:cNvSpPr/>
              <p:nvPr/>
            </p:nvSpPr>
            <p:spPr>
              <a:xfrm>
                <a:off x="8922374" y="4061336"/>
                <a:ext cx="393614" cy="1571188"/>
              </a:xfrm>
              <a:prstGeom prst="rect">
                <a:avLst/>
              </a:prstGeom>
              <a:gradFill flip="none" rotWithShape="1">
                <a:gsLst>
                  <a:gs pos="0">
                    <a:srgbClr val="FFAEE2"/>
                  </a:gs>
                  <a:gs pos="97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dirty="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𝑥</m:t>
                          </m:r>
                        </m:e>
                        <m:sub>
                          <m:r>
                            <a:rPr lang="en-US" sz="1400" b="0" i="1" dirty="0" smtClean="0">
                              <a:solidFill>
                                <a:schemeClr val="tx1"/>
                              </a:solidFill>
                              <a:latin typeface="Cambria Math" panose="02040503050406030204" pitchFamily="18" charset="0"/>
                            </a:rPr>
                            <m:t>𝑡</m:t>
                          </m:r>
                        </m:sub>
                      </m:sSub>
                    </m:oMath>
                  </m:oMathPara>
                </a14:m>
                <a:endParaRPr lang="en-US" sz="1400" b="0" dirty="0">
                  <a:solidFill>
                    <a:schemeClr val="tx1"/>
                  </a:solidFill>
                </a:endParaRPr>
              </a:p>
            </p:txBody>
          </p:sp>
        </mc:Choice>
        <mc:Fallback xmlns="">
          <p:sp>
            <p:nvSpPr>
              <p:cNvPr id="3" name="Rectangle 2">
                <a:extLst>
                  <a:ext uri="{FF2B5EF4-FFF2-40B4-BE49-F238E27FC236}">
                    <a16:creationId xmlns:a16="http://schemas.microsoft.com/office/drawing/2014/main" id="{23243A33-6BB3-2846-B308-B626DA5C6389}"/>
                  </a:ext>
                </a:extLst>
              </p:cNvPr>
              <p:cNvSpPr>
                <a:spLocks noRot="1" noChangeAspect="1" noMove="1" noResize="1" noEditPoints="1" noAdjustHandles="1" noChangeArrowheads="1" noChangeShapeType="1" noTextEdit="1"/>
              </p:cNvSpPr>
              <p:nvPr/>
            </p:nvSpPr>
            <p:spPr>
              <a:xfrm>
                <a:off x="8922374" y="4061336"/>
                <a:ext cx="393614" cy="15711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53DEA6E-702E-8E4B-95A7-EBA799EB4BEB}"/>
                  </a:ext>
                </a:extLst>
              </p:cNvPr>
              <p:cNvSpPr/>
              <p:nvPr/>
            </p:nvSpPr>
            <p:spPr>
              <a:xfrm>
                <a:off x="7766799" y="4061337"/>
                <a:ext cx="1025359" cy="980221"/>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h</m:t>
                          </m:r>
                        </m:sub>
                      </m:sSub>
                    </m:oMath>
                  </m:oMathPara>
                </a14:m>
                <a:endParaRPr lang="en-US" b="0" dirty="0">
                  <a:solidFill>
                    <a:schemeClr val="tx1"/>
                  </a:solidFill>
                </a:endParaRPr>
              </a:p>
            </p:txBody>
          </p:sp>
        </mc:Choice>
        <mc:Fallback xmlns="">
          <p:sp>
            <p:nvSpPr>
              <p:cNvPr id="19" name="Rectangle 18">
                <a:extLst>
                  <a:ext uri="{FF2B5EF4-FFF2-40B4-BE49-F238E27FC236}">
                    <a16:creationId xmlns:a16="http://schemas.microsoft.com/office/drawing/2014/main" id="{253DEA6E-702E-8E4B-95A7-EBA799EB4BEB}"/>
                  </a:ext>
                </a:extLst>
              </p:cNvPr>
              <p:cNvSpPr>
                <a:spLocks noRot="1" noChangeAspect="1" noMove="1" noResize="1" noEditPoints="1" noAdjustHandles="1" noChangeArrowheads="1" noChangeShapeType="1" noTextEdit="1"/>
              </p:cNvSpPr>
              <p:nvPr/>
            </p:nvSpPr>
            <p:spPr>
              <a:xfrm>
                <a:off x="7766799" y="4061337"/>
                <a:ext cx="1025359" cy="980221"/>
              </a:xfrm>
              <a:prstGeom prst="rect">
                <a:avLst/>
              </a:prstGeom>
              <a:blipFill>
                <a:blip r:embed="rId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468D5F5A-061C-F64F-B0B4-037B135CBC1E}"/>
              </a:ext>
            </a:extLst>
          </p:cNvPr>
          <p:cNvSpPr txBox="1"/>
          <p:nvPr/>
        </p:nvSpPr>
        <p:spPr>
          <a:xfrm>
            <a:off x="9168747" y="4724487"/>
            <a:ext cx="925976" cy="307777"/>
          </a:xfrm>
          <a:prstGeom prst="rect">
            <a:avLst/>
          </a:prstGeom>
          <a:noFill/>
        </p:spPr>
        <p:txBody>
          <a:bodyPr wrap="square" rtlCol="0">
            <a:spAutoFit/>
          </a:bodyPr>
          <a:lstStyle/>
          <a:p>
            <a:pPr algn="ctr"/>
            <a:r>
              <a:rPr lang="en-US" sz="1400" b="0" i="1" dirty="0">
                <a:solidFill>
                  <a:srgbClr val="521B93"/>
                </a:solidFill>
              </a:rPr>
              <a:t>n</a:t>
            </a:r>
            <a:r>
              <a:rPr lang="en-US" sz="1400" b="0" dirty="0">
                <a:solidFill>
                  <a:srgbClr val="521B93"/>
                </a:solidFill>
              </a:rPr>
              <a:t>-dim.</a:t>
            </a:r>
          </a:p>
        </p:txBody>
      </p:sp>
      <p:sp>
        <p:nvSpPr>
          <p:cNvPr id="21" name="TextBox 20">
            <a:extLst>
              <a:ext uri="{FF2B5EF4-FFF2-40B4-BE49-F238E27FC236}">
                <a16:creationId xmlns:a16="http://schemas.microsoft.com/office/drawing/2014/main" id="{64BC5516-DBA0-8A41-925A-B9F08ADFB103}"/>
              </a:ext>
            </a:extLst>
          </p:cNvPr>
          <p:cNvSpPr txBox="1"/>
          <p:nvPr/>
        </p:nvSpPr>
        <p:spPr>
          <a:xfrm>
            <a:off x="9353058" y="5908241"/>
            <a:ext cx="778736" cy="307777"/>
          </a:xfrm>
          <a:prstGeom prst="rect">
            <a:avLst/>
          </a:prstGeom>
          <a:noFill/>
        </p:spPr>
        <p:txBody>
          <a:bodyPr wrap="square" rtlCol="0">
            <a:spAutoFit/>
          </a:bodyPr>
          <a:lstStyle/>
          <a:p>
            <a:r>
              <a:rPr lang="en-US" sz="1400" b="0" i="1" dirty="0">
                <a:solidFill>
                  <a:srgbClr val="521B93"/>
                </a:solidFill>
              </a:rPr>
              <a:t>m</a:t>
            </a:r>
            <a:r>
              <a:rPr lang="en-US" sz="1400" b="0" dirty="0">
                <a:solidFill>
                  <a:srgbClr val="521B93"/>
                </a:solidFill>
              </a:rPr>
              <a:t>-dim.</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B13DC13-2336-564E-858B-3A5B8B3C39EA}"/>
                  </a:ext>
                </a:extLst>
              </p:cNvPr>
              <p:cNvSpPr/>
              <p:nvPr/>
            </p:nvSpPr>
            <p:spPr>
              <a:xfrm>
                <a:off x="6100146" y="4061337"/>
                <a:ext cx="1666653" cy="980221"/>
              </a:xfrm>
              <a:prstGeom prst="rect">
                <a:avLst/>
              </a:prstGeom>
              <a:gradFill flip="none" rotWithShape="1">
                <a:gsLst>
                  <a:gs pos="0">
                    <a:srgbClr val="FFAEE2"/>
                  </a:gs>
                  <a:gs pos="100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𝑥</m:t>
                          </m:r>
                        </m:sub>
                      </m:sSub>
                    </m:oMath>
                  </m:oMathPara>
                </a14:m>
                <a:endParaRPr lang="en-US" b="0" dirty="0"/>
              </a:p>
            </p:txBody>
          </p:sp>
        </mc:Choice>
        <mc:Fallback xmlns="">
          <p:sp>
            <p:nvSpPr>
              <p:cNvPr id="22" name="Rectangle 21">
                <a:extLst>
                  <a:ext uri="{FF2B5EF4-FFF2-40B4-BE49-F238E27FC236}">
                    <a16:creationId xmlns:a16="http://schemas.microsoft.com/office/drawing/2014/main" id="{BB13DC13-2336-564E-858B-3A5B8B3C39EA}"/>
                  </a:ext>
                </a:extLst>
              </p:cNvPr>
              <p:cNvSpPr>
                <a:spLocks noRot="1" noChangeAspect="1" noMove="1" noResize="1" noEditPoints="1" noAdjustHandles="1" noChangeArrowheads="1" noChangeShapeType="1" noTextEdit="1"/>
              </p:cNvSpPr>
              <p:nvPr/>
            </p:nvSpPr>
            <p:spPr>
              <a:xfrm>
                <a:off x="6100146" y="4061337"/>
                <a:ext cx="1666653" cy="980221"/>
              </a:xfrm>
              <a:prstGeom prst="rect">
                <a:avLst/>
              </a:prstGeom>
              <a:blipFill>
                <a:blip r:embed="rId6"/>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DBE7AF9-C8A7-0D45-904D-DC1CFE897090}"/>
              </a:ext>
            </a:extLst>
          </p:cNvPr>
          <p:cNvSpPr txBox="1"/>
          <p:nvPr/>
        </p:nvSpPr>
        <p:spPr>
          <a:xfrm>
            <a:off x="6289304" y="3738027"/>
            <a:ext cx="1307940" cy="307777"/>
          </a:xfrm>
          <a:prstGeom prst="rect">
            <a:avLst/>
          </a:prstGeom>
          <a:noFill/>
        </p:spPr>
        <p:txBody>
          <a:bodyPr wrap="square" rtlCol="0">
            <a:spAutoFit/>
          </a:bodyPr>
          <a:lstStyle/>
          <a:p>
            <a:pPr algn="ctr"/>
            <a:r>
              <a:rPr lang="en-US" sz="1400" b="0" i="1" dirty="0">
                <a:solidFill>
                  <a:srgbClr val="521B93"/>
                </a:solidFill>
              </a:rPr>
              <a:t>n</a:t>
            </a:r>
          </a:p>
        </p:txBody>
      </p:sp>
      <p:sp>
        <p:nvSpPr>
          <p:cNvPr id="24" name="TextBox 23">
            <a:extLst>
              <a:ext uri="{FF2B5EF4-FFF2-40B4-BE49-F238E27FC236}">
                <a16:creationId xmlns:a16="http://schemas.microsoft.com/office/drawing/2014/main" id="{76689D4E-EE76-C244-8208-A13C2A2DC440}"/>
              </a:ext>
            </a:extLst>
          </p:cNvPr>
          <p:cNvSpPr txBox="1"/>
          <p:nvPr/>
        </p:nvSpPr>
        <p:spPr>
          <a:xfrm>
            <a:off x="7621861" y="3722494"/>
            <a:ext cx="1307940" cy="307777"/>
          </a:xfrm>
          <a:prstGeom prst="rect">
            <a:avLst/>
          </a:prstGeom>
          <a:noFill/>
        </p:spPr>
        <p:txBody>
          <a:bodyPr wrap="square" rtlCol="0">
            <a:spAutoFit/>
          </a:bodyPr>
          <a:lstStyle/>
          <a:p>
            <a:pPr algn="ctr"/>
            <a:r>
              <a:rPr lang="en-US" sz="1400" b="0" i="1" dirty="0">
                <a:solidFill>
                  <a:srgbClr val="521B93"/>
                </a:solidFill>
              </a:rPr>
              <a:t>m</a:t>
            </a:r>
          </a:p>
        </p:txBody>
      </p:sp>
      <p:sp>
        <p:nvSpPr>
          <p:cNvPr id="25" name="TextBox 24">
            <a:extLst>
              <a:ext uri="{FF2B5EF4-FFF2-40B4-BE49-F238E27FC236}">
                <a16:creationId xmlns:a16="http://schemas.microsoft.com/office/drawing/2014/main" id="{C9D6BAB7-8CEF-AB4F-B67B-9DC0F1E0D5B2}"/>
              </a:ext>
            </a:extLst>
          </p:cNvPr>
          <p:cNvSpPr txBox="1"/>
          <p:nvPr/>
        </p:nvSpPr>
        <p:spPr>
          <a:xfrm>
            <a:off x="5311952" y="4368808"/>
            <a:ext cx="1307940" cy="307777"/>
          </a:xfrm>
          <a:prstGeom prst="rect">
            <a:avLst/>
          </a:prstGeom>
          <a:noFill/>
        </p:spPr>
        <p:txBody>
          <a:bodyPr wrap="square" rtlCol="0">
            <a:spAutoFit/>
          </a:bodyPr>
          <a:lstStyle/>
          <a:p>
            <a:pPr algn="ctr"/>
            <a:r>
              <a:rPr lang="en-US" sz="1400" b="0" i="1" dirty="0">
                <a:solidFill>
                  <a:srgbClr val="521B93"/>
                </a:solidFill>
              </a:rPr>
              <a:t>m</a:t>
            </a:r>
          </a:p>
        </p:txBody>
      </p:sp>
      <p:grpSp>
        <p:nvGrpSpPr>
          <p:cNvPr id="26" name="Group 25">
            <a:extLst>
              <a:ext uri="{FF2B5EF4-FFF2-40B4-BE49-F238E27FC236}">
                <a16:creationId xmlns:a16="http://schemas.microsoft.com/office/drawing/2014/main" id="{D7B81396-2159-3C43-A167-528AA3FE35D6}"/>
              </a:ext>
            </a:extLst>
          </p:cNvPr>
          <p:cNvGrpSpPr/>
          <p:nvPr/>
        </p:nvGrpSpPr>
        <p:grpSpPr>
          <a:xfrm>
            <a:off x="3458226" y="914400"/>
            <a:ext cx="1599963" cy="2667000"/>
            <a:chOff x="3458226" y="914400"/>
            <a:chExt cx="1599963" cy="2667000"/>
          </a:xfrm>
        </p:grpSpPr>
        <p:sp>
          <p:nvSpPr>
            <p:cNvPr id="27" name="Rectangle 26">
              <a:extLst>
                <a:ext uri="{FF2B5EF4-FFF2-40B4-BE49-F238E27FC236}">
                  <a16:creationId xmlns:a16="http://schemas.microsoft.com/office/drawing/2014/main" id="{1D647793-AD31-2A45-8D89-D28FF9D54B76}"/>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F491024-85DD-4E4E-A012-C8E3BDCFA0D4}"/>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9" name="Freeform 28">
              <a:extLst>
                <a:ext uri="{FF2B5EF4-FFF2-40B4-BE49-F238E27FC236}">
                  <a16:creationId xmlns:a16="http://schemas.microsoft.com/office/drawing/2014/main" id="{0B002566-3FB5-0143-B341-854ED11EE811}"/>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98BBFBE-D791-AE4B-9E2D-F116B7CC3369}"/>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7A69458-B4B6-3F41-A9E6-F1A7C2389354}"/>
                </a:ext>
              </a:extLst>
            </p:cNvPr>
            <p:cNvCxnSpPr>
              <a:cxnSpLocks/>
              <a:endCxn id="28"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9D59608A-D550-F941-931D-42C4DD98D0E5}"/>
                </a:ext>
              </a:extLst>
            </p:cNvPr>
            <p:cNvCxnSpPr>
              <a:cxnSpLocks/>
              <a:stCxn id="37" idx="0"/>
              <a:endCxn id="28"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637A61D-A3DC-4648-A6D6-204D9F06D526}"/>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36" name="TextBox 35">
                  <a:extLst>
                    <a:ext uri="{FF2B5EF4-FFF2-40B4-BE49-F238E27FC236}">
                      <a16:creationId xmlns:a16="http://schemas.microsoft.com/office/drawing/2014/main" id="{F637A61D-A3DC-4648-A6D6-204D9F06D526}"/>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7"/>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C582312-1526-944D-89C1-F64DECB9CF4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37" name="TextBox 36">
                  <a:extLst>
                    <a:ext uri="{FF2B5EF4-FFF2-40B4-BE49-F238E27FC236}">
                      <a16:creationId xmlns:a16="http://schemas.microsoft.com/office/drawing/2014/main" id="{5C582312-1526-944D-89C1-F64DECB9CF4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8"/>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2E1EFF5-F881-9147-A8B0-A8F820950F3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38" name="TextBox 37">
                  <a:extLst>
                    <a:ext uri="{FF2B5EF4-FFF2-40B4-BE49-F238E27FC236}">
                      <a16:creationId xmlns:a16="http://schemas.microsoft.com/office/drawing/2014/main" id="{22E1EFF5-F881-9147-A8B0-A8F820950F3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70774D9-263B-5841-9A48-432952208F89}"/>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39" name="Rectangle 38">
                  <a:extLst>
                    <a:ext uri="{FF2B5EF4-FFF2-40B4-BE49-F238E27FC236}">
                      <a16:creationId xmlns:a16="http://schemas.microsoft.com/office/drawing/2014/main" id="{970774D9-263B-5841-9A48-432952208F89}"/>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10"/>
                  <a:stretch>
                    <a:fillRect/>
                  </a:stretch>
                </a:blipFill>
              </p:spPr>
              <p:txBody>
                <a:bodyPr/>
                <a:lstStyle/>
                <a:p>
                  <a:r>
                    <a:rPr lang="en-US">
                      <a:noFill/>
                    </a:rPr>
                    <a:t> </a:t>
                  </a:r>
                </a:p>
              </p:txBody>
            </p:sp>
          </mc:Fallback>
        </mc:AlternateContent>
      </p:grpSp>
      <p:sp>
        <p:nvSpPr>
          <p:cNvPr id="6" name="Title 5">
            <a:extLst>
              <a:ext uri="{FF2B5EF4-FFF2-40B4-BE49-F238E27FC236}">
                <a16:creationId xmlns:a16="http://schemas.microsoft.com/office/drawing/2014/main" id="{53AF3BD2-643E-AB45-8D16-586AEB934CB5}"/>
              </a:ext>
            </a:extLst>
          </p:cNvPr>
          <p:cNvSpPr>
            <a:spLocks noGrp="1"/>
          </p:cNvSpPr>
          <p:nvPr>
            <p:ph type="title"/>
          </p:nvPr>
        </p:nvSpPr>
        <p:spPr/>
        <p:txBody>
          <a:bodyPr/>
          <a:lstStyle/>
          <a:p>
            <a:r>
              <a:rPr lang="en-US" dirty="0"/>
              <a:t>Vanilla RNN cell</a:t>
            </a:r>
          </a:p>
        </p:txBody>
      </p:sp>
    </p:spTree>
    <p:extLst>
      <p:ext uri="{BB962C8B-B14F-4D97-AF65-F5344CB8AC3E}">
        <p14:creationId xmlns:p14="http://schemas.microsoft.com/office/powerpoint/2010/main" val="9766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9" grpId="0" animBg="1"/>
      <p:bldP spid="20" grpId="0"/>
      <p:bldP spid="21" grpId="0"/>
      <p:bldP spid="22" grpId="0" animBg="1"/>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forward pass</a:t>
            </a:r>
          </a:p>
        </p:txBody>
      </p:sp>
      <p:graphicFrame>
        <p:nvGraphicFramePr>
          <p:cNvPr id="6" name="Object 5"/>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3" imgW="152400" imgH="241300" progId="Equation.DSMT4">
                  <p:embed/>
                </p:oleObj>
              </mc:Choice>
              <mc:Fallback>
                <p:oleObj name="Equation" r:id="rId3" imgW="152400" imgH="241300" progId="Equation.DSMT4">
                  <p:embed/>
                  <p:pic>
                    <p:nvPicPr>
                      <p:cNvPr id="6" name="Object 5"/>
                      <p:cNvPicPr/>
                      <p:nvPr/>
                    </p:nvPicPr>
                    <p:blipFill>
                      <a:blip r:embed="rId4"/>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7" name="Object 6"/>
                      <p:cNvPicPr/>
                      <p:nvPr/>
                    </p:nvPicPr>
                    <p:blipFill>
                      <a:blip r:embed="rId4"/>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0" idx="3"/>
            <a:endCxn id="84" idx="1"/>
          </p:cNvCxnSpPr>
          <p:nvPr/>
        </p:nvCxnSpPr>
        <p:spPr>
          <a:xfrm>
            <a:off x="3012720" y="2994162"/>
            <a:ext cx="974085"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84" idx="3"/>
            <a:endCxn id="100" idx="1"/>
          </p:cNvCxnSpPr>
          <p:nvPr/>
        </p:nvCxnSpPr>
        <p:spPr>
          <a:xfrm flipV="1">
            <a:off x="4385757" y="2994162"/>
            <a:ext cx="935582"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32" idx="2"/>
            <a:endCxn id="90" idx="0"/>
          </p:cNvCxnSpPr>
          <p:nvPr/>
        </p:nvCxnSpPr>
        <p:spPr>
          <a:xfrm>
            <a:off x="3307771" y="4739586"/>
            <a:ext cx="349732"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90" idx="2"/>
            <a:endCxn id="106" idx="0"/>
          </p:cNvCxnSpPr>
          <p:nvPr/>
        </p:nvCxnSpPr>
        <p:spPr>
          <a:xfrm flipV="1">
            <a:off x="4680810" y="4739586"/>
            <a:ext cx="311229"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786563" y="5528075"/>
            <a:ext cx="642570" cy="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39989" y="5321697"/>
            <a:ext cx="2257349" cy="461665"/>
          </a:xfrm>
          <a:prstGeom prst="rect">
            <a:avLst/>
          </a:prstGeom>
          <a:noFill/>
        </p:spPr>
        <p:txBody>
          <a:bodyPr wrap="none" rtlCol="0">
            <a:spAutoFit/>
          </a:bodyPr>
          <a:lstStyle/>
          <a:p>
            <a:r>
              <a:rPr lang="en-US" b="0" dirty="0">
                <a:latin typeface="+mn-lt"/>
                <a:cs typeface="CMU Bright Roman"/>
              </a:rPr>
              <a:t>shared weights</a:t>
            </a:r>
          </a:p>
        </p:txBody>
      </p: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22203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9" grpId="0" animBg="1"/>
      <p:bldP spid="50" grpId="0"/>
      <p:bldP spid="84" grpId="0" animBg="1"/>
      <p:bldP spid="86" grpId="0" animBg="1"/>
      <p:bldP spid="87" grpId="0"/>
      <p:bldP spid="100" grpId="0" animBg="1"/>
      <p:bldP spid="102" grpId="0" animBg="1"/>
      <p:bldP spid="103" grpId="0"/>
      <p:bldP spid="23" grpId="0"/>
      <p:bldP spid="67" grpId="0"/>
      <p:bldP spid="69" grpId="0"/>
      <p:bldP spid="70" grpId="0" animBg="1"/>
      <p:bldP spid="72" grpId="0" animBg="1"/>
      <p:bldP spid="61" grpId="0"/>
      <p:bldP spid="64"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cs typeface="CMU Bright Roman"/>
              </a:rPr>
              <a:t>S</a:t>
            </a:r>
            <a:r>
              <a:rPr lang="en-US" sz="2800" dirty="0">
                <a:cs typeface="CMU Bright Roman"/>
              </a:rPr>
              <a:t>equential prediction tasks</a:t>
            </a:r>
          </a:p>
          <a:p>
            <a:pPr marL="457200" indent="-457200">
              <a:buFont typeface="Arial" panose="020B0604020202020204" pitchFamily="34" charset="0"/>
              <a:buChar char="•"/>
            </a:pPr>
            <a:r>
              <a:rPr lang="en-US" sz="2800" dirty="0">
                <a:cs typeface="CMU Bright Roman"/>
              </a:rPr>
              <a:t>Common recurrent units</a:t>
            </a:r>
          </a:p>
          <a:p>
            <a:pPr marL="857250" lvl="1" indent="-457200">
              <a:buFont typeface="Arial" panose="020B0604020202020204" pitchFamily="34" charset="0"/>
              <a:buChar char="•"/>
            </a:pPr>
            <a:r>
              <a:rPr lang="en-US" sz="2400" dirty="0">
                <a:cs typeface="CMU Bright Roman"/>
              </a:rPr>
              <a:t>Vanilla RNN unit (and how to train 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a:p>
            <a:pPr marL="457200" indent="-457200">
              <a:buFont typeface="Arial" panose="020B0604020202020204" pitchFamily="34" charset="0"/>
              <a:buChar char="•"/>
            </a:pPr>
            <a:r>
              <a:rPr lang="en-US" sz="2800" dirty="0">
                <a:cs typeface="CMU Bright Roman"/>
              </a:rPr>
              <a:t>Recurrent network architectures</a:t>
            </a:r>
          </a:p>
          <a:p>
            <a:pPr marL="457200" indent="-457200">
              <a:buFont typeface="Arial" panose="020B0604020202020204" pitchFamily="34" charset="0"/>
              <a:buChar char="•"/>
            </a:pPr>
            <a:r>
              <a:rPr lang="en-US" sz="2800" dirty="0">
                <a:cs typeface="CMU Bright Roman"/>
              </a:rPr>
              <a:t>Applications in (a bit) more detail</a:t>
            </a:r>
          </a:p>
          <a:p>
            <a:pPr marL="857250" lvl="1" indent="-457200">
              <a:buFont typeface="Arial" panose="020B0604020202020204" pitchFamily="34" charset="0"/>
              <a:buChar char="•"/>
            </a:pPr>
            <a:r>
              <a:rPr lang="en-US" sz="2400" dirty="0">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p:txBody>
      </p:sp>
    </p:spTree>
    <p:extLst>
      <p:ext uri="{BB962C8B-B14F-4D97-AF65-F5344CB8AC3E}">
        <p14:creationId xmlns:p14="http://schemas.microsoft.com/office/powerpoint/2010/main" val="2282763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RNN forward pass: Computation graph</a:t>
            </a:r>
          </a:p>
        </p:txBody>
      </p:sp>
      <p:graphicFrame>
        <p:nvGraphicFramePr>
          <p:cNvPr id="6" name="Object 5"/>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3" imgW="152400" imgH="241300" progId="Equation.DSMT4">
                  <p:embed/>
                </p:oleObj>
              </mc:Choice>
              <mc:Fallback>
                <p:oleObj name="Equation" r:id="rId3" imgW="152400" imgH="241300" progId="Equation.DSMT4">
                  <p:embed/>
                  <p:pic>
                    <p:nvPicPr>
                      <p:cNvPr id="6" name="Object 5"/>
                      <p:cNvPicPr/>
                      <p:nvPr/>
                    </p:nvPicPr>
                    <p:blipFill>
                      <a:blip r:embed="rId4"/>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7" name="Object 6"/>
                      <p:cNvPicPr/>
                      <p:nvPr/>
                    </p:nvPicPr>
                    <p:blipFill>
                      <a:blip r:embed="rId4"/>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7EE4E12-5DEF-F84C-AFBC-3FEE42CD30FC}"/>
              </a:ext>
            </a:extLst>
          </p:cNvPr>
          <p:cNvSpPr txBox="1"/>
          <p:nvPr/>
        </p:nvSpPr>
        <p:spPr>
          <a:xfrm>
            <a:off x="439590" y="4579893"/>
            <a:ext cx="474810" cy="461665"/>
          </a:xfrm>
          <a:prstGeom prst="rect">
            <a:avLst/>
          </a:prstGeom>
          <a:noFill/>
        </p:spPr>
        <p:txBody>
          <a:bodyPr wrap="none" rtlCol="0">
            <a:spAutoFit/>
          </a:bodyPr>
          <a:lstStyle/>
          <a:p>
            <a:r>
              <a:rPr lang="en-US" b="0" i="1" dirty="0"/>
              <a:t>W</a:t>
            </a:r>
          </a:p>
        </p:txBody>
      </p:sp>
      <p:sp>
        <p:nvSpPr>
          <p:cNvPr id="74" name="Freeform 73">
            <a:extLst>
              <a:ext uri="{FF2B5EF4-FFF2-40B4-BE49-F238E27FC236}">
                <a16:creationId xmlns:a16="http://schemas.microsoft.com/office/drawing/2014/main" id="{9AF61B15-D131-F647-84E8-7EEFA15AF0B7}"/>
              </a:ext>
            </a:extLst>
          </p:cNvPr>
          <p:cNvSpPr/>
          <p:nvPr/>
        </p:nvSpPr>
        <p:spPr>
          <a:xfrm>
            <a:off x="990162" y="4797164"/>
            <a:ext cx="1567686" cy="448756"/>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5" name="Freeform 74">
            <a:extLst>
              <a:ext uri="{FF2B5EF4-FFF2-40B4-BE49-F238E27FC236}">
                <a16:creationId xmlns:a16="http://schemas.microsoft.com/office/drawing/2014/main" id="{117CDC41-FA02-334D-B7D2-4B52AD0DB3CC}"/>
              </a:ext>
            </a:extLst>
          </p:cNvPr>
          <p:cNvSpPr/>
          <p:nvPr/>
        </p:nvSpPr>
        <p:spPr>
          <a:xfrm>
            <a:off x="990161" y="4797164"/>
            <a:ext cx="2943536" cy="150472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6" name="Freeform 75">
            <a:extLst>
              <a:ext uri="{FF2B5EF4-FFF2-40B4-BE49-F238E27FC236}">
                <a16:creationId xmlns:a16="http://schemas.microsoft.com/office/drawing/2014/main" id="{C954D5E7-3B3E-8A44-9C99-F7E8572C91CD}"/>
              </a:ext>
            </a:extLst>
          </p:cNvPr>
          <p:cNvSpPr/>
          <p:nvPr/>
        </p:nvSpPr>
        <p:spPr>
          <a:xfrm>
            <a:off x="1013081" y="4797161"/>
            <a:ext cx="4237872" cy="170954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8" name="TextBox 77">
            <a:extLst>
              <a:ext uri="{FF2B5EF4-FFF2-40B4-BE49-F238E27FC236}">
                <a16:creationId xmlns:a16="http://schemas.microsoft.com/office/drawing/2014/main" id="{8EA3E509-454A-C54D-A902-5565CDB13C77}"/>
              </a:ext>
            </a:extLst>
          </p:cNvPr>
          <p:cNvSpPr txBox="1"/>
          <p:nvPr/>
        </p:nvSpPr>
        <p:spPr>
          <a:xfrm>
            <a:off x="446121" y="2715646"/>
            <a:ext cx="577402" cy="461665"/>
          </a:xfrm>
          <a:prstGeom prst="rect">
            <a:avLst/>
          </a:prstGeom>
          <a:noFill/>
        </p:spPr>
        <p:txBody>
          <a:bodyPr wrap="none" rtlCol="0">
            <a:spAutoFit/>
          </a:bodyPr>
          <a:lstStyle/>
          <a:p>
            <a:r>
              <a:rPr lang="en-US" b="0" i="1" dirty="0"/>
              <a:t>W</a:t>
            </a:r>
            <a:r>
              <a:rPr lang="en-US" b="0" i="1" baseline="-25000" dirty="0"/>
              <a:t>y</a:t>
            </a:r>
          </a:p>
        </p:txBody>
      </p:sp>
      <p:sp>
        <p:nvSpPr>
          <p:cNvPr id="79" name="Freeform 78">
            <a:extLst>
              <a:ext uri="{FF2B5EF4-FFF2-40B4-BE49-F238E27FC236}">
                <a16:creationId xmlns:a16="http://schemas.microsoft.com/office/drawing/2014/main" id="{E2946361-3CCE-EF4C-8E03-008540D95FBC}"/>
              </a:ext>
            </a:extLst>
          </p:cNvPr>
          <p:cNvSpPr/>
          <p:nvPr/>
        </p:nvSpPr>
        <p:spPr>
          <a:xfrm>
            <a:off x="1073209" y="2895603"/>
            <a:ext cx="1567686" cy="13486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0" name="Freeform 79">
            <a:extLst>
              <a:ext uri="{FF2B5EF4-FFF2-40B4-BE49-F238E27FC236}">
                <a16:creationId xmlns:a16="http://schemas.microsoft.com/office/drawing/2014/main" id="{2691091D-02B9-EF43-B8ED-869DA751E73D}"/>
              </a:ext>
            </a:extLst>
          </p:cNvPr>
          <p:cNvSpPr/>
          <p:nvPr/>
        </p:nvSpPr>
        <p:spPr>
          <a:xfrm>
            <a:off x="1073208" y="2895603"/>
            <a:ext cx="2943536" cy="45222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1" name="Freeform 80">
            <a:extLst>
              <a:ext uri="{FF2B5EF4-FFF2-40B4-BE49-F238E27FC236}">
                <a16:creationId xmlns:a16="http://schemas.microsoft.com/office/drawing/2014/main" id="{E78D3682-2997-BC41-8521-2EB503BE0D12}"/>
              </a:ext>
            </a:extLst>
          </p:cNvPr>
          <p:cNvSpPr/>
          <p:nvPr/>
        </p:nvSpPr>
        <p:spPr>
          <a:xfrm>
            <a:off x="1096128" y="2895600"/>
            <a:ext cx="4237872" cy="513783"/>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2" name="Freeform 81">
            <a:extLst>
              <a:ext uri="{FF2B5EF4-FFF2-40B4-BE49-F238E27FC236}">
                <a16:creationId xmlns:a16="http://schemas.microsoft.com/office/drawing/2014/main" id="{365995C9-5FB7-0947-A927-8D223A00B226}"/>
              </a:ext>
            </a:extLst>
          </p:cNvPr>
          <p:cNvSpPr/>
          <p:nvPr/>
        </p:nvSpPr>
        <p:spPr>
          <a:xfrm flipV="1">
            <a:off x="5756335" y="1295818"/>
            <a:ext cx="1711378" cy="46302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659126"/>
              <a:gd name="connsiteY0" fmla="*/ -1 h 2163371"/>
              <a:gd name="connsiteX1" fmla="*/ 821824 w 1659126"/>
              <a:gd name="connsiteY1" fmla="*/ 1027640 h 2163371"/>
              <a:gd name="connsiteX2" fmla="*/ 1659126 w 1659126"/>
              <a:gd name="connsiteY2" fmla="*/ 2152578 h 2163371"/>
              <a:gd name="connsiteX0" fmla="*/ 0 w 1659126"/>
              <a:gd name="connsiteY0" fmla="*/ -1 h 2387168"/>
              <a:gd name="connsiteX1" fmla="*/ 808761 w 1659126"/>
              <a:gd name="connsiteY1" fmla="*/ 2218273 h 2387168"/>
              <a:gd name="connsiteX2" fmla="*/ 1659126 w 1659126"/>
              <a:gd name="connsiteY2" fmla="*/ 2152578 h 2387168"/>
              <a:gd name="connsiteX0" fmla="*/ 0 w 1711378"/>
              <a:gd name="connsiteY0" fmla="*/ -1 h 2482513"/>
              <a:gd name="connsiteX1" fmla="*/ 808761 w 1711378"/>
              <a:gd name="connsiteY1" fmla="*/ 2218273 h 2482513"/>
              <a:gd name="connsiteX2" fmla="*/ 1711378 w 1711378"/>
              <a:gd name="connsiteY2" fmla="*/ 2362687 h 2482513"/>
              <a:gd name="connsiteX0" fmla="*/ 0 w 1711378"/>
              <a:gd name="connsiteY0" fmla="*/ -1 h 2482513"/>
              <a:gd name="connsiteX1" fmla="*/ 808761 w 1711378"/>
              <a:gd name="connsiteY1" fmla="*/ 2218273 h 2482513"/>
              <a:gd name="connsiteX2" fmla="*/ 1711378 w 1711378"/>
              <a:gd name="connsiteY2" fmla="*/ 2362687 h 2482513"/>
            </a:gdLst>
            <a:ahLst/>
            <a:cxnLst>
              <a:cxn ang="0">
                <a:pos x="connsiteX0" y="connsiteY0"/>
              </a:cxn>
              <a:cxn ang="0">
                <a:pos x="connsiteX1" y="connsiteY1"/>
              </a:cxn>
              <a:cxn ang="0">
                <a:pos x="connsiteX2" y="connsiteY2"/>
              </a:cxn>
            </a:cxnLst>
            <a:rect l="l" t="t" r="r" b="b"/>
            <a:pathLst>
              <a:path w="1711378" h="2482513">
                <a:moveTo>
                  <a:pt x="0" y="-1"/>
                </a:moveTo>
                <a:cubicBezTo>
                  <a:pt x="234894" y="832510"/>
                  <a:pt x="523531" y="1824492"/>
                  <a:pt x="808761" y="2218273"/>
                </a:cubicBezTo>
                <a:cubicBezTo>
                  <a:pt x="1093991" y="2612054"/>
                  <a:pt x="1699467" y="2480908"/>
                  <a:pt x="1711378" y="236268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7" name="Freeform 96">
            <a:extLst>
              <a:ext uri="{FF2B5EF4-FFF2-40B4-BE49-F238E27FC236}">
                <a16:creationId xmlns:a16="http://schemas.microsoft.com/office/drawing/2014/main" id="{BABEF7D8-3AA3-E340-ADA8-77523AA0DBAB}"/>
              </a:ext>
            </a:extLst>
          </p:cNvPr>
          <p:cNvSpPr/>
          <p:nvPr/>
        </p:nvSpPr>
        <p:spPr>
          <a:xfrm flipV="1">
            <a:off x="4447864" y="1121250"/>
            <a:ext cx="3048039" cy="66443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 name="connsiteX0" fmla="*/ 0 w 1623343"/>
              <a:gd name="connsiteY0" fmla="*/ 1 h 1062447"/>
              <a:gd name="connsiteX1" fmla="*/ 821824 w 1623343"/>
              <a:gd name="connsiteY1" fmla="*/ 1027642 h 1062447"/>
              <a:gd name="connsiteX2" fmla="*/ 1623343 w 1623343"/>
              <a:gd name="connsiteY2" fmla="*/ 775157 h 1062447"/>
            </a:gdLst>
            <a:ahLst/>
            <a:cxnLst>
              <a:cxn ang="0">
                <a:pos x="connsiteX0" y="connsiteY0"/>
              </a:cxn>
              <a:cxn ang="0">
                <a:pos x="connsiteX1" y="connsiteY1"/>
              </a:cxn>
              <a:cxn ang="0">
                <a:pos x="connsiteX2" y="connsiteY2"/>
              </a:cxn>
            </a:cxnLst>
            <a:rect l="l" t="t" r="r" b="b"/>
            <a:pathLst>
              <a:path w="1623343" h="1062447">
                <a:moveTo>
                  <a:pt x="0" y="1"/>
                </a:moveTo>
                <a:cubicBezTo>
                  <a:pt x="352460" y="342254"/>
                  <a:pt x="551267" y="898449"/>
                  <a:pt x="821824" y="1027642"/>
                </a:cubicBezTo>
                <a:cubicBezTo>
                  <a:pt x="1092381" y="1156835"/>
                  <a:pt x="1611432" y="893378"/>
                  <a:pt x="1623343" y="77515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8" name="Freeform 97">
            <a:extLst>
              <a:ext uri="{FF2B5EF4-FFF2-40B4-BE49-F238E27FC236}">
                <a16:creationId xmlns:a16="http://schemas.microsoft.com/office/drawing/2014/main" id="{3D5CA174-8380-214C-A223-1B7085506747}"/>
              </a:ext>
            </a:extLst>
          </p:cNvPr>
          <p:cNvSpPr/>
          <p:nvPr/>
        </p:nvSpPr>
        <p:spPr>
          <a:xfrm flipV="1">
            <a:off x="3077328" y="973312"/>
            <a:ext cx="4433816" cy="747860"/>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 name="connsiteX0" fmla="*/ 0 w 1640170"/>
              <a:gd name="connsiteY0" fmla="*/ 0 h 1083855"/>
              <a:gd name="connsiteX1" fmla="*/ 1048940 w 1640170"/>
              <a:gd name="connsiteY1" fmla="*/ 1060630 h 1083855"/>
              <a:gd name="connsiteX2" fmla="*/ 1640170 w 1640170"/>
              <a:gd name="connsiteY2" fmla="*/ 702156 h 1083855"/>
              <a:gd name="connsiteX0" fmla="*/ 0 w 1640170"/>
              <a:gd name="connsiteY0" fmla="*/ 0 h 1085860"/>
              <a:gd name="connsiteX1" fmla="*/ 1048940 w 1640170"/>
              <a:gd name="connsiteY1" fmla="*/ 1060630 h 1085860"/>
              <a:gd name="connsiteX2" fmla="*/ 1640170 w 1640170"/>
              <a:gd name="connsiteY2" fmla="*/ 702156 h 1085860"/>
            </a:gdLst>
            <a:ahLst/>
            <a:cxnLst>
              <a:cxn ang="0">
                <a:pos x="connsiteX0" y="connsiteY0"/>
              </a:cxn>
              <a:cxn ang="0">
                <a:pos x="connsiteX1" y="connsiteY1"/>
              </a:cxn>
              <a:cxn ang="0">
                <a:pos x="connsiteX2" y="connsiteY2"/>
              </a:cxn>
            </a:cxnLst>
            <a:rect l="l" t="t" r="r" b="b"/>
            <a:pathLst>
              <a:path w="1640170" h="1085860">
                <a:moveTo>
                  <a:pt x="0" y="0"/>
                </a:moveTo>
                <a:cubicBezTo>
                  <a:pt x="352460" y="342253"/>
                  <a:pt x="775578" y="943604"/>
                  <a:pt x="1048940" y="1060630"/>
                </a:cubicBezTo>
                <a:cubicBezTo>
                  <a:pt x="1322302" y="1177656"/>
                  <a:pt x="1521950" y="858311"/>
                  <a:pt x="1640170" y="702156"/>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113" name="TextBox 112">
            <a:extLst>
              <a:ext uri="{FF2B5EF4-FFF2-40B4-BE49-F238E27FC236}">
                <a16:creationId xmlns:a16="http://schemas.microsoft.com/office/drawing/2014/main" id="{B780C1CE-3827-9E4B-BFE3-021068D2DE39}"/>
              </a:ext>
            </a:extLst>
          </p:cNvPr>
          <p:cNvSpPr txBox="1"/>
          <p:nvPr/>
        </p:nvSpPr>
        <p:spPr>
          <a:xfrm>
            <a:off x="7499798" y="990600"/>
            <a:ext cx="356188" cy="461665"/>
          </a:xfrm>
          <a:prstGeom prst="rect">
            <a:avLst/>
          </a:prstGeom>
          <a:noFill/>
        </p:spPr>
        <p:txBody>
          <a:bodyPr wrap="none" rtlCol="0">
            <a:spAutoFit/>
          </a:bodyPr>
          <a:lstStyle/>
          <a:p>
            <a:r>
              <a:rPr lang="en-US" b="0" i="1" dirty="0"/>
              <a:t>L</a:t>
            </a:r>
            <a:endParaRPr lang="en-US" b="0" i="1" baseline="-25000" dirty="0"/>
          </a:p>
        </p:txBody>
      </p:sp>
    </p:spTree>
    <p:extLst>
      <p:ext uri="{BB962C8B-B14F-4D97-AF65-F5344CB8AC3E}">
        <p14:creationId xmlns:p14="http://schemas.microsoft.com/office/powerpoint/2010/main" val="2499354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Training: Backpropagation through time (BPTT)</a:t>
            </a:r>
          </a:p>
        </p:txBody>
      </p:sp>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p:txBody>
      </p:sp>
    </p:spTree>
    <p:extLst>
      <p:ext uri="{BB962C8B-B14F-4D97-AF65-F5344CB8AC3E}">
        <p14:creationId xmlns:p14="http://schemas.microsoft.com/office/powerpoint/2010/main" val="54177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0" name="Content Placeholder 139">
            <a:extLst>
              <a:ext uri="{FF2B5EF4-FFF2-40B4-BE49-F238E27FC236}">
                <a16:creationId xmlns:a16="http://schemas.microsoft.com/office/drawing/2014/main" id="{ECB7DA0E-6CD9-4443-8003-F7A97DB4F39B}"/>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a:t>Loss</a:t>
            </a:r>
            <a:endParaRPr sz="2487" b="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39" name="Google Shape;1039;p48"/>
          <p:cNvSpPr txBox="1"/>
          <p:nvPr/>
        </p:nvSpPr>
        <p:spPr>
          <a:xfrm>
            <a:off x="673042" y="6048609"/>
            <a:ext cx="10810910" cy="2048311"/>
          </a:xfrm>
          <a:prstGeom prst="rect">
            <a:avLst/>
          </a:prstGeom>
          <a:noFill/>
          <a:ln>
            <a:noFill/>
          </a:ln>
        </p:spPr>
        <p:txBody>
          <a:bodyPr spcFirstLastPara="1" wrap="square" lIns="121868" tIns="121868" rIns="121868" bIns="121868" anchor="t" anchorCtr="0">
            <a:noAutofit/>
          </a:bodyPr>
          <a:lstStyle/>
          <a:p>
            <a:r>
              <a:rPr lang="en" sz="2000" b="0" dirty="0"/>
              <a:t>Forward through entire sequence to compute loss, then backward to compute gradient</a:t>
            </a:r>
            <a:endParaRPr sz="2000" b="0" dirty="0"/>
          </a:p>
        </p:txBody>
      </p:sp>
      <p:sp>
        <p:nvSpPr>
          <p:cNvPr id="141" name="TextBox 140">
            <a:extLst>
              <a:ext uri="{FF2B5EF4-FFF2-40B4-BE49-F238E27FC236}">
                <a16:creationId xmlns:a16="http://schemas.microsoft.com/office/drawing/2014/main" id="{EB602AA6-C834-C842-B7DB-02C7AE666C91}"/>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85362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1" name="Content Placeholder 140">
            <a:extLst>
              <a:ext uri="{FF2B5EF4-FFF2-40B4-BE49-F238E27FC236}">
                <a16:creationId xmlns:a16="http://schemas.microsoft.com/office/drawing/2014/main" id="{230B5DF6-904A-3D4F-9062-F88862DAFFF7}"/>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40" name="Google Shape;1039;p48"/>
          <p:cNvSpPr txBox="1"/>
          <p:nvPr/>
        </p:nvSpPr>
        <p:spPr>
          <a:xfrm>
            <a:off x="2918658" y="6058263"/>
            <a:ext cx="7292142" cy="753872"/>
          </a:xfrm>
          <a:prstGeom prst="rect">
            <a:avLst/>
          </a:prstGeom>
          <a:noFill/>
          <a:ln>
            <a:noFill/>
          </a:ln>
        </p:spPr>
        <p:txBody>
          <a:bodyPr spcFirstLastPara="1" wrap="square" lIns="121868" tIns="121868" rIns="121868" bIns="121868" anchor="t" anchorCtr="0">
            <a:noAutofit/>
          </a:bodyPr>
          <a:lstStyle/>
          <a:p>
            <a:r>
              <a:rPr lang="en-US" sz="2000" b="0" dirty="0">
                <a:solidFill>
                  <a:srgbClr val="FF0000"/>
                </a:solidFill>
              </a:rPr>
              <a:t>Problem: Takes a lot of memory for </a:t>
            </a:r>
            <a:r>
              <a:rPr lang="en-US" sz="2000" b="0">
                <a:solidFill>
                  <a:srgbClr val="FF0000"/>
                </a:solidFill>
              </a:rPr>
              <a:t>long sequences!</a:t>
            </a:r>
            <a:endParaRPr sz="2000" b="0" dirty="0">
              <a:solidFill>
                <a:srgbClr val="FF0000"/>
              </a:solidFill>
            </a:endParaRPr>
          </a:p>
        </p:txBody>
      </p:sp>
      <p:sp>
        <p:nvSpPr>
          <p:cNvPr id="142" name="TextBox 141">
            <a:extLst>
              <a:ext uri="{FF2B5EF4-FFF2-40B4-BE49-F238E27FC236}">
                <a16:creationId xmlns:a16="http://schemas.microsoft.com/office/drawing/2014/main" id="{9D4F1618-0969-6E43-9224-F634554AB0A5}"/>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98026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Training: Backpropagation through time (BPTT)</a:t>
            </a:r>
          </a:p>
        </p:txBody>
      </p:sp>
      <mc:AlternateContent xmlns:mc="http://schemas.openxmlformats.org/markup-compatibility/2006" xmlns:a14="http://schemas.microsoft.com/office/drawing/2010/main">
        <mc:Choice Requires="a14">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a:p>
                <a:pPr marL="457200" indent="-457200">
                  <a:buFont typeface="Arial" panose="020B0604020202020204" pitchFamily="34" charset="0"/>
                  <a:buChar char="•"/>
                </a:pPr>
                <a:r>
                  <a:rPr lang="en-US" sz="2800" dirty="0">
                    <a:cs typeface="CMU Bright Roman"/>
                  </a:rPr>
                  <a:t>In practice, </a:t>
                </a:r>
                <a:r>
                  <a:rPr lang="en-US" sz="2800" i="1" dirty="0">
                    <a:cs typeface="CMU Bright Roman"/>
                  </a:rPr>
                  <a:t>truncated</a:t>
                </a:r>
                <a:r>
                  <a:rPr lang="en-US" sz="2800" dirty="0">
                    <a:cs typeface="CMU Bright Roman"/>
                  </a:rPr>
                  <a:t> BPTT is used: run the RNN forward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1</m:t>
                        </m:r>
                      </m:sub>
                    </m:sSub>
                  </m:oMath>
                </a14:m>
                <a:r>
                  <a:rPr lang="en-US" sz="2800" dirty="0">
                    <a:cs typeface="CMU Bright Roman"/>
                  </a:rPr>
                  <a:t> time steps, propagate backward for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2</m:t>
                        </m:r>
                      </m:sub>
                    </m:sSub>
                  </m:oMath>
                </a14:m>
                <a:r>
                  <a:rPr lang="en-US" sz="2800" dirty="0">
                    <a:cs typeface="CMU Bright Roman"/>
                  </a:rPr>
                  <a:t> time steps</a:t>
                </a:r>
              </a:p>
            </p:txBody>
          </p:sp>
        </mc:Choice>
        <mc:Fallback xmlns="">
          <p:sp>
            <p:nvSpPr>
              <p:cNvPr id="9" name="Content Placeholder 2"/>
              <p:cNvSpPr>
                <a:spLocks noGrp="1" noRot="1" noChangeAspect="1" noMove="1" noResize="1" noEditPoints="1" noAdjustHandles="1" noChangeArrowheads="1" noChangeShapeType="1" noTextEdit="1"/>
              </p:cNvSpPr>
              <p:nvPr>
                <p:ph idx="1"/>
              </p:nvPr>
            </p:nvSpPr>
            <p:spPr>
              <a:blipFill>
                <a:blip r:embed="rId2"/>
                <a:stretch>
                  <a:fillRect l="-1103" t="-1449" r="-147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82C1E3A-8AC4-134E-A147-422BF11A28B7}"/>
              </a:ext>
            </a:extLst>
          </p:cNvPr>
          <p:cNvSpPr/>
          <p:nvPr/>
        </p:nvSpPr>
        <p:spPr>
          <a:xfrm>
            <a:off x="1600199" y="6059269"/>
            <a:ext cx="8915401" cy="646331"/>
          </a:xfrm>
          <a:prstGeom prst="rect">
            <a:avLst/>
          </a:prstGeom>
        </p:spPr>
        <p:txBody>
          <a:bodyPr wrap="square">
            <a:spAutoFit/>
          </a:bodyPr>
          <a:lstStyle/>
          <a:p>
            <a:pPr algn="ctr"/>
            <a:r>
              <a:rPr lang="en-US" sz="1800" b="0" dirty="0">
                <a:hlinkClick r:id="rId3"/>
              </a:rPr>
              <a:t>https://machinelearningmastery.com/gentle-introduction-backpropagation-time/</a:t>
            </a:r>
            <a:endParaRPr lang="en-US" sz="1800" b="0" dirty="0"/>
          </a:p>
          <a:p>
            <a:pPr algn="ctr"/>
            <a:r>
              <a:rPr lang="en-US" sz="1800" b="0" dirty="0">
                <a:hlinkClick r:id="rId4"/>
              </a:rPr>
              <a:t>http://www.cs.utoronto.ca/~ilya/pubs/ilya_sutskever_phd_thesis.pdf</a:t>
            </a:r>
            <a:endParaRPr lang="en-US" sz="1800" b="0" dirty="0"/>
          </a:p>
        </p:txBody>
      </p:sp>
    </p:spTree>
    <p:extLst>
      <p:ext uri="{BB962C8B-B14F-4D97-AF65-F5344CB8AC3E}">
        <p14:creationId xmlns:p14="http://schemas.microsoft.com/office/powerpoint/2010/main" val="8170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56" name="Content Placeholder 55">
            <a:extLst>
              <a:ext uri="{FF2B5EF4-FFF2-40B4-BE49-F238E27FC236}">
                <a16:creationId xmlns:a16="http://schemas.microsoft.com/office/drawing/2014/main" id="{7C000283-4D85-F64A-AEF3-AA099097DB7E}"/>
              </a:ext>
            </a:extLst>
          </p:cNvPr>
          <p:cNvSpPr>
            <a:spLocks noGrp="1"/>
          </p:cNvSpPr>
          <p:nvPr>
            <p:ph idx="1"/>
          </p:nvPr>
        </p:nvSpPr>
        <p:spPr/>
        <p:txBody>
          <a:bodyPr/>
          <a:lstStyle/>
          <a:p>
            <a:endParaRPr lang="en-US"/>
          </a:p>
        </p:txBody>
      </p:sp>
      <p:sp>
        <p:nvSpPr>
          <p:cNvPr id="4" name="Google Shape;1046;p49"/>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1047;p49"/>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1048;p49"/>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1049;p49"/>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050;p49"/>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1051;p49"/>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1052;p49"/>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1053;p49"/>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054;p49"/>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1055;p49"/>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1056;p49"/>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1057;p49"/>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058;p49"/>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1059;p49"/>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1060;p49"/>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1061;p49"/>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062;p49"/>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1063;p49"/>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1064;p49"/>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1065;p49"/>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066;p49"/>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1067;p49"/>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1068;p49"/>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1069;p49"/>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070;p49"/>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1071;p49"/>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1072;p49"/>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1073;p49"/>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074;p49"/>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075;p49"/>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076;p49"/>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077;p49"/>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078;p49"/>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1079;p49"/>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1080;p49"/>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1081;p49"/>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1082;p49"/>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1083;p49"/>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1084;p49"/>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1085;p49"/>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1086;p49"/>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1087;p49"/>
          <p:cNvSpPr/>
          <p:nvPr/>
        </p:nvSpPr>
        <p:spPr>
          <a:xfrm>
            <a:off x="17243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46" name="Google Shape;1088;p49"/>
          <p:cNvCxnSpPr/>
          <p:nvPr/>
        </p:nvCxnSpPr>
        <p:spPr>
          <a:xfrm rot="10800000" flipH="1">
            <a:off x="1317663"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47" name="Google Shape;1089;p49"/>
          <p:cNvCxnSpPr/>
          <p:nvPr/>
        </p:nvCxnSpPr>
        <p:spPr>
          <a:xfrm rot="10800000" flipH="1">
            <a:off x="19149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48" name="Google Shape;1090;p49"/>
          <p:cNvCxnSpPr/>
          <p:nvPr/>
        </p:nvCxnSpPr>
        <p:spPr>
          <a:xfrm rot="10800000" flipH="1">
            <a:off x="25122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49" name="Google Shape;1091;p49"/>
          <p:cNvCxnSpPr/>
          <p:nvPr/>
        </p:nvCxnSpPr>
        <p:spPr>
          <a:xfrm rot="10800000">
            <a:off x="3023157"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50" name="Google Shape;1092;p49"/>
          <p:cNvCxnSpPr/>
          <p:nvPr/>
        </p:nvCxnSpPr>
        <p:spPr>
          <a:xfrm rot="10800000">
            <a:off x="3330913"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1093;p49"/>
          <p:cNvCxnSpPr/>
          <p:nvPr/>
        </p:nvCxnSpPr>
        <p:spPr>
          <a:xfrm rot="10800000">
            <a:off x="3654663"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52" name="Google Shape;1094;p49"/>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53" name="Google Shape;1095;p49"/>
          <p:cNvCxnSpPr/>
          <p:nvPr/>
        </p:nvCxnSpPr>
        <p:spPr>
          <a:xfrm>
            <a:off x="461346"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54" name="Google Shape;1097;p49"/>
          <p:cNvCxnSpPr/>
          <p:nvPr/>
        </p:nvCxnSpPr>
        <p:spPr>
          <a:xfrm rot="10800000" flipH="1">
            <a:off x="618810" y="1360655"/>
            <a:ext cx="959750" cy="1110911"/>
          </a:xfrm>
          <a:prstGeom prst="straightConnector1">
            <a:avLst/>
          </a:prstGeom>
          <a:noFill/>
          <a:ln w="19050" cap="flat" cmpd="sng">
            <a:solidFill>
              <a:srgbClr val="666666"/>
            </a:solidFill>
            <a:prstDash val="solid"/>
            <a:round/>
            <a:headEnd type="none" w="med" len="med"/>
            <a:tailEnd type="triangle" w="med" len="med"/>
          </a:ln>
        </p:spPr>
      </p:cxnSp>
      <p:sp>
        <p:nvSpPr>
          <p:cNvPr id="55" name="Google Shape;1096;p49"/>
          <p:cNvSpPr txBox="1"/>
          <p:nvPr/>
        </p:nvSpPr>
        <p:spPr>
          <a:xfrm>
            <a:off x="5212137" y="2292528"/>
            <a:ext cx="4850163" cy="1761941"/>
          </a:xfrm>
          <a:prstGeom prst="rect">
            <a:avLst/>
          </a:prstGeom>
          <a:noFill/>
          <a:ln>
            <a:noFill/>
          </a:ln>
        </p:spPr>
        <p:txBody>
          <a:bodyPr spcFirstLastPara="1" wrap="square" lIns="121868" tIns="121868" rIns="121868" bIns="121868" anchor="t" anchorCtr="0">
            <a:noAutofit/>
          </a:bodyPr>
          <a:lstStyle/>
          <a:p>
            <a:r>
              <a:rPr lang="en" sz="2399" b="0" dirty="0"/>
              <a:t>Run forward and backward through chunks of the sequence instead of whole sequence</a:t>
            </a:r>
            <a:endParaRPr sz="2399" b="0" dirty="0"/>
          </a:p>
        </p:txBody>
      </p:sp>
      <p:sp>
        <p:nvSpPr>
          <p:cNvPr id="57" name="TextBox 56">
            <a:extLst>
              <a:ext uri="{FF2B5EF4-FFF2-40B4-BE49-F238E27FC236}">
                <a16:creationId xmlns:a16="http://schemas.microsoft.com/office/drawing/2014/main" id="{F605F018-6B6B-DA46-BD60-CCD0C5501FF1}"/>
              </a:ext>
            </a:extLst>
          </p:cNvPr>
          <p:cNvSpPr txBox="1"/>
          <p:nvPr/>
        </p:nvSpPr>
        <p:spPr>
          <a:xfrm>
            <a:off x="10332259" y="6477000"/>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3566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CB1EA356-6BE9-824F-9CD7-B4B0886237C1}"/>
              </a:ext>
            </a:extLst>
          </p:cNvPr>
          <p:cNvSpPr>
            <a:spLocks noGrp="1"/>
          </p:cNvSpPr>
          <p:nvPr>
            <p:ph idx="1"/>
          </p:nvPr>
        </p:nvSpPr>
        <p:spPr/>
        <p:txBody>
          <a:bodyPr/>
          <a:lstStyle/>
          <a:p>
            <a:endParaRPr lang="en-US"/>
          </a:p>
        </p:txBody>
      </p:sp>
      <p:sp>
        <p:nvSpPr>
          <p:cNvPr id="56" name="Google Shape;1104;p50"/>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1105;p50"/>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1106;p50"/>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59" name="Google Shape;1107;p50"/>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0" name="Google Shape;1108;p50"/>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1" name="Google Shape;1109;p50"/>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2" name="Google Shape;1110;p50"/>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3" name="Google Shape;1111;p50"/>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4" name="Google Shape;1112;p50"/>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5" name="Google Shape;1113;p50"/>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6" name="Google Shape;1114;p50"/>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7" name="Google Shape;1115;p50"/>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8" name="Google Shape;1116;p50"/>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9" name="Google Shape;1117;p50"/>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0" name="Google Shape;1118;p50"/>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1" name="Google Shape;1119;p50"/>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2" name="Google Shape;1120;p50"/>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3" name="Google Shape;1121;p50"/>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4" name="Google Shape;1122;p50"/>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5" name="Google Shape;1123;p50"/>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1124;p50"/>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7" name="Google Shape;1125;p50"/>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8" name="Google Shape;1126;p50"/>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9" name="Google Shape;1127;p50"/>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0" name="Google Shape;1128;p50"/>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1" name="Google Shape;1129;p50"/>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1130;p50"/>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83" name="Google Shape;1131;p50"/>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4" name="Google Shape;1132;p50"/>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5" name="Google Shape;1133;p50"/>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6" name="Google Shape;1134;p50"/>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1135;p50"/>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8" name="Google Shape;1136;p50"/>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9" name="Google Shape;1137;p50"/>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0" name="Google Shape;1138;p50"/>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1" name="Google Shape;1139;p50"/>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2" name="Google Shape;1140;p50"/>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1141;p50"/>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4" name="Google Shape;1142;p50"/>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5" name="Google Shape;1143;p50"/>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6" name="Google Shape;1144;p50"/>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97" name="Google Shape;1145;p50"/>
          <p:cNvSpPr/>
          <p:nvPr/>
        </p:nvSpPr>
        <p:spPr>
          <a:xfrm>
            <a:off x="51778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98" name="Google Shape;1146;p50"/>
          <p:cNvCxnSpPr/>
          <p:nvPr/>
        </p:nvCxnSpPr>
        <p:spPr>
          <a:xfrm rot="10800000" flipH="1">
            <a:off x="4771164"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99" name="Google Shape;1147;p50"/>
          <p:cNvCxnSpPr/>
          <p:nvPr/>
        </p:nvCxnSpPr>
        <p:spPr>
          <a:xfrm rot="10800000" flipH="1">
            <a:off x="53684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00" name="Google Shape;1148;p50"/>
          <p:cNvCxnSpPr/>
          <p:nvPr/>
        </p:nvCxnSpPr>
        <p:spPr>
          <a:xfrm rot="10800000" flipH="1">
            <a:off x="59657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149;p50"/>
          <p:cNvCxnSpPr/>
          <p:nvPr/>
        </p:nvCxnSpPr>
        <p:spPr>
          <a:xfrm rot="10800000">
            <a:off x="6476658"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02" name="Google Shape;1150;p50"/>
          <p:cNvCxnSpPr/>
          <p:nvPr/>
        </p:nvCxnSpPr>
        <p:spPr>
          <a:xfrm rot="10800000">
            <a:off x="6784414"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03" name="Google Shape;1151;p50"/>
          <p:cNvCxnSpPr/>
          <p:nvPr/>
        </p:nvCxnSpPr>
        <p:spPr>
          <a:xfrm rot="10800000">
            <a:off x="7108164"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04" name="Google Shape;1152;p50"/>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105" name="Google Shape;1153;p50"/>
          <p:cNvCxnSpPr/>
          <p:nvPr/>
        </p:nvCxnSpPr>
        <p:spPr>
          <a:xfrm>
            <a:off x="4219567" y="6031355"/>
            <a:ext cx="3836201" cy="0"/>
          </a:xfrm>
          <a:prstGeom prst="straightConnector1">
            <a:avLst/>
          </a:prstGeom>
          <a:noFill/>
          <a:ln w="38100" cap="flat" cmpd="sng">
            <a:solidFill>
              <a:srgbClr val="FF0000"/>
            </a:solidFill>
            <a:prstDash val="solid"/>
            <a:round/>
            <a:headEnd type="triangle" w="med" len="med"/>
            <a:tailEnd type="none" w="med" len="med"/>
          </a:ln>
        </p:spPr>
      </p:cxnSp>
      <p:sp>
        <p:nvSpPr>
          <p:cNvPr id="106" name="Google Shape;1154;p50"/>
          <p:cNvSpPr txBox="1"/>
          <p:nvPr/>
        </p:nvSpPr>
        <p:spPr>
          <a:xfrm>
            <a:off x="8487855" y="2153931"/>
            <a:ext cx="3444703" cy="2037069"/>
          </a:xfrm>
          <a:prstGeom prst="rect">
            <a:avLst/>
          </a:prstGeom>
          <a:noFill/>
          <a:ln>
            <a:noFill/>
          </a:ln>
        </p:spPr>
        <p:txBody>
          <a:bodyPr spcFirstLastPara="1" wrap="square" lIns="121868" tIns="121868" rIns="121868" bIns="121868" anchor="t" anchorCtr="0">
            <a:noAutofit/>
          </a:bodyPr>
          <a:lstStyle/>
          <a:p>
            <a:r>
              <a:rPr lang="en" sz="2399" b="0" dirty="0"/>
              <a:t>Carry hidden states forward in time farther, but only backpropagate for some smaller number of steps</a:t>
            </a:r>
            <a:endParaRPr sz="2399" b="0" dirty="0"/>
          </a:p>
        </p:txBody>
      </p:sp>
      <p:sp>
        <p:nvSpPr>
          <p:cNvPr id="107" name="Google Shape;1155;p50"/>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156;p50"/>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9" name="Google Shape;1157;p50"/>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10" name="Google Shape;1158;p50"/>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1" name="Google Shape;1159;p50"/>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2" name="Google Shape;1160;p50"/>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161;p50"/>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4" name="Google Shape;1162;p50"/>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5" name="Google Shape;1163;p50"/>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6" name="Google Shape;1164;p50"/>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7" name="Google Shape;1165;p50"/>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8" name="Google Shape;1166;p50"/>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9" name="Google Shape;1167;p50"/>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0" name="Google Shape;1168;p50"/>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169;p50"/>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2" name="Google Shape;1170;p50"/>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3" name="Google Shape;1171;p50"/>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4" name="Google Shape;1172;p50"/>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173;p50"/>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6" name="Google Shape;1174;p50"/>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7" name="Google Shape;1175;p50"/>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8" name="Google Shape;1176;p50"/>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177;p50"/>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178;p50"/>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31" name="Google Shape;1179;p50"/>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2" name="Google Shape;1180;p50"/>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3" name="Google Shape;1181;p50"/>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4" name="Google Shape;1182;p50"/>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5" name="Google Shape;1183;p50"/>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6" name="Google Shape;1184;p50"/>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7" name="Google Shape;1185;p50"/>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8" name="Google Shape;1186;p50"/>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9" name="Google Shape;1187;p50"/>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0" name="Google Shape;1188;p50"/>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1" name="Google Shape;1189;p50"/>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2" name="Google Shape;1190;p50"/>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3" name="Google Shape;1191;p50"/>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144" name="Google Shape;1192;p50"/>
          <p:cNvCxnSpPr/>
          <p:nvPr/>
        </p:nvCxnSpPr>
        <p:spPr>
          <a:xfrm>
            <a:off x="4484631"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145" name="Google Shape;1193;p50"/>
          <p:cNvSpPr/>
          <p:nvPr/>
        </p:nvSpPr>
        <p:spPr>
          <a:xfrm>
            <a:off x="4491896"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6" name="TextBox 145">
            <a:extLst>
              <a:ext uri="{FF2B5EF4-FFF2-40B4-BE49-F238E27FC236}">
                <a16:creationId xmlns:a16="http://schemas.microsoft.com/office/drawing/2014/main" id="{CBCD4A7B-4E2E-A540-986A-C8B76223F2D0}"/>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387872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E07FA634-917F-724C-9AE8-A47738770326}"/>
              </a:ext>
            </a:extLst>
          </p:cNvPr>
          <p:cNvSpPr>
            <a:spLocks noGrp="1"/>
          </p:cNvSpPr>
          <p:nvPr>
            <p:ph idx="1"/>
          </p:nvPr>
        </p:nvSpPr>
        <p:spPr/>
        <p:txBody>
          <a:bodyPr/>
          <a:lstStyle/>
          <a:p>
            <a:endParaRPr lang="en-US"/>
          </a:p>
        </p:txBody>
      </p:sp>
      <p:sp>
        <p:nvSpPr>
          <p:cNvPr id="146" name="Google Shape;1200;p51"/>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7" name="Google Shape;1201;p51"/>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48" name="Google Shape;1202;p51"/>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49" name="Google Shape;1203;p51"/>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0" name="Google Shape;1204;p51"/>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1" name="Google Shape;1205;p51"/>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2" name="Google Shape;1206;p51"/>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3" name="Google Shape;1207;p51"/>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4" name="Google Shape;1208;p51"/>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5" name="Google Shape;1209;p51"/>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6" name="Google Shape;1210;p51"/>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7" name="Google Shape;1211;p51"/>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8" name="Google Shape;1212;p51"/>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9" name="Google Shape;1213;p51"/>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0" name="Google Shape;1214;p51"/>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1" name="Google Shape;1215;p51"/>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2" name="Google Shape;1216;p51"/>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3" name="Google Shape;1217;p51"/>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4" name="Google Shape;1218;p51"/>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5" name="Google Shape;1219;p51"/>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6" name="Google Shape;1220;p51"/>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7" name="Google Shape;1221;p51"/>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8" name="Google Shape;1222;p51"/>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9" name="Google Shape;1223;p51"/>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0" name="Google Shape;1224;p51"/>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1" name="Google Shape;1225;p51"/>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72" name="Google Shape;1226;p51"/>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73" name="Google Shape;1227;p51"/>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4" name="Google Shape;1228;p51"/>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5" name="Google Shape;1229;p51"/>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6" name="Google Shape;1230;p51"/>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7" name="Google Shape;1231;p51"/>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8" name="Google Shape;1232;p51"/>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9" name="Google Shape;1233;p51"/>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80" name="Google Shape;1234;p51"/>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1" name="Google Shape;1235;p51"/>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2" name="Google Shape;1236;p51"/>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3" name="Google Shape;1237;p51"/>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4" name="Google Shape;1238;p51"/>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5" name="Google Shape;1239;p51"/>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6" name="Google Shape;1240;p51"/>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187" name="Google Shape;1241;p51"/>
          <p:cNvSpPr/>
          <p:nvPr/>
        </p:nvSpPr>
        <p:spPr>
          <a:xfrm>
            <a:off x="8732958"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88" name="Google Shape;1242;p51"/>
          <p:cNvCxnSpPr/>
          <p:nvPr/>
        </p:nvCxnSpPr>
        <p:spPr>
          <a:xfrm rot="10800000" flipH="1">
            <a:off x="8326238"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189" name="Google Shape;1243;p51"/>
          <p:cNvCxnSpPr/>
          <p:nvPr/>
        </p:nvCxnSpPr>
        <p:spPr>
          <a:xfrm rot="10800000" flipH="1">
            <a:off x="8923551"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90" name="Google Shape;1244;p51"/>
          <p:cNvCxnSpPr/>
          <p:nvPr/>
        </p:nvCxnSpPr>
        <p:spPr>
          <a:xfrm rot="10800000" flipH="1">
            <a:off x="9520830"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91" name="Google Shape;1245;p51"/>
          <p:cNvCxnSpPr/>
          <p:nvPr/>
        </p:nvCxnSpPr>
        <p:spPr>
          <a:xfrm rot="10800000">
            <a:off x="10031731"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92" name="Google Shape;1246;p51"/>
          <p:cNvCxnSpPr/>
          <p:nvPr/>
        </p:nvCxnSpPr>
        <p:spPr>
          <a:xfrm rot="10800000">
            <a:off x="10339488"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93" name="Google Shape;1247;p51"/>
          <p:cNvCxnSpPr/>
          <p:nvPr/>
        </p:nvCxnSpPr>
        <p:spPr>
          <a:xfrm rot="10800000">
            <a:off x="10663238"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94" name="Google Shape;1248;p51"/>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sp>
        <p:nvSpPr>
          <p:cNvPr id="195" name="Google Shape;1249;p51"/>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6" name="Google Shape;1250;p51"/>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97" name="Google Shape;1251;p51"/>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98" name="Google Shape;1252;p51"/>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9" name="Google Shape;1253;p51"/>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0" name="Google Shape;1254;p51"/>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1" name="Google Shape;1255;p51"/>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2" name="Google Shape;1256;p51"/>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3" name="Google Shape;1257;p51"/>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4" name="Google Shape;1258;p51"/>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5" name="Google Shape;1259;p51"/>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6" name="Google Shape;1260;p51"/>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7" name="Google Shape;1261;p51"/>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8" name="Google Shape;1262;p51"/>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9" name="Google Shape;1263;p51"/>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0" name="Google Shape;1264;p51"/>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1" name="Google Shape;1265;p51"/>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2" name="Google Shape;1266;p51"/>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3" name="Google Shape;1267;p51"/>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4" name="Google Shape;1268;p51"/>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5" name="Google Shape;1269;p51"/>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6" name="Google Shape;1270;p51"/>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7" name="Google Shape;1271;p51"/>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218" name="Google Shape;1272;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9" name="Google Shape;1273;p51"/>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0" name="Google Shape;1274;p51"/>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1" name="Google Shape;1275;p51"/>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2" name="Google Shape;1276;p51"/>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3" name="Google Shape;1277;p51"/>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4" name="Google Shape;1278;p51"/>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25" name="Google Shape;1279;p51"/>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6" name="Google Shape;1280;p51"/>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7" name="Google Shape;1281;p51"/>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8" name="Google Shape;1282;p51"/>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9" name="Google Shape;1283;p51"/>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0" name="Google Shape;1284;p51"/>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1" name="Google Shape;1285;p51"/>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232" name="Google Shape;1286;p51"/>
          <p:cNvCxnSpPr/>
          <p:nvPr/>
        </p:nvCxnSpPr>
        <p:spPr>
          <a:xfrm>
            <a:off x="4484632" y="5795850"/>
            <a:ext cx="3422708" cy="0"/>
          </a:xfrm>
          <a:prstGeom prst="straightConnector1">
            <a:avLst/>
          </a:prstGeom>
          <a:noFill/>
          <a:ln w="38100" cap="flat" cmpd="sng">
            <a:solidFill>
              <a:schemeClr val="dk2"/>
            </a:solidFill>
            <a:prstDash val="solid"/>
            <a:round/>
            <a:headEnd type="none" w="med" len="med"/>
            <a:tailEnd type="triangle" w="med" len="med"/>
          </a:ln>
        </p:spPr>
      </p:cxnSp>
      <p:sp>
        <p:nvSpPr>
          <p:cNvPr id="233" name="Google Shape;1287;p51"/>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4" name="Google Shape;1288;p51"/>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5" name="Google Shape;1289;p51"/>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36" name="Google Shape;1290;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7" name="Google Shape;1291;p51"/>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8" name="Google Shape;1292;p51"/>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239" name="Google Shape;1293;p51"/>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0" name="Google Shape;1294;p51"/>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1" name="Google Shape;1295;p51"/>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2" name="Google Shape;1296;p51"/>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3" name="Google Shape;1297;p51"/>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4" name="Google Shape;1298;p51"/>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5" name="Google Shape;1299;p51"/>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6" name="Google Shape;1300;p51"/>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7" name="Google Shape;1301;p51"/>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8" name="Google Shape;1302;p51"/>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9" name="Google Shape;1303;p51"/>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0" name="Google Shape;1304;p51"/>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1" name="Google Shape;1305;p51"/>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2" name="Google Shape;1306;p51"/>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3" name="Google Shape;1307;p51"/>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4" name="Google Shape;1308;p51"/>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5" name="Google Shape;1309;p51"/>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6" name="Google Shape;1310;p51"/>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7" name="Google Shape;1311;p51"/>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8" name="Google Shape;1312;p51"/>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9" name="Google Shape;1313;p51"/>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0" name="Google Shape;1314;p51"/>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1" name="Google Shape;1315;p51"/>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2" name="Google Shape;1316;p51"/>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3" name="Google Shape;1317;p51"/>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64" name="Google Shape;1318;p51"/>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5" name="Google Shape;1319;p51"/>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6" name="Google Shape;1320;p51"/>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7" name="Google Shape;1321;p51"/>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8" name="Google Shape;1322;p51"/>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9" name="Google Shape;1323;p51"/>
          <p:cNvCxnSpPr/>
          <p:nvPr/>
        </p:nvCxnSpPr>
        <p:spPr>
          <a:xfrm>
            <a:off x="7774641"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270" name="Google Shape;1324;p51"/>
          <p:cNvCxnSpPr/>
          <p:nvPr/>
        </p:nvCxnSpPr>
        <p:spPr>
          <a:xfrm>
            <a:off x="8039705"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271" name="Google Shape;1325;p51"/>
          <p:cNvSpPr/>
          <p:nvPr/>
        </p:nvSpPr>
        <p:spPr>
          <a:xfrm>
            <a:off x="8046970"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1" name="TextBox 130">
            <a:extLst>
              <a:ext uri="{FF2B5EF4-FFF2-40B4-BE49-F238E27FC236}">
                <a16:creationId xmlns:a16="http://schemas.microsoft.com/office/drawing/2014/main" id="{13AE6566-BDC6-514B-95EA-471827B60552}"/>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4924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51975" y="2594863"/>
            <a:ext cx="1308092" cy="2423293"/>
            <a:chOff x="3782905" y="1696053"/>
            <a:chExt cx="1308092" cy="2423293"/>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cxnSpLocks/>
            </p:cNvCxnSpPr>
            <p:nvPr/>
          </p:nvCxnSpPr>
          <p:spPr>
            <a:xfrm flipV="1">
              <a:off x="4562061" y="2147610"/>
              <a:ext cx="0" cy="571219"/>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750905" y="3158589"/>
              <a:ext cx="190566" cy="51859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4222866" y="3158589"/>
              <a:ext cx="163730" cy="50762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4324388" y="1696053"/>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4324388" y="1696053"/>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782905" y="3666209"/>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782905" y="3666209"/>
                  <a:ext cx="879921" cy="453137"/>
                </a:xfrm>
                <a:prstGeom prst="rect">
                  <a:avLst/>
                </a:prstGeom>
                <a:blipFill>
                  <a:blip r:embed="rId3"/>
                  <a:stretch>
                    <a:fillRect l="-2857" b="-216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16"/>
              <p:cNvSpPr txBox="1"/>
              <p:nvPr/>
            </p:nvSpPr>
            <p:spPr>
              <a:xfrm>
                <a:off x="2047106" y="3657600"/>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SemiBold Oblique"/>
                        </a:rPr>
                        <m:t>𝑊</m:t>
                      </m:r>
                    </m:oMath>
                  </m:oMathPara>
                </a14:m>
                <a:endParaRPr lang="en-US" b="0"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047106" y="3657600"/>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3531153" y="4493940"/>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m:oMathPara>
                </a14:m>
                <a:endParaRPr lang="en-US" b="0"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3531153" y="4493940"/>
                <a:ext cx="52078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624079" y="2587967"/>
                <a:ext cx="5501121" cy="323511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func>
                        <m:funcPr>
                          <m:ctrlPr>
                            <a:rPr lang="en-US" sz="2000" i="1">
                              <a:solidFill>
                                <a:srgbClr val="9900CC"/>
                              </a:solidFill>
                              <a:latin typeface="Cambria Math" panose="02040503050406030204" pitchFamily="18" charset="0"/>
                            </a:rPr>
                          </m:ctrlPr>
                        </m:funcPr>
                        <m:fName>
                          <m:r>
                            <m:rPr>
                              <m:sty m:val="p"/>
                            </m:rPr>
                            <a:rPr lang="en-US" sz="2000">
                              <a:solidFill>
                                <a:srgbClr val="9900CC"/>
                              </a:solidFill>
                              <a:latin typeface="Cambria Math" panose="02040503050406030204" pitchFamily="18" charset="0"/>
                            </a:rPr>
                            <m:t>tanh</m:t>
                          </m:r>
                        </m:fName>
                        <m:e>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func>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h</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rPr>
                        <m:t> </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𝑇</m:t>
                          </m:r>
                        </m:sup>
                      </m:sSubSup>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𝑥</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 </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up>
                          <m:r>
                            <a:rPr lang="en-US" sz="2000" i="1">
                              <a:solidFill>
                                <a:srgbClr val="9900CC"/>
                              </a:solidFill>
                              <a:latin typeface="Cambria Math" panose="02040503050406030204" pitchFamily="18" charset="0"/>
                            </a:rPr>
                            <m:t>𝑇</m:t>
                          </m:r>
                        </m:sup>
                      </m:sSubSup>
                    </m:oMath>
                  </m:oMathPara>
                </a14:m>
                <a:endParaRPr lang="en-US" sz="2000" i="1" dirty="0">
                  <a:solidFill>
                    <a:srgbClr val="9900CC"/>
                  </a:solidFill>
                  <a:latin typeface="Cambria Math" panose="02040503050406030204" pitchFamily="18" charset="0"/>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0000FF"/>
                              </a:solidFill>
                              <a:latin typeface="Cambria Math" panose="02040503050406030204" pitchFamily="18" charset="0"/>
                            </a:rPr>
                          </m:ctrlPr>
                        </m:fPr>
                        <m:num>
                          <m:r>
                            <a:rPr lang="en-US" sz="2000" i="1">
                              <a:solidFill>
                                <a:srgbClr val="0000FF"/>
                              </a:solidFill>
                              <a:latin typeface="Cambria Math" panose="02040503050406030204" pitchFamily="18" charset="0"/>
                            </a:rPr>
                            <m:t>𝜕</m:t>
                          </m:r>
                          <m:r>
                            <a:rPr lang="en-US" sz="2000" i="1">
                              <a:solidFill>
                                <a:srgbClr val="0000FF"/>
                              </a:solidFill>
                              <a:latin typeface="Cambria Math" panose="02040503050406030204" pitchFamily="18" charset="0"/>
                            </a:rPr>
                            <m:t>𝑒</m:t>
                          </m:r>
                        </m:num>
                        <m:den>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h</m:t>
                              </m:r>
                            </m:e>
                            <m:sub>
                              <m:r>
                                <a:rPr lang="en-US" sz="2000" i="1">
                                  <a:solidFill>
                                    <a:srgbClr val="0000FF"/>
                                  </a:solidFill>
                                  <a:latin typeface="Cambria Math" panose="02040503050406030204" pitchFamily="18" charset="0"/>
                                </a:rPr>
                                <m:t>𝑡</m:t>
                              </m:r>
                              <m:r>
                                <a:rPr lang="en-US" sz="2000" i="1">
                                  <a:solidFill>
                                    <a:srgbClr val="0000FF"/>
                                  </a:solidFill>
                                  <a:latin typeface="Cambria Math" panose="02040503050406030204" pitchFamily="18" charset="0"/>
                                </a:rPr>
                                <m:t>−1</m:t>
                              </m:r>
                            </m:sub>
                          </m:sSub>
                        </m:den>
                      </m:f>
                      <m:r>
                        <a:rPr lang="en-US" sz="2000" i="1">
                          <a:solidFill>
                            <a:srgbClr val="9900CC"/>
                          </a:solidFill>
                          <a:latin typeface="Cambria Math" panose="02040503050406030204" pitchFamily="18" charset="0"/>
                        </a:rPr>
                        <m:t>=</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up>
                          <m:r>
                            <a:rPr lang="en-US" sz="2000" i="1">
                              <a:solidFill>
                                <a:srgbClr val="9900CC"/>
                              </a:solidFill>
                              <a:latin typeface="Cambria Math" panose="02040503050406030204" pitchFamily="18" charset="0"/>
                            </a:rPr>
                            <m:t>𝑇</m:t>
                          </m:r>
                        </m:sup>
                      </m:sSubSup>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ea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oMath>
                  </m:oMathPara>
                </a14:m>
                <a:endParaRPr lang="en-US" sz="20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624079" y="2587967"/>
                <a:ext cx="5501121" cy="3235116"/>
              </a:xfrm>
              <a:prstGeom prst="rect">
                <a:avLst/>
              </a:prstGeom>
              <a:blipFill>
                <a:blip r:embed="rId6"/>
                <a:stretch>
                  <a:fillRect/>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E6E4D2BB-F703-9340-B682-52EC5499CD5B}"/>
              </a:ext>
            </a:extLst>
          </p:cNvPr>
          <p:cNvSpPr/>
          <p:nvPr/>
        </p:nvSpPr>
        <p:spPr>
          <a:xfrm rot="19054850">
            <a:off x="3235847" y="2449295"/>
            <a:ext cx="713271" cy="11361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Lst>
            <a:ahLst/>
            <a:cxnLst>
              <a:cxn ang="0">
                <a:pos x="connsiteX0" y="connsiteY0"/>
              </a:cxn>
              <a:cxn ang="0">
                <a:pos x="connsiteX1" y="connsiteY1"/>
              </a:cxn>
              <a:cxn ang="0">
                <a:pos x="connsiteX2" y="connsiteY2"/>
              </a:cxn>
            </a:cxnLst>
            <a:rect l="l" t="t" r="r" b="b"/>
            <a:pathLst>
              <a:path w="713271" h="1058537">
                <a:moveTo>
                  <a:pt x="0" y="410952"/>
                </a:moveTo>
                <a:cubicBezTo>
                  <a:pt x="109939" y="234236"/>
                  <a:pt x="277974" y="-86217"/>
                  <a:pt x="396852" y="21714"/>
                </a:cubicBezTo>
                <a:cubicBezTo>
                  <a:pt x="515731" y="129645"/>
                  <a:pt x="634993" y="619745"/>
                  <a:pt x="713271" y="1058535"/>
                </a:cubicBezTo>
              </a:path>
            </a:pathLst>
          </a:custGeom>
          <a:ln>
            <a:solidFill>
              <a:srgbClr val="C000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E963726-A716-144F-89B1-83B78F6A9266}"/>
                  </a:ext>
                </a:extLst>
              </p:cNvPr>
              <p:cNvSpPr/>
              <p:nvPr/>
            </p:nvSpPr>
            <p:spPr>
              <a:xfrm>
                <a:off x="2762912" y="1591700"/>
                <a:ext cx="737061"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num>
                        <m:den>
                          <m:r>
                            <a:rPr lang="en-US" b="0" i="1" smtClean="0">
                              <a:solidFill>
                                <a:srgbClr val="C00000"/>
                              </a:solidFill>
                              <a:latin typeface="Cambria Math" panose="02040503050406030204" pitchFamily="18" charset="0"/>
                            </a:rPr>
                            <m:t>𝜕</m:t>
                          </m:r>
                          <m:sSub>
                            <m:sSubPr>
                              <m:ctrlPr>
                                <a:rPr lang="en-US" b="0"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h</m:t>
                              </m:r>
                            </m:e>
                            <m:sub>
                              <m:r>
                                <a:rPr lang="en-US" b="0" i="1" smtClean="0">
                                  <a:solidFill>
                                    <a:srgbClr val="C00000"/>
                                  </a:solidFill>
                                  <a:latin typeface="Cambria Math" panose="02040503050406030204" pitchFamily="18" charset="0"/>
                                </a:rPr>
                                <m:t>𝑡</m:t>
                              </m:r>
                            </m:sub>
                          </m:sSub>
                        </m:den>
                      </m:f>
                    </m:oMath>
                  </m:oMathPara>
                </a14:m>
                <a:endParaRPr lang="en-US" b="0" dirty="0">
                  <a:solidFill>
                    <a:srgbClr val="9900CC"/>
                  </a:solidFill>
                </a:endParaRPr>
              </a:p>
            </p:txBody>
          </p:sp>
        </mc:Choice>
        <mc:Fallback xmlns="">
          <p:sp>
            <p:nvSpPr>
              <p:cNvPr id="4" name="Rectangle 3">
                <a:extLst>
                  <a:ext uri="{FF2B5EF4-FFF2-40B4-BE49-F238E27FC236}">
                    <a16:creationId xmlns:a16="http://schemas.microsoft.com/office/drawing/2014/main" id="{8E963726-A716-144F-89B1-83B78F6A9266}"/>
                  </a:ext>
                </a:extLst>
              </p:cNvPr>
              <p:cNvSpPr>
                <a:spLocks noRot="1" noChangeAspect="1" noMove="1" noResize="1" noEditPoints="1" noAdjustHandles="1" noChangeArrowheads="1" noChangeShapeType="1" noTextEdit="1"/>
              </p:cNvSpPr>
              <p:nvPr/>
            </p:nvSpPr>
            <p:spPr>
              <a:xfrm>
                <a:off x="2762912" y="1591700"/>
                <a:ext cx="737061" cy="856966"/>
              </a:xfrm>
              <a:prstGeom prst="rect">
                <a:avLst/>
              </a:prstGeom>
              <a:blipFill>
                <a:blip r:embed="rId7"/>
                <a:stretch>
                  <a:fillRect b="-1449"/>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D4391A6F-C953-CB46-BD45-B44CC617F711}"/>
              </a:ext>
            </a:extLst>
          </p:cNvPr>
          <p:cNvCxnSpPr>
            <a:cxnSpLocks/>
            <a:stCxn id="17" idx="3"/>
            <a:endCxn id="33" idx="2"/>
          </p:cNvCxnSpPr>
          <p:nvPr/>
        </p:nvCxnSpPr>
        <p:spPr>
          <a:xfrm flipV="1">
            <a:off x="2582061" y="3875245"/>
            <a:ext cx="398154" cy="8924"/>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2E2B2C3-B824-6D49-A26B-0AD5845E9CF4}"/>
                  </a:ext>
                </a:extLst>
              </p:cNvPr>
              <p:cNvSpPr/>
              <p:nvPr/>
            </p:nvSpPr>
            <p:spPr>
              <a:xfrm>
                <a:off x="1219200" y="3488308"/>
                <a:ext cx="744948" cy="794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𝑒</m:t>
                          </m:r>
                        </m:num>
                        <m:den>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den>
                      </m:f>
                    </m:oMath>
                  </m:oMathPara>
                </a14:m>
                <a:endParaRPr lang="en-US" b="0" dirty="0">
                  <a:solidFill>
                    <a:srgbClr val="9900CC"/>
                  </a:solidFill>
                </a:endParaRPr>
              </a:p>
            </p:txBody>
          </p:sp>
        </mc:Choice>
        <mc:Fallback xmlns="">
          <p:sp>
            <p:nvSpPr>
              <p:cNvPr id="31" name="Rectangle 30">
                <a:extLst>
                  <a:ext uri="{FF2B5EF4-FFF2-40B4-BE49-F238E27FC236}">
                    <a16:creationId xmlns:a16="http://schemas.microsoft.com/office/drawing/2014/main" id="{A2E2B2C3-B824-6D49-A26B-0AD5845E9CF4}"/>
                  </a:ext>
                </a:extLst>
              </p:cNvPr>
              <p:cNvSpPr>
                <a:spLocks noRot="1" noChangeAspect="1" noMove="1" noResize="1" noEditPoints="1" noAdjustHandles="1" noChangeArrowheads="1" noChangeShapeType="1" noTextEdit="1"/>
              </p:cNvSpPr>
              <p:nvPr/>
            </p:nvSpPr>
            <p:spPr>
              <a:xfrm>
                <a:off x="1219200" y="3488308"/>
                <a:ext cx="744948" cy="794576"/>
              </a:xfrm>
              <a:prstGeom prst="rect">
                <a:avLst/>
              </a:prstGeom>
              <a:blipFill>
                <a:blip r:embed="rId8"/>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E22F087-9E42-154D-9361-3E9E026E24EE}"/>
                  </a:ext>
                </a:extLst>
              </p:cNvPr>
              <p:cNvSpPr/>
              <p:nvPr/>
            </p:nvSpPr>
            <p:spPr>
              <a:xfrm>
                <a:off x="1379117" y="4838250"/>
                <a:ext cx="1030410"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𝑒</m:t>
                          </m:r>
                        </m:num>
                        <m:den>
                          <m:r>
                            <a:rPr lang="en-US" b="0" i="1" smtClean="0">
                              <a:solidFill>
                                <a:srgbClr val="0000FF"/>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h</m:t>
                              </m:r>
                            </m:e>
                            <m:sub>
                              <m:r>
                                <a:rPr lang="en-US" b="0" i="1" smtClean="0">
                                  <a:solidFill>
                                    <a:srgbClr val="0000FF"/>
                                  </a:solidFill>
                                  <a:latin typeface="Cambria Math" panose="02040503050406030204" pitchFamily="18" charset="0"/>
                                </a:rPr>
                                <m:t>𝑡</m:t>
                              </m:r>
                              <m:r>
                                <a:rPr lang="en-US" b="0" i="1" smtClean="0">
                                  <a:solidFill>
                                    <a:srgbClr val="0000FF"/>
                                  </a:solidFill>
                                  <a:latin typeface="Cambria Math" panose="02040503050406030204" pitchFamily="18" charset="0"/>
                                </a:rPr>
                                <m:t>−1</m:t>
                              </m:r>
                            </m:sub>
                          </m:sSub>
                        </m:den>
                      </m:f>
                    </m:oMath>
                  </m:oMathPara>
                </a14:m>
                <a:endParaRPr lang="en-US" b="0" dirty="0">
                  <a:solidFill>
                    <a:srgbClr val="9900CC"/>
                  </a:solidFill>
                </a:endParaRPr>
              </a:p>
            </p:txBody>
          </p:sp>
        </mc:Choice>
        <mc:Fallback xmlns="">
          <p:sp>
            <p:nvSpPr>
              <p:cNvPr id="9" name="Rectangle 8">
                <a:extLst>
                  <a:ext uri="{FF2B5EF4-FFF2-40B4-BE49-F238E27FC236}">
                    <a16:creationId xmlns:a16="http://schemas.microsoft.com/office/drawing/2014/main" id="{1E22F087-9E42-154D-9361-3E9E026E24EE}"/>
                  </a:ext>
                </a:extLst>
              </p:cNvPr>
              <p:cNvSpPr>
                <a:spLocks noRot="1" noChangeAspect="1" noMove="1" noResize="1" noEditPoints="1" noAdjustHandles="1" noChangeArrowheads="1" noChangeShapeType="1" noTextEdit="1"/>
              </p:cNvSpPr>
              <p:nvPr/>
            </p:nvSpPr>
            <p:spPr>
              <a:xfrm>
                <a:off x="1379117" y="4838250"/>
                <a:ext cx="1030410" cy="856966"/>
              </a:xfrm>
              <a:prstGeom prst="rect">
                <a:avLst/>
              </a:prstGeom>
              <a:blipFill>
                <a:blip r:embed="rId9"/>
                <a:stretch>
                  <a:fillRect b="-294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BE95246-C694-0D4F-80CE-65C7E97BB935}"/>
              </a:ext>
            </a:extLst>
          </p:cNvPr>
          <p:cNvSpPr txBox="1"/>
          <p:nvPr/>
        </p:nvSpPr>
        <p:spPr>
          <a:xfrm>
            <a:off x="3800326" y="1591700"/>
            <a:ext cx="1857014" cy="923330"/>
          </a:xfrm>
          <a:prstGeom prst="rect">
            <a:avLst/>
          </a:prstGeom>
          <a:noFill/>
        </p:spPr>
        <p:txBody>
          <a:bodyPr wrap="square" rtlCol="0">
            <a:spAutoFit/>
          </a:bodyPr>
          <a:lstStyle/>
          <a:p>
            <a:pPr algn="ctr"/>
            <a:r>
              <a:rPr lang="en-US" sz="1800" b="0" dirty="0">
                <a:latin typeface="+mn-lt"/>
              </a:rPr>
              <a:t>Error from predictions at future steps</a:t>
            </a:r>
            <a:endParaRPr lang="en-US" sz="1800" b="0" baseline="-25000" dirty="0">
              <a:latin typeface="+mn-lt"/>
              <a:cs typeface="CMU Bright Roman"/>
            </a:endParaRPr>
          </a:p>
        </p:txBody>
      </p:sp>
      <p:sp>
        <p:nvSpPr>
          <p:cNvPr id="24" name="Freeform 23">
            <a:extLst>
              <a:ext uri="{FF2B5EF4-FFF2-40B4-BE49-F238E27FC236}">
                <a16:creationId xmlns:a16="http://schemas.microsoft.com/office/drawing/2014/main" id="{A2BF3A2E-8A8B-6849-A0C4-01EA046FB4A7}"/>
              </a:ext>
            </a:extLst>
          </p:cNvPr>
          <p:cNvSpPr/>
          <p:nvPr/>
        </p:nvSpPr>
        <p:spPr>
          <a:xfrm rot="20253516">
            <a:off x="1865329" y="5299353"/>
            <a:ext cx="1003556" cy="62965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13489 h 1566371"/>
              <a:gd name="connsiteX1" fmla="*/ 448247 w 713271"/>
              <a:gd name="connsiteY1" fmla="*/ 1560595 h 1566371"/>
              <a:gd name="connsiteX2" fmla="*/ 713271 w 713271"/>
              <a:gd name="connsiteY2" fmla="*/ 661072 h 1566371"/>
              <a:gd name="connsiteX0" fmla="*/ 0 w 1056376"/>
              <a:gd name="connsiteY0" fmla="*/ 13489 h 2083317"/>
              <a:gd name="connsiteX1" fmla="*/ 448247 w 1056376"/>
              <a:gd name="connsiteY1" fmla="*/ 1560595 h 2083317"/>
              <a:gd name="connsiteX2" fmla="*/ 1056376 w 1056376"/>
              <a:gd name="connsiteY2" fmla="*/ 2083319 h 2083317"/>
              <a:gd name="connsiteX0" fmla="*/ 0 w 1056376"/>
              <a:gd name="connsiteY0" fmla="*/ 7806 h 2827296"/>
              <a:gd name="connsiteX1" fmla="*/ 790598 w 1056376"/>
              <a:gd name="connsiteY1" fmla="*/ 2820852 h 2827296"/>
              <a:gd name="connsiteX2" fmla="*/ 1056376 w 1056376"/>
              <a:gd name="connsiteY2" fmla="*/ 2077636 h 2827296"/>
              <a:gd name="connsiteX0" fmla="*/ 0 w 528860"/>
              <a:gd name="connsiteY0" fmla="*/ 2812306 h 2812305"/>
              <a:gd name="connsiteX1" fmla="*/ 263082 w 528860"/>
              <a:gd name="connsiteY1" fmla="*/ 834592 h 2812305"/>
              <a:gd name="connsiteX2" fmla="*/ 528860 w 528860"/>
              <a:gd name="connsiteY2" fmla="*/ 91376 h 2812305"/>
              <a:gd name="connsiteX0" fmla="*/ 0 w 528860"/>
              <a:gd name="connsiteY0" fmla="*/ 2792759 h 2792758"/>
              <a:gd name="connsiteX1" fmla="*/ 263082 w 528860"/>
              <a:gd name="connsiteY1" fmla="*/ 815045 h 2792758"/>
              <a:gd name="connsiteX2" fmla="*/ 528860 w 528860"/>
              <a:gd name="connsiteY2" fmla="*/ 71829 h 2792758"/>
              <a:gd name="connsiteX0" fmla="*/ 0 w 528860"/>
              <a:gd name="connsiteY0" fmla="*/ 2757549 h 2759673"/>
              <a:gd name="connsiteX1" fmla="*/ 348032 w 528860"/>
              <a:gd name="connsiteY1" fmla="*/ 2702075 h 2759673"/>
              <a:gd name="connsiteX2" fmla="*/ 528860 w 528860"/>
              <a:gd name="connsiteY2" fmla="*/ 36619 h 2759673"/>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Lst>
            <a:ahLst/>
            <a:cxnLst>
              <a:cxn ang="0">
                <a:pos x="connsiteX0" y="connsiteY0"/>
              </a:cxn>
              <a:cxn ang="0">
                <a:pos x="connsiteX1" y="connsiteY1"/>
              </a:cxn>
            </a:cxnLst>
            <a:rect l="l" t="t" r="r" b="b"/>
            <a:pathLst>
              <a:path w="523119" h="2170304">
                <a:moveTo>
                  <a:pt x="0" y="2170304"/>
                </a:moveTo>
                <a:cubicBezTo>
                  <a:pt x="195333" y="1725234"/>
                  <a:pt x="348344" y="1219613"/>
                  <a:pt x="523119" y="-1"/>
                </a:cubicBezTo>
              </a:path>
            </a:pathLst>
          </a:custGeom>
          <a:ln>
            <a:solidFill>
              <a:srgbClr val="0000FF"/>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25" name="TextBox 24">
            <a:extLst>
              <a:ext uri="{FF2B5EF4-FFF2-40B4-BE49-F238E27FC236}">
                <a16:creationId xmlns:a16="http://schemas.microsoft.com/office/drawing/2014/main" id="{F6631624-82DB-BB40-AFEC-DE3837638463}"/>
              </a:ext>
            </a:extLst>
          </p:cNvPr>
          <p:cNvSpPr txBox="1"/>
          <p:nvPr/>
        </p:nvSpPr>
        <p:spPr>
          <a:xfrm>
            <a:off x="685800" y="6096712"/>
            <a:ext cx="2540867" cy="646331"/>
          </a:xfrm>
          <a:prstGeom prst="rect">
            <a:avLst/>
          </a:prstGeom>
          <a:noFill/>
        </p:spPr>
        <p:txBody>
          <a:bodyPr wrap="square" rtlCol="0">
            <a:spAutoFit/>
          </a:bodyPr>
          <a:lstStyle/>
          <a:p>
            <a:pPr algn="ctr"/>
            <a:r>
              <a:rPr lang="en-US" sz="1800" b="0" dirty="0"/>
              <a:t>Propagate to earlier time steps</a:t>
            </a:r>
            <a:endParaRPr lang="en-US" sz="1800" b="0" baseline="-25000" dirty="0">
              <a:latin typeface="CMU Bright Roman"/>
              <a:cs typeface="CMU Bright Roman"/>
            </a:endParaRPr>
          </a:p>
        </p:txBody>
      </p:sp>
      <p:sp>
        <p:nvSpPr>
          <p:cNvPr id="7" name="Title 6">
            <a:extLst>
              <a:ext uri="{FF2B5EF4-FFF2-40B4-BE49-F238E27FC236}">
                <a16:creationId xmlns:a16="http://schemas.microsoft.com/office/drawing/2014/main" id="{FF7829BA-C0BF-C54F-B0B2-F297CEE020C5}"/>
              </a:ext>
            </a:extLst>
          </p:cNvPr>
          <p:cNvSpPr>
            <a:spLocks noGrp="1"/>
          </p:cNvSpPr>
          <p:nvPr>
            <p:ph type="title"/>
          </p:nvPr>
        </p:nvSpPr>
        <p:spPr/>
        <p:txBody>
          <a:bodyPr/>
          <a:lstStyle/>
          <a:p>
            <a:r>
              <a:rPr lang="en-US" dirty="0"/>
              <a:t>RNN backward pass</a:t>
            </a:r>
          </a:p>
        </p:txBody>
      </p:sp>
      <p:sp>
        <p:nvSpPr>
          <p:cNvPr id="29" name="TextBox 28">
            <a:extLst>
              <a:ext uri="{FF2B5EF4-FFF2-40B4-BE49-F238E27FC236}">
                <a16:creationId xmlns:a16="http://schemas.microsoft.com/office/drawing/2014/main" id="{8738B1A3-B90C-8A4D-897A-DF9670F197BB}"/>
              </a:ext>
            </a:extLst>
          </p:cNvPr>
          <p:cNvSpPr txBox="1"/>
          <p:nvPr/>
        </p:nvSpPr>
        <p:spPr>
          <a:xfrm>
            <a:off x="233081" y="2767401"/>
            <a:ext cx="1727506" cy="646331"/>
          </a:xfrm>
          <a:prstGeom prst="rect">
            <a:avLst/>
          </a:prstGeom>
          <a:noFill/>
        </p:spPr>
        <p:txBody>
          <a:bodyPr wrap="square" rtlCol="0">
            <a:spAutoFit/>
          </a:bodyPr>
          <a:lstStyle/>
          <a:p>
            <a:pPr algn="ctr"/>
            <a:r>
              <a:rPr lang="en-US" sz="1800" b="0" dirty="0"/>
              <a:t>Parameter update</a:t>
            </a:r>
            <a:endParaRPr lang="en-US" sz="1800" b="0" baseline="-25000" dirty="0">
              <a:latin typeface="CMU Bright Roman"/>
              <a:cs typeface="CMU Bright Roman"/>
            </a:endParaRPr>
          </a:p>
        </p:txBody>
      </p:sp>
    </p:spTree>
    <p:extLst>
      <p:ext uri="{BB962C8B-B14F-4D97-AF65-F5344CB8AC3E}">
        <p14:creationId xmlns:p14="http://schemas.microsoft.com/office/powerpoint/2010/main" val="211380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Vanishing and exploding gradients</a:t>
            </a:r>
          </a:p>
        </p:txBody>
      </p:sp>
      <p:grpSp>
        <p:nvGrpSpPr>
          <p:cNvPr id="18" name="Group 17"/>
          <p:cNvGrpSpPr/>
          <p:nvPr/>
        </p:nvGrpSpPr>
        <p:grpSpPr>
          <a:xfrm rot="16200000">
            <a:off x="-247294" y="2668238"/>
            <a:ext cx="2127496" cy="1023306"/>
            <a:chOff x="3696578" y="2449058"/>
            <a:chExt cx="2127496" cy="1023306"/>
          </a:xfrm>
        </p:grpSpPr>
        <p:sp>
          <p:nvSpPr>
            <p:cNvPr id="25" name="Rectangle 24"/>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26" name="Oval 25"/>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27" name="Freeform 26"/>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28" name="Straight Arrow Connector 27"/>
            <p:cNvCxnSpPr>
              <a:stCxn id="26"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26"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26"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5400000">
              <a:off x="5475100" y="2805169"/>
              <a:ext cx="359393" cy="338554"/>
            </a:xfrm>
            <a:prstGeom prst="rect">
              <a:avLst/>
            </a:prstGeom>
            <a:noFill/>
            <a:ln>
              <a:noFill/>
              <a:headEnd type="arrow"/>
              <a:tailEnd type="none"/>
            </a:ln>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grpSp>
        <p:nvGrpSpPr>
          <p:cNvPr id="37" name="Group 36"/>
          <p:cNvGrpSpPr/>
          <p:nvPr/>
        </p:nvGrpSpPr>
        <p:grpSpPr>
          <a:xfrm rot="16200000">
            <a:off x="1125744" y="2668239"/>
            <a:ext cx="2127496" cy="1023306"/>
            <a:chOff x="3696578" y="2449058"/>
            <a:chExt cx="2127496" cy="1023306"/>
          </a:xfrm>
        </p:grpSpPr>
        <p:sp>
          <p:nvSpPr>
            <p:cNvPr id="44" name="Rectangle 43"/>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45" name="Oval 44"/>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46" name="Freeform 45"/>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47" name="Straight Arrow Connector 46"/>
            <p:cNvCxnSpPr>
              <a:stCxn id="45"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45"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45"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5400000">
              <a:off x="5475100" y="2805169"/>
              <a:ext cx="359393" cy="338554"/>
            </a:xfrm>
            <a:prstGeom prst="rect">
              <a:avLst/>
            </a:prstGeom>
            <a:noFill/>
            <a:ln>
              <a:noFill/>
              <a:headEnd type="arrow"/>
              <a:tailEnd type="none"/>
            </a:ln>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grpSp>
        <p:nvGrpSpPr>
          <p:cNvPr id="52" name="Group 51"/>
          <p:cNvGrpSpPr/>
          <p:nvPr/>
        </p:nvGrpSpPr>
        <p:grpSpPr>
          <a:xfrm>
            <a:off x="4436456" y="1334110"/>
            <a:ext cx="1023306" cy="2925982"/>
            <a:chOff x="760465" y="2449091"/>
            <a:chExt cx="1023306" cy="2925982"/>
          </a:xfrm>
        </p:grpSpPr>
        <p:grpSp>
          <p:nvGrpSpPr>
            <p:cNvPr id="53" name="Group 52"/>
            <p:cNvGrpSpPr/>
            <p:nvPr/>
          </p:nvGrpSpPr>
          <p:grpSpPr>
            <a:xfrm rot="16200000">
              <a:off x="208370" y="3799672"/>
              <a:ext cx="2127496" cy="1023306"/>
              <a:chOff x="3696578" y="2449058"/>
              <a:chExt cx="2127496" cy="1023306"/>
            </a:xfrm>
          </p:grpSpPr>
          <p:sp>
            <p:nvSpPr>
              <p:cNvPr id="61" name="Rectangle 60"/>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63" name="Oval 62"/>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64" name="Freeform 6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5" name="Straight Arrow Connector 64"/>
              <p:cNvCxnSpPr>
                <a:stCxn id="63"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63"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63"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5400000">
                <a:off x="5474298" y="2805170"/>
                <a:ext cx="360997" cy="338554"/>
              </a:xfrm>
              <a:prstGeom prst="rect">
                <a:avLst/>
              </a:prstGeom>
              <a:noFill/>
              <a:ln>
                <a:noFill/>
                <a:headEnd type="arrow"/>
                <a:tailEnd type="none"/>
              </a:ln>
            </p:spPr>
            <p:txBody>
              <a:bodyPr wrap="none" rtlCol="0">
                <a:spAutoFit/>
              </a:bodyPr>
              <a:lstStyle/>
              <a:p>
                <a:pPr algn="ctr"/>
                <a:r>
                  <a:rPr lang="en-US" sz="1600" b="0" i="1" dirty="0" err="1">
                    <a:latin typeface="CMU Bright Roman"/>
                    <a:cs typeface="CMU Bright Roman"/>
                  </a:rPr>
                  <a:t>h</a:t>
                </a:r>
                <a:r>
                  <a:rPr lang="en-US" sz="1600" b="0" i="1" baseline="-25000" dirty="0" err="1">
                    <a:latin typeface="CMU Bright Roman"/>
                    <a:cs typeface="CMU Bright Roman"/>
                  </a:rPr>
                  <a:t>n</a:t>
                </a:r>
                <a:endParaRPr lang="en-US" sz="1600" b="0" i="1" baseline="-25000" dirty="0">
                  <a:latin typeface="CMU Bright Roman"/>
                  <a:cs typeface="CMU Bright Roman"/>
                </a:endParaRPr>
              </a:p>
            </p:txBody>
          </p:sp>
        </p:grpSp>
        <p:cxnSp>
          <p:nvCxnSpPr>
            <p:cNvPr id="55" name="Straight Arrow Connector 54"/>
            <p:cNvCxnSpPr>
              <a:cxnSpLocks/>
              <a:stCxn id="68" idx="0"/>
            </p:cNvCxnSpPr>
            <p:nvPr/>
          </p:nvCxnSpPr>
          <p:spPr>
            <a:xfrm flipV="1">
              <a:off x="1285855" y="2943060"/>
              <a:ext cx="3388" cy="304517"/>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1036659" y="2449091"/>
              <a:ext cx="498388" cy="457597"/>
            </a:xfrm>
            <a:prstGeom prst="rect">
              <a:avLst/>
            </a:prstGeom>
            <a:solidFill>
              <a:srgbClr val="FFFF00">
                <a:alpha val="33000"/>
              </a:srgbClr>
            </a:solidFill>
            <a:ln>
              <a:solidFill>
                <a:schemeClr val="accent1"/>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err="1">
                  <a:solidFill>
                    <a:srgbClr val="000000"/>
                  </a:solidFill>
                  <a:latin typeface="CMU Bright Roman"/>
                  <a:cs typeface="CMU Bright Roman"/>
                </a:rPr>
                <a:t>e</a:t>
              </a:r>
              <a:r>
                <a:rPr lang="en-US" sz="1600" b="0" i="1" baseline="-25000" dirty="0" err="1">
                  <a:solidFill>
                    <a:srgbClr val="000000"/>
                  </a:solidFill>
                  <a:latin typeface="CMU Bright Roman"/>
                  <a:cs typeface="CMU Bright Roman"/>
                </a:rPr>
                <a:t>n</a:t>
              </a:r>
              <a:endParaRPr lang="en-US" sz="1600" b="0" i="1" baseline="-25000" dirty="0">
                <a:solidFill>
                  <a:srgbClr val="000000"/>
                </a:solidFill>
                <a:latin typeface="CMU Bright Roman"/>
                <a:cs typeface="CMU Bright Roman"/>
              </a:endParaRPr>
            </a:p>
          </p:txBody>
        </p:sp>
      </p:grpSp>
      <p:sp>
        <p:nvSpPr>
          <p:cNvPr id="72" name="Freeform 71">
            <a:extLst>
              <a:ext uri="{FF2B5EF4-FFF2-40B4-BE49-F238E27FC236}">
                <a16:creationId xmlns:a16="http://schemas.microsoft.com/office/drawing/2014/main" id="{DFD8E2CF-4359-6843-953B-8D254688FFFE}"/>
              </a:ext>
            </a:extLst>
          </p:cNvPr>
          <p:cNvSpPr/>
          <p:nvPr/>
        </p:nvSpPr>
        <p:spPr>
          <a:xfrm>
            <a:off x="974580" y="2111068"/>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3" name="Freeform 72">
            <a:extLst>
              <a:ext uri="{FF2B5EF4-FFF2-40B4-BE49-F238E27FC236}">
                <a16:creationId xmlns:a16="http://schemas.microsoft.com/office/drawing/2014/main" id="{B7DB80ED-5B97-F948-A7FE-44C4C7025EE7}"/>
              </a:ext>
            </a:extLst>
          </p:cNvPr>
          <p:cNvSpPr/>
          <p:nvPr/>
        </p:nvSpPr>
        <p:spPr>
          <a:xfrm>
            <a:off x="3733800" y="2104122"/>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74" name="TextBox 73">
            <a:extLst>
              <a:ext uri="{FF2B5EF4-FFF2-40B4-BE49-F238E27FC236}">
                <a16:creationId xmlns:a16="http://schemas.microsoft.com/office/drawing/2014/main" id="{990F8124-6471-AB40-81B7-EC63F8125C22}"/>
              </a:ext>
            </a:extLst>
          </p:cNvPr>
          <p:cNvSpPr txBox="1"/>
          <p:nvPr/>
        </p:nvSpPr>
        <p:spPr>
          <a:xfrm>
            <a:off x="324673" y="4206494"/>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75" name="TextBox 74">
            <a:extLst>
              <a:ext uri="{FF2B5EF4-FFF2-40B4-BE49-F238E27FC236}">
                <a16:creationId xmlns:a16="http://schemas.microsoft.com/office/drawing/2014/main" id="{9F995043-882B-A446-B2B6-DC738B19AB7D}"/>
              </a:ext>
            </a:extLst>
          </p:cNvPr>
          <p:cNvSpPr txBox="1"/>
          <p:nvPr/>
        </p:nvSpPr>
        <p:spPr>
          <a:xfrm>
            <a:off x="1677846" y="4206495"/>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76" name="TextBox 75">
            <a:extLst>
              <a:ext uri="{FF2B5EF4-FFF2-40B4-BE49-F238E27FC236}">
                <a16:creationId xmlns:a16="http://schemas.microsoft.com/office/drawing/2014/main" id="{36D5E24D-B96F-CC48-846B-F03E266D46BD}"/>
              </a:ext>
            </a:extLst>
          </p:cNvPr>
          <p:cNvSpPr txBox="1"/>
          <p:nvPr/>
        </p:nvSpPr>
        <p:spPr>
          <a:xfrm>
            <a:off x="4436463" y="4191000"/>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n-1  </a:t>
            </a:r>
            <a:r>
              <a:rPr lang="en-US" sz="1600" b="0" i="1" dirty="0">
                <a:latin typeface="CMU Bright Roman"/>
                <a:cs typeface="CMU Bright Roman"/>
              </a:rPr>
              <a:t>      </a:t>
            </a:r>
            <a:r>
              <a:rPr lang="en-US" sz="1600" b="0" i="1" dirty="0" err="1">
                <a:latin typeface="CMU Bright Roman"/>
                <a:cs typeface="CMU Bright Roman"/>
              </a:rPr>
              <a:t>x</a:t>
            </a:r>
            <a:r>
              <a:rPr lang="en-US" sz="1600" b="0" i="1" baseline="-25000" dirty="0" err="1">
                <a:latin typeface="CMU Bright Roman"/>
                <a:cs typeface="CMU Bright Roman"/>
              </a:rPr>
              <a:t>n</a:t>
            </a:r>
            <a:endParaRPr lang="en-US" sz="1600" b="0" i="1" baseline="-25000" dirty="0">
              <a:latin typeface="CMU Bright Roman"/>
              <a:cs typeface="CMU Bright Roman"/>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F4111BF-F674-374C-9AD4-AB79307584B7}"/>
                  </a:ext>
                </a:extLst>
              </p:cNvPr>
              <p:cNvSpPr/>
              <p:nvPr/>
            </p:nvSpPr>
            <p:spPr>
              <a:xfrm>
                <a:off x="5141837" y="1937152"/>
                <a:ext cx="6669163" cy="7295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0000FF"/>
                              </a:solidFill>
                              <a:latin typeface="Cambria Math" panose="02040503050406030204" pitchFamily="18" charset="0"/>
                            </a:rPr>
                          </m:ctrlPr>
                        </m:fPr>
                        <m:num>
                          <m:r>
                            <a:rPr lang="en-US" sz="2000" i="1">
                              <a:solidFill>
                                <a:srgbClr val="0000FF"/>
                              </a:solidFill>
                              <a:latin typeface="Cambria Math" panose="02040503050406030204" pitchFamily="18" charset="0"/>
                            </a:rPr>
                            <m:t>𝜕</m:t>
                          </m:r>
                          <m:r>
                            <a:rPr lang="en-US" sz="2000" i="1">
                              <a:solidFill>
                                <a:srgbClr val="0000FF"/>
                              </a:solidFill>
                              <a:latin typeface="Cambria Math" panose="02040503050406030204" pitchFamily="18" charset="0"/>
                            </a:rPr>
                            <m:t>𝑒</m:t>
                          </m:r>
                        </m:num>
                        <m:den>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h</m:t>
                              </m:r>
                            </m:e>
                            <m:sub>
                              <m:r>
                                <a:rPr lang="en-US" sz="2000" i="1">
                                  <a:solidFill>
                                    <a:srgbClr val="0000FF"/>
                                  </a:solidFill>
                                  <a:latin typeface="Cambria Math" panose="02040503050406030204" pitchFamily="18" charset="0"/>
                                </a:rPr>
                                <m:t>𝑡</m:t>
                              </m:r>
                              <m:r>
                                <a:rPr lang="en-US" sz="2000" i="1">
                                  <a:solidFill>
                                    <a:srgbClr val="0000FF"/>
                                  </a:solidFill>
                                  <a:latin typeface="Cambria Math" panose="02040503050406030204" pitchFamily="18" charset="0"/>
                                </a:rPr>
                                <m:t>−1</m:t>
                              </m:r>
                            </m:sub>
                          </m:sSub>
                        </m:den>
                      </m:f>
                      <m:r>
                        <a:rPr lang="en-US" sz="2000" i="1">
                          <a:solidFill>
                            <a:srgbClr val="9900CC"/>
                          </a:solidFill>
                          <a:latin typeface="Cambria Math" panose="02040503050406030204" pitchFamily="18" charset="0"/>
                        </a:rPr>
                        <m:t>=</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up>
                          <m:r>
                            <a:rPr lang="en-US" sz="2000" i="1">
                              <a:solidFill>
                                <a:srgbClr val="9900CC"/>
                              </a:solidFill>
                              <a:latin typeface="Cambria Math" panose="02040503050406030204" pitchFamily="18" charset="0"/>
                            </a:rPr>
                            <m:t>𝑇</m:t>
                          </m:r>
                        </m:sup>
                      </m:sSubSup>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ea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oMath>
                  </m:oMathPara>
                </a14:m>
                <a:endParaRPr lang="en-US" sz="2000" dirty="0">
                  <a:solidFill>
                    <a:srgbClr val="9900CC"/>
                  </a:solidFill>
                </a:endParaRPr>
              </a:p>
            </p:txBody>
          </p:sp>
        </mc:Choice>
        <mc:Fallback xmlns="">
          <p:sp>
            <p:nvSpPr>
              <p:cNvPr id="3" name="Rectangle 2">
                <a:extLst>
                  <a:ext uri="{FF2B5EF4-FFF2-40B4-BE49-F238E27FC236}">
                    <a16:creationId xmlns:a16="http://schemas.microsoft.com/office/drawing/2014/main" id="{1F4111BF-F674-374C-9AD4-AB79307584B7}"/>
                  </a:ext>
                </a:extLst>
              </p:cNvPr>
              <p:cNvSpPr>
                <a:spLocks noRot="1" noChangeAspect="1" noMove="1" noResize="1" noEditPoints="1" noAdjustHandles="1" noChangeArrowheads="1" noChangeShapeType="1" noTextEdit="1"/>
              </p:cNvSpPr>
              <p:nvPr/>
            </p:nvSpPr>
            <p:spPr>
              <a:xfrm>
                <a:off x="5141837" y="1937152"/>
                <a:ext cx="6669163" cy="729559"/>
              </a:xfrm>
              <a:prstGeom prst="rect">
                <a:avLst/>
              </a:prstGeom>
              <a:blipFill>
                <a:blip r:embed="rId3"/>
                <a:stretch>
                  <a:fillRect/>
                </a:stretch>
              </a:blipFill>
            </p:spPr>
            <p:txBody>
              <a:bodyPr/>
              <a:lstStyle/>
              <a:p>
                <a:r>
                  <a:rPr lang="en-US">
                    <a:noFill/>
                  </a:rPr>
                  <a:t> </a:t>
                </a:r>
              </a:p>
            </p:txBody>
          </p:sp>
        </mc:Fallback>
      </mc:AlternateContent>
      <p:sp>
        <p:nvSpPr>
          <p:cNvPr id="69" name="Freeform 68">
            <a:extLst>
              <a:ext uri="{FF2B5EF4-FFF2-40B4-BE49-F238E27FC236}">
                <a16:creationId xmlns:a16="http://schemas.microsoft.com/office/drawing/2014/main" id="{7059DE63-9B36-B945-B3AE-A09F0BC49EF4}"/>
              </a:ext>
            </a:extLst>
          </p:cNvPr>
          <p:cNvSpPr/>
          <p:nvPr/>
        </p:nvSpPr>
        <p:spPr>
          <a:xfrm>
            <a:off x="2362200" y="2081271"/>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5" name="Freeform 4">
            <a:extLst>
              <a:ext uri="{FF2B5EF4-FFF2-40B4-BE49-F238E27FC236}">
                <a16:creationId xmlns:a16="http://schemas.microsoft.com/office/drawing/2014/main" id="{BB31D21B-8F35-814A-871B-F8DBAFF27420}"/>
              </a:ext>
            </a:extLst>
          </p:cNvPr>
          <p:cNvSpPr/>
          <p:nvPr/>
        </p:nvSpPr>
        <p:spPr bwMode="auto">
          <a:xfrm>
            <a:off x="3400487" y="2503236"/>
            <a:ext cx="283239" cy="1789611"/>
          </a:xfrm>
          <a:custGeom>
            <a:avLst/>
            <a:gdLst>
              <a:gd name="connsiteX0" fmla="*/ 352697 w 352697"/>
              <a:gd name="connsiteY0" fmla="*/ 0 h 1789611"/>
              <a:gd name="connsiteX1" fmla="*/ 143691 w 352697"/>
              <a:gd name="connsiteY1" fmla="*/ 979714 h 1789611"/>
              <a:gd name="connsiteX2" fmla="*/ 0 w 352697"/>
              <a:gd name="connsiteY2" fmla="*/ 1789611 h 1789611"/>
            </a:gdLst>
            <a:ahLst/>
            <a:cxnLst>
              <a:cxn ang="0">
                <a:pos x="connsiteX0" y="connsiteY0"/>
              </a:cxn>
              <a:cxn ang="0">
                <a:pos x="connsiteX1" y="connsiteY1"/>
              </a:cxn>
              <a:cxn ang="0">
                <a:pos x="connsiteX2" y="connsiteY2"/>
              </a:cxn>
            </a:cxnLst>
            <a:rect l="l" t="t" r="r" b="b"/>
            <a:pathLst>
              <a:path w="352697" h="1789611">
                <a:moveTo>
                  <a:pt x="352697" y="0"/>
                </a:moveTo>
                <a:cubicBezTo>
                  <a:pt x="277585" y="340723"/>
                  <a:pt x="202474" y="681446"/>
                  <a:pt x="143691" y="979714"/>
                </a:cubicBezTo>
                <a:cubicBezTo>
                  <a:pt x="84908" y="1277982"/>
                  <a:pt x="42454" y="1533796"/>
                  <a:pt x="0" y="1789611"/>
                </a:cubicBezTo>
              </a:path>
            </a:pathLst>
          </a:custGeom>
          <a:noFill/>
          <a:ln w="25400"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70" name="Google Shape;2334;p99">
                <a:extLst>
                  <a:ext uri="{FF2B5EF4-FFF2-40B4-BE49-F238E27FC236}">
                    <a16:creationId xmlns:a16="http://schemas.microsoft.com/office/drawing/2014/main" id="{3E841D62-02EC-314B-8632-37D5A9F1D276}"/>
                  </a:ext>
                </a:extLst>
              </p:cNvPr>
              <p:cNvSpPr txBox="1"/>
              <p:nvPr/>
            </p:nvSpPr>
            <p:spPr>
              <a:xfrm>
                <a:off x="6418221" y="3246970"/>
                <a:ext cx="5164179" cy="1598384"/>
              </a:xfrm>
              <a:prstGeom prst="rect">
                <a:avLst/>
              </a:prstGeom>
              <a:noFill/>
              <a:ln>
                <a:noFill/>
              </a:ln>
            </p:spPr>
            <p:txBody>
              <a:bodyPr spcFirstLastPara="1" wrap="square" lIns="121868" tIns="121868" rIns="121868" bIns="121868" anchor="t" anchorCtr="0">
                <a:noAutofit/>
              </a:bodyPr>
              <a:lstStyle/>
              <a:p>
                <a:r>
                  <a:rPr lang="en" sz="2399" b="0" dirty="0"/>
                  <a:t>Computing gradient for </a:t>
                </a:r>
                <a14:m>
                  <m:oMath xmlns:m="http://schemas.openxmlformats.org/officeDocument/2006/math">
                    <m:r>
                      <a:rPr lang="en" sz="2399" b="0" i="1" dirty="0" smtClean="0">
                        <a:solidFill>
                          <a:srgbClr val="9900CC"/>
                        </a:solidFill>
                        <a:latin typeface="Cambria Math" panose="02040503050406030204" pitchFamily="18" charset="0"/>
                      </a:rPr>
                      <m:t>h</m:t>
                    </m:r>
                    <m:r>
                      <a:rPr lang="en" sz="2399" b="0" i="1" baseline="-25000" dirty="0">
                        <a:solidFill>
                          <a:srgbClr val="9900CC"/>
                        </a:solidFill>
                        <a:latin typeface="Cambria Math" panose="02040503050406030204" pitchFamily="18" charset="0"/>
                      </a:rPr>
                      <m:t>0</m:t>
                    </m:r>
                  </m:oMath>
                </a14:m>
                <a:endParaRPr lang="en" sz="2399" b="0" dirty="0"/>
              </a:p>
              <a:p>
                <a:r>
                  <a:rPr lang="en" sz="2399" b="0" dirty="0"/>
                  <a:t>involves many </a:t>
                </a:r>
                <a:r>
                  <a:rPr lang="en-US" sz="2399" b="0" dirty="0"/>
                  <a:t>multiplications by </a:t>
                </a:r>
                <a14:m>
                  <m:oMath xmlns:m="http://schemas.openxmlformats.org/officeDocument/2006/math">
                    <m:sSubSup>
                      <m:sSubSupPr>
                        <m:ctrlPr>
                          <a:rPr lang="en-US" i="1">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h</m:t>
                        </m:r>
                      </m:sub>
                      <m:sup>
                        <m:r>
                          <a:rPr lang="en-US" i="1">
                            <a:solidFill>
                              <a:srgbClr val="9900CC"/>
                            </a:solidFill>
                            <a:latin typeface="Cambria Math" panose="02040503050406030204" pitchFamily="18" charset="0"/>
                          </a:rPr>
                          <m:t>𝑇</m:t>
                        </m:r>
                      </m:sup>
                    </m:sSubSup>
                  </m:oMath>
                </a14:m>
                <a:br>
                  <a:rPr lang="en-US" sz="2399" b="0" dirty="0"/>
                </a:br>
                <a:r>
                  <a:rPr lang="en" sz="2399" b="0" dirty="0"/>
                  <a:t>and </a:t>
                </a:r>
                <a:r>
                  <a:rPr lang="en" sz="2399" b="0" dirty="0" err="1"/>
                  <a:t>rescalings</a:t>
                </a:r>
                <a:r>
                  <a:rPr lang="en" sz="2399" b="0" dirty="0"/>
                  <a:t> between 0 and 1</a:t>
                </a:r>
                <a:endParaRPr sz="2399" b="0" dirty="0"/>
              </a:p>
            </p:txBody>
          </p:sp>
        </mc:Choice>
        <mc:Fallback xmlns="">
          <p:sp>
            <p:nvSpPr>
              <p:cNvPr id="70" name="Google Shape;2334;p99">
                <a:extLst>
                  <a:ext uri="{FF2B5EF4-FFF2-40B4-BE49-F238E27FC236}">
                    <a16:creationId xmlns:a16="http://schemas.microsoft.com/office/drawing/2014/main" id="{3E841D62-02EC-314B-8632-37D5A9F1D276}"/>
                  </a:ext>
                </a:extLst>
              </p:cNvPr>
              <p:cNvSpPr txBox="1">
                <a:spLocks noRot="1" noChangeAspect="1" noMove="1" noResize="1" noEditPoints="1" noAdjustHandles="1" noChangeArrowheads="1" noChangeShapeType="1" noTextEdit="1"/>
              </p:cNvSpPr>
              <p:nvPr/>
            </p:nvSpPr>
            <p:spPr>
              <a:xfrm>
                <a:off x="6418221" y="3246970"/>
                <a:ext cx="5164179" cy="1598384"/>
              </a:xfrm>
              <a:prstGeom prst="rect">
                <a:avLst/>
              </a:prstGeom>
              <a:blipFill>
                <a:blip r:embed="rId4"/>
                <a:stretch>
                  <a:fillRect l="-9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6B30D1C-CACF-3143-87F1-3D18C347B940}"/>
                  </a:ext>
                </a:extLst>
              </p:cNvPr>
              <p:cNvSpPr txBox="1"/>
              <p:nvPr/>
            </p:nvSpPr>
            <p:spPr>
              <a:xfrm>
                <a:off x="6497315" y="4786819"/>
                <a:ext cx="4826511" cy="1200329"/>
              </a:xfrm>
              <a:prstGeom prst="rect">
                <a:avLst/>
              </a:prstGeom>
              <a:noFill/>
            </p:spPr>
            <p:txBody>
              <a:bodyPr wrap="square" rtlCol="0">
                <a:spAutoFit/>
              </a:bodyPr>
              <a:lstStyle/>
              <a:p>
                <a:r>
                  <a:rPr lang="en-US" b="0" dirty="0"/>
                  <a:t>Gradients will </a:t>
                </a:r>
                <a:r>
                  <a:rPr lang="en-US" b="0" i="1" dirty="0"/>
                  <a:t>vanish</a:t>
                </a:r>
                <a:r>
                  <a:rPr lang="en-US" b="0" dirty="0"/>
                  <a:t> if largest singular value of </a:t>
                </a:r>
                <a14:m>
                  <m:oMath xmlns:m="http://schemas.openxmlformats.org/officeDocument/2006/math">
                    <m:sSub>
                      <m:sSubPr>
                        <m:ctrlPr>
                          <a:rPr lang="en-US" b="0" i="1" smtClean="0">
                            <a:solidFill>
                              <a:srgbClr val="9900CC"/>
                            </a:solidFill>
                            <a:latin typeface="Cambria Math" panose="02040503050406030204" pitchFamily="18" charset="0"/>
                          </a:rPr>
                        </m:ctrlPr>
                      </m:sSubPr>
                      <m:e>
                        <m:r>
                          <a:rPr lang="en-US" b="0" i="1">
                            <a:solidFill>
                              <a:srgbClr val="9900CC"/>
                            </a:solidFill>
                            <a:latin typeface="Cambria Math" panose="02040503050406030204" pitchFamily="18" charset="0"/>
                          </a:rPr>
                          <m:t>𝑊</m:t>
                        </m:r>
                      </m:e>
                      <m:sub>
                        <m:r>
                          <a:rPr lang="en-US" b="0" i="1">
                            <a:solidFill>
                              <a:srgbClr val="9900CC"/>
                            </a:solidFill>
                            <a:latin typeface="Cambria Math" panose="02040503050406030204" pitchFamily="18" charset="0"/>
                          </a:rPr>
                          <m:t>h</m:t>
                        </m:r>
                      </m:sub>
                    </m:sSub>
                  </m:oMath>
                </a14:m>
                <a:r>
                  <a:rPr lang="en-US" b="0" dirty="0">
                    <a:solidFill>
                      <a:srgbClr val="9900CC"/>
                    </a:solidFill>
                  </a:rPr>
                  <a:t> </a:t>
                </a:r>
                <a:r>
                  <a:rPr lang="en-US" b="0" dirty="0"/>
                  <a:t>is less than 1</a:t>
                </a:r>
              </a:p>
              <a:p>
                <a:r>
                  <a:rPr lang="en-US" b="0" dirty="0"/>
                  <a:t>and </a:t>
                </a:r>
                <a:r>
                  <a:rPr lang="en-US" b="0" i="1" dirty="0"/>
                  <a:t>explode</a:t>
                </a:r>
                <a:r>
                  <a:rPr lang="en-US" b="0" dirty="0"/>
                  <a:t> if it’s greater than 1</a:t>
                </a:r>
              </a:p>
            </p:txBody>
          </p:sp>
        </mc:Choice>
        <mc:Fallback xmlns="">
          <p:sp>
            <p:nvSpPr>
              <p:cNvPr id="71" name="TextBox 70">
                <a:extLst>
                  <a:ext uri="{FF2B5EF4-FFF2-40B4-BE49-F238E27FC236}">
                    <a16:creationId xmlns:a16="http://schemas.microsoft.com/office/drawing/2014/main" id="{C6B30D1C-CACF-3143-87F1-3D18C347B940}"/>
                  </a:ext>
                </a:extLst>
              </p:cNvPr>
              <p:cNvSpPr txBox="1">
                <a:spLocks noRot="1" noChangeAspect="1" noMove="1" noResize="1" noEditPoints="1" noAdjustHandles="1" noChangeArrowheads="1" noChangeShapeType="1" noTextEdit="1"/>
              </p:cNvSpPr>
              <p:nvPr/>
            </p:nvSpPr>
            <p:spPr>
              <a:xfrm>
                <a:off x="6497315" y="4786819"/>
                <a:ext cx="4826511" cy="1200329"/>
              </a:xfrm>
              <a:prstGeom prst="rect">
                <a:avLst/>
              </a:prstGeom>
              <a:blipFill>
                <a:blip r:embed="rId5"/>
                <a:stretch>
                  <a:fillRect l="-1837" t="-4211" r="-262" b="-10526"/>
                </a:stretch>
              </a:blipFill>
            </p:spPr>
            <p:txBody>
              <a:bodyPr/>
              <a:lstStyle/>
              <a:p>
                <a:r>
                  <a:rPr lang="en-US">
                    <a:noFill/>
                  </a:rPr>
                  <a:t> </a:t>
                </a:r>
              </a:p>
            </p:txBody>
          </p:sp>
        </mc:Fallback>
      </mc:AlternateContent>
    </p:spTree>
    <p:extLst>
      <p:ext uri="{BB962C8B-B14F-4D97-AF65-F5344CB8AC3E}">
        <p14:creationId xmlns:p14="http://schemas.microsoft.com/office/powerpoint/2010/main" val="28537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p:txBody>
          <a:bodyPr>
            <a:normAutofit fontScale="90000"/>
          </a:bodyPr>
          <a:lstStyle/>
          <a:p>
            <a:r>
              <a:rPr lang="en-US" dirty="0">
                <a:cs typeface="CMU Bright SemiBold"/>
              </a:rPr>
              <a:t>Sequential prediction example 1: Sentiment classification</a:t>
            </a:r>
          </a:p>
        </p:txBody>
      </p:sp>
      <p:sp>
        <p:nvSpPr>
          <p:cNvPr id="33"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Goal: classify a text sequence (e.g., restaurant, movie or product review, Tweet) as having positive or negative sentiment</a:t>
            </a:r>
          </a:p>
          <a:p>
            <a:pPr>
              <a:buFont typeface="Arial" panose="020B0604020202020204" pitchFamily="34" charset="0"/>
              <a:buChar char="•"/>
            </a:pPr>
            <a:endParaRPr lang="en-US" sz="2400" dirty="0">
              <a:cs typeface="CMU Bright Roman"/>
            </a:endParaRPr>
          </a:p>
          <a:p>
            <a:pPr lvl="1"/>
            <a:r>
              <a:rPr lang="en-US" sz="2400" dirty="0">
                <a:solidFill>
                  <a:srgbClr val="521B93"/>
                </a:solidFill>
                <a:cs typeface="CMU Bright Roman"/>
              </a:rPr>
              <a:t>“The food was really good”</a:t>
            </a:r>
          </a:p>
          <a:p>
            <a:pPr lvl="1"/>
            <a:r>
              <a:rPr lang="en-US" sz="2400" dirty="0">
                <a:solidFill>
                  <a:srgbClr val="521B93"/>
                </a:solidFill>
                <a:cs typeface="CMU Bright Roman"/>
              </a:rPr>
              <a:t>“The vacuum cleaner broke within two weeks”</a:t>
            </a:r>
          </a:p>
          <a:p>
            <a:pPr lvl="1"/>
            <a:r>
              <a:rPr lang="en-US" sz="2400" dirty="0">
                <a:solidFill>
                  <a:srgbClr val="521B93"/>
                </a:solidFill>
                <a:cs typeface="CMU Bright Roman"/>
              </a:rPr>
              <a:t>“The movie had slow parts, but overall was worth watching”</a:t>
            </a:r>
          </a:p>
          <a:p>
            <a:pPr>
              <a:buFont typeface="Arial" panose="020B0604020202020204" pitchFamily="34" charset="0"/>
              <a:buChar char="•"/>
            </a:pPr>
            <a:endParaRPr lang="en-US" sz="2400" dirty="0">
              <a:solidFill>
                <a:srgbClr val="521B93"/>
              </a:solidFill>
              <a:cs typeface="CMU Bright Roman"/>
            </a:endParaRPr>
          </a:p>
        </p:txBody>
      </p:sp>
    </p:spTree>
    <p:extLst>
      <p:ext uri="{BB962C8B-B14F-4D97-AF65-F5344CB8AC3E}">
        <p14:creationId xmlns:p14="http://schemas.microsoft.com/office/powerpoint/2010/main" val="27212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 (and how to train 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p:txBody>
      </p:sp>
    </p:spTree>
    <p:extLst>
      <p:ext uri="{BB962C8B-B14F-4D97-AF65-F5344CB8AC3E}">
        <p14:creationId xmlns:p14="http://schemas.microsoft.com/office/powerpoint/2010/main" val="14887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Long short-term memory (LSTM)</a:t>
            </a:r>
            <a:endParaRPr lang="en-US" baseline="30000" dirty="0">
              <a:cs typeface="CMU Bright SemiBold"/>
            </a:endParaRPr>
          </a:p>
        </p:txBody>
      </p:sp>
      <p:sp>
        <p:nvSpPr>
          <p:cNvPr id="71" name="Content Placeholder 2"/>
          <p:cNvSpPr>
            <a:spLocks noGrp="1"/>
          </p:cNvSpPr>
          <p:nvPr>
            <p:ph idx="1"/>
          </p:nvPr>
        </p:nvSpPr>
        <p:spPr/>
        <p:txBody>
          <a:bodyPr>
            <a:normAutofit/>
          </a:bodyPr>
          <a:lstStyle/>
          <a:p>
            <a:pPr>
              <a:buFont typeface="Arial" panose="020B0604020202020204" pitchFamily="34" charset="0"/>
              <a:buChar char="•"/>
            </a:pPr>
            <a:r>
              <a:rPr lang="en-US" dirty="0">
                <a:latin typeface="CMU Bright Roman"/>
                <a:cs typeface="CMU Bright Roman"/>
              </a:rPr>
              <a:t>Add a </a:t>
            </a:r>
            <a:r>
              <a:rPr lang="en-US" i="1" dirty="0">
                <a:latin typeface="CMU Bright Roman"/>
                <a:cs typeface="CMU Bright Roman"/>
              </a:rPr>
              <a:t>memory cell</a:t>
            </a:r>
            <a:r>
              <a:rPr lang="en-US" dirty="0">
                <a:latin typeface="CMU Bright Roman"/>
                <a:cs typeface="CMU Bright Roman"/>
              </a:rPr>
              <a:t> that is not subject to matrix multiplication or squishing, thereby avoiding gradient decay</a:t>
            </a:r>
          </a:p>
          <a:p>
            <a:pPr marL="0" indent="0">
              <a:buNone/>
            </a:pPr>
            <a:endParaRPr lang="en-US" sz="1800" baseline="30000" dirty="0">
              <a:latin typeface="CMU Bright Roman"/>
              <a:cs typeface="CMU Bright Roman"/>
            </a:endParaRPr>
          </a:p>
          <a:p>
            <a:endParaRPr lang="en-US" sz="2400" dirty="0">
              <a:latin typeface="CMU Bright Roman"/>
              <a:cs typeface="CMU Bright Roman"/>
            </a:endParaRPr>
          </a:p>
          <a:p>
            <a:endParaRPr lang="en-US" sz="2400" dirty="0">
              <a:latin typeface="CMU Bright Roman"/>
              <a:cs typeface="CMU Bright Roman"/>
            </a:endParaRPr>
          </a:p>
        </p:txBody>
      </p:sp>
      <p:sp>
        <p:nvSpPr>
          <p:cNvPr id="5" name="TextBox 4"/>
          <p:cNvSpPr txBox="1"/>
          <p:nvPr/>
        </p:nvSpPr>
        <p:spPr>
          <a:xfrm>
            <a:off x="973165" y="6410320"/>
            <a:ext cx="10075835" cy="338554"/>
          </a:xfrm>
          <a:prstGeom prst="rect">
            <a:avLst/>
          </a:prstGeom>
          <a:noFill/>
        </p:spPr>
        <p:txBody>
          <a:bodyPr wrap="none" rtlCol="0">
            <a:spAutoFit/>
          </a:bodyPr>
          <a:lstStyle/>
          <a:p>
            <a:r>
              <a:rPr lang="en-US" sz="1600" b="0" dirty="0">
                <a:latin typeface="+mn-lt"/>
                <a:cs typeface="CMU Bright Roman"/>
              </a:rPr>
              <a:t>S. </a:t>
            </a:r>
            <a:r>
              <a:rPr lang="en-US" sz="1600" b="0" dirty="0" err="1">
                <a:latin typeface="+mn-lt"/>
                <a:cs typeface="CMU Bright Roman"/>
              </a:rPr>
              <a:t>Hochreiter</a:t>
            </a:r>
            <a:r>
              <a:rPr lang="en-US" sz="1600" b="0" dirty="0">
                <a:latin typeface="+mn-lt"/>
                <a:cs typeface="CMU Bright Roman"/>
              </a:rPr>
              <a:t> and J. </a:t>
            </a:r>
            <a:r>
              <a:rPr lang="en-US" sz="1600" b="0" dirty="0" err="1">
                <a:latin typeface="+mn-lt"/>
                <a:cs typeface="CMU Bright Roman"/>
              </a:rPr>
              <a:t>Schmidhuber</a:t>
            </a:r>
            <a:r>
              <a:rPr lang="en-US" sz="1600" b="0" dirty="0">
                <a:latin typeface="+mn-lt"/>
                <a:cs typeface="CMU Bright Roman"/>
              </a:rPr>
              <a:t>, </a:t>
            </a:r>
            <a:r>
              <a:rPr lang="en-US" sz="1600" b="0" dirty="0">
                <a:latin typeface="+mn-lt"/>
                <a:cs typeface="CMU Bright Roman"/>
                <a:hlinkClick r:id="rId2"/>
              </a:rPr>
              <a:t>Long short-term memory</a:t>
            </a:r>
            <a:r>
              <a:rPr lang="en-US" sz="1600" b="0" dirty="0">
                <a:latin typeface="+mn-lt"/>
                <a:cs typeface="CMU Bright Roman"/>
              </a:rPr>
              <a:t>, Neural Computation 9 (8), pp. 1735–1780, 1997</a:t>
            </a:r>
          </a:p>
        </p:txBody>
      </p:sp>
      <p:sp>
        <p:nvSpPr>
          <p:cNvPr id="4" name="Rounded Rectangle 3">
            <a:extLst>
              <a:ext uri="{FF2B5EF4-FFF2-40B4-BE49-F238E27FC236}">
                <a16:creationId xmlns:a16="http://schemas.microsoft.com/office/drawing/2014/main" id="{70488ADE-CB3A-DF41-A2DA-DB2784CA7A8B}"/>
              </a:ext>
            </a:extLst>
          </p:cNvPr>
          <p:cNvSpPr/>
          <p:nvPr/>
        </p:nvSpPr>
        <p:spPr>
          <a:xfrm>
            <a:off x="3566555" y="2708634"/>
            <a:ext cx="4572000" cy="284901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cxnSp>
        <p:nvCxnSpPr>
          <p:cNvPr id="7" name="Straight Arrow Connector 6">
            <a:extLst>
              <a:ext uri="{FF2B5EF4-FFF2-40B4-BE49-F238E27FC236}">
                <a16:creationId xmlns:a16="http://schemas.microsoft.com/office/drawing/2014/main" id="{4055C901-80BC-5644-8CB4-758F6763FAA1}"/>
              </a:ext>
            </a:extLst>
          </p:cNvPr>
          <p:cNvCxnSpPr>
            <a:cxnSpLocks/>
          </p:cNvCxnSpPr>
          <p:nvPr/>
        </p:nvCxnSpPr>
        <p:spPr>
          <a:xfrm>
            <a:off x="2498136" y="3486662"/>
            <a:ext cx="3366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A2D08-355C-C94F-A1BF-964664CD5FA2}"/>
              </a:ext>
            </a:extLst>
          </p:cNvPr>
          <p:cNvCxnSpPr>
            <a:cxnSpLocks/>
          </p:cNvCxnSpPr>
          <p:nvPr/>
        </p:nvCxnSpPr>
        <p:spPr>
          <a:xfrm>
            <a:off x="2498136" y="4243227"/>
            <a:ext cx="3378171" cy="2146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FACE61-6DED-2C46-91F8-8A3FE96AF4E2}"/>
                  </a:ext>
                </a:extLst>
              </p:cNvPr>
              <p:cNvSpPr txBox="1"/>
              <p:nvPr/>
            </p:nvSpPr>
            <p:spPr>
              <a:xfrm>
                <a:off x="1905000" y="3256904"/>
                <a:ext cx="504754" cy="461665"/>
              </a:xfrm>
              <a:prstGeom prst="rect">
                <a:avLst/>
              </a:prstGeom>
              <a:noFill/>
            </p:spPr>
            <p:txBody>
              <a:bodyPr wrap="none" rtlCol="0">
                <a:spAutoFit/>
              </a:bodyPr>
              <a:lstStyle/>
              <a:p>
                <a:pPr algn="just"/>
                <a:r>
                  <a:rPr lang="en-US" b="0" dirty="0">
                    <a:latin typeface="CMU Bright Roman"/>
                    <a:cs typeface="CMU Bright Roman"/>
                  </a:rPr>
                  <a:t> </a:t>
                </a:r>
                <a14:m>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a14:m>
                <a:endParaRPr lang="en-US" b="0" i="1" baseline="-25000" dirty="0">
                  <a:latin typeface="CMU Bright Roman"/>
                  <a:cs typeface="CMU Bright Roman"/>
                </a:endParaRPr>
              </a:p>
            </p:txBody>
          </p:sp>
        </mc:Choice>
        <mc:Fallback xmlns="">
          <p:sp>
            <p:nvSpPr>
              <p:cNvPr id="9" name="TextBox 8">
                <a:extLst>
                  <a:ext uri="{FF2B5EF4-FFF2-40B4-BE49-F238E27FC236}">
                    <a16:creationId xmlns:a16="http://schemas.microsoft.com/office/drawing/2014/main" id="{AEFACE61-6DED-2C46-91F8-8A3FE96AF4E2}"/>
                  </a:ext>
                </a:extLst>
              </p:cNvPr>
              <p:cNvSpPr txBox="1">
                <a:spLocks noRot="1" noChangeAspect="1" noMove="1" noResize="1" noEditPoints="1" noAdjustHandles="1" noChangeArrowheads="1" noChangeShapeType="1" noTextEdit="1"/>
              </p:cNvSpPr>
              <p:nvPr/>
            </p:nvSpPr>
            <p:spPr>
              <a:xfrm>
                <a:off x="1905000" y="3256904"/>
                <a:ext cx="504754"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10B4910-D319-3941-940D-AEFAF9119C28}"/>
                  </a:ext>
                </a:extLst>
              </p:cNvPr>
              <p:cNvSpPr/>
              <p:nvPr/>
            </p:nvSpPr>
            <p:spPr>
              <a:xfrm>
                <a:off x="1752600" y="4018141"/>
                <a:ext cx="812595"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 name="Rectangle 5">
                <a:extLst>
                  <a:ext uri="{FF2B5EF4-FFF2-40B4-BE49-F238E27FC236}">
                    <a16:creationId xmlns:a16="http://schemas.microsoft.com/office/drawing/2014/main" id="{C10B4910-D319-3941-940D-AEFAF9119C28}"/>
                  </a:ext>
                </a:extLst>
              </p:cNvPr>
              <p:cNvSpPr>
                <a:spLocks noRot="1" noChangeAspect="1" noMove="1" noResize="1" noEditPoints="1" noAdjustHandles="1" noChangeArrowheads="1" noChangeShapeType="1" noTextEdit="1"/>
              </p:cNvSpPr>
              <p:nvPr/>
            </p:nvSpPr>
            <p:spPr>
              <a:xfrm>
                <a:off x="1752600" y="4018141"/>
                <a:ext cx="812595" cy="453137"/>
              </a:xfrm>
              <a:prstGeom prst="rect">
                <a:avLst/>
              </a:prstGeom>
              <a:blipFill>
                <a:blip r:embed="rId4"/>
                <a:stretch>
                  <a:fillRect b="-2703"/>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F3B222D-E755-4745-8BD0-6B555C98A0B6}"/>
              </a:ext>
            </a:extLst>
          </p:cNvPr>
          <p:cNvCxnSpPr>
            <a:cxnSpLocks/>
          </p:cNvCxnSpPr>
          <p:nvPr/>
        </p:nvCxnSpPr>
        <p:spPr>
          <a:xfrm>
            <a:off x="2498136" y="4993391"/>
            <a:ext cx="3366295" cy="639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2101F31-4493-7349-AF36-B44892A59B12}"/>
              </a:ext>
            </a:extLst>
          </p:cNvPr>
          <p:cNvCxnSpPr>
            <a:cxnSpLocks/>
          </p:cNvCxnSpPr>
          <p:nvPr/>
        </p:nvCxnSpPr>
        <p:spPr>
          <a:xfrm flipV="1">
            <a:off x="7831039" y="4265337"/>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7D0DB83-B869-8B42-B46A-AFF45A979301}"/>
                  </a:ext>
                </a:extLst>
              </p:cNvPr>
              <p:cNvSpPr/>
              <p:nvPr/>
            </p:nvSpPr>
            <p:spPr>
              <a:xfrm>
                <a:off x="9243234" y="4058557"/>
                <a:ext cx="488724"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 name="Rectangle 15">
                <a:extLst>
                  <a:ext uri="{FF2B5EF4-FFF2-40B4-BE49-F238E27FC236}">
                    <a16:creationId xmlns:a16="http://schemas.microsoft.com/office/drawing/2014/main" id="{57D0DB83-B869-8B42-B46A-AFF45A979301}"/>
                  </a:ext>
                </a:extLst>
              </p:cNvPr>
              <p:cNvSpPr>
                <a:spLocks noRot="1" noChangeAspect="1" noMove="1" noResize="1" noEditPoints="1" noAdjustHandles="1" noChangeArrowheads="1" noChangeShapeType="1" noTextEdit="1"/>
              </p:cNvSpPr>
              <p:nvPr/>
            </p:nvSpPr>
            <p:spPr>
              <a:xfrm>
                <a:off x="9243234" y="4058557"/>
                <a:ext cx="488724" cy="453137"/>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C0CF7D5-19FC-A946-95BD-E92653A5F5D9}"/>
              </a:ext>
            </a:extLst>
          </p:cNvPr>
          <p:cNvCxnSpPr>
            <a:cxnSpLocks/>
          </p:cNvCxnSpPr>
          <p:nvPr/>
        </p:nvCxnSpPr>
        <p:spPr>
          <a:xfrm flipV="1">
            <a:off x="7831039" y="5005536"/>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FD82B07-C2EF-184F-9BEB-4EC6ABA8C4AC}"/>
                  </a:ext>
                </a:extLst>
              </p:cNvPr>
              <p:cNvSpPr/>
              <p:nvPr/>
            </p:nvSpPr>
            <p:spPr>
              <a:xfrm>
                <a:off x="9245785" y="4808721"/>
                <a:ext cx="459869"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𝑐</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8" name="Rectangle 17">
                <a:extLst>
                  <a:ext uri="{FF2B5EF4-FFF2-40B4-BE49-F238E27FC236}">
                    <a16:creationId xmlns:a16="http://schemas.microsoft.com/office/drawing/2014/main" id="{7FD82B07-C2EF-184F-9BEB-4EC6ABA8C4AC}"/>
                  </a:ext>
                </a:extLst>
              </p:cNvPr>
              <p:cNvSpPr>
                <a:spLocks noRot="1" noChangeAspect="1" noMove="1" noResize="1" noEditPoints="1" noAdjustHandles="1" noChangeArrowheads="1" noChangeShapeType="1" noTextEdit="1"/>
              </p:cNvSpPr>
              <p:nvPr/>
            </p:nvSpPr>
            <p:spPr>
              <a:xfrm>
                <a:off x="9245785" y="4808721"/>
                <a:ext cx="459869" cy="453137"/>
              </a:xfrm>
              <a:prstGeom prst="rect">
                <a:avLst/>
              </a:prstGeom>
              <a:blipFill>
                <a:blip r:embed="rId6"/>
                <a:stretch>
                  <a:fillRect b="-2778"/>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74BF6E4-BC2A-A449-AF40-6FA9ACA65311}"/>
              </a:ext>
            </a:extLst>
          </p:cNvPr>
          <p:cNvCxnSpPr>
            <a:cxnSpLocks/>
          </p:cNvCxnSpPr>
          <p:nvPr/>
        </p:nvCxnSpPr>
        <p:spPr>
          <a:xfrm flipV="1">
            <a:off x="5852556" y="4264692"/>
            <a:ext cx="1978483" cy="644"/>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A8D1E0-11D5-FB48-BEE2-576B21B1C92F}"/>
              </a:ext>
            </a:extLst>
          </p:cNvPr>
          <p:cNvCxnSpPr>
            <a:cxnSpLocks/>
          </p:cNvCxnSpPr>
          <p:nvPr/>
        </p:nvCxnSpPr>
        <p:spPr>
          <a:xfrm>
            <a:off x="5852556" y="5012063"/>
            <a:ext cx="1978483" cy="0"/>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38E2C6-41D6-CA4A-8F2E-468FECCBD722}"/>
              </a:ext>
            </a:extLst>
          </p:cNvPr>
          <p:cNvCxnSpPr>
            <a:cxnSpLocks/>
          </p:cNvCxnSpPr>
          <p:nvPr/>
        </p:nvCxnSpPr>
        <p:spPr>
          <a:xfrm flipV="1">
            <a:off x="5864430" y="3486663"/>
            <a:ext cx="0" cy="778028"/>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075493B-5251-1646-8E01-47EB43EB53BE}"/>
              </a:ext>
            </a:extLst>
          </p:cNvPr>
          <p:cNvCxnSpPr>
            <a:cxnSpLocks/>
          </p:cNvCxnSpPr>
          <p:nvPr/>
        </p:nvCxnSpPr>
        <p:spPr>
          <a:xfrm flipV="1">
            <a:off x="5876306" y="4264691"/>
            <a:ext cx="0" cy="747372"/>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C47713B-3D2F-0F4E-88D6-040BACABA02A}"/>
                  </a:ext>
                </a:extLst>
              </p:cNvPr>
              <p:cNvSpPr/>
              <p:nvPr/>
            </p:nvSpPr>
            <p:spPr>
              <a:xfrm>
                <a:off x="1794895" y="4679883"/>
                <a:ext cx="776238"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0" name="Rectangle 19">
                <a:extLst>
                  <a:ext uri="{FF2B5EF4-FFF2-40B4-BE49-F238E27FC236}">
                    <a16:creationId xmlns:a16="http://schemas.microsoft.com/office/drawing/2014/main" id="{EC47713B-3D2F-0F4E-88D6-040BACABA02A}"/>
                  </a:ext>
                </a:extLst>
              </p:cNvPr>
              <p:cNvSpPr>
                <a:spLocks noRot="1" noChangeAspect="1" noMove="1" noResize="1" noEditPoints="1" noAdjustHandles="1" noChangeArrowheads="1" noChangeShapeType="1" noTextEdit="1"/>
              </p:cNvSpPr>
              <p:nvPr/>
            </p:nvSpPr>
            <p:spPr>
              <a:xfrm>
                <a:off x="1794895" y="4679883"/>
                <a:ext cx="776238" cy="453137"/>
              </a:xfrm>
              <a:prstGeom prst="rect">
                <a:avLst/>
              </a:prstGeom>
              <a:blipFill>
                <a:blip r:embed="rId7"/>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25557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a:cxnSpLocks/>
            <a:stCxn id="33" idx="6"/>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cxnSpLocks/>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19" name="Title 1">
            <a:extLst>
              <a:ext uri="{FF2B5EF4-FFF2-40B4-BE49-F238E27FC236}">
                <a16:creationId xmlns:a16="http://schemas.microsoft.com/office/drawing/2014/main" id="{1BB07B3D-F358-3244-A23C-B68E65170928}"/>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2838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9" name="Object 8"/>
                      <p:cNvPicPr/>
                      <p:nvPr/>
                    </p:nvPicPr>
                    <p:blipFill>
                      <a:blip r:embed="rId6"/>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A256797-7D46-5644-B0B3-DD74D62C22EC}"/>
                  </a:ext>
                </a:extLst>
              </p:cNvPr>
              <p:cNvSpPr txBox="1"/>
              <p:nvPr/>
            </p:nvSpPr>
            <p:spPr>
              <a:xfrm>
                <a:off x="5854045" y="4416623"/>
                <a:ext cx="13087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29" name="TextBox 28">
                <a:extLst>
                  <a:ext uri="{FF2B5EF4-FFF2-40B4-BE49-F238E27FC236}">
                    <a16:creationId xmlns:a16="http://schemas.microsoft.com/office/drawing/2014/main" id="{4A256797-7D46-5644-B0B3-DD74D62C22EC}"/>
                  </a:ext>
                </a:extLst>
              </p:cNvPr>
              <p:cNvSpPr txBox="1">
                <a:spLocks noRot="1" noChangeAspect="1" noMove="1" noResize="1" noEditPoints="1" noAdjustHandles="1" noChangeArrowheads="1" noChangeShapeType="1" noTextEdit="1"/>
              </p:cNvSpPr>
              <p:nvPr/>
            </p:nvSpPr>
            <p:spPr>
              <a:xfrm>
                <a:off x="5854045" y="4416623"/>
                <a:ext cx="1308755" cy="307777"/>
              </a:xfrm>
              <a:prstGeom prst="rect">
                <a:avLst/>
              </a:prstGeom>
              <a:blipFill>
                <a:blip r:embed="rId12"/>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15448E-2497-254F-9312-A7CB310BDCF5}"/>
                  </a:ext>
                </a:extLst>
              </p:cNvPr>
              <p:cNvSpPr txBox="1"/>
              <p:nvPr/>
            </p:nvSpPr>
            <p:spPr>
              <a:xfrm>
                <a:off x="9170034" y="3671837"/>
                <a:ext cx="115108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h</m:t>
                          </m:r>
                        </m:e>
                        <m:sub>
                          <m:r>
                            <a:rPr lang="en-US" sz="1400" i="1">
                              <a:solidFill>
                                <a:schemeClr val="accent3">
                                  <a:lumMod val="50000"/>
                                </a:schemeClr>
                              </a:solidFill>
                              <a:latin typeface="Cambria Math" panose="02040503050406030204" pitchFamily="18" charset="0"/>
                            </a:rPr>
                            <m:t>𝑡</m:t>
                          </m:r>
                        </m:sub>
                      </m:sSub>
                      <m:r>
                        <a:rPr lang="en-US" sz="1400" i="1">
                          <a:solidFill>
                            <a:schemeClr val="accent3">
                              <a:lumMod val="50000"/>
                            </a:schemeClr>
                          </a:solidFill>
                          <a:latin typeface="Cambria Math" panose="02040503050406030204" pitchFamily="18" charset="0"/>
                        </a:rPr>
                        <m:t>=</m:t>
                      </m:r>
                      <m:r>
                        <m:rPr>
                          <m:sty m:val="p"/>
                        </m:rPr>
                        <a:rPr lang="en-US" sz="1400">
                          <a:solidFill>
                            <a:schemeClr val="accent3">
                              <a:lumMod val="50000"/>
                            </a:schemeClr>
                          </a:solidFill>
                          <a:latin typeface="Cambria Math" panose="02040503050406030204" pitchFamily="18" charset="0"/>
                        </a:rPr>
                        <m:t>tanh</m:t>
                      </m:r>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𝑐</m:t>
                          </m:r>
                        </m:e>
                        <m:sub>
                          <m:r>
                            <a:rPr lang="en-US" sz="1400" i="1">
                              <a:solidFill>
                                <a:schemeClr val="accent3">
                                  <a:lumMod val="50000"/>
                                </a:schemeClr>
                              </a:solidFill>
                              <a:latin typeface="Cambria Math" panose="02040503050406030204" pitchFamily="18" charset="0"/>
                            </a:rPr>
                            <m:t>𝑡</m:t>
                          </m:r>
                        </m:sub>
                      </m:sSub>
                    </m:oMath>
                  </m:oMathPara>
                </a14:m>
                <a:endParaRPr lang="en-US" sz="1400" dirty="0">
                  <a:solidFill>
                    <a:schemeClr val="accent3">
                      <a:lumMod val="50000"/>
                    </a:schemeClr>
                  </a:solidFill>
                </a:endParaRPr>
              </a:p>
            </p:txBody>
          </p:sp>
        </mc:Choice>
        <mc:Fallback xmlns="">
          <p:sp>
            <p:nvSpPr>
              <p:cNvPr id="31" name="TextBox 30">
                <a:extLst>
                  <a:ext uri="{FF2B5EF4-FFF2-40B4-BE49-F238E27FC236}">
                    <a16:creationId xmlns:a16="http://schemas.microsoft.com/office/drawing/2014/main" id="{4315448E-2497-254F-9312-A7CB310BDCF5}"/>
                  </a:ext>
                </a:extLst>
              </p:cNvPr>
              <p:cNvSpPr txBox="1">
                <a:spLocks noRot="1" noChangeAspect="1" noMove="1" noResize="1" noEditPoints="1" noAdjustHandles="1" noChangeArrowheads="1" noChangeShapeType="1" noTextEdit="1"/>
              </p:cNvSpPr>
              <p:nvPr/>
            </p:nvSpPr>
            <p:spPr>
              <a:xfrm>
                <a:off x="9170034" y="3671837"/>
                <a:ext cx="1151084" cy="307777"/>
              </a:xfrm>
              <a:prstGeom prst="rect">
                <a:avLst/>
              </a:prstGeom>
              <a:blipFill>
                <a:blip r:embed="rId13"/>
                <a:stretch>
                  <a:fillRect b="-160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37" name="Title 1">
            <a:extLst>
              <a:ext uri="{FF2B5EF4-FFF2-40B4-BE49-F238E27FC236}">
                <a16:creationId xmlns:a16="http://schemas.microsoft.com/office/drawing/2014/main" id="{83A39388-E26E-1D4E-91D9-868B66847224}"/>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9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432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80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6" imgW="152400" imgH="241300" progId="Equation.DSMT4">
                  <p:embed/>
                </p:oleObj>
              </mc:Choice>
              <mc:Fallback>
                <p:oleObj name="Equation" r:id="rId16"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9"/>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26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2"/>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4"/>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5" imgW="152400" imgH="241300" progId="Equation.DSMT4">
                  <p:embed/>
                </p:oleObj>
              </mc:Choice>
              <mc:Fallback>
                <p:oleObj name="Equation" r:id="rId15"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8"/>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19"/>
                <a:stretch>
                  <a:fillRect/>
                </a:stretch>
              </a:blipFill>
            </p:spPr>
            <p:txBody>
              <a:bodyPr/>
              <a:lstStyle/>
              <a:p>
                <a:r>
                  <a:rPr lang="en-US">
                    <a:noFill/>
                  </a:rPr>
                  <a:t> </a:t>
                </a:r>
              </a:p>
            </p:txBody>
          </p:sp>
        </mc:Fallback>
      </mc:AlternateContent>
      <p:sp>
        <p:nvSpPr>
          <p:cNvPr id="56" name="Oval 55">
            <a:extLst>
              <a:ext uri="{FF2B5EF4-FFF2-40B4-BE49-F238E27FC236}">
                <a16:creationId xmlns:a16="http://schemas.microsoft.com/office/drawing/2014/main" id="{0DCC7795-36A9-E444-8E07-36E88FF090CA}"/>
              </a:ext>
            </a:extLst>
          </p:cNvPr>
          <p:cNvSpPr/>
          <p:nvPr/>
        </p:nvSpPr>
        <p:spPr>
          <a:xfrm>
            <a:off x="542349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f</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63" name="Straight Arrow Connector 62">
            <a:extLst>
              <a:ext uri="{FF2B5EF4-FFF2-40B4-BE49-F238E27FC236}">
                <a16:creationId xmlns:a16="http://schemas.microsoft.com/office/drawing/2014/main" id="{2993CA7E-003A-8249-A5EB-A1F84D29007A}"/>
              </a:ext>
            </a:extLst>
          </p:cNvPr>
          <p:cNvCxnSpPr>
            <a:stCxn id="56" idx="0"/>
          </p:cNvCxnSpPr>
          <p:nvPr/>
        </p:nvCxnSpPr>
        <p:spPr>
          <a:xfrm flipH="1" flipV="1">
            <a:off x="5676790" y="4597665"/>
            <a:ext cx="4314" cy="26688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DC8A5D1-5844-D74B-A9B6-3D269FBF9E31}"/>
              </a:ext>
            </a:extLst>
          </p:cNvPr>
          <p:cNvCxnSpPr>
            <a:endCxn id="56" idx="5"/>
          </p:cNvCxnSpPr>
          <p:nvPr/>
        </p:nvCxnSpPr>
        <p:spPr>
          <a:xfrm flipH="1" flipV="1">
            <a:off x="586325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C30AA18-5466-FE45-9B03-D94AADB6BB11}"/>
              </a:ext>
            </a:extLst>
          </p:cNvPr>
          <p:cNvCxnSpPr>
            <a:endCxn id="56" idx="3"/>
          </p:cNvCxnSpPr>
          <p:nvPr/>
        </p:nvCxnSpPr>
        <p:spPr>
          <a:xfrm flipV="1">
            <a:off x="542349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58998A68-19BA-9D4F-9D46-E6AED81EE879}"/>
              </a:ext>
            </a:extLst>
          </p:cNvPr>
          <p:cNvSpPr txBox="1"/>
          <p:nvPr/>
        </p:nvSpPr>
        <p:spPr>
          <a:xfrm>
            <a:off x="4539259" y="4724400"/>
            <a:ext cx="915827" cy="276999"/>
          </a:xfrm>
          <a:prstGeom prst="rect">
            <a:avLst/>
          </a:prstGeom>
          <a:noFill/>
        </p:spPr>
        <p:txBody>
          <a:bodyPr wrap="none" rtlCol="0">
            <a:spAutoFit/>
          </a:bodyPr>
          <a:lstStyle/>
          <a:p>
            <a:pPr algn="ctr"/>
            <a:r>
              <a:rPr lang="en-US" sz="1200" b="0" dirty="0">
                <a:latin typeface="CMU Bright Roman"/>
                <a:cs typeface="CMU Bright Roman"/>
              </a:rPr>
              <a:t>Forget Gate</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FC712C7-D5CD-434D-A354-5EF145CF538A}"/>
                  </a:ext>
                </a:extLst>
              </p:cNvPr>
              <p:cNvSpPr txBox="1"/>
              <p:nvPr/>
            </p:nvSpPr>
            <p:spPr>
              <a:xfrm>
                <a:off x="5005670" y="5036383"/>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𝑓</m:t>
                      </m:r>
                    </m:oMath>
                  </m:oMathPara>
                </a14:m>
                <a:endParaRPr lang="en-US" sz="1600" b="0" baseline="-25000" dirty="0">
                  <a:latin typeface="CMU Bright SemiBold Oblique"/>
                  <a:cs typeface="CMU Bright SemiBold Oblique"/>
                </a:endParaRPr>
              </a:p>
            </p:txBody>
          </p:sp>
        </mc:Choice>
        <mc:Fallback xmlns="">
          <p:sp>
            <p:nvSpPr>
              <p:cNvPr id="72" name="TextBox 71">
                <a:extLst>
                  <a:ext uri="{FF2B5EF4-FFF2-40B4-BE49-F238E27FC236}">
                    <a16:creationId xmlns:a16="http://schemas.microsoft.com/office/drawing/2014/main" id="{FFC712C7-D5CD-434D-A354-5EF145CF538A}"/>
                  </a:ext>
                </a:extLst>
              </p:cNvPr>
              <p:cNvSpPr txBox="1">
                <a:spLocks noRot="1" noChangeAspect="1" noMove="1" noResize="1" noEditPoints="1" noAdjustHandles="1" noChangeArrowheads="1" noChangeShapeType="1" noTextEdit="1"/>
              </p:cNvSpPr>
              <p:nvPr/>
            </p:nvSpPr>
            <p:spPr>
              <a:xfrm>
                <a:off x="5005670" y="5036383"/>
                <a:ext cx="492058" cy="332912"/>
              </a:xfrm>
              <a:prstGeom prst="rect">
                <a:avLst/>
              </a:prstGeom>
              <a:blipFill>
                <a:blip r:embed="rId2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64E390E-C745-5243-97DC-D9F75B6439B1}"/>
                  </a:ext>
                </a:extLst>
              </p:cNvPr>
              <p:cNvSpPr txBox="1"/>
              <p:nvPr/>
            </p:nvSpPr>
            <p:spPr>
              <a:xfrm>
                <a:off x="5932396" y="4880262"/>
                <a:ext cx="2147511"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𝑓</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𝑓</m:t>
                              </m:r>
                            </m:sub>
                          </m:sSub>
                        </m:e>
                      </m:d>
                    </m:oMath>
                  </m:oMathPara>
                </a14:m>
                <a:endParaRPr lang="en-US" sz="1400" dirty="0">
                  <a:solidFill>
                    <a:srgbClr val="C00000"/>
                  </a:solidFill>
                </a:endParaRPr>
              </a:p>
            </p:txBody>
          </p:sp>
        </mc:Choice>
        <mc:Fallback xmlns="">
          <p:sp>
            <p:nvSpPr>
              <p:cNvPr id="74" name="TextBox 73">
                <a:extLst>
                  <a:ext uri="{FF2B5EF4-FFF2-40B4-BE49-F238E27FC236}">
                    <a16:creationId xmlns:a16="http://schemas.microsoft.com/office/drawing/2014/main" id="{D64E390E-C745-5243-97DC-D9F75B6439B1}"/>
                  </a:ext>
                </a:extLst>
              </p:cNvPr>
              <p:cNvSpPr txBox="1">
                <a:spLocks noRot="1" noChangeAspect="1" noMove="1" noResize="1" noEditPoints="1" noAdjustHandles="1" noChangeArrowheads="1" noChangeShapeType="1" noTextEdit="1"/>
              </p:cNvSpPr>
              <p:nvPr/>
            </p:nvSpPr>
            <p:spPr>
              <a:xfrm>
                <a:off x="5932396" y="4880262"/>
                <a:ext cx="2147511" cy="46205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C7F1E29-3490-3E42-95CF-7989BD619A62}"/>
                  </a:ext>
                </a:extLst>
              </p:cNvPr>
              <p:cNvSpPr txBox="1"/>
              <p:nvPr/>
            </p:nvSpPr>
            <p:spPr>
              <a:xfrm>
                <a:off x="5748755" y="4274213"/>
                <a:ext cx="19246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chemeClr val="accent3">
                              <a:lumMod val="50000"/>
                            </a:schemeClr>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75" name="TextBox 74">
                <a:extLst>
                  <a:ext uri="{FF2B5EF4-FFF2-40B4-BE49-F238E27FC236}">
                    <a16:creationId xmlns:a16="http://schemas.microsoft.com/office/drawing/2014/main" id="{FC7F1E29-3490-3E42-95CF-7989BD619A62}"/>
                  </a:ext>
                </a:extLst>
              </p:cNvPr>
              <p:cNvSpPr txBox="1">
                <a:spLocks noRot="1" noChangeAspect="1" noMove="1" noResize="1" noEditPoints="1" noAdjustHandles="1" noChangeArrowheads="1" noChangeShapeType="1" noTextEdit="1"/>
              </p:cNvSpPr>
              <p:nvPr/>
            </p:nvSpPr>
            <p:spPr>
              <a:xfrm>
                <a:off x="5748755" y="4274213"/>
                <a:ext cx="1924629" cy="307777"/>
              </a:xfrm>
              <a:prstGeom prst="rect">
                <a:avLst/>
              </a:prstGeom>
              <a:blipFill>
                <a:blip r:embed="rId2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7502F2A-73D3-9D42-B93E-7E0E99D1E2F7}"/>
                  </a:ext>
                </a:extLst>
              </p:cNvPr>
              <p:cNvSpPr txBox="1"/>
              <p:nvPr/>
            </p:nvSpPr>
            <p:spPr>
              <a:xfrm>
                <a:off x="5236988" y="601980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76" name="TextBox 75">
                <a:extLst>
                  <a:ext uri="{FF2B5EF4-FFF2-40B4-BE49-F238E27FC236}">
                    <a16:creationId xmlns:a16="http://schemas.microsoft.com/office/drawing/2014/main" id="{07502F2A-73D3-9D42-B93E-7E0E99D1E2F7}"/>
                  </a:ext>
                </a:extLst>
              </p:cNvPr>
              <p:cNvSpPr txBox="1">
                <a:spLocks noRot="1" noChangeAspect="1" noMove="1" noResize="1" noEditPoints="1" noAdjustHandles="1" noChangeArrowheads="1" noChangeShapeType="1" noTextEdit="1"/>
              </p:cNvSpPr>
              <p:nvPr/>
            </p:nvSpPr>
            <p:spPr>
              <a:xfrm>
                <a:off x="5236988" y="6019802"/>
                <a:ext cx="1127168" cy="50270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4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forward pass summary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BC513F-4066-3144-BC21-D30ADC72B718}"/>
                  </a:ext>
                </a:extLst>
              </p:cNvPr>
              <p:cNvSpPr>
                <a:spLocks noGrp="1"/>
              </p:cNvSpPr>
              <p:nvPr>
                <p:ph idx="1"/>
              </p:nvPr>
            </p:nvSpPr>
            <p:spPr>
              <a:xfrm>
                <a:off x="6695704" y="2561170"/>
                <a:ext cx="4530436" cy="305492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d>
                        <m:dPr>
                          <m:ctrlPr>
                            <a:rPr lang="en-US" sz="2000" i="1" smtClean="0">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e>
                                </m:eqArr>
                              </m:e>
                            </m:mr>
                          </m:m>
                        </m:e>
                      </m:d>
                      <m:r>
                        <a:rPr lang="en-US" sz="2000" i="1">
                          <a:solidFill>
                            <a:srgbClr val="9900CC"/>
                          </a:solidFill>
                          <a:latin typeface="Cambria Math" panose="02040503050406030204" pitchFamily="18" charset="0"/>
                        </a:rPr>
                        <m:t>=</m:t>
                      </m:r>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r>
                                  <m:rPr>
                                    <m:sty m:val="p"/>
                                  </m:rPr>
                                  <a:rPr lang="en-US" sz="2000">
                                    <a:solidFill>
                                      <a:srgbClr val="9900CC"/>
                                    </a:solidFill>
                                    <a:latin typeface="Cambria Math" panose="02040503050406030204" pitchFamily="18" charset="0"/>
                                  </a:rPr>
                                  <m:t>tanh</m:t>
                                </m:r>
                              </m:e>
                            </m:mr>
                            <m:mr>
                              <m:e>
                                <m:r>
                                  <a:rPr lang="en-US" sz="2000" i="1">
                                    <a:solidFill>
                                      <a:srgbClr val="9900CC"/>
                                    </a:solidFill>
                                    <a:latin typeface="Cambria Math" panose="02040503050406030204" pitchFamily="18" charset="0"/>
                                    <a:ea typeface="Cambria Math" panose="02040503050406030204" pitchFamily="18" charset="0"/>
                                  </a:rPr>
                                  <m:t>𝜎</m:t>
                                </m:r>
                              </m:e>
                            </m:mr>
                            <m:mr>
                              <m:e>
                                <m:eqArr>
                                  <m:eqArrPr>
                                    <m:ctrlPr>
                                      <a:rPr lang="en-US" sz="2000" i="1">
                                        <a:solidFill>
                                          <a:srgbClr val="9900CC"/>
                                        </a:solidFill>
                                        <a:latin typeface="Cambria Math" panose="02040503050406030204" pitchFamily="18" charset="0"/>
                                      </a:rPr>
                                    </m:ctrlPr>
                                  </m:eqArrPr>
                                  <m:e>
                                    <m:r>
                                      <a:rPr lang="en-US" sz="2000" i="1">
                                        <a:solidFill>
                                          <a:srgbClr val="9900CC"/>
                                        </a:solidFill>
                                        <a:latin typeface="Cambria Math" panose="02040503050406030204" pitchFamily="18" charset="0"/>
                                        <a:ea typeface="Cambria Math" panose="02040503050406030204" pitchFamily="18" charset="0"/>
                                      </a:rPr>
                                      <m:t>𝜎</m:t>
                                    </m:r>
                                  </m:e>
                                  <m:e>
                                    <m:r>
                                      <a:rPr lang="en-US" sz="2000" i="1">
                                        <a:solidFill>
                                          <a:srgbClr val="9900CC"/>
                                        </a:solidFill>
                                        <a:latin typeface="Cambria Math" panose="02040503050406030204" pitchFamily="18" charset="0"/>
                                        <a:ea typeface="Cambria Math" panose="02040503050406030204" pitchFamily="18" charset="0"/>
                                      </a:rPr>
                                      <m:t>𝜎</m:t>
                                    </m:r>
                                  </m:e>
                                </m:eqArr>
                              </m:e>
                            </m:mr>
                          </m:m>
                        </m:e>
                      </m:d>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𝑔</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𝑖</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𝑓</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𝑜</m:t>
                                        </m:r>
                                      </m:sub>
                                    </m:sSub>
                                  </m:e>
                                </m:eqArr>
                              </m:e>
                            </m:mr>
                          </m:m>
                        </m:e>
                      </m:d>
                      <m:d>
                        <m:dPr>
                          <m:ctrlPr>
                            <a:rPr lang="en-US" sz="2000" i="1">
                              <a:solidFill>
                                <a:srgbClr val="9900CC"/>
                              </a:solidFill>
                              <a:latin typeface="Cambria Math" panose="02040503050406030204" pitchFamily="18" charset="0"/>
                            </a:rPr>
                          </m:ctrlPr>
                        </m:dP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eqArr>
                        </m:e>
                      </m:d>
                    </m:oMath>
                  </m:oMathPara>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r>
                      <m:rPr>
                        <m:sty m:val="p"/>
                      </m:rPr>
                      <a:rPr lang="en-US" sz="2000">
                        <a:solidFill>
                          <a:srgbClr val="9900CC"/>
                        </a:solidFill>
                        <a:latin typeface="Cambria Math" panose="02040503050406030204" pitchFamily="18" charset="0"/>
                      </a:rPr>
                      <m:t>tanh</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endParaRPr lang="en-US" sz="2000" dirty="0"/>
              </a:p>
            </p:txBody>
          </p:sp>
        </mc:Choice>
        <mc:Fallback xmlns="">
          <p:sp>
            <p:nvSpPr>
              <p:cNvPr id="6" name="Content Placeholder 5">
                <a:extLst>
                  <a:ext uri="{FF2B5EF4-FFF2-40B4-BE49-F238E27FC236}">
                    <a16:creationId xmlns:a16="http://schemas.microsoft.com/office/drawing/2014/main" id="{32BC513F-4066-3144-BC21-D30ADC72B718}"/>
                  </a:ext>
                </a:extLst>
              </p:cNvPr>
              <p:cNvSpPr>
                <a:spLocks noGrp="1" noRot="1" noChangeAspect="1" noMove="1" noResize="1" noEditPoints="1" noAdjustHandles="1" noChangeArrowheads="1" noChangeShapeType="1" noTextEdit="1"/>
              </p:cNvSpPr>
              <p:nvPr>
                <p:ph idx="1"/>
              </p:nvPr>
            </p:nvSpPr>
            <p:spPr>
              <a:xfrm>
                <a:off x="6695704" y="2561170"/>
                <a:ext cx="4530436" cy="3054928"/>
              </a:xfr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3"/>
          <a:stretch>
            <a:fillRect/>
          </a:stretch>
        </p:blipFill>
        <p:spPr>
          <a:xfrm>
            <a:off x="1667796" y="2154441"/>
            <a:ext cx="5295915" cy="3366655"/>
          </a:xfrm>
          <a:prstGeom prst="rect">
            <a:avLst/>
          </a:prstGeom>
        </p:spPr>
      </p:pic>
      <p:sp>
        <p:nvSpPr>
          <p:cNvPr id="9" name="TextBox 8">
            <a:extLst>
              <a:ext uri="{FF2B5EF4-FFF2-40B4-BE49-F238E27FC236}">
                <a16:creationId xmlns:a16="http://schemas.microsoft.com/office/drawing/2014/main" id="{3025CE55-C3B5-C144-AC2A-93ABB4FFAE07}"/>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4"/>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20870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backward pass</a:t>
            </a:r>
          </a:p>
        </p:txBody>
      </p:sp>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2"/>
          <a:stretch>
            <a:fillRect/>
          </a:stretch>
        </p:blipFill>
        <p:spPr>
          <a:xfrm>
            <a:off x="1667796" y="2154441"/>
            <a:ext cx="5295915" cy="3366655"/>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FC32B65-D12D-754F-B94A-19243A53C94D}"/>
                  </a:ext>
                </a:extLst>
              </p:cNvPr>
              <p:cNvSpPr>
                <a:spLocks noGrp="1"/>
              </p:cNvSpPr>
              <p:nvPr>
                <p:ph idx="1"/>
              </p:nvPr>
            </p:nvSpPr>
            <p:spPr>
              <a:xfrm>
                <a:off x="6963711" y="2499828"/>
                <a:ext cx="4466289" cy="3291917"/>
              </a:xfrm>
            </p:spPr>
            <p:txBody>
              <a:bodyPr>
                <a:normAutofit/>
              </a:bodyPr>
              <a:lstStyle/>
              <a:p>
                <a:pPr marL="0" indent="0">
                  <a:buNone/>
                </a:pPr>
                <a:r>
                  <a:rPr lang="en-US" sz="2400" dirty="0"/>
                  <a:t>Gradient flow from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sub>
                    </m:sSub>
                  </m:oMath>
                </a14:m>
                <a:r>
                  <a:rPr lang="en-US" sz="2400" dirty="0"/>
                  <a:t> to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r>
                          <a:rPr lang="en-US" sz="2400" i="1">
                            <a:solidFill>
                              <a:srgbClr val="9900CC"/>
                            </a:solidFill>
                            <a:latin typeface="Cambria Math" panose="02040503050406030204" pitchFamily="18" charset="0"/>
                          </a:rPr>
                          <m:t>−1</m:t>
                        </m:r>
                      </m:sub>
                    </m:sSub>
                  </m:oMath>
                </a14:m>
                <a:r>
                  <a:rPr lang="en-US" sz="2400" dirty="0">
                    <a:solidFill>
                      <a:srgbClr val="9900CC"/>
                    </a:solidFill>
                  </a:rPr>
                  <a:t> </a:t>
                </a:r>
                <a:r>
                  <a:rPr lang="en-US" sz="2400" dirty="0"/>
                  <a:t>only involves back-propagating through addition and elementwise multiplication, not matrix multiplication or tanh</a:t>
                </a:r>
              </a:p>
            </p:txBody>
          </p:sp>
        </mc:Choice>
        <mc:Fallback xmlns="">
          <p:sp>
            <p:nvSpPr>
              <p:cNvPr id="4" name="Content Placeholder 3">
                <a:extLst>
                  <a:ext uri="{FF2B5EF4-FFF2-40B4-BE49-F238E27FC236}">
                    <a16:creationId xmlns:a16="http://schemas.microsoft.com/office/drawing/2014/main" id="{0FC32B65-D12D-754F-B94A-19243A53C94D}"/>
                  </a:ext>
                </a:extLst>
              </p:cNvPr>
              <p:cNvSpPr>
                <a:spLocks noGrp="1" noRot="1" noChangeAspect="1" noMove="1" noResize="1" noEditPoints="1" noAdjustHandles="1" noChangeArrowheads="1" noChangeShapeType="1" noTextEdit="1"/>
              </p:cNvSpPr>
              <p:nvPr>
                <p:ph idx="1"/>
              </p:nvPr>
            </p:nvSpPr>
            <p:spPr>
              <a:xfrm>
                <a:off x="6963711" y="2499828"/>
                <a:ext cx="4466289" cy="3291917"/>
              </a:xfrm>
              <a:blipFill>
                <a:blip r:embed="rId3"/>
                <a:stretch>
                  <a:fillRect l="-1983" t="-1538" r="-1700"/>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D53FB86-5B4E-224E-A773-0EB046EDB6D7}"/>
              </a:ext>
            </a:extLst>
          </p:cNvPr>
          <p:cNvCxnSpPr>
            <a:cxnSpLocks/>
          </p:cNvCxnSpPr>
          <p:nvPr/>
        </p:nvCxnSpPr>
        <p:spPr>
          <a:xfrm flipH="1">
            <a:off x="5609112" y="2838203"/>
            <a:ext cx="12231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785A58B-6D42-5643-8CEC-A954E141DF77}"/>
              </a:ext>
            </a:extLst>
          </p:cNvPr>
          <p:cNvCxnSpPr>
            <a:cxnSpLocks/>
          </p:cNvCxnSpPr>
          <p:nvPr/>
        </p:nvCxnSpPr>
        <p:spPr>
          <a:xfrm flipH="1" flipV="1">
            <a:off x="4775861" y="2836225"/>
            <a:ext cx="560119" cy="197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FC235D-72EB-124E-B885-54F680FE202A}"/>
              </a:ext>
            </a:extLst>
          </p:cNvPr>
          <p:cNvCxnSpPr>
            <a:cxnSpLocks/>
          </p:cNvCxnSpPr>
          <p:nvPr/>
        </p:nvCxnSpPr>
        <p:spPr>
          <a:xfrm flipH="1" flipV="1">
            <a:off x="4120334" y="2834246"/>
            <a:ext cx="464710" cy="197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BC4733-0ABF-E042-BEC2-5EFD52EEFC72}"/>
              </a:ext>
            </a:extLst>
          </p:cNvPr>
          <p:cNvCxnSpPr>
            <a:cxnSpLocks/>
          </p:cNvCxnSpPr>
          <p:nvPr/>
        </p:nvCxnSpPr>
        <p:spPr>
          <a:xfrm flipH="1">
            <a:off x="2200894" y="2834246"/>
            <a:ext cx="169619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B65B1D7-D3F9-7340-A118-066E9D8CE96B}"/>
              </a:ext>
            </a:extLst>
          </p:cNvPr>
          <p:cNvSpPr txBox="1"/>
          <p:nvPr/>
        </p:nvSpPr>
        <p:spPr>
          <a:xfrm>
            <a:off x="1524000" y="5791745"/>
            <a:ext cx="9144000" cy="461665"/>
          </a:xfrm>
          <a:prstGeom prst="rect">
            <a:avLst/>
          </a:prstGeom>
          <a:noFill/>
        </p:spPr>
        <p:txBody>
          <a:bodyPr wrap="square" rtlCol="0">
            <a:spAutoFit/>
          </a:bodyPr>
          <a:lstStyle/>
          <a:p>
            <a:pPr algn="ctr"/>
            <a:r>
              <a:rPr lang="en-US" sz="2400" b="0" dirty="0"/>
              <a:t>For complete details: </a:t>
            </a:r>
            <a:r>
              <a:rPr lang="en-US" sz="2400" b="0" dirty="0">
                <a:latin typeface="CMU Bright Roman"/>
                <a:cs typeface="CMU Bright Roman"/>
                <a:hlinkClick r:id="rId4"/>
              </a:rPr>
              <a:t>Illustrated LSTM Forward and Backward Pass</a:t>
            </a:r>
            <a:endParaRPr lang="en-US" sz="2400" b="0" dirty="0">
              <a:latin typeface="CMU Bright Roman"/>
              <a:cs typeface="CMU Bright Roman"/>
            </a:endParaRPr>
          </a:p>
        </p:txBody>
      </p:sp>
      <p:sp>
        <p:nvSpPr>
          <p:cNvPr id="13" name="TextBox 12">
            <a:extLst>
              <a:ext uri="{FF2B5EF4-FFF2-40B4-BE49-F238E27FC236}">
                <a16:creationId xmlns:a16="http://schemas.microsoft.com/office/drawing/2014/main" id="{9B04E695-5AD6-8542-825B-6F960F7A5555}"/>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5"/>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37280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D224-E0C4-5C44-91C4-91DE10D19FB2}"/>
              </a:ext>
            </a:extLst>
          </p:cNvPr>
          <p:cNvSpPr>
            <a:spLocks noGrp="1"/>
          </p:cNvSpPr>
          <p:nvPr>
            <p:ph type="title"/>
          </p:nvPr>
        </p:nvSpPr>
        <p:spPr/>
        <p:txBody>
          <a:bodyPr/>
          <a:lstStyle/>
          <a:p>
            <a:r>
              <a:rPr lang="en-US" sz="3100" dirty="0">
                <a:cs typeface="CMU Bright SemiBold"/>
              </a:rPr>
              <a:t>Sequential prediction example 1: Sentiment classification</a:t>
            </a:r>
            <a:endParaRPr lang="en-US" sz="3100" dirty="0"/>
          </a:p>
        </p:txBody>
      </p:sp>
      <p:sp>
        <p:nvSpPr>
          <p:cNvPr id="3" name="Content Placeholder 2">
            <a:extLst>
              <a:ext uri="{FF2B5EF4-FFF2-40B4-BE49-F238E27FC236}">
                <a16:creationId xmlns:a16="http://schemas.microsoft.com/office/drawing/2014/main" id="{E369EEB3-6780-B44F-8DF0-570318D9C018}"/>
              </a:ext>
            </a:extLst>
          </p:cNvPr>
          <p:cNvSpPr>
            <a:spLocks noGrp="1"/>
          </p:cNvSpPr>
          <p:nvPr>
            <p:ph idx="1"/>
          </p:nvPr>
        </p:nvSpPr>
        <p:spPr/>
        <p:txBody>
          <a:bodyPr/>
          <a:lstStyle/>
          <a:p>
            <a:pPr marL="457200" indent="-457200">
              <a:buFont typeface="Arial" panose="020B0604020202020204" pitchFamily="34" charset="0"/>
              <a:buChar char="•"/>
            </a:pPr>
            <a:r>
              <a:rPr lang="en-US" dirty="0"/>
              <a:t>Recurrent model:</a:t>
            </a:r>
          </a:p>
        </p:txBody>
      </p:sp>
      <p:sp>
        <p:nvSpPr>
          <p:cNvPr id="5" name="Rectangle 4">
            <a:extLst>
              <a:ext uri="{FF2B5EF4-FFF2-40B4-BE49-F238E27FC236}">
                <a16:creationId xmlns:a16="http://schemas.microsoft.com/office/drawing/2014/main" id="{F51B3A36-0B2A-1740-81DE-356419BC1BD5}"/>
              </a:ext>
            </a:extLst>
          </p:cNvPr>
          <p:cNvSpPr/>
          <p:nvPr/>
        </p:nvSpPr>
        <p:spPr>
          <a:xfrm>
            <a:off x="2151812"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6" name="Straight Arrow Connector 5">
            <a:extLst>
              <a:ext uri="{FF2B5EF4-FFF2-40B4-BE49-F238E27FC236}">
                <a16:creationId xmlns:a16="http://schemas.microsoft.com/office/drawing/2014/main" id="{98FC04F6-C125-C847-9D8E-4DD1D6673B2A}"/>
              </a:ext>
            </a:extLst>
          </p:cNvPr>
          <p:cNvCxnSpPr>
            <a:cxnSpLocks/>
            <a:stCxn id="7" idx="0"/>
            <a:endCxn id="5" idx="2"/>
          </p:cNvCxnSpPr>
          <p:nvPr/>
        </p:nvCxnSpPr>
        <p:spPr>
          <a:xfrm flipH="1" flipV="1">
            <a:off x="2527201" y="4210805"/>
            <a:ext cx="5910"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8C46752-2EAA-B247-8DEB-B1D28ED24D48}"/>
              </a:ext>
            </a:extLst>
          </p:cNvPr>
          <p:cNvSpPr txBox="1"/>
          <p:nvPr/>
        </p:nvSpPr>
        <p:spPr>
          <a:xfrm>
            <a:off x="2072471" y="4681078"/>
            <a:ext cx="921279"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“The”</a:t>
            </a:r>
          </a:p>
        </p:txBody>
      </p:sp>
      <p:sp>
        <p:nvSpPr>
          <p:cNvPr id="8" name="Rectangle 7">
            <a:extLst>
              <a:ext uri="{FF2B5EF4-FFF2-40B4-BE49-F238E27FC236}">
                <a16:creationId xmlns:a16="http://schemas.microsoft.com/office/drawing/2014/main" id="{ACB3F30D-A02D-2841-8B7C-80D4A3B3CCFC}"/>
              </a:ext>
            </a:extLst>
          </p:cNvPr>
          <p:cNvSpPr/>
          <p:nvPr/>
        </p:nvSpPr>
        <p:spPr>
          <a:xfrm>
            <a:off x="3885463"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9" name="Straight Arrow Connector 8">
            <a:extLst>
              <a:ext uri="{FF2B5EF4-FFF2-40B4-BE49-F238E27FC236}">
                <a16:creationId xmlns:a16="http://schemas.microsoft.com/office/drawing/2014/main" id="{E3527E78-CA8A-6742-A900-64D8C0D5DAF3}"/>
              </a:ext>
            </a:extLst>
          </p:cNvPr>
          <p:cNvCxnSpPr>
            <a:cxnSpLocks/>
            <a:stCxn id="10" idx="0"/>
            <a:endCxn id="8" idx="2"/>
          </p:cNvCxnSpPr>
          <p:nvPr/>
        </p:nvCxnSpPr>
        <p:spPr>
          <a:xfrm flipH="1" flipV="1">
            <a:off x="4260852" y="4210805"/>
            <a:ext cx="1" cy="46028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DE2207C-D2C9-CD41-80F0-EA0C8F500AE9}"/>
              </a:ext>
            </a:extLst>
          </p:cNvPr>
          <p:cNvSpPr txBox="1"/>
          <p:nvPr/>
        </p:nvSpPr>
        <p:spPr>
          <a:xfrm>
            <a:off x="3753374" y="4671085"/>
            <a:ext cx="101495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“food”</a:t>
            </a:r>
          </a:p>
        </p:txBody>
      </p:sp>
      <p:cxnSp>
        <p:nvCxnSpPr>
          <p:cNvPr id="11" name="Straight Arrow Connector 10">
            <a:extLst>
              <a:ext uri="{FF2B5EF4-FFF2-40B4-BE49-F238E27FC236}">
                <a16:creationId xmlns:a16="http://schemas.microsoft.com/office/drawing/2014/main" id="{497E4518-8634-7346-B1C0-AF5D18AF5CBA}"/>
              </a:ext>
            </a:extLst>
          </p:cNvPr>
          <p:cNvCxnSpPr>
            <a:cxnSpLocks/>
            <a:stCxn id="5" idx="3"/>
            <a:endCxn id="8" idx="1"/>
          </p:cNvCxnSpPr>
          <p:nvPr/>
        </p:nvCxnSpPr>
        <p:spPr>
          <a:xfrm>
            <a:off x="2902591" y="3982165"/>
            <a:ext cx="98287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9B8ADD3-3867-2447-9631-FE799F223DA7}"/>
              </a:ext>
            </a:extLst>
          </p:cNvPr>
          <p:cNvSpPr txBox="1"/>
          <p:nvPr/>
        </p:nvSpPr>
        <p:spPr>
          <a:xfrm>
            <a:off x="3196895"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1</a:t>
            </a:r>
            <a:endParaRPr lang="en-US" b="0" dirty="0">
              <a:latin typeface="CMU Bright Oblique"/>
              <a:cs typeface="CMU Bright Oblique"/>
            </a:endParaRPr>
          </a:p>
        </p:txBody>
      </p:sp>
      <p:cxnSp>
        <p:nvCxnSpPr>
          <p:cNvPr id="13" name="Straight Arrow Connector 12">
            <a:extLst>
              <a:ext uri="{FF2B5EF4-FFF2-40B4-BE49-F238E27FC236}">
                <a16:creationId xmlns:a16="http://schemas.microsoft.com/office/drawing/2014/main" id="{E13B5DC2-696F-3148-B591-E3B38F7EF115}"/>
              </a:ext>
            </a:extLst>
          </p:cNvPr>
          <p:cNvCxnSpPr>
            <a:cxnSpLocks/>
            <a:endCxn id="26" idx="1"/>
          </p:cNvCxnSpPr>
          <p:nvPr/>
        </p:nvCxnSpPr>
        <p:spPr>
          <a:xfrm>
            <a:off x="4636242" y="3980466"/>
            <a:ext cx="991883" cy="50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34F6ACC-89C9-F643-988E-8450144770B7}"/>
              </a:ext>
            </a:extLst>
          </p:cNvPr>
          <p:cNvSpPr txBox="1"/>
          <p:nvPr/>
        </p:nvSpPr>
        <p:spPr>
          <a:xfrm>
            <a:off x="4925790" y="4037960"/>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2</a:t>
            </a:r>
            <a:endParaRPr lang="en-US" b="0" dirty="0">
              <a:latin typeface="CMU Bright Oblique"/>
              <a:cs typeface="CMU Bright Oblique"/>
            </a:endParaRPr>
          </a:p>
        </p:txBody>
      </p:sp>
      <p:sp>
        <p:nvSpPr>
          <p:cNvPr id="15" name="Rectangle 14">
            <a:extLst>
              <a:ext uri="{FF2B5EF4-FFF2-40B4-BE49-F238E27FC236}">
                <a16:creationId xmlns:a16="http://schemas.microsoft.com/office/drawing/2014/main" id="{DC14CC1B-B504-F847-8BB2-29CA01778033}"/>
              </a:ext>
            </a:extLst>
          </p:cNvPr>
          <p:cNvSpPr/>
          <p:nvPr/>
        </p:nvSpPr>
        <p:spPr>
          <a:xfrm>
            <a:off x="9089478"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BCFB5064-AE52-7D4C-8671-189490C57AA9}"/>
              </a:ext>
            </a:extLst>
          </p:cNvPr>
          <p:cNvCxnSpPr>
            <a:cxnSpLocks/>
            <a:stCxn id="17" idx="0"/>
            <a:endCxn id="15" idx="2"/>
          </p:cNvCxnSpPr>
          <p:nvPr/>
        </p:nvCxnSpPr>
        <p:spPr>
          <a:xfrm flipV="1">
            <a:off x="9461311" y="4210805"/>
            <a:ext cx="3556" cy="44673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75AE0F-7CFD-6B4D-A912-105D413D3DDF}"/>
              </a:ext>
            </a:extLst>
          </p:cNvPr>
          <p:cNvSpPr txBox="1"/>
          <p:nvPr/>
        </p:nvSpPr>
        <p:spPr>
          <a:xfrm>
            <a:off x="8932960" y="4657542"/>
            <a:ext cx="1056701"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“good”</a:t>
            </a:r>
          </a:p>
        </p:txBody>
      </p:sp>
      <p:cxnSp>
        <p:nvCxnSpPr>
          <p:cNvPr id="18" name="Straight Arrow Connector 17">
            <a:extLst>
              <a:ext uri="{FF2B5EF4-FFF2-40B4-BE49-F238E27FC236}">
                <a16:creationId xmlns:a16="http://schemas.microsoft.com/office/drawing/2014/main" id="{269096D3-0A3E-4047-A876-B7F86CA70685}"/>
              </a:ext>
            </a:extLst>
          </p:cNvPr>
          <p:cNvCxnSpPr>
            <a:cxnSpLocks/>
            <a:endCxn id="15" idx="1"/>
          </p:cNvCxnSpPr>
          <p:nvPr/>
        </p:nvCxnSpPr>
        <p:spPr>
          <a:xfrm>
            <a:off x="8106606" y="3982165"/>
            <a:ext cx="98287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EBD7F03-6E46-3449-933A-EC72DB949AF3}"/>
              </a:ext>
            </a:extLst>
          </p:cNvPr>
          <p:cNvSpPr txBox="1"/>
          <p:nvPr/>
        </p:nvSpPr>
        <p:spPr>
          <a:xfrm>
            <a:off x="8400909"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4</a:t>
            </a:r>
            <a:endParaRPr lang="en-US" b="0" dirty="0">
              <a:latin typeface="CMU Bright Oblique"/>
              <a:cs typeface="CMU Bright Oblique"/>
            </a:endParaRPr>
          </a:p>
        </p:txBody>
      </p:sp>
      <p:sp>
        <p:nvSpPr>
          <p:cNvPr id="20" name="TextBox 19">
            <a:extLst>
              <a:ext uri="{FF2B5EF4-FFF2-40B4-BE49-F238E27FC236}">
                <a16:creationId xmlns:a16="http://schemas.microsoft.com/office/drawing/2014/main" id="{C0FBBE4C-2196-B248-8971-C183C115CC86}"/>
              </a:ext>
            </a:extLst>
          </p:cNvPr>
          <p:cNvSpPr txBox="1"/>
          <p:nvPr/>
        </p:nvSpPr>
        <p:spPr>
          <a:xfrm>
            <a:off x="9088059" y="3179306"/>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5</a:t>
            </a:r>
            <a:endParaRPr lang="en-US" b="0" dirty="0">
              <a:latin typeface="CMU Bright Oblique"/>
              <a:cs typeface="CMU Bright Oblique"/>
            </a:endParaRPr>
          </a:p>
        </p:txBody>
      </p:sp>
      <p:sp>
        <p:nvSpPr>
          <p:cNvPr id="21" name="Rectangle 20">
            <a:extLst>
              <a:ext uri="{FF2B5EF4-FFF2-40B4-BE49-F238E27FC236}">
                <a16:creationId xmlns:a16="http://schemas.microsoft.com/office/drawing/2014/main" id="{A2B2A97C-089B-CE4E-A409-8992C66BDC71}"/>
              </a:ext>
            </a:extLst>
          </p:cNvPr>
          <p:cNvSpPr/>
          <p:nvPr/>
        </p:nvSpPr>
        <p:spPr>
          <a:xfrm>
            <a:off x="8892573" y="2510071"/>
            <a:ext cx="1156405" cy="476142"/>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Classifier</a:t>
            </a:r>
          </a:p>
        </p:txBody>
      </p:sp>
      <p:cxnSp>
        <p:nvCxnSpPr>
          <p:cNvPr id="22" name="Straight Arrow Connector 21">
            <a:extLst>
              <a:ext uri="{FF2B5EF4-FFF2-40B4-BE49-F238E27FC236}">
                <a16:creationId xmlns:a16="http://schemas.microsoft.com/office/drawing/2014/main" id="{9B30B07E-5A1C-3C49-8C14-0C4CBF0A1CF0}"/>
              </a:ext>
            </a:extLst>
          </p:cNvPr>
          <p:cNvCxnSpPr>
            <a:cxnSpLocks/>
            <a:stCxn id="15" idx="0"/>
            <a:endCxn id="21" idx="2"/>
          </p:cNvCxnSpPr>
          <p:nvPr/>
        </p:nvCxnSpPr>
        <p:spPr>
          <a:xfrm flipV="1">
            <a:off x="9464867" y="2986213"/>
            <a:ext cx="5908"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87B8809-4638-6544-9AE1-6EC443230B91}"/>
              </a:ext>
            </a:extLst>
          </p:cNvPr>
          <p:cNvGrpSpPr/>
          <p:nvPr/>
        </p:nvGrpSpPr>
        <p:grpSpPr>
          <a:xfrm>
            <a:off x="9074526" y="1746069"/>
            <a:ext cx="894003" cy="535363"/>
            <a:chOff x="7179387" y="2004478"/>
            <a:chExt cx="1158706" cy="535363"/>
          </a:xfrm>
        </p:grpSpPr>
        <p:pic>
          <p:nvPicPr>
            <p:cNvPr id="24" name="Picture 23">
              <a:extLst>
                <a:ext uri="{FF2B5EF4-FFF2-40B4-BE49-F238E27FC236}">
                  <a16:creationId xmlns:a16="http://schemas.microsoft.com/office/drawing/2014/main" id="{022FFD4C-B451-F344-908A-F728A5D469B6}"/>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25" name="Picture 24">
              <a:extLst>
                <a:ext uri="{FF2B5EF4-FFF2-40B4-BE49-F238E27FC236}">
                  <a16:creationId xmlns:a16="http://schemas.microsoft.com/office/drawing/2014/main" id="{B2F486CC-CD9B-AC45-A775-098B3FC4B215}"/>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26" name="Rectangle 25">
            <a:extLst>
              <a:ext uri="{FF2B5EF4-FFF2-40B4-BE49-F238E27FC236}">
                <a16:creationId xmlns:a16="http://schemas.microsoft.com/office/drawing/2014/main" id="{5B7D3223-3F1B-2F44-86FF-A5607024CE40}"/>
              </a:ext>
            </a:extLst>
          </p:cNvPr>
          <p:cNvSpPr/>
          <p:nvPr/>
        </p:nvSpPr>
        <p:spPr>
          <a:xfrm>
            <a:off x="5628124" y="3756840"/>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27" name="Straight Arrow Connector 26">
            <a:extLst>
              <a:ext uri="{FF2B5EF4-FFF2-40B4-BE49-F238E27FC236}">
                <a16:creationId xmlns:a16="http://schemas.microsoft.com/office/drawing/2014/main" id="{C77582B0-484F-6C43-AD66-A43E15E88954}"/>
              </a:ext>
            </a:extLst>
          </p:cNvPr>
          <p:cNvCxnSpPr>
            <a:cxnSpLocks/>
            <a:stCxn id="28" idx="0"/>
            <a:endCxn id="26" idx="2"/>
          </p:cNvCxnSpPr>
          <p:nvPr/>
        </p:nvCxnSpPr>
        <p:spPr>
          <a:xfrm flipV="1">
            <a:off x="6002075" y="4214120"/>
            <a:ext cx="1438" cy="4506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9067FC6-DB34-B948-9819-49665C226AB6}"/>
              </a:ext>
            </a:extLst>
          </p:cNvPr>
          <p:cNvSpPr txBox="1"/>
          <p:nvPr/>
        </p:nvSpPr>
        <p:spPr>
          <a:xfrm>
            <a:off x="5539576" y="4664762"/>
            <a:ext cx="92499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“was”</a:t>
            </a:r>
          </a:p>
        </p:txBody>
      </p:sp>
      <p:cxnSp>
        <p:nvCxnSpPr>
          <p:cNvPr id="29" name="Straight Arrow Connector 28">
            <a:extLst>
              <a:ext uri="{FF2B5EF4-FFF2-40B4-BE49-F238E27FC236}">
                <a16:creationId xmlns:a16="http://schemas.microsoft.com/office/drawing/2014/main" id="{4968527D-8809-C247-817B-EDD3C131AC28}"/>
              </a:ext>
            </a:extLst>
          </p:cNvPr>
          <p:cNvCxnSpPr>
            <a:cxnSpLocks/>
            <a:endCxn id="31" idx="1"/>
          </p:cNvCxnSpPr>
          <p:nvPr/>
        </p:nvCxnSpPr>
        <p:spPr>
          <a:xfrm flipV="1">
            <a:off x="6378902" y="3980465"/>
            <a:ext cx="975838" cy="33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5639AFD-45C0-DB43-8EA4-C995018601B3}"/>
              </a:ext>
            </a:extLst>
          </p:cNvPr>
          <p:cNvSpPr txBox="1"/>
          <p:nvPr/>
        </p:nvSpPr>
        <p:spPr>
          <a:xfrm>
            <a:off x="6668451" y="4041275"/>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3</a:t>
            </a:r>
            <a:endParaRPr lang="en-US" b="0" dirty="0">
              <a:latin typeface="CMU Bright Oblique"/>
              <a:cs typeface="CMU Bright Oblique"/>
            </a:endParaRPr>
          </a:p>
        </p:txBody>
      </p:sp>
      <p:sp>
        <p:nvSpPr>
          <p:cNvPr id="31" name="Rectangle 30">
            <a:extLst>
              <a:ext uri="{FF2B5EF4-FFF2-40B4-BE49-F238E27FC236}">
                <a16:creationId xmlns:a16="http://schemas.microsoft.com/office/drawing/2014/main" id="{269A5F12-6FF1-1344-ACE5-62DA2C645699}"/>
              </a:ext>
            </a:extLst>
          </p:cNvPr>
          <p:cNvSpPr/>
          <p:nvPr/>
        </p:nvSpPr>
        <p:spPr>
          <a:xfrm>
            <a:off x="7354740" y="37518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32" name="Straight Arrow Connector 31">
            <a:extLst>
              <a:ext uri="{FF2B5EF4-FFF2-40B4-BE49-F238E27FC236}">
                <a16:creationId xmlns:a16="http://schemas.microsoft.com/office/drawing/2014/main" id="{79628407-9DD8-B04D-A9F4-EABFA83446AB}"/>
              </a:ext>
            </a:extLst>
          </p:cNvPr>
          <p:cNvCxnSpPr>
            <a:cxnSpLocks/>
            <a:stCxn id="33" idx="0"/>
            <a:endCxn id="31" idx="2"/>
          </p:cNvCxnSpPr>
          <p:nvPr/>
        </p:nvCxnSpPr>
        <p:spPr>
          <a:xfrm flipV="1">
            <a:off x="7726100" y="4209105"/>
            <a:ext cx="4029"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C637517-A04F-3F46-AA44-AD262CD7B9D9}"/>
              </a:ext>
            </a:extLst>
          </p:cNvPr>
          <p:cNvSpPr txBox="1"/>
          <p:nvPr/>
        </p:nvSpPr>
        <p:spPr>
          <a:xfrm>
            <a:off x="7158251" y="4679378"/>
            <a:ext cx="1135697"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“really”</a:t>
            </a:r>
          </a:p>
        </p:txBody>
      </p:sp>
      <p:sp>
        <p:nvSpPr>
          <p:cNvPr id="34" name="TextBox 33">
            <a:extLst>
              <a:ext uri="{FF2B5EF4-FFF2-40B4-BE49-F238E27FC236}">
                <a16:creationId xmlns:a16="http://schemas.microsoft.com/office/drawing/2014/main" id="{23DBDB63-71A9-E744-81DE-98D306D16F89}"/>
              </a:ext>
            </a:extLst>
          </p:cNvPr>
          <p:cNvSpPr txBox="1"/>
          <p:nvPr/>
        </p:nvSpPr>
        <p:spPr>
          <a:xfrm>
            <a:off x="2773955" y="2922484"/>
            <a:ext cx="1240147" cy="830997"/>
          </a:xfrm>
          <a:prstGeom prst="rect">
            <a:avLst/>
          </a:prstGeom>
          <a:noFill/>
        </p:spPr>
        <p:txBody>
          <a:bodyPr wrap="none" rtlCol="0">
            <a:spAutoFit/>
          </a:bodyPr>
          <a:lstStyle/>
          <a:p>
            <a:pPr algn="ctr"/>
            <a:r>
              <a:rPr lang="en-US" sz="1600" b="0" dirty="0">
                <a:latin typeface="CMU Bright Oblique"/>
                <a:cs typeface="CMU Bright Oblique"/>
              </a:rPr>
              <a:t>Hidden state</a:t>
            </a:r>
          </a:p>
          <a:p>
            <a:pPr algn="ctr"/>
            <a:r>
              <a:rPr lang="en-US" sz="1600" b="0" dirty="0">
                <a:latin typeface="CMU Bright Oblique"/>
                <a:cs typeface="CMU Bright Oblique"/>
              </a:rPr>
              <a:t>“Memory”</a:t>
            </a:r>
          </a:p>
          <a:p>
            <a:pPr algn="ctr"/>
            <a:r>
              <a:rPr lang="en-US" sz="1600" b="0" dirty="0">
                <a:latin typeface="CMU Bright Oblique"/>
                <a:cs typeface="CMU Bright Oblique"/>
              </a:rPr>
              <a:t>“Context”</a:t>
            </a:r>
          </a:p>
        </p:txBody>
      </p:sp>
    </p:spTree>
    <p:extLst>
      <p:ext uri="{BB962C8B-B14F-4D97-AF65-F5344CB8AC3E}">
        <p14:creationId xmlns:p14="http://schemas.microsoft.com/office/powerpoint/2010/main" val="26734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2" grpId="0"/>
      <p:bldP spid="14" grpId="0"/>
      <p:bldP spid="15" grpId="0" animBg="1"/>
      <p:bldP spid="17" grpId="0"/>
      <p:bldP spid="19" grpId="0"/>
      <p:bldP spid="20" grpId="0"/>
      <p:bldP spid="21" grpId="0" animBg="1"/>
      <p:bldP spid="26" grpId="0" animBg="1"/>
      <p:bldP spid="28" grpId="0"/>
      <p:bldP spid="30" grpId="0"/>
      <p:bldP spid="31" grpId="0" animBg="1"/>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LSTM variant: Gated recurrent unit (GRU)</a:t>
            </a:r>
          </a:p>
        </p:txBody>
      </p:sp>
      <p:sp>
        <p:nvSpPr>
          <p:cNvPr id="3" name="Content Placeholder 2">
            <a:extLst>
              <a:ext uri="{FF2B5EF4-FFF2-40B4-BE49-F238E27FC236}">
                <a16:creationId xmlns:a16="http://schemas.microsoft.com/office/drawing/2014/main" id="{7364C293-9B75-8548-A27B-76EC3BE19684}"/>
              </a:ext>
            </a:extLst>
          </p:cNvPr>
          <p:cNvSpPr>
            <a:spLocks noGrp="1"/>
          </p:cNvSpPr>
          <p:nvPr>
            <p:ph idx="1"/>
          </p:nvPr>
        </p:nvSpPr>
        <p:spPr>
          <a:xfrm>
            <a:off x="7586205" y="2731325"/>
            <a:ext cx="4605795" cy="2706876"/>
          </a:xfrm>
        </p:spPr>
        <p:txBody>
          <a:bodyPr>
            <a:normAutofit/>
          </a:bodyPr>
          <a:lstStyle/>
          <a:p>
            <a:pPr>
              <a:buFont typeface="Arial" panose="020B0604020202020204" pitchFamily="34" charset="0"/>
              <a:buChar char="•"/>
            </a:pPr>
            <a:r>
              <a:rPr lang="en-US" sz="2400" dirty="0"/>
              <a:t>Get rid of separate cell state</a:t>
            </a:r>
          </a:p>
          <a:p>
            <a:pPr>
              <a:buFont typeface="Arial" panose="020B0604020202020204" pitchFamily="34" charset="0"/>
              <a:buChar char="•"/>
            </a:pPr>
            <a:r>
              <a:rPr lang="en-US" sz="2400" dirty="0"/>
              <a:t>Merge “forget” and “output” gates into “update” gate</a:t>
            </a:r>
          </a:p>
        </p:txBody>
      </p:sp>
      <mc:AlternateContent xmlns:mc="http://schemas.openxmlformats.org/markup-compatibility/2006" xmlns:a14="http://schemas.microsoft.com/office/drawing/2010/main">
        <mc:Choice Requires="a14">
          <p:sp>
            <p:nvSpPr>
              <p:cNvPr id="42" name="Oval 41"/>
              <p:cNvSpPr/>
              <p:nvPr/>
            </p:nvSpPr>
            <p:spPr>
              <a:xfrm>
                <a:off x="54688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42" name="Oval 41"/>
              <p:cNvSpPr>
                <a:spLocks noRot="1" noChangeAspect="1" noMove="1" noResize="1" noEditPoints="1" noAdjustHandles="1" noChangeArrowheads="1" noChangeShapeType="1" noTextEdit="1"/>
              </p:cNvSpPr>
              <p:nvPr/>
            </p:nvSpPr>
            <p:spPr>
              <a:xfrm>
                <a:off x="5468888" y="2324444"/>
                <a:ext cx="515211" cy="515211"/>
              </a:xfrm>
              <a:prstGeom prst="ellipse">
                <a:avLst/>
              </a:prstGeom>
              <a:blipFill>
                <a:blip r:embed="rId2"/>
                <a:stretch>
                  <a:fillRect/>
                </a:stretch>
              </a:blipFill>
              <a:effectLst/>
            </p:spPr>
            <p:txBody>
              <a:bodyPr/>
              <a:lstStyle/>
              <a:p>
                <a:r>
                  <a:rPr lang="en-US">
                    <a:noFill/>
                  </a:rPr>
                  <a:t> </a:t>
                </a:r>
              </a:p>
            </p:txBody>
          </p:sp>
        </mc:Fallback>
      </mc:AlternateContent>
      <p:sp>
        <p:nvSpPr>
          <p:cNvPr id="43" name="Oval 42"/>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1" name="Oval 50"/>
          <p:cNvSpPr/>
          <p:nvPr/>
        </p:nvSpPr>
        <p:spPr>
          <a:xfrm>
            <a:off x="5587725" y="3690789"/>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53" name="Straight Arrow Connector 52"/>
          <p:cNvCxnSpPr>
            <a:stCxn id="42" idx="4"/>
          </p:cNvCxnSpPr>
          <p:nvPr/>
        </p:nvCxnSpPr>
        <p:spPr>
          <a:xfrm>
            <a:off x="57264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51" idx="2"/>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1" idx="6"/>
            <a:endCxn id="164" idx="1"/>
          </p:cNvCxnSpPr>
          <p:nvPr/>
        </p:nvCxnSpPr>
        <p:spPr>
          <a:xfrm flipV="1">
            <a:off x="5865262" y="3826875"/>
            <a:ext cx="1252372" cy="26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43" idx="0"/>
            <a:endCxn id="91"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a:off x="59050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53842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endCxn id="43"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43"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44161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p:sp>
        <p:nvSpPr>
          <p:cNvPr id="161" name="TextBox 160"/>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164" name="TextBox 163"/>
              <p:cNvSpPr txBox="1"/>
              <p:nvPr/>
            </p:nvSpPr>
            <p:spPr>
              <a:xfrm>
                <a:off x="7117634" y="3660419"/>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Roman"/>
                        </a:rPr>
                        <m:t>h</m:t>
                      </m:r>
                      <m:r>
                        <a:rPr lang="en-US" sz="1600" i="1" baseline="-25000" dirty="0" err="1">
                          <a:latin typeface="Cambria Math" panose="02040503050406030204" pitchFamily="18" charset="0"/>
                          <a:cs typeface="CMU Bright Roman"/>
                        </a:rPr>
                        <m:t>𝑡</m:t>
                      </m:r>
                    </m:oMath>
                  </m:oMathPara>
                </a14:m>
                <a:endParaRPr lang="en-US" sz="160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7117634" y="3660419"/>
                <a:ext cx="388440" cy="332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59968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5996831" y="2340390"/>
                <a:ext cx="479940" cy="3329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575650" y="5099647"/>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𝑓</m:t>
                      </m:r>
                    </m:oMath>
                  </m:oMathPara>
                </a14:m>
                <a:endParaRPr lang="en-US" sz="1600" baseline="-25000" dirty="0">
                  <a:latin typeface="CMU Bright SemiBold Oblique"/>
                  <a:cs typeface="CMU Bright SemiBold Oblique"/>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2575650" y="5099647"/>
                <a:ext cx="492058" cy="332912"/>
              </a:xfrm>
              <a:prstGeom prst="rect">
                <a:avLst/>
              </a:prstGeom>
              <a:blipFill>
                <a:blip r:embed="rId6"/>
                <a:stretch>
                  <a:fillRect b="-7407"/>
                </a:stretch>
              </a:blipFill>
            </p:spPr>
            <p:txBody>
              <a:bodyPr/>
              <a:lstStyle/>
              <a:p>
                <a:r>
                  <a:rPr lang="en-US">
                    <a:noFill/>
                  </a:rPr>
                  <a:t> </a:t>
                </a:r>
              </a:p>
            </p:txBody>
          </p:sp>
        </mc:Fallback>
      </mc:AlternateContent>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5831242" y="1684768"/>
            <a:ext cx="703807" cy="2063921"/>
          </a:xfrm>
          <a:custGeom>
            <a:avLst/>
            <a:gdLst>
              <a:gd name="connsiteX0" fmla="*/ 374208 w 703807"/>
              <a:gd name="connsiteY0" fmla="*/ 0 h 2063921"/>
              <a:gd name="connsiteX1" fmla="*/ 691718 w 703807"/>
              <a:gd name="connsiteY1" fmla="*/ 1043301 h 2063921"/>
              <a:gd name="connsiteX2" fmla="*/ 0 w 703807"/>
              <a:gd name="connsiteY2" fmla="*/ 2063921 h 2063921"/>
            </a:gdLst>
            <a:ahLst/>
            <a:cxnLst>
              <a:cxn ang="0">
                <a:pos x="connsiteX0" y="connsiteY0"/>
              </a:cxn>
              <a:cxn ang="0">
                <a:pos x="connsiteX1" y="connsiteY1"/>
              </a:cxn>
              <a:cxn ang="0">
                <a:pos x="connsiteX2" y="connsiteY2"/>
              </a:cxn>
            </a:cxnLst>
            <a:rect l="l" t="t" r="r" b="b"/>
            <a:pathLst>
              <a:path w="703807" h="2063921">
                <a:moveTo>
                  <a:pt x="374208" y="0"/>
                </a:moveTo>
                <a:cubicBezTo>
                  <a:pt x="564147" y="349657"/>
                  <a:pt x="754086" y="699314"/>
                  <a:pt x="691718" y="1043301"/>
                </a:cubicBezTo>
                <a:cubicBezTo>
                  <a:pt x="629350" y="1387288"/>
                  <a:pt x="0" y="2063921"/>
                  <a:pt x="0" y="2063921"/>
                </a:cubicBezTo>
              </a:path>
            </a:pathLst>
          </a:custGeom>
          <a:ln w="127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3A6EDFB1-7A46-9D4B-8390-0A4E1AFE5890}"/>
              </a:ext>
            </a:extLst>
          </p:cNvPr>
          <p:cNvSpPr/>
          <p:nvPr/>
        </p:nvSpPr>
        <p:spPr>
          <a:xfrm>
            <a:off x="457200" y="6474023"/>
            <a:ext cx="11201400" cy="338554"/>
          </a:xfrm>
          <a:prstGeom prst="rect">
            <a:avLst/>
          </a:prstGeom>
        </p:spPr>
        <p:txBody>
          <a:bodyPr wrap="square">
            <a:spAutoFit/>
          </a:bodyPr>
          <a:lstStyle/>
          <a:p>
            <a:pPr algn="ctr"/>
            <a:r>
              <a:rPr lang="en-US" sz="1600" b="0" dirty="0">
                <a:latin typeface="+mn-lt"/>
                <a:cs typeface="CMU Bright Roman"/>
              </a:rPr>
              <a:t>K. Cho et al., </a:t>
            </a:r>
            <a:r>
              <a:rPr lang="en-US" sz="1600" b="0" dirty="0">
                <a:latin typeface="+mn-lt"/>
                <a:cs typeface="CMU Bright Roman"/>
                <a:hlinkClick r:id="rId7"/>
              </a:rPr>
              <a:t>Learning phrase representations using RNN encoder-decoder for statistical machine translation</a:t>
            </a:r>
            <a:r>
              <a:rPr lang="en-US" sz="1600" b="0" dirty="0">
                <a:latin typeface="+mn-lt"/>
                <a:cs typeface="CMU Bright Roman"/>
              </a:rPr>
              <a:t>, ACL 2014</a:t>
            </a:r>
          </a:p>
        </p:txBody>
      </p:sp>
      <p:sp>
        <p:nvSpPr>
          <p:cNvPr id="91" name="Oval 90"/>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8" name="TextBox 47">
            <a:extLst>
              <a:ext uri="{FF2B5EF4-FFF2-40B4-BE49-F238E27FC236}">
                <a16:creationId xmlns:a16="http://schemas.microsoft.com/office/drawing/2014/main" id="{3EDAAC55-0328-0340-B1D8-6B2DDB0094AB}"/>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B991D8B-6FAF-6243-81E9-0B55D4996781}"/>
                  </a:ext>
                </a:extLst>
              </p:cNvPr>
              <p:cNvSpPr txBox="1"/>
              <p:nvPr/>
            </p:nvSpPr>
            <p:spPr>
              <a:xfrm>
                <a:off x="51405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6" name="TextBox 35">
                <a:extLst>
                  <a:ext uri="{FF2B5EF4-FFF2-40B4-BE49-F238E27FC236}">
                    <a16:creationId xmlns:a16="http://schemas.microsoft.com/office/drawing/2014/main" id="{3B991D8B-6FAF-6243-81E9-0B55D4996781}"/>
                  </a:ext>
                </a:extLst>
              </p:cNvPr>
              <p:cNvSpPr txBox="1">
                <a:spLocks noRot="1" noChangeAspect="1" noMove="1" noResize="1" noEditPoints="1" noAdjustHandles="1" noChangeArrowheads="1" noChangeShapeType="1" noTextEdit="1"/>
              </p:cNvSpPr>
              <p:nvPr/>
            </p:nvSpPr>
            <p:spPr>
              <a:xfrm>
                <a:off x="5140566" y="1326098"/>
                <a:ext cx="1127168" cy="50270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7B67DAB-D9A1-044E-9719-C18C7D3332F0}"/>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9" name="TextBox 38">
                <a:extLst>
                  <a:ext uri="{FF2B5EF4-FFF2-40B4-BE49-F238E27FC236}">
                    <a16:creationId xmlns:a16="http://schemas.microsoft.com/office/drawing/2014/main" id="{47B67DAB-D9A1-044E-9719-C18C7D3332F0}"/>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D4B980D-3F5E-E544-8497-A2FD31124753}"/>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41" name="TextBox 40">
                <a:extLst>
                  <a:ext uri="{FF2B5EF4-FFF2-40B4-BE49-F238E27FC236}">
                    <a16:creationId xmlns:a16="http://schemas.microsoft.com/office/drawing/2014/main" id="{ED4B980D-3F5E-E544-8497-A2FD31124753}"/>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8872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4891810" y="3422264"/>
                <a:ext cx="506101" cy="3620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4891810" y="3422264"/>
                <a:ext cx="506101" cy="3620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3B41FF4-026C-734A-831C-C06080CE657F}"/>
                  </a:ext>
                </a:extLst>
              </p:cNvPr>
              <p:cNvSpPr txBox="1"/>
              <p:nvPr/>
            </p:nvSpPr>
            <p:spPr>
              <a:xfrm>
                <a:off x="7537207" y="3204963"/>
                <a:ext cx="265912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41" name="TextBox 40">
                <a:extLst>
                  <a:ext uri="{FF2B5EF4-FFF2-40B4-BE49-F238E27FC236}">
                    <a16:creationId xmlns:a16="http://schemas.microsoft.com/office/drawing/2014/main" id="{83B41FF4-026C-734A-831C-C06080CE657F}"/>
                  </a:ext>
                </a:extLst>
              </p:cNvPr>
              <p:cNvSpPr txBox="1">
                <a:spLocks noRot="1" noChangeAspect="1" noMove="1" noResize="1" noEditPoints="1" noAdjustHandles="1" noChangeArrowheads="1" noChangeShapeType="1" noTextEdit="1"/>
              </p:cNvSpPr>
              <p:nvPr/>
            </p:nvSpPr>
            <p:spPr>
              <a:xfrm>
                <a:off x="7537207" y="3204963"/>
                <a:ext cx="2659126" cy="633828"/>
              </a:xfrm>
              <a:prstGeom prst="rect">
                <a:avLst/>
              </a:prstGeom>
              <a:blipFill>
                <a:blip r:embed="rId6"/>
                <a:stretch>
                  <a:fillRect l="-189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2AB3E4-D0EA-2243-9BA9-E276BA8C9F64}"/>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15" name="TextBox 14">
                <a:extLst>
                  <a:ext uri="{FF2B5EF4-FFF2-40B4-BE49-F238E27FC236}">
                    <a16:creationId xmlns:a16="http://schemas.microsoft.com/office/drawing/2014/main" id="{232AB3E4-D0EA-2243-9BA9-E276BA8C9F64}"/>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65116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CF01038B-DAD8-314D-964B-8A60D4C497A1}"/>
              </a:ext>
            </a:extLst>
          </p:cNvPr>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DBE2BD2E-5462-F24B-A0E8-A5119E191B06}"/>
              </a:ext>
            </a:extLst>
          </p:cNvPr>
          <p:cNvCxnSpPr>
            <a:stCxn id="17" idx="0"/>
            <a:endCxn id="24"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AB49CF-3F1B-3C4F-8549-71A2F955E09E}"/>
              </a:ext>
            </a:extLst>
          </p:cNvPr>
          <p:cNvCxnSpPr>
            <a:endCxn id="17"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766789C-6C7C-9446-AE20-FCD0B9D0C2A0}"/>
              </a:ext>
            </a:extLst>
          </p:cNvPr>
          <p:cNvCxnSpPr>
            <a:endCxn id="17"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89AA975-15D5-A745-BF12-3F24ECC6A807}"/>
              </a:ext>
            </a:extLst>
          </p:cNvPr>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132653-A695-D94D-8109-162B16A5E59E}"/>
                  </a:ext>
                </a:extLst>
              </p:cNvPr>
              <p:cNvSpPr txBox="1"/>
              <p:nvPr/>
            </p:nvSpPr>
            <p:spPr>
              <a:xfrm>
                <a:off x="25794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22" name="TextBox 21">
                <a:extLst>
                  <a:ext uri="{FF2B5EF4-FFF2-40B4-BE49-F238E27FC236}">
                    <a16:creationId xmlns:a16="http://schemas.microsoft.com/office/drawing/2014/main" id="{CB132653-A695-D94D-8109-162B16A5E59E}"/>
                  </a:ext>
                </a:extLst>
              </p:cNvPr>
              <p:cNvSpPr txBox="1">
                <a:spLocks noRot="1" noChangeAspect="1" noMove="1" noResize="1" noEditPoints="1" noAdjustHandles="1" noChangeArrowheads="1" noChangeShapeType="1" noTextEdit="1"/>
              </p:cNvSpPr>
              <p:nvPr/>
            </p:nvSpPr>
            <p:spPr>
              <a:xfrm>
                <a:off x="2579465" y="5099647"/>
                <a:ext cx="484428" cy="332912"/>
              </a:xfrm>
              <a:prstGeom prst="rect">
                <a:avLst/>
              </a:prstGeom>
              <a:blipFill>
                <a:blip r:embed="rId5"/>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C613EB7C-985F-B247-9037-AF195A462CFB}"/>
              </a:ext>
            </a:extLst>
          </p:cNvPr>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5" name="TextBox 24">
            <a:extLst>
              <a:ext uri="{FF2B5EF4-FFF2-40B4-BE49-F238E27FC236}">
                <a16:creationId xmlns:a16="http://schemas.microsoft.com/office/drawing/2014/main" id="{5DEDA4FE-05FE-D843-B02B-D0C8873316E0}"/>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A31F85-FC7C-3548-92F1-9DF718AE42B1}"/>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26" name="TextBox 25">
                <a:extLst>
                  <a:ext uri="{FF2B5EF4-FFF2-40B4-BE49-F238E27FC236}">
                    <a16:creationId xmlns:a16="http://schemas.microsoft.com/office/drawing/2014/main" id="{82A31F85-FC7C-3548-92F1-9DF718AE42B1}"/>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9DFBA06-C5C6-A64A-8CF3-DCEDCFDCA31C}"/>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28" name="TextBox 27">
                <a:extLst>
                  <a:ext uri="{FF2B5EF4-FFF2-40B4-BE49-F238E27FC236}">
                    <a16:creationId xmlns:a16="http://schemas.microsoft.com/office/drawing/2014/main" id="{E9DFBA06-C5C6-A64A-8CF3-DCEDCFDCA31C}"/>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9F9867-65E2-DB4E-A26B-4B63AF84E963}"/>
                  </a:ext>
                </a:extLst>
              </p:cNvPr>
              <p:cNvSpPr txBox="1"/>
              <p:nvPr/>
            </p:nvSpPr>
            <p:spPr>
              <a:xfrm>
                <a:off x="7537207" y="2323578"/>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𝑟</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𝜎</m:t>
                      </m:r>
                      <m:d>
                        <m:dPr>
                          <m:ctrlPr>
                            <a:rPr lang="en-US" i="1">
                              <a:solidFill>
                                <a:srgbClr val="C00000"/>
                              </a:solidFill>
                              <a:latin typeface="Cambria Math" panose="02040503050406030204" pitchFamily="18" charset="0"/>
                              <a:ea typeface="Cambria Math" panose="02040503050406030204" pitchFamily="18" charset="0"/>
                            </a:rPr>
                          </m:ctrlPr>
                        </m:d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𝑊</m:t>
                              </m:r>
                            </m:e>
                            <m:sub>
                              <m:r>
                                <a:rPr lang="en-US" i="1">
                                  <a:solidFill>
                                    <a:srgbClr val="C00000"/>
                                  </a:solidFill>
                                  <a:latin typeface="Cambria Math" panose="02040503050406030204" pitchFamily="18" charset="0"/>
                                  <a:ea typeface="Cambria Math" panose="02040503050406030204" pitchFamily="18" charset="0"/>
                                </a:rPr>
                                <m:t>𝑟</m:t>
                              </m:r>
                            </m:sub>
                          </m:sSub>
                          <m:d>
                            <m:dPr>
                              <m:ctrlPr>
                                <a:rPr lang="en-US" i="1">
                                  <a:solidFill>
                                    <a:srgbClr val="C00000"/>
                                  </a:solidFill>
                                  <a:latin typeface="Cambria Math" panose="02040503050406030204" pitchFamily="18" charset="0"/>
                                  <a:ea typeface="Cambria Math" panose="02040503050406030204" pitchFamily="18" charset="0"/>
                                </a:rPr>
                              </m:ctrlPr>
                            </m:dPr>
                            <m:e>
                              <m:eqArr>
                                <m:eqArrPr>
                                  <m:ctrlPr>
                                    <a:rPr lang="en-US" i="1">
                                      <a:solidFill>
                                        <a:srgbClr val="C00000"/>
                                      </a:solidFill>
                                      <a:latin typeface="Cambria Math" panose="02040503050406030204" pitchFamily="18" charset="0"/>
                                      <a:ea typeface="Cambria Math" panose="02040503050406030204" pitchFamily="18" charset="0"/>
                                    </a:rPr>
                                  </m:ctrlPr>
                                </m:eqArr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𝑥</m:t>
                                      </m:r>
                                    </m:e>
                                    <m:sub>
                                      <m:r>
                                        <a:rPr lang="en-US" i="1">
                                          <a:solidFill>
                                            <a:srgbClr val="C00000"/>
                                          </a:solidFill>
                                          <a:latin typeface="Cambria Math" panose="02040503050406030204" pitchFamily="18" charset="0"/>
                                          <a:ea typeface="Cambria Math" panose="02040503050406030204" pitchFamily="18" charset="0"/>
                                        </a:rPr>
                                        <m:t>𝑡</m:t>
                                      </m:r>
                                    </m:sub>
                                  </m:sSub>
                                </m:e>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𝑏</m:t>
                              </m:r>
                            </m:e>
                            <m:sub>
                              <m:r>
                                <a:rPr lang="en-US" i="1">
                                  <a:solidFill>
                                    <a:srgbClr val="C00000"/>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29" name="TextBox 28">
                <a:extLst>
                  <a:ext uri="{FF2B5EF4-FFF2-40B4-BE49-F238E27FC236}">
                    <a16:creationId xmlns:a16="http://schemas.microsoft.com/office/drawing/2014/main" id="{789F9867-65E2-DB4E-A26B-4B63AF84E963}"/>
                  </a:ext>
                </a:extLst>
              </p:cNvPr>
              <p:cNvSpPr txBox="1">
                <a:spLocks noRot="1" noChangeAspect="1" noMove="1" noResize="1" noEditPoints="1" noAdjustHandles="1" noChangeArrowheads="1" noChangeShapeType="1" noTextEdit="1"/>
              </p:cNvSpPr>
              <p:nvPr/>
            </p:nvSpPr>
            <p:spPr>
              <a:xfrm>
                <a:off x="7537207" y="2323578"/>
                <a:ext cx="3193695" cy="633828"/>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7896D7-E045-0A4C-8EAE-90DCBF05CE82}"/>
                  </a:ext>
                </a:extLst>
              </p:cNvPr>
              <p:cNvSpPr txBox="1"/>
              <p:nvPr/>
            </p:nvSpPr>
            <p:spPr>
              <a:xfrm>
                <a:off x="7537207" y="3204963"/>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𝑟</m:t>
                                  </m:r>
                                </m:e>
                                <m:sub>
                                  <m:r>
                                    <a:rPr lang="en-US" i="1">
                                      <a:solidFill>
                                        <a:srgbClr val="C00000"/>
                                      </a:solidFill>
                                      <a:latin typeface="Cambria Math" panose="02040503050406030204" pitchFamily="18" charset="0"/>
                                      <a:ea typeface="Cambria Math" panose="02040503050406030204" pitchFamily="18" charset="0"/>
                                    </a:rPr>
                                    <m:t>𝑡</m:t>
                                  </m:r>
                                </m:sub>
                              </m:sSub>
                              <m:r>
                                <a:rPr lang="en-US" i="1">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30" name="TextBox 29">
                <a:extLst>
                  <a:ext uri="{FF2B5EF4-FFF2-40B4-BE49-F238E27FC236}">
                    <a16:creationId xmlns:a16="http://schemas.microsoft.com/office/drawing/2014/main" id="{0A7896D7-E045-0A4C-8EAE-90DCBF05CE82}"/>
                  </a:ext>
                </a:extLst>
              </p:cNvPr>
              <p:cNvSpPr txBox="1">
                <a:spLocks noRot="1" noChangeAspect="1" noMove="1" noResize="1" noEditPoints="1" noAdjustHandles="1" noChangeArrowheads="1" noChangeShapeType="1" noTextEdit="1"/>
              </p:cNvSpPr>
              <p:nvPr/>
            </p:nvSpPr>
            <p:spPr>
              <a:xfrm>
                <a:off x="7537207" y="3204963"/>
                <a:ext cx="3291735" cy="633828"/>
              </a:xfrm>
              <a:prstGeom prst="rect">
                <a:avLst/>
              </a:prstGeom>
              <a:blipFill>
                <a:blip r:embed="rId9"/>
                <a:stretch>
                  <a:fillRect l="-1149" b="-2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CFE77D5-8F3A-AF48-BD68-C5E2329C745E}"/>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27" name="TextBox 26">
                <a:extLst>
                  <a:ext uri="{FF2B5EF4-FFF2-40B4-BE49-F238E27FC236}">
                    <a16:creationId xmlns:a16="http://schemas.microsoft.com/office/drawing/2014/main" id="{5CFE77D5-8F3A-AF48-BD68-C5E2329C745E}"/>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918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CF01038B-DAD8-314D-964B-8A60D4C497A1}"/>
              </a:ext>
            </a:extLst>
          </p:cNvPr>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DBE2BD2E-5462-F24B-A0E8-A5119E191B06}"/>
              </a:ext>
            </a:extLst>
          </p:cNvPr>
          <p:cNvCxnSpPr>
            <a:stCxn id="17" idx="0"/>
            <a:endCxn id="24"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AB49CF-3F1B-3C4F-8549-71A2F955E09E}"/>
              </a:ext>
            </a:extLst>
          </p:cNvPr>
          <p:cNvCxnSpPr>
            <a:endCxn id="17"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766789C-6C7C-9446-AE20-FCD0B9D0C2A0}"/>
              </a:ext>
            </a:extLst>
          </p:cNvPr>
          <p:cNvCxnSpPr>
            <a:endCxn id="17"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89AA975-15D5-A745-BF12-3F24ECC6A807}"/>
              </a:ext>
            </a:extLst>
          </p:cNvPr>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132653-A695-D94D-8109-162B16A5E59E}"/>
                  </a:ext>
                </a:extLst>
              </p:cNvPr>
              <p:cNvSpPr txBox="1"/>
              <p:nvPr/>
            </p:nvSpPr>
            <p:spPr>
              <a:xfrm>
                <a:off x="25794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22" name="TextBox 21">
                <a:extLst>
                  <a:ext uri="{FF2B5EF4-FFF2-40B4-BE49-F238E27FC236}">
                    <a16:creationId xmlns:a16="http://schemas.microsoft.com/office/drawing/2014/main" id="{CB132653-A695-D94D-8109-162B16A5E59E}"/>
                  </a:ext>
                </a:extLst>
              </p:cNvPr>
              <p:cNvSpPr txBox="1">
                <a:spLocks noRot="1" noChangeAspect="1" noMove="1" noResize="1" noEditPoints="1" noAdjustHandles="1" noChangeArrowheads="1" noChangeShapeType="1" noTextEdit="1"/>
              </p:cNvSpPr>
              <p:nvPr/>
            </p:nvSpPr>
            <p:spPr>
              <a:xfrm>
                <a:off x="2579465" y="5099647"/>
                <a:ext cx="484428" cy="332912"/>
              </a:xfrm>
              <a:prstGeom prst="rect">
                <a:avLst/>
              </a:prstGeom>
              <a:blipFill>
                <a:blip r:embed="rId5"/>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C613EB7C-985F-B247-9037-AF195A462CFB}"/>
              </a:ext>
            </a:extLst>
          </p:cNvPr>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5" name="TextBox 24">
            <a:extLst>
              <a:ext uri="{FF2B5EF4-FFF2-40B4-BE49-F238E27FC236}">
                <a16:creationId xmlns:a16="http://schemas.microsoft.com/office/drawing/2014/main" id="{5DEDA4FE-05FE-D843-B02B-D0C8873316E0}"/>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A31F85-FC7C-3548-92F1-9DF718AE42B1}"/>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26" name="TextBox 25">
                <a:extLst>
                  <a:ext uri="{FF2B5EF4-FFF2-40B4-BE49-F238E27FC236}">
                    <a16:creationId xmlns:a16="http://schemas.microsoft.com/office/drawing/2014/main" id="{82A31F85-FC7C-3548-92F1-9DF718AE42B1}"/>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9DFBA06-C5C6-A64A-8CF3-DCEDCFDCA31C}"/>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28" name="TextBox 27">
                <a:extLst>
                  <a:ext uri="{FF2B5EF4-FFF2-40B4-BE49-F238E27FC236}">
                    <a16:creationId xmlns:a16="http://schemas.microsoft.com/office/drawing/2014/main" id="{E9DFBA06-C5C6-A64A-8CF3-DCEDCFDCA31C}"/>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9F9867-65E2-DB4E-A26B-4B63AF84E963}"/>
                  </a:ext>
                </a:extLst>
              </p:cNvPr>
              <p:cNvSpPr txBox="1"/>
              <p:nvPr/>
            </p:nvSpPr>
            <p:spPr>
              <a:xfrm>
                <a:off x="7537207" y="2323578"/>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𝑟</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𝑟</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29" name="TextBox 28">
                <a:extLst>
                  <a:ext uri="{FF2B5EF4-FFF2-40B4-BE49-F238E27FC236}">
                    <a16:creationId xmlns:a16="http://schemas.microsoft.com/office/drawing/2014/main" id="{789F9867-65E2-DB4E-A26B-4B63AF84E963}"/>
                  </a:ext>
                </a:extLst>
              </p:cNvPr>
              <p:cNvSpPr txBox="1">
                <a:spLocks noRot="1" noChangeAspect="1" noMove="1" noResize="1" noEditPoints="1" noAdjustHandles="1" noChangeArrowheads="1" noChangeShapeType="1" noTextEdit="1"/>
              </p:cNvSpPr>
              <p:nvPr/>
            </p:nvSpPr>
            <p:spPr>
              <a:xfrm>
                <a:off x="7537207" y="2323578"/>
                <a:ext cx="3193695" cy="633828"/>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7896D7-E045-0A4C-8EAE-90DCBF05CE82}"/>
                  </a:ext>
                </a:extLst>
              </p:cNvPr>
              <p:cNvSpPr txBox="1"/>
              <p:nvPr/>
            </p:nvSpPr>
            <p:spPr>
              <a:xfrm>
                <a:off x="7537207" y="3204963"/>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𝑟</m:t>
                                  </m:r>
                                </m:e>
                                <m:sub>
                                  <m:r>
                                    <a:rPr lang="en-US" i="1">
                                      <a:solidFill>
                                        <a:srgbClr val="9900CC"/>
                                      </a:solidFill>
                                      <a:latin typeface="Cambria Math" panose="02040503050406030204" pitchFamily="18" charset="0"/>
                                      <a:ea typeface="Cambria Math" panose="02040503050406030204" pitchFamily="18" charset="0"/>
                                    </a:rPr>
                                    <m:t>𝑡</m:t>
                                  </m:r>
                                </m:sub>
                              </m:sSub>
                              <m:r>
                                <a:rPr lang="en-US" i="1">
                                  <a:solidFill>
                                    <a:srgbClr val="9900CC"/>
                                  </a:solidFill>
                                  <a:latin typeface="Cambria Math" panose="02040503050406030204" pitchFamily="18" charset="0"/>
                                  <a:ea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 </m:t>
                                  </m:r>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30" name="TextBox 29">
                <a:extLst>
                  <a:ext uri="{FF2B5EF4-FFF2-40B4-BE49-F238E27FC236}">
                    <a16:creationId xmlns:a16="http://schemas.microsoft.com/office/drawing/2014/main" id="{0A7896D7-E045-0A4C-8EAE-90DCBF05CE82}"/>
                  </a:ext>
                </a:extLst>
              </p:cNvPr>
              <p:cNvSpPr txBox="1">
                <a:spLocks noRot="1" noChangeAspect="1" noMove="1" noResize="1" noEditPoints="1" noAdjustHandles="1" noChangeArrowheads="1" noChangeShapeType="1" noTextEdit="1"/>
              </p:cNvSpPr>
              <p:nvPr/>
            </p:nvSpPr>
            <p:spPr>
              <a:xfrm>
                <a:off x="7537207" y="3204963"/>
                <a:ext cx="3291735" cy="633828"/>
              </a:xfrm>
              <a:prstGeom prst="rect">
                <a:avLst/>
              </a:prstGeom>
              <a:blipFill>
                <a:blip r:embed="rId9"/>
                <a:stretch>
                  <a:fillRect l="-1149" b="-2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87CDFA73-56B9-E64E-B26A-AD5C7CD76A08}"/>
                  </a:ext>
                </a:extLst>
              </p:cNvPr>
              <p:cNvSpPr/>
              <p:nvPr/>
            </p:nvSpPr>
            <p:spPr>
              <a:xfrm>
                <a:off x="54688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27" name="Oval 26">
                <a:extLst>
                  <a:ext uri="{FF2B5EF4-FFF2-40B4-BE49-F238E27FC236}">
                    <a16:creationId xmlns:a16="http://schemas.microsoft.com/office/drawing/2014/main" id="{87CDFA73-56B9-E64E-B26A-AD5C7CD76A08}"/>
                  </a:ext>
                </a:extLst>
              </p:cNvPr>
              <p:cNvSpPr>
                <a:spLocks noRot="1" noChangeAspect="1" noMove="1" noResize="1" noEditPoints="1" noAdjustHandles="1" noChangeArrowheads="1" noChangeShapeType="1" noTextEdit="1"/>
              </p:cNvSpPr>
              <p:nvPr/>
            </p:nvSpPr>
            <p:spPr>
              <a:xfrm>
                <a:off x="5468888" y="2324444"/>
                <a:ext cx="515211" cy="515211"/>
              </a:xfrm>
              <a:prstGeom prst="ellipse">
                <a:avLst/>
              </a:prstGeom>
              <a:blipFill>
                <a:blip r:embed="rId10"/>
                <a:stretch>
                  <a:fillRect/>
                </a:stretch>
              </a:blipFill>
              <a:effectLst/>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A2719317-24E4-384F-A38E-CAB0664F29C6}"/>
              </a:ext>
            </a:extLst>
          </p:cNvPr>
          <p:cNvCxnSpPr>
            <a:stCxn id="27" idx="4"/>
          </p:cNvCxnSpPr>
          <p:nvPr/>
        </p:nvCxnSpPr>
        <p:spPr>
          <a:xfrm>
            <a:off x="57264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184D240-DCB8-7C4C-9285-3EDE94069335}"/>
              </a:ext>
            </a:extLst>
          </p:cNvPr>
          <p:cNvCxnSpPr>
            <a:cxnSpLocks/>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F5774EE-F93F-C049-9840-A4520CB792FB}"/>
              </a:ext>
            </a:extLst>
          </p:cNvPr>
          <p:cNvCxnSpPr/>
          <p:nvPr/>
        </p:nvCxnSpPr>
        <p:spPr>
          <a:xfrm flipH="1">
            <a:off x="59050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836086A-4AFD-E147-A396-8D5AA21255BD}"/>
              </a:ext>
            </a:extLst>
          </p:cNvPr>
          <p:cNvCxnSpPr/>
          <p:nvPr/>
        </p:nvCxnSpPr>
        <p:spPr>
          <a:xfrm>
            <a:off x="53842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1D435360-9483-0747-A661-BD263CAC71DE}"/>
              </a:ext>
            </a:extLst>
          </p:cNvPr>
          <p:cNvSpPr txBox="1"/>
          <p:nvPr/>
        </p:nvSpPr>
        <p:spPr>
          <a:xfrm>
            <a:off x="44161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1A16A2D-63C3-9749-B667-BDC46446F6F2}"/>
                  </a:ext>
                </a:extLst>
              </p:cNvPr>
              <p:cNvSpPr txBox="1"/>
              <p:nvPr/>
            </p:nvSpPr>
            <p:spPr>
              <a:xfrm>
                <a:off x="59968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40" name="TextBox 39">
                <a:extLst>
                  <a:ext uri="{FF2B5EF4-FFF2-40B4-BE49-F238E27FC236}">
                    <a16:creationId xmlns:a16="http://schemas.microsoft.com/office/drawing/2014/main" id="{11A16A2D-63C3-9749-B667-BDC46446F6F2}"/>
                  </a:ext>
                </a:extLst>
              </p:cNvPr>
              <p:cNvSpPr txBox="1">
                <a:spLocks noRot="1" noChangeAspect="1" noMove="1" noResize="1" noEditPoints="1" noAdjustHandles="1" noChangeArrowheads="1" noChangeShapeType="1" noTextEdit="1"/>
              </p:cNvSpPr>
              <p:nvPr/>
            </p:nvSpPr>
            <p:spPr>
              <a:xfrm>
                <a:off x="5996831" y="2340390"/>
                <a:ext cx="479940" cy="33291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C99CB25-2F4E-4D47-B536-4E845C61CD4D}"/>
                  </a:ext>
                </a:extLst>
              </p:cNvPr>
              <p:cNvSpPr txBox="1"/>
              <p:nvPr/>
            </p:nvSpPr>
            <p:spPr>
              <a:xfrm>
                <a:off x="51405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1" name="TextBox 40">
                <a:extLst>
                  <a:ext uri="{FF2B5EF4-FFF2-40B4-BE49-F238E27FC236}">
                    <a16:creationId xmlns:a16="http://schemas.microsoft.com/office/drawing/2014/main" id="{CC99CB25-2F4E-4D47-B536-4E845C61CD4D}"/>
                  </a:ext>
                </a:extLst>
              </p:cNvPr>
              <p:cNvSpPr txBox="1">
                <a:spLocks noRot="1" noChangeAspect="1" noMove="1" noResize="1" noEditPoints="1" noAdjustHandles="1" noChangeArrowheads="1" noChangeShapeType="1" noTextEdit="1"/>
              </p:cNvSpPr>
              <p:nvPr/>
            </p:nvSpPr>
            <p:spPr>
              <a:xfrm>
                <a:off x="5140566" y="1326098"/>
                <a:ext cx="1127168" cy="50270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284EAFF-C3A5-A343-94E1-3908C0EAA00E}"/>
                  </a:ext>
                </a:extLst>
              </p:cNvPr>
              <p:cNvSpPr txBox="1"/>
              <p:nvPr/>
            </p:nvSpPr>
            <p:spPr>
              <a:xfrm>
                <a:off x="7537208" y="4081031"/>
                <a:ext cx="323915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𝑧</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𝜎</m:t>
                      </m:r>
                      <m:d>
                        <m:dPr>
                          <m:ctrlPr>
                            <a:rPr lang="en-US" i="1">
                              <a:solidFill>
                                <a:srgbClr val="C00000"/>
                              </a:solidFill>
                              <a:latin typeface="Cambria Math" panose="02040503050406030204" pitchFamily="18" charset="0"/>
                              <a:ea typeface="Cambria Math" panose="02040503050406030204" pitchFamily="18" charset="0"/>
                            </a:rPr>
                          </m:ctrlPr>
                        </m:d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𝑊</m:t>
                              </m:r>
                            </m:e>
                            <m:sub>
                              <m:r>
                                <a:rPr lang="en-US" i="1">
                                  <a:solidFill>
                                    <a:srgbClr val="C00000"/>
                                  </a:solidFill>
                                  <a:latin typeface="Cambria Math" panose="02040503050406030204" pitchFamily="18" charset="0"/>
                                  <a:ea typeface="Cambria Math" panose="02040503050406030204" pitchFamily="18" charset="0"/>
                                </a:rPr>
                                <m:t>𝑧</m:t>
                              </m:r>
                            </m:sub>
                          </m:sSub>
                          <m:d>
                            <m:dPr>
                              <m:ctrlPr>
                                <a:rPr lang="en-US" i="1">
                                  <a:solidFill>
                                    <a:srgbClr val="C00000"/>
                                  </a:solidFill>
                                  <a:latin typeface="Cambria Math" panose="02040503050406030204" pitchFamily="18" charset="0"/>
                                  <a:ea typeface="Cambria Math" panose="02040503050406030204" pitchFamily="18" charset="0"/>
                                </a:rPr>
                              </m:ctrlPr>
                            </m:dPr>
                            <m:e>
                              <m:eqArr>
                                <m:eqArrPr>
                                  <m:ctrlPr>
                                    <a:rPr lang="en-US" i="1">
                                      <a:solidFill>
                                        <a:srgbClr val="C00000"/>
                                      </a:solidFill>
                                      <a:latin typeface="Cambria Math" panose="02040503050406030204" pitchFamily="18" charset="0"/>
                                      <a:ea typeface="Cambria Math" panose="02040503050406030204" pitchFamily="18" charset="0"/>
                                    </a:rPr>
                                  </m:ctrlPr>
                                </m:eqArr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𝑥</m:t>
                                      </m:r>
                                    </m:e>
                                    <m:sub>
                                      <m:r>
                                        <a:rPr lang="en-US" i="1">
                                          <a:solidFill>
                                            <a:srgbClr val="C00000"/>
                                          </a:solidFill>
                                          <a:latin typeface="Cambria Math" panose="02040503050406030204" pitchFamily="18" charset="0"/>
                                          <a:ea typeface="Cambria Math" panose="02040503050406030204" pitchFamily="18" charset="0"/>
                                        </a:rPr>
                                        <m:t>𝑡</m:t>
                                      </m:r>
                                    </m:sub>
                                  </m:sSub>
                                </m:e>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𝑏</m:t>
                              </m:r>
                            </m:e>
                            <m:sub>
                              <m:r>
                                <a:rPr lang="en-US" i="1">
                                  <a:solidFill>
                                    <a:srgbClr val="C00000"/>
                                  </a:solidFill>
                                  <a:latin typeface="Cambria Math" panose="02040503050406030204" pitchFamily="18" charset="0"/>
                                  <a:ea typeface="Cambria Math" panose="02040503050406030204" pitchFamily="18" charset="0"/>
                                </a:rPr>
                                <m:t>𝑧</m:t>
                              </m:r>
                            </m:sub>
                          </m:sSub>
                        </m:e>
                      </m:d>
                    </m:oMath>
                  </m:oMathPara>
                </a14:m>
                <a:endParaRPr lang="en-US" dirty="0">
                  <a:solidFill>
                    <a:srgbClr val="9900CC"/>
                  </a:solidFill>
                </a:endParaRPr>
              </a:p>
            </p:txBody>
          </p:sp>
        </mc:Choice>
        <mc:Fallback xmlns="">
          <p:sp>
            <p:nvSpPr>
              <p:cNvPr id="42" name="TextBox 41">
                <a:extLst>
                  <a:ext uri="{FF2B5EF4-FFF2-40B4-BE49-F238E27FC236}">
                    <a16:creationId xmlns:a16="http://schemas.microsoft.com/office/drawing/2014/main" id="{4284EAFF-C3A5-A343-94E1-3908C0EAA00E}"/>
                  </a:ext>
                </a:extLst>
              </p:cNvPr>
              <p:cNvSpPr txBox="1">
                <a:spLocks noRot="1" noChangeAspect="1" noMove="1" noResize="1" noEditPoints="1" noAdjustHandles="1" noChangeArrowheads="1" noChangeShapeType="1" noTextEdit="1"/>
              </p:cNvSpPr>
              <p:nvPr/>
            </p:nvSpPr>
            <p:spPr>
              <a:xfrm>
                <a:off x="7537208" y="4081031"/>
                <a:ext cx="3239156" cy="633828"/>
              </a:xfrm>
              <a:prstGeom prst="rect">
                <a:avLst/>
              </a:prstGeom>
              <a:blipFill>
                <a:blip r:embed="rId13"/>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6716AB6-F821-964E-9998-B1DF4E9A424D}"/>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43" name="TextBox 42">
                <a:extLst>
                  <a:ext uri="{FF2B5EF4-FFF2-40B4-BE49-F238E27FC236}">
                    <a16:creationId xmlns:a16="http://schemas.microsoft.com/office/drawing/2014/main" id="{36716AB6-F821-964E-9998-B1DF4E9A424D}"/>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8477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4100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LSTM variant: Gated recurrent unit (GRU)</a:t>
            </a:r>
          </a:p>
        </p:txBody>
      </p:sp>
      <mc:AlternateContent xmlns:mc="http://schemas.openxmlformats.org/markup-compatibility/2006" xmlns:a14="http://schemas.microsoft.com/office/drawing/2010/main">
        <mc:Choice Requires="a14">
          <p:sp>
            <p:nvSpPr>
              <p:cNvPr id="42" name="Oval 41"/>
              <p:cNvSpPr/>
              <p:nvPr/>
            </p:nvSpPr>
            <p:spPr>
              <a:xfrm>
                <a:off x="45544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42" name="Oval 41"/>
              <p:cNvSpPr>
                <a:spLocks noRot="1" noChangeAspect="1" noMove="1" noResize="1" noEditPoints="1" noAdjustHandles="1" noChangeArrowheads="1" noChangeShapeType="1" noTextEdit="1"/>
              </p:cNvSpPr>
              <p:nvPr/>
            </p:nvSpPr>
            <p:spPr>
              <a:xfrm>
                <a:off x="4554488" y="2324444"/>
                <a:ext cx="515211" cy="515211"/>
              </a:xfrm>
              <a:prstGeom prst="ellipse">
                <a:avLst/>
              </a:prstGeom>
              <a:blipFill>
                <a:blip r:embed="rId2"/>
                <a:stretch>
                  <a:fillRect/>
                </a:stretch>
              </a:blipFill>
              <a:effectLst/>
            </p:spPr>
            <p:txBody>
              <a:bodyPr/>
              <a:lstStyle/>
              <a:p>
                <a:r>
                  <a:rPr lang="en-US">
                    <a:noFill/>
                  </a:rPr>
                  <a:t> </a:t>
                </a:r>
              </a:p>
            </p:txBody>
          </p:sp>
        </mc:Fallback>
      </mc:AlternateContent>
      <p:sp>
        <p:nvSpPr>
          <p:cNvPr id="43" name="Oval 42"/>
          <p:cNvSpPr/>
          <p:nvPr/>
        </p:nvSpPr>
        <p:spPr>
          <a:xfrm>
            <a:off x="20790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grpSp>
        <p:nvGrpSpPr>
          <p:cNvPr id="52" name="Group 51"/>
          <p:cNvGrpSpPr/>
          <p:nvPr/>
        </p:nvGrpSpPr>
        <p:grpSpPr>
          <a:xfrm>
            <a:off x="33378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1" name="Oval 50"/>
          <p:cNvSpPr/>
          <p:nvPr/>
        </p:nvSpPr>
        <p:spPr>
          <a:xfrm>
            <a:off x="4673325" y="3690789"/>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53" name="Straight Arrow Connector 52"/>
          <p:cNvCxnSpPr>
            <a:stCxn id="42" idx="4"/>
          </p:cNvCxnSpPr>
          <p:nvPr/>
        </p:nvCxnSpPr>
        <p:spPr>
          <a:xfrm>
            <a:off x="48120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51" idx="2"/>
          </p:cNvCxnSpPr>
          <p:nvPr/>
        </p:nvCxnSpPr>
        <p:spPr>
          <a:xfrm>
            <a:off x="38530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1" idx="6"/>
            <a:endCxn id="164" idx="1"/>
          </p:cNvCxnSpPr>
          <p:nvPr/>
        </p:nvCxnSpPr>
        <p:spPr>
          <a:xfrm flipV="1">
            <a:off x="4950862" y="3826875"/>
            <a:ext cx="1252372" cy="26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43" idx="0"/>
            <a:endCxn id="91" idx="4"/>
          </p:cNvCxnSpPr>
          <p:nvPr/>
        </p:nvCxnSpPr>
        <p:spPr>
          <a:xfrm flipV="1">
            <a:off x="23366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a:off x="49906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44698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endCxn id="43" idx="5"/>
          </p:cNvCxnSpPr>
          <p:nvPr/>
        </p:nvCxnSpPr>
        <p:spPr>
          <a:xfrm flipH="1" flipV="1">
            <a:off x="25188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43" idx="3"/>
          </p:cNvCxnSpPr>
          <p:nvPr/>
        </p:nvCxnSpPr>
        <p:spPr>
          <a:xfrm flipV="1">
            <a:off x="20790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5017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p:sp>
        <p:nvSpPr>
          <p:cNvPr id="161" name="TextBox 160"/>
          <p:cNvSpPr txBox="1"/>
          <p:nvPr/>
        </p:nvSpPr>
        <p:spPr>
          <a:xfrm>
            <a:off x="26350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164" name="TextBox 163"/>
              <p:cNvSpPr txBox="1"/>
              <p:nvPr/>
            </p:nvSpPr>
            <p:spPr>
              <a:xfrm>
                <a:off x="6203234" y="3660419"/>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Roman"/>
                        </a:rPr>
                        <m:t>h</m:t>
                      </m:r>
                      <m:r>
                        <a:rPr lang="en-US" sz="1600" i="1" baseline="-25000" dirty="0" err="1">
                          <a:latin typeface="Cambria Math" panose="02040503050406030204" pitchFamily="18" charset="0"/>
                          <a:cs typeface="CMU Bright Roman"/>
                        </a:rPr>
                        <m:t>𝑡</m:t>
                      </m:r>
                    </m:oMath>
                  </m:oMathPara>
                </a14:m>
                <a:endParaRPr lang="en-US" sz="160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6203234" y="3660419"/>
                <a:ext cx="388440" cy="332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4674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467496" y="3262904"/>
                <a:ext cx="418704"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50824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5082431" y="2340390"/>
                <a:ext cx="479940" cy="3329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6650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1665065" y="5099647"/>
                <a:ext cx="484428" cy="332912"/>
              </a:xfrm>
              <a:prstGeom prst="rect">
                <a:avLst/>
              </a:prstGeom>
              <a:blipFill>
                <a:blip r:embed="rId6"/>
                <a:stretch>
                  <a:fillRect/>
                </a:stretch>
              </a:blipFill>
            </p:spPr>
            <p:txBody>
              <a:bodyPr/>
              <a:lstStyle/>
              <a:p>
                <a:r>
                  <a:rPr lang="en-US">
                    <a:noFill/>
                  </a:rPr>
                  <a:t> </a:t>
                </a:r>
              </a:p>
            </p:txBody>
          </p:sp>
        </mc:Fallback>
      </mc:AlternateContent>
      <p:cxnSp>
        <p:nvCxnSpPr>
          <p:cNvPr id="96" name="Straight Arrow Connector 95"/>
          <p:cNvCxnSpPr>
            <a:cxnSpLocks/>
            <a:endCxn id="44" idx="1"/>
          </p:cNvCxnSpPr>
          <p:nvPr/>
        </p:nvCxnSpPr>
        <p:spPr>
          <a:xfrm>
            <a:off x="11633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11957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4916842" y="1684768"/>
            <a:ext cx="703807" cy="2063921"/>
          </a:xfrm>
          <a:custGeom>
            <a:avLst/>
            <a:gdLst>
              <a:gd name="connsiteX0" fmla="*/ 374208 w 703807"/>
              <a:gd name="connsiteY0" fmla="*/ 0 h 2063921"/>
              <a:gd name="connsiteX1" fmla="*/ 691718 w 703807"/>
              <a:gd name="connsiteY1" fmla="*/ 1043301 h 2063921"/>
              <a:gd name="connsiteX2" fmla="*/ 0 w 703807"/>
              <a:gd name="connsiteY2" fmla="*/ 2063921 h 2063921"/>
            </a:gdLst>
            <a:ahLst/>
            <a:cxnLst>
              <a:cxn ang="0">
                <a:pos x="connsiteX0" y="connsiteY0"/>
              </a:cxn>
              <a:cxn ang="0">
                <a:pos x="connsiteX1" y="connsiteY1"/>
              </a:cxn>
              <a:cxn ang="0">
                <a:pos x="connsiteX2" y="connsiteY2"/>
              </a:cxn>
            </a:cxnLst>
            <a:rect l="l" t="t" r="r" b="b"/>
            <a:pathLst>
              <a:path w="703807" h="2063921">
                <a:moveTo>
                  <a:pt x="374208" y="0"/>
                </a:moveTo>
                <a:cubicBezTo>
                  <a:pt x="564147" y="349657"/>
                  <a:pt x="754086" y="699314"/>
                  <a:pt x="691718" y="1043301"/>
                </a:cubicBezTo>
                <a:cubicBezTo>
                  <a:pt x="629350" y="1387288"/>
                  <a:pt x="0" y="2063921"/>
                  <a:pt x="0" y="2063921"/>
                </a:cubicBezTo>
              </a:path>
            </a:pathLst>
          </a:custGeom>
          <a:ln w="127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Oval 90"/>
          <p:cNvSpPr/>
          <p:nvPr/>
        </p:nvSpPr>
        <p:spPr>
          <a:xfrm>
            <a:off x="21979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8" name="TextBox 47">
            <a:extLst>
              <a:ext uri="{FF2B5EF4-FFF2-40B4-BE49-F238E27FC236}">
                <a16:creationId xmlns:a16="http://schemas.microsoft.com/office/drawing/2014/main" id="{3EDAAC55-0328-0340-B1D8-6B2DDB0094AB}"/>
              </a:ext>
            </a:extLst>
          </p:cNvPr>
          <p:cNvSpPr txBox="1"/>
          <p:nvPr/>
        </p:nvSpPr>
        <p:spPr>
          <a:xfrm>
            <a:off x="22046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B991D8B-6FAF-6243-81E9-0B55D4996781}"/>
                  </a:ext>
                </a:extLst>
              </p:cNvPr>
              <p:cNvSpPr txBox="1"/>
              <p:nvPr/>
            </p:nvSpPr>
            <p:spPr>
              <a:xfrm>
                <a:off x="42261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6" name="TextBox 35">
                <a:extLst>
                  <a:ext uri="{FF2B5EF4-FFF2-40B4-BE49-F238E27FC236}">
                    <a16:creationId xmlns:a16="http://schemas.microsoft.com/office/drawing/2014/main" id="{3B991D8B-6FAF-6243-81E9-0B55D4996781}"/>
                  </a:ext>
                </a:extLst>
              </p:cNvPr>
              <p:cNvSpPr txBox="1">
                <a:spLocks noRot="1" noChangeAspect="1" noMove="1" noResize="1" noEditPoints="1" noAdjustHandles="1" noChangeArrowheads="1" noChangeShapeType="1" noTextEdit="1"/>
              </p:cNvSpPr>
              <p:nvPr/>
            </p:nvSpPr>
            <p:spPr>
              <a:xfrm>
                <a:off x="4226166" y="1326098"/>
                <a:ext cx="1127168" cy="50270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6595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659563" y="3200400"/>
                <a:ext cx="427681"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5334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533400" y="4081046"/>
                <a:ext cx="63004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7B67DAB-D9A1-044E-9719-C18C7D3332F0}"/>
                  </a:ext>
                </a:extLst>
              </p:cNvPr>
              <p:cNvSpPr txBox="1"/>
              <p:nvPr/>
            </p:nvSpPr>
            <p:spPr>
              <a:xfrm>
                <a:off x="18960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9" name="TextBox 38">
                <a:extLst>
                  <a:ext uri="{FF2B5EF4-FFF2-40B4-BE49-F238E27FC236}">
                    <a16:creationId xmlns:a16="http://schemas.microsoft.com/office/drawing/2014/main" id="{47B67DAB-D9A1-044E-9719-C18C7D3332F0}"/>
                  </a:ext>
                </a:extLst>
              </p:cNvPr>
              <p:cNvSpPr txBox="1">
                <a:spLocks noRot="1" noChangeAspect="1" noMove="1" noResize="1" noEditPoints="1" noAdjustHandles="1" noChangeArrowheads="1" noChangeShapeType="1" noTextEdit="1"/>
              </p:cNvSpPr>
              <p:nvPr/>
            </p:nvSpPr>
            <p:spPr>
              <a:xfrm>
                <a:off x="1896041" y="6019800"/>
                <a:ext cx="1127168" cy="50270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39774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3977410" y="3422264"/>
                <a:ext cx="434478"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5B876D7-A014-134D-93DC-106D98152532}"/>
                  </a:ext>
                </a:extLst>
              </p:cNvPr>
              <p:cNvSpPr txBox="1"/>
              <p:nvPr/>
            </p:nvSpPr>
            <p:spPr>
              <a:xfrm>
                <a:off x="7232407" y="2819400"/>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𝑟</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𝑟</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46" name="TextBox 45">
                <a:extLst>
                  <a:ext uri="{FF2B5EF4-FFF2-40B4-BE49-F238E27FC236}">
                    <a16:creationId xmlns:a16="http://schemas.microsoft.com/office/drawing/2014/main" id="{05B876D7-A014-134D-93DC-106D98152532}"/>
                  </a:ext>
                </a:extLst>
              </p:cNvPr>
              <p:cNvSpPr txBox="1">
                <a:spLocks noRot="1" noChangeAspect="1" noMove="1" noResize="1" noEditPoints="1" noAdjustHandles="1" noChangeArrowheads="1" noChangeShapeType="1" noTextEdit="1"/>
              </p:cNvSpPr>
              <p:nvPr/>
            </p:nvSpPr>
            <p:spPr>
              <a:xfrm>
                <a:off x="7232407" y="2819400"/>
                <a:ext cx="3193695" cy="633828"/>
              </a:xfrm>
              <a:prstGeom prst="rect">
                <a:avLst/>
              </a:prstGeom>
              <a:blipFill>
                <a:blip r:embed="rId12"/>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7A949C1-D148-0C44-A0FD-957CBE7EA04F}"/>
                  </a:ext>
                </a:extLst>
              </p:cNvPr>
              <p:cNvSpPr txBox="1"/>
              <p:nvPr/>
            </p:nvSpPr>
            <p:spPr>
              <a:xfrm>
                <a:off x="7232407" y="3700785"/>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𝑟</m:t>
                                  </m:r>
                                </m:e>
                                <m:sub>
                                  <m:r>
                                    <a:rPr lang="en-US" i="1">
                                      <a:solidFill>
                                        <a:srgbClr val="9900CC"/>
                                      </a:solidFill>
                                      <a:latin typeface="Cambria Math" panose="02040503050406030204" pitchFamily="18" charset="0"/>
                                      <a:ea typeface="Cambria Math" panose="02040503050406030204" pitchFamily="18" charset="0"/>
                                    </a:rPr>
                                    <m:t>𝑡</m:t>
                                  </m:r>
                                </m:sub>
                              </m:sSub>
                              <m:r>
                                <a:rPr lang="en-US" i="1">
                                  <a:solidFill>
                                    <a:srgbClr val="9900CC"/>
                                  </a:solidFill>
                                  <a:latin typeface="Cambria Math" panose="02040503050406030204" pitchFamily="18" charset="0"/>
                                  <a:ea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 </m:t>
                                  </m:r>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47" name="TextBox 46">
                <a:extLst>
                  <a:ext uri="{FF2B5EF4-FFF2-40B4-BE49-F238E27FC236}">
                    <a16:creationId xmlns:a16="http://schemas.microsoft.com/office/drawing/2014/main" id="{47A949C1-D148-0C44-A0FD-957CBE7EA04F}"/>
                  </a:ext>
                </a:extLst>
              </p:cNvPr>
              <p:cNvSpPr txBox="1">
                <a:spLocks noRot="1" noChangeAspect="1" noMove="1" noResize="1" noEditPoints="1" noAdjustHandles="1" noChangeArrowheads="1" noChangeShapeType="1" noTextEdit="1"/>
              </p:cNvSpPr>
              <p:nvPr/>
            </p:nvSpPr>
            <p:spPr>
              <a:xfrm>
                <a:off x="7232407" y="3700785"/>
                <a:ext cx="3291735" cy="633828"/>
              </a:xfrm>
              <a:prstGeom prst="rect">
                <a:avLst/>
              </a:prstGeom>
              <a:blipFill>
                <a:blip r:embed="rId13"/>
                <a:stretch>
                  <a:fillRect l="-1149"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5DBB0F0-C833-2540-AC04-759E20EE9176}"/>
                  </a:ext>
                </a:extLst>
              </p:cNvPr>
              <p:cNvSpPr txBox="1"/>
              <p:nvPr/>
            </p:nvSpPr>
            <p:spPr>
              <a:xfrm>
                <a:off x="7232408" y="4576853"/>
                <a:ext cx="323915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𝑧</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𝑧</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𝑧</m:t>
                              </m:r>
                            </m:sub>
                          </m:sSub>
                        </m:e>
                      </m:d>
                    </m:oMath>
                  </m:oMathPara>
                </a14:m>
                <a:endParaRPr lang="en-US" dirty="0">
                  <a:solidFill>
                    <a:srgbClr val="9900CC"/>
                  </a:solidFill>
                </a:endParaRPr>
              </a:p>
            </p:txBody>
          </p:sp>
        </mc:Choice>
        <mc:Fallback xmlns="">
          <p:sp>
            <p:nvSpPr>
              <p:cNvPr id="49" name="TextBox 48">
                <a:extLst>
                  <a:ext uri="{FF2B5EF4-FFF2-40B4-BE49-F238E27FC236}">
                    <a16:creationId xmlns:a16="http://schemas.microsoft.com/office/drawing/2014/main" id="{D5DBB0F0-C833-2540-AC04-759E20EE9176}"/>
                  </a:ext>
                </a:extLst>
              </p:cNvPr>
              <p:cNvSpPr txBox="1">
                <a:spLocks noRot="1" noChangeAspect="1" noMove="1" noResize="1" noEditPoints="1" noAdjustHandles="1" noChangeArrowheads="1" noChangeShapeType="1" noTextEdit="1"/>
              </p:cNvSpPr>
              <p:nvPr/>
            </p:nvSpPr>
            <p:spPr>
              <a:xfrm>
                <a:off x="7232408" y="4576853"/>
                <a:ext cx="3239156" cy="633828"/>
              </a:xfrm>
              <a:prstGeom prst="rect">
                <a:avLst/>
              </a:prstGeom>
              <a:blipFill>
                <a:blip r:embed="rId1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54846DA-8707-DA4F-BB27-FB554013E098}"/>
                  </a:ext>
                </a:extLst>
              </p:cNvPr>
              <p:cNvSpPr txBox="1"/>
              <p:nvPr/>
            </p:nvSpPr>
            <p:spPr>
              <a:xfrm>
                <a:off x="7303660" y="5514752"/>
                <a:ext cx="3989810" cy="369332"/>
              </a:xfrm>
              <a:prstGeom prst="rect">
                <a:avLst/>
              </a:prstGeom>
              <a:noFill/>
            </p:spPr>
            <p:txBody>
              <a:bodyPr wrap="none" lIns="0" tIns="0" rIns="0" bIns="0" rtlCol="0">
                <a:spAutoFit/>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1−</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𝑧</m:t>
                            </m:r>
                          </m:e>
                          <m:sub>
                            <m:r>
                              <a:rPr lang="en-US" i="1">
                                <a:solidFill>
                                  <a:srgbClr val="C00000"/>
                                </a:solidFill>
                                <a:latin typeface="Cambria Math" panose="02040503050406030204" pitchFamily="18" charset="0"/>
                                <a:ea typeface="Cambria Math" panose="02040503050406030204" pitchFamily="18" charset="0"/>
                              </a:rPr>
                              <m:t>𝑡</m:t>
                            </m:r>
                          </m:sub>
                        </m:sSub>
                      </m:e>
                    </m:d>
                    <m:r>
                      <a:rPr lang="en-US" i="1">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 </m:t>
                        </m:r>
                        <m:r>
                          <a:rPr lang="en-US" i="1">
                            <a:solidFill>
                              <a:srgbClr val="C00000"/>
                            </a:solidFill>
                            <a:latin typeface="Cambria Math" panose="02040503050406030204" pitchFamily="18" charset="0"/>
                            <a:ea typeface="Cambria Math" panose="02040503050406030204" pitchFamily="18" charset="0"/>
                          </a:rPr>
                          <m:t>h</m:t>
                        </m:r>
                      </m:e>
                      <m:sub>
                        <m:r>
                          <a:rPr lang="en-US" i="1">
                            <a:solidFill>
                              <a:srgbClr val="C00000"/>
                            </a:solidFill>
                            <a:latin typeface="Cambria Math" panose="02040503050406030204" pitchFamily="18" charset="0"/>
                            <a:ea typeface="Cambria Math" panose="02040503050406030204" pitchFamily="18" charset="0"/>
                          </a:rPr>
                          <m:t>𝑡</m:t>
                        </m:r>
                        <m:r>
                          <a:rPr lang="en-US" i="1">
                            <a:solidFill>
                              <a:srgbClr val="C00000"/>
                            </a:solidFill>
                            <a:latin typeface="Cambria Math" panose="02040503050406030204" pitchFamily="18" charset="0"/>
                            <a:ea typeface="Cambria Math" panose="02040503050406030204" pitchFamily="18" charset="0"/>
                          </a:rPr>
                          <m:t>−1</m:t>
                        </m:r>
                      </m:sub>
                    </m:sSub>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𝑧</m:t>
                        </m:r>
                      </m:e>
                      <m:sub>
                        <m:r>
                          <a:rPr lang="en-US" i="1">
                            <a:solidFill>
                              <a:srgbClr val="C00000"/>
                            </a:solidFill>
                            <a:latin typeface="Cambria Math" panose="02040503050406030204" pitchFamily="18" charset="0"/>
                            <a:ea typeface="Cambria Math" panose="02040503050406030204" pitchFamily="18" charset="0"/>
                          </a:rPr>
                          <m:t>𝑡</m:t>
                        </m:r>
                      </m:sub>
                    </m:sSub>
                    <m:r>
                      <a:rPr lang="en-US" i="1">
                        <a:solidFill>
                          <a:srgbClr val="C00000"/>
                        </a:solidFill>
                        <a:latin typeface="Cambria Math" panose="02040503050406030204" pitchFamily="18" charset="0"/>
                        <a:ea typeface="Cambria Math" panose="02040503050406030204" pitchFamily="18" charset="0"/>
                      </a:rPr>
                      <m:t>⨀</m:t>
                    </m:r>
                  </m:oMath>
                </a14:m>
                <a:r>
                  <a:rPr lang="en-US" dirty="0">
                    <a:solidFill>
                      <a:srgbClr val="C00000"/>
                    </a:solidFill>
                  </a:rPr>
                  <a:t> </a:t>
                </a:r>
                <a14:m>
                  <m:oMath xmlns:m="http://schemas.openxmlformats.org/officeDocument/2006/math">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sub>
                      <m:sup>
                        <m:r>
                          <a:rPr lang="en-US" i="1">
                            <a:solidFill>
                              <a:srgbClr val="C00000"/>
                            </a:solidFill>
                            <a:latin typeface="Cambria Math" panose="02040503050406030204" pitchFamily="18" charset="0"/>
                          </a:rPr>
                          <m:t>′</m:t>
                        </m:r>
                      </m:sup>
                    </m:sSubSup>
                  </m:oMath>
                </a14:m>
                <a:endParaRPr lang="en-US" dirty="0">
                  <a:solidFill>
                    <a:srgbClr val="9900CC"/>
                  </a:solidFill>
                </a:endParaRPr>
              </a:p>
            </p:txBody>
          </p:sp>
        </mc:Choice>
        <mc:Fallback xmlns="">
          <p:sp>
            <p:nvSpPr>
              <p:cNvPr id="50" name="TextBox 49">
                <a:extLst>
                  <a:ext uri="{FF2B5EF4-FFF2-40B4-BE49-F238E27FC236}">
                    <a16:creationId xmlns:a16="http://schemas.microsoft.com/office/drawing/2014/main" id="{C54846DA-8707-DA4F-BB27-FB554013E098}"/>
                  </a:ext>
                </a:extLst>
              </p:cNvPr>
              <p:cNvSpPr txBox="1">
                <a:spLocks noRot="1" noChangeAspect="1" noMove="1" noResize="1" noEditPoints="1" noAdjustHandles="1" noChangeArrowheads="1" noChangeShapeType="1" noTextEdit="1"/>
              </p:cNvSpPr>
              <p:nvPr/>
            </p:nvSpPr>
            <p:spPr>
              <a:xfrm>
                <a:off x="7303660" y="5514752"/>
                <a:ext cx="3989810" cy="369332"/>
              </a:xfrm>
              <a:prstGeom prst="rect">
                <a:avLst/>
              </a:prstGeom>
              <a:blipFill>
                <a:blip r:embed="rId15"/>
                <a:stretch>
                  <a:fillRect l="-2540" t="-3333" r="-317" b="-36667"/>
                </a:stretch>
              </a:blipFill>
            </p:spPr>
            <p:txBody>
              <a:bodyPr/>
              <a:lstStyle/>
              <a:p>
                <a:r>
                  <a:rPr lang="en-US">
                    <a:noFill/>
                  </a:rPr>
                  <a:t> </a:t>
                </a:r>
              </a:p>
            </p:txBody>
          </p:sp>
        </mc:Fallback>
      </mc:AlternateContent>
      <p:sp>
        <p:nvSpPr>
          <p:cNvPr id="41" name="Content Placeholder 2">
            <a:extLst>
              <a:ext uri="{FF2B5EF4-FFF2-40B4-BE49-F238E27FC236}">
                <a16:creationId xmlns:a16="http://schemas.microsoft.com/office/drawing/2014/main" id="{3F5627D0-CCC2-9F42-88EB-9B52500116CD}"/>
              </a:ext>
            </a:extLst>
          </p:cNvPr>
          <p:cNvSpPr>
            <a:spLocks noGrp="1"/>
          </p:cNvSpPr>
          <p:nvPr>
            <p:ph idx="1"/>
          </p:nvPr>
        </p:nvSpPr>
        <p:spPr>
          <a:xfrm>
            <a:off x="6858000" y="1228611"/>
            <a:ext cx="4605795" cy="1444691"/>
          </a:xfrm>
        </p:spPr>
        <p:txBody>
          <a:bodyPr>
            <a:normAutofit/>
          </a:bodyPr>
          <a:lstStyle/>
          <a:p>
            <a:pPr>
              <a:buFont typeface="Arial" panose="020B0604020202020204" pitchFamily="34" charset="0"/>
              <a:buChar char="•"/>
            </a:pPr>
            <a:r>
              <a:rPr lang="en-US" sz="2400" dirty="0"/>
              <a:t>Get rid of separate cell state</a:t>
            </a:r>
          </a:p>
          <a:p>
            <a:pPr>
              <a:buFont typeface="Arial" panose="020B0604020202020204" pitchFamily="34" charset="0"/>
              <a:buChar char="•"/>
            </a:pPr>
            <a:r>
              <a:rPr lang="en-US" sz="2400" dirty="0"/>
              <a:t>Merge “forget” and “output” gates into “update” gate</a:t>
            </a:r>
          </a:p>
        </p:txBody>
      </p:sp>
      <p:sp>
        <p:nvSpPr>
          <p:cNvPr id="54" name="Rectangle 53">
            <a:extLst>
              <a:ext uri="{FF2B5EF4-FFF2-40B4-BE49-F238E27FC236}">
                <a16:creationId xmlns:a16="http://schemas.microsoft.com/office/drawing/2014/main" id="{232A52C4-8056-2B46-96F2-1626D8125AD1}"/>
              </a:ext>
            </a:extLst>
          </p:cNvPr>
          <p:cNvSpPr/>
          <p:nvPr/>
        </p:nvSpPr>
        <p:spPr>
          <a:xfrm>
            <a:off x="457200" y="6474023"/>
            <a:ext cx="11201400" cy="338554"/>
          </a:xfrm>
          <a:prstGeom prst="rect">
            <a:avLst/>
          </a:prstGeom>
        </p:spPr>
        <p:txBody>
          <a:bodyPr wrap="square">
            <a:spAutoFit/>
          </a:bodyPr>
          <a:lstStyle/>
          <a:p>
            <a:pPr algn="ctr"/>
            <a:r>
              <a:rPr lang="en-US" sz="1600" b="0" dirty="0">
                <a:latin typeface="+mn-lt"/>
                <a:cs typeface="CMU Bright Roman"/>
              </a:rPr>
              <a:t>K. Cho et al., </a:t>
            </a:r>
            <a:r>
              <a:rPr lang="en-US" sz="1600" b="0" dirty="0">
                <a:latin typeface="+mn-lt"/>
                <a:cs typeface="CMU Bright Roman"/>
                <a:hlinkClick r:id="rId16"/>
              </a:rPr>
              <a:t>Learning phrase representations using RNN encoder-decoder for statistical machine translation</a:t>
            </a:r>
            <a:r>
              <a:rPr lang="en-US" sz="1600" b="0" dirty="0">
                <a:latin typeface="+mn-lt"/>
                <a:cs typeface="CMU Bright Roman"/>
              </a:rPr>
              <a:t>, ACL 2014</a:t>
            </a:r>
          </a:p>
        </p:txBody>
      </p:sp>
    </p:spTree>
    <p:extLst>
      <p:ext uri="{BB962C8B-B14F-4D97-AF65-F5344CB8AC3E}">
        <p14:creationId xmlns:p14="http://schemas.microsoft.com/office/powerpoint/2010/main" val="4129237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 (and how to train 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cs typeface="CMU Bright Roman"/>
              </a:rPr>
              <a:t>Recurrent network architectures</a:t>
            </a:r>
          </a:p>
          <a:p>
            <a:pPr marL="457200" indent="-457200">
              <a:buFont typeface="Arial" panose="020B0604020202020204" pitchFamily="34" charset="0"/>
              <a:buChar char="•"/>
            </a:pPr>
            <a:endParaRPr lang="en-US" sz="2400" dirty="0">
              <a:cs typeface="CMU Bright Roman"/>
            </a:endParaRPr>
          </a:p>
        </p:txBody>
      </p:sp>
    </p:spTree>
    <p:extLst>
      <p:ext uri="{BB962C8B-B14F-4D97-AF65-F5344CB8AC3E}">
        <p14:creationId xmlns:p14="http://schemas.microsoft.com/office/powerpoint/2010/main" val="55860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34465" y="2807230"/>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1676400"/>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4983075"/>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184430"/>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80" name="TextBox 79"/>
          <p:cNvSpPr txBox="1"/>
          <p:nvPr/>
        </p:nvSpPr>
        <p:spPr>
          <a:xfrm>
            <a:off x="7686834" y="3084908"/>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1930261"/>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184430"/>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3825027"/>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102705"/>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11360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Recall: Input-output scenarios</a:t>
            </a:r>
          </a:p>
        </p:txBody>
      </p:sp>
    </p:spTree>
    <p:extLst>
      <p:ext uri="{BB962C8B-B14F-4D97-AF65-F5344CB8AC3E}">
        <p14:creationId xmlns:p14="http://schemas.microsoft.com/office/powerpoint/2010/main" val="342461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architectures</a:t>
            </a:r>
            <a:endParaRPr lang="en-US" sz="4000" dirty="0">
              <a:latin typeface="CMU Bright SemiBold"/>
              <a:cs typeface="CMU Bright SemiBold"/>
            </a:endParaRP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Most general configuration:</a:t>
            </a:r>
          </a:p>
        </p:txBody>
      </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84308" y="289637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Tree>
    <p:extLst>
      <p:ext uri="{BB962C8B-B14F-4D97-AF65-F5344CB8AC3E}">
        <p14:creationId xmlns:p14="http://schemas.microsoft.com/office/powerpoint/2010/main" val="412532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Tree>
    <p:extLst>
      <p:ext uri="{BB962C8B-B14F-4D97-AF65-F5344CB8AC3E}">
        <p14:creationId xmlns:p14="http://schemas.microsoft.com/office/powerpoint/2010/main" val="38448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a:off x="4657344" y="319430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2" name="Freeform 91">
            <a:extLst>
              <a:ext uri="{FF2B5EF4-FFF2-40B4-BE49-F238E27FC236}">
                <a16:creationId xmlns:a16="http://schemas.microsoft.com/office/drawing/2014/main" id="{409317B9-CBB3-234A-99C4-4551C456DBE0}"/>
              </a:ext>
            </a:extLst>
          </p:cNvPr>
          <p:cNvSpPr/>
          <p:nvPr/>
        </p:nvSpPr>
        <p:spPr bwMode="auto">
          <a:xfrm>
            <a:off x="5287734" y="319135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3" name="Freeform 92">
            <a:extLst>
              <a:ext uri="{FF2B5EF4-FFF2-40B4-BE49-F238E27FC236}">
                <a16:creationId xmlns:a16="http://schemas.microsoft.com/office/drawing/2014/main" id="{FE9C3F5F-D073-684B-8276-CE324DE3BDB5}"/>
              </a:ext>
            </a:extLst>
          </p:cNvPr>
          <p:cNvSpPr/>
          <p:nvPr/>
        </p:nvSpPr>
        <p:spPr bwMode="auto">
          <a:xfrm>
            <a:off x="5919494"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4" name="Freeform 93">
            <a:extLst>
              <a:ext uri="{FF2B5EF4-FFF2-40B4-BE49-F238E27FC236}">
                <a16:creationId xmlns:a16="http://schemas.microsoft.com/office/drawing/2014/main" id="{4A904241-C7B5-9849-A612-0B24DE4BDDAD}"/>
              </a:ext>
            </a:extLst>
          </p:cNvPr>
          <p:cNvSpPr/>
          <p:nvPr/>
        </p:nvSpPr>
        <p:spPr bwMode="auto">
          <a:xfrm>
            <a:off x="6553173"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5" name="Freeform 94">
            <a:extLst>
              <a:ext uri="{FF2B5EF4-FFF2-40B4-BE49-F238E27FC236}">
                <a16:creationId xmlns:a16="http://schemas.microsoft.com/office/drawing/2014/main" id="{1AEA2821-00D5-8D47-804B-8612E8257170}"/>
              </a:ext>
            </a:extLst>
          </p:cNvPr>
          <p:cNvSpPr/>
          <p:nvPr/>
        </p:nvSpPr>
        <p:spPr bwMode="auto">
          <a:xfrm>
            <a:off x="7176878"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6" name="Freeform 95">
            <a:extLst>
              <a:ext uri="{FF2B5EF4-FFF2-40B4-BE49-F238E27FC236}">
                <a16:creationId xmlns:a16="http://schemas.microsoft.com/office/drawing/2014/main" id="{9D2C1E63-1B2B-0C47-AD88-E725AF795625}"/>
              </a:ext>
            </a:extLst>
          </p:cNvPr>
          <p:cNvSpPr/>
          <p:nvPr/>
        </p:nvSpPr>
        <p:spPr bwMode="auto">
          <a:xfrm>
            <a:off x="7821928" y="322757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7" name="Freeform 96">
            <a:extLst>
              <a:ext uri="{FF2B5EF4-FFF2-40B4-BE49-F238E27FC236}">
                <a16:creationId xmlns:a16="http://schemas.microsoft.com/office/drawing/2014/main" id="{4ADC3AA8-B392-994B-8387-3C9F944351E7}"/>
              </a:ext>
            </a:extLst>
          </p:cNvPr>
          <p:cNvSpPr/>
          <p:nvPr/>
        </p:nvSpPr>
        <p:spPr bwMode="auto">
          <a:xfrm>
            <a:off x="4648200" y="257277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9" name="Freeform 98">
            <a:extLst>
              <a:ext uri="{FF2B5EF4-FFF2-40B4-BE49-F238E27FC236}">
                <a16:creationId xmlns:a16="http://schemas.microsoft.com/office/drawing/2014/main" id="{4FB636FF-DCD4-0540-9FF5-FACC58EAD6AF}"/>
              </a:ext>
            </a:extLst>
          </p:cNvPr>
          <p:cNvSpPr/>
          <p:nvPr/>
        </p:nvSpPr>
        <p:spPr bwMode="auto">
          <a:xfrm>
            <a:off x="5278590" y="256982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1" name="Freeform 100">
            <a:extLst>
              <a:ext uri="{FF2B5EF4-FFF2-40B4-BE49-F238E27FC236}">
                <a16:creationId xmlns:a16="http://schemas.microsoft.com/office/drawing/2014/main" id="{A409E028-0DA4-0B4E-B333-F99D4F436ACB}"/>
              </a:ext>
            </a:extLst>
          </p:cNvPr>
          <p:cNvSpPr/>
          <p:nvPr/>
        </p:nvSpPr>
        <p:spPr bwMode="auto">
          <a:xfrm>
            <a:off x="5910350"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4" name="Freeform 103">
            <a:extLst>
              <a:ext uri="{FF2B5EF4-FFF2-40B4-BE49-F238E27FC236}">
                <a16:creationId xmlns:a16="http://schemas.microsoft.com/office/drawing/2014/main" id="{218DD754-C22A-0E4B-8750-DC7F475FCC31}"/>
              </a:ext>
            </a:extLst>
          </p:cNvPr>
          <p:cNvSpPr/>
          <p:nvPr/>
        </p:nvSpPr>
        <p:spPr bwMode="auto">
          <a:xfrm>
            <a:off x="6544029"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7" name="Freeform 106">
            <a:extLst>
              <a:ext uri="{FF2B5EF4-FFF2-40B4-BE49-F238E27FC236}">
                <a16:creationId xmlns:a16="http://schemas.microsoft.com/office/drawing/2014/main" id="{A78238C9-3E33-2245-A9A1-444A0AEC4410}"/>
              </a:ext>
            </a:extLst>
          </p:cNvPr>
          <p:cNvSpPr/>
          <p:nvPr/>
        </p:nvSpPr>
        <p:spPr bwMode="auto">
          <a:xfrm>
            <a:off x="7167734"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0" name="Freeform 109">
            <a:extLst>
              <a:ext uri="{FF2B5EF4-FFF2-40B4-BE49-F238E27FC236}">
                <a16:creationId xmlns:a16="http://schemas.microsoft.com/office/drawing/2014/main" id="{66BF03FC-E41A-B54A-943C-9A553B4E2037}"/>
              </a:ext>
            </a:extLst>
          </p:cNvPr>
          <p:cNvSpPr/>
          <p:nvPr/>
        </p:nvSpPr>
        <p:spPr bwMode="auto">
          <a:xfrm>
            <a:off x="7812784" y="260604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078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5" name="Content Placeholder 4">
            <a:extLst>
              <a:ext uri="{FF2B5EF4-FFF2-40B4-BE49-F238E27FC236}">
                <a16:creationId xmlns:a16="http://schemas.microsoft.com/office/drawing/2014/main" id="{E16DB0D9-271C-3146-9F93-D0AEEA92E469}"/>
              </a:ext>
            </a:extLst>
          </p:cNvPr>
          <p:cNvSpPr>
            <a:spLocks noGrp="1"/>
          </p:cNvSpPr>
          <p:nvPr>
            <p:ph idx="1"/>
          </p:nvPr>
        </p:nvSpPr>
        <p:spPr/>
        <p:txBody>
          <a:bodyPr/>
          <a:lstStyle/>
          <a:p>
            <a:pPr marL="457200" indent="-457200">
              <a:buFont typeface="Arial" panose="020B0604020202020204" pitchFamily="34" charset="0"/>
              <a:buChar char="•"/>
            </a:pPr>
            <a:r>
              <a:rPr lang="en-US"/>
              <a:t>Sample from the distribution of a given text corpus – </a:t>
            </a:r>
            <a:br>
              <a:rPr lang="en-US"/>
            </a:br>
            <a:r>
              <a:rPr lang="en-US"/>
              <a:t>also known as </a:t>
            </a:r>
            <a:r>
              <a:rPr lang="en-US" i="1"/>
              <a:t>language modeling</a:t>
            </a:r>
            <a:endParaRPr lang="en-US" i="1" dirty="0"/>
          </a:p>
        </p:txBody>
      </p:sp>
      <p:pic>
        <p:nvPicPr>
          <p:cNvPr id="6" name="Picture 5">
            <a:extLst>
              <a:ext uri="{FF2B5EF4-FFF2-40B4-BE49-F238E27FC236}">
                <a16:creationId xmlns:a16="http://schemas.microsoft.com/office/drawing/2014/main" id="{E33B5CF4-2E9D-E347-BCC0-B8FF7BE0E708}"/>
              </a:ext>
            </a:extLst>
          </p:cNvPr>
          <p:cNvPicPr>
            <a:picLocks noChangeAspect="1"/>
          </p:cNvPicPr>
          <p:nvPr/>
        </p:nvPicPr>
        <p:blipFill>
          <a:blip r:embed="rId2"/>
          <a:stretch>
            <a:fillRect/>
          </a:stretch>
        </p:blipFill>
        <p:spPr>
          <a:xfrm>
            <a:off x="762000" y="1981200"/>
            <a:ext cx="6077314" cy="4615511"/>
          </a:xfrm>
          <a:prstGeom prst="rect">
            <a:avLst/>
          </a:prstGeom>
        </p:spPr>
      </p:pic>
      <p:pic>
        <p:nvPicPr>
          <p:cNvPr id="4" name="Picture 3">
            <a:extLst>
              <a:ext uri="{FF2B5EF4-FFF2-40B4-BE49-F238E27FC236}">
                <a16:creationId xmlns:a16="http://schemas.microsoft.com/office/drawing/2014/main" id="{3EC3E4D6-F327-704E-B4C3-1D558468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981200"/>
            <a:ext cx="4307528" cy="4822175"/>
          </a:xfrm>
          <a:prstGeom prst="rect">
            <a:avLst/>
          </a:prstGeom>
        </p:spPr>
      </p:pic>
    </p:spTree>
    <p:extLst>
      <p:ext uri="{BB962C8B-B14F-4D97-AF65-F5344CB8AC3E}">
        <p14:creationId xmlns:p14="http://schemas.microsoft.com/office/powerpoint/2010/main" val="3691197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rot="5400000">
            <a:off x="5160149" y="39947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8" name="Freeform 127">
            <a:extLst>
              <a:ext uri="{FF2B5EF4-FFF2-40B4-BE49-F238E27FC236}">
                <a16:creationId xmlns:a16="http://schemas.microsoft.com/office/drawing/2014/main" id="{3CB04BD7-8C70-E349-BBAA-326B1B57D4B2}"/>
              </a:ext>
            </a:extLst>
          </p:cNvPr>
          <p:cNvSpPr/>
          <p:nvPr/>
        </p:nvSpPr>
        <p:spPr bwMode="auto">
          <a:xfrm rot="5400000">
            <a:off x="5768130" y="40016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9" name="Freeform 128">
            <a:extLst>
              <a:ext uri="{FF2B5EF4-FFF2-40B4-BE49-F238E27FC236}">
                <a16:creationId xmlns:a16="http://schemas.microsoft.com/office/drawing/2014/main" id="{E99262B8-859A-1D4F-AE7E-1BB82A182900}"/>
              </a:ext>
            </a:extLst>
          </p:cNvPr>
          <p:cNvSpPr/>
          <p:nvPr/>
        </p:nvSpPr>
        <p:spPr bwMode="auto">
          <a:xfrm rot="5400000">
            <a:off x="6433562" y="40011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0" name="Freeform 129">
            <a:extLst>
              <a:ext uri="{FF2B5EF4-FFF2-40B4-BE49-F238E27FC236}">
                <a16:creationId xmlns:a16="http://schemas.microsoft.com/office/drawing/2014/main" id="{32C49BE2-4008-B046-BAE8-4A742426005F}"/>
              </a:ext>
            </a:extLst>
          </p:cNvPr>
          <p:cNvSpPr/>
          <p:nvPr/>
        </p:nvSpPr>
        <p:spPr bwMode="auto">
          <a:xfrm rot="5400000">
            <a:off x="7053928" y="40129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1" name="Freeform 130">
            <a:extLst>
              <a:ext uri="{FF2B5EF4-FFF2-40B4-BE49-F238E27FC236}">
                <a16:creationId xmlns:a16="http://schemas.microsoft.com/office/drawing/2014/main" id="{BDC6909C-C88C-7C4D-AFF2-105250408668}"/>
              </a:ext>
            </a:extLst>
          </p:cNvPr>
          <p:cNvSpPr/>
          <p:nvPr/>
        </p:nvSpPr>
        <p:spPr bwMode="auto">
          <a:xfrm rot="5400000">
            <a:off x="5140713" y="3317488"/>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2" name="Freeform 131">
            <a:extLst>
              <a:ext uri="{FF2B5EF4-FFF2-40B4-BE49-F238E27FC236}">
                <a16:creationId xmlns:a16="http://schemas.microsoft.com/office/drawing/2014/main" id="{323C0EDF-0472-C149-B537-47D637A5B1DB}"/>
              </a:ext>
            </a:extLst>
          </p:cNvPr>
          <p:cNvSpPr/>
          <p:nvPr/>
        </p:nvSpPr>
        <p:spPr bwMode="auto">
          <a:xfrm rot="5400000">
            <a:off x="5748694" y="332442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3" name="Freeform 132">
            <a:extLst>
              <a:ext uri="{FF2B5EF4-FFF2-40B4-BE49-F238E27FC236}">
                <a16:creationId xmlns:a16="http://schemas.microsoft.com/office/drawing/2014/main" id="{147B0C66-FBFD-A745-83BA-B41A6A081233}"/>
              </a:ext>
            </a:extLst>
          </p:cNvPr>
          <p:cNvSpPr/>
          <p:nvPr/>
        </p:nvSpPr>
        <p:spPr bwMode="auto">
          <a:xfrm rot="5400000">
            <a:off x="6414126" y="3323914"/>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4" name="Freeform 133">
            <a:extLst>
              <a:ext uri="{FF2B5EF4-FFF2-40B4-BE49-F238E27FC236}">
                <a16:creationId xmlns:a16="http://schemas.microsoft.com/office/drawing/2014/main" id="{880EC5BA-00EC-3A43-9909-8EDEB0E8B373}"/>
              </a:ext>
            </a:extLst>
          </p:cNvPr>
          <p:cNvSpPr/>
          <p:nvPr/>
        </p:nvSpPr>
        <p:spPr bwMode="auto">
          <a:xfrm rot="5400000">
            <a:off x="7034492" y="333568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5" name="Freeform 134">
            <a:extLst>
              <a:ext uri="{FF2B5EF4-FFF2-40B4-BE49-F238E27FC236}">
                <a16:creationId xmlns:a16="http://schemas.microsoft.com/office/drawing/2014/main" id="{9194A21F-274E-DC4E-BE8F-BBBC0DF4A568}"/>
              </a:ext>
            </a:extLst>
          </p:cNvPr>
          <p:cNvSpPr/>
          <p:nvPr/>
        </p:nvSpPr>
        <p:spPr bwMode="auto">
          <a:xfrm rot="5400000">
            <a:off x="5140713" y="26993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6" name="Freeform 135">
            <a:extLst>
              <a:ext uri="{FF2B5EF4-FFF2-40B4-BE49-F238E27FC236}">
                <a16:creationId xmlns:a16="http://schemas.microsoft.com/office/drawing/2014/main" id="{E1C656BB-D3CB-194E-BF02-44D8079CADB1}"/>
              </a:ext>
            </a:extLst>
          </p:cNvPr>
          <p:cNvSpPr/>
          <p:nvPr/>
        </p:nvSpPr>
        <p:spPr bwMode="auto">
          <a:xfrm rot="5400000">
            <a:off x="5748694" y="27062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7" name="Freeform 136">
            <a:extLst>
              <a:ext uri="{FF2B5EF4-FFF2-40B4-BE49-F238E27FC236}">
                <a16:creationId xmlns:a16="http://schemas.microsoft.com/office/drawing/2014/main" id="{EF67E748-697D-0C48-9C77-1988D84B8502}"/>
              </a:ext>
            </a:extLst>
          </p:cNvPr>
          <p:cNvSpPr/>
          <p:nvPr/>
        </p:nvSpPr>
        <p:spPr bwMode="auto">
          <a:xfrm rot="5400000">
            <a:off x="6414126" y="27057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8" name="Freeform 137">
            <a:extLst>
              <a:ext uri="{FF2B5EF4-FFF2-40B4-BE49-F238E27FC236}">
                <a16:creationId xmlns:a16="http://schemas.microsoft.com/office/drawing/2014/main" id="{886C9485-50FB-5743-ABA9-4CCDD6F235AF}"/>
              </a:ext>
            </a:extLst>
          </p:cNvPr>
          <p:cNvSpPr/>
          <p:nvPr/>
        </p:nvSpPr>
        <p:spPr bwMode="auto">
          <a:xfrm rot="5400000">
            <a:off x="7034492" y="27175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9579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Bi-directional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RNNs can process the input sequence in forward and in the reverse direction (common in speech recognition)</a:t>
            </a:r>
          </a:p>
        </p:txBody>
      </p:sp>
      <p:sp>
        <p:nvSpPr>
          <p:cNvPr id="31" name="Rectangle 30"/>
          <p:cNvSpPr/>
          <p:nvPr/>
        </p:nvSpPr>
        <p:spPr>
          <a:xfrm>
            <a:off x="4587763"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3" name="Straight Arrow Connector 32"/>
          <p:cNvCxnSpPr>
            <a:stCxn id="52" idx="0"/>
            <a:endCxn id="31" idx="2"/>
          </p:cNvCxnSpPr>
          <p:nvPr/>
        </p:nvCxnSpPr>
        <p:spPr>
          <a:xfrm flipV="1">
            <a:off x="4531126" y="5037834"/>
            <a:ext cx="222324"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917625"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219377"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6" name="Straight Arrow Connector 35"/>
          <p:cNvCxnSpPr>
            <a:stCxn id="53" idx="0"/>
            <a:endCxn id="35" idx="2"/>
          </p:cNvCxnSpPr>
          <p:nvPr/>
        </p:nvCxnSpPr>
        <p:spPr>
          <a:xfrm flipV="1">
            <a:off x="5160781" y="5037834"/>
            <a:ext cx="224283"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540603"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842355"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9" name="Straight Arrow Connector 38"/>
          <p:cNvCxnSpPr>
            <a:stCxn id="54" idx="0"/>
            <a:endCxn id="38" idx="2"/>
          </p:cNvCxnSpPr>
          <p:nvPr/>
        </p:nvCxnSpPr>
        <p:spPr>
          <a:xfrm flipV="1">
            <a:off x="5777406" y="5037834"/>
            <a:ext cx="230636"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479254"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1" name="Straight Arrow Connector 40"/>
          <p:cNvCxnSpPr/>
          <p:nvPr/>
        </p:nvCxnSpPr>
        <p:spPr>
          <a:xfrm>
            <a:off x="6173729" y="487464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110868"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4" name="Straight Arrow Connector 43"/>
          <p:cNvCxnSpPr/>
          <p:nvPr/>
        </p:nvCxnSpPr>
        <p:spPr>
          <a:xfrm>
            <a:off x="6805343"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745826"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7" name="Straight Arrow Connector 46"/>
          <p:cNvCxnSpPr/>
          <p:nvPr/>
        </p:nvCxnSpPr>
        <p:spPr>
          <a:xfrm>
            <a:off x="7440301"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320170"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4949825"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5566450"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15" name="TextBox 114"/>
          <p:cNvSpPr txBox="1"/>
          <p:nvPr/>
        </p:nvSpPr>
        <p:spPr>
          <a:xfrm>
            <a:off x="6209814"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6839469"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7456094"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a:stCxn id="115" idx="0"/>
            <a:endCxn id="40" idx="2"/>
          </p:cNvCxnSpPr>
          <p:nvPr/>
        </p:nvCxnSpPr>
        <p:spPr>
          <a:xfrm flipV="1">
            <a:off x="6420770" y="5037834"/>
            <a:ext cx="224171"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6" idx="0"/>
            <a:endCxn id="43" idx="2"/>
          </p:cNvCxnSpPr>
          <p:nvPr/>
        </p:nvCxnSpPr>
        <p:spPr>
          <a:xfrm flipV="1">
            <a:off x="7050425" y="5048407"/>
            <a:ext cx="226130"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117" idx="0"/>
            <a:endCxn id="46" idx="2"/>
          </p:cNvCxnSpPr>
          <p:nvPr/>
        </p:nvCxnSpPr>
        <p:spPr>
          <a:xfrm flipV="1">
            <a:off x="7667050" y="5048407"/>
            <a:ext cx="244463"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4339527"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0" name="Rectangle 99"/>
          <p:cNvSpPr/>
          <p:nvPr/>
        </p:nvSpPr>
        <p:spPr>
          <a:xfrm>
            <a:off x="4971141"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2" name="Rectangle 101"/>
          <p:cNvSpPr/>
          <p:nvPr/>
        </p:nvSpPr>
        <p:spPr>
          <a:xfrm>
            <a:off x="5594119"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3" name="Rectangle 102"/>
          <p:cNvSpPr/>
          <p:nvPr/>
        </p:nvSpPr>
        <p:spPr>
          <a:xfrm>
            <a:off x="6231018"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5" name="Straight Arrow Connector 104"/>
          <p:cNvCxnSpPr/>
          <p:nvPr/>
        </p:nvCxnSpPr>
        <p:spPr>
          <a:xfrm flipV="1">
            <a:off x="6396705" y="243922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862632"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8" name="Straight Arrow Connector 107"/>
          <p:cNvCxnSpPr/>
          <p:nvPr/>
        </p:nvCxnSpPr>
        <p:spPr>
          <a:xfrm flipV="1">
            <a:off x="7028319"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7497590"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11" name="Straight Arrow Connector 110"/>
          <p:cNvCxnSpPr/>
          <p:nvPr/>
        </p:nvCxnSpPr>
        <p:spPr>
          <a:xfrm flipV="1">
            <a:off x="7663277"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4503701" y="244187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5135315"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5770273"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313191"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4942846"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5559471"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6202835"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6832490"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7449115"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sp>
        <p:nvSpPr>
          <p:cNvPr id="92" name="Rectangle 91"/>
          <p:cNvSpPr/>
          <p:nvPr/>
        </p:nvSpPr>
        <p:spPr>
          <a:xfrm>
            <a:off x="4225528"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3" name="Straight Arrow Connector 92"/>
          <p:cNvCxnSpPr/>
          <p:nvPr/>
        </p:nvCxnSpPr>
        <p:spPr>
          <a:xfrm>
            <a:off x="4555390"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857142"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5" name="Straight Arrow Connector 94"/>
          <p:cNvCxnSpPr/>
          <p:nvPr/>
        </p:nvCxnSpPr>
        <p:spPr>
          <a:xfrm>
            <a:off x="5178368"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5480120"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97" name="Rectangle 96"/>
          <p:cNvSpPr/>
          <p:nvPr/>
        </p:nvSpPr>
        <p:spPr>
          <a:xfrm>
            <a:off x="6117019"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9" name="Straight Arrow Connector 98"/>
          <p:cNvCxnSpPr/>
          <p:nvPr/>
        </p:nvCxnSpPr>
        <p:spPr>
          <a:xfrm>
            <a:off x="5811494" y="4113397"/>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282707" y="3086231"/>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748633"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7" name="Straight Arrow Connector 106"/>
          <p:cNvCxnSpPr/>
          <p:nvPr/>
        </p:nvCxnSpPr>
        <p:spPr>
          <a:xfrm>
            <a:off x="6443108"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6914321"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7383591"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29" name="Straight Arrow Connector 128"/>
          <p:cNvCxnSpPr/>
          <p:nvPr/>
        </p:nvCxnSpPr>
        <p:spPr>
          <a:xfrm>
            <a:off x="7078066"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7549279"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V="1">
            <a:off x="4389702" y="3086231"/>
            <a:ext cx="115512" cy="845488"/>
          </a:xfrm>
          <a:prstGeom prst="straightConnector1">
            <a:avLst/>
          </a:prstGeom>
          <a:ln w="19050" cmpd="sng">
            <a:solidFill>
              <a:srgbClr val="C0504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021316" y="3086231"/>
            <a:ext cx="11551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5656274" y="3086231"/>
            <a:ext cx="10353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4327627" y="4276588"/>
            <a:ext cx="186830" cy="1040805"/>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Freeform 133"/>
          <p:cNvSpPr/>
          <p:nvPr/>
        </p:nvSpPr>
        <p:spPr>
          <a:xfrm>
            <a:off x="4974107"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Freeform 134"/>
          <p:cNvSpPr/>
          <p:nvPr/>
        </p:nvSpPr>
        <p:spPr>
          <a:xfrm>
            <a:off x="5585805"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Freeform 135"/>
          <p:cNvSpPr/>
          <p:nvPr/>
        </p:nvSpPr>
        <p:spPr>
          <a:xfrm>
            <a:off x="6237026"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Freeform 136"/>
          <p:cNvSpPr/>
          <p:nvPr/>
        </p:nvSpPr>
        <p:spPr>
          <a:xfrm>
            <a:off x="6856810"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Freeform 137"/>
          <p:cNvSpPr/>
          <p:nvPr/>
        </p:nvSpPr>
        <p:spPr>
          <a:xfrm>
            <a:off x="7479533" y="4280236"/>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9" name="Straight Arrow Connector 138"/>
          <p:cNvCxnSpPr>
            <a:stCxn id="46" idx="0"/>
            <a:endCxn id="109" idx="2"/>
          </p:cNvCxnSpPr>
          <p:nvPr/>
        </p:nvCxnSpPr>
        <p:spPr>
          <a:xfrm flipH="1" flipV="1">
            <a:off x="7663277"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43" idx="0"/>
            <a:endCxn id="106" idx="2"/>
          </p:cNvCxnSpPr>
          <p:nvPr/>
        </p:nvCxnSpPr>
        <p:spPr>
          <a:xfrm flipH="1" flipV="1">
            <a:off x="7028319"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40" idx="0"/>
            <a:endCxn id="103" idx="2"/>
          </p:cNvCxnSpPr>
          <p:nvPr/>
        </p:nvCxnSpPr>
        <p:spPr>
          <a:xfrm flipH="1" flipV="1">
            <a:off x="6396705"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38" idx="0"/>
            <a:endCxn id="102" idx="2"/>
          </p:cNvCxnSpPr>
          <p:nvPr/>
        </p:nvCxnSpPr>
        <p:spPr>
          <a:xfrm flipH="1" flipV="1">
            <a:off x="5759806"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35" idx="0"/>
            <a:endCxn id="100" idx="2"/>
          </p:cNvCxnSpPr>
          <p:nvPr/>
        </p:nvCxnSpPr>
        <p:spPr>
          <a:xfrm flipH="1" flipV="1">
            <a:off x="5136828"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31" idx="0"/>
            <a:endCxn id="98" idx="2"/>
          </p:cNvCxnSpPr>
          <p:nvPr/>
        </p:nvCxnSpPr>
        <p:spPr>
          <a:xfrm flipH="1" flipV="1">
            <a:off x="4505214" y="3086232"/>
            <a:ext cx="248236" cy="1604077"/>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7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0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2" grpId="0" animBg="1"/>
      <p:bldP spid="103" grpId="0" animBg="1"/>
      <p:bldP spid="106" grpId="0" animBg="1"/>
      <p:bldP spid="109" grpId="0" animBg="1"/>
      <p:bldP spid="121" grpId="0"/>
      <p:bldP spid="122" grpId="0"/>
      <p:bldP spid="123" grpId="0"/>
      <p:bldP spid="124" grpId="0"/>
      <p:bldP spid="125" grpId="0"/>
      <p:bldP spid="126" grpId="0"/>
      <p:bldP spid="92" grpId="0" animBg="1"/>
      <p:bldP spid="92" grpId="1" animBg="1"/>
      <p:bldP spid="94" grpId="0" animBg="1"/>
      <p:bldP spid="94" grpId="1" animBg="1"/>
      <p:bldP spid="96" grpId="0" animBg="1"/>
      <p:bldP spid="96" grpId="1" animBg="1"/>
      <p:bldP spid="97" grpId="0" animBg="1"/>
      <p:bldP spid="97" grpId="1" animBg="1"/>
      <p:bldP spid="104" grpId="0" animBg="1"/>
      <p:bldP spid="104" grpId="1" animBg="1"/>
      <p:bldP spid="128" grpId="0" animBg="1"/>
      <p:bldP spid="128" grpId="1" animBg="1"/>
      <p:bldP spid="17" grpId="0" animBg="1"/>
      <p:bldP spid="134" grpId="0" animBg="1"/>
      <p:bldP spid="135" grpId="0" animBg="1"/>
      <p:bldP spid="136" grpId="0" animBg="1"/>
      <p:bldP spid="137" grpId="0" animBg="1"/>
      <p:bldP spid="1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7064" y="914400"/>
            <a:ext cx="10337871" cy="5257800"/>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584775"/>
          </a:xfrm>
          <a:prstGeom prst="rect">
            <a:avLst/>
          </a:prstGeom>
        </p:spPr>
        <p:txBody>
          <a:bodyPr wrap="square">
            <a:spAutoFit/>
          </a:bodyPr>
          <a:lstStyle/>
          <a:p>
            <a:pPr algn="ctr"/>
            <a:r>
              <a:rPr lang="en-US" sz="1600" b="0" dirty="0"/>
              <a:t>Y. Wu et al., </a:t>
            </a:r>
            <a:r>
              <a:rPr lang="en-US" sz="1600" b="0" dirty="0">
                <a:hlinkClick r:id="rId4"/>
              </a:rPr>
              <a:t>Google's Neural Machine Translation System: Bridging the Gap between Human and Machine Translation</a:t>
            </a:r>
            <a:r>
              <a:rPr lang="en-US" sz="1600" b="0" dirty="0"/>
              <a:t>, </a:t>
            </a:r>
            <a:r>
              <a:rPr lang="en-US" sz="1600" b="0" dirty="0" err="1"/>
              <a:t>arXiv</a:t>
            </a:r>
            <a:r>
              <a:rPr lang="en-US" sz="1600" b="0" dirty="0"/>
              <a:t> 2016</a:t>
            </a:r>
          </a:p>
        </p:txBody>
      </p:sp>
    </p:spTree>
    <p:extLst>
      <p:ext uri="{BB962C8B-B14F-4D97-AF65-F5344CB8AC3E}">
        <p14:creationId xmlns:p14="http://schemas.microsoft.com/office/powerpoint/2010/main" val="405236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solidFill>
                  <a:schemeClr val="bg1">
                    <a:lumMod val="50000"/>
                  </a:schemeClr>
                </a:solidFill>
                <a:cs typeface="CMU Bright Roman"/>
              </a:rPr>
              <a:t>Recurrent network architectures</a:t>
            </a:r>
          </a:p>
          <a:p>
            <a:pPr marL="457200" indent="-457200">
              <a:buFont typeface="Arial" panose="020B0604020202020204" pitchFamily="34" charset="0"/>
              <a:buChar char="•"/>
            </a:pPr>
            <a:r>
              <a:rPr lang="en-US" sz="2800" dirty="0">
                <a:cs typeface="CMU Bright Roman"/>
              </a:rPr>
              <a:t>Applications in (a bit) more detail</a:t>
            </a:r>
          </a:p>
          <a:p>
            <a:pPr marL="857250" lvl="1" indent="-457200">
              <a:buFont typeface="Arial" panose="020B0604020202020204" pitchFamily="34" charset="0"/>
              <a:buChar char="•"/>
            </a:pPr>
            <a:r>
              <a:rPr lang="en-US" sz="2400" dirty="0">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a:p>
            <a:pPr marL="857250" lvl="1" indent="-457200">
              <a:buFont typeface="Arial" panose="020B0604020202020204" pitchFamily="34" charset="0"/>
              <a:buChar char="•"/>
            </a:pPr>
            <a:r>
              <a:rPr lang="en-US" sz="2400" dirty="0">
                <a:cs typeface="CMU Bright Roman"/>
              </a:rPr>
              <a:t>Machine translation</a:t>
            </a:r>
          </a:p>
        </p:txBody>
      </p:sp>
    </p:spTree>
    <p:extLst>
      <p:ext uri="{BB962C8B-B14F-4D97-AF65-F5344CB8AC3E}">
        <p14:creationId xmlns:p14="http://schemas.microsoft.com/office/powerpoint/2010/main" val="34105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Language modeling: Character RNN</a:t>
            </a:r>
          </a:p>
        </p:txBody>
      </p:sp>
      <p:pic>
        <p:nvPicPr>
          <p:cNvPr id="4" name="Picture 3">
            <a:extLst>
              <a:ext uri="{FF2B5EF4-FFF2-40B4-BE49-F238E27FC236}">
                <a16:creationId xmlns:a16="http://schemas.microsoft.com/office/drawing/2014/main" id="{6E57F701-D91D-E34E-87CB-065E891A7A6B}"/>
              </a:ext>
            </a:extLst>
          </p:cNvPr>
          <p:cNvPicPr>
            <a:picLocks noChangeAspect="1"/>
          </p:cNvPicPr>
          <p:nvPr/>
        </p:nvPicPr>
        <p:blipFill rotWithShape="1">
          <a:blip r:embed="rId2"/>
          <a:srcRect l="28721" r="3126"/>
          <a:stretch/>
        </p:blipFill>
        <p:spPr>
          <a:xfrm>
            <a:off x="3726404" y="1162708"/>
            <a:ext cx="3327722" cy="569529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4A9E483-95AF-174E-A6CA-E260F400685E}"/>
                  </a:ext>
                </a:extLst>
              </p:cNvPr>
              <p:cNvSpPr txBox="1"/>
              <p:nvPr/>
            </p:nvSpPr>
            <p:spPr>
              <a:xfrm>
                <a:off x="1563541" y="4616447"/>
                <a:ext cx="1771832" cy="400110"/>
              </a:xfrm>
              <a:prstGeom prst="rect">
                <a:avLst/>
              </a:prstGeom>
              <a:noFill/>
            </p:spPr>
            <p:txBody>
              <a:bodyPr wrap="none" rtlCol="0">
                <a:spAutoFit/>
              </a:bodyPr>
              <a:lstStyle/>
              <a:p>
                <a:pPr algn="ctr"/>
                <a:r>
                  <a:rPr lang="en-US" sz="2000" b="0" dirty="0">
                    <a:latin typeface="CMU Bright Oblique"/>
                    <a:cs typeface="CMU Bright Oblique"/>
                  </a:rPr>
                  <a:t>Hidden state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h</m:t>
                    </m:r>
                    <m:r>
                      <a:rPr lang="en-US" sz="2000" b="0" i="1" baseline="-25000" dirty="0">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2" name="TextBox 11">
                <a:extLst>
                  <a:ext uri="{FF2B5EF4-FFF2-40B4-BE49-F238E27FC236}">
                    <a16:creationId xmlns:a16="http://schemas.microsoft.com/office/drawing/2014/main" id="{C4A9E483-95AF-174E-A6CA-E260F400685E}"/>
                  </a:ext>
                </a:extLst>
              </p:cNvPr>
              <p:cNvSpPr txBox="1">
                <a:spLocks noRot="1" noChangeAspect="1" noMove="1" noResize="1" noEditPoints="1" noAdjustHandles="1" noChangeArrowheads="1" noChangeShapeType="1" noTextEdit="1"/>
              </p:cNvSpPr>
              <p:nvPr/>
            </p:nvSpPr>
            <p:spPr>
              <a:xfrm>
                <a:off x="1563541" y="4616447"/>
                <a:ext cx="1771832" cy="400110"/>
              </a:xfrm>
              <a:prstGeom prst="rect">
                <a:avLst/>
              </a:prstGeom>
              <a:blipFill>
                <a:blip r:embed="rId3"/>
                <a:stretch>
                  <a:fillRect l="-2837"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549DB2A-6941-1843-B990-952F4243D6E4}"/>
                  </a:ext>
                </a:extLst>
              </p:cNvPr>
              <p:cNvSpPr txBox="1"/>
              <p:nvPr/>
            </p:nvSpPr>
            <p:spPr>
              <a:xfrm>
                <a:off x="1064559" y="5696047"/>
                <a:ext cx="2301849" cy="400110"/>
              </a:xfrm>
              <a:prstGeom prst="rect">
                <a:avLst/>
              </a:prstGeom>
              <a:noFill/>
            </p:spPr>
            <p:txBody>
              <a:bodyPr wrap="none" rtlCol="0">
                <a:spAutoFit/>
              </a:bodyPr>
              <a:lstStyle/>
              <a:p>
                <a:pPr algn="ctr"/>
                <a:r>
                  <a:rPr lang="en-US" sz="2000" b="0" i="1" dirty="0">
                    <a:latin typeface="CMU Bright Oblique"/>
                    <a:cs typeface="CMU Bright Oblique"/>
                  </a:rPr>
                  <a:t>One-hot </a:t>
                </a:r>
                <a:r>
                  <a:rPr lang="en-US" sz="2000" b="0" dirty="0">
                    <a:latin typeface="CMU Bright Oblique"/>
                    <a:cs typeface="CMU Bright Oblique"/>
                  </a:rPr>
                  <a:t>encoding</a:t>
                </a:r>
                <a:r>
                  <a:rPr lang="en-US" sz="2000" b="0" i="1" dirty="0">
                    <a:latin typeface="CMU Bright Oblique"/>
                    <a:cs typeface="CMU Bright Oblique"/>
                  </a:rPr>
                  <a:t>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𝑥</m:t>
                    </m:r>
                    <m:r>
                      <a:rPr lang="en-US" sz="2000" b="0" i="1" baseline="-25000" dirty="0">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3" name="TextBox 12">
                <a:extLst>
                  <a:ext uri="{FF2B5EF4-FFF2-40B4-BE49-F238E27FC236}">
                    <a16:creationId xmlns:a16="http://schemas.microsoft.com/office/drawing/2014/main" id="{8549DB2A-6941-1843-B990-952F4243D6E4}"/>
                  </a:ext>
                </a:extLst>
              </p:cNvPr>
              <p:cNvSpPr txBox="1">
                <a:spLocks noRot="1" noChangeAspect="1" noMove="1" noResize="1" noEditPoints="1" noAdjustHandles="1" noChangeArrowheads="1" noChangeShapeType="1" noTextEdit="1"/>
              </p:cNvSpPr>
              <p:nvPr/>
            </p:nvSpPr>
            <p:spPr>
              <a:xfrm>
                <a:off x="1064559" y="5696047"/>
                <a:ext cx="2301849" cy="400110"/>
              </a:xfrm>
              <a:prstGeom prst="rect">
                <a:avLst/>
              </a:prstGeom>
              <a:blipFill>
                <a:blip r:embed="rId4"/>
                <a:stretch>
                  <a:fillRect l="-2762" t="-937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D2E13F-E2E7-8C4F-BEF6-646C062FB89C}"/>
                  </a:ext>
                </a:extLst>
              </p:cNvPr>
              <p:cNvSpPr txBox="1"/>
              <p:nvPr/>
            </p:nvSpPr>
            <p:spPr>
              <a:xfrm>
                <a:off x="1193088" y="1573243"/>
                <a:ext cx="1999586" cy="400110"/>
              </a:xfrm>
              <a:prstGeom prst="rect">
                <a:avLst/>
              </a:prstGeom>
              <a:noFill/>
            </p:spPr>
            <p:txBody>
              <a:bodyPr wrap="none" rtlCol="0">
                <a:spAutoFit/>
              </a:bodyPr>
              <a:lstStyle/>
              <a:p>
                <a:pPr algn="ctr"/>
                <a:r>
                  <a:rPr lang="en-US" sz="2000" b="0" dirty="0">
                    <a:latin typeface="CMU Bright Oblique"/>
                    <a:cs typeface="CMU Bright Oblique"/>
                  </a:rPr>
                  <a:t>Output symbol</a:t>
                </a:r>
                <a:r>
                  <a:rPr lang="en-US" sz="2000" b="0" i="1" dirty="0">
                    <a:latin typeface="CMU Bright Oblique"/>
                    <a:cs typeface="CMU Bright Oblique"/>
                  </a:rPr>
                  <a:t>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𝑦</m:t>
                    </m:r>
                    <m:r>
                      <a:rPr lang="en-US" sz="2000" b="0" i="1" baseline="-25000" dirty="0" err="1">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4" name="TextBox 13">
                <a:extLst>
                  <a:ext uri="{FF2B5EF4-FFF2-40B4-BE49-F238E27FC236}">
                    <a16:creationId xmlns:a16="http://schemas.microsoft.com/office/drawing/2014/main" id="{70D2E13F-E2E7-8C4F-BEF6-646C062FB89C}"/>
                  </a:ext>
                </a:extLst>
              </p:cNvPr>
              <p:cNvSpPr txBox="1">
                <a:spLocks noRot="1" noChangeAspect="1" noMove="1" noResize="1" noEditPoints="1" noAdjustHandles="1" noChangeArrowheads="1" noChangeShapeType="1" noTextEdit="1"/>
              </p:cNvSpPr>
              <p:nvPr/>
            </p:nvSpPr>
            <p:spPr>
              <a:xfrm>
                <a:off x="1193088" y="1573243"/>
                <a:ext cx="1999586" cy="400110"/>
              </a:xfrm>
              <a:prstGeom prst="rect">
                <a:avLst/>
              </a:prstGeom>
              <a:blipFill>
                <a:blip r:embed="rId5"/>
                <a:stretch>
                  <a:fillRect l="-2532" t="-6250" b="-25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6C3D0C7-0C18-EE4D-9E3C-AADDDEC1BC15}"/>
              </a:ext>
            </a:extLst>
          </p:cNvPr>
          <p:cNvSpPr txBox="1"/>
          <p:nvPr/>
        </p:nvSpPr>
        <p:spPr>
          <a:xfrm>
            <a:off x="1730670" y="6311628"/>
            <a:ext cx="1542602" cy="400110"/>
          </a:xfrm>
          <a:prstGeom prst="rect">
            <a:avLst/>
          </a:prstGeom>
          <a:noFill/>
        </p:spPr>
        <p:txBody>
          <a:bodyPr wrap="none" rtlCol="0">
            <a:spAutoFit/>
          </a:bodyPr>
          <a:lstStyle/>
          <a:p>
            <a:pPr algn="ctr"/>
            <a:r>
              <a:rPr lang="en-US" sz="2000" b="0" dirty="0">
                <a:latin typeface="CMU Bright Oblique"/>
                <a:cs typeface="CMU Bright Oblique"/>
              </a:rPr>
              <a:t>Input symbol</a:t>
            </a:r>
          </a:p>
        </p:txBody>
      </p:sp>
      <p:sp>
        <p:nvSpPr>
          <p:cNvPr id="10" name="Right Brace 9">
            <a:extLst>
              <a:ext uri="{FF2B5EF4-FFF2-40B4-BE49-F238E27FC236}">
                <a16:creationId xmlns:a16="http://schemas.microsoft.com/office/drawing/2014/main" id="{47C29A62-AC23-E94D-8C83-D69428DA8B28}"/>
              </a:ext>
            </a:extLst>
          </p:cNvPr>
          <p:cNvSpPr/>
          <p:nvPr/>
        </p:nvSpPr>
        <p:spPr>
          <a:xfrm flipH="1">
            <a:off x="3332862" y="2050959"/>
            <a:ext cx="277792" cy="195623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p>
        </p:txBody>
      </p:sp>
      <p:sp>
        <p:nvSpPr>
          <p:cNvPr id="16" name="TextBox 15">
            <a:extLst>
              <a:ext uri="{FF2B5EF4-FFF2-40B4-BE49-F238E27FC236}">
                <a16:creationId xmlns:a16="http://schemas.microsoft.com/office/drawing/2014/main" id="{5450D42F-C056-7448-8BB7-7A3A7580419A}"/>
              </a:ext>
            </a:extLst>
          </p:cNvPr>
          <p:cNvSpPr txBox="1"/>
          <p:nvPr/>
        </p:nvSpPr>
        <p:spPr>
          <a:xfrm>
            <a:off x="457200" y="2644914"/>
            <a:ext cx="2807180" cy="707886"/>
          </a:xfrm>
          <a:prstGeom prst="rect">
            <a:avLst/>
          </a:prstGeom>
          <a:noFill/>
        </p:spPr>
        <p:txBody>
          <a:bodyPr wrap="square" rtlCol="0">
            <a:spAutoFit/>
          </a:bodyPr>
          <a:lstStyle/>
          <a:p>
            <a:pPr algn="r"/>
            <a:r>
              <a:rPr lang="en-US" sz="2000" b="0" dirty="0">
                <a:latin typeface="CMU Bright Oblique"/>
                <a:cs typeface="CMU Bright Oblique"/>
              </a:rPr>
              <a:t>Output layer </a:t>
            </a:r>
            <a:br>
              <a:rPr lang="en-US" sz="2000" b="0" dirty="0">
                <a:latin typeface="CMU Bright Oblique"/>
                <a:cs typeface="CMU Bright Oblique"/>
              </a:rPr>
            </a:br>
            <a:r>
              <a:rPr lang="en-US" sz="2000" b="0" dirty="0">
                <a:latin typeface="CMU Bright Oblique"/>
                <a:cs typeface="CMU Bright Oblique"/>
              </a:rPr>
              <a:t>(linear + </a:t>
            </a:r>
            <a:r>
              <a:rPr lang="en-US" sz="2000" b="0" dirty="0" err="1">
                <a:latin typeface="CMU Bright Oblique"/>
                <a:cs typeface="CMU Bright Oblique"/>
              </a:rPr>
              <a:t>softmax</a:t>
            </a:r>
            <a:r>
              <a:rPr lang="en-US" sz="2000" b="0" dirty="0">
                <a:latin typeface="CMU Bright Oblique"/>
                <a:cs typeface="CMU Bright Oblique"/>
              </a:rPr>
              <a:t>)</a:t>
            </a:r>
            <a:endParaRPr lang="en-US" sz="2000" b="0" i="1" dirty="0">
              <a:latin typeface="CMU Bright Oblique"/>
              <a:cs typeface="CMU Bright Oblique"/>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1B901C8-0EC0-BD46-837C-B45F20C5E4C1}"/>
                  </a:ext>
                </a:extLst>
              </p:cNvPr>
              <p:cNvSpPr/>
              <p:nvPr/>
            </p:nvSpPr>
            <p:spPr>
              <a:xfrm>
                <a:off x="7640575" y="2823372"/>
                <a:ext cx="3015205" cy="20735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9900CC"/>
                          </a:solidFill>
                          <a:latin typeface="Cambria Math" panose="02040503050406030204" pitchFamily="18" charset="0"/>
                        </a:rPr>
                        <m:t>𝑝</m:t>
                      </m:r>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2</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𝑛</m:t>
                              </m:r>
                            </m:sub>
                          </m:sSub>
                        </m:e>
                      </m:d>
                      <m:r>
                        <a:rPr lang="en-US" sz="2000" i="1">
                          <a:solidFill>
                            <a:srgbClr val="9900CC"/>
                          </a:solidFill>
                          <a:latin typeface="Cambria Math" panose="02040503050406030204" pitchFamily="18" charset="0"/>
                        </a:rPr>
                        <m:t>=</m:t>
                      </m:r>
                      <m:nary>
                        <m:naryPr>
                          <m:chr m:val="∏"/>
                          <m:ctrlPr>
                            <a:rPr lang="en-US" sz="2000" i="1">
                              <a:solidFill>
                                <a:srgbClr val="9900CC"/>
                              </a:solidFill>
                              <a:latin typeface="Cambria Math" panose="02040503050406030204" pitchFamily="18" charset="0"/>
                            </a:rPr>
                          </m:ctrlPr>
                        </m:naryPr>
                        <m:sub>
                          <m:r>
                            <m:rPr>
                              <m:brk m:alnAt="23"/>
                            </m:rP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𝑛</m:t>
                          </m:r>
                        </m:sup>
                        <m:e>
                          <m:r>
                            <a:rPr lang="en-US" sz="2000" i="1">
                              <a:solidFill>
                                <a:srgbClr val="9900CC"/>
                              </a:solidFill>
                              <a:latin typeface="Cambria Math" panose="02040503050406030204" pitchFamily="18" charset="0"/>
                            </a:rPr>
                            <m:t>𝑝</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e>
                      </m:nary>
                      <m:r>
                        <a:rPr lang="en-US" sz="2000" i="1">
                          <a:solidFill>
                            <a:srgbClr val="9900CC"/>
                          </a:solidFill>
                          <a:latin typeface="Cambria Math" panose="02040503050406030204" pitchFamily="18" charset="0"/>
                          <a:ea typeface="Cambria Math" panose="02040503050406030204" pitchFamily="18" charset="0"/>
                        </a:rPr>
                        <m:t>≈</m:t>
                      </m:r>
                      <m:nary>
                        <m:naryPr>
                          <m:chr m:val="∏"/>
                          <m:ctrlPr>
                            <a:rPr lang="en-US" sz="2000" i="1">
                              <a:solidFill>
                                <a:srgbClr val="9900CC"/>
                              </a:solidFill>
                              <a:latin typeface="Cambria Math" panose="02040503050406030204" pitchFamily="18" charset="0"/>
                            </a:rPr>
                          </m:ctrlPr>
                        </m:naryPr>
                        <m:sub>
                          <m:r>
                            <m:rPr>
                              <m:brk m:alnAt="23"/>
                            </m:rP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𝑛</m:t>
                          </m:r>
                        </m:sup>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𝑃</m:t>
                              </m:r>
                            </m:e>
                            <m:sub>
                              <m:r>
                                <a:rPr lang="en-US" sz="2000" i="1">
                                  <a:solidFill>
                                    <a:srgbClr val="9900CC"/>
                                  </a:solidFill>
                                  <a:latin typeface="Cambria Math" panose="02040503050406030204" pitchFamily="18" charset="0"/>
                                </a:rPr>
                                <m:t>𝑊</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e>
                      </m:nary>
                    </m:oMath>
                  </m:oMathPara>
                </a14:m>
                <a:endParaRPr lang="en-US" sz="2000" dirty="0">
                  <a:solidFill>
                    <a:srgbClr val="9900CC"/>
                  </a:solidFill>
                </a:endParaRPr>
              </a:p>
            </p:txBody>
          </p:sp>
        </mc:Choice>
        <mc:Fallback xmlns="">
          <p:sp>
            <p:nvSpPr>
              <p:cNvPr id="17" name="Rectangle 16">
                <a:extLst>
                  <a:ext uri="{FF2B5EF4-FFF2-40B4-BE49-F238E27FC236}">
                    <a16:creationId xmlns:a16="http://schemas.microsoft.com/office/drawing/2014/main" id="{61B901C8-0EC0-BD46-837C-B45F20C5E4C1}"/>
                  </a:ext>
                </a:extLst>
              </p:cNvPr>
              <p:cNvSpPr>
                <a:spLocks noRot="1" noChangeAspect="1" noMove="1" noResize="1" noEditPoints="1" noAdjustHandles="1" noChangeArrowheads="1" noChangeShapeType="1" noTextEdit="1"/>
              </p:cNvSpPr>
              <p:nvPr/>
            </p:nvSpPr>
            <p:spPr>
              <a:xfrm>
                <a:off x="7640575" y="2823372"/>
                <a:ext cx="3015205" cy="2073581"/>
              </a:xfrm>
              <a:prstGeom prst="rect">
                <a:avLst/>
              </a:prstGeom>
              <a:blipFill>
                <a:blip r:embed="rId6"/>
                <a:stretch>
                  <a:fillRect l="-14286" t="-32121" b="-69697"/>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9ACAC662-D928-9C45-9AAF-1814D4A5F20B}"/>
              </a:ext>
            </a:extLst>
          </p:cNvPr>
          <p:cNvSpPr/>
          <p:nvPr/>
        </p:nvSpPr>
        <p:spPr>
          <a:xfrm>
            <a:off x="6016832" y="6443246"/>
            <a:ext cx="6175168" cy="338554"/>
          </a:xfrm>
          <a:prstGeom prst="rect">
            <a:avLst/>
          </a:prstGeom>
        </p:spPr>
        <p:txBody>
          <a:bodyPr wrap="square">
            <a:spAutoFit/>
          </a:bodyPr>
          <a:lstStyle/>
          <a:p>
            <a:pPr algn="r"/>
            <a:r>
              <a:rPr lang="en-US" sz="1600" b="0" dirty="0">
                <a:hlinkClick r:id="rId7"/>
              </a:rPr>
              <a:t>http://</a:t>
            </a:r>
            <a:r>
              <a:rPr lang="en-US" sz="1600" b="0" dirty="0" err="1">
                <a:hlinkClick r:id="rId7"/>
              </a:rPr>
              <a:t>karpathy.github.io</a:t>
            </a:r>
            <a:r>
              <a:rPr lang="en-US" sz="1600" b="0" dirty="0">
                <a:hlinkClick r:id="rId7"/>
              </a:rPr>
              <a:t>/2015/05/21/</a:t>
            </a:r>
            <a:r>
              <a:rPr lang="en-US" sz="1600" b="0" dirty="0" err="1">
                <a:hlinkClick r:id="rId7"/>
              </a:rPr>
              <a:t>rnn</a:t>
            </a:r>
            <a:r>
              <a:rPr lang="en-US" sz="1600" b="0" dirty="0">
                <a:hlinkClick r:id="rId7"/>
              </a:rPr>
              <a:t>-effectiveness/</a:t>
            </a:r>
            <a:endParaRPr lang="en-US" sz="1600" b="0" dirty="0"/>
          </a:p>
        </p:txBody>
      </p:sp>
    </p:spTree>
    <p:extLst>
      <p:ext uri="{BB962C8B-B14F-4D97-AF65-F5344CB8AC3E}">
        <p14:creationId xmlns:p14="http://schemas.microsoft.com/office/powerpoint/2010/main" val="35328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0" grpId="0" animBg="1"/>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09CB-3CF1-324F-A9F2-74CF6A492491}"/>
              </a:ext>
            </a:extLst>
          </p:cNvPr>
          <p:cNvSpPr>
            <a:spLocks noGrp="1"/>
          </p:cNvSpPr>
          <p:nvPr>
            <p:ph type="title"/>
          </p:nvPr>
        </p:nvSpPr>
        <p:spPr/>
        <p:txBody>
          <a:bodyPr/>
          <a:lstStyle/>
          <a:p>
            <a:r>
              <a:rPr lang="en-US" dirty="0"/>
              <a:t>Language modeling: Character RNN</a:t>
            </a:r>
          </a:p>
        </p:txBody>
      </p:sp>
      <p:sp>
        <p:nvSpPr>
          <p:cNvPr id="3" name="Content Placeholder 2">
            <a:extLst>
              <a:ext uri="{FF2B5EF4-FFF2-40B4-BE49-F238E27FC236}">
                <a16:creationId xmlns:a16="http://schemas.microsoft.com/office/drawing/2014/main" id="{53B75B1D-E064-F54C-B6BE-C871AAC7A8F2}"/>
              </a:ext>
            </a:extLst>
          </p:cNvPr>
          <p:cNvSpPr>
            <a:spLocks noGrp="1"/>
          </p:cNvSpPr>
          <p:nvPr>
            <p:ph idx="1"/>
          </p:nvPr>
        </p:nvSpPr>
        <p:spPr/>
        <p:txBody>
          <a:bodyPr/>
          <a:lstStyle/>
          <a:p>
            <a:endParaRPr lang="en-US"/>
          </a:p>
        </p:txBody>
      </p:sp>
      <p:pic>
        <p:nvPicPr>
          <p:cNvPr id="9" name="Shape 861">
            <a:extLst>
              <a:ext uri="{FF2B5EF4-FFF2-40B4-BE49-F238E27FC236}">
                <a16:creationId xmlns:a16="http://schemas.microsoft.com/office/drawing/2014/main" id="{12D45549-514F-C44C-8420-5F4E80AF8BE4}"/>
              </a:ext>
            </a:extLst>
          </p:cNvPr>
          <p:cNvPicPr preferRelativeResize="0"/>
          <p:nvPr/>
        </p:nvPicPr>
        <p:blipFill>
          <a:blip r:embed="rId2">
            <a:alphaModFix/>
          </a:blip>
          <a:stretch>
            <a:fillRect/>
          </a:stretch>
        </p:blipFill>
        <p:spPr>
          <a:xfrm>
            <a:off x="1723901" y="1417638"/>
            <a:ext cx="8763000" cy="4552950"/>
          </a:xfrm>
          <a:prstGeom prst="rect">
            <a:avLst/>
          </a:prstGeom>
          <a:noFill/>
          <a:ln>
            <a:noFill/>
          </a:ln>
        </p:spPr>
      </p:pic>
      <p:sp>
        <p:nvSpPr>
          <p:cNvPr id="10" name="Shape 862">
            <a:extLst>
              <a:ext uri="{FF2B5EF4-FFF2-40B4-BE49-F238E27FC236}">
                <a16:creationId xmlns:a16="http://schemas.microsoft.com/office/drawing/2014/main" id="{241BE9A1-5761-E04C-BBAB-A1928CD731ED}"/>
              </a:ext>
            </a:extLst>
          </p:cNvPr>
          <p:cNvSpPr/>
          <p:nvPr/>
        </p:nvSpPr>
        <p:spPr>
          <a:xfrm>
            <a:off x="1842772" y="1629213"/>
            <a:ext cx="1094509"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100th</a:t>
            </a:r>
          </a:p>
          <a:p>
            <a:r>
              <a:rPr lang="en" sz="1800" b="0" dirty="0">
                <a:latin typeface="Open Sans"/>
                <a:ea typeface="Open Sans"/>
                <a:cs typeface="Open Sans"/>
                <a:sym typeface="Open Sans"/>
              </a:rPr>
              <a:t>iteration</a:t>
            </a:r>
          </a:p>
        </p:txBody>
      </p:sp>
      <p:sp>
        <p:nvSpPr>
          <p:cNvPr id="11" name="Shape 863">
            <a:extLst>
              <a:ext uri="{FF2B5EF4-FFF2-40B4-BE49-F238E27FC236}">
                <a16:creationId xmlns:a16="http://schemas.microsoft.com/office/drawing/2014/main" id="{3D28C123-9212-914F-8F9B-D235718C1758}"/>
              </a:ext>
            </a:extLst>
          </p:cNvPr>
          <p:cNvSpPr/>
          <p:nvPr/>
        </p:nvSpPr>
        <p:spPr>
          <a:xfrm>
            <a:off x="1826926" y="2774463"/>
            <a:ext cx="12291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300th</a:t>
            </a:r>
          </a:p>
          <a:p>
            <a:r>
              <a:rPr lang="en" sz="1800" b="0" dirty="0">
                <a:latin typeface="Open Sans"/>
                <a:ea typeface="Open Sans"/>
                <a:cs typeface="Open Sans"/>
                <a:sym typeface="Open Sans"/>
              </a:rPr>
              <a:t>iteration</a:t>
            </a:r>
          </a:p>
        </p:txBody>
      </p:sp>
      <p:sp>
        <p:nvSpPr>
          <p:cNvPr id="12" name="Shape 864">
            <a:extLst>
              <a:ext uri="{FF2B5EF4-FFF2-40B4-BE49-F238E27FC236}">
                <a16:creationId xmlns:a16="http://schemas.microsoft.com/office/drawing/2014/main" id="{302D7557-DAF7-ED48-A0F7-631892C40135}"/>
              </a:ext>
            </a:extLst>
          </p:cNvPr>
          <p:cNvSpPr/>
          <p:nvPr/>
        </p:nvSpPr>
        <p:spPr>
          <a:xfrm>
            <a:off x="1826926" y="4110963"/>
            <a:ext cx="12291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700th</a:t>
            </a:r>
          </a:p>
          <a:p>
            <a:r>
              <a:rPr lang="en" sz="1800" b="0" dirty="0">
                <a:latin typeface="Open Sans"/>
                <a:ea typeface="Open Sans"/>
                <a:cs typeface="Open Sans"/>
                <a:sym typeface="Open Sans"/>
              </a:rPr>
              <a:t>iteration</a:t>
            </a:r>
          </a:p>
        </p:txBody>
      </p:sp>
      <p:sp>
        <p:nvSpPr>
          <p:cNvPr id="13" name="Shape 865">
            <a:extLst>
              <a:ext uri="{FF2B5EF4-FFF2-40B4-BE49-F238E27FC236}">
                <a16:creationId xmlns:a16="http://schemas.microsoft.com/office/drawing/2014/main" id="{EF9DA05A-F012-4043-9314-13C9AE165E96}"/>
              </a:ext>
            </a:extLst>
          </p:cNvPr>
          <p:cNvSpPr/>
          <p:nvPr/>
        </p:nvSpPr>
        <p:spPr>
          <a:xfrm>
            <a:off x="1771401" y="5338338"/>
            <a:ext cx="11262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2000th</a:t>
            </a:r>
          </a:p>
          <a:p>
            <a:r>
              <a:rPr lang="en" sz="1800" b="0" dirty="0">
                <a:latin typeface="Open Sans"/>
                <a:ea typeface="Open Sans"/>
                <a:cs typeface="Open Sans"/>
                <a:sym typeface="Open Sans"/>
              </a:rPr>
              <a:t> iteration</a:t>
            </a:r>
          </a:p>
        </p:txBody>
      </p:sp>
      <p:sp>
        <p:nvSpPr>
          <p:cNvPr id="15" name="Rectangle 14">
            <a:extLst>
              <a:ext uri="{FF2B5EF4-FFF2-40B4-BE49-F238E27FC236}">
                <a16:creationId xmlns:a16="http://schemas.microsoft.com/office/drawing/2014/main" id="{30D2CDF9-5D0F-394E-B9EC-C78312983311}"/>
              </a:ext>
            </a:extLst>
          </p:cNvPr>
          <p:cNvSpPr/>
          <p:nvPr/>
        </p:nvSpPr>
        <p:spPr>
          <a:xfrm>
            <a:off x="6016832" y="6443246"/>
            <a:ext cx="6175168" cy="338554"/>
          </a:xfrm>
          <a:prstGeom prst="rect">
            <a:avLst/>
          </a:prstGeom>
        </p:spPr>
        <p:txBody>
          <a:bodyPr wrap="square">
            <a:spAutoFit/>
          </a:bodyPr>
          <a:lstStyle/>
          <a:p>
            <a:pPr algn="r"/>
            <a:r>
              <a:rPr lang="en-US" sz="1600" b="0" dirty="0">
                <a:hlinkClick r:id="rId3"/>
              </a:rPr>
              <a:t>http://</a:t>
            </a:r>
            <a:r>
              <a:rPr lang="en-US" sz="1600" b="0" dirty="0" err="1">
                <a:hlinkClick r:id="rId3"/>
              </a:rPr>
              <a:t>karpathy.github.io</a:t>
            </a:r>
            <a:r>
              <a:rPr lang="en-US" sz="1600" b="0" dirty="0">
                <a:hlinkClick r:id="rId3"/>
              </a:rPr>
              <a:t>/2015/05/21/</a:t>
            </a:r>
            <a:r>
              <a:rPr lang="en-US" sz="1600" b="0" dirty="0" err="1">
                <a:hlinkClick r:id="rId3"/>
              </a:rPr>
              <a:t>rnn</a:t>
            </a:r>
            <a:r>
              <a:rPr lang="en-US" sz="1600" b="0" dirty="0">
                <a:hlinkClick r:id="rId3"/>
              </a:rPr>
              <a:t>-effectiveness/</a:t>
            </a:r>
            <a:endParaRPr lang="en-US" sz="1600" b="0" dirty="0"/>
          </a:p>
        </p:txBody>
      </p:sp>
    </p:spTree>
    <p:extLst>
      <p:ext uri="{BB962C8B-B14F-4D97-AF65-F5344CB8AC3E}">
        <p14:creationId xmlns:p14="http://schemas.microsoft.com/office/powerpoint/2010/main" val="3395444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Searching for interpretable hidden units</a:t>
            </a:r>
          </a:p>
        </p:txBody>
      </p:sp>
      <p:sp>
        <p:nvSpPr>
          <p:cNvPr id="4" name="Content Placeholder 3">
            <a:extLst>
              <a:ext uri="{FF2B5EF4-FFF2-40B4-BE49-F238E27FC236}">
                <a16:creationId xmlns:a16="http://schemas.microsoft.com/office/drawing/2014/main" id="{7811CAE3-C70D-9A49-A6C8-EA4EAFA4365B}"/>
              </a:ext>
            </a:extLst>
          </p:cNvPr>
          <p:cNvSpPr>
            <a:spLocks noGrp="1"/>
          </p:cNvSpPr>
          <p:nvPr>
            <p:ph idx="1"/>
          </p:nvPr>
        </p:nvSpPr>
        <p:spPr/>
        <p:txBody>
          <a:bodyPr/>
          <a:lstStyle/>
          <a:p>
            <a:pPr marL="0" indent="0"/>
            <a:endParaRPr lang="en-US" dirty="0"/>
          </a:p>
        </p:txBody>
      </p:sp>
      <p:sp>
        <p:nvSpPr>
          <p:cNvPr id="137" name="Google Shape;1559;p63"/>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2"/>
              </a:rPr>
              <a:t>Visualizing and Understanding Recurrent Networks</a:t>
            </a:r>
            <a:r>
              <a:rPr lang="en" sz="1600" b="0" dirty="0"/>
              <a:t>, ICLR Workshop 2016</a:t>
            </a:r>
            <a:endParaRPr lang="en-US" sz="1600" b="0" dirty="0"/>
          </a:p>
        </p:txBody>
      </p:sp>
      <p:pic>
        <p:nvPicPr>
          <p:cNvPr id="6" name="Google Shape;1575;p65"/>
          <p:cNvPicPr preferRelativeResize="0"/>
          <p:nvPr/>
        </p:nvPicPr>
        <p:blipFill>
          <a:blip r:embed="rId3">
            <a:alphaModFix/>
          </a:blip>
          <a:stretch>
            <a:fillRect/>
          </a:stretch>
        </p:blipFill>
        <p:spPr>
          <a:xfrm>
            <a:off x="141113" y="2413464"/>
            <a:ext cx="11906600" cy="1673098"/>
          </a:xfrm>
          <a:prstGeom prst="rect">
            <a:avLst/>
          </a:prstGeom>
          <a:noFill/>
          <a:ln>
            <a:noFill/>
          </a:ln>
        </p:spPr>
      </p:pic>
      <p:sp>
        <p:nvSpPr>
          <p:cNvPr id="7" name="Google Shape;1576;p65"/>
          <p:cNvSpPr txBox="1"/>
          <p:nvPr/>
        </p:nvSpPr>
        <p:spPr>
          <a:xfrm>
            <a:off x="3963467" y="4639884"/>
            <a:ext cx="7212921" cy="807790"/>
          </a:xfrm>
          <a:prstGeom prst="rect">
            <a:avLst/>
          </a:prstGeom>
          <a:noFill/>
          <a:ln>
            <a:noFill/>
          </a:ln>
        </p:spPr>
        <p:txBody>
          <a:bodyPr spcFirstLastPara="1" wrap="square" lIns="121868" tIns="121868" rIns="121868" bIns="121868" anchor="t" anchorCtr="0">
            <a:noAutofit/>
          </a:bodyPr>
          <a:lstStyle/>
          <a:p>
            <a:r>
              <a:rPr lang="en" sz="3199" b="0" dirty="0"/>
              <a:t>quote detection cell</a:t>
            </a:r>
            <a:endParaRPr sz="3199" b="0" dirty="0"/>
          </a:p>
        </p:txBody>
      </p:sp>
    </p:spTree>
    <p:extLst>
      <p:ext uri="{BB962C8B-B14F-4D97-AF65-F5344CB8AC3E}">
        <p14:creationId xmlns:p14="http://schemas.microsoft.com/office/powerpoint/2010/main" val="26821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Searching for interpretable hidden units</a:t>
            </a:r>
          </a:p>
        </p:txBody>
      </p:sp>
      <p:sp>
        <p:nvSpPr>
          <p:cNvPr id="4" name="Content Placeholder 3">
            <a:extLst>
              <a:ext uri="{FF2B5EF4-FFF2-40B4-BE49-F238E27FC236}">
                <a16:creationId xmlns:a16="http://schemas.microsoft.com/office/drawing/2014/main" id="{0967181E-9064-9A42-9B50-E4D278C19161}"/>
              </a:ext>
            </a:extLst>
          </p:cNvPr>
          <p:cNvSpPr>
            <a:spLocks noGrp="1"/>
          </p:cNvSpPr>
          <p:nvPr>
            <p:ph idx="1"/>
          </p:nvPr>
        </p:nvSpPr>
        <p:spPr/>
        <p:txBody>
          <a:bodyPr/>
          <a:lstStyle/>
          <a:p>
            <a:endParaRPr lang="en-US"/>
          </a:p>
        </p:txBody>
      </p:sp>
      <p:pic>
        <p:nvPicPr>
          <p:cNvPr id="8" name="Google Shape;1584;p66"/>
          <p:cNvPicPr preferRelativeResize="0"/>
          <p:nvPr/>
        </p:nvPicPr>
        <p:blipFill rotWithShape="1">
          <a:blip r:embed="rId2">
            <a:alphaModFix/>
          </a:blip>
          <a:srcRect t="12255"/>
          <a:stretch/>
        </p:blipFill>
        <p:spPr>
          <a:xfrm>
            <a:off x="0" y="2133600"/>
            <a:ext cx="12084173" cy="2503149"/>
          </a:xfrm>
          <a:prstGeom prst="rect">
            <a:avLst/>
          </a:prstGeom>
          <a:noFill/>
          <a:ln>
            <a:noFill/>
          </a:ln>
        </p:spPr>
      </p:pic>
      <p:sp>
        <p:nvSpPr>
          <p:cNvPr id="9" name="Google Shape;1585;p66"/>
          <p:cNvSpPr txBox="1"/>
          <p:nvPr/>
        </p:nvSpPr>
        <p:spPr>
          <a:xfrm>
            <a:off x="3810000" y="4843031"/>
            <a:ext cx="4648200" cy="717510"/>
          </a:xfrm>
          <a:prstGeom prst="rect">
            <a:avLst/>
          </a:prstGeom>
          <a:noFill/>
          <a:ln>
            <a:noFill/>
          </a:ln>
        </p:spPr>
        <p:txBody>
          <a:bodyPr spcFirstLastPara="1" wrap="square" lIns="121868" tIns="121868" rIns="121868" bIns="121868" anchor="t" anchorCtr="0">
            <a:noAutofit/>
          </a:bodyPr>
          <a:lstStyle/>
          <a:p>
            <a:r>
              <a:rPr lang="en" sz="3199" b="0" dirty="0"/>
              <a:t>line position tracking cell</a:t>
            </a:r>
            <a:endParaRPr sz="3199" b="0" dirty="0"/>
          </a:p>
        </p:txBody>
      </p:sp>
      <p:sp>
        <p:nvSpPr>
          <p:cNvPr id="10" name="Google Shape;1559;p63">
            <a:extLst>
              <a:ext uri="{FF2B5EF4-FFF2-40B4-BE49-F238E27FC236}">
                <a16:creationId xmlns:a16="http://schemas.microsoft.com/office/drawing/2014/main" id="{C61D59B1-E84F-6549-8E54-0369632D28A8}"/>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283738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00CA5D-EBB4-9D4F-8E1C-69113D37685F}"/>
              </a:ext>
            </a:extLst>
          </p:cNvPr>
          <p:cNvSpPr>
            <a:spLocks noGrp="1"/>
          </p:cNvSpPr>
          <p:nvPr>
            <p:ph type="title"/>
          </p:nvPr>
        </p:nvSpPr>
        <p:spPr/>
        <p:txBody>
          <a:bodyPr/>
          <a:lstStyle/>
          <a:p>
            <a:r>
              <a:rPr lang="en-US" dirty="0"/>
              <a:t>Searching for interpretable hidden units</a:t>
            </a:r>
          </a:p>
        </p:txBody>
      </p:sp>
      <p:sp>
        <p:nvSpPr>
          <p:cNvPr id="8" name="Content Placeholder 7">
            <a:extLst>
              <a:ext uri="{FF2B5EF4-FFF2-40B4-BE49-F238E27FC236}">
                <a16:creationId xmlns:a16="http://schemas.microsoft.com/office/drawing/2014/main" id="{FD004968-97CA-3048-B6A1-6BAB450B9D85}"/>
              </a:ext>
            </a:extLst>
          </p:cNvPr>
          <p:cNvSpPr>
            <a:spLocks noGrp="1"/>
          </p:cNvSpPr>
          <p:nvPr>
            <p:ph idx="1"/>
          </p:nvPr>
        </p:nvSpPr>
        <p:spPr/>
        <p:txBody>
          <a:bodyPr/>
          <a:lstStyle/>
          <a:p>
            <a:endParaRPr lang="en-US"/>
          </a:p>
        </p:txBody>
      </p:sp>
      <p:pic>
        <p:nvPicPr>
          <p:cNvPr id="3" name="Google Shape;1593;p67"/>
          <p:cNvPicPr preferRelativeResize="0"/>
          <p:nvPr/>
        </p:nvPicPr>
        <p:blipFill>
          <a:blip r:embed="rId2">
            <a:alphaModFix/>
          </a:blip>
          <a:stretch>
            <a:fillRect/>
          </a:stretch>
        </p:blipFill>
        <p:spPr>
          <a:xfrm>
            <a:off x="325881" y="1712048"/>
            <a:ext cx="11862942" cy="3297057"/>
          </a:xfrm>
          <a:prstGeom prst="rect">
            <a:avLst/>
          </a:prstGeom>
          <a:noFill/>
          <a:ln>
            <a:noFill/>
          </a:ln>
        </p:spPr>
      </p:pic>
      <p:sp>
        <p:nvSpPr>
          <p:cNvPr id="4" name="Google Shape;1594;p67"/>
          <p:cNvSpPr txBox="1"/>
          <p:nvPr/>
        </p:nvSpPr>
        <p:spPr>
          <a:xfrm>
            <a:off x="4369479" y="4865292"/>
            <a:ext cx="7212921" cy="807790"/>
          </a:xfrm>
          <a:prstGeom prst="rect">
            <a:avLst/>
          </a:prstGeom>
          <a:noFill/>
          <a:ln>
            <a:noFill/>
          </a:ln>
        </p:spPr>
        <p:txBody>
          <a:bodyPr spcFirstLastPara="1" wrap="square" lIns="121868" tIns="121868" rIns="121868" bIns="121868" anchor="t" anchorCtr="0">
            <a:noAutofit/>
          </a:bodyPr>
          <a:lstStyle/>
          <a:p>
            <a:r>
              <a:rPr lang="en" sz="3199" b="0" dirty="0"/>
              <a:t>if statement cell</a:t>
            </a:r>
            <a:endParaRPr sz="3199" b="0" dirty="0"/>
          </a:p>
        </p:txBody>
      </p:sp>
      <p:sp>
        <p:nvSpPr>
          <p:cNvPr id="9" name="Google Shape;1559;p63">
            <a:extLst>
              <a:ext uri="{FF2B5EF4-FFF2-40B4-BE49-F238E27FC236}">
                <a16:creationId xmlns:a16="http://schemas.microsoft.com/office/drawing/2014/main" id="{8E65189D-C174-0D47-B58D-3F356EB13315}"/>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6837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20CA1-99DF-CA45-9ABF-8927AB49E745}"/>
              </a:ext>
            </a:extLst>
          </p:cNvPr>
          <p:cNvSpPr>
            <a:spLocks noGrp="1"/>
          </p:cNvSpPr>
          <p:nvPr>
            <p:ph type="title"/>
          </p:nvPr>
        </p:nvSpPr>
        <p:spPr/>
        <p:txBody>
          <a:bodyPr/>
          <a:lstStyle/>
          <a:p>
            <a:r>
              <a:rPr lang="en-US" dirty="0"/>
              <a:t>Searching for interpretable hidden units</a:t>
            </a:r>
            <a:endParaRPr lang="en-US" b="1" dirty="0"/>
          </a:p>
        </p:txBody>
      </p:sp>
      <p:sp>
        <p:nvSpPr>
          <p:cNvPr id="4" name="Content Placeholder 3">
            <a:extLst>
              <a:ext uri="{FF2B5EF4-FFF2-40B4-BE49-F238E27FC236}">
                <a16:creationId xmlns:a16="http://schemas.microsoft.com/office/drawing/2014/main" id="{243D072F-E82E-F141-B2D0-6315FBF097F1}"/>
              </a:ext>
            </a:extLst>
          </p:cNvPr>
          <p:cNvSpPr>
            <a:spLocks noGrp="1"/>
          </p:cNvSpPr>
          <p:nvPr>
            <p:ph idx="1"/>
          </p:nvPr>
        </p:nvSpPr>
        <p:spPr/>
        <p:txBody>
          <a:bodyPr/>
          <a:lstStyle/>
          <a:p>
            <a:endParaRPr lang="en-US"/>
          </a:p>
        </p:txBody>
      </p:sp>
      <p:pic>
        <p:nvPicPr>
          <p:cNvPr id="7" name="Google Shape;1602;p68"/>
          <p:cNvPicPr preferRelativeResize="0"/>
          <p:nvPr/>
        </p:nvPicPr>
        <p:blipFill rotWithShape="1">
          <a:blip r:embed="rId2">
            <a:alphaModFix/>
          </a:blip>
          <a:srcRect t="7203"/>
          <a:stretch/>
        </p:blipFill>
        <p:spPr>
          <a:xfrm>
            <a:off x="959374" y="1524000"/>
            <a:ext cx="10001892" cy="4263418"/>
          </a:xfrm>
          <a:prstGeom prst="rect">
            <a:avLst/>
          </a:prstGeom>
          <a:noFill/>
          <a:ln>
            <a:noFill/>
          </a:ln>
        </p:spPr>
      </p:pic>
      <p:sp>
        <p:nvSpPr>
          <p:cNvPr id="8" name="Google Shape;1603;p68"/>
          <p:cNvSpPr txBox="1"/>
          <p:nvPr/>
        </p:nvSpPr>
        <p:spPr>
          <a:xfrm>
            <a:off x="4191000" y="5009055"/>
            <a:ext cx="4023752" cy="729810"/>
          </a:xfrm>
          <a:prstGeom prst="rect">
            <a:avLst/>
          </a:prstGeom>
          <a:noFill/>
          <a:ln>
            <a:noFill/>
          </a:ln>
        </p:spPr>
        <p:txBody>
          <a:bodyPr spcFirstLastPara="1" wrap="square" lIns="121868" tIns="121868" rIns="121868" bIns="121868" anchor="t" anchorCtr="0">
            <a:noAutofit/>
          </a:bodyPr>
          <a:lstStyle/>
          <a:p>
            <a:r>
              <a:rPr lang="en" sz="3199" b="0" dirty="0"/>
              <a:t>quote/comment cell</a:t>
            </a:r>
            <a:endParaRPr sz="3199" b="0" dirty="0"/>
          </a:p>
        </p:txBody>
      </p:sp>
      <p:sp>
        <p:nvSpPr>
          <p:cNvPr id="10" name="Google Shape;1559;p63">
            <a:extLst>
              <a:ext uri="{FF2B5EF4-FFF2-40B4-BE49-F238E27FC236}">
                <a16:creationId xmlns:a16="http://schemas.microsoft.com/office/drawing/2014/main" id="{9293EB9C-08FF-BD49-82BA-6C3DA8343F7B}"/>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2462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9" name="TextBox 8"/>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2"/>
              </a:rPr>
              <a:t>Image source</a:t>
            </a:r>
            <a:r>
              <a:rPr lang="en-US" sz="1400" b="0" dirty="0">
                <a:latin typeface="CMU Bright Roman"/>
                <a:cs typeface="CMU Bright Roman"/>
              </a:rPr>
              <a:t> </a:t>
            </a:r>
          </a:p>
        </p:txBody>
      </p:sp>
      <p:sp>
        <p:nvSpPr>
          <p:cNvPr id="4" name="Content Placeholder 3">
            <a:extLst>
              <a:ext uri="{FF2B5EF4-FFF2-40B4-BE49-F238E27FC236}">
                <a16:creationId xmlns:a16="http://schemas.microsoft.com/office/drawing/2014/main" id="{DA9C008A-D87C-1341-A9B8-86F1327700D4}"/>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 </a:t>
            </a:r>
            <a:br>
              <a:rPr lang="en-US" dirty="0"/>
            </a:br>
            <a:r>
              <a:rPr lang="en-US" dirty="0"/>
              <a:t>also known as </a:t>
            </a:r>
            <a:r>
              <a:rPr lang="en-US" i="1" dirty="0"/>
              <a:t>language modeling</a:t>
            </a:r>
          </a:p>
          <a:p>
            <a:pPr marL="457200" indent="-457200">
              <a:buFont typeface="Arial" panose="020B0604020202020204" pitchFamily="34" charset="0"/>
              <a:buChar char="•"/>
            </a:pPr>
            <a:r>
              <a:rPr lang="en-US" dirty="0"/>
              <a:t>Can be done one character or one word at a time:</a:t>
            </a:r>
          </a:p>
        </p:txBody>
      </p:sp>
      <p:sp>
        <p:nvSpPr>
          <p:cNvPr id="10" name="Rectangle 9">
            <a:extLst>
              <a:ext uri="{FF2B5EF4-FFF2-40B4-BE49-F238E27FC236}">
                <a16:creationId xmlns:a16="http://schemas.microsoft.com/office/drawing/2014/main" id="{736BE5FA-D7E9-3E44-B089-50A33064767C}"/>
              </a:ext>
            </a:extLst>
          </p:cNvPr>
          <p:cNvSpPr/>
          <p:nvPr/>
        </p:nvSpPr>
        <p:spPr>
          <a:xfrm>
            <a:off x="243840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1" name="Rectangle 10">
            <a:extLst>
              <a:ext uri="{FF2B5EF4-FFF2-40B4-BE49-F238E27FC236}">
                <a16:creationId xmlns:a16="http://schemas.microsoft.com/office/drawing/2014/main" id="{3A46AE62-E106-2E4C-82E5-CE641DC580E5}"/>
              </a:ext>
            </a:extLst>
          </p:cNvPr>
          <p:cNvSpPr/>
          <p:nvPr/>
        </p:nvSpPr>
        <p:spPr>
          <a:xfrm>
            <a:off x="390248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2" name="Straight Arrow Connector 11">
            <a:extLst>
              <a:ext uri="{FF2B5EF4-FFF2-40B4-BE49-F238E27FC236}">
                <a16:creationId xmlns:a16="http://schemas.microsoft.com/office/drawing/2014/main" id="{887D8ECC-B1B3-A142-A7AE-843791DAEC51}"/>
              </a:ext>
            </a:extLst>
          </p:cNvPr>
          <p:cNvCxnSpPr>
            <a:stCxn id="10" idx="3"/>
            <a:endCxn id="11" idx="1"/>
          </p:cNvCxnSpPr>
          <p:nvPr/>
        </p:nvCxnSpPr>
        <p:spPr>
          <a:xfrm>
            <a:off x="3414992" y="488747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5CDEEAB-8658-7547-8552-1B4FA5187E67}"/>
              </a:ext>
            </a:extLst>
          </p:cNvPr>
          <p:cNvSpPr txBox="1"/>
          <p:nvPr/>
        </p:nvSpPr>
        <p:spPr>
          <a:xfrm>
            <a:off x="3471926"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4" name="Straight Arrow Connector 13">
            <a:extLst>
              <a:ext uri="{FF2B5EF4-FFF2-40B4-BE49-F238E27FC236}">
                <a16:creationId xmlns:a16="http://schemas.microsoft.com/office/drawing/2014/main" id="{36E31764-38B2-2E40-BC99-41682CA62184}"/>
              </a:ext>
            </a:extLst>
          </p:cNvPr>
          <p:cNvCxnSpPr/>
          <p:nvPr/>
        </p:nvCxnSpPr>
        <p:spPr>
          <a:xfrm>
            <a:off x="4879071" y="488605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44E10A-D0C5-9244-A75A-A461F4BAEC30}"/>
              </a:ext>
            </a:extLst>
          </p:cNvPr>
          <p:cNvSpPr txBox="1"/>
          <p:nvPr/>
        </p:nvSpPr>
        <p:spPr>
          <a:xfrm>
            <a:off x="4931990" y="493396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6" name="Straight Arrow Connector 15">
            <a:extLst>
              <a:ext uri="{FF2B5EF4-FFF2-40B4-BE49-F238E27FC236}">
                <a16:creationId xmlns:a16="http://schemas.microsoft.com/office/drawing/2014/main" id="{B4E0BAD5-36DC-8F46-81DD-0CB1F72097A9}"/>
              </a:ext>
            </a:extLst>
          </p:cNvPr>
          <p:cNvCxnSpPr/>
          <p:nvPr/>
        </p:nvCxnSpPr>
        <p:spPr>
          <a:xfrm flipV="1">
            <a:off x="2919910" y="43059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9D9B969-028D-944E-83CB-1AC4E892C141}"/>
              </a:ext>
            </a:extLst>
          </p:cNvPr>
          <p:cNvCxnSpPr/>
          <p:nvPr/>
        </p:nvCxnSpPr>
        <p:spPr>
          <a:xfrm flipV="1">
            <a:off x="4387473" y="430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3B31B49-87F0-5945-9F52-EC231E2A7CD3}"/>
              </a:ext>
            </a:extLst>
          </p:cNvPr>
          <p:cNvSpPr txBox="1"/>
          <p:nvPr/>
        </p:nvSpPr>
        <p:spPr>
          <a:xfrm>
            <a:off x="2545771" y="3097986"/>
            <a:ext cx="761235" cy="338554"/>
          </a:xfrm>
          <a:prstGeom prst="rect">
            <a:avLst/>
          </a:prstGeom>
          <a:noFill/>
        </p:spPr>
        <p:txBody>
          <a:bodyPr wrap="none" rtlCol="0">
            <a:spAutoFit/>
          </a:bodyPr>
          <a:lstStyle/>
          <a:p>
            <a:pPr algn="ctr"/>
            <a:r>
              <a:rPr lang="en-US" sz="1600" b="0" dirty="0">
                <a:latin typeface="CMU Bright Oblique"/>
                <a:cs typeface="CMU Bright Oblique"/>
              </a:rPr>
              <a:t>“Thus”</a:t>
            </a:r>
          </a:p>
        </p:txBody>
      </p:sp>
      <p:sp>
        <p:nvSpPr>
          <p:cNvPr id="19" name="TextBox 18">
            <a:extLst>
              <a:ext uri="{FF2B5EF4-FFF2-40B4-BE49-F238E27FC236}">
                <a16:creationId xmlns:a16="http://schemas.microsoft.com/office/drawing/2014/main" id="{66CA6697-21C4-5445-835C-DC34C2072CE0}"/>
              </a:ext>
            </a:extLst>
          </p:cNvPr>
          <p:cNvSpPr txBox="1"/>
          <p:nvPr/>
        </p:nvSpPr>
        <p:spPr>
          <a:xfrm>
            <a:off x="4010544" y="3097986"/>
            <a:ext cx="753861"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b="0" dirty="0" err="1">
                <a:latin typeface="CMU Bright Oblique"/>
                <a:cs typeface="CMU Bright Oblique"/>
              </a:rPr>
              <a:t>saith</a:t>
            </a:r>
            <a:r>
              <a:rPr lang="en-US" sz="1600" b="0" dirty="0">
                <a:latin typeface="CMU Bright Oblique"/>
                <a:cs typeface="CMU Bright Oblique"/>
              </a:rPr>
              <a:t>”</a:t>
            </a:r>
          </a:p>
        </p:txBody>
      </p:sp>
      <p:sp>
        <p:nvSpPr>
          <p:cNvPr id="20" name="TextBox 19">
            <a:extLst>
              <a:ext uri="{FF2B5EF4-FFF2-40B4-BE49-F238E27FC236}">
                <a16:creationId xmlns:a16="http://schemas.microsoft.com/office/drawing/2014/main" id="{282E106B-08D9-2447-91A5-1CD2494991A0}"/>
              </a:ext>
            </a:extLst>
          </p:cNvPr>
          <p:cNvSpPr txBox="1"/>
          <p:nvPr/>
        </p:nvSpPr>
        <p:spPr>
          <a:xfrm>
            <a:off x="2885730"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E060CCBE-9F4E-D24C-9148-7D182D2B1C65}"/>
              </a:ext>
            </a:extLst>
          </p:cNvPr>
          <p:cNvSpPr txBox="1"/>
          <p:nvPr/>
        </p:nvSpPr>
        <p:spPr>
          <a:xfrm>
            <a:off x="4353292"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2" name="Rectangle 21">
            <a:extLst>
              <a:ext uri="{FF2B5EF4-FFF2-40B4-BE49-F238E27FC236}">
                <a16:creationId xmlns:a16="http://schemas.microsoft.com/office/drawing/2014/main" id="{277B4118-F5D7-0B47-B99D-508D85779E88}"/>
              </a:ext>
            </a:extLst>
          </p:cNvPr>
          <p:cNvSpPr/>
          <p:nvPr/>
        </p:nvSpPr>
        <p:spPr>
          <a:xfrm>
            <a:off x="2438400"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3" name="Straight Arrow Connector 22">
            <a:extLst>
              <a:ext uri="{FF2B5EF4-FFF2-40B4-BE49-F238E27FC236}">
                <a16:creationId xmlns:a16="http://schemas.microsoft.com/office/drawing/2014/main" id="{CECCD3CE-09CF-924B-995F-B44E91603D09}"/>
              </a:ext>
            </a:extLst>
          </p:cNvPr>
          <p:cNvCxnSpPr>
            <a:cxnSpLocks/>
            <a:stCxn id="22" idx="0"/>
            <a:endCxn id="18" idx="2"/>
          </p:cNvCxnSpPr>
          <p:nvPr/>
        </p:nvCxnSpPr>
        <p:spPr>
          <a:xfrm flipH="1" flipV="1">
            <a:off x="2926389" y="3436540"/>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175D34E-E61D-F542-933A-4B8FDDF9FD9C}"/>
              </a:ext>
            </a:extLst>
          </p:cNvPr>
          <p:cNvSpPr/>
          <p:nvPr/>
        </p:nvSpPr>
        <p:spPr>
          <a:xfrm>
            <a:off x="3899177"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5" name="Straight Arrow Connector 24">
            <a:extLst>
              <a:ext uri="{FF2B5EF4-FFF2-40B4-BE49-F238E27FC236}">
                <a16:creationId xmlns:a16="http://schemas.microsoft.com/office/drawing/2014/main" id="{C3128890-7895-ED48-B986-115C81725493}"/>
              </a:ext>
            </a:extLst>
          </p:cNvPr>
          <p:cNvCxnSpPr>
            <a:cxnSpLocks/>
            <a:stCxn id="24" idx="0"/>
            <a:endCxn id="19" idx="2"/>
          </p:cNvCxnSpPr>
          <p:nvPr/>
        </p:nvCxnSpPr>
        <p:spPr>
          <a:xfrm flipV="1">
            <a:off x="4387474" y="3436540"/>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7603F019-8D11-E74B-9253-0653558648DA}"/>
              </a:ext>
            </a:extLst>
          </p:cNvPr>
          <p:cNvSpPr/>
          <p:nvPr/>
        </p:nvSpPr>
        <p:spPr>
          <a:xfrm>
            <a:off x="8320701" y="469394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7" name="TextBox 26">
            <a:extLst>
              <a:ext uri="{FF2B5EF4-FFF2-40B4-BE49-F238E27FC236}">
                <a16:creationId xmlns:a16="http://schemas.microsoft.com/office/drawing/2014/main" id="{DA9DBD16-33D7-294A-92FC-35E61ED5B1A3}"/>
              </a:ext>
            </a:extLst>
          </p:cNvPr>
          <p:cNvSpPr txBox="1"/>
          <p:nvPr/>
        </p:nvSpPr>
        <p:spPr>
          <a:xfrm>
            <a:off x="8539083" y="3094998"/>
            <a:ext cx="533224" cy="338554"/>
          </a:xfrm>
          <a:prstGeom prst="rect">
            <a:avLst/>
          </a:prstGeom>
          <a:noFill/>
        </p:spPr>
        <p:txBody>
          <a:bodyPr wrap="none" rtlCol="0">
            <a:spAutoFit/>
          </a:bodyPr>
          <a:lstStyle/>
          <a:p>
            <a:pPr algn="ctr"/>
            <a:r>
              <a:rPr lang="en-US" sz="1600" b="0" dirty="0">
                <a:latin typeface="CMU Bright Oblique"/>
                <a:cs typeface="CMU Bright Oblique"/>
              </a:rPr>
              <a:t>“of”</a:t>
            </a:r>
          </a:p>
        </p:txBody>
      </p:sp>
      <p:sp>
        <p:nvSpPr>
          <p:cNvPr id="28" name="TextBox 27">
            <a:extLst>
              <a:ext uri="{FF2B5EF4-FFF2-40B4-BE49-F238E27FC236}">
                <a16:creationId xmlns:a16="http://schemas.microsoft.com/office/drawing/2014/main" id="{70C41DAE-0A4C-764B-825C-0690D5C21ABB}"/>
              </a:ext>
            </a:extLst>
          </p:cNvPr>
          <p:cNvSpPr txBox="1"/>
          <p:nvPr/>
        </p:nvSpPr>
        <p:spPr>
          <a:xfrm>
            <a:off x="8771513" y="435596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6FAEB400-3D6A-4B4B-918F-ABDF0E9CB73B}"/>
              </a:ext>
            </a:extLst>
          </p:cNvPr>
          <p:cNvSpPr/>
          <p:nvPr/>
        </p:nvSpPr>
        <p:spPr>
          <a:xfrm>
            <a:off x="8317399" y="387363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D05AF1FE-0CE2-ED42-AE20-8434FF940C0D}"/>
              </a:ext>
            </a:extLst>
          </p:cNvPr>
          <p:cNvCxnSpPr>
            <a:cxnSpLocks/>
            <a:stCxn id="29" idx="0"/>
            <a:endCxn id="27" idx="2"/>
          </p:cNvCxnSpPr>
          <p:nvPr/>
        </p:nvCxnSpPr>
        <p:spPr>
          <a:xfrm flipH="1" flipV="1">
            <a:off x="8805695" y="343355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2FF903E-966C-CC43-9893-B8F344AA3D84}"/>
              </a:ext>
            </a:extLst>
          </p:cNvPr>
          <p:cNvCxnSpPr/>
          <p:nvPr/>
        </p:nvCxnSpPr>
        <p:spPr>
          <a:xfrm>
            <a:off x="7829910" y="488128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4A2C4E8-0ACA-2D43-87B6-DA61984DF6F7}"/>
              </a:ext>
            </a:extLst>
          </p:cNvPr>
          <p:cNvCxnSpPr/>
          <p:nvPr/>
        </p:nvCxnSpPr>
        <p:spPr>
          <a:xfrm flipV="1">
            <a:off x="8805694" y="430294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3C50D24-B53B-5B40-8AB1-D05D53A4193C}"/>
              </a:ext>
            </a:extLst>
          </p:cNvPr>
          <p:cNvSpPr txBox="1"/>
          <p:nvPr/>
        </p:nvSpPr>
        <p:spPr>
          <a:xfrm>
            <a:off x="7908163"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34" name="Straight Arrow Connector 33">
            <a:extLst>
              <a:ext uri="{FF2B5EF4-FFF2-40B4-BE49-F238E27FC236}">
                <a16:creationId xmlns:a16="http://schemas.microsoft.com/office/drawing/2014/main" id="{C293B964-6286-F149-97A3-BDA98D03FB64}"/>
              </a:ext>
            </a:extLst>
          </p:cNvPr>
          <p:cNvCxnSpPr/>
          <p:nvPr/>
        </p:nvCxnSpPr>
        <p:spPr>
          <a:xfrm flipV="1">
            <a:off x="2926387" y="50699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991DC6-D94E-FE42-B4CE-E32FED7B0EDC}"/>
              </a:ext>
            </a:extLst>
          </p:cNvPr>
          <p:cNvCxnSpPr/>
          <p:nvPr/>
        </p:nvCxnSpPr>
        <p:spPr>
          <a:xfrm flipV="1">
            <a:off x="4393949" y="50715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495A184-4B6D-D74A-AB3B-B58F07E5BD06}"/>
              </a:ext>
            </a:extLst>
          </p:cNvPr>
          <p:cNvCxnSpPr/>
          <p:nvPr/>
        </p:nvCxnSpPr>
        <p:spPr>
          <a:xfrm flipV="1">
            <a:off x="8812171" y="506698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96B4640-C4D8-4E49-BB60-6B934571B52E}"/>
              </a:ext>
            </a:extLst>
          </p:cNvPr>
          <p:cNvSpPr txBox="1"/>
          <p:nvPr/>
        </p:nvSpPr>
        <p:spPr>
          <a:xfrm>
            <a:off x="4013333" y="5452646"/>
            <a:ext cx="76123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“Thus”</a:t>
            </a:r>
          </a:p>
        </p:txBody>
      </p:sp>
      <p:sp>
        <p:nvSpPr>
          <p:cNvPr id="38" name="TextBox 37">
            <a:extLst>
              <a:ext uri="{FF2B5EF4-FFF2-40B4-BE49-F238E27FC236}">
                <a16:creationId xmlns:a16="http://schemas.microsoft.com/office/drawing/2014/main" id="{0A47F6EE-49C8-6447-AA44-DADDB5FE2839}"/>
              </a:ext>
            </a:extLst>
          </p:cNvPr>
          <p:cNvSpPr txBox="1"/>
          <p:nvPr/>
        </p:nvSpPr>
        <p:spPr>
          <a:xfrm>
            <a:off x="8440658" y="5408196"/>
            <a:ext cx="73007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“Lord”</a:t>
            </a:r>
          </a:p>
        </p:txBody>
      </p:sp>
      <p:sp>
        <p:nvSpPr>
          <p:cNvPr id="39" name="Rectangle 38">
            <a:extLst>
              <a:ext uri="{FF2B5EF4-FFF2-40B4-BE49-F238E27FC236}">
                <a16:creationId xmlns:a16="http://schemas.microsoft.com/office/drawing/2014/main" id="{46AEB3F1-1F74-B944-A23E-E97304B249C1}"/>
              </a:ext>
            </a:extLst>
          </p:cNvPr>
          <p:cNvSpPr/>
          <p:nvPr/>
        </p:nvSpPr>
        <p:spPr>
          <a:xfrm>
            <a:off x="5366519" y="469074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0" name="Straight Arrow Connector 39">
            <a:extLst>
              <a:ext uri="{FF2B5EF4-FFF2-40B4-BE49-F238E27FC236}">
                <a16:creationId xmlns:a16="http://schemas.microsoft.com/office/drawing/2014/main" id="{571C4290-4319-3245-96FC-CA2DA9F70971}"/>
              </a:ext>
            </a:extLst>
          </p:cNvPr>
          <p:cNvCxnSpPr/>
          <p:nvPr/>
        </p:nvCxnSpPr>
        <p:spPr>
          <a:xfrm>
            <a:off x="6343110" y="487986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1E1E02F-9D30-1E4A-A6B3-6D5466C8B01A}"/>
              </a:ext>
            </a:extLst>
          </p:cNvPr>
          <p:cNvSpPr txBox="1"/>
          <p:nvPr/>
        </p:nvSpPr>
        <p:spPr>
          <a:xfrm>
            <a:off x="6396029" y="49277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42" name="Straight Arrow Connector 41">
            <a:extLst>
              <a:ext uri="{FF2B5EF4-FFF2-40B4-BE49-F238E27FC236}">
                <a16:creationId xmlns:a16="http://schemas.microsoft.com/office/drawing/2014/main" id="{11ACB52B-48D9-AA40-8800-8EB7F3FBC3BD}"/>
              </a:ext>
            </a:extLst>
          </p:cNvPr>
          <p:cNvCxnSpPr/>
          <p:nvPr/>
        </p:nvCxnSpPr>
        <p:spPr>
          <a:xfrm flipV="1">
            <a:off x="5851512" y="430135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86C5685-5868-904D-BB22-1AB7984F360B}"/>
              </a:ext>
            </a:extLst>
          </p:cNvPr>
          <p:cNvSpPr txBox="1"/>
          <p:nvPr/>
        </p:nvSpPr>
        <p:spPr>
          <a:xfrm>
            <a:off x="5533155" y="3091799"/>
            <a:ext cx="636713"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44" name="TextBox 43">
            <a:extLst>
              <a:ext uri="{FF2B5EF4-FFF2-40B4-BE49-F238E27FC236}">
                <a16:creationId xmlns:a16="http://schemas.microsoft.com/office/drawing/2014/main" id="{7A56CC79-C0FF-0B49-B9B4-091BB85008EA}"/>
              </a:ext>
            </a:extLst>
          </p:cNvPr>
          <p:cNvSpPr txBox="1"/>
          <p:nvPr/>
        </p:nvSpPr>
        <p:spPr>
          <a:xfrm>
            <a:off x="5817331" y="435277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45" name="Rectangle 44">
            <a:extLst>
              <a:ext uri="{FF2B5EF4-FFF2-40B4-BE49-F238E27FC236}">
                <a16:creationId xmlns:a16="http://schemas.microsoft.com/office/drawing/2014/main" id="{5F631165-B42F-BA43-A1EC-D6C9E3E874E3}"/>
              </a:ext>
            </a:extLst>
          </p:cNvPr>
          <p:cNvSpPr/>
          <p:nvPr/>
        </p:nvSpPr>
        <p:spPr>
          <a:xfrm>
            <a:off x="5363216" y="387044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6" name="Straight Arrow Connector 45">
            <a:extLst>
              <a:ext uri="{FF2B5EF4-FFF2-40B4-BE49-F238E27FC236}">
                <a16:creationId xmlns:a16="http://schemas.microsoft.com/office/drawing/2014/main" id="{BDEA20DC-4E03-5142-BF19-C75142F027A7}"/>
              </a:ext>
            </a:extLst>
          </p:cNvPr>
          <p:cNvCxnSpPr>
            <a:cxnSpLocks/>
            <a:stCxn id="45" idx="0"/>
            <a:endCxn id="43" idx="2"/>
          </p:cNvCxnSpPr>
          <p:nvPr/>
        </p:nvCxnSpPr>
        <p:spPr>
          <a:xfrm flipH="1" flipV="1">
            <a:off x="5851512" y="343035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6513E22-436F-D942-B8F4-9B876FAA4EEE}"/>
              </a:ext>
            </a:extLst>
          </p:cNvPr>
          <p:cNvCxnSpPr/>
          <p:nvPr/>
        </p:nvCxnSpPr>
        <p:spPr>
          <a:xfrm flipV="1">
            <a:off x="5857988" y="50653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40F8641-DEF6-4840-9001-897DCE1D995C}"/>
              </a:ext>
            </a:extLst>
          </p:cNvPr>
          <p:cNvSpPr txBox="1"/>
          <p:nvPr/>
        </p:nvSpPr>
        <p:spPr>
          <a:xfrm>
            <a:off x="5481060" y="5446459"/>
            <a:ext cx="75386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saith</a:t>
            </a:r>
            <a:r>
              <a:rPr lang="en-US" sz="1600" b="0" dirty="0">
                <a:solidFill>
                  <a:srgbClr val="521B93"/>
                </a:solidFill>
                <a:latin typeface="CMU Bright Oblique"/>
                <a:cs typeface="CMU Bright Oblique"/>
              </a:rPr>
              <a:t>”</a:t>
            </a:r>
          </a:p>
        </p:txBody>
      </p:sp>
      <p:sp>
        <p:nvSpPr>
          <p:cNvPr id="49" name="Rectangle 48">
            <a:extLst>
              <a:ext uri="{FF2B5EF4-FFF2-40B4-BE49-F238E27FC236}">
                <a16:creationId xmlns:a16="http://schemas.microsoft.com/office/drawing/2014/main" id="{BA532B74-F988-7549-9ED2-B3EC36848589}"/>
              </a:ext>
            </a:extLst>
          </p:cNvPr>
          <p:cNvSpPr/>
          <p:nvPr/>
        </p:nvSpPr>
        <p:spPr>
          <a:xfrm>
            <a:off x="6850403" y="468756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0" name="Straight Arrow Connector 49">
            <a:extLst>
              <a:ext uri="{FF2B5EF4-FFF2-40B4-BE49-F238E27FC236}">
                <a16:creationId xmlns:a16="http://schemas.microsoft.com/office/drawing/2014/main" id="{8E3949EC-DD11-4646-A1D0-1641D2E18EB6}"/>
              </a:ext>
            </a:extLst>
          </p:cNvPr>
          <p:cNvCxnSpPr/>
          <p:nvPr/>
        </p:nvCxnSpPr>
        <p:spPr>
          <a:xfrm flipV="1">
            <a:off x="7335396" y="429816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2D4C2CB-BABD-494E-9A89-D8EA7F93859A}"/>
              </a:ext>
            </a:extLst>
          </p:cNvPr>
          <p:cNvSpPr txBox="1"/>
          <p:nvPr/>
        </p:nvSpPr>
        <p:spPr>
          <a:xfrm>
            <a:off x="6970359" y="3088618"/>
            <a:ext cx="730073" cy="338554"/>
          </a:xfrm>
          <a:prstGeom prst="rect">
            <a:avLst/>
          </a:prstGeom>
          <a:noFill/>
        </p:spPr>
        <p:txBody>
          <a:bodyPr wrap="none" rtlCol="0">
            <a:spAutoFit/>
          </a:bodyPr>
          <a:lstStyle/>
          <a:p>
            <a:pPr algn="ctr"/>
            <a:r>
              <a:rPr lang="en-US" sz="1600" b="0" dirty="0">
                <a:latin typeface="CMU Bright Oblique"/>
                <a:cs typeface="CMU Bright Oblique"/>
              </a:rPr>
              <a:t>“Lord”</a:t>
            </a:r>
          </a:p>
        </p:txBody>
      </p:sp>
      <p:sp>
        <p:nvSpPr>
          <p:cNvPr id="52" name="TextBox 51">
            <a:extLst>
              <a:ext uri="{FF2B5EF4-FFF2-40B4-BE49-F238E27FC236}">
                <a16:creationId xmlns:a16="http://schemas.microsoft.com/office/drawing/2014/main" id="{4C04B42F-628E-9D47-A873-57FCD9F1C439}"/>
              </a:ext>
            </a:extLst>
          </p:cNvPr>
          <p:cNvSpPr txBox="1"/>
          <p:nvPr/>
        </p:nvSpPr>
        <p:spPr>
          <a:xfrm>
            <a:off x="7301215" y="434958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53" name="Rectangle 52">
            <a:extLst>
              <a:ext uri="{FF2B5EF4-FFF2-40B4-BE49-F238E27FC236}">
                <a16:creationId xmlns:a16="http://schemas.microsoft.com/office/drawing/2014/main" id="{5CED8D48-8F5D-A941-9761-099188FF1B2A}"/>
              </a:ext>
            </a:extLst>
          </p:cNvPr>
          <p:cNvSpPr/>
          <p:nvPr/>
        </p:nvSpPr>
        <p:spPr>
          <a:xfrm>
            <a:off x="6847100" y="386725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4" name="Straight Arrow Connector 53">
            <a:extLst>
              <a:ext uri="{FF2B5EF4-FFF2-40B4-BE49-F238E27FC236}">
                <a16:creationId xmlns:a16="http://schemas.microsoft.com/office/drawing/2014/main" id="{76B6589C-3DDD-394A-A790-10E64226354A}"/>
              </a:ext>
            </a:extLst>
          </p:cNvPr>
          <p:cNvCxnSpPr>
            <a:cxnSpLocks/>
            <a:stCxn id="53" idx="0"/>
            <a:endCxn id="51" idx="2"/>
          </p:cNvCxnSpPr>
          <p:nvPr/>
        </p:nvCxnSpPr>
        <p:spPr>
          <a:xfrm flipH="1" flipV="1">
            <a:off x="7335396" y="342717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DC82B06-89F2-624D-8511-93C74C961962}"/>
              </a:ext>
            </a:extLst>
          </p:cNvPr>
          <p:cNvCxnSpPr/>
          <p:nvPr/>
        </p:nvCxnSpPr>
        <p:spPr>
          <a:xfrm flipV="1">
            <a:off x="7341872" y="506220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889EC5A-C1DE-9D49-8BFF-D793C6F24775}"/>
              </a:ext>
            </a:extLst>
          </p:cNvPr>
          <p:cNvSpPr txBox="1"/>
          <p:nvPr/>
        </p:nvSpPr>
        <p:spPr>
          <a:xfrm>
            <a:off x="7023516" y="5443278"/>
            <a:ext cx="63671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7" name="TextBox 56">
            <a:extLst>
              <a:ext uri="{FF2B5EF4-FFF2-40B4-BE49-F238E27FC236}">
                <a16:creationId xmlns:a16="http://schemas.microsoft.com/office/drawing/2014/main" id="{6E887F7B-E079-0346-9A2A-B4ADF0D3F03A}"/>
              </a:ext>
            </a:extLst>
          </p:cNvPr>
          <p:cNvSpPr txBox="1"/>
          <p:nvPr/>
        </p:nvSpPr>
        <p:spPr>
          <a:xfrm>
            <a:off x="2490240" y="5431044"/>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58" name="Straight Arrow Connector 57">
            <a:extLst>
              <a:ext uri="{FF2B5EF4-FFF2-40B4-BE49-F238E27FC236}">
                <a16:creationId xmlns:a16="http://schemas.microsoft.com/office/drawing/2014/main" id="{C13F8D7A-B0B6-ED41-BC8E-6EB4E4CA7247}"/>
              </a:ext>
            </a:extLst>
          </p:cNvPr>
          <p:cNvCxnSpPr/>
          <p:nvPr/>
        </p:nvCxnSpPr>
        <p:spPr>
          <a:xfrm>
            <a:off x="9296400" y="487641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746F596-F630-CF4F-90A9-563BD7A16635}"/>
              </a:ext>
            </a:extLst>
          </p:cNvPr>
          <p:cNvSpPr txBox="1"/>
          <p:nvPr/>
        </p:nvSpPr>
        <p:spPr>
          <a:xfrm>
            <a:off x="9374653" y="491924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Tree>
    <p:extLst>
      <p:ext uri="{BB962C8B-B14F-4D97-AF65-F5344CB8AC3E}">
        <p14:creationId xmlns:p14="http://schemas.microsoft.com/office/powerpoint/2010/main" val="12796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8" grpId="0"/>
      <p:bldP spid="19" grpId="0"/>
      <p:bldP spid="20" grpId="0"/>
      <p:bldP spid="21" grpId="0"/>
      <p:bldP spid="22" grpId="0" animBg="1"/>
      <p:bldP spid="24" grpId="0" animBg="1"/>
      <p:bldP spid="26" grpId="0" animBg="1"/>
      <p:bldP spid="27" grpId="0"/>
      <p:bldP spid="28" grpId="0"/>
      <p:bldP spid="29" grpId="0" animBg="1"/>
      <p:bldP spid="33" grpId="0"/>
      <p:bldP spid="37" grpId="0"/>
      <p:bldP spid="38" grpId="0"/>
      <p:bldP spid="39" grpId="0" animBg="1"/>
      <p:bldP spid="41" grpId="0"/>
      <p:bldP spid="43" grpId="0"/>
      <p:bldP spid="44" grpId="0"/>
      <p:bldP spid="45" grpId="0" animBg="1"/>
      <p:bldP spid="48" grpId="0"/>
      <p:bldP spid="49" grpId="0" animBg="1"/>
      <p:bldP spid="51" grpId="0"/>
      <p:bldP spid="52" grpId="0"/>
      <p:bldP spid="53" grpId="0" animBg="1"/>
      <p:bldP spid="56" grpId="0"/>
      <p:bldP spid="57" grpId="0"/>
      <p:bldP spid="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506FE-A6F1-0948-B071-26AEAC82AFD5}"/>
              </a:ext>
            </a:extLst>
          </p:cNvPr>
          <p:cNvSpPr>
            <a:spLocks noGrp="1"/>
          </p:cNvSpPr>
          <p:nvPr>
            <p:ph type="title"/>
          </p:nvPr>
        </p:nvSpPr>
        <p:spPr/>
        <p:txBody>
          <a:bodyPr/>
          <a:lstStyle/>
          <a:p>
            <a:r>
              <a:rPr lang="en-US" dirty="0"/>
              <a:t>Searching for interpretable hidden units</a:t>
            </a:r>
          </a:p>
        </p:txBody>
      </p:sp>
      <p:sp>
        <p:nvSpPr>
          <p:cNvPr id="4" name="Content Placeholder 3">
            <a:extLst>
              <a:ext uri="{FF2B5EF4-FFF2-40B4-BE49-F238E27FC236}">
                <a16:creationId xmlns:a16="http://schemas.microsoft.com/office/drawing/2014/main" id="{78CC2418-1D90-B94E-B538-CD27E4416113}"/>
              </a:ext>
            </a:extLst>
          </p:cNvPr>
          <p:cNvSpPr>
            <a:spLocks noGrp="1"/>
          </p:cNvSpPr>
          <p:nvPr>
            <p:ph idx="1"/>
          </p:nvPr>
        </p:nvSpPr>
        <p:spPr/>
        <p:txBody>
          <a:bodyPr/>
          <a:lstStyle/>
          <a:p>
            <a:endParaRPr lang="en-US" dirty="0"/>
          </a:p>
        </p:txBody>
      </p:sp>
      <p:pic>
        <p:nvPicPr>
          <p:cNvPr id="10" name="Google Shape;1611;p69"/>
          <p:cNvPicPr preferRelativeResize="0"/>
          <p:nvPr/>
        </p:nvPicPr>
        <p:blipFill>
          <a:blip r:embed="rId2">
            <a:alphaModFix/>
          </a:blip>
          <a:stretch>
            <a:fillRect/>
          </a:stretch>
        </p:blipFill>
        <p:spPr>
          <a:xfrm>
            <a:off x="168089" y="2097847"/>
            <a:ext cx="11737409" cy="2462159"/>
          </a:xfrm>
          <a:prstGeom prst="rect">
            <a:avLst/>
          </a:prstGeom>
          <a:noFill/>
          <a:ln>
            <a:noFill/>
          </a:ln>
        </p:spPr>
      </p:pic>
      <p:sp>
        <p:nvSpPr>
          <p:cNvPr id="11" name="Google Shape;1612;p69"/>
          <p:cNvSpPr txBox="1"/>
          <p:nvPr/>
        </p:nvSpPr>
        <p:spPr>
          <a:xfrm>
            <a:off x="4724400" y="4558313"/>
            <a:ext cx="3562559" cy="807790"/>
          </a:xfrm>
          <a:prstGeom prst="rect">
            <a:avLst/>
          </a:prstGeom>
          <a:noFill/>
          <a:ln>
            <a:noFill/>
          </a:ln>
        </p:spPr>
        <p:txBody>
          <a:bodyPr spcFirstLastPara="1" wrap="square" lIns="121868" tIns="121868" rIns="121868" bIns="121868" anchor="t" anchorCtr="0">
            <a:noAutofit/>
          </a:bodyPr>
          <a:lstStyle/>
          <a:p>
            <a:r>
              <a:rPr lang="en" sz="3199" b="0" dirty="0"/>
              <a:t>code depth cell</a:t>
            </a:r>
            <a:endParaRPr sz="3199" b="0" dirty="0"/>
          </a:p>
        </p:txBody>
      </p:sp>
      <p:sp>
        <p:nvSpPr>
          <p:cNvPr id="12" name="Google Shape;1559;p63">
            <a:extLst>
              <a:ext uri="{FF2B5EF4-FFF2-40B4-BE49-F238E27FC236}">
                <a16:creationId xmlns:a16="http://schemas.microsoft.com/office/drawing/2014/main" id="{FC1A48BB-9DBB-AC48-8771-1D2272CAFF6E}"/>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15843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506FE-A6F1-0948-B071-26AEAC82AFD5}"/>
              </a:ext>
            </a:extLst>
          </p:cNvPr>
          <p:cNvSpPr>
            <a:spLocks noGrp="1"/>
          </p:cNvSpPr>
          <p:nvPr>
            <p:ph type="title"/>
          </p:nvPr>
        </p:nvSpPr>
        <p:spPr/>
        <p:txBody>
          <a:bodyPr/>
          <a:lstStyle/>
          <a:p>
            <a:r>
              <a:rPr lang="en-US" dirty="0"/>
              <a:t>Searching for interpretable hidden units</a:t>
            </a:r>
          </a:p>
        </p:txBody>
      </p:sp>
      <p:sp>
        <p:nvSpPr>
          <p:cNvPr id="4" name="Content Placeholder 3">
            <a:extLst>
              <a:ext uri="{FF2B5EF4-FFF2-40B4-BE49-F238E27FC236}">
                <a16:creationId xmlns:a16="http://schemas.microsoft.com/office/drawing/2014/main" id="{78CC2418-1D90-B94E-B538-CD27E4416113}"/>
              </a:ext>
            </a:extLst>
          </p:cNvPr>
          <p:cNvSpPr>
            <a:spLocks noGrp="1"/>
          </p:cNvSpPr>
          <p:nvPr>
            <p:ph idx="1"/>
          </p:nvPr>
        </p:nvSpPr>
        <p:spPr/>
        <p:txBody>
          <a:bodyPr/>
          <a:lstStyle/>
          <a:p>
            <a:endParaRPr lang="en-US" dirty="0"/>
          </a:p>
        </p:txBody>
      </p:sp>
      <p:sp>
        <p:nvSpPr>
          <p:cNvPr id="11" name="Google Shape;1612;p69"/>
          <p:cNvSpPr txBox="1"/>
          <p:nvPr/>
        </p:nvSpPr>
        <p:spPr>
          <a:xfrm>
            <a:off x="4724400" y="4558313"/>
            <a:ext cx="3562559" cy="807790"/>
          </a:xfrm>
          <a:prstGeom prst="rect">
            <a:avLst/>
          </a:prstGeom>
          <a:noFill/>
          <a:ln>
            <a:noFill/>
          </a:ln>
        </p:spPr>
        <p:txBody>
          <a:bodyPr spcFirstLastPara="1" wrap="square" lIns="121868" tIns="121868" rIns="121868" bIns="121868" anchor="t" anchorCtr="0">
            <a:noAutofit/>
          </a:bodyPr>
          <a:lstStyle/>
          <a:p>
            <a:r>
              <a:rPr lang="ja-JP" altLang="en-US" sz="4000" b="0"/>
              <a:t> </a:t>
            </a:r>
            <a:r>
              <a:rPr lang="en-US" altLang="ja-JP" sz="4000" b="0" dirty="0"/>
              <a:t>¯\_(</a:t>
            </a:r>
            <a:r>
              <a:rPr lang="ja-JP" altLang="en-US" sz="4000" b="0"/>
              <a:t>ツ</a:t>
            </a:r>
            <a:r>
              <a:rPr lang="en-US" altLang="ja-JP" sz="4000" b="0" dirty="0"/>
              <a:t>)_/¯</a:t>
            </a:r>
            <a:endParaRPr sz="4000" b="0" dirty="0"/>
          </a:p>
        </p:txBody>
      </p:sp>
      <p:sp>
        <p:nvSpPr>
          <p:cNvPr id="12" name="Google Shape;1559;p63">
            <a:extLst>
              <a:ext uri="{FF2B5EF4-FFF2-40B4-BE49-F238E27FC236}">
                <a16:creationId xmlns:a16="http://schemas.microsoft.com/office/drawing/2014/main" id="{FC1A48BB-9DBB-AC48-8771-1D2272CAFF6E}"/>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2"/>
              </a:rPr>
              <a:t>Visualizing and Understanding Recurrent Networks</a:t>
            </a:r>
            <a:r>
              <a:rPr lang="en" sz="1600" b="0" dirty="0"/>
              <a:t>, ICLR Workshop 2016</a:t>
            </a:r>
            <a:endParaRPr lang="en-US" sz="1600" b="0" dirty="0"/>
          </a:p>
        </p:txBody>
      </p:sp>
      <p:pic>
        <p:nvPicPr>
          <p:cNvPr id="7" name="Google Shape;1567;p64">
            <a:extLst>
              <a:ext uri="{FF2B5EF4-FFF2-40B4-BE49-F238E27FC236}">
                <a16:creationId xmlns:a16="http://schemas.microsoft.com/office/drawing/2014/main" id="{883FF586-27D2-F74A-B747-1FA8155E5067}"/>
              </a:ext>
            </a:extLst>
          </p:cNvPr>
          <p:cNvPicPr preferRelativeResize="0"/>
          <p:nvPr/>
        </p:nvPicPr>
        <p:blipFill>
          <a:blip r:embed="rId3">
            <a:alphaModFix/>
          </a:blip>
          <a:stretch>
            <a:fillRect/>
          </a:stretch>
        </p:blipFill>
        <p:spPr>
          <a:xfrm>
            <a:off x="126384" y="2355714"/>
            <a:ext cx="11936056" cy="2146541"/>
          </a:xfrm>
          <a:prstGeom prst="rect">
            <a:avLst/>
          </a:prstGeom>
          <a:noFill/>
          <a:ln>
            <a:noFill/>
          </a:ln>
        </p:spPr>
      </p:pic>
    </p:spTree>
    <p:extLst>
      <p:ext uri="{BB962C8B-B14F-4D97-AF65-F5344CB8AC3E}">
        <p14:creationId xmlns:p14="http://schemas.microsoft.com/office/powerpoint/2010/main" val="41474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7BCFF75D-CD35-CC47-8CE5-D576C3457551}"/>
              </a:ext>
            </a:extLst>
          </p:cNvPr>
          <p:cNvSpPr txBox="1"/>
          <p:nvPr/>
        </p:nvSpPr>
        <p:spPr>
          <a:xfrm>
            <a:off x="152400" y="5334000"/>
            <a:ext cx="2045239" cy="400110"/>
          </a:xfrm>
          <a:prstGeom prst="rect">
            <a:avLst/>
          </a:prstGeom>
          <a:noFill/>
        </p:spPr>
        <p:txBody>
          <a:bodyPr wrap="none" rtlCol="0">
            <a:spAutoFit/>
          </a:bodyPr>
          <a:lstStyle/>
          <a:p>
            <a:pPr algn="ctr"/>
            <a:r>
              <a:rPr lang="en-US" sz="2000" b="0" i="1" dirty="0">
                <a:latin typeface="CMU Bright Oblique"/>
                <a:cs typeface="CMU Bright Oblique"/>
              </a:rPr>
              <a:t>One-hot </a:t>
            </a:r>
            <a:r>
              <a:rPr lang="en-US" sz="2000" b="0" dirty="0">
                <a:latin typeface="CMU Bright Oblique"/>
                <a:cs typeface="CMU Bright Oblique"/>
              </a:rPr>
              <a:t>encoding</a:t>
            </a:r>
            <a:endParaRPr lang="en-US" sz="2000" b="0" i="1" dirty="0">
              <a:latin typeface="CMU Bright Oblique"/>
              <a:cs typeface="CMU Bright Oblique"/>
            </a:endParaRPr>
          </a:p>
        </p:txBody>
      </p: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4" name="TextBox 53">
            <a:extLst>
              <a:ext uri="{FF2B5EF4-FFF2-40B4-BE49-F238E27FC236}">
                <a16:creationId xmlns:a16="http://schemas.microsoft.com/office/drawing/2014/main" id="{5ECF53A7-7829-2C44-A46E-B6D00197E057}"/>
              </a:ext>
            </a:extLst>
          </p:cNvPr>
          <p:cNvSpPr txBox="1"/>
          <p:nvPr/>
        </p:nvSpPr>
        <p:spPr>
          <a:xfrm>
            <a:off x="193349" y="4223894"/>
            <a:ext cx="1974195" cy="400110"/>
          </a:xfrm>
          <a:prstGeom prst="rect">
            <a:avLst/>
          </a:prstGeom>
          <a:noFill/>
        </p:spPr>
        <p:txBody>
          <a:bodyPr wrap="none" rtlCol="0">
            <a:spAutoFit/>
          </a:bodyPr>
          <a:lstStyle/>
          <a:p>
            <a:pPr algn="ctr"/>
            <a:r>
              <a:rPr lang="en-US" sz="2000" b="0" i="1" dirty="0">
                <a:latin typeface="CMU Bright Oblique"/>
                <a:cs typeface="CMU Bright Oblique"/>
              </a:rPr>
              <a:t>Word embedding</a:t>
            </a:r>
          </a:p>
        </p:txBody>
      </p:sp>
      <p:sp>
        <p:nvSpPr>
          <p:cNvPr id="13" name="TextBox 12">
            <a:extLst>
              <a:ext uri="{FF2B5EF4-FFF2-40B4-BE49-F238E27FC236}">
                <a16:creationId xmlns:a16="http://schemas.microsoft.com/office/drawing/2014/main" id="{E78013A0-AE4E-2849-9ADB-C4B3AEA0E3D7}"/>
              </a:ext>
            </a:extLst>
          </p:cNvPr>
          <p:cNvSpPr txBox="1"/>
          <p:nvPr/>
        </p:nvSpPr>
        <p:spPr>
          <a:xfrm>
            <a:off x="2590800" y="1223105"/>
            <a:ext cx="4307846"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 food is usually not so good”</a:t>
            </a:r>
          </a:p>
        </p:txBody>
      </p:sp>
      <p:grpSp>
        <p:nvGrpSpPr>
          <p:cNvPr id="14" name="Group 13">
            <a:extLst>
              <a:ext uri="{FF2B5EF4-FFF2-40B4-BE49-F238E27FC236}">
                <a16:creationId xmlns:a16="http://schemas.microsoft.com/office/drawing/2014/main" id="{90FC2FF3-6999-5A4C-A47B-C4E235BE32CF}"/>
              </a:ext>
            </a:extLst>
          </p:cNvPr>
          <p:cNvGrpSpPr/>
          <p:nvPr/>
        </p:nvGrpSpPr>
        <p:grpSpPr>
          <a:xfrm>
            <a:off x="8278457" y="1108926"/>
            <a:ext cx="894003" cy="535363"/>
            <a:chOff x="7179387" y="2004478"/>
            <a:chExt cx="1158706" cy="535363"/>
          </a:xfrm>
        </p:grpSpPr>
        <p:pic>
          <p:nvPicPr>
            <p:cNvPr id="16" name="Picture 15">
              <a:extLst>
                <a:ext uri="{FF2B5EF4-FFF2-40B4-BE49-F238E27FC236}">
                  <a16:creationId xmlns:a16="http://schemas.microsoft.com/office/drawing/2014/main" id="{587B4D6D-6BBB-264C-A392-553962A350B2}"/>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17" name="Picture 16">
              <a:extLst>
                <a:ext uri="{FF2B5EF4-FFF2-40B4-BE49-F238E27FC236}">
                  <a16:creationId xmlns:a16="http://schemas.microsoft.com/office/drawing/2014/main" id="{645AE418-2E66-464E-BDC9-3C6480E4406C}"/>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3" name="Right Arrow 2">
            <a:extLst>
              <a:ext uri="{FF2B5EF4-FFF2-40B4-BE49-F238E27FC236}">
                <a16:creationId xmlns:a16="http://schemas.microsoft.com/office/drawing/2014/main" id="{C9C7D73C-F531-5A43-B6C0-928B8E2E2E0C}"/>
              </a:ext>
            </a:extLst>
          </p:cNvPr>
          <p:cNvSpPr/>
          <p:nvPr/>
        </p:nvSpPr>
        <p:spPr bwMode="auto">
          <a:xfrm>
            <a:off x="7184007" y="1298977"/>
            <a:ext cx="720274" cy="3012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09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p:bldP spid="54"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10" name="Rectangle 9"/>
          <p:cNvSpPr/>
          <p:nvPr/>
        </p:nvSpPr>
        <p:spPr>
          <a:xfrm>
            <a:off x="4402150"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2" name="TextBox 11"/>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cxnSp>
        <p:nvCxnSpPr>
          <p:cNvPr id="13" name="Straight Arrow Connector 12"/>
          <p:cNvCxnSpPr>
            <a:stCxn id="98" idx="3"/>
            <a:endCxn id="10" idx="1"/>
          </p:cNvCxnSpPr>
          <p:nvPr/>
        </p:nvCxnSpPr>
        <p:spPr>
          <a:xfrm>
            <a:off x="3653990"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04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7947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52272"/>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25" name="TextBox 24"/>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cxnSp>
        <p:nvCxnSpPr>
          <p:cNvPr id="26" name="Straight Arrow Connector 25"/>
          <p:cNvCxnSpPr>
            <a:endCxn id="23" idx="1"/>
          </p:cNvCxnSpPr>
          <p:nvPr/>
        </p:nvCxnSpPr>
        <p:spPr>
          <a:xfrm>
            <a:off x="7783809"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0451"/>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0012"/>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1928D03-5B16-9444-A5AA-7D438CF8A56D}"/>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1" name="Straight Arrow Connector 40">
            <a:extLst>
              <a:ext uri="{FF2B5EF4-FFF2-40B4-BE49-F238E27FC236}">
                <a16:creationId xmlns:a16="http://schemas.microsoft.com/office/drawing/2014/main" id="{F7514224-181A-B144-8275-CF5022856EDA}"/>
              </a:ext>
            </a:extLst>
          </p:cNvPr>
          <p:cNvCxnSpPr>
            <a:endCxn id="40"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EAB3330-A759-654B-9229-5AC703BB931B}"/>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3" name="Straight Arrow Connector 42">
            <a:extLst>
              <a:ext uri="{FF2B5EF4-FFF2-40B4-BE49-F238E27FC236}">
                <a16:creationId xmlns:a16="http://schemas.microsoft.com/office/drawing/2014/main" id="{B956C114-FA8C-6643-95A7-B60006BBCF5D}"/>
              </a:ext>
            </a:extLst>
          </p:cNvPr>
          <p:cNvCxnSpPr>
            <a:endCxn id="42"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045B051-3445-D647-B054-A3D79A8DDD4A}"/>
              </a:ext>
            </a:extLst>
          </p:cNvPr>
          <p:cNvCxnSpPr>
            <a:stCxn id="42"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B225776-8FA4-7346-B3B3-B02C71A7B93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13801E1-EE22-B34A-8D87-1D59B7B085E6}"/>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49" name="TextBox 48">
            <a:extLst>
              <a:ext uri="{FF2B5EF4-FFF2-40B4-BE49-F238E27FC236}">
                <a16:creationId xmlns:a16="http://schemas.microsoft.com/office/drawing/2014/main" id="{0A66CA39-5478-1246-AEFB-A8887C514666}"/>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0" name="TextBox 49">
            <a:extLst>
              <a:ext uri="{FF2B5EF4-FFF2-40B4-BE49-F238E27FC236}">
                <a16:creationId xmlns:a16="http://schemas.microsoft.com/office/drawing/2014/main" id="{7731E4DA-CC88-9D46-ACAA-9869D1D59A5C}"/>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2" name="TextBox 51">
            <a:extLst>
              <a:ext uri="{FF2B5EF4-FFF2-40B4-BE49-F238E27FC236}">
                <a16:creationId xmlns:a16="http://schemas.microsoft.com/office/drawing/2014/main" id="{0BBA0F04-6DAF-494B-B98F-972E08774B6A}"/>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3" name="TextBox 52">
            <a:extLst>
              <a:ext uri="{FF2B5EF4-FFF2-40B4-BE49-F238E27FC236}">
                <a16:creationId xmlns:a16="http://schemas.microsoft.com/office/drawing/2014/main" id="{305DA97D-82B1-0644-89BD-E01CB04EB120}"/>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431664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10" name="Rectangle 9"/>
          <p:cNvSpPr/>
          <p:nvPr/>
        </p:nvSpPr>
        <p:spPr>
          <a:xfrm>
            <a:off x="4402150"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2" name="TextBox 11"/>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cxnSp>
        <p:nvCxnSpPr>
          <p:cNvPr id="13" name="Straight Arrow Connector 12"/>
          <p:cNvCxnSpPr>
            <a:stCxn id="98" idx="3"/>
            <a:endCxn id="10" idx="1"/>
          </p:cNvCxnSpPr>
          <p:nvPr/>
        </p:nvCxnSpPr>
        <p:spPr>
          <a:xfrm>
            <a:off x="3653990"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04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7947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52272"/>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25" name="TextBox 24"/>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cxnSp>
        <p:nvCxnSpPr>
          <p:cNvPr id="26" name="Straight Arrow Connector 25"/>
          <p:cNvCxnSpPr>
            <a:endCxn id="23" idx="1"/>
          </p:cNvCxnSpPr>
          <p:nvPr/>
        </p:nvCxnSpPr>
        <p:spPr>
          <a:xfrm>
            <a:off x="7783809"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0451"/>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0012"/>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285129" y="2993618"/>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531970" y="2201667"/>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33" name="Straight Arrow Connector 32"/>
          <p:cNvCxnSpPr>
            <a:stCxn id="23" idx="0"/>
            <a:endCxn id="32" idx="2"/>
          </p:cNvCxnSpPr>
          <p:nvPr/>
        </p:nvCxnSpPr>
        <p:spPr>
          <a:xfrm flipV="1">
            <a:off x="9281371"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151551"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04589"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401224" y="2185283"/>
            <a:ext cx="1498802" cy="598859"/>
          </a:xfrm>
          <a:prstGeom prst="rect">
            <a:avLst/>
          </a:prstGeom>
          <a:solidFill>
            <a:schemeClr val="accent4">
              <a:lumMod val="75000"/>
              <a:alpha val="33000"/>
            </a:schemeClr>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Ignore</a:t>
            </a:r>
          </a:p>
        </p:txBody>
      </p:sp>
      <p:sp>
        <p:nvSpPr>
          <p:cNvPr id="34" name="Rectangle 33"/>
          <p:cNvSpPr/>
          <p:nvPr/>
        </p:nvSpPr>
        <p:spPr>
          <a:xfrm>
            <a:off x="2155188" y="2201667"/>
            <a:ext cx="1498802" cy="598859"/>
          </a:xfrm>
          <a:prstGeom prst="rect">
            <a:avLst/>
          </a:prstGeom>
          <a:solidFill>
            <a:schemeClr val="accent4">
              <a:lumMod val="75000"/>
              <a:alpha val="33000"/>
            </a:schemeClr>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Ignore</a:t>
            </a:r>
          </a:p>
        </p:txBody>
      </p:sp>
      <p:sp>
        <p:nvSpPr>
          <p:cNvPr id="35" name="TextBox 34"/>
          <p:cNvSpPr txBox="1"/>
          <p:nvPr/>
        </p:nvSpPr>
        <p:spPr>
          <a:xfrm>
            <a:off x="2899251" y="3006668"/>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6" name="TextBox 35"/>
          <p:cNvSpPr txBox="1"/>
          <p:nvPr/>
        </p:nvSpPr>
        <p:spPr>
          <a:xfrm>
            <a:off x="5146828" y="2997038"/>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1928D03-5B16-9444-A5AA-7D438CF8A56D}"/>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1" name="Straight Arrow Connector 40">
            <a:extLst>
              <a:ext uri="{FF2B5EF4-FFF2-40B4-BE49-F238E27FC236}">
                <a16:creationId xmlns:a16="http://schemas.microsoft.com/office/drawing/2014/main" id="{F7514224-181A-B144-8275-CF5022856EDA}"/>
              </a:ext>
            </a:extLst>
          </p:cNvPr>
          <p:cNvCxnSpPr>
            <a:endCxn id="40"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EAB3330-A759-654B-9229-5AC703BB931B}"/>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3" name="Straight Arrow Connector 42">
            <a:extLst>
              <a:ext uri="{FF2B5EF4-FFF2-40B4-BE49-F238E27FC236}">
                <a16:creationId xmlns:a16="http://schemas.microsoft.com/office/drawing/2014/main" id="{B956C114-FA8C-6643-95A7-B60006BBCF5D}"/>
              </a:ext>
            </a:extLst>
          </p:cNvPr>
          <p:cNvCxnSpPr>
            <a:endCxn id="42"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045B051-3445-D647-B054-A3D79A8DDD4A}"/>
              </a:ext>
            </a:extLst>
          </p:cNvPr>
          <p:cNvCxnSpPr>
            <a:stCxn id="42"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B225776-8FA4-7346-B3B3-B02C71A7B93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13801E1-EE22-B34A-8D87-1D59B7B085E6}"/>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49" name="TextBox 48">
            <a:extLst>
              <a:ext uri="{FF2B5EF4-FFF2-40B4-BE49-F238E27FC236}">
                <a16:creationId xmlns:a16="http://schemas.microsoft.com/office/drawing/2014/main" id="{0A66CA39-5478-1246-AEFB-A8887C514666}"/>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0" name="TextBox 49">
            <a:extLst>
              <a:ext uri="{FF2B5EF4-FFF2-40B4-BE49-F238E27FC236}">
                <a16:creationId xmlns:a16="http://schemas.microsoft.com/office/drawing/2014/main" id="{7731E4DA-CC88-9D46-ACAA-9869D1D59A5C}"/>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2" name="TextBox 51">
            <a:extLst>
              <a:ext uri="{FF2B5EF4-FFF2-40B4-BE49-F238E27FC236}">
                <a16:creationId xmlns:a16="http://schemas.microsoft.com/office/drawing/2014/main" id="{0BBA0F04-6DAF-494B-B98F-972E08774B6A}"/>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3" name="TextBox 52">
            <a:extLst>
              <a:ext uri="{FF2B5EF4-FFF2-40B4-BE49-F238E27FC236}">
                <a16:creationId xmlns:a16="http://schemas.microsoft.com/office/drawing/2014/main" id="{305DA97D-82B1-0644-89BD-E01CB04EB120}"/>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2945823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0" name="Rectangle 9"/>
          <p:cNvSpPr/>
          <p:nvPr/>
        </p:nvSpPr>
        <p:spPr>
          <a:xfrm>
            <a:off x="4402150"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cxnSp>
        <p:nvCxnSpPr>
          <p:cNvPr id="13" name="Straight Arrow Connector 12"/>
          <p:cNvCxnSpPr>
            <a:stCxn id="98" idx="3"/>
            <a:endCxn id="10" idx="1"/>
          </p:cNvCxnSpPr>
          <p:nvPr/>
        </p:nvCxnSpPr>
        <p:spPr>
          <a:xfrm>
            <a:off x="3653990" y="38044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8376"/>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8027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60197"/>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cxnSp>
        <p:nvCxnSpPr>
          <p:cNvPr id="26" name="Straight Arrow Connector 25"/>
          <p:cNvCxnSpPr>
            <a:endCxn id="23" idx="1"/>
          </p:cNvCxnSpPr>
          <p:nvPr/>
        </p:nvCxnSpPr>
        <p:spPr>
          <a:xfrm>
            <a:off x="7783809" y="38044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8376"/>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7937"/>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288882" y="2238571"/>
            <a:ext cx="1498802" cy="457280"/>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h = Sum(…)</a:t>
            </a:r>
          </a:p>
        </p:txBody>
      </p:sp>
      <p:cxnSp>
        <p:nvCxnSpPr>
          <p:cNvPr id="30" name="Straight Arrow Connector 29"/>
          <p:cNvCxnSpPr>
            <a:stCxn id="98" idx="0"/>
            <a:endCxn id="29" idx="2"/>
          </p:cNvCxnSpPr>
          <p:nvPr/>
        </p:nvCxnSpPr>
        <p:spPr>
          <a:xfrm flipV="1">
            <a:off x="2904589" y="2695852"/>
            <a:ext cx="3133694"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0" idx="0"/>
            <a:endCxn id="29" idx="2"/>
          </p:cNvCxnSpPr>
          <p:nvPr/>
        </p:nvCxnSpPr>
        <p:spPr>
          <a:xfrm flipV="1">
            <a:off x="5151551" y="2695852"/>
            <a:ext cx="886732"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9" idx="2"/>
          </p:cNvCxnSpPr>
          <p:nvPr/>
        </p:nvCxnSpPr>
        <p:spPr>
          <a:xfrm flipH="1" flipV="1">
            <a:off x="6038283" y="2695852"/>
            <a:ext cx="3243088"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908553" y="2793423"/>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8" name="TextBox 37"/>
          <p:cNvSpPr txBox="1"/>
          <p:nvPr/>
        </p:nvSpPr>
        <p:spPr>
          <a:xfrm>
            <a:off x="5512058" y="3052995"/>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39" name="TextBox 38"/>
          <p:cNvSpPr txBox="1"/>
          <p:nvPr/>
        </p:nvSpPr>
        <p:spPr>
          <a:xfrm>
            <a:off x="7771807" y="2793423"/>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40" name="Rectangle 39"/>
          <p:cNvSpPr/>
          <p:nvPr/>
        </p:nvSpPr>
        <p:spPr>
          <a:xfrm>
            <a:off x="5288882" y="1167479"/>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41" name="Straight Arrow Connector 40"/>
          <p:cNvCxnSpPr>
            <a:stCxn id="29" idx="0"/>
            <a:endCxn id="40" idx="2"/>
          </p:cNvCxnSpPr>
          <p:nvPr/>
        </p:nvCxnSpPr>
        <p:spPr>
          <a:xfrm flipV="1">
            <a:off x="6038283" y="1766337"/>
            <a:ext cx="0" cy="47223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8382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10690" y="6324600"/>
            <a:ext cx="3837910" cy="338554"/>
          </a:xfrm>
          <a:prstGeom prst="rect">
            <a:avLst/>
          </a:prstGeom>
          <a:noFill/>
        </p:spPr>
        <p:txBody>
          <a:bodyPr wrap="none" rtlCol="0">
            <a:spAutoFit/>
          </a:bodyPr>
          <a:lstStyle/>
          <a:p>
            <a:r>
              <a:rPr lang="en-US" sz="1600" b="0" dirty="0">
                <a:latin typeface="+mn-lt"/>
                <a:cs typeface="CMU Bright Roman"/>
                <a:hlinkClick r:id="rId2"/>
              </a:rPr>
              <a:t>http://deeplearning.net/tutorial/lstm.html</a:t>
            </a:r>
            <a:r>
              <a:rPr lang="en-US" sz="1600" b="0" dirty="0">
                <a:latin typeface="+mn-lt"/>
                <a:cs typeface="CMU Bright Roman"/>
              </a:rPr>
              <a:t> </a:t>
            </a:r>
          </a:p>
        </p:txBody>
      </p:sp>
      <p:sp>
        <p:nvSpPr>
          <p:cNvPr id="5" name="Title 4">
            <a:extLst>
              <a:ext uri="{FF2B5EF4-FFF2-40B4-BE49-F238E27FC236}">
                <a16:creationId xmlns:a16="http://schemas.microsoft.com/office/drawing/2014/main" id="{DC58BFA7-8ECB-8C46-BF6B-F9C3C3E6459F}"/>
              </a:ext>
            </a:extLst>
          </p:cNvPr>
          <p:cNvSpPr>
            <a:spLocks noGrp="1"/>
          </p:cNvSpPr>
          <p:nvPr>
            <p:ph type="title"/>
          </p:nvPr>
        </p:nvSpPr>
        <p:spPr/>
        <p:txBody>
          <a:bodyPr/>
          <a:lstStyle/>
          <a:p>
            <a:r>
              <a:rPr lang="en-US" dirty="0"/>
              <a:t>Sequence classification</a:t>
            </a:r>
          </a:p>
        </p:txBody>
      </p:sp>
      <p:sp>
        <p:nvSpPr>
          <p:cNvPr id="42" name="TextBox 41">
            <a:extLst>
              <a:ext uri="{FF2B5EF4-FFF2-40B4-BE49-F238E27FC236}">
                <a16:creationId xmlns:a16="http://schemas.microsoft.com/office/drawing/2014/main" id="{2C597DF3-67DC-4042-A366-BA2FDEAFB721}"/>
              </a:ext>
            </a:extLst>
          </p:cNvPr>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43" name="TextBox 42">
            <a:extLst>
              <a:ext uri="{FF2B5EF4-FFF2-40B4-BE49-F238E27FC236}">
                <a16:creationId xmlns:a16="http://schemas.microsoft.com/office/drawing/2014/main" id="{AA913439-6123-C644-AD04-98B4B19F4229}"/>
              </a:ext>
            </a:extLst>
          </p:cNvPr>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sp>
        <p:nvSpPr>
          <p:cNvPr id="44" name="TextBox 43">
            <a:extLst>
              <a:ext uri="{FF2B5EF4-FFF2-40B4-BE49-F238E27FC236}">
                <a16:creationId xmlns:a16="http://schemas.microsoft.com/office/drawing/2014/main" id="{22C6E962-B073-BD48-A314-6B20C742694E}"/>
              </a:ext>
            </a:extLst>
          </p:cNvPr>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sp>
        <p:nvSpPr>
          <p:cNvPr id="45" name="Rectangle 44">
            <a:extLst>
              <a:ext uri="{FF2B5EF4-FFF2-40B4-BE49-F238E27FC236}">
                <a16:creationId xmlns:a16="http://schemas.microsoft.com/office/drawing/2014/main" id="{63535A0A-3094-0F4F-B434-0FBBB6C05528}"/>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6" name="Straight Arrow Connector 45">
            <a:extLst>
              <a:ext uri="{FF2B5EF4-FFF2-40B4-BE49-F238E27FC236}">
                <a16:creationId xmlns:a16="http://schemas.microsoft.com/office/drawing/2014/main" id="{1468367A-37F5-894A-92E0-4DFE748A5DD9}"/>
              </a:ext>
            </a:extLst>
          </p:cNvPr>
          <p:cNvCxnSpPr>
            <a:endCxn id="45"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A2F72768-2F60-8042-BD97-24EDC83582BE}"/>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8" name="Straight Arrow Connector 47">
            <a:extLst>
              <a:ext uri="{FF2B5EF4-FFF2-40B4-BE49-F238E27FC236}">
                <a16:creationId xmlns:a16="http://schemas.microsoft.com/office/drawing/2014/main" id="{C8499C95-EA8E-8847-814E-D0385EFCDBD3}"/>
              </a:ext>
            </a:extLst>
          </p:cNvPr>
          <p:cNvCxnSpPr>
            <a:endCxn id="47"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BE046A57-D533-F04B-A56C-FE37DCF1C455}"/>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50" name="Straight Arrow Connector 49">
            <a:extLst>
              <a:ext uri="{FF2B5EF4-FFF2-40B4-BE49-F238E27FC236}">
                <a16:creationId xmlns:a16="http://schemas.microsoft.com/office/drawing/2014/main" id="{2F195EAB-BAB7-5246-A3B2-CAC01AA62A13}"/>
              </a:ext>
            </a:extLst>
          </p:cNvPr>
          <p:cNvCxnSpPr>
            <a:endCxn id="49"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8B4CF3A1-BF42-4E46-826B-0CE6E9D04547}"/>
              </a:ext>
            </a:extLst>
          </p:cNvPr>
          <p:cNvCxnSpPr>
            <a:stCxn id="49"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9C6EC98-E367-1E45-83E3-08D80D9A43F6}"/>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F5DA946-0ADC-F149-A79B-040516E7B9ED}"/>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98FAE72F-80A8-E944-9E66-D183B5D8793C}"/>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6" name="TextBox 55">
            <a:extLst>
              <a:ext uri="{FF2B5EF4-FFF2-40B4-BE49-F238E27FC236}">
                <a16:creationId xmlns:a16="http://schemas.microsoft.com/office/drawing/2014/main" id="{D664B426-3011-F846-B210-528C2C0935D0}"/>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7" name="TextBox 56">
            <a:extLst>
              <a:ext uri="{FF2B5EF4-FFF2-40B4-BE49-F238E27FC236}">
                <a16:creationId xmlns:a16="http://schemas.microsoft.com/office/drawing/2014/main" id="{C706E0A0-7316-464B-BB6C-FAF1573C8DD0}"/>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8" name="TextBox 57">
            <a:extLst>
              <a:ext uri="{FF2B5EF4-FFF2-40B4-BE49-F238E27FC236}">
                <a16:creationId xmlns:a16="http://schemas.microsoft.com/office/drawing/2014/main" id="{AF872122-E2D2-C94C-B6C3-1B17CCA98AEE}"/>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9" name="TextBox 58">
            <a:extLst>
              <a:ext uri="{FF2B5EF4-FFF2-40B4-BE49-F238E27FC236}">
                <a16:creationId xmlns:a16="http://schemas.microsoft.com/office/drawing/2014/main" id="{180E40EE-B129-AE44-874B-422715355F56}"/>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60" name="TextBox 59">
            <a:extLst>
              <a:ext uri="{FF2B5EF4-FFF2-40B4-BE49-F238E27FC236}">
                <a16:creationId xmlns:a16="http://schemas.microsoft.com/office/drawing/2014/main" id="{9E18099D-2FC5-8E4A-9277-AD560EE24616}"/>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624838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sp>
        <p:nvSpPr>
          <p:cNvPr id="10" name="Rectangle 9"/>
          <p:cNvSpPr/>
          <p:nvPr/>
        </p:nvSpPr>
        <p:spPr>
          <a:xfrm>
            <a:off x="4402150"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cxnSp>
        <p:nvCxnSpPr>
          <p:cNvPr id="13" name="Straight Arrow Connector 12"/>
          <p:cNvCxnSpPr>
            <a:stCxn id="98" idx="3"/>
            <a:endCxn id="10" idx="1"/>
          </p:cNvCxnSpPr>
          <p:nvPr/>
        </p:nvCxnSpPr>
        <p:spPr>
          <a:xfrm>
            <a:off x="3653990" y="38152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59230"/>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8135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710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cxnSp>
        <p:nvCxnSpPr>
          <p:cNvPr id="26" name="Straight Arrow Connector 25"/>
          <p:cNvCxnSpPr>
            <a:endCxn id="23" idx="1"/>
          </p:cNvCxnSpPr>
          <p:nvPr/>
        </p:nvCxnSpPr>
        <p:spPr>
          <a:xfrm>
            <a:off x="7783809" y="38152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59230"/>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808791"/>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288882" y="2249425"/>
            <a:ext cx="1498802" cy="457280"/>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h = Sum(…)</a:t>
            </a:r>
          </a:p>
        </p:txBody>
      </p:sp>
      <p:cxnSp>
        <p:nvCxnSpPr>
          <p:cNvPr id="30" name="Straight Arrow Connector 29"/>
          <p:cNvCxnSpPr>
            <a:stCxn id="98" idx="0"/>
            <a:endCxn id="29" idx="2"/>
          </p:cNvCxnSpPr>
          <p:nvPr/>
        </p:nvCxnSpPr>
        <p:spPr>
          <a:xfrm flipV="1">
            <a:off x="2904589" y="2706706"/>
            <a:ext cx="3133694"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0" idx="0"/>
            <a:endCxn id="29" idx="2"/>
          </p:cNvCxnSpPr>
          <p:nvPr/>
        </p:nvCxnSpPr>
        <p:spPr>
          <a:xfrm flipV="1">
            <a:off x="5151551" y="2706706"/>
            <a:ext cx="886732"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9" idx="2"/>
          </p:cNvCxnSpPr>
          <p:nvPr/>
        </p:nvCxnSpPr>
        <p:spPr>
          <a:xfrm flipH="1" flipV="1">
            <a:off x="6038283" y="2706706"/>
            <a:ext cx="3243088"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908553" y="2804277"/>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8" name="TextBox 37"/>
          <p:cNvSpPr txBox="1"/>
          <p:nvPr/>
        </p:nvSpPr>
        <p:spPr>
          <a:xfrm>
            <a:off x="5512058" y="3063849"/>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39" name="TextBox 38"/>
          <p:cNvSpPr txBox="1"/>
          <p:nvPr/>
        </p:nvSpPr>
        <p:spPr>
          <a:xfrm>
            <a:off x="7771807" y="2804277"/>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40" name="Rectangle 39"/>
          <p:cNvSpPr/>
          <p:nvPr/>
        </p:nvSpPr>
        <p:spPr>
          <a:xfrm>
            <a:off x="5288882" y="1178333"/>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41" name="Straight Arrow Connector 40"/>
          <p:cNvCxnSpPr>
            <a:stCxn id="29" idx="0"/>
            <a:endCxn id="40" idx="2"/>
          </p:cNvCxnSpPr>
          <p:nvPr/>
        </p:nvCxnSpPr>
        <p:spPr>
          <a:xfrm flipV="1">
            <a:off x="6038283" y="1777191"/>
            <a:ext cx="0" cy="47223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1551026"/>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4" name="Title 3">
            <a:extLst>
              <a:ext uri="{FF2B5EF4-FFF2-40B4-BE49-F238E27FC236}">
                <a16:creationId xmlns:a16="http://schemas.microsoft.com/office/drawing/2014/main" id="{D45A0EF1-02C1-0B47-B4F9-89BB8B89E2EE}"/>
              </a:ext>
            </a:extLst>
          </p:cNvPr>
          <p:cNvSpPr>
            <a:spLocks noGrp="1"/>
          </p:cNvSpPr>
          <p:nvPr>
            <p:ph type="title"/>
          </p:nvPr>
        </p:nvSpPr>
        <p:spPr/>
        <p:txBody>
          <a:bodyPr/>
          <a:lstStyle/>
          <a:p>
            <a:r>
              <a:rPr lang="en-US" dirty="0"/>
              <a:t>Sequence classification</a:t>
            </a:r>
          </a:p>
        </p:txBody>
      </p:sp>
      <p:sp>
        <p:nvSpPr>
          <p:cNvPr id="32" name="TextBox 31">
            <a:extLst>
              <a:ext uri="{FF2B5EF4-FFF2-40B4-BE49-F238E27FC236}">
                <a16:creationId xmlns:a16="http://schemas.microsoft.com/office/drawing/2014/main" id="{A5AF6CEF-221D-AA44-9F36-926B3DC09EA9}"/>
              </a:ext>
            </a:extLst>
          </p:cNvPr>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42" name="TextBox 41">
            <a:extLst>
              <a:ext uri="{FF2B5EF4-FFF2-40B4-BE49-F238E27FC236}">
                <a16:creationId xmlns:a16="http://schemas.microsoft.com/office/drawing/2014/main" id="{38F3FEE9-D6C7-124B-9A34-32C7B8890CD7}"/>
              </a:ext>
            </a:extLst>
          </p:cNvPr>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sp>
        <p:nvSpPr>
          <p:cNvPr id="43" name="TextBox 42">
            <a:extLst>
              <a:ext uri="{FF2B5EF4-FFF2-40B4-BE49-F238E27FC236}">
                <a16:creationId xmlns:a16="http://schemas.microsoft.com/office/drawing/2014/main" id="{0814B9C9-61E8-3940-8786-C35366C50637}"/>
              </a:ext>
            </a:extLst>
          </p:cNvPr>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sp>
        <p:nvSpPr>
          <p:cNvPr id="44" name="Rectangle 43">
            <a:extLst>
              <a:ext uri="{FF2B5EF4-FFF2-40B4-BE49-F238E27FC236}">
                <a16:creationId xmlns:a16="http://schemas.microsoft.com/office/drawing/2014/main" id="{D4EA4122-525C-D64B-AD0B-6EA509392C18}"/>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5" name="Straight Arrow Connector 44">
            <a:extLst>
              <a:ext uri="{FF2B5EF4-FFF2-40B4-BE49-F238E27FC236}">
                <a16:creationId xmlns:a16="http://schemas.microsoft.com/office/drawing/2014/main" id="{57C88B32-D505-8F45-A1AC-F83BF060A6DA}"/>
              </a:ext>
            </a:extLst>
          </p:cNvPr>
          <p:cNvCxnSpPr>
            <a:endCxn id="44"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1AF63BE-8046-724D-96AA-6909AD63B154}"/>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7" name="Straight Arrow Connector 46">
            <a:extLst>
              <a:ext uri="{FF2B5EF4-FFF2-40B4-BE49-F238E27FC236}">
                <a16:creationId xmlns:a16="http://schemas.microsoft.com/office/drawing/2014/main" id="{F55A2FEE-76B9-1341-AE02-1773CE37617C}"/>
              </a:ext>
            </a:extLst>
          </p:cNvPr>
          <p:cNvCxnSpPr>
            <a:endCxn id="46"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186D1B08-19CB-3B49-98DC-A468BFC55925}"/>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9" name="Straight Arrow Connector 48">
            <a:extLst>
              <a:ext uri="{FF2B5EF4-FFF2-40B4-BE49-F238E27FC236}">
                <a16:creationId xmlns:a16="http://schemas.microsoft.com/office/drawing/2014/main" id="{19BB92B5-9CBD-0F4D-A981-7011830495A6}"/>
              </a:ext>
            </a:extLst>
          </p:cNvPr>
          <p:cNvCxnSpPr>
            <a:endCxn id="48"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60BE500-1A2B-0441-9A5F-014049698083}"/>
              </a:ext>
            </a:extLst>
          </p:cNvPr>
          <p:cNvCxnSpPr>
            <a:stCxn id="48"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BFFCCA3-22E8-9A49-B327-2737051AD42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794A665-6F08-5F4A-A3DA-C640D68C9C9B}"/>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4A3A620-FF90-FC41-B18B-BB33846A76C9}"/>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5" name="TextBox 54">
            <a:extLst>
              <a:ext uri="{FF2B5EF4-FFF2-40B4-BE49-F238E27FC236}">
                <a16:creationId xmlns:a16="http://schemas.microsoft.com/office/drawing/2014/main" id="{22F83399-D9EA-1E47-8E39-A5E6E2B3262C}"/>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6" name="TextBox 55">
            <a:extLst>
              <a:ext uri="{FF2B5EF4-FFF2-40B4-BE49-F238E27FC236}">
                <a16:creationId xmlns:a16="http://schemas.microsoft.com/office/drawing/2014/main" id="{19BDE9D0-BCCF-CF40-9FBB-7929CE9B4D45}"/>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7" name="TextBox 56">
            <a:extLst>
              <a:ext uri="{FF2B5EF4-FFF2-40B4-BE49-F238E27FC236}">
                <a16:creationId xmlns:a16="http://schemas.microsoft.com/office/drawing/2014/main" id="{C2C93ACA-DC1E-DE47-BEA2-7E82CA0CCDA9}"/>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8" name="TextBox 57">
            <a:extLst>
              <a:ext uri="{FF2B5EF4-FFF2-40B4-BE49-F238E27FC236}">
                <a16:creationId xmlns:a16="http://schemas.microsoft.com/office/drawing/2014/main" id="{4CF7117A-0C01-884C-A969-39B9EF55914B}"/>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9" name="TextBox 58">
            <a:extLst>
              <a:ext uri="{FF2B5EF4-FFF2-40B4-BE49-F238E27FC236}">
                <a16:creationId xmlns:a16="http://schemas.microsoft.com/office/drawing/2014/main" id="{4233E1F4-196A-8D44-9816-6E45B8F98748}"/>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1852891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Recurrent models: 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solidFill>
                  <a:schemeClr val="bg1">
                    <a:lumMod val="50000"/>
                  </a:schemeClr>
                </a:solidFill>
                <a:cs typeface="CMU Bright Roman"/>
              </a:rPr>
              <a:t>Recurrent network architectures</a:t>
            </a:r>
          </a:p>
          <a:p>
            <a:pPr marL="457200" indent="-457200">
              <a:buFont typeface="Arial" panose="020B0604020202020204" pitchFamily="34" charset="0"/>
              <a:buChar char="•"/>
            </a:pPr>
            <a:r>
              <a:rPr lang="en-US" sz="2800" dirty="0">
                <a:solidFill>
                  <a:schemeClr val="bg1">
                    <a:lumMod val="50000"/>
                  </a:schemeClr>
                </a:solidFill>
                <a:cs typeface="CMU Bright Roman"/>
              </a:rPr>
              <a:t>Applications in (a bit) more detail</a:t>
            </a:r>
          </a:p>
          <a:p>
            <a:pPr marL="857250" lvl="1" indent="-457200">
              <a:buFont typeface="Arial" panose="020B0604020202020204" pitchFamily="34" charset="0"/>
              <a:buChar char="•"/>
            </a:pPr>
            <a:r>
              <a:rPr lang="en-US" sz="2400" dirty="0">
                <a:solidFill>
                  <a:schemeClr val="bg1">
                    <a:lumMod val="50000"/>
                  </a:schemeClr>
                </a:solidFill>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p:txBody>
      </p:sp>
    </p:spTree>
    <p:extLst>
      <p:ext uri="{BB962C8B-B14F-4D97-AF65-F5344CB8AC3E}">
        <p14:creationId xmlns:p14="http://schemas.microsoft.com/office/powerpoint/2010/main" val="23065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txBox="1"/>
          <p:nvPr/>
        </p:nvSpPr>
        <p:spPr>
          <a:xfrm>
            <a:off x="990600" y="6412000"/>
            <a:ext cx="10439400" cy="446000"/>
          </a:xfrm>
          <a:prstGeom prst="rect">
            <a:avLst/>
          </a:prstGeom>
          <a:noFill/>
          <a:ln>
            <a:noFill/>
          </a:ln>
        </p:spPr>
        <p:txBody>
          <a:bodyPr spcFirstLastPara="1" wrap="square" lIns="91425" tIns="91425" rIns="91425" bIns="91425" anchor="t" anchorCtr="0">
            <a:noAutofit/>
          </a:bodyPr>
          <a:lstStyle/>
          <a:p>
            <a:pPr algn="ctr">
              <a:lnSpc>
                <a:spcPct val="115000"/>
              </a:lnSpc>
              <a:buClr>
                <a:schemeClr val="dk1"/>
              </a:buClr>
              <a:buSzPts val="1000"/>
            </a:pPr>
            <a:r>
              <a:rPr lang="en" sz="1600" b="0" dirty="0">
                <a:solidFill>
                  <a:schemeClr val="dk1"/>
                </a:solidFill>
                <a:latin typeface="+mn-lt"/>
                <a:ea typeface="Proxima Nova"/>
                <a:cs typeface="Proxima Nova"/>
                <a:sym typeface="Proxima Nova"/>
              </a:rPr>
              <a:t>O. Vinyals</a:t>
            </a:r>
            <a:r>
              <a:rPr lang="en" sz="1600" b="0" dirty="0">
                <a:solidFill>
                  <a:srgbClr val="333333"/>
                </a:solidFill>
                <a:highlight>
                  <a:srgbClr val="FFFFFF"/>
                </a:highlight>
                <a:latin typeface="+mn-lt"/>
                <a:ea typeface="Proxima Nova"/>
                <a:cs typeface="Proxima Nova"/>
                <a:sym typeface="Proxima Nova"/>
              </a:rPr>
              <a:t>, A. </a:t>
            </a:r>
            <a:r>
              <a:rPr lang="en" sz="1600" b="0" dirty="0" err="1">
                <a:solidFill>
                  <a:srgbClr val="333333"/>
                </a:solidFill>
                <a:highlight>
                  <a:srgbClr val="FFFFFF"/>
                </a:highlight>
                <a:latin typeface="+mn-lt"/>
                <a:ea typeface="Proxima Nova"/>
                <a:cs typeface="Proxima Nova"/>
                <a:sym typeface="Proxima Nova"/>
              </a:rPr>
              <a:t>Toshev</a:t>
            </a:r>
            <a:r>
              <a:rPr lang="en" sz="1600" b="0" dirty="0">
                <a:solidFill>
                  <a:srgbClr val="333333"/>
                </a:solidFill>
                <a:highlight>
                  <a:srgbClr val="FFFFFF"/>
                </a:highlight>
                <a:latin typeface="+mn-lt"/>
                <a:ea typeface="Proxima Nova"/>
                <a:cs typeface="Proxima Nova"/>
                <a:sym typeface="Proxima Nova"/>
              </a:rPr>
              <a:t>, S. </a:t>
            </a:r>
            <a:r>
              <a:rPr lang="en" sz="1600" b="0" dirty="0" err="1">
                <a:solidFill>
                  <a:srgbClr val="333333"/>
                </a:solidFill>
                <a:highlight>
                  <a:srgbClr val="FFFFFF"/>
                </a:highlight>
                <a:latin typeface="+mn-lt"/>
                <a:ea typeface="Proxima Nova"/>
                <a:cs typeface="Proxima Nova"/>
                <a:sym typeface="Proxima Nova"/>
              </a:rPr>
              <a:t>Bengio</a:t>
            </a:r>
            <a:r>
              <a:rPr lang="en" sz="1600" b="0" dirty="0">
                <a:solidFill>
                  <a:srgbClr val="333333"/>
                </a:solidFill>
                <a:highlight>
                  <a:srgbClr val="FFFFFF"/>
                </a:highlight>
                <a:latin typeface="+mn-lt"/>
                <a:ea typeface="Proxima Nova"/>
                <a:cs typeface="Proxima Nova"/>
                <a:sym typeface="Proxima Nova"/>
              </a:rPr>
              <a:t>, D. Erhan, </a:t>
            </a:r>
            <a:r>
              <a:rPr lang="en" sz="1600" b="0" dirty="0">
                <a:solidFill>
                  <a:schemeClr val="dk1"/>
                </a:solidFill>
                <a:latin typeface="+mn-lt"/>
                <a:ea typeface="Proxima Nova"/>
                <a:cs typeface="Proxima Nova"/>
                <a:sym typeface="Proxima Nova"/>
                <a:hlinkClick r:id="rId3"/>
              </a:rPr>
              <a:t>Show and Tell: A Neural Image Caption Generator</a:t>
            </a:r>
            <a:r>
              <a:rPr lang="en" sz="1600" b="0" dirty="0">
                <a:solidFill>
                  <a:srgbClr val="000000"/>
                </a:solidFill>
                <a:highlight>
                  <a:srgbClr val="FFFFFF"/>
                </a:highlight>
                <a:latin typeface="+mn-lt"/>
                <a:ea typeface="Proxima Nova"/>
                <a:cs typeface="Proxima Nova"/>
                <a:sym typeface="Proxima Nova"/>
              </a:rPr>
              <a:t>, </a:t>
            </a:r>
            <a:r>
              <a:rPr lang="en" sz="1600" b="0" dirty="0">
                <a:solidFill>
                  <a:srgbClr val="333333"/>
                </a:solidFill>
                <a:highlight>
                  <a:srgbClr val="FFFFFF"/>
                </a:highlight>
                <a:latin typeface="+mn-lt"/>
                <a:ea typeface="Proxima Nova"/>
                <a:cs typeface="Proxima Nova"/>
                <a:sym typeface="Proxima Nova"/>
              </a:rPr>
              <a:t>CVPR 2015</a:t>
            </a:r>
            <a:endParaRPr sz="1600" b="0" dirty="0">
              <a:latin typeface="+mn-lt"/>
            </a:endParaRPr>
          </a:p>
        </p:txBody>
      </p:sp>
      <p:pic>
        <p:nvPicPr>
          <p:cNvPr id="4" name="Picture 3">
            <a:extLst>
              <a:ext uri="{FF2B5EF4-FFF2-40B4-BE49-F238E27FC236}">
                <a16:creationId xmlns:a16="http://schemas.microsoft.com/office/drawing/2014/main" id="{327573C4-F340-6242-887E-E66106670E3E}"/>
              </a:ext>
            </a:extLst>
          </p:cNvPr>
          <p:cNvPicPr>
            <a:picLocks noChangeAspect="1"/>
          </p:cNvPicPr>
          <p:nvPr/>
        </p:nvPicPr>
        <p:blipFill>
          <a:blip r:embed="rId4"/>
          <a:stretch>
            <a:fillRect/>
          </a:stretch>
        </p:blipFill>
        <p:spPr>
          <a:xfrm>
            <a:off x="4397827" y="3144336"/>
            <a:ext cx="3633849" cy="2925446"/>
          </a:xfrm>
          <a:prstGeom prst="rect">
            <a:avLst/>
          </a:prstGeom>
        </p:spPr>
      </p:pic>
      <p:pic>
        <p:nvPicPr>
          <p:cNvPr id="8" name="Picture 7" descr="Screen Shot 2015-10-23 at 2.54.20 PM.png">
            <a:extLst>
              <a:ext uri="{FF2B5EF4-FFF2-40B4-BE49-F238E27FC236}">
                <a16:creationId xmlns:a16="http://schemas.microsoft.com/office/drawing/2014/main" id="{909F062E-46D2-D14B-ADC4-439849362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935" y="990600"/>
            <a:ext cx="4614584" cy="1857764"/>
          </a:xfrm>
          <a:prstGeom prst="rect">
            <a:avLst/>
          </a:prstGeom>
        </p:spPr>
      </p:pic>
      <p:sp>
        <p:nvSpPr>
          <p:cNvPr id="3" name="Title 2">
            <a:extLst>
              <a:ext uri="{FF2B5EF4-FFF2-40B4-BE49-F238E27FC236}">
                <a16:creationId xmlns:a16="http://schemas.microsoft.com/office/drawing/2014/main" id="{FE9C7C94-CF98-A743-B460-3CA2E5979D09}"/>
              </a:ext>
            </a:extLst>
          </p:cNvPr>
          <p:cNvSpPr>
            <a:spLocks noGrp="1"/>
          </p:cNvSpPr>
          <p:nvPr>
            <p:ph type="title"/>
          </p:nvPr>
        </p:nvSpPr>
        <p:spPr/>
        <p:txBody>
          <a:bodyPr/>
          <a:lstStyle/>
          <a:p>
            <a:r>
              <a:rPr lang="en-US" dirty="0"/>
              <a:t>Image caption generation</a:t>
            </a:r>
          </a:p>
        </p:txBody>
      </p:sp>
      <p:sp>
        <p:nvSpPr>
          <p:cNvPr id="2" name="TextBox 1">
            <a:extLst>
              <a:ext uri="{FF2B5EF4-FFF2-40B4-BE49-F238E27FC236}">
                <a16:creationId xmlns:a16="http://schemas.microsoft.com/office/drawing/2014/main" id="{375116F2-97A3-1243-BAB0-798ABD1AAEAF}"/>
              </a:ext>
            </a:extLst>
          </p:cNvPr>
          <p:cNvSpPr txBox="1"/>
          <p:nvPr/>
        </p:nvSpPr>
        <p:spPr>
          <a:xfrm>
            <a:off x="8335519" y="5638800"/>
            <a:ext cx="3353803" cy="276999"/>
          </a:xfrm>
          <a:prstGeom prst="rect">
            <a:avLst/>
          </a:prstGeom>
          <a:noFill/>
        </p:spPr>
        <p:txBody>
          <a:bodyPr wrap="none" rtlCol="0">
            <a:spAutoFit/>
          </a:bodyPr>
          <a:lstStyle/>
          <a:p>
            <a:r>
              <a:rPr lang="en-US" sz="1200" b="0" dirty="0"/>
              <a:t>Words of reference caption (one-hot encoding)</a:t>
            </a:r>
          </a:p>
        </p:txBody>
      </p:sp>
      <p:sp>
        <p:nvSpPr>
          <p:cNvPr id="7" name="TextBox 6">
            <a:extLst>
              <a:ext uri="{FF2B5EF4-FFF2-40B4-BE49-F238E27FC236}">
                <a16:creationId xmlns:a16="http://schemas.microsoft.com/office/drawing/2014/main" id="{7C9887FE-9537-DD4C-8E25-AFA3C2F96179}"/>
              </a:ext>
            </a:extLst>
          </p:cNvPr>
          <p:cNvSpPr txBox="1"/>
          <p:nvPr/>
        </p:nvSpPr>
        <p:spPr>
          <a:xfrm>
            <a:off x="8335519" y="5190692"/>
            <a:ext cx="1348895" cy="276999"/>
          </a:xfrm>
          <a:prstGeom prst="rect">
            <a:avLst/>
          </a:prstGeom>
          <a:noFill/>
        </p:spPr>
        <p:txBody>
          <a:bodyPr wrap="none" rtlCol="0">
            <a:spAutoFit/>
          </a:bodyPr>
          <a:lstStyle/>
          <a:p>
            <a:r>
              <a:rPr lang="en-US" sz="1200" b="0" dirty="0"/>
              <a:t>Word embedding</a:t>
            </a:r>
          </a:p>
        </p:txBody>
      </p:sp>
      <p:sp>
        <p:nvSpPr>
          <p:cNvPr id="9" name="TextBox 8">
            <a:extLst>
              <a:ext uri="{FF2B5EF4-FFF2-40B4-BE49-F238E27FC236}">
                <a16:creationId xmlns:a16="http://schemas.microsoft.com/office/drawing/2014/main" id="{20AF21C3-04C6-B44A-AA60-0101FCFB22EB}"/>
              </a:ext>
            </a:extLst>
          </p:cNvPr>
          <p:cNvSpPr txBox="1"/>
          <p:nvPr/>
        </p:nvSpPr>
        <p:spPr>
          <a:xfrm>
            <a:off x="8335519" y="3622641"/>
            <a:ext cx="2539478" cy="276999"/>
          </a:xfrm>
          <a:prstGeom prst="rect">
            <a:avLst/>
          </a:prstGeom>
          <a:noFill/>
        </p:spPr>
        <p:txBody>
          <a:bodyPr wrap="none" rtlCol="0">
            <a:spAutoFit/>
          </a:bodyPr>
          <a:lstStyle/>
          <a:p>
            <a:r>
              <a:rPr lang="en-US" sz="1200" b="0" dirty="0" err="1"/>
              <a:t>Softmax</a:t>
            </a:r>
            <a:r>
              <a:rPr lang="en-US" sz="1200" b="0" dirty="0"/>
              <a:t> probability over next word</a:t>
            </a:r>
          </a:p>
        </p:txBody>
      </p:sp>
      <p:sp>
        <p:nvSpPr>
          <p:cNvPr id="10" name="TextBox 9">
            <a:extLst>
              <a:ext uri="{FF2B5EF4-FFF2-40B4-BE49-F238E27FC236}">
                <a16:creationId xmlns:a16="http://schemas.microsoft.com/office/drawing/2014/main" id="{1869544B-D44C-C14E-AAAD-7DA34F9EC313}"/>
              </a:ext>
            </a:extLst>
          </p:cNvPr>
          <p:cNvSpPr txBox="1"/>
          <p:nvPr/>
        </p:nvSpPr>
        <p:spPr>
          <a:xfrm>
            <a:off x="8335519" y="3182568"/>
            <a:ext cx="2698175" cy="276999"/>
          </a:xfrm>
          <a:prstGeom prst="rect">
            <a:avLst/>
          </a:prstGeom>
          <a:noFill/>
        </p:spPr>
        <p:txBody>
          <a:bodyPr wrap="none" rtlCol="0">
            <a:spAutoFit/>
          </a:bodyPr>
          <a:lstStyle/>
          <a:p>
            <a:r>
              <a:rPr lang="en-US" sz="1200" b="0" dirty="0"/>
              <a:t>Log-likelihood of next reference word</a:t>
            </a:r>
          </a:p>
        </p:txBody>
      </p:sp>
      <p:sp>
        <p:nvSpPr>
          <p:cNvPr id="11" name="TextBox 10">
            <a:extLst>
              <a:ext uri="{FF2B5EF4-FFF2-40B4-BE49-F238E27FC236}">
                <a16:creationId xmlns:a16="http://schemas.microsoft.com/office/drawing/2014/main" id="{DC61383F-0E01-2540-A358-24655518532D}"/>
              </a:ext>
            </a:extLst>
          </p:cNvPr>
          <p:cNvSpPr txBox="1"/>
          <p:nvPr/>
        </p:nvSpPr>
        <p:spPr>
          <a:xfrm>
            <a:off x="1294443" y="4070749"/>
            <a:ext cx="3125157" cy="461665"/>
          </a:xfrm>
          <a:prstGeom prst="rect">
            <a:avLst/>
          </a:prstGeom>
          <a:noFill/>
        </p:spPr>
        <p:txBody>
          <a:bodyPr wrap="square" rtlCol="0">
            <a:spAutoFit/>
          </a:bodyPr>
          <a:lstStyle/>
          <a:p>
            <a:r>
              <a:rPr lang="en-US" b="0" dirty="0"/>
              <a:t>Training time</a:t>
            </a:r>
          </a:p>
        </p:txBody>
      </p:sp>
      <p:sp>
        <p:nvSpPr>
          <p:cNvPr id="5" name="Rectangle 4">
            <a:extLst>
              <a:ext uri="{FF2B5EF4-FFF2-40B4-BE49-F238E27FC236}">
                <a16:creationId xmlns:a16="http://schemas.microsoft.com/office/drawing/2014/main" id="{3510B786-58B1-2D45-A4C6-24005C0EB0A4}"/>
              </a:ext>
            </a:extLst>
          </p:cNvPr>
          <p:cNvSpPr/>
          <p:nvPr/>
        </p:nvSpPr>
        <p:spPr>
          <a:xfrm>
            <a:off x="1294443" y="4648200"/>
            <a:ext cx="3125157" cy="707886"/>
          </a:xfrm>
          <a:prstGeom prst="rect">
            <a:avLst/>
          </a:prstGeom>
        </p:spPr>
        <p:txBody>
          <a:bodyPr wrap="square">
            <a:spAutoFit/>
          </a:bodyPr>
          <a:lstStyle/>
          <a:p>
            <a:pPr marL="342900" indent="-342900">
              <a:buFont typeface="Arial" panose="020B0604020202020204" pitchFamily="34" charset="0"/>
              <a:buChar char="•"/>
            </a:pPr>
            <a:r>
              <a:rPr lang="en-US" sz="2000" b="0" dirty="0"/>
              <a:t>Maximize likelihood of reference captions</a:t>
            </a:r>
          </a:p>
        </p:txBody>
      </p:sp>
    </p:spTree>
    <p:extLst>
      <p:ext uri="{BB962C8B-B14F-4D97-AF65-F5344CB8AC3E}">
        <p14:creationId xmlns:p14="http://schemas.microsoft.com/office/powerpoint/2010/main" val="10345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 grpId="0"/>
      <p:bldP spid="7" grpId="0"/>
      <p:bldP spid="9" grpId="0"/>
      <p:bldP spid="10" grpId="0"/>
      <p:bldP spid="11"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11758" y="2699104"/>
            <a:ext cx="685893"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4981082" y="2699104"/>
            <a:ext cx="66941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54705" y="3037658"/>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38327" y="2696116"/>
            <a:ext cx="791371"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4984129" y="5053764"/>
            <a:ext cx="676275"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295269" y="5009314"/>
            <a:ext cx="87748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37614" y="2692917"/>
            <a:ext cx="484428"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51598" y="5047577"/>
            <a:ext cx="66941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24971" y="2689736"/>
            <a:ext cx="87748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27975" y="5044396"/>
            <a:ext cx="484428"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Training time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5FB03D6-C58C-E94C-B217-52347C21CDD1}"/>
                  </a:ext>
                </a:extLst>
              </p:cNvPr>
              <p:cNvSpPr>
                <a:spLocks noGrp="1"/>
              </p:cNvSpPr>
              <p:nvPr>
                <p:ph idx="1"/>
              </p:nvPr>
            </p:nvSpPr>
            <p:spPr/>
            <p:txBody>
              <a:bodyPr/>
              <a:lstStyle/>
              <a:p>
                <a:pPr marL="457200" indent="-457200">
                  <a:buFont typeface="Arial" panose="020B0604020202020204" pitchFamily="34" charset="0"/>
                  <a:buChar char="•"/>
                </a:pPr>
                <a:r>
                  <a:rPr lang="en-US" dirty="0"/>
                  <a:t>Minimize negative log-likelihood of the ground truth caption </a:t>
                </a:r>
                <a14:m>
                  <m:oMath xmlns:m="http://schemas.openxmlformats.org/officeDocument/2006/math">
                    <m:sSup>
                      <m:sSupPr>
                        <m:ctrlPr>
                          <a:rPr lang="en-US" b="0" i="1" dirty="0" smtClean="0">
                            <a:solidFill>
                              <a:srgbClr val="9900CC"/>
                            </a:solidFill>
                            <a:latin typeface="Cambria Math" panose="02040503050406030204" pitchFamily="18" charset="0"/>
                          </a:rPr>
                        </m:ctrlPr>
                      </m:sSupPr>
                      <m:e>
                        <m:r>
                          <a:rPr lang="en-US" b="0" i="1" dirty="0" smtClean="0">
                            <a:solidFill>
                              <a:srgbClr val="9900CC"/>
                            </a:solidFill>
                            <a:latin typeface="Cambria Math" panose="02040503050406030204" pitchFamily="18" charset="0"/>
                          </a:rPr>
                          <m:t>𝑌</m:t>
                        </m:r>
                      </m:e>
                      <m:sup>
                        <m:r>
                          <a:rPr lang="en-US" b="0" i="1" dirty="0" smtClean="0">
                            <a:solidFill>
                              <a:srgbClr val="9900CC"/>
                            </a:solidFill>
                            <a:latin typeface="Cambria Math" panose="02040503050406030204" pitchFamily="18" charset="0"/>
                          </a:rPr>
                          <m:t>∗</m:t>
                        </m:r>
                      </m:sup>
                    </m:sSup>
                    <m:r>
                      <a:rPr lang="en-US" b="0" i="1" dirty="0" smtClean="0">
                        <a:solidFill>
                          <a:srgbClr val="9900CC"/>
                        </a:solidFill>
                        <a:latin typeface="Cambria Math" panose="02040503050406030204" pitchFamily="18" charset="0"/>
                      </a:rPr>
                      <m:t>=(</m:t>
                    </m:r>
                    <m:sSubSup>
                      <m:sSubSupPr>
                        <m:ctrlPr>
                          <a:rPr lang="en-US" b="0" i="1" dirty="0" smtClean="0">
                            <a:solidFill>
                              <a:srgbClr val="9900CC"/>
                            </a:solidFill>
                            <a:latin typeface="Cambria Math" panose="02040503050406030204" pitchFamily="18" charset="0"/>
                          </a:rPr>
                        </m:ctrlPr>
                      </m:sSubSupPr>
                      <m:e>
                        <m:r>
                          <a:rPr lang="en-US" b="0" i="1" dirty="0" smtClean="0">
                            <a:solidFill>
                              <a:srgbClr val="9900CC"/>
                            </a:solidFill>
                            <a:latin typeface="Cambria Math" panose="02040503050406030204" pitchFamily="18" charset="0"/>
                          </a:rPr>
                          <m:t>𝑌</m:t>
                        </m:r>
                      </m:e>
                      <m:sub>
                        <m:r>
                          <a:rPr lang="en-US" b="0" i="1" dirty="0" smtClean="0">
                            <a:solidFill>
                              <a:srgbClr val="9900CC"/>
                            </a:solidFill>
                            <a:latin typeface="Cambria Math" panose="02040503050406030204" pitchFamily="18" charset="0"/>
                          </a:rPr>
                          <m:t>1</m:t>
                        </m:r>
                      </m:sub>
                      <m:sup>
                        <m:r>
                          <a:rPr lang="en-US" b="0" i="1" dirty="0" smtClean="0">
                            <a:solidFill>
                              <a:srgbClr val="9900CC"/>
                            </a:solidFill>
                            <a:latin typeface="Cambria Math" panose="02040503050406030204" pitchFamily="18" charset="0"/>
                          </a:rPr>
                          <m:t>∗</m:t>
                        </m:r>
                      </m:sup>
                    </m:sSubSup>
                    <m:r>
                      <a:rPr lang="en-US" b="0" i="1" dirty="0" smtClean="0">
                        <a:solidFill>
                          <a:srgbClr val="9900CC"/>
                        </a:solidFill>
                        <a:latin typeface="Cambria Math" panose="02040503050406030204" pitchFamily="18" charset="0"/>
                      </a:rPr>
                      <m:t>,…,</m:t>
                    </m:r>
                    <m:sSubSup>
                      <m:sSubSupPr>
                        <m:ctrlPr>
                          <a:rPr lang="en-US" i="1" dirty="0">
                            <a:solidFill>
                              <a:srgbClr val="9900CC"/>
                            </a:solidFill>
                            <a:latin typeface="Cambria Math" panose="02040503050406030204" pitchFamily="18" charset="0"/>
                          </a:rPr>
                        </m:ctrlPr>
                      </m:sSubSupPr>
                      <m:e>
                        <m:r>
                          <a:rPr lang="en-US" i="1" dirty="0">
                            <a:solidFill>
                              <a:srgbClr val="9900CC"/>
                            </a:solidFill>
                            <a:latin typeface="Cambria Math" panose="02040503050406030204" pitchFamily="18" charset="0"/>
                          </a:rPr>
                          <m:t>𝑌</m:t>
                        </m:r>
                      </m:e>
                      <m:sub>
                        <m:r>
                          <a:rPr lang="en-US" b="0" i="1" dirty="0" smtClean="0">
                            <a:solidFill>
                              <a:srgbClr val="9900CC"/>
                            </a:solidFill>
                            <a:latin typeface="Cambria Math" panose="02040503050406030204" pitchFamily="18" charset="0"/>
                          </a:rPr>
                          <m:t>𝑁</m:t>
                        </m:r>
                      </m:sub>
                      <m:sup>
                        <m:r>
                          <a:rPr lang="en-US" i="1" dirty="0">
                            <a:solidFill>
                              <a:srgbClr val="9900CC"/>
                            </a:solidFill>
                            <a:latin typeface="Cambria Math" panose="02040503050406030204" pitchFamily="18" charset="0"/>
                          </a:rPr>
                          <m:t>∗</m:t>
                        </m:r>
                      </m:sup>
                    </m:sSubSup>
                    <m:r>
                      <a:rPr lang="en-US" b="0" i="1" dirty="0" smtClean="0">
                        <a:solidFill>
                          <a:srgbClr val="9900CC"/>
                        </a:solidFill>
                        <a:latin typeface="Cambria Math" panose="02040503050406030204" pitchFamily="18" charset="0"/>
                      </a:rPr>
                      <m:t>)</m:t>
                    </m:r>
                  </m:oMath>
                </a14:m>
                <a:r>
                  <a:rPr lang="en-US" dirty="0"/>
                  <a:t> given image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a:t>
                </a:r>
              </a:p>
              <a:p>
                <a:pPr marL="0" indent="0"/>
                <a14:m>
                  <m:oMathPara xmlns:m="http://schemas.openxmlformats.org/officeDocument/2006/math">
                    <m:oMathParaPr>
                      <m:jc m:val="centerGroup"/>
                    </m:oMathParaPr>
                    <m:oMath xmlns:m="http://schemas.openxmlformats.org/officeDocument/2006/math">
                      <m:r>
                        <a:rPr lang="en-US" sz="2400" b="0" i="1" smtClean="0">
                          <a:solidFill>
                            <a:srgbClr val="9900CC"/>
                          </a:solidFill>
                          <a:latin typeface="Cambria Math" panose="02040503050406030204" pitchFamily="18" charset="0"/>
                        </a:rPr>
                        <m:t>𝐿</m:t>
                      </m:r>
                      <m:d>
                        <m:dPr>
                          <m:ctrlPr>
                            <a:rPr lang="en-US" sz="2400" b="0" i="1" smtClean="0">
                              <a:solidFill>
                                <a:srgbClr val="9900CC"/>
                              </a:solidFill>
                              <a:latin typeface="Cambria Math" panose="02040503050406030204" pitchFamily="18" charset="0"/>
                            </a:rPr>
                          </m:ctrlPr>
                        </m:dPr>
                        <m:e>
                          <m:r>
                            <a:rPr lang="en-US" sz="2400" b="0" i="1" smtClean="0">
                              <a:solidFill>
                                <a:srgbClr val="9900CC"/>
                              </a:solidFill>
                              <a:latin typeface="Cambria Math" panose="02040503050406030204" pitchFamily="18" charset="0"/>
                            </a:rPr>
                            <m:t>𝐼</m:t>
                          </m:r>
                          <m:r>
                            <a:rPr lang="en-US" sz="2400" b="0" i="1" smtClean="0">
                              <a:solidFill>
                                <a:srgbClr val="9900CC"/>
                              </a:solidFill>
                              <a:latin typeface="Cambria Math" panose="02040503050406030204" pitchFamily="18" charset="0"/>
                            </a:rPr>
                            <m:t>,</m:t>
                          </m:r>
                          <m:sSup>
                            <m:sSupPr>
                              <m:ctrlPr>
                                <a:rPr lang="en-US" sz="2400" i="1" dirty="0">
                                  <a:solidFill>
                                    <a:srgbClr val="9900CC"/>
                                  </a:solidFill>
                                  <a:latin typeface="Cambria Math" panose="02040503050406030204" pitchFamily="18" charset="0"/>
                                </a:rPr>
                              </m:ctrlPr>
                            </m:sSupPr>
                            <m:e>
                              <m:r>
                                <a:rPr lang="en-US" sz="2400" i="1" dirty="0">
                                  <a:solidFill>
                                    <a:srgbClr val="9900CC"/>
                                  </a:solidFill>
                                  <a:latin typeface="Cambria Math" panose="02040503050406030204" pitchFamily="18" charset="0"/>
                                </a:rPr>
                                <m:t>𝑌</m:t>
                              </m:r>
                            </m:e>
                            <m:sup>
                              <m:r>
                                <a:rPr lang="en-US" sz="2400" i="1" dirty="0">
                                  <a:solidFill>
                                    <a:srgbClr val="9900CC"/>
                                  </a:solidFill>
                                  <a:latin typeface="Cambria Math" panose="02040503050406030204" pitchFamily="18" charset="0"/>
                                </a:rPr>
                                <m:t>∗</m:t>
                              </m:r>
                            </m:sup>
                          </m:sSup>
                        </m:e>
                      </m:d>
                      <m:r>
                        <a:rPr lang="en-US" sz="2400" b="0" i="1" smtClean="0">
                          <a:solidFill>
                            <a:srgbClr val="9900CC"/>
                          </a:solidFill>
                          <a:latin typeface="Cambria Math" panose="02040503050406030204" pitchFamily="18" charset="0"/>
                        </a:rPr>
                        <m:t>=−</m:t>
                      </m:r>
                      <m:nary>
                        <m:naryPr>
                          <m:chr m:val="∑"/>
                          <m:limLoc m:val="subSup"/>
                          <m:ctrlPr>
                            <a:rPr lang="en-US" sz="2400" b="0" i="1" smtClean="0">
                              <a:solidFill>
                                <a:srgbClr val="9900CC"/>
                              </a:solidFill>
                              <a:latin typeface="Cambria Math" panose="02040503050406030204" pitchFamily="18" charset="0"/>
                            </a:rPr>
                          </m:ctrlPr>
                        </m:naryPr>
                        <m:sub>
                          <m:r>
                            <m:rPr>
                              <m:brk m:alnAt="25"/>
                            </m:rPr>
                            <a:rPr lang="en-US" sz="2400" b="0" i="1" smtClean="0">
                              <a:solidFill>
                                <a:srgbClr val="9900CC"/>
                              </a:solidFill>
                              <a:latin typeface="Cambria Math" panose="02040503050406030204" pitchFamily="18" charset="0"/>
                            </a:rPr>
                            <m:t>𝑡</m:t>
                          </m:r>
                          <m:r>
                            <a:rPr lang="en-US" sz="2400" b="0" i="1" smtClean="0">
                              <a:solidFill>
                                <a:srgbClr val="9900CC"/>
                              </a:solidFill>
                              <a:latin typeface="Cambria Math" panose="02040503050406030204" pitchFamily="18" charset="0"/>
                            </a:rPr>
                            <m:t>=1</m:t>
                          </m:r>
                        </m:sub>
                        <m:sup>
                          <m:r>
                            <a:rPr lang="en-US" sz="2400" b="0" i="1" smtClean="0">
                              <a:solidFill>
                                <a:srgbClr val="9900CC"/>
                              </a:solidFill>
                              <a:latin typeface="Cambria Math" panose="02040503050406030204" pitchFamily="18" charset="0"/>
                            </a:rPr>
                            <m:t>𝑁</m:t>
                          </m:r>
                        </m:sup>
                        <m:e>
                          <m:r>
                            <m:rPr>
                              <m:sty m:val="p"/>
                            </m:rPr>
                            <a:rPr lang="en-US" sz="2400">
                              <a:solidFill>
                                <a:srgbClr val="9900CC"/>
                              </a:solidFill>
                              <a:latin typeface="Cambria Math" panose="02040503050406030204" pitchFamily="18" charset="0"/>
                            </a:rPr>
                            <m:t>log</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 </m:t>
                              </m:r>
                              <m:r>
                                <a:rPr lang="en-US" sz="2400" i="1">
                                  <a:solidFill>
                                    <a:srgbClr val="9900CC"/>
                                  </a:solidFill>
                                  <a:latin typeface="Cambria Math" panose="02040503050406030204" pitchFamily="18" charset="0"/>
                                </a:rPr>
                                <m:t>𝑃</m:t>
                              </m:r>
                            </m:e>
                            <m:sub>
                              <m:r>
                                <a:rPr lang="en-US" sz="2400" b="0" i="1" smtClean="0">
                                  <a:solidFill>
                                    <a:srgbClr val="9900CC"/>
                                  </a:solidFill>
                                  <a:latin typeface="Cambria Math" panose="02040503050406030204" pitchFamily="18" charset="0"/>
                                  <a:ea typeface="Cambria Math" panose="02040503050406030204" pitchFamily="18" charset="0"/>
                                </a:rPr>
                                <m:t>𝑊</m:t>
                              </m:r>
                            </m:sub>
                          </m:sSub>
                          <m:r>
                            <a:rPr lang="en-US" sz="2400" i="1">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b="0" i="1" dirty="0" smtClean="0">
                                  <a:solidFill>
                                    <a:srgbClr val="9900CC"/>
                                  </a:solidFill>
                                  <a:latin typeface="Cambria Math" panose="02040503050406030204" pitchFamily="18" charset="0"/>
                                </a:rPr>
                                <m:t>𝑖</m:t>
                              </m:r>
                            </m:sub>
                            <m:sup>
                              <m:r>
                                <a:rPr lang="en-US" sz="2400" i="1" dirty="0">
                                  <a:solidFill>
                                    <a:srgbClr val="9900CC"/>
                                  </a:solidFill>
                                  <a:latin typeface="Cambria Math" panose="02040503050406030204" pitchFamily="18" charset="0"/>
                                </a:rPr>
                                <m:t>∗</m:t>
                              </m:r>
                            </m:sup>
                          </m:sSubSup>
                          <m:r>
                            <a:rPr lang="en-US" sz="2400" i="1">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i="1" dirty="0">
                                  <a:solidFill>
                                    <a:srgbClr val="9900CC"/>
                                  </a:solidFill>
                                  <a:latin typeface="Cambria Math" panose="02040503050406030204" pitchFamily="18" charset="0"/>
                                </a:rPr>
                                <m:t>1</m:t>
                              </m:r>
                            </m:sub>
                            <m:sup>
                              <m:r>
                                <a:rPr lang="en-US" sz="2400" i="1" dirty="0">
                                  <a:solidFill>
                                    <a:srgbClr val="9900CC"/>
                                  </a:solidFill>
                                  <a:latin typeface="Cambria Math" panose="02040503050406030204" pitchFamily="18" charset="0"/>
                                </a:rPr>
                                <m:t>∗</m:t>
                              </m:r>
                            </m:sup>
                          </m:sSubSup>
                          <m:r>
                            <a:rPr lang="en-US" sz="2400" b="0" i="1" dirty="0" smtClean="0">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−1</m:t>
                              </m:r>
                            </m:sub>
                            <m:sup>
                              <m:r>
                                <a:rPr lang="en-US" sz="2400" i="1" dirty="0">
                                  <a:solidFill>
                                    <a:srgbClr val="9900CC"/>
                                  </a:solidFill>
                                  <a:latin typeface="Cambria Math" panose="02040503050406030204" pitchFamily="18" charset="0"/>
                                </a:rPr>
                                <m:t>∗</m:t>
                              </m:r>
                            </m:sup>
                          </m:sSubSup>
                          <m:r>
                            <a:rPr lang="en-US" sz="2400" b="0" i="1" smtClean="0">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𝐼</m:t>
                          </m:r>
                          <m:r>
                            <a:rPr lang="en-US" sz="2400" i="1">
                              <a:solidFill>
                                <a:srgbClr val="9900CC"/>
                              </a:solidFill>
                              <a:latin typeface="Cambria Math" panose="02040503050406030204" pitchFamily="18" charset="0"/>
                            </a:rPr>
                            <m:t>)</m:t>
                          </m:r>
                        </m:e>
                      </m:nary>
                    </m:oMath>
                  </m:oMathPara>
                </a14:m>
                <a:endParaRPr lang="en-US" sz="2400" dirty="0"/>
              </a:p>
            </p:txBody>
          </p:sp>
        </mc:Choice>
        <mc:Fallback xmlns="">
          <p:sp>
            <p:nvSpPr>
              <p:cNvPr id="2" name="Content Placeholder 1">
                <a:extLst>
                  <a:ext uri="{FF2B5EF4-FFF2-40B4-BE49-F238E27FC236}">
                    <a16:creationId xmlns:a16="http://schemas.microsoft.com/office/drawing/2014/main" id="{D5FB03D6-C58C-E94C-B217-52347C21CDD1}"/>
                  </a:ext>
                </a:extLst>
              </p:cNvPr>
              <p:cNvSpPr>
                <a:spLocks noGrp="1" noRot="1" noChangeAspect="1" noMove="1" noResize="1" noEditPoints="1" noAdjustHandles="1" noChangeArrowheads="1" noChangeShapeType="1" noTextEdit="1"/>
              </p:cNvSpPr>
              <p:nvPr>
                <p:ph idx="1"/>
              </p:nvPr>
            </p:nvSpPr>
            <p:spPr>
              <a:blipFill>
                <a:blip r:embed="rId3"/>
                <a:stretch>
                  <a:fillRect l="-1103" t="-8696"/>
                </a:stretch>
              </a:blipFill>
            </p:spPr>
            <p:txBody>
              <a:bodyPr/>
              <a:lstStyle/>
              <a:p>
                <a:r>
                  <a:rPr lang="en-US">
                    <a:noFill/>
                  </a:rPr>
                  <a:t> </a:t>
                </a:r>
              </a:p>
            </p:txBody>
          </p:sp>
        </mc:Fallback>
      </mc:AlternateContent>
    </p:spTree>
    <p:extLst>
      <p:ext uri="{BB962C8B-B14F-4D97-AF65-F5344CB8AC3E}">
        <p14:creationId xmlns:p14="http://schemas.microsoft.com/office/powerpoint/2010/main" val="191442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Sequential prediction example 3: Image captioning</a:t>
            </a:r>
          </a:p>
        </p:txBody>
      </p:sp>
      <p:sp>
        <p:nvSpPr>
          <p:cNvPr id="21" name="Content Placeholder 20">
            <a:extLst>
              <a:ext uri="{FF2B5EF4-FFF2-40B4-BE49-F238E27FC236}">
                <a16:creationId xmlns:a16="http://schemas.microsoft.com/office/drawing/2014/main" id="{AB76B2F6-64F6-7447-9011-EBDDE510A1C1}"/>
              </a:ext>
            </a:extLst>
          </p:cNvPr>
          <p:cNvSpPr>
            <a:spLocks noGrp="1"/>
          </p:cNvSpPr>
          <p:nvPr>
            <p:ph idx="1"/>
          </p:nvPr>
        </p:nvSpPr>
        <p:spPr/>
        <p:txBody>
          <a:bodyPr/>
          <a:lstStyle/>
          <a:p>
            <a:endParaRPr lang="en-US"/>
          </a:p>
        </p:txBody>
      </p:sp>
      <p:pic>
        <p:nvPicPr>
          <p:cNvPr id="4" name="Google Shape;1823;p82"/>
          <p:cNvPicPr preferRelativeResize="0"/>
          <p:nvPr/>
        </p:nvPicPr>
        <p:blipFill>
          <a:blip r:embed="rId2">
            <a:alphaModFix/>
          </a:blip>
          <a:stretch>
            <a:fillRect/>
          </a:stretch>
        </p:blipFill>
        <p:spPr>
          <a:xfrm>
            <a:off x="358483" y="1180136"/>
            <a:ext cx="2481747" cy="1822559"/>
          </a:xfrm>
          <a:prstGeom prst="rect">
            <a:avLst/>
          </a:prstGeom>
          <a:noFill/>
          <a:ln>
            <a:noFill/>
          </a:ln>
        </p:spPr>
      </p:pic>
      <p:sp>
        <p:nvSpPr>
          <p:cNvPr id="5" name="Google Shape;1824;p82"/>
          <p:cNvSpPr txBox="1"/>
          <p:nvPr/>
        </p:nvSpPr>
        <p:spPr>
          <a:xfrm>
            <a:off x="358482" y="3002694"/>
            <a:ext cx="2481754" cy="699018"/>
          </a:xfrm>
          <a:prstGeom prst="rect">
            <a:avLst/>
          </a:prstGeom>
          <a:noFill/>
          <a:ln>
            <a:noFill/>
          </a:ln>
        </p:spPr>
        <p:txBody>
          <a:bodyPr spcFirstLastPara="1" wrap="square" lIns="121868" tIns="121868" rIns="121868" bIns="121868" anchor="t" anchorCtr="0">
            <a:noAutofit/>
          </a:bodyPr>
          <a:lstStyle/>
          <a:p>
            <a:r>
              <a:rPr lang="en" sz="1600" b="0" i="1"/>
              <a:t>A cat sitting on a suitcase on the floor</a:t>
            </a:r>
            <a:endParaRPr sz="1600" b="0" i="1"/>
          </a:p>
        </p:txBody>
      </p:sp>
      <p:pic>
        <p:nvPicPr>
          <p:cNvPr id="6" name="Google Shape;1825;p82"/>
          <p:cNvPicPr preferRelativeResize="0"/>
          <p:nvPr/>
        </p:nvPicPr>
        <p:blipFill>
          <a:blip r:embed="rId3">
            <a:alphaModFix/>
          </a:blip>
          <a:stretch>
            <a:fillRect/>
          </a:stretch>
        </p:blipFill>
        <p:spPr>
          <a:xfrm>
            <a:off x="3093370" y="1180135"/>
            <a:ext cx="2734912" cy="1822560"/>
          </a:xfrm>
          <a:prstGeom prst="rect">
            <a:avLst/>
          </a:prstGeom>
          <a:noFill/>
          <a:ln>
            <a:noFill/>
          </a:ln>
        </p:spPr>
      </p:pic>
      <p:sp>
        <p:nvSpPr>
          <p:cNvPr id="7" name="Google Shape;1826;p82"/>
          <p:cNvSpPr txBox="1"/>
          <p:nvPr/>
        </p:nvSpPr>
        <p:spPr>
          <a:xfrm>
            <a:off x="3093386" y="3002694"/>
            <a:ext cx="2734888" cy="834983"/>
          </a:xfrm>
          <a:prstGeom prst="rect">
            <a:avLst/>
          </a:prstGeom>
          <a:noFill/>
          <a:ln>
            <a:noFill/>
          </a:ln>
        </p:spPr>
        <p:txBody>
          <a:bodyPr spcFirstLastPara="1" wrap="square" lIns="121868" tIns="121868" rIns="121868" bIns="121868" anchor="t" anchorCtr="0">
            <a:noAutofit/>
          </a:bodyPr>
          <a:lstStyle/>
          <a:p>
            <a:r>
              <a:rPr lang="en" sz="1600" b="0" i="1"/>
              <a:t>A cat is sitting on a tree branch</a:t>
            </a:r>
            <a:endParaRPr sz="1600" b="0" i="1"/>
          </a:p>
        </p:txBody>
      </p:sp>
      <p:pic>
        <p:nvPicPr>
          <p:cNvPr id="8" name="Google Shape;1827;p82"/>
          <p:cNvPicPr preferRelativeResize="0"/>
          <p:nvPr/>
        </p:nvPicPr>
        <p:blipFill>
          <a:blip r:embed="rId4">
            <a:alphaModFix/>
          </a:blip>
          <a:stretch>
            <a:fillRect/>
          </a:stretch>
        </p:blipFill>
        <p:spPr>
          <a:xfrm>
            <a:off x="6150907" y="1180136"/>
            <a:ext cx="2734921" cy="1824705"/>
          </a:xfrm>
          <a:prstGeom prst="rect">
            <a:avLst/>
          </a:prstGeom>
          <a:noFill/>
          <a:ln>
            <a:noFill/>
          </a:ln>
        </p:spPr>
      </p:pic>
      <p:sp>
        <p:nvSpPr>
          <p:cNvPr id="9" name="Google Shape;1828;p82"/>
          <p:cNvSpPr txBox="1"/>
          <p:nvPr/>
        </p:nvSpPr>
        <p:spPr>
          <a:xfrm>
            <a:off x="6150922" y="3002694"/>
            <a:ext cx="2734888" cy="834983"/>
          </a:xfrm>
          <a:prstGeom prst="rect">
            <a:avLst/>
          </a:prstGeom>
          <a:noFill/>
          <a:ln>
            <a:noFill/>
          </a:ln>
        </p:spPr>
        <p:txBody>
          <a:bodyPr spcFirstLastPara="1" wrap="square" lIns="121868" tIns="121868" rIns="121868" bIns="121868" anchor="t" anchorCtr="0">
            <a:noAutofit/>
          </a:bodyPr>
          <a:lstStyle/>
          <a:p>
            <a:r>
              <a:rPr lang="en" sz="1600" b="0" i="1"/>
              <a:t>A dog is running in the grass with a frisbee</a:t>
            </a:r>
            <a:endParaRPr sz="1600" b="0" i="1"/>
          </a:p>
        </p:txBody>
      </p:sp>
      <p:pic>
        <p:nvPicPr>
          <p:cNvPr id="10" name="Google Shape;1829;p82"/>
          <p:cNvPicPr preferRelativeResize="0"/>
          <p:nvPr/>
        </p:nvPicPr>
        <p:blipFill>
          <a:blip r:embed="rId5">
            <a:alphaModFix/>
          </a:blip>
          <a:stretch>
            <a:fillRect/>
          </a:stretch>
        </p:blipFill>
        <p:spPr>
          <a:xfrm>
            <a:off x="9075446" y="1181197"/>
            <a:ext cx="2734886" cy="1822548"/>
          </a:xfrm>
          <a:prstGeom prst="rect">
            <a:avLst/>
          </a:prstGeom>
          <a:noFill/>
          <a:ln>
            <a:noFill/>
          </a:ln>
        </p:spPr>
      </p:pic>
      <p:sp>
        <p:nvSpPr>
          <p:cNvPr id="11" name="Google Shape;1830;p82"/>
          <p:cNvSpPr txBox="1"/>
          <p:nvPr/>
        </p:nvSpPr>
        <p:spPr>
          <a:xfrm>
            <a:off x="9075427" y="3002694"/>
            <a:ext cx="2734888" cy="834983"/>
          </a:xfrm>
          <a:prstGeom prst="rect">
            <a:avLst/>
          </a:prstGeom>
          <a:noFill/>
          <a:ln>
            <a:noFill/>
          </a:ln>
        </p:spPr>
        <p:txBody>
          <a:bodyPr spcFirstLastPara="1" wrap="square" lIns="121868" tIns="121868" rIns="121868" bIns="121868" anchor="t" anchorCtr="0">
            <a:noAutofit/>
          </a:bodyPr>
          <a:lstStyle/>
          <a:p>
            <a:r>
              <a:rPr lang="en" sz="1600" b="0" i="1"/>
              <a:t>A white teddy bear sitting in the grass</a:t>
            </a:r>
            <a:endParaRPr sz="1600" b="0" i="1"/>
          </a:p>
        </p:txBody>
      </p:sp>
      <p:pic>
        <p:nvPicPr>
          <p:cNvPr id="12" name="Google Shape;1831;p82"/>
          <p:cNvPicPr preferRelativeResize="0"/>
          <p:nvPr/>
        </p:nvPicPr>
        <p:blipFill>
          <a:blip r:embed="rId6">
            <a:alphaModFix/>
          </a:blip>
          <a:stretch>
            <a:fillRect/>
          </a:stretch>
        </p:blipFill>
        <p:spPr>
          <a:xfrm>
            <a:off x="358482" y="3837690"/>
            <a:ext cx="2481751" cy="1653857"/>
          </a:xfrm>
          <a:prstGeom prst="rect">
            <a:avLst/>
          </a:prstGeom>
          <a:noFill/>
          <a:ln>
            <a:noFill/>
          </a:ln>
        </p:spPr>
      </p:pic>
      <p:sp>
        <p:nvSpPr>
          <p:cNvPr id="13" name="Google Shape;1832;p82"/>
          <p:cNvSpPr txBox="1"/>
          <p:nvPr/>
        </p:nvSpPr>
        <p:spPr>
          <a:xfrm>
            <a:off x="291499"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people walking on the beach with surfboards</a:t>
            </a:r>
            <a:endParaRPr sz="1600" b="0" i="1"/>
          </a:p>
        </p:txBody>
      </p:sp>
      <p:sp>
        <p:nvSpPr>
          <p:cNvPr id="14" name="Google Shape;1833;p82"/>
          <p:cNvSpPr txBox="1"/>
          <p:nvPr/>
        </p:nvSpPr>
        <p:spPr>
          <a:xfrm>
            <a:off x="6372531"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giraffes standing in a grassy field</a:t>
            </a:r>
            <a:endParaRPr sz="1600" b="0" i="1"/>
          </a:p>
        </p:txBody>
      </p:sp>
      <p:pic>
        <p:nvPicPr>
          <p:cNvPr id="15" name="Google Shape;1834;p82"/>
          <p:cNvPicPr preferRelativeResize="0"/>
          <p:nvPr/>
        </p:nvPicPr>
        <p:blipFill>
          <a:blip r:embed="rId7">
            <a:alphaModFix/>
          </a:blip>
          <a:stretch>
            <a:fillRect/>
          </a:stretch>
        </p:blipFill>
        <p:spPr>
          <a:xfrm>
            <a:off x="6376516" y="3837680"/>
            <a:ext cx="2481756" cy="1653867"/>
          </a:xfrm>
          <a:prstGeom prst="rect">
            <a:avLst/>
          </a:prstGeom>
          <a:noFill/>
          <a:ln>
            <a:noFill/>
          </a:ln>
        </p:spPr>
      </p:pic>
      <p:pic>
        <p:nvPicPr>
          <p:cNvPr id="16" name="Google Shape;1835;p82"/>
          <p:cNvPicPr preferRelativeResize="0"/>
          <p:nvPr/>
        </p:nvPicPr>
        <p:blipFill>
          <a:blip r:embed="rId8">
            <a:alphaModFix/>
          </a:blip>
          <a:stretch>
            <a:fillRect/>
          </a:stretch>
        </p:blipFill>
        <p:spPr>
          <a:xfrm>
            <a:off x="9388964" y="3837678"/>
            <a:ext cx="2481751" cy="1653863"/>
          </a:xfrm>
          <a:prstGeom prst="rect">
            <a:avLst/>
          </a:prstGeom>
          <a:noFill/>
          <a:ln>
            <a:noFill/>
          </a:ln>
        </p:spPr>
      </p:pic>
      <p:sp>
        <p:nvSpPr>
          <p:cNvPr id="17" name="Google Shape;1836;p82"/>
          <p:cNvSpPr txBox="1"/>
          <p:nvPr/>
        </p:nvSpPr>
        <p:spPr>
          <a:xfrm>
            <a:off x="9321963" y="5491546"/>
            <a:ext cx="2615719" cy="699018"/>
          </a:xfrm>
          <a:prstGeom prst="rect">
            <a:avLst/>
          </a:prstGeom>
          <a:noFill/>
          <a:ln>
            <a:noFill/>
          </a:ln>
        </p:spPr>
        <p:txBody>
          <a:bodyPr spcFirstLastPara="1" wrap="square" lIns="121868" tIns="121868" rIns="121868" bIns="121868" anchor="t" anchorCtr="0">
            <a:noAutofit/>
          </a:bodyPr>
          <a:lstStyle/>
          <a:p>
            <a:r>
              <a:rPr lang="en" sz="1600" b="0" i="1"/>
              <a:t>A man riding a dirt bike on a dirt track</a:t>
            </a:r>
            <a:endParaRPr sz="1600" b="0" i="1"/>
          </a:p>
        </p:txBody>
      </p:sp>
      <p:pic>
        <p:nvPicPr>
          <p:cNvPr id="18" name="Google Shape;1838;p82"/>
          <p:cNvPicPr preferRelativeResize="0"/>
          <p:nvPr/>
        </p:nvPicPr>
        <p:blipFill>
          <a:blip r:embed="rId9">
            <a:alphaModFix/>
          </a:blip>
          <a:stretch>
            <a:fillRect/>
          </a:stretch>
        </p:blipFill>
        <p:spPr>
          <a:xfrm>
            <a:off x="3471926" y="3842745"/>
            <a:ext cx="2481756" cy="1649985"/>
          </a:xfrm>
          <a:prstGeom prst="rect">
            <a:avLst/>
          </a:prstGeom>
          <a:noFill/>
          <a:ln>
            <a:noFill/>
          </a:ln>
        </p:spPr>
      </p:pic>
      <p:sp>
        <p:nvSpPr>
          <p:cNvPr id="19" name="Google Shape;1839;p82"/>
          <p:cNvSpPr txBox="1"/>
          <p:nvPr/>
        </p:nvSpPr>
        <p:spPr>
          <a:xfrm>
            <a:off x="3457849" y="5537185"/>
            <a:ext cx="2481754" cy="699018"/>
          </a:xfrm>
          <a:prstGeom prst="rect">
            <a:avLst/>
          </a:prstGeom>
          <a:noFill/>
          <a:ln>
            <a:noFill/>
          </a:ln>
        </p:spPr>
        <p:txBody>
          <a:bodyPr spcFirstLastPara="1" wrap="square" lIns="121868" tIns="121868" rIns="121868" bIns="121868" anchor="t" anchorCtr="0">
            <a:noAutofit/>
          </a:bodyPr>
          <a:lstStyle/>
          <a:p>
            <a:r>
              <a:rPr lang="en" sz="1600" b="0" i="1" dirty="0"/>
              <a:t>A tennis player in action on the court</a:t>
            </a:r>
            <a:endParaRPr sz="1600" b="0" i="1" dirty="0"/>
          </a:p>
        </p:txBody>
      </p:sp>
      <p:sp>
        <p:nvSpPr>
          <p:cNvPr id="20" name="Google Shape;1840;p82"/>
          <p:cNvSpPr txBox="1"/>
          <p:nvPr/>
        </p:nvSpPr>
        <p:spPr>
          <a:xfrm>
            <a:off x="8779485" y="6172200"/>
            <a:ext cx="3336315" cy="680448"/>
          </a:xfrm>
          <a:prstGeom prst="rect">
            <a:avLst/>
          </a:prstGeom>
          <a:noFill/>
          <a:ln>
            <a:noFill/>
          </a:ln>
        </p:spPr>
        <p:txBody>
          <a:bodyPr spcFirstLastPara="1" wrap="square" lIns="121868" tIns="121868" rIns="121868" bIns="121868" anchor="t" anchorCtr="0">
            <a:noAutofit/>
          </a:bodyPr>
          <a:lstStyle/>
          <a:p>
            <a:pPr algn="r"/>
            <a:r>
              <a:rPr lang="en" sz="1400" b="0" dirty="0"/>
              <a:t>Source: </a:t>
            </a:r>
            <a:r>
              <a:rPr lang="en" sz="1400" b="0" dirty="0">
                <a:hlinkClick r:id="rId10"/>
              </a:rPr>
              <a:t>J. Johnson</a:t>
            </a:r>
            <a:endParaRPr lang="en" sz="1400" b="0" dirty="0"/>
          </a:p>
          <a:p>
            <a:pPr algn="r"/>
            <a:r>
              <a:rPr lang="en" sz="1400" b="0" dirty="0"/>
              <a:t>Captions generated using </a:t>
            </a:r>
            <a:r>
              <a:rPr lang="en" sz="1400" b="0" u="sng" dirty="0">
                <a:solidFill>
                  <a:srgbClr val="0000FF"/>
                </a:solidFill>
                <a:hlinkClick r:id="rId11">
                  <a:extLst>
                    <a:ext uri="{A12FA001-AC4F-418D-AE19-62706E023703}">
                      <ahyp:hlinkClr xmlns:ahyp="http://schemas.microsoft.com/office/drawing/2018/hyperlinkcolor" val="tx"/>
                    </a:ext>
                  </a:extLst>
                </a:hlinkClick>
              </a:rPr>
              <a:t>neuraltalk2</a:t>
            </a:r>
            <a:endParaRPr lang="en" sz="1400" b="0" u="sng" dirty="0">
              <a:solidFill>
                <a:srgbClr val="0000FF"/>
              </a:solidFill>
            </a:endParaRPr>
          </a:p>
          <a:p>
            <a:pPr algn="r"/>
            <a:endParaRPr sz="800" b="0" dirty="0">
              <a:solidFill>
                <a:srgbClr val="B7B7B7"/>
              </a:solidFill>
            </a:endParaRPr>
          </a:p>
        </p:txBody>
      </p:sp>
    </p:spTree>
    <p:extLst>
      <p:ext uri="{BB962C8B-B14F-4D97-AF65-F5344CB8AC3E}">
        <p14:creationId xmlns:p14="http://schemas.microsoft.com/office/powerpoint/2010/main" val="2251910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880B1-2AD6-5243-83E1-A5127A57D5C5}"/>
              </a:ext>
            </a:extLst>
          </p:cNvPr>
          <p:cNvSpPr>
            <a:spLocks noGrp="1"/>
          </p:cNvSpPr>
          <p:nvPr>
            <p:ph idx="1"/>
          </p:nvPr>
        </p:nvSpPr>
        <p:spPr>
          <a:xfrm>
            <a:off x="685800" y="914400"/>
            <a:ext cx="10972800" cy="1527585"/>
          </a:xfrm>
        </p:spPr>
        <p:txBody>
          <a:bodyPr/>
          <a:lstStyle/>
          <a:p>
            <a:pPr marL="457200" indent="-457200">
              <a:buFont typeface="Arial" panose="020B0604020202020204" pitchFamily="34" charset="0"/>
              <a:buChar char="•"/>
            </a:pPr>
            <a:r>
              <a:rPr lang="en-US" dirty="0"/>
              <a:t>How do we produce a caption given a test image?</a:t>
            </a:r>
          </a:p>
          <a:p>
            <a:pPr marL="857250" lvl="1" indent="-457200">
              <a:buFont typeface="Arial" panose="020B0604020202020204" pitchFamily="34" charset="0"/>
              <a:buChar char="•"/>
            </a:pPr>
            <a:r>
              <a:rPr lang="en-US" sz="2400" dirty="0"/>
              <a:t>How about always choosing the highest-likelihood word?</a:t>
            </a:r>
          </a:p>
          <a:p>
            <a:pPr marL="457200" indent="-457200">
              <a:buFont typeface="Arial" panose="020B0604020202020204" pitchFamily="34" charset="0"/>
              <a:buChar char="•"/>
            </a:pPr>
            <a:endParaRPr lang="en-US" sz="3200" dirty="0"/>
          </a:p>
          <a:p>
            <a:pPr marL="857250" lvl="1" indent="-457200">
              <a:buFont typeface="Arial" panose="020B0604020202020204" pitchFamily="34" charset="0"/>
              <a:buChar char="•"/>
            </a:pPr>
            <a:endParaRPr lang="en-US" b="1" dirty="0"/>
          </a:p>
        </p:txBody>
      </p:sp>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Test time</a:t>
            </a:r>
          </a:p>
        </p:txBody>
      </p:sp>
      <p:sp>
        <p:nvSpPr>
          <p:cNvPr id="51" name="TextBox 50">
            <a:extLst>
              <a:ext uri="{FF2B5EF4-FFF2-40B4-BE49-F238E27FC236}">
                <a16:creationId xmlns:a16="http://schemas.microsoft.com/office/drawing/2014/main" id="{E169DE0E-F28D-BC46-ADA8-4A3A49DBF2A1}"/>
              </a:ext>
            </a:extLst>
          </p:cNvPr>
          <p:cNvSpPr txBox="1"/>
          <p:nvPr/>
        </p:nvSpPr>
        <p:spPr>
          <a:xfrm>
            <a:off x="3511758" y="2699104"/>
            <a:ext cx="685893"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“The”</a:t>
            </a:r>
          </a:p>
        </p:txBody>
      </p:sp>
      <p:sp>
        <p:nvSpPr>
          <p:cNvPr id="52" name="TextBox 51">
            <a:extLst>
              <a:ext uri="{FF2B5EF4-FFF2-40B4-BE49-F238E27FC236}">
                <a16:creationId xmlns:a16="http://schemas.microsoft.com/office/drawing/2014/main" id="{5D0816D2-7EB3-2E46-AF4C-67DD82C36C97}"/>
              </a:ext>
            </a:extLst>
          </p:cNvPr>
          <p:cNvSpPr txBox="1"/>
          <p:nvPr/>
        </p:nvSpPr>
        <p:spPr>
          <a:xfrm>
            <a:off x="4981082" y="2699104"/>
            <a:ext cx="66941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“dog”</a:t>
            </a:r>
          </a:p>
        </p:txBody>
      </p:sp>
      <p:sp>
        <p:nvSpPr>
          <p:cNvPr id="53" name="TextBox 52">
            <a:extLst>
              <a:ext uri="{FF2B5EF4-FFF2-40B4-BE49-F238E27FC236}">
                <a16:creationId xmlns:a16="http://schemas.microsoft.com/office/drawing/2014/main" id="{7B99D114-4BD4-9345-9550-663B7A416C32}"/>
              </a:ext>
            </a:extLst>
          </p:cNvPr>
          <p:cNvSpPr txBox="1"/>
          <p:nvPr/>
        </p:nvSpPr>
        <p:spPr>
          <a:xfrm>
            <a:off x="4984129" y="5053764"/>
            <a:ext cx="676275"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“The”</a:t>
            </a:r>
          </a:p>
        </p:txBody>
      </p:sp>
      <p:sp>
        <p:nvSpPr>
          <p:cNvPr id="58" name="TextBox 57">
            <a:extLst>
              <a:ext uri="{FF2B5EF4-FFF2-40B4-BE49-F238E27FC236}">
                <a16:creationId xmlns:a16="http://schemas.microsoft.com/office/drawing/2014/main" id="{3EBBE866-8CDE-1E49-B380-4895A61E0AEE}"/>
              </a:ext>
            </a:extLst>
          </p:cNvPr>
          <p:cNvSpPr txBox="1"/>
          <p:nvPr/>
        </p:nvSpPr>
        <p:spPr>
          <a:xfrm>
            <a:off x="6451598" y="5047577"/>
            <a:ext cx="66941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“dog”</a:t>
            </a:r>
          </a:p>
        </p:txBody>
      </p:sp>
      <p:sp>
        <p:nvSpPr>
          <p:cNvPr id="63" name="TextBox 62">
            <a:extLst>
              <a:ext uri="{FF2B5EF4-FFF2-40B4-BE49-F238E27FC236}">
                <a16:creationId xmlns:a16="http://schemas.microsoft.com/office/drawing/2014/main" id="{4D82DD9A-6E9B-6842-A019-8A7A7F99B923}"/>
              </a:ext>
            </a:extLst>
          </p:cNvPr>
          <p:cNvSpPr txBox="1"/>
          <p:nvPr/>
        </p:nvSpPr>
        <p:spPr>
          <a:xfrm>
            <a:off x="9338327" y="2696116"/>
            <a:ext cx="791371"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“STOP”</a:t>
            </a:r>
          </a:p>
        </p:txBody>
      </p:sp>
      <p:sp>
        <p:nvSpPr>
          <p:cNvPr id="68" name="TextBox 67">
            <a:extLst>
              <a:ext uri="{FF2B5EF4-FFF2-40B4-BE49-F238E27FC236}">
                <a16:creationId xmlns:a16="http://schemas.microsoft.com/office/drawing/2014/main" id="{36D33BEA-B713-9F48-B2CF-651E5BCA9B15}"/>
              </a:ext>
            </a:extLst>
          </p:cNvPr>
          <p:cNvSpPr txBox="1"/>
          <p:nvPr/>
        </p:nvSpPr>
        <p:spPr>
          <a:xfrm>
            <a:off x="9295269" y="5009314"/>
            <a:ext cx="87748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“hiding”</a:t>
            </a:r>
          </a:p>
        </p:txBody>
      </p:sp>
      <p:sp>
        <p:nvSpPr>
          <p:cNvPr id="73" name="TextBox 72">
            <a:extLst>
              <a:ext uri="{FF2B5EF4-FFF2-40B4-BE49-F238E27FC236}">
                <a16:creationId xmlns:a16="http://schemas.microsoft.com/office/drawing/2014/main" id="{0BDEE363-41C9-5647-829E-194921A6B51D}"/>
              </a:ext>
            </a:extLst>
          </p:cNvPr>
          <p:cNvSpPr txBox="1"/>
          <p:nvPr/>
        </p:nvSpPr>
        <p:spPr>
          <a:xfrm>
            <a:off x="6537614" y="2692917"/>
            <a:ext cx="484428"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“is”</a:t>
            </a:r>
          </a:p>
        </p:txBody>
      </p:sp>
      <p:sp>
        <p:nvSpPr>
          <p:cNvPr id="75" name="TextBox 74">
            <a:extLst>
              <a:ext uri="{FF2B5EF4-FFF2-40B4-BE49-F238E27FC236}">
                <a16:creationId xmlns:a16="http://schemas.microsoft.com/office/drawing/2014/main" id="{ABBCAB22-2483-0943-AEDB-8ED4B5F441F6}"/>
              </a:ext>
            </a:extLst>
          </p:cNvPr>
          <p:cNvSpPr txBox="1"/>
          <p:nvPr/>
        </p:nvSpPr>
        <p:spPr>
          <a:xfrm>
            <a:off x="7824971" y="2689736"/>
            <a:ext cx="87748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“hiding”</a:t>
            </a:r>
          </a:p>
        </p:txBody>
      </p:sp>
      <p:sp>
        <p:nvSpPr>
          <p:cNvPr id="77" name="TextBox 76">
            <a:extLst>
              <a:ext uri="{FF2B5EF4-FFF2-40B4-BE49-F238E27FC236}">
                <a16:creationId xmlns:a16="http://schemas.microsoft.com/office/drawing/2014/main" id="{CE912204-B3B3-AC41-ABB9-F46B9214481C}"/>
              </a:ext>
            </a:extLst>
          </p:cNvPr>
          <p:cNvSpPr txBox="1"/>
          <p:nvPr/>
        </p:nvSpPr>
        <p:spPr>
          <a:xfrm>
            <a:off x="8027975" y="5044396"/>
            <a:ext cx="484428"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“is”</a:t>
            </a:r>
          </a:p>
        </p:txBody>
      </p:sp>
    </p:spTree>
    <p:extLst>
      <p:ext uri="{BB962C8B-B14F-4D97-AF65-F5344CB8AC3E}">
        <p14:creationId xmlns:p14="http://schemas.microsoft.com/office/powerpoint/2010/main" val="17113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animBg="1"/>
      <p:bldP spid="17" grpId="0"/>
      <p:bldP spid="19" grpId="0"/>
      <p:bldP spid="27" grpId="0"/>
      <p:bldP spid="28" grpId="0"/>
      <p:bldP spid="29" grpId="0" animBg="1"/>
      <p:bldP spid="31" grpId="0" animBg="1"/>
      <p:bldP spid="38" grpId="0" animBg="1"/>
      <p:bldP spid="41" grpId="0"/>
      <p:bldP spid="42" grpId="0" animBg="1"/>
      <p:bldP spid="47" grpId="0"/>
      <p:bldP spid="54" grpId="0" animBg="1"/>
      <p:bldP spid="56" grpId="0"/>
      <p:bldP spid="59" grpId="0"/>
      <p:bldP spid="60" grpId="0" animBg="1"/>
      <p:bldP spid="64" grpId="0" animBg="1"/>
      <p:bldP spid="69" grpId="0"/>
      <p:bldP spid="70" grpId="0" animBg="1"/>
      <p:bldP spid="51" grpId="0"/>
      <p:bldP spid="52" grpId="0"/>
      <p:bldP spid="53" grpId="0"/>
      <p:bldP spid="58" grpId="0"/>
      <p:bldP spid="63" grpId="0"/>
      <p:bldP spid="68" grpId="0"/>
      <p:bldP spid="73" grpId="0"/>
      <p:bldP spid="75" grpId="0"/>
      <p:bldP spid="7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Beam search</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CD880B1-2AD6-5243-83E1-A5127A57D5C5}"/>
                  </a:ext>
                </a:extLst>
              </p:cNvPr>
              <p:cNvSpPr>
                <a:spLocks noGrp="1"/>
              </p:cNvSpPr>
              <p:nvPr>
                <p:ph idx="1"/>
              </p:nvPr>
            </p:nvSpPr>
            <p:spPr>
              <a:xfrm>
                <a:off x="685800" y="914400"/>
                <a:ext cx="10972800" cy="5257800"/>
              </a:xfrm>
            </p:spPr>
            <p:txBody>
              <a:bodyPr/>
              <a:lstStyle/>
              <a:p>
                <a:pPr marL="457200" indent="-457200">
                  <a:buFont typeface="Arial" panose="020B0604020202020204" pitchFamily="34" charset="0"/>
                  <a:buChar char="•"/>
                </a:pPr>
                <a:r>
                  <a:rPr lang="en-US" dirty="0"/>
                  <a:t>Maintain </a:t>
                </a:r>
                <a14:m>
                  <m:oMath xmlns:m="http://schemas.openxmlformats.org/officeDocument/2006/math">
                    <m:r>
                      <a:rPr lang="en-US" i="1" dirty="0" smtClean="0">
                        <a:latin typeface="Cambria Math" panose="02040503050406030204" pitchFamily="18" charset="0"/>
                      </a:rPr>
                      <m:t>𝑘</m:t>
                    </m:r>
                  </m:oMath>
                </a14:m>
                <a:r>
                  <a:rPr lang="en-US" dirty="0"/>
                  <a:t> (</a:t>
                </a:r>
                <a:r>
                  <a:rPr lang="en-US" i="1" dirty="0"/>
                  <a:t>beam width</a:t>
                </a:r>
                <a:r>
                  <a:rPr lang="en-US" dirty="0"/>
                  <a:t>) top-scoring candidate sentences according to sum of per-word log-likelihoods (or some other score)</a:t>
                </a:r>
              </a:p>
              <a:p>
                <a:pPr marL="457200" indent="-457200">
                  <a:buFont typeface="Arial" panose="020B0604020202020204" pitchFamily="34" charset="0"/>
                  <a:buChar char="•"/>
                </a:pPr>
                <a:r>
                  <a:rPr lang="en-US" dirty="0"/>
                  <a:t>At each step, generate all their successors and keep the best </a:t>
                </a:r>
                <a14:m>
                  <m:oMath xmlns:m="http://schemas.openxmlformats.org/officeDocument/2006/math">
                    <m:r>
                      <a:rPr lang="en-US" i="1" dirty="0" smtClean="0">
                        <a:latin typeface="Cambria Math" panose="02040503050406030204" pitchFamily="18" charset="0"/>
                      </a:rPr>
                      <m:t>𝑘</m:t>
                    </m:r>
                  </m:oMath>
                </a14:m>
                <a:endParaRPr lang="en-US" dirty="0"/>
              </a:p>
              <a:p>
                <a:pPr marL="857250" lvl="1" indent="-457200">
                  <a:buFont typeface="Arial" panose="020B0604020202020204" pitchFamily="34" charset="0"/>
                  <a:buChar char="•"/>
                </a:pPr>
                <a:endParaRPr lang="en-US" b="1" dirty="0"/>
              </a:p>
            </p:txBody>
          </p:sp>
        </mc:Choice>
        <mc:Fallback xmlns="">
          <p:sp>
            <p:nvSpPr>
              <p:cNvPr id="2" name="Content Placeholder 1">
                <a:extLst>
                  <a:ext uri="{FF2B5EF4-FFF2-40B4-BE49-F238E27FC236}">
                    <a16:creationId xmlns:a16="http://schemas.microsoft.com/office/drawing/2014/main" id="{9CD880B1-2AD6-5243-83E1-A5127A57D5C5}"/>
                  </a:ext>
                </a:extLst>
              </p:cNvPr>
              <p:cNvSpPr>
                <a:spLocks noGrp="1" noRot="1" noChangeAspect="1" noMove="1" noResize="1" noEditPoints="1" noAdjustHandles="1" noChangeArrowheads="1" noChangeShapeType="1" noTextEdit="1"/>
              </p:cNvSpPr>
              <p:nvPr>
                <p:ph idx="1"/>
              </p:nvPr>
            </p:nvSpPr>
            <p:spPr>
              <a:xfrm>
                <a:off x="685800" y="914400"/>
                <a:ext cx="10972800" cy="5257800"/>
              </a:xfrm>
              <a:blipFill>
                <a:blip r:embed="rId3"/>
                <a:stretch>
                  <a:fillRect l="-925" t="-1449"/>
                </a:stretch>
              </a:blipFill>
            </p:spPr>
            <p:txBody>
              <a:bodyPr/>
              <a:lstStyle/>
              <a:p>
                <a:r>
                  <a:rPr lang="en-US">
                    <a:noFill/>
                  </a:rPr>
                  <a:t> </a:t>
                </a:r>
              </a:p>
            </p:txBody>
          </p:sp>
        </mc:Fallback>
      </mc:AlternateContent>
    </p:spTree>
    <p:extLst>
      <p:ext uri="{BB962C8B-B14F-4D97-AF65-F5344CB8AC3E}">
        <p14:creationId xmlns:p14="http://schemas.microsoft.com/office/powerpoint/2010/main" val="1026075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Beam search</a:t>
            </a:r>
          </a:p>
        </p:txBody>
      </p:sp>
      <p:sp>
        <p:nvSpPr>
          <p:cNvPr id="77" name="Rounded Rectangle 76">
            <a:extLst>
              <a:ext uri="{FF2B5EF4-FFF2-40B4-BE49-F238E27FC236}">
                <a16:creationId xmlns:a16="http://schemas.microsoft.com/office/drawing/2014/main" id="{9D317AA2-1D0F-4449-A195-5C5888097EA6}"/>
              </a:ext>
            </a:extLst>
          </p:cNvPr>
          <p:cNvSpPr/>
          <p:nvPr/>
        </p:nvSpPr>
        <p:spPr>
          <a:xfrm>
            <a:off x="3293361" y="1455270"/>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The</a:t>
            </a:r>
          </a:p>
        </p:txBody>
      </p:sp>
      <p:sp>
        <p:nvSpPr>
          <p:cNvPr id="78" name="Rounded Rectangle 77">
            <a:extLst>
              <a:ext uri="{FF2B5EF4-FFF2-40B4-BE49-F238E27FC236}">
                <a16:creationId xmlns:a16="http://schemas.microsoft.com/office/drawing/2014/main" id="{6835609A-FFF6-2C42-9134-EB4D487F73DC}"/>
              </a:ext>
            </a:extLst>
          </p:cNvPr>
          <p:cNvSpPr/>
          <p:nvPr/>
        </p:nvSpPr>
        <p:spPr>
          <a:xfrm>
            <a:off x="3293361" y="1998874"/>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A</a:t>
            </a:r>
          </a:p>
        </p:txBody>
      </p:sp>
      <p:sp>
        <p:nvSpPr>
          <p:cNvPr id="79" name="Rounded Rectangle 78">
            <a:extLst>
              <a:ext uri="{FF2B5EF4-FFF2-40B4-BE49-F238E27FC236}">
                <a16:creationId xmlns:a16="http://schemas.microsoft.com/office/drawing/2014/main" id="{A16845FF-33FA-914D-AC6C-AF4C1B04A8CA}"/>
              </a:ext>
            </a:extLst>
          </p:cNvPr>
          <p:cNvSpPr/>
          <p:nvPr/>
        </p:nvSpPr>
        <p:spPr>
          <a:xfrm>
            <a:off x="3293361" y="2566532"/>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One</a:t>
            </a:r>
          </a:p>
        </p:txBody>
      </p:sp>
      <p:sp>
        <p:nvSpPr>
          <p:cNvPr id="80" name="Rounded Rectangle 79">
            <a:extLst>
              <a:ext uri="{FF2B5EF4-FFF2-40B4-BE49-F238E27FC236}">
                <a16:creationId xmlns:a16="http://schemas.microsoft.com/office/drawing/2014/main" id="{0E72D97D-AA6A-5E4A-931D-4B07613C3EB1}"/>
              </a:ext>
            </a:extLst>
          </p:cNvPr>
          <p:cNvSpPr/>
          <p:nvPr/>
        </p:nvSpPr>
        <p:spPr>
          <a:xfrm>
            <a:off x="4800600"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dog</a:t>
            </a:r>
          </a:p>
        </p:txBody>
      </p:sp>
      <p:sp>
        <p:nvSpPr>
          <p:cNvPr id="81" name="Rounded Rectangle 80">
            <a:extLst>
              <a:ext uri="{FF2B5EF4-FFF2-40B4-BE49-F238E27FC236}">
                <a16:creationId xmlns:a16="http://schemas.microsoft.com/office/drawing/2014/main" id="{4FAFF1DB-17C0-4841-9759-F3FB0FEAFCB4}"/>
              </a:ext>
            </a:extLst>
          </p:cNvPr>
          <p:cNvSpPr/>
          <p:nvPr/>
        </p:nvSpPr>
        <p:spPr>
          <a:xfrm>
            <a:off x="4800600"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yellow</a:t>
            </a:r>
          </a:p>
        </p:txBody>
      </p:sp>
      <p:sp>
        <p:nvSpPr>
          <p:cNvPr id="82" name="Rounded Rectangle 81">
            <a:extLst>
              <a:ext uri="{FF2B5EF4-FFF2-40B4-BE49-F238E27FC236}">
                <a16:creationId xmlns:a16="http://schemas.microsoft.com/office/drawing/2014/main" id="{5E326519-5E27-A443-AE3B-7364EF239DA8}"/>
              </a:ext>
            </a:extLst>
          </p:cNvPr>
          <p:cNvSpPr/>
          <p:nvPr/>
        </p:nvSpPr>
        <p:spPr>
          <a:xfrm>
            <a:off x="4800600"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cat</a:t>
            </a:r>
          </a:p>
        </p:txBody>
      </p:sp>
      <p:cxnSp>
        <p:nvCxnSpPr>
          <p:cNvPr id="83" name="Straight Arrow Connector 82">
            <a:extLst>
              <a:ext uri="{FF2B5EF4-FFF2-40B4-BE49-F238E27FC236}">
                <a16:creationId xmlns:a16="http://schemas.microsoft.com/office/drawing/2014/main" id="{89F51EA7-5E7C-844E-B5FB-26C91190FBFB}"/>
              </a:ext>
            </a:extLst>
          </p:cNvPr>
          <p:cNvCxnSpPr>
            <a:cxnSpLocks/>
            <a:endCxn id="81" idx="1"/>
          </p:cNvCxnSpPr>
          <p:nvPr/>
        </p:nvCxnSpPr>
        <p:spPr>
          <a:xfrm flipV="1">
            <a:off x="4363617" y="2199547"/>
            <a:ext cx="436982" cy="567658"/>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0CFE66F-2CE1-D844-950D-077793F1AB4E}"/>
              </a:ext>
            </a:extLst>
          </p:cNvPr>
          <p:cNvCxnSpPr>
            <a:cxnSpLocks/>
            <a:stCxn id="77" idx="3"/>
            <a:endCxn id="80" idx="1"/>
          </p:cNvCxnSpPr>
          <p:nvPr/>
        </p:nvCxnSpPr>
        <p:spPr>
          <a:xfrm>
            <a:off x="4363617" y="1655943"/>
            <a:ext cx="436982"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C2F3CFF-0748-7744-8689-FD12665FA14D}"/>
              </a:ext>
            </a:extLst>
          </p:cNvPr>
          <p:cNvCxnSpPr>
            <a:cxnSpLocks/>
            <a:stCxn id="78" idx="3"/>
            <a:endCxn id="82" idx="1"/>
          </p:cNvCxnSpPr>
          <p:nvPr/>
        </p:nvCxnSpPr>
        <p:spPr>
          <a:xfrm>
            <a:off x="4363617" y="2199547"/>
            <a:ext cx="436982" cy="567658"/>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B9E8D78-BA6F-174C-9B75-BBFFFAA93CFF}"/>
              </a:ext>
            </a:extLst>
          </p:cNvPr>
          <p:cNvSpPr/>
          <p:nvPr/>
        </p:nvSpPr>
        <p:spPr>
          <a:xfrm>
            <a:off x="6321144"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is</a:t>
            </a:r>
          </a:p>
        </p:txBody>
      </p:sp>
      <p:sp>
        <p:nvSpPr>
          <p:cNvPr id="87" name="Rounded Rectangle 86">
            <a:extLst>
              <a:ext uri="{FF2B5EF4-FFF2-40B4-BE49-F238E27FC236}">
                <a16:creationId xmlns:a16="http://schemas.microsoft.com/office/drawing/2014/main" id="{FC870585-1022-054E-9101-AE58DF36105A}"/>
              </a:ext>
            </a:extLst>
          </p:cNvPr>
          <p:cNvSpPr/>
          <p:nvPr/>
        </p:nvSpPr>
        <p:spPr>
          <a:xfrm>
            <a:off x="6321144"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dog</a:t>
            </a:r>
          </a:p>
        </p:txBody>
      </p:sp>
      <p:sp>
        <p:nvSpPr>
          <p:cNvPr id="88" name="Rounded Rectangle 87">
            <a:extLst>
              <a:ext uri="{FF2B5EF4-FFF2-40B4-BE49-F238E27FC236}">
                <a16:creationId xmlns:a16="http://schemas.microsoft.com/office/drawing/2014/main" id="{DC38000E-FD9F-5449-9EF2-4AEED6D5C7E8}"/>
              </a:ext>
            </a:extLst>
          </p:cNvPr>
          <p:cNvSpPr/>
          <p:nvPr/>
        </p:nvSpPr>
        <p:spPr>
          <a:xfrm>
            <a:off x="6321144"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sitting</a:t>
            </a:r>
          </a:p>
        </p:txBody>
      </p:sp>
      <p:cxnSp>
        <p:nvCxnSpPr>
          <p:cNvPr id="89" name="Straight Arrow Connector 88">
            <a:extLst>
              <a:ext uri="{FF2B5EF4-FFF2-40B4-BE49-F238E27FC236}">
                <a16:creationId xmlns:a16="http://schemas.microsoft.com/office/drawing/2014/main" id="{C9ECD3B0-2B73-3241-B292-480AFF1C887C}"/>
              </a:ext>
            </a:extLst>
          </p:cNvPr>
          <p:cNvCxnSpPr>
            <a:cxnSpLocks/>
            <a:stCxn id="80" idx="3"/>
            <a:endCxn id="88" idx="1"/>
          </p:cNvCxnSpPr>
          <p:nvPr/>
        </p:nvCxnSpPr>
        <p:spPr>
          <a:xfrm>
            <a:off x="5870857" y="1655943"/>
            <a:ext cx="450287" cy="111126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EFAEED6-6ADA-1944-8610-D680AE5A48B7}"/>
              </a:ext>
            </a:extLst>
          </p:cNvPr>
          <p:cNvCxnSpPr>
            <a:cxnSpLocks/>
            <a:stCxn id="80" idx="3"/>
            <a:endCxn id="86" idx="1"/>
          </p:cNvCxnSpPr>
          <p:nvPr/>
        </p:nvCxnSpPr>
        <p:spPr>
          <a:xfrm>
            <a:off x="5870857" y="1655943"/>
            <a:ext cx="450287"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75FB699-81FE-4846-AB5B-27AA2E8F85D5}"/>
              </a:ext>
            </a:extLst>
          </p:cNvPr>
          <p:cNvCxnSpPr>
            <a:cxnSpLocks/>
            <a:stCxn id="81" idx="3"/>
            <a:endCxn id="87" idx="1"/>
          </p:cNvCxnSpPr>
          <p:nvPr/>
        </p:nvCxnSpPr>
        <p:spPr>
          <a:xfrm>
            <a:off x="5870857" y="2199547"/>
            <a:ext cx="450287"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0837F970-1095-3F40-85D6-CC558632F0C8}"/>
              </a:ext>
            </a:extLst>
          </p:cNvPr>
          <p:cNvSpPr/>
          <p:nvPr/>
        </p:nvSpPr>
        <p:spPr>
          <a:xfrm>
            <a:off x="7768944"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hiding</a:t>
            </a:r>
          </a:p>
        </p:txBody>
      </p:sp>
      <p:sp>
        <p:nvSpPr>
          <p:cNvPr id="93" name="Rounded Rectangle 92">
            <a:extLst>
              <a:ext uri="{FF2B5EF4-FFF2-40B4-BE49-F238E27FC236}">
                <a16:creationId xmlns:a16="http://schemas.microsoft.com/office/drawing/2014/main" id="{4DABAED9-FFCE-FC4D-A1BB-C5B38D39E8CA}"/>
              </a:ext>
            </a:extLst>
          </p:cNvPr>
          <p:cNvSpPr/>
          <p:nvPr/>
        </p:nvSpPr>
        <p:spPr>
          <a:xfrm>
            <a:off x="7768944"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is</a:t>
            </a:r>
          </a:p>
        </p:txBody>
      </p:sp>
      <p:sp>
        <p:nvSpPr>
          <p:cNvPr id="94" name="Rounded Rectangle 93">
            <a:extLst>
              <a:ext uri="{FF2B5EF4-FFF2-40B4-BE49-F238E27FC236}">
                <a16:creationId xmlns:a16="http://schemas.microsoft.com/office/drawing/2014/main" id="{E0B7F0EB-F37C-E84D-A65F-1302113CB824}"/>
              </a:ext>
            </a:extLst>
          </p:cNvPr>
          <p:cNvSpPr/>
          <p:nvPr/>
        </p:nvSpPr>
        <p:spPr>
          <a:xfrm>
            <a:off x="7768944"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on</a:t>
            </a:r>
          </a:p>
        </p:txBody>
      </p:sp>
      <p:cxnSp>
        <p:nvCxnSpPr>
          <p:cNvPr id="95" name="Straight Arrow Connector 94">
            <a:extLst>
              <a:ext uri="{FF2B5EF4-FFF2-40B4-BE49-F238E27FC236}">
                <a16:creationId xmlns:a16="http://schemas.microsoft.com/office/drawing/2014/main" id="{C76FD020-E44C-6241-8F94-7D0D5EF4B798}"/>
              </a:ext>
            </a:extLst>
          </p:cNvPr>
          <p:cNvCxnSpPr>
            <a:cxnSpLocks/>
            <a:endCxn id="92" idx="1"/>
          </p:cNvCxnSpPr>
          <p:nvPr/>
        </p:nvCxnSpPr>
        <p:spPr>
          <a:xfrm>
            <a:off x="7401055" y="1653231"/>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E2D4E88-BD1A-C143-99B7-D61E6544B3E7}"/>
              </a:ext>
            </a:extLst>
          </p:cNvPr>
          <p:cNvCxnSpPr>
            <a:cxnSpLocks/>
            <a:stCxn id="86" idx="3"/>
            <a:endCxn id="94" idx="1"/>
          </p:cNvCxnSpPr>
          <p:nvPr/>
        </p:nvCxnSpPr>
        <p:spPr>
          <a:xfrm>
            <a:off x="7391401" y="1655943"/>
            <a:ext cx="377543" cy="111126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2F2B28F-1251-D94F-AA5D-157A59DE7729}"/>
              </a:ext>
            </a:extLst>
          </p:cNvPr>
          <p:cNvCxnSpPr>
            <a:cxnSpLocks/>
            <a:endCxn id="93" idx="1"/>
          </p:cNvCxnSpPr>
          <p:nvPr/>
        </p:nvCxnSpPr>
        <p:spPr>
          <a:xfrm>
            <a:off x="7402255" y="2197831"/>
            <a:ext cx="366689" cy="1716"/>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Rounded Rectangle 97">
            <a:extLst>
              <a:ext uri="{FF2B5EF4-FFF2-40B4-BE49-F238E27FC236}">
                <a16:creationId xmlns:a16="http://schemas.microsoft.com/office/drawing/2014/main" id="{31BD2AD7-F272-A049-8DC8-9B478C1B8D12}"/>
              </a:ext>
            </a:extLst>
          </p:cNvPr>
          <p:cNvSpPr/>
          <p:nvPr/>
        </p:nvSpPr>
        <p:spPr>
          <a:xfrm>
            <a:off x="9205359" y="145919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STOP</a:t>
            </a:r>
          </a:p>
        </p:txBody>
      </p:sp>
      <p:sp>
        <p:nvSpPr>
          <p:cNvPr id="99" name="Rounded Rectangle 98">
            <a:extLst>
              <a:ext uri="{FF2B5EF4-FFF2-40B4-BE49-F238E27FC236}">
                <a16:creationId xmlns:a16="http://schemas.microsoft.com/office/drawing/2014/main" id="{6934A502-D9D0-934E-BA26-D8C03C0F9651}"/>
              </a:ext>
            </a:extLst>
          </p:cNvPr>
          <p:cNvSpPr/>
          <p:nvPr/>
        </p:nvSpPr>
        <p:spPr>
          <a:xfrm>
            <a:off x="9205359" y="2002796"/>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sitting</a:t>
            </a:r>
          </a:p>
        </p:txBody>
      </p:sp>
      <p:sp>
        <p:nvSpPr>
          <p:cNvPr id="100" name="Rounded Rectangle 99">
            <a:extLst>
              <a:ext uri="{FF2B5EF4-FFF2-40B4-BE49-F238E27FC236}">
                <a16:creationId xmlns:a16="http://schemas.microsoft.com/office/drawing/2014/main" id="{E1BB04C7-A24B-B04F-AF52-0F278737CC1A}"/>
              </a:ext>
            </a:extLst>
          </p:cNvPr>
          <p:cNvSpPr/>
          <p:nvPr/>
        </p:nvSpPr>
        <p:spPr>
          <a:xfrm>
            <a:off x="9205359" y="257045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the</a:t>
            </a:r>
          </a:p>
        </p:txBody>
      </p:sp>
      <p:cxnSp>
        <p:nvCxnSpPr>
          <p:cNvPr id="101" name="Straight Arrow Connector 100">
            <a:extLst>
              <a:ext uri="{FF2B5EF4-FFF2-40B4-BE49-F238E27FC236}">
                <a16:creationId xmlns:a16="http://schemas.microsoft.com/office/drawing/2014/main" id="{FDE70B27-F2CA-C149-8BC9-E31BF7B2C204}"/>
              </a:ext>
            </a:extLst>
          </p:cNvPr>
          <p:cNvCxnSpPr>
            <a:cxnSpLocks/>
          </p:cNvCxnSpPr>
          <p:nvPr/>
        </p:nvCxnSpPr>
        <p:spPr>
          <a:xfrm>
            <a:off x="8853278" y="1647448"/>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5B3C79C-801F-BD45-859E-F82D1B2BA74A}"/>
              </a:ext>
            </a:extLst>
          </p:cNvPr>
          <p:cNvCxnSpPr>
            <a:cxnSpLocks/>
          </p:cNvCxnSpPr>
          <p:nvPr/>
        </p:nvCxnSpPr>
        <p:spPr>
          <a:xfrm>
            <a:off x="8845399" y="2217927"/>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A025BCE-B0EF-5B4E-BCE1-4177C2598D69}"/>
              </a:ext>
            </a:extLst>
          </p:cNvPr>
          <p:cNvCxnSpPr>
            <a:cxnSpLocks/>
          </p:cNvCxnSpPr>
          <p:nvPr/>
        </p:nvCxnSpPr>
        <p:spPr>
          <a:xfrm>
            <a:off x="8853277" y="2771498"/>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P spid="86" grpId="0" animBg="1"/>
      <p:bldP spid="87" grpId="0" animBg="1"/>
      <p:bldP spid="88" grpId="0" animBg="1"/>
      <p:bldP spid="92" grpId="0" animBg="1"/>
      <p:bldP spid="93" grpId="0" animBg="1"/>
      <p:bldP spid="94" grpId="0" animBg="1"/>
      <p:bldP spid="98" grpId="0" animBg="1"/>
      <p:bldP spid="99" grpId="0" animBg="1"/>
      <p:bldP spid="10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6" name="Picture 5" descr="Screen Shot 2015-10-23 at 2.55.50 PM.png">
            <a:extLst>
              <a:ext uri="{FF2B5EF4-FFF2-40B4-BE49-F238E27FC236}">
                <a16:creationId xmlns:a16="http://schemas.microsoft.com/office/drawing/2014/main" id="{06B910DE-1380-AA40-A93D-EC98A18B1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317" y="1156927"/>
            <a:ext cx="8823366" cy="5611309"/>
          </a:xfrm>
          <a:prstGeom prst="rect">
            <a:avLst/>
          </a:prstGeom>
        </p:spPr>
      </p:pic>
      <p:sp>
        <p:nvSpPr>
          <p:cNvPr id="3" name="Title 2">
            <a:extLst>
              <a:ext uri="{FF2B5EF4-FFF2-40B4-BE49-F238E27FC236}">
                <a16:creationId xmlns:a16="http://schemas.microsoft.com/office/drawing/2014/main" id="{21FB63B6-ACE2-CE4B-AFE7-33844ECFD00D}"/>
              </a:ext>
            </a:extLst>
          </p:cNvPr>
          <p:cNvSpPr>
            <a:spLocks noGrp="1"/>
          </p:cNvSpPr>
          <p:nvPr>
            <p:ph type="title"/>
          </p:nvPr>
        </p:nvSpPr>
        <p:spPr/>
        <p:txBody>
          <a:bodyPr/>
          <a:lstStyle/>
          <a:p>
            <a:r>
              <a:rPr lang="en-US" dirty="0"/>
              <a:t>Image caption generation: Example outputs</a:t>
            </a:r>
          </a:p>
        </p:txBody>
      </p:sp>
    </p:spTree>
    <p:extLst>
      <p:ext uri="{BB962C8B-B14F-4D97-AF65-F5344CB8AC3E}">
        <p14:creationId xmlns:p14="http://schemas.microsoft.com/office/powerpoint/2010/main" val="4176825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EAAB-260E-C746-83FE-D048C2DA2094}"/>
              </a:ext>
            </a:extLst>
          </p:cNvPr>
          <p:cNvSpPr>
            <a:spLocks noGrp="1"/>
          </p:cNvSpPr>
          <p:nvPr>
            <p:ph type="title"/>
          </p:nvPr>
        </p:nvSpPr>
        <p:spPr/>
        <p:txBody>
          <a:bodyPr/>
          <a:lstStyle/>
          <a:p>
            <a:r>
              <a:rPr lang="en-US" dirty="0"/>
              <a:t>How to evaluate image captioning?</a:t>
            </a:r>
          </a:p>
        </p:txBody>
      </p:sp>
      <p:sp>
        <p:nvSpPr>
          <p:cNvPr id="3" name="Content Placeholder 2">
            <a:extLst>
              <a:ext uri="{FF2B5EF4-FFF2-40B4-BE49-F238E27FC236}">
                <a16:creationId xmlns:a16="http://schemas.microsoft.com/office/drawing/2014/main" id="{1D7FD63C-ACDE-5E48-B18F-61AE2C7E7760}"/>
              </a:ext>
            </a:extLst>
          </p:cNvPr>
          <p:cNvSpPr>
            <a:spLocks noGrp="1"/>
          </p:cNvSpPr>
          <p:nvPr>
            <p:ph idx="1"/>
          </p:nvPr>
        </p:nvSpPr>
        <p:spPr>
          <a:xfrm>
            <a:off x="4419600" y="914400"/>
            <a:ext cx="6019800" cy="5257800"/>
          </a:xfrm>
        </p:spPr>
        <p:txBody>
          <a:bodyPr/>
          <a:lstStyle/>
          <a:p>
            <a:pPr marL="0" indent="0"/>
            <a:r>
              <a:rPr lang="en-US" dirty="0"/>
              <a:t>Reference sentences (written by human annotators):</a:t>
            </a:r>
          </a:p>
          <a:p>
            <a:pPr marL="457200" indent="-457200">
              <a:buFont typeface="Arial" panose="020B0604020202020204" pitchFamily="34" charset="0"/>
              <a:buChar char="•"/>
            </a:pPr>
            <a:r>
              <a:rPr lang="en-US" sz="2400" dirty="0">
                <a:solidFill>
                  <a:srgbClr val="7030A0"/>
                </a:solidFill>
              </a:rPr>
              <a:t>“A dog hides underneath a bed with its face peeking out of the bed skirt”</a:t>
            </a:r>
          </a:p>
          <a:p>
            <a:pPr marL="457200" indent="-457200">
              <a:buFont typeface="Arial" panose="020B0604020202020204" pitchFamily="34" charset="0"/>
              <a:buChar char="•"/>
            </a:pPr>
            <a:r>
              <a:rPr lang="en-US" sz="2400" dirty="0">
                <a:solidFill>
                  <a:srgbClr val="7030A0"/>
                </a:solidFill>
              </a:rPr>
              <a:t>“The small white dog is peeking out from under the bed”</a:t>
            </a:r>
          </a:p>
          <a:p>
            <a:pPr marL="457200" indent="-457200">
              <a:buFont typeface="Arial" panose="020B0604020202020204" pitchFamily="34" charset="0"/>
              <a:buChar char="•"/>
            </a:pPr>
            <a:r>
              <a:rPr lang="en-US" sz="2400" dirty="0">
                <a:solidFill>
                  <a:srgbClr val="7030A0"/>
                </a:solidFill>
              </a:rPr>
              <a:t>“A dog is peeking its head out from underneath a bed skirt”</a:t>
            </a:r>
          </a:p>
          <a:p>
            <a:pPr marL="457200" indent="-457200">
              <a:buFont typeface="Arial" panose="020B0604020202020204" pitchFamily="34" charset="0"/>
              <a:buChar char="•"/>
            </a:pPr>
            <a:r>
              <a:rPr lang="en-US" sz="2400" dirty="0">
                <a:solidFill>
                  <a:srgbClr val="7030A0"/>
                </a:solidFill>
              </a:rPr>
              <a:t>“A dog peeking out from under a bed”</a:t>
            </a:r>
          </a:p>
          <a:p>
            <a:pPr marL="457200" indent="-457200">
              <a:buFont typeface="Arial" panose="020B0604020202020204" pitchFamily="34" charset="0"/>
              <a:buChar char="•"/>
            </a:pPr>
            <a:r>
              <a:rPr lang="en-US" sz="2400" dirty="0">
                <a:solidFill>
                  <a:srgbClr val="7030A0"/>
                </a:solidFill>
              </a:rPr>
              <a:t>“A dog that is under a bed on the floor”</a:t>
            </a:r>
          </a:p>
          <a:p>
            <a:pPr marL="457200" indent="-457200">
              <a:buFont typeface="Arial" panose="020B0604020202020204" pitchFamily="34" charset="0"/>
              <a:buChar char="•"/>
            </a:pPr>
            <a:endParaRPr lang="en-US" sz="2400" dirty="0"/>
          </a:p>
          <a:p>
            <a:pPr marL="0" indent="0"/>
            <a:r>
              <a:rPr lang="en-US" dirty="0"/>
              <a:t>Generated sentence:</a:t>
            </a:r>
          </a:p>
          <a:p>
            <a:pPr>
              <a:buFont typeface="Arial" panose="020B0604020202020204" pitchFamily="34" charset="0"/>
              <a:buChar char="•"/>
            </a:pPr>
            <a:r>
              <a:rPr lang="en-US" sz="2400" dirty="0">
                <a:solidFill>
                  <a:srgbClr val="7030A0"/>
                </a:solidFill>
              </a:rPr>
              <a:t>“A dog is hiding”</a:t>
            </a:r>
          </a:p>
          <a:p>
            <a:pPr marL="0" indent="0"/>
            <a:endParaRPr lang="en-US" sz="2400" dirty="0"/>
          </a:p>
        </p:txBody>
      </p:sp>
      <p:pic>
        <p:nvPicPr>
          <p:cNvPr id="4" name="Picture 3">
            <a:extLst>
              <a:ext uri="{FF2B5EF4-FFF2-40B4-BE49-F238E27FC236}">
                <a16:creationId xmlns:a16="http://schemas.microsoft.com/office/drawing/2014/main" id="{ECB5A762-0F5A-D84C-BEC3-8F1F84349AB3}"/>
              </a:ext>
            </a:extLst>
          </p:cNvPr>
          <p:cNvPicPr>
            <a:picLocks noChangeAspect="1"/>
          </p:cNvPicPr>
          <p:nvPr/>
        </p:nvPicPr>
        <p:blipFill>
          <a:blip r:embed="rId2"/>
          <a:stretch>
            <a:fillRect/>
          </a:stretch>
        </p:blipFill>
        <p:spPr>
          <a:xfrm>
            <a:off x="1981200" y="1905000"/>
            <a:ext cx="2209800" cy="2209800"/>
          </a:xfrm>
          <a:prstGeom prst="rect">
            <a:avLst/>
          </a:prstGeom>
        </p:spPr>
      </p:pic>
    </p:spTree>
    <p:extLst>
      <p:ext uri="{BB962C8B-B14F-4D97-AF65-F5344CB8AC3E}">
        <p14:creationId xmlns:p14="http://schemas.microsoft.com/office/powerpoint/2010/main" val="649650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sp>
        <p:nvSpPr>
          <p:cNvPr id="3" name="Content Placeholder 2">
            <a:extLst>
              <a:ext uri="{FF2B5EF4-FFF2-40B4-BE49-F238E27FC236}">
                <a16:creationId xmlns:a16="http://schemas.microsoft.com/office/drawing/2014/main" id="{E81B6687-9EBA-A247-BA64-7F1A9DC842CF}"/>
              </a:ext>
            </a:extLst>
          </p:cNvPr>
          <p:cNvSpPr>
            <a:spLocks noGrp="1"/>
          </p:cNvSpPr>
          <p:nvPr>
            <p:ph idx="1"/>
          </p:nvPr>
        </p:nvSpPr>
        <p:spPr/>
        <p:txBody>
          <a:bodyPr/>
          <a:lstStyle/>
          <a:p>
            <a:pPr marL="457200" indent="-457200">
              <a:buFont typeface="Arial" panose="020B0604020202020204" pitchFamily="34" charset="0"/>
              <a:buChar char="•"/>
            </a:pPr>
            <a:r>
              <a:rPr lang="en-US" b="1" dirty="0"/>
              <a:t>N-gram precision</a:t>
            </a:r>
            <a:r>
              <a:rPr lang="en-US" dirty="0"/>
              <a:t>: count the number of n-gram matches between candidate and reference translation, divide by total number of n-grams in candidate translation</a:t>
            </a:r>
          </a:p>
          <a:p>
            <a:pPr marL="857250" lvl="1" indent="-457200">
              <a:buFont typeface="Arial" panose="020B0604020202020204" pitchFamily="34" charset="0"/>
              <a:buChar char="•"/>
            </a:pPr>
            <a:r>
              <a:rPr lang="en-US" sz="2400" dirty="0"/>
              <a:t>Clip counts by the maximum number of times an n-gram occurs in any reference translation</a:t>
            </a:r>
          </a:p>
          <a:p>
            <a:pPr marL="857250" lvl="1" indent="-457200">
              <a:buFont typeface="Arial" panose="020B0604020202020204" pitchFamily="34" charset="0"/>
              <a:buChar char="•"/>
            </a:pPr>
            <a:r>
              <a:rPr lang="en-US" sz="2400" dirty="0"/>
              <a:t>Multiply by </a:t>
            </a:r>
            <a:r>
              <a:rPr lang="en-US" sz="2400" i="1" dirty="0"/>
              <a:t>brevity penalty </a:t>
            </a:r>
            <a:r>
              <a:rPr lang="en-US" sz="2400" dirty="0"/>
              <a:t>to penalize short translations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Most commonly used measure for image captioning and machine translation despite multiple </a:t>
            </a:r>
            <a:r>
              <a:rPr lang="en-US" dirty="0">
                <a:hlinkClick r:id="rId3"/>
              </a:rPr>
              <a:t>shortcomings</a:t>
            </a:r>
            <a:r>
              <a:rPr lang="en-US" dirty="0"/>
              <a:t> </a:t>
            </a:r>
          </a:p>
        </p:txBody>
      </p:sp>
      <p:sp>
        <p:nvSpPr>
          <p:cNvPr id="4" name="Rectangle 3">
            <a:extLst>
              <a:ext uri="{FF2B5EF4-FFF2-40B4-BE49-F238E27FC236}">
                <a16:creationId xmlns:a16="http://schemas.microsoft.com/office/drawing/2014/main" id="{AEDBF26D-4CCB-DD45-BE50-8E341E1C7101}"/>
              </a:ext>
            </a:extLst>
          </p:cNvPr>
          <p:cNvSpPr/>
          <p:nvPr/>
        </p:nvSpPr>
        <p:spPr>
          <a:xfrm>
            <a:off x="304800" y="6367046"/>
            <a:ext cx="11658600" cy="338554"/>
          </a:xfrm>
          <a:prstGeom prst="rect">
            <a:avLst/>
          </a:prstGeom>
        </p:spPr>
        <p:txBody>
          <a:bodyPr wrap="square">
            <a:spAutoFit/>
          </a:bodyPr>
          <a:lstStyle/>
          <a:p>
            <a:pPr algn="ctr"/>
            <a:r>
              <a:rPr lang="en-US" sz="1600" b="0" dirty="0"/>
              <a:t>K. </a:t>
            </a:r>
            <a:r>
              <a:rPr lang="en-US" sz="1600" b="0" dirty="0" err="1"/>
              <a:t>Papineni</a:t>
            </a:r>
            <a:r>
              <a:rPr lang="en-US" sz="1600" b="0" dirty="0"/>
              <a:t>, S. </a:t>
            </a:r>
            <a:r>
              <a:rPr lang="en-US" sz="1600" b="0" dirty="0" err="1"/>
              <a:t>Roukos</a:t>
            </a:r>
            <a:r>
              <a:rPr lang="en-US" sz="1600" b="0" dirty="0"/>
              <a:t>, T. Ward, W.-J. Zhu, </a:t>
            </a:r>
            <a:r>
              <a:rPr lang="en-US" sz="1600" b="0" dirty="0">
                <a:hlinkClick r:id="rId4"/>
              </a:rPr>
              <a:t>BLEU: a Method for Automatic Evaluation of Machine Translation</a:t>
            </a:r>
            <a:r>
              <a:rPr lang="en-US" sz="1600" b="0" dirty="0"/>
              <a:t>, ACL 2002</a:t>
            </a:r>
          </a:p>
        </p:txBody>
      </p:sp>
    </p:spTree>
    <p:extLst>
      <p:ext uri="{BB962C8B-B14F-4D97-AF65-F5344CB8AC3E}">
        <p14:creationId xmlns:p14="http://schemas.microsoft.com/office/powerpoint/2010/main" val="211315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pic>
        <p:nvPicPr>
          <p:cNvPr id="8" name="Picture 7">
            <a:extLst>
              <a:ext uri="{FF2B5EF4-FFF2-40B4-BE49-F238E27FC236}">
                <a16:creationId xmlns:a16="http://schemas.microsoft.com/office/drawing/2014/main" id="{73BA2D06-2CAA-3E4B-8432-D9E05752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90600"/>
            <a:ext cx="6934200" cy="5294681"/>
          </a:xfrm>
          <a:prstGeom prst="rect">
            <a:avLst/>
          </a:prstGeom>
        </p:spPr>
      </p:pic>
      <p:sp>
        <p:nvSpPr>
          <p:cNvPr id="9" name="Rectangle 8">
            <a:extLst>
              <a:ext uri="{FF2B5EF4-FFF2-40B4-BE49-F238E27FC236}">
                <a16:creationId xmlns:a16="http://schemas.microsoft.com/office/drawing/2014/main" id="{4ADF23A8-2BF1-2745-B0AE-1D2EBCFDFF70}"/>
              </a:ext>
            </a:extLst>
          </p:cNvPr>
          <p:cNvSpPr/>
          <p:nvPr/>
        </p:nvSpPr>
        <p:spPr>
          <a:xfrm>
            <a:off x="914400" y="6305334"/>
            <a:ext cx="10515600" cy="369332"/>
          </a:xfrm>
          <a:prstGeom prst="rect">
            <a:avLst/>
          </a:prstGeom>
        </p:spPr>
        <p:txBody>
          <a:bodyPr wrap="square">
            <a:spAutoFit/>
          </a:bodyPr>
          <a:lstStyle/>
          <a:p>
            <a:pPr algn="ctr"/>
            <a:r>
              <a:rPr lang="en-US" sz="1800" b="0" dirty="0">
                <a:hlinkClick r:id="rId4"/>
              </a:rPr>
              <a:t>https://</a:t>
            </a:r>
            <a:r>
              <a:rPr lang="en-US" sz="1800" b="0" dirty="0" err="1">
                <a:hlinkClick r:id="rId4"/>
              </a:rPr>
              <a:t>towardsdatascience.com</a:t>
            </a:r>
            <a:r>
              <a:rPr lang="en-US" sz="1800" b="0" dirty="0">
                <a:hlinkClick r:id="rId4"/>
              </a:rPr>
              <a:t>/evaluating-text-output-in-nlp-bleu-at-your-own-risk-e8609665a213</a:t>
            </a:r>
            <a:endParaRPr lang="en-US" sz="1800" b="0" dirty="0"/>
          </a:p>
        </p:txBody>
      </p:sp>
    </p:spTree>
    <p:extLst>
      <p:ext uri="{BB962C8B-B14F-4D97-AF65-F5344CB8AC3E}">
        <p14:creationId xmlns:p14="http://schemas.microsoft.com/office/powerpoint/2010/main" val="2908561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B136FA-0DAB-A94B-9600-B0D4587D05AD}"/>
              </a:ext>
            </a:extLst>
          </p:cNvPr>
          <p:cNvSpPr/>
          <p:nvPr/>
        </p:nvSpPr>
        <p:spPr bwMode="auto">
          <a:xfrm>
            <a:off x="762000" y="685800"/>
            <a:ext cx="10820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pic>
        <p:nvPicPr>
          <p:cNvPr id="4" name="Picture 3" descr="Screen Shot 2015-10-23 at 2.2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345"/>
            <a:ext cx="9144000" cy="6531429"/>
          </a:xfrm>
          <a:prstGeom prst="rect">
            <a:avLst/>
          </a:prstGeom>
        </p:spPr>
      </p:pic>
      <p:pic>
        <p:nvPicPr>
          <p:cNvPr id="5" name="Picture 4" descr="Screen Shot 2015-10-23 at 2.2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375" y="2857496"/>
            <a:ext cx="7169572" cy="1944577"/>
          </a:xfrm>
          <a:prstGeom prst="rect">
            <a:avLst/>
          </a:prstGeom>
          <a:ln>
            <a:solidFill>
              <a:schemeClr val="bg1">
                <a:lumMod val="50000"/>
              </a:schemeClr>
            </a:solidFill>
          </a:ln>
          <a:effectLst>
            <a:outerShdw blurRad="317500" dist="165100" dir="6420000" sx="109000" sy="109000" algn="tl" rotWithShape="0">
              <a:srgbClr val="000000">
                <a:alpha val="43000"/>
              </a:srgbClr>
            </a:outerShdw>
          </a:effectLst>
        </p:spPr>
      </p:pic>
      <p:sp>
        <p:nvSpPr>
          <p:cNvPr id="6" name="Rectangle 5"/>
          <p:cNvSpPr/>
          <p:nvPr/>
        </p:nvSpPr>
        <p:spPr>
          <a:xfrm>
            <a:off x="3810000" y="6581002"/>
            <a:ext cx="4572000" cy="276999"/>
          </a:xfrm>
          <a:prstGeom prst="rect">
            <a:avLst/>
          </a:prstGeom>
        </p:spPr>
        <p:txBody>
          <a:bodyPr>
            <a:spAutoFit/>
          </a:bodyPr>
          <a:lstStyle/>
          <a:p>
            <a:r>
              <a:rPr lang="en-US" sz="1200" dirty="0">
                <a:hlinkClick r:id="rId4"/>
              </a:rPr>
              <a:t>http://</a:t>
            </a:r>
            <a:r>
              <a:rPr lang="en-US" sz="1200" dirty="0" err="1">
                <a:hlinkClick r:id="rId4"/>
              </a:rPr>
              <a:t>mscoco.org</a:t>
            </a:r>
            <a:r>
              <a:rPr lang="en-US" sz="1200" dirty="0">
                <a:hlinkClick r:id="rId4"/>
              </a:rPr>
              <a:t>/dataset/#captions-leaderboard</a:t>
            </a:r>
            <a:endParaRPr lang="en-US" sz="1200" dirty="0"/>
          </a:p>
        </p:txBody>
      </p:sp>
      <p:sp>
        <p:nvSpPr>
          <p:cNvPr id="8" name="Rounded Rectangle 7"/>
          <p:cNvSpPr/>
          <p:nvPr/>
        </p:nvSpPr>
        <p:spPr>
          <a:xfrm>
            <a:off x="1524000" y="6155387"/>
            <a:ext cx="947872" cy="397980"/>
          </a:xfrm>
          <a:prstGeom prst="roundRect">
            <a:avLst/>
          </a:prstGeom>
          <a:noFill/>
          <a:ln w="38100" cap="flat">
            <a:solidFill>
              <a:srgbClr val="FF0000"/>
            </a:solidFill>
            <a:prstDash val="solid"/>
            <a:miter lim="400000"/>
          </a:ln>
          <a:effectLst>
            <a:outerShdw blurRad="50800" dist="38100" dir="2700000" algn="tl" rotWithShape="0">
              <a:srgbClr val="000000">
                <a:alpha val="43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hangingPunct="0">
              <a:spcBef>
                <a:spcPts val="0"/>
              </a:spcBef>
              <a:spcAft>
                <a:spcPts val="0"/>
              </a:spcAft>
            </a:pPr>
            <a:endParaRPr lang="en-US" sz="1400"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675546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816B0A-896D-0C4F-9618-FBDE3D918414}"/>
              </a:ext>
            </a:extLst>
          </p:cNvPr>
          <p:cNvSpPr/>
          <p:nvPr/>
        </p:nvSpPr>
        <p:spPr bwMode="auto">
          <a:xfrm>
            <a:off x="762000" y="685800"/>
            <a:ext cx="10820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pic>
        <p:nvPicPr>
          <p:cNvPr id="4" name="Picture 3" descr="Screen Shot 2015-10-23 at 2.3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466"/>
            <a:ext cx="9144000" cy="6820012"/>
          </a:xfrm>
          <a:prstGeom prst="rect">
            <a:avLst/>
          </a:prstGeom>
        </p:spPr>
      </p:pic>
      <p:pic>
        <p:nvPicPr>
          <p:cNvPr id="5" name="Picture 4" descr="Screen Shot 2015-10-23 at 2.32.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46" y="2858197"/>
            <a:ext cx="7655706" cy="1991211"/>
          </a:xfrm>
          <a:prstGeom prst="rect">
            <a:avLst/>
          </a:prstGeom>
          <a:ln>
            <a:solidFill>
              <a:schemeClr val="bg1">
                <a:lumMod val="50000"/>
              </a:schemeClr>
            </a:solidFill>
          </a:ln>
          <a:effectLst>
            <a:outerShdw blurRad="276225" dist="38100" dir="2700000" sx="109000" sy="109000" algn="tl" rotWithShape="0">
              <a:srgbClr val="000000">
                <a:alpha val="43000"/>
              </a:srgbClr>
            </a:outerShdw>
          </a:effectLst>
        </p:spPr>
      </p:pic>
      <p:sp>
        <p:nvSpPr>
          <p:cNvPr id="6" name="Rounded Rectangle 5"/>
          <p:cNvSpPr/>
          <p:nvPr/>
        </p:nvSpPr>
        <p:spPr>
          <a:xfrm>
            <a:off x="1524000" y="2313637"/>
            <a:ext cx="947872" cy="397980"/>
          </a:xfrm>
          <a:prstGeom prst="roundRect">
            <a:avLst/>
          </a:prstGeom>
          <a:noFill/>
          <a:ln w="38100" cap="flat">
            <a:solidFill>
              <a:srgbClr val="FF0000"/>
            </a:solidFill>
            <a:prstDash val="solid"/>
            <a:miter lim="400000"/>
          </a:ln>
          <a:effectLst>
            <a:outerShdw blurRad="50800" dist="38100" dir="2700000" algn="tl" rotWithShape="0">
              <a:srgbClr val="000000">
                <a:alpha val="43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hangingPunct="0">
              <a:spcBef>
                <a:spcPts val="0"/>
              </a:spcBef>
              <a:spcAft>
                <a:spcPts val="0"/>
              </a:spcAft>
            </a:pPr>
            <a:endParaRPr lang="en-US" sz="1400"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287385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80186" y="1274373"/>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920212" y="4186989"/>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413825" y="3795990"/>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25529" y="3414915"/>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8989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5397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66482"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23416"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30561" y="359997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83480"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53675"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0</a:t>
            </a:r>
            <a:endParaRPr lang="en-US" sz="1600" b="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71400" y="30198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38963" y="30214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39741" y="1811910"/>
            <a:ext cx="676275"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5004256" y="1811910"/>
            <a:ext cx="669414" cy="338554"/>
          </a:xfrm>
          <a:prstGeom prst="rect">
            <a:avLst/>
          </a:prstGeom>
          <a:noFill/>
        </p:spPr>
        <p:txBody>
          <a:bodyPr wrap="none" rtlCol="0">
            <a:spAutoFit/>
          </a:bodyPr>
          <a:lstStyle/>
          <a:p>
            <a:pPr algn="ctr"/>
            <a:r>
              <a:rPr lang="en-US" sz="1600" b="0" dirty="0">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37220"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304782"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89890"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77878" y="2150464"/>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50667"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38963" y="2150464"/>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72191" y="340787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61501" y="1808922"/>
            <a:ext cx="791371" cy="338554"/>
          </a:xfrm>
          <a:prstGeom prst="rect">
            <a:avLst/>
          </a:prstGeom>
          <a:noFill/>
        </p:spPr>
        <p:txBody>
          <a:bodyPr wrap="none" rtlCol="0">
            <a:spAutoFit/>
          </a:bodyPr>
          <a:lstStyle/>
          <a:p>
            <a:pPr algn="ctr"/>
            <a:r>
              <a:rPr lang="en-US" sz="1600" b="0" dirty="0">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723003" y="306989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68889" y="258756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57186" y="214747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81400" y="359520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57184" y="301687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59653"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77877" y="37838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45439" y="37854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63661" y="378090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5007303" y="4166570"/>
            <a:ext cx="6762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318443" y="4122120"/>
            <a:ext cx="87748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318009" y="3404671"/>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94600" y="359379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47519" y="3641705"/>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803002" y="30152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60788" y="1805723"/>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68821" y="3066694"/>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314706" y="2584364"/>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803002" y="2144277"/>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809478" y="377931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74772" y="4160383"/>
            <a:ext cx="66941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801893" y="340149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86886" y="3012093"/>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48145" y="1802542"/>
            <a:ext cx="877484" cy="338554"/>
          </a:xfrm>
          <a:prstGeom prst="rect">
            <a:avLst/>
          </a:prstGeom>
          <a:noFill/>
        </p:spPr>
        <p:txBody>
          <a:bodyPr wrap="none" rtlCol="0">
            <a:spAutoFit/>
          </a:bodyPr>
          <a:lstStyle/>
          <a:p>
            <a:pPr algn="ctr"/>
            <a:r>
              <a:rPr lang="en-US" sz="1600" b="0" dirty="0">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52705" y="306351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98590" y="258118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86887" y="214109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93362" y="377613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51149" y="4157202"/>
            <a:ext cx="48442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41730" y="4144968"/>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66" name="Straight Arrow Connector 65">
            <a:extLst>
              <a:ext uri="{FF2B5EF4-FFF2-40B4-BE49-F238E27FC236}">
                <a16:creationId xmlns:a16="http://schemas.microsoft.com/office/drawing/2014/main" id="{0C567D63-414C-9540-8430-4A8EFB1C8EE6}"/>
              </a:ext>
            </a:extLst>
          </p:cNvPr>
          <p:cNvCxnSpPr>
            <a:cxnSpLocks/>
          </p:cNvCxnSpPr>
          <p:nvPr/>
        </p:nvCxnSpPr>
        <p:spPr>
          <a:xfrm>
            <a:off x="2904767"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9CE39BC7-8685-CD4E-8F89-4D3B15BB11DE}"/>
              </a:ext>
            </a:extLst>
          </p:cNvPr>
          <p:cNvSpPr>
            <a:spLocks noGrp="1"/>
          </p:cNvSpPr>
          <p:nvPr>
            <p:ph type="title"/>
          </p:nvPr>
        </p:nvSpPr>
        <p:spPr/>
        <p:txBody>
          <a:bodyPr/>
          <a:lstStyle/>
          <a:p>
            <a:r>
              <a:rPr lang="en-US" dirty="0"/>
              <a:t>Sequential prediction example 3: Image captioning</a:t>
            </a:r>
          </a:p>
        </p:txBody>
      </p:sp>
    </p:spTree>
    <p:extLst>
      <p:ext uri="{BB962C8B-B14F-4D97-AF65-F5344CB8AC3E}">
        <p14:creationId xmlns:p14="http://schemas.microsoft.com/office/powerpoint/2010/main" val="42182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p:bldP spid="19" grpId="0"/>
      <p:bldP spid="21" grpId="0"/>
      <p:bldP spid="24" grpId="0"/>
      <p:bldP spid="25" grpId="0"/>
      <p:bldP spid="27" grpId="0"/>
      <p:bldP spid="28" grpId="0"/>
      <p:bldP spid="29" grpId="0" animBg="1"/>
      <p:bldP spid="31" grpId="0" animBg="1"/>
      <p:bldP spid="38" grpId="0" animBg="1"/>
      <p:bldP spid="40" grpId="0"/>
      <p:bldP spid="41" grpId="0"/>
      <p:bldP spid="42" grpId="0" animBg="1"/>
      <p:bldP spid="47" grpId="0"/>
      <p:bldP spid="51" grpId="0"/>
      <p:bldP spid="52" grpId="0"/>
      <p:bldP spid="54" grpId="0" animBg="1"/>
      <p:bldP spid="56" grpId="0"/>
      <p:bldP spid="58" grpId="0"/>
      <p:bldP spid="59" grpId="0"/>
      <p:bldP spid="60" grpId="0" animBg="1"/>
      <p:bldP spid="63" grpId="0"/>
      <p:bldP spid="64" grpId="0" animBg="1"/>
      <p:bldP spid="68" grpId="0"/>
      <p:bldP spid="69" grpId="0"/>
      <p:bldP spid="70" grpId="0" animBg="1"/>
      <p:bldP spid="73"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pic>
        <p:nvPicPr>
          <p:cNvPr id="6" name="Content Placeholder 5">
            <a:extLst>
              <a:ext uri="{FF2B5EF4-FFF2-40B4-BE49-F238E27FC236}">
                <a16:creationId xmlns:a16="http://schemas.microsoft.com/office/drawing/2014/main" id="{83E354C5-08C1-1E47-B42A-C0B3120BDD0A}"/>
              </a:ext>
            </a:extLst>
          </p:cNvPr>
          <p:cNvPicPr>
            <a:picLocks noGrp="1" noChangeAspect="1"/>
          </p:cNvPicPr>
          <p:nvPr>
            <p:ph idx="1"/>
          </p:nvPr>
        </p:nvPicPr>
        <p:blipFill>
          <a:blip r:embed="rId2"/>
          <a:stretch>
            <a:fillRect/>
          </a:stretch>
        </p:blipFill>
        <p:spPr>
          <a:xfrm>
            <a:off x="2368952" y="1941526"/>
            <a:ext cx="7493446" cy="4329358"/>
          </a:xfrm>
        </p:spPr>
      </p:pic>
      <p:pic>
        <p:nvPicPr>
          <p:cNvPr id="8" name="Picture 7">
            <a:extLst>
              <a:ext uri="{FF2B5EF4-FFF2-40B4-BE49-F238E27FC236}">
                <a16:creationId xmlns:a16="http://schemas.microsoft.com/office/drawing/2014/main" id="{8BBC7D8E-D3AF-5341-A68E-20BF28A4C588}"/>
              </a:ext>
            </a:extLst>
          </p:cNvPr>
          <p:cNvPicPr>
            <a:picLocks noChangeAspect="1"/>
          </p:cNvPicPr>
          <p:nvPr/>
        </p:nvPicPr>
        <p:blipFill rotWithShape="1">
          <a:blip r:embed="rId3"/>
          <a:srcRect r="16956"/>
          <a:stretch/>
        </p:blipFill>
        <p:spPr>
          <a:xfrm>
            <a:off x="2458760" y="1371338"/>
            <a:ext cx="7263639" cy="507520"/>
          </a:xfrm>
          <a:prstGeom prst="rect">
            <a:avLst/>
          </a:prstGeom>
        </p:spPr>
      </p:pic>
      <p:sp>
        <p:nvSpPr>
          <p:cNvPr id="3" name="Rectangle 2">
            <a:extLst>
              <a:ext uri="{FF2B5EF4-FFF2-40B4-BE49-F238E27FC236}">
                <a16:creationId xmlns:a16="http://schemas.microsoft.com/office/drawing/2014/main" id="{E13D39EF-6F83-B84C-9C14-F2602D6FC6AD}"/>
              </a:ext>
            </a:extLst>
          </p:cNvPr>
          <p:cNvSpPr/>
          <p:nvPr/>
        </p:nvSpPr>
        <p:spPr>
          <a:xfrm>
            <a:off x="4165043" y="6284214"/>
            <a:ext cx="4051109" cy="461665"/>
          </a:xfrm>
          <a:prstGeom prst="rect">
            <a:avLst/>
          </a:prstGeom>
        </p:spPr>
        <p:txBody>
          <a:bodyPr wrap="none">
            <a:spAutoFit/>
          </a:bodyPr>
          <a:lstStyle/>
          <a:p>
            <a:r>
              <a:rPr lang="en-US" sz="2400" b="0" dirty="0">
                <a:hlinkClick r:id="rId4"/>
              </a:rPr>
              <a:t>https://</a:t>
            </a:r>
            <a:r>
              <a:rPr lang="en-US" sz="2400" b="0" dirty="0" err="1">
                <a:hlinkClick r:id="rId4"/>
              </a:rPr>
              <a:t>translate.google.com</a:t>
            </a:r>
            <a:r>
              <a:rPr lang="en-US" sz="2400" b="0" dirty="0">
                <a:hlinkClick r:id="rId4"/>
              </a:rPr>
              <a:t>/</a:t>
            </a:r>
            <a:endParaRPr lang="en-US" sz="2400" b="0" dirty="0"/>
          </a:p>
        </p:txBody>
      </p:sp>
    </p:spTree>
    <p:extLst>
      <p:ext uri="{BB962C8B-B14F-4D97-AF65-F5344CB8AC3E}">
        <p14:creationId xmlns:p14="http://schemas.microsoft.com/office/powerpoint/2010/main" val="114463588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81887</TotalTime>
  <Words>3525</Words>
  <Application>Microsoft Macintosh PowerPoint</Application>
  <PresentationFormat>Widescreen</PresentationFormat>
  <Paragraphs>936</Paragraphs>
  <Slides>78</Slides>
  <Notes>12</Notes>
  <HiddenSlides>10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0" baseType="lpstr">
      <vt:lpstr>Arial</vt:lpstr>
      <vt:lpstr>Cambria Math</vt:lpstr>
      <vt:lpstr>CMU Bright Oblique</vt:lpstr>
      <vt:lpstr>CMU Bright Roman</vt:lpstr>
      <vt:lpstr>CMU Bright SemiBold</vt:lpstr>
      <vt:lpstr>CMU Bright SemiBold Oblique</vt:lpstr>
      <vt:lpstr>Helvetica Neue Light</vt:lpstr>
      <vt:lpstr>Open Sans</vt:lpstr>
      <vt:lpstr>Proxima Nova</vt:lpstr>
      <vt:lpstr>Times New Roman</vt:lpstr>
      <vt:lpstr>Blank Presentation</vt:lpstr>
      <vt:lpstr>Equation</vt:lpstr>
      <vt:lpstr>Recurrent networks</vt:lpstr>
      <vt:lpstr>Outline</vt:lpstr>
      <vt:lpstr>Sequential prediction example 1: Sentiment classification</vt:lpstr>
      <vt:lpstr>Sequential prediction example 1: Sentiment classification</vt:lpstr>
      <vt:lpstr>Sequential prediction example 2: Text generation</vt:lpstr>
      <vt:lpstr>Sequential prediction example 2: Text generation</vt:lpstr>
      <vt:lpstr>Sequential prediction example 3: Image captioning</vt:lpstr>
      <vt:lpstr>Sequential prediction example 3: Image captioning</vt:lpstr>
      <vt:lpstr>Example 4: Machine translation</vt:lpstr>
      <vt:lpstr>Example 4: Machine translation</vt:lpstr>
      <vt:lpstr>Summary: Input-output scenarios</vt:lpstr>
      <vt:lpstr>Outline</vt:lpstr>
      <vt:lpstr>Recurrent unit</vt:lpstr>
      <vt:lpstr>Recurrent unit</vt:lpstr>
      <vt:lpstr>Vanilla RNN cell</vt:lpstr>
      <vt:lpstr>Vanilla RNN cell</vt:lpstr>
      <vt:lpstr>Vanilla RNN cell</vt:lpstr>
      <vt:lpstr>Vanilla RNN cell</vt:lpstr>
      <vt:lpstr>RNN forward pass</vt:lpstr>
      <vt:lpstr>RNN forward pass: Computation graph</vt:lpstr>
      <vt:lpstr>Training: Backpropagation through time (BPTT)</vt:lpstr>
      <vt:lpstr>Backpropagation through time</vt:lpstr>
      <vt:lpstr>Backpropagation through time</vt:lpstr>
      <vt:lpstr>Training: Backpropagation through time (BPTT)</vt:lpstr>
      <vt:lpstr>Truncated backpropagation through time</vt:lpstr>
      <vt:lpstr>Truncated backpropagation through time</vt:lpstr>
      <vt:lpstr>Truncated backpropagation through time</vt:lpstr>
      <vt:lpstr>RNN backward pass</vt:lpstr>
      <vt:lpstr>Vanishing and exploding gradients</vt:lpstr>
      <vt:lpstr>Outline</vt:lpstr>
      <vt:lpstr>Long short-term memory (LSTM)</vt:lpstr>
      <vt:lpstr>The LSTM cell</vt:lpstr>
      <vt:lpstr>The LSTM cell</vt:lpstr>
      <vt:lpstr>The LSTM cell</vt:lpstr>
      <vt:lpstr>The LSTM cell</vt:lpstr>
      <vt:lpstr>The LSTM cell</vt:lpstr>
      <vt:lpstr>The LSTM cell</vt:lpstr>
      <vt:lpstr>LSTM forward pass summary</vt:lpstr>
      <vt:lpstr>LSTM backward pass</vt:lpstr>
      <vt:lpstr>LSTM variant: Gated recurrent unit (GRU)</vt:lpstr>
      <vt:lpstr>Gated recurrent unit (GRU)</vt:lpstr>
      <vt:lpstr>Gated recurrent unit (GRU)</vt:lpstr>
      <vt:lpstr>Gated recurrent unit (GRU)</vt:lpstr>
      <vt:lpstr>LSTM variant: Gated recurrent unit (GRU)</vt:lpstr>
      <vt:lpstr>Outline</vt:lpstr>
      <vt:lpstr>Recall: Input-output scenarios</vt:lpstr>
      <vt:lpstr>RNN architectures</vt:lpstr>
      <vt:lpstr>Multi-layer RNNs</vt:lpstr>
      <vt:lpstr>Multi-layer RNNs</vt:lpstr>
      <vt:lpstr>Multi-layer RNNs</vt:lpstr>
      <vt:lpstr>Bi-directional RNNs</vt:lpstr>
      <vt:lpstr>Google Neural Machine Translation (GNMT)</vt:lpstr>
      <vt:lpstr>Outline</vt:lpstr>
      <vt:lpstr>Language modeling: Character RNN</vt:lpstr>
      <vt:lpstr>Language modeling: Character RNN</vt:lpstr>
      <vt:lpstr>Searching for interpretable hidden units</vt:lpstr>
      <vt:lpstr>Searching for interpretable hidden units</vt:lpstr>
      <vt:lpstr>Searching for interpretable hidden units</vt:lpstr>
      <vt:lpstr>Searching for interpretable hidden units</vt:lpstr>
      <vt:lpstr>Searching for interpretable hidden units</vt:lpstr>
      <vt:lpstr>Searching for interpretable hidden units</vt:lpstr>
      <vt:lpstr>Sequence classification</vt:lpstr>
      <vt:lpstr>Sequence classification</vt:lpstr>
      <vt:lpstr>Sequence classification</vt:lpstr>
      <vt:lpstr>Sequence classification</vt:lpstr>
      <vt:lpstr>Sequence classification</vt:lpstr>
      <vt:lpstr>Recurrent models: Outline</vt:lpstr>
      <vt:lpstr>Image caption generation</vt:lpstr>
      <vt:lpstr>Image caption generation: Training time</vt:lpstr>
      <vt:lpstr>Image caption generation: Test time</vt:lpstr>
      <vt:lpstr>Image caption generation: Beam search</vt:lpstr>
      <vt:lpstr>Image caption generation: Beam search</vt:lpstr>
      <vt:lpstr>Image caption generation: Example outputs</vt:lpstr>
      <vt:lpstr>How to evaluate image captioning?</vt:lpstr>
      <vt:lpstr>BLEU: Bilingual Evaluation Understudy</vt:lpstr>
      <vt:lpstr>BLEU: Bilingual Evaluation Understudy</vt:lpstr>
      <vt:lpstr>PowerPoint Presentation</vt:lpstr>
      <vt:lpstr>PowerPoint Presentation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2349</cp:revision>
  <cp:lastPrinted>2022-04-13T15:48:03Z</cp:lastPrinted>
  <dcterms:created xsi:type="dcterms:W3CDTF">2004-08-29T23:15:23Z</dcterms:created>
  <dcterms:modified xsi:type="dcterms:W3CDTF">2024-04-15T15:48:51Z</dcterms:modified>
</cp:coreProperties>
</file>