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8" r:id="rId2"/>
  </p:sldMasterIdLst>
  <p:notesMasterIdLst>
    <p:notesMasterId r:id="rId63"/>
  </p:notesMasterIdLst>
  <p:sldIdLst>
    <p:sldId id="303" r:id="rId3"/>
    <p:sldId id="1356" r:id="rId4"/>
    <p:sldId id="1414" r:id="rId5"/>
    <p:sldId id="452" r:id="rId6"/>
    <p:sldId id="1476" r:id="rId7"/>
    <p:sldId id="1364" r:id="rId8"/>
    <p:sldId id="1477" r:id="rId9"/>
    <p:sldId id="1325" r:id="rId10"/>
    <p:sldId id="1330" r:id="rId11"/>
    <p:sldId id="1342" r:id="rId12"/>
    <p:sldId id="1335" r:id="rId13"/>
    <p:sldId id="1336" r:id="rId14"/>
    <p:sldId id="1337" r:id="rId15"/>
    <p:sldId id="1339" r:id="rId16"/>
    <p:sldId id="1340" r:id="rId17"/>
    <p:sldId id="286" r:id="rId18"/>
    <p:sldId id="1290" r:id="rId19"/>
    <p:sldId id="1328" r:id="rId20"/>
    <p:sldId id="1417" r:id="rId21"/>
    <p:sldId id="1298" r:id="rId22"/>
    <p:sldId id="1311" r:id="rId23"/>
    <p:sldId id="1303" r:id="rId24"/>
    <p:sldId id="1301" r:id="rId25"/>
    <p:sldId id="1366" r:id="rId26"/>
    <p:sldId id="1346" r:id="rId27"/>
    <p:sldId id="289" r:id="rId28"/>
    <p:sldId id="294" r:id="rId29"/>
    <p:sldId id="1348" r:id="rId30"/>
    <p:sldId id="1349" r:id="rId31"/>
    <p:sldId id="1351" r:id="rId32"/>
    <p:sldId id="472" r:id="rId33"/>
    <p:sldId id="1285" r:id="rId34"/>
    <p:sldId id="1286" r:id="rId35"/>
    <p:sldId id="1324" r:id="rId36"/>
    <p:sldId id="1474" r:id="rId37"/>
    <p:sldId id="1475" r:id="rId38"/>
    <p:sldId id="1318" r:id="rId39"/>
    <p:sldId id="1321" r:id="rId40"/>
    <p:sldId id="319" r:id="rId41"/>
    <p:sldId id="1412" r:id="rId42"/>
    <p:sldId id="1327" r:id="rId43"/>
    <p:sldId id="1319" r:id="rId44"/>
    <p:sldId id="327" r:id="rId45"/>
    <p:sldId id="1221" r:id="rId46"/>
    <p:sldId id="1159" r:id="rId47"/>
    <p:sldId id="1363" r:id="rId48"/>
    <p:sldId id="1410" r:id="rId49"/>
    <p:sldId id="1352" r:id="rId50"/>
    <p:sldId id="1457" r:id="rId51"/>
    <p:sldId id="1376" r:id="rId52"/>
    <p:sldId id="1331" r:id="rId53"/>
    <p:sldId id="1322" r:id="rId54"/>
    <p:sldId id="1326" r:id="rId55"/>
    <p:sldId id="352" r:id="rId56"/>
    <p:sldId id="346" r:id="rId57"/>
    <p:sldId id="1411" r:id="rId58"/>
    <p:sldId id="1317" r:id="rId59"/>
    <p:sldId id="1408" r:id="rId60"/>
    <p:sldId id="1455" r:id="rId61"/>
    <p:sldId id="1456" r:id="rId6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9900CC"/>
    <a:srgbClr val="D60093"/>
    <a:srgbClr val="FF9300"/>
    <a:srgbClr val="73FB79"/>
    <a:srgbClr val="FFD579"/>
    <a:srgbClr val="CC0066"/>
    <a:srgbClr val="EEB2E9"/>
    <a:srgbClr val="FF00FF"/>
    <a:srgbClr val="F7E5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91" autoAdjust="0"/>
    <p:restoredTop sz="83488" autoAdjust="0"/>
  </p:normalViewPr>
  <p:slideViewPr>
    <p:cSldViewPr>
      <p:cViewPr varScale="1">
        <p:scale>
          <a:sx n="92" d="100"/>
          <a:sy n="92" d="100"/>
        </p:scale>
        <p:origin x="416"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8601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8602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8602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58165C-9B11-4AA3-A889-152AF13555D8}" type="slidenum">
              <a:rPr lang="en-US"/>
              <a:pPr>
                <a:defRPr/>
              </a:pPr>
              <a:t>‹#›</a:t>
            </a:fld>
            <a:endParaRPr lang="en-US"/>
          </a:p>
        </p:txBody>
      </p:sp>
    </p:spTree>
    <p:extLst>
      <p:ext uri="{BB962C8B-B14F-4D97-AF65-F5344CB8AC3E}">
        <p14:creationId xmlns:p14="http://schemas.microsoft.com/office/powerpoint/2010/main" val="2304224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x-axis and y-axis of each plot correspond to the words in the source sentence (English) and the generated translation (French), respectively. Each pixel shows the weight </a:t>
            </a:r>
            <a:r>
              <a:rPr lang="el-GR" dirty="0"/>
              <a:t>α</a:t>
            </a:r>
            <a:r>
              <a:rPr lang="en-US" dirty="0" err="1"/>
              <a:t>ij</a:t>
            </a:r>
            <a:r>
              <a:rPr lang="en-US" dirty="0"/>
              <a:t> of the annotation of the j-</a:t>
            </a:r>
            <a:r>
              <a:rPr lang="en-US" dirty="0" err="1"/>
              <a:t>th</a:t>
            </a:r>
            <a:r>
              <a:rPr lang="en-US" dirty="0"/>
              <a:t> source word for the </a:t>
            </a:r>
            <a:r>
              <a:rPr lang="en-US" dirty="0" err="1"/>
              <a:t>i-th</a:t>
            </a:r>
            <a:r>
              <a:rPr lang="en-US" dirty="0"/>
              <a:t> target word </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16</a:t>
            </a:fld>
            <a:endParaRPr lang="en-US"/>
          </a:p>
        </p:txBody>
      </p:sp>
    </p:spTree>
    <p:extLst>
      <p:ext uri="{BB962C8B-B14F-4D97-AF65-F5344CB8AC3E}">
        <p14:creationId xmlns:p14="http://schemas.microsoft.com/office/powerpoint/2010/main" val="732953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44</a:t>
            </a:fld>
            <a:endParaRPr lang="en-US"/>
          </a:p>
        </p:txBody>
      </p:sp>
    </p:spTree>
    <p:extLst>
      <p:ext uri="{BB962C8B-B14F-4D97-AF65-F5344CB8AC3E}">
        <p14:creationId xmlns:p14="http://schemas.microsoft.com/office/powerpoint/2010/main" val="3316512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In each row, the first image shows five representative query locations with color coded dots. The other five images are attention maps for those query locations, with corresponding color coded arrows summarizing the most-attended regions. The self-attention module calculates response at a position as a weighted sum of the features at all positions, where the weights – or attention vectors – are calculated with only a small computational cost.</a:t>
            </a:r>
          </a:p>
          <a:p>
            <a:endParaRPr lang="en-US" dirty="0"/>
          </a:p>
          <a:p>
            <a:r>
              <a:rPr lang="en-US" dirty="0"/>
              <a:t>From the abstract: Traditional convolutional GANs generate high-resolution details as a function of only spatially local points in lower-resolution feature maps. In SAGAN, details can be generated using cues from all feature locations. Moreover, the discriminator can check that highly detailed features in distant portions of the image are consistent with each other.</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45</a:t>
            </a:fld>
            <a:endParaRPr lang="en-US"/>
          </a:p>
        </p:txBody>
      </p:sp>
    </p:spTree>
    <p:extLst>
      <p:ext uri="{BB962C8B-B14F-4D97-AF65-F5344CB8AC3E}">
        <p14:creationId xmlns:p14="http://schemas.microsoft.com/office/powerpoint/2010/main" val="392679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“Multi-head attention allows the model to jointly attend to information from different representation subspaces at different positions. With a single attention head, averaging inhibits this.”</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53</a:t>
            </a:fld>
            <a:endParaRPr lang="en-US"/>
          </a:p>
        </p:txBody>
      </p:sp>
    </p:spTree>
    <p:extLst>
      <p:ext uri="{BB962C8B-B14F-4D97-AF65-F5344CB8AC3E}">
        <p14:creationId xmlns:p14="http://schemas.microsoft.com/office/powerpoint/2010/main" val="360529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clipping: “MT systems can </a:t>
            </a:r>
            <a:r>
              <a:rPr lang="en-US" dirty="0" err="1"/>
              <a:t>overgenerate</a:t>
            </a:r>
            <a:r>
              <a:rPr lang="en-US" dirty="0"/>
              <a:t> “reasonable” words, resulting in improbable, but high-precision, translations. Intuitively the problem is clear: a reference word should be considered exhausted after a matching candidate word is identified.”</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18</a:t>
            </a:fld>
            <a:endParaRPr lang="en-US"/>
          </a:p>
        </p:txBody>
      </p:sp>
    </p:spTree>
    <p:extLst>
      <p:ext uri="{BB962C8B-B14F-4D97-AF65-F5344CB8AC3E}">
        <p14:creationId xmlns:p14="http://schemas.microsoft.com/office/powerpoint/2010/main" val="614250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clipping: “MT systems can </a:t>
            </a:r>
            <a:r>
              <a:rPr lang="en-US" dirty="0" err="1"/>
              <a:t>overgenerate</a:t>
            </a:r>
            <a:r>
              <a:rPr lang="en-US" dirty="0"/>
              <a:t> “reasonable” words, resulting in improbable, but high-precision, translations. Intuitively the problem is clear: a reference word should be considered exhausted after a matching candidate word is identified.”</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19</a:t>
            </a:fld>
            <a:endParaRPr lang="en-US"/>
          </a:p>
        </p:txBody>
      </p:sp>
    </p:spTree>
    <p:extLst>
      <p:ext uri="{BB962C8B-B14F-4D97-AF65-F5344CB8AC3E}">
        <p14:creationId xmlns:p14="http://schemas.microsoft.com/office/powerpoint/2010/main" val="505240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20</a:t>
            </a:fld>
            <a:endParaRPr lang="en-US"/>
          </a:p>
        </p:txBody>
      </p:sp>
    </p:spTree>
    <p:extLst>
      <p:ext uri="{BB962C8B-B14F-4D97-AF65-F5344CB8AC3E}">
        <p14:creationId xmlns:p14="http://schemas.microsoft.com/office/powerpoint/2010/main" val="2648289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model architecture of GNMT, Google’s Neural Machine Translation system. On the left is the encoder network, on the right is the decoder network, in the middle is the attention module. The bottom encoder layer is bi-directional: the pink nodes gather information from left to right while the green nodes gather information from right to left. The other layers of the encoder are </a:t>
            </a:r>
            <a:r>
              <a:rPr lang="en-US" dirty="0" err="1"/>
              <a:t>uni</a:t>
            </a:r>
            <a:r>
              <a:rPr lang="en-US" dirty="0"/>
              <a:t>-directional. Residual connections start from the layer third from the bottom in the encoder and decoder. The model is partitioned into multiple GPUs to speed up training. In our setup, we have 8 encoder LSTM layers (1 bi-directional layer and 7 </a:t>
            </a:r>
            <a:r>
              <a:rPr lang="en-US" dirty="0" err="1"/>
              <a:t>uni</a:t>
            </a:r>
            <a:r>
              <a:rPr lang="en-US" dirty="0"/>
              <a:t>-directional layers), and 8 decoder layers. With this setting, one model replica is partitioned 8-ways and is placed on 8 different GPUs typically belonging to one host machine. During training, the bottom bi-directional encoder layers compute in parallel first. Once both finish, the </a:t>
            </a:r>
            <a:r>
              <a:rPr lang="en-US" dirty="0" err="1"/>
              <a:t>uni</a:t>
            </a:r>
            <a:r>
              <a:rPr lang="en-US" dirty="0"/>
              <a:t>-directional encoder layers can start computing, each on a separate GPU. To retain as much parallelism as possible during running the decoder layers, we use the bottom decoder layer output only for obtaining recurrent attention context, which is sent directly to all the remaining decoder layers. The </a:t>
            </a:r>
            <a:r>
              <a:rPr lang="en-US" dirty="0" err="1"/>
              <a:t>softmax</a:t>
            </a:r>
            <a:r>
              <a:rPr lang="en-US" dirty="0"/>
              <a:t> layer is also partitioned and placed on multiple GPUs. Depending on the output vocabulary size we either have them run on the same GPUs as the encoder and decoder networks, or have them run on a separate set of dedicated GPUs.</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21</a:t>
            </a:fld>
            <a:endParaRPr lang="en-US"/>
          </a:p>
        </p:txBody>
      </p:sp>
    </p:spTree>
    <p:extLst>
      <p:ext uri="{BB962C8B-B14F-4D97-AF65-F5344CB8AC3E}">
        <p14:creationId xmlns:p14="http://schemas.microsoft.com/office/powerpoint/2010/main" val="4194986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22</a:t>
            </a:fld>
            <a:endParaRPr lang="en-US"/>
          </a:p>
        </p:txBody>
      </p:sp>
    </p:spTree>
    <p:extLst>
      <p:ext uri="{BB962C8B-B14F-4D97-AF65-F5344CB8AC3E}">
        <p14:creationId xmlns:p14="http://schemas.microsoft.com/office/powerpoint/2010/main" val="800784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23</a:t>
            </a:fld>
            <a:endParaRPr lang="en-US"/>
          </a:p>
        </p:txBody>
      </p:sp>
    </p:spTree>
    <p:extLst>
      <p:ext uri="{BB962C8B-B14F-4D97-AF65-F5344CB8AC3E}">
        <p14:creationId xmlns:p14="http://schemas.microsoft.com/office/powerpoint/2010/main" val="3539125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30</a:t>
            </a:fld>
            <a:endParaRPr lang="en-US"/>
          </a:p>
        </p:txBody>
      </p:sp>
    </p:spTree>
    <p:extLst>
      <p:ext uri="{BB962C8B-B14F-4D97-AF65-F5344CB8AC3E}">
        <p14:creationId xmlns:p14="http://schemas.microsoft.com/office/powerpoint/2010/main" val="3654424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38</a:t>
            </a:fld>
            <a:endParaRPr lang="en-US"/>
          </a:p>
        </p:txBody>
      </p:sp>
    </p:spTree>
    <p:extLst>
      <p:ext uri="{BB962C8B-B14F-4D97-AF65-F5344CB8AC3E}">
        <p14:creationId xmlns:p14="http://schemas.microsoft.com/office/powerpoint/2010/main" val="4246304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7B98E7-95E9-4DC5-AA12-47A3BCDE7A7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6931CC-CE3B-4775-AE74-94784714AAA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01E78B-61F1-4CC5-8105-5F9CB4DE94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EAB4C72-6734-4858-BAEE-5CE2F207342C}" type="slidenum">
              <a:rPr lang="en-US"/>
              <a:pPr/>
              <a:t>‹#›</a:t>
            </a:fld>
            <a:endParaRPr lang="en-US"/>
          </a:p>
        </p:txBody>
      </p:sp>
    </p:spTree>
    <p:extLst>
      <p:ext uri="{BB962C8B-B14F-4D97-AF65-F5344CB8AC3E}">
        <p14:creationId xmlns:p14="http://schemas.microsoft.com/office/powerpoint/2010/main" val="420784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2134D1-49F0-4546-86A1-AC0501B90F81}" type="slidenum">
              <a:rPr lang="en-US"/>
              <a:pPr/>
              <a:t>‹#›</a:t>
            </a:fld>
            <a:endParaRPr lang="en-US"/>
          </a:p>
        </p:txBody>
      </p:sp>
    </p:spTree>
    <p:extLst>
      <p:ext uri="{BB962C8B-B14F-4D97-AF65-F5344CB8AC3E}">
        <p14:creationId xmlns:p14="http://schemas.microsoft.com/office/powerpoint/2010/main" val="152748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89FDF80-94A4-4D7C-B1A8-7E251E7DBBA7}" type="slidenum">
              <a:rPr lang="en-US"/>
              <a:pPr/>
              <a:t>‹#›</a:t>
            </a:fld>
            <a:endParaRPr lang="en-US"/>
          </a:p>
        </p:txBody>
      </p:sp>
    </p:spTree>
    <p:extLst>
      <p:ext uri="{BB962C8B-B14F-4D97-AF65-F5344CB8AC3E}">
        <p14:creationId xmlns:p14="http://schemas.microsoft.com/office/powerpoint/2010/main" val="2010228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A40F0D-5C06-4731-A34C-109BF192A960}" type="slidenum">
              <a:rPr lang="en-US"/>
              <a:pPr/>
              <a:t>‹#›</a:t>
            </a:fld>
            <a:endParaRPr lang="en-US"/>
          </a:p>
        </p:txBody>
      </p:sp>
    </p:spTree>
    <p:extLst>
      <p:ext uri="{BB962C8B-B14F-4D97-AF65-F5344CB8AC3E}">
        <p14:creationId xmlns:p14="http://schemas.microsoft.com/office/powerpoint/2010/main" val="3242023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F124B6E-7B2C-4DD0-B100-850733DB18F3}" type="slidenum">
              <a:rPr lang="en-US"/>
              <a:pPr/>
              <a:t>‹#›</a:t>
            </a:fld>
            <a:endParaRPr lang="en-US"/>
          </a:p>
        </p:txBody>
      </p:sp>
    </p:spTree>
    <p:extLst>
      <p:ext uri="{BB962C8B-B14F-4D97-AF65-F5344CB8AC3E}">
        <p14:creationId xmlns:p14="http://schemas.microsoft.com/office/powerpoint/2010/main" val="1702283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DE235E0-140F-4275-AF4F-B2ED2B4FE746}" type="slidenum">
              <a:rPr lang="en-US"/>
              <a:pPr/>
              <a:t>‹#›</a:t>
            </a:fld>
            <a:endParaRPr lang="en-US"/>
          </a:p>
        </p:txBody>
      </p:sp>
    </p:spTree>
    <p:extLst>
      <p:ext uri="{BB962C8B-B14F-4D97-AF65-F5344CB8AC3E}">
        <p14:creationId xmlns:p14="http://schemas.microsoft.com/office/powerpoint/2010/main" val="2041669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5F59DEC-22BE-4F83-BAA8-9945FF969969}" type="slidenum">
              <a:rPr lang="en-US"/>
              <a:pPr/>
              <a:t>‹#›</a:t>
            </a:fld>
            <a:endParaRPr lang="en-US"/>
          </a:p>
        </p:txBody>
      </p:sp>
    </p:spTree>
    <p:extLst>
      <p:ext uri="{BB962C8B-B14F-4D97-AF65-F5344CB8AC3E}">
        <p14:creationId xmlns:p14="http://schemas.microsoft.com/office/powerpoint/2010/main" val="3862128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59325E5-224D-42B9-8A24-02AC07E5BC7E}" type="slidenum">
              <a:rPr lang="en-US"/>
              <a:pPr/>
              <a:t>‹#›</a:t>
            </a:fld>
            <a:endParaRPr lang="en-US"/>
          </a:p>
        </p:txBody>
      </p:sp>
    </p:spTree>
    <p:extLst>
      <p:ext uri="{BB962C8B-B14F-4D97-AF65-F5344CB8AC3E}">
        <p14:creationId xmlns:p14="http://schemas.microsoft.com/office/powerpoint/2010/main" val="296588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AB4661-3022-47E3-9732-5E7F64338D3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83EDF7-CE87-4276-8B7E-FD4597F8F227}" type="slidenum">
              <a:rPr lang="en-US"/>
              <a:pPr/>
              <a:t>‹#›</a:t>
            </a:fld>
            <a:endParaRPr lang="en-US"/>
          </a:p>
        </p:txBody>
      </p:sp>
    </p:spTree>
    <p:extLst>
      <p:ext uri="{BB962C8B-B14F-4D97-AF65-F5344CB8AC3E}">
        <p14:creationId xmlns:p14="http://schemas.microsoft.com/office/powerpoint/2010/main" val="2486954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6EB3C9-DDE7-4283-8861-FA4C83D84A97}" type="slidenum">
              <a:rPr lang="en-US"/>
              <a:pPr/>
              <a:t>‹#›</a:t>
            </a:fld>
            <a:endParaRPr lang="en-US"/>
          </a:p>
        </p:txBody>
      </p:sp>
    </p:spTree>
    <p:extLst>
      <p:ext uri="{BB962C8B-B14F-4D97-AF65-F5344CB8AC3E}">
        <p14:creationId xmlns:p14="http://schemas.microsoft.com/office/powerpoint/2010/main" val="43662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0EDD31-9D7F-4A41-8637-222DAC39B97A}" type="slidenum">
              <a:rPr lang="en-US"/>
              <a:pPr/>
              <a:t>‹#›</a:t>
            </a:fld>
            <a:endParaRPr lang="en-US"/>
          </a:p>
        </p:txBody>
      </p:sp>
    </p:spTree>
    <p:extLst>
      <p:ext uri="{BB962C8B-B14F-4D97-AF65-F5344CB8AC3E}">
        <p14:creationId xmlns:p14="http://schemas.microsoft.com/office/powerpoint/2010/main" val="1662759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826893A-60E9-48D9-9D9A-C2567195504F}" type="slidenum">
              <a:rPr lang="en-US"/>
              <a:pPr/>
              <a:t>‹#›</a:t>
            </a:fld>
            <a:endParaRPr lang="en-US"/>
          </a:p>
        </p:txBody>
      </p:sp>
    </p:spTree>
    <p:extLst>
      <p:ext uri="{BB962C8B-B14F-4D97-AF65-F5344CB8AC3E}">
        <p14:creationId xmlns:p14="http://schemas.microsoft.com/office/powerpoint/2010/main" val="232299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CF29F1-2C13-4D38-B318-4108E141706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EAFFAE-9F2D-4666-8459-369C2D147A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BD50FC-51B8-4E27-A0DC-3216DD12B13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8CFCBF-BF11-4778-B040-46B9F196177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782973-8154-4954-AAE8-41DAFDB7BE5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997AD-11D1-4F57-AB6F-125755FF66E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586DFB-E1CA-4BE7-96AE-B434DDEF83C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850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cs typeface="Arial" charset="0"/>
              </a:defRPr>
            </a:lvl1pPr>
          </a:lstStyle>
          <a:p>
            <a:pPr>
              <a:defRPr/>
            </a:pPr>
            <a:endParaRPr lang="en-US"/>
          </a:p>
        </p:txBody>
      </p:sp>
      <p:sp>
        <p:nvSpPr>
          <p:cNvPr id="61850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cs typeface="Arial" charset="0"/>
              </a:defRPr>
            </a:lvl1pPr>
          </a:lstStyle>
          <a:p>
            <a:pPr>
              <a:defRPr/>
            </a:pPr>
            <a:endParaRPr lang="en-US"/>
          </a:p>
        </p:txBody>
      </p:sp>
      <p:sp>
        <p:nvSpPr>
          <p:cNvPr id="61850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cs typeface="Arial" charset="0"/>
              </a:defRPr>
            </a:lvl1pPr>
          </a:lstStyle>
          <a:p>
            <a:pPr>
              <a:defRPr/>
            </a:pPr>
            <a:fld id="{8D6AAD3B-7D9C-4E52-9BE2-E4C1F70FF6F5}" type="slidenum">
              <a:rPr lang="en-US"/>
              <a:pPr>
                <a:defRPr/>
              </a:pPr>
              <a:t>‹#›</a:t>
            </a:fld>
            <a:endParaRPr lang="en-US"/>
          </a:p>
        </p:txBody>
      </p:sp>
      <p:sp>
        <p:nvSpPr>
          <p:cNvPr id="61850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FD88B6D-6F3B-4364-94DC-2683F02AD070}" type="slidenum">
              <a:rPr lang="en-US"/>
              <a:pPr/>
              <a:t>‹#›</a:t>
            </a:fld>
            <a:endParaRPr lang="en-US"/>
          </a:p>
        </p:txBody>
      </p:sp>
    </p:spTree>
    <p:extLst>
      <p:ext uri="{BB962C8B-B14F-4D97-AF65-F5344CB8AC3E}">
        <p14:creationId xmlns:p14="http://schemas.microsoft.com/office/powerpoint/2010/main" val="265798479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eb.eecs.umich.edu/~justincj/slides/eecs498/FA2020/598_FA2020_lecture13.pdf" TargetMode="Externa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6.png"/><Relationship Id="rId7" Type="http://schemas.openxmlformats.org/officeDocument/2006/relationships/image" Target="../media/image6.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5" Type="http://schemas.openxmlformats.org/officeDocument/2006/relationships/image" Target="../media/image14.png"/><Relationship Id="rId4" Type="http://schemas.openxmlformats.org/officeDocument/2006/relationships/image" Target="../media/image310.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8" Type="http://schemas.openxmlformats.org/officeDocument/2006/relationships/image" Target="../media/image330.png"/><Relationship Id="rId26" Type="http://schemas.openxmlformats.org/officeDocument/2006/relationships/image" Target="../media/image410.png"/><Relationship Id="rId3" Type="http://schemas.openxmlformats.org/officeDocument/2006/relationships/image" Target="../media/image26.png"/><Relationship Id="rId21" Type="http://schemas.openxmlformats.org/officeDocument/2006/relationships/image" Target="../media/image360.png"/><Relationship Id="rId7" Type="http://schemas.openxmlformats.org/officeDocument/2006/relationships/image" Target="../media/image6.png"/><Relationship Id="rId17" Type="http://schemas.openxmlformats.org/officeDocument/2006/relationships/image" Target="../media/image320.png"/><Relationship Id="rId25" Type="http://schemas.openxmlformats.org/officeDocument/2006/relationships/image" Target="../media/image400.png"/><Relationship Id="rId16" Type="http://schemas.openxmlformats.org/officeDocument/2006/relationships/image" Target="../media/image15.png"/><Relationship Id="rId20" Type="http://schemas.openxmlformats.org/officeDocument/2006/relationships/image" Target="../media/image350.png"/><Relationship Id="rId29" Type="http://schemas.openxmlformats.org/officeDocument/2006/relationships/image" Target="../media/image44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2.png"/><Relationship Id="rId24" Type="http://schemas.openxmlformats.org/officeDocument/2006/relationships/image" Target="../media/image390.png"/><Relationship Id="rId32" Type="http://schemas.openxmlformats.org/officeDocument/2006/relationships/hyperlink" Target="http://arxiv.org/pdf/1409.0473.pdf" TargetMode="External"/><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380.png"/><Relationship Id="rId28" Type="http://schemas.openxmlformats.org/officeDocument/2006/relationships/image" Target="../media/image430.png"/><Relationship Id="rId10" Type="http://schemas.openxmlformats.org/officeDocument/2006/relationships/image" Target="../media/image300.png"/><Relationship Id="rId19" Type="http://schemas.openxmlformats.org/officeDocument/2006/relationships/image" Target="../media/image340.png"/><Relationship Id="rId31" Type="http://schemas.openxmlformats.org/officeDocument/2006/relationships/image" Target="../media/image460.png"/><Relationship Id="rId4" Type="http://schemas.openxmlformats.org/officeDocument/2006/relationships/image" Target="../media/image310.png"/><Relationship Id="rId9" Type="http://schemas.openxmlformats.org/officeDocument/2006/relationships/image" Target="../media/image8.png"/><Relationship Id="rId22" Type="http://schemas.openxmlformats.org/officeDocument/2006/relationships/image" Target="../media/image370.png"/><Relationship Id="rId27" Type="http://schemas.openxmlformats.org/officeDocument/2006/relationships/image" Target="../media/image420.png"/><Relationship Id="rId30" Type="http://schemas.openxmlformats.org/officeDocument/2006/relationships/image" Target="../media/image280.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8" Type="http://schemas.openxmlformats.org/officeDocument/2006/relationships/image" Target="../media/image330.png"/><Relationship Id="rId26" Type="http://schemas.openxmlformats.org/officeDocument/2006/relationships/image" Target="../media/image54.png"/><Relationship Id="rId3" Type="http://schemas.openxmlformats.org/officeDocument/2006/relationships/image" Target="../media/image26.png"/><Relationship Id="rId21" Type="http://schemas.openxmlformats.org/officeDocument/2006/relationships/image" Target="../media/image490.png"/><Relationship Id="rId7" Type="http://schemas.openxmlformats.org/officeDocument/2006/relationships/image" Target="../media/image6.png"/><Relationship Id="rId17" Type="http://schemas.openxmlformats.org/officeDocument/2006/relationships/image" Target="../media/image320.png"/><Relationship Id="rId25" Type="http://schemas.openxmlformats.org/officeDocument/2006/relationships/image" Target="../media/image53.png"/><Relationship Id="rId16" Type="http://schemas.openxmlformats.org/officeDocument/2006/relationships/image" Target="../media/image15.png"/><Relationship Id="rId20" Type="http://schemas.openxmlformats.org/officeDocument/2006/relationships/image" Target="../media/image480.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2.png"/><Relationship Id="rId24" Type="http://schemas.openxmlformats.org/officeDocument/2006/relationships/image" Target="../media/image520.png"/><Relationship Id="rId32" Type="http://schemas.openxmlformats.org/officeDocument/2006/relationships/image" Target="../media/image6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510.png"/><Relationship Id="rId28" Type="http://schemas.openxmlformats.org/officeDocument/2006/relationships/image" Target="../media/image56.png"/><Relationship Id="rId10" Type="http://schemas.openxmlformats.org/officeDocument/2006/relationships/image" Target="../media/image300.png"/><Relationship Id="rId19" Type="http://schemas.openxmlformats.org/officeDocument/2006/relationships/image" Target="../media/image470.png"/><Relationship Id="rId31" Type="http://schemas.openxmlformats.org/officeDocument/2006/relationships/image" Target="../media/image59.png"/><Relationship Id="rId4" Type="http://schemas.openxmlformats.org/officeDocument/2006/relationships/image" Target="../media/image310.png"/><Relationship Id="rId9" Type="http://schemas.openxmlformats.org/officeDocument/2006/relationships/image" Target="../media/image8.png"/><Relationship Id="rId22" Type="http://schemas.openxmlformats.org/officeDocument/2006/relationships/image" Target="../media/image500.png"/><Relationship Id="rId27" Type="http://schemas.openxmlformats.org/officeDocument/2006/relationships/image" Target="../media/image55.png"/><Relationship Id="rId30"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8" Type="http://schemas.openxmlformats.org/officeDocument/2006/relationships/image" Target="../media/image330.png"/><Relationship Id="rId26" Type="http://schemas.openxmlformats.org/officeDocument/2006/relationships/image" Target="../media/image68.png"/><Relationship Id="rId3" Type="http://schemas.openxmlformats.org/officeDocument/2006/relationships/image" Target="../media/image26.png"/><Relationship Id="rId21" Type="http://schemas.openxmlformats.org/officeDocument/2006/relationships/image" Target="../media/image63.png"/><Relationship Id="rId34" Type="http://schemas.openxmlformats.org/officeDocument/2006/relationships/image" Target="../media/image18.png"/><Relationship Id="rId7" Type="http://schemas.openxmlformats.org/officeDocument/2006/relationships/image" Target="../media/image6.png"/><Relationship Id="rId17" Type="http://schemas.openxmlformats.org/officeDocument/2006/relationships/image" Target="../media/image320.png"/><Relationship Id="rId25" Type="http://schemas.openxmlformats.org/officeDocument/2006/relationships/image" Target="../media/image67.png"/><Relationship Id="rId33" Type="http://schemas.openxmlformats.org/officeDocument/2006/relationships/image" Target="../media/image71.png"/><Relationship Id="rId16" Type="http://schemas.openxmlformats.org/officeDocument/2006/relationships/image" Target="../media/image15.png"/><Relationship Id="rId20" Type="http://schemas.openxmlformats.org/officeDocument/2006/relationships/image" Target="../media/image62.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2.png"/><Relationship Id="rId24" Type="http://schemas.openxmlformats.org/officeDocument/2006/relationships/image" Target="../media/image66.png"/><Relationship Id="rId32" Type="http://schemas.openxmlformats.org/officeDocument/2006/relationships/image" Target="../media/image7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65.png"/><Relationship Id="rId28" Type="http://schemas.openxmlformats.org/officeDocument/2006/relationships/image" Target="../media/image56.png"/><Relationship Id="rId10" Type="http://schemas.openxmlformats.org/officeDocument/2006/relationships/image" Target="../media/image300.png"/><Relationship Id="rId19" Type="http://schemas.openxmlformats.org/officeDocument/2006/relationships/image" Target="../media/image61.png"/><Relationship Id="rId31" Type="http://schemas.openxmlformats.org/officeDocument/2006/relationships/image" Target="../media/image69.png"/><Relationship Id="rId4" Type="http://schemas.openxmlformats.org/officeDocument/2006/relationships/image" Target="../media/image310.png"/><Relationship Id="rId9" Type="http://schemas.openxmlformats.org/officeDocument/2006/relationships/image" Target="../media/image8.png"/><Relationship Id="rId22" Type="http://schemas.openxmlformats.org/officeDocument/2006/relationships/image" Target="../media/image64.png"/><Relationship Id="rId27" Type="http://schemas.openxmlformats.org/officeDocument/2006/relationships/image" Target="../media/image55.png"/><Relationship Id="rId30" Type="http://schemas.openxmlformats.org/officeDocument/2006/relationships/image" Target="../media/image58.png"/></Relationships>
</file>

<file path=ppt/slides/_rels/slide14.xml.rels><?xml version="1.0" encoding="UTF-8" standalone="yes"?>
<Relationships xmlns="http://schemas.openxmlformats.org/package/2006/relationships"><Relationship Id="rId18" Type="http://schemas.openxmlformats.org/officeDocument/2006/relationships/image" Target="../media/image330.png"/><Relationship Id="rId26" Type="http://schemas.openxmlformats.org/officeDocument/2006/relationships/image" Target="../media/image79.png"/><Relationship Id="rId3" Type="http://schemas.openxmlformats.org/officeDocument/2006/relationships/image" Target="../media/image26.png"/><Relationship Id="rId21" Type="http://schemas.openxmlformats.org/officeDocument/2006/relationships/image" Target="../media/image74.png"/><Relationship Id="rId34" Type="http://schemas.openxmlformats.org/officeDocument/2006/relationships/image" Target="../media/image18.png"/><Relationship Id="rId7" Type="http://schemas.openxmlformats.org/officeDocument/2006/relationships/image" Target="../media/image6.png"/><Relationship Id="rId17" Type="http://schemas.openxmlformats.org/officeDocument/2006/relationships/image" Target="../media/image320.png"/><Relationship Id="rId25" Type="http://schemas.openxmlformats.org/officeDocument/2006/relationships/image" Target="../media/image78.png"/><Relationship Id="rId33" Type="http://schemas.openxmlformats.org/officeDocument/2006/relationships/image" Target="../media/image71.png"/><Relationship Id="rId38" Type="http://schemas.openxmlformats.org/officeDocument/2006/relationships/image" Target="../media/image83.png"/><Relationship Id="rId16" Type="http://schemas.openxmlformats.org/officeDocument/2006/relationships/image" Target="../media/image15.png"/><Relationship Id="rId20" Type="http://schemas.openxmlformats.org/officeDocument/2006/relationships/image" Target="../media/image73.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2.png"/><Relationship Id="rId24" Type="http://schemas.openxmlformats.org/officeDocument/2006/relationships/image" Target="../media/image77.png"/><Relationship Id="rId32" Type="http://schemas.openxmlformats.org/officeDocument/2006/relationships/image" Target="../media/image70.png"/><Relationship Id="rId37" Type="http://schemas.openxmlformats.org/officeDocument/2006/relationships/image" Target="../media/image82.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76.png"/><Relationship Id="rId28" Type="http://schemas.openxmlformats.org/officeDocument/2006/relationships/image" Target="../media/image56.png"/><Relationship Id="rId36" Type="http://schemas.openxmlformats.org/officeDocument/2006/relationships/image" Target="../media/image81.png"/><Relationship Id="rId10" Type="http://schemas.openxmlformats.org/officeDocument/2006/relationships/image" Target="../media/image300.png"/><Relationship Id="rId19" Type="http://schemas.openxmlformats.org/officeDocument/2006/relationships/image" Target="../media/image72.png"/><Relationship Id="rId31" Type="http://schemas.openxmlformats.org/officeDocument/2006/relationships/image" Target="../media/image69.png"/><Relationship Id="rId4" Type="http://schemas.openxmlformats.org/officeDocument/2006/relationships/image" Target="../media/image310.png"/><Relationship Id="rId9" Type="http://schemas.openxmlformats.org/officeDocument/2006/relationships/image" Target="../media/image8.png"/><Relationship Id="rId22" Type="http://schemas.openxmlformats.org/officeDocument/2006/relationships/image" Target="../media/image75.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80.png"/><Relationship Id="rId8" Type="http://schemas.openxmlformats.org/officeDocument/2006/relationships/image" Target="../media/image7.png"/></Relationships>
</file>

<file path=ppt/slides/_rels/slide15.xml.rels><?xml version="1.0" encoding="UTF-8" standalone="yes"?>
<Relationships xmlns="http://schemas.openxmlformats.org/package/2006/relationships"><Relationship Id="rId18" Type="http://schemas.openxmlformats.org/officeDocument/2006/relationships/image" Target="../media/image330.png"/><Relationship Id="rId26" Type="http://schemas.openxmlformats.org/officeDocument/2006/relationships/image" Target="../media/image91.png"/><Relationship Id="rId3" Type="http://schemas.openxmlformats.org/officeDocument/2006/relationships/image" Target="../media/image26.png"/><Relationship Id="rId21" Type="http://schemas.openxmlformats.org/officeDocument/2006/relationships/image" Target="../media/image86.png"/><Relationship Id="rId34" Type="http://schemas.openxmlformats.org/officeDocument/2006/relationships/image" Target="../media/image18.png"/><Relationship Id="rId7" Type="http://schemas.openxmlformats.org/officeDocument/2006/relationships/image" Target="../media/image6.png"/><Relationship Id="rId17" Type="http://schemas.openxmlformats.org/officeDocument/2006/relationships/image" Target="../media/image320.png"/><Relationship Id="rId25" Type="http://schemas.openxmlformats.org/officeDocument/2006/relationships/image" Target="../media/image90.png"/><Relationship Id="rId33" Type="http://schemas.openxmlformats.org/officeDocument/2006/relationships/image" Target="../media/image71.png"/><Relationship Id="rId38" Type="http://schemas.openxmlformats.org/officeDocument/2006/relationships/image" Target="../media/image83.png"/><Relationship Id="rId16" Type="http://schemas.openxmlformats.org/officeDocument/2006/relationships/image" Target="../media/image15.png"/><Relationship Id="rId20" Type="http://schemas.openxmlformats.org/officeDocument/2006/relationships/image" Target="../media/image85.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2.png"/><Relationship Id="rId24" Type="http://schemas.openxmlformats.org/officeDocument/2006/relationships/image" Target="../media/image89.png"/><Relationship Id="rId32" Type="http://schemas.openxmlformats.org/officeDocument/2006/relationships/image" Target="../media/image70.png"/><Relationship Id="rId37" Type="http://schemas.openxmlformats.org/officeDocument/2006/relationships/image" Target="../media/image82.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88.png"/><Relationship Id="rId28" Type="http://schemas.openxmlformats.org/officeDocument/2006/relationships/image" Target="../media/image56.png"/><Relationship Id="rId36" Type="http://schemas.openxmlformats.org/officeDocument/2006/relationships/image" Target="../media/image81.png"/><Relationship Id="rId10" Type="http://schemas.openxmlformats.org/officeDocument/2006/relationships/image" Target="../media/image300.png"/><Relationship Id="rId19" Type="http://schemas.openxmlformats.org/officeDocument/2006/relationships/image" Target="../media/image84.png"/><Relationship Id="rId31" Type="http://schemas.openxmlformats.org/officeDocument/2006/relationships/image" Target="../media/image69.png"/><Relationship Id="rId4" Type="http://schemas.openxmlformats.org/officeDocument/2006/relationships/image" Target="../media/image310.png"/><Relationship Id="rId9" Type="http://schemas.openxmlformats.org/officeDocument/2006/relationships/image" Target="../media/image8.png"/><Relationship Id="rId22" Type="http://schemas.openxmlformats.org/officeDocument/2006/relationships/image" Target="../media/image87.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80.png"/><Relationship Id="rId8"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arxiv.org/pdf/1409.0473.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arxiv.org/pdf/1409.0473.pdf" TargetMode="External"/><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towardsdatascience.com/evaluating-text-output-in-nlp-bleu-at-your-own-risk-e8609665a21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aclweb.org/anthology/P02-1040.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towardsdatascience.com/evaluating-text-output-in-nlp-bleu-at-your-own-risk-e8609665a21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abs/1609.08144"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nytimes.com/2016/12/14/magazine/the-great-ai-awakening.html" TargetMode="Externa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arxiv.org/abs/1609.0814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8" Type="http://schemas.openxmlformats.org/officeDocument/2006/relationships/image" Target="../media/image330.png"/><Relationship Id="rId26" Type="http://schemas.openxmlformats.org/officeDocument/2006/relationships/image" Target="../media/image91.png"/><Relationship Id="rId39" Type="http://schemas.openxmlformats.org/officeDocument/2006/relationships/image" Target="../media/image98.png"/><Relationship Id="rId3" Type="http://schemas.openxmlformats.org/officeDocument/2006/relationships/image" Target="../media/image26.png"/><Relationship Id="rId21" Type="http://schemas.openxmlformats.org/officeDocument/2006/relationships/image" Target="../media/image86.png"/><Relationship Id="rId34" Type="http://schemas.openxmlformats.org/officeDocument/2006/relationships/image" Target="../media/image18.png"/><Relationship Id="rId7" Type="http://schemas.openxmlformats.org/officeDocument/2006/relationships/image" Target="../media/image6.png"/><Relationship Id="rId17" Type="http://schemas.openxmlformats.org/officeDocument/2006/relationships/image" Target="../media/image320.png"/><Relationship Id="rId25" Type="http://schemas.openxmlformats.org/officeDocument/2006/relationships/image" Target="../media/image90.png"/><Relationship Id="rId33" Type="http://schemas.openxmlformats.org/officeDocument/2006/relationships/image" Target="../media/image71.png"/><Relationship Id="rId38" Type="http://schemas.openxmlformats.org/officeDocument/2006/relationships/image" Target="../media/image83.png"/><Relationship Id="rId16" Type="http://schemas.openxmlformats.org/officeDocument/2006/relationships/image" Target="../media/image15.png"/><Relationship Id="rId20" Type="http://schemas.openxmlformats.org/officeDocument/2006/relationships/image" Target="../media/image85.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2.png"/><Relationship Id="rId24" Type="http://schemas.openxmlformats.org/officeDocument/2006/relationships/image" Target="../media/image89.png"/><Relationship Id="rId32" Type="http://schemas.openxmlformats.org/officeDocument/2006/relationships/image" Target="../media/image70.png"/><Relationship Id="rId37" Type="http://schemas.openxmlformats.org/officeDocument/2006/relationships/image" Target="../media/image82.png"/><Relationship Id="rId40" Type="http://schemas.openxmlformats.org/officeDocument/2006/relationships/image" Target="../media/image99.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88.png"/><Relationship Id="rId28" Type="http://schemas.openxmlformats.org/officeDocument/2006/relationships/image" Target="../media/image56.png"/><Relationship Id="rId36" Type="http://schemas.openxmlformats.org/officeDocument/2006/relationships/image" Target="../media/image81.png"/><Relationship Id="rId10" Type="http://schemas.openxmlformats.org/officeDocument/2006/relationships/image" Target="../media/image300.png"/><Relationship Id="rId19" Type="http://schemas.openxmlformats.org/officeDocument/2006/relationships/image" Target="../media/image84.png"/><Relationship Id="rId31" Type="http://schemas.openxmlformats.org/officeDocument/2006/relationships/image" Target="../media/image69.png"/><Relationship Id="rId4" Type="http://schemas.openxmlformats.org/officeDocument/2006/relationships/image" Target="../media/image310.png"/><Relationship Id="rId9" Type="http://schemas.openxmlformats.org/officeDocument/2006/relationships/image" Target="../media/image8.png"/><Relationship Id="rId22" Type="http://schemas.openxmlformats.org/officeDocument/2006/relationships/image" Target="../media/image87.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80.png"/><Relationship Id="rId8"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arxiv.org/pdf/1502.03044.pdf"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6.jpeg"/><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hyperlink" Target="https://arxiv.org/pdf/1502.03044.pdf"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image" Target="../media/image320.png"/><Relationship Id="rId7" Type="http://schemas.openxmlformats.org/officeDocument/2006/relationships/image" Target="../media/image108.png"/><Relationship Id="rId12"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311.png"/><Relationship Id="rId11" Type="http://schemas.openxmlformats.org/officeDocument/2006/relationships/image" Target="../media/image106.png"/><Relationship Id="rId5" Type="http://schemas.openxmlformats.org/officeDocument/2006/relationships/image" Target="../media/image104.png"/><Relationship Id="rId10" Type="http://schemas.openxmlformats.org/officeDocument/2006/relationships/image" Target="../media/image105.png"/><Relationship Id="rId4" Type="http://schemas.openxmlformats.org/officeDocument/2006/relationships/image" Target="../media/image96.jpeg"/><Relationship Id="rId9" Type="http://schemas.openxmlformats.org/officeDocument/2006/relationships/image" Target="../media/image109.png"/></Relationships>
</file>

<file path=ppt/slides/_rels/slide29.xml.rels><?xml version="1.0" encoding="UTF-8" standalone="yes"?>
<Relationships xmlns="http://schemas.openxmlformats.org/package/2006/relationships"><Relationship Id="rId8" Type="http://schemas.openxmlformats.org/officeDocument/2006/relationships/image" Target="../media/image312.png"/><Relationship Id="rId13" Type="http://schemas.openxmlformats.org/officeDocument/2006/relationships/image" Target="../media/image109.png"/><Relationship Id="rId3" Type="http://schemas.openxmlformats.org/officeDocument/2006/relationships/image" Target="../media/image320.png"/><Relationship Id="rId7" Type="http://schemas.openxmlformats.org/officeDocument/2006/relationships/image" Target="../media/image108.png"/><Relationship Id="rId12" Type="http://schemas.openxmlformats.org/officeDocument/2006/relationships/image" Target="../media/image111.png"/><Relationship Id="rId2" Type="http://schemas.openxmlformats.org/officeDocument/2006/relationships/image" Target="../media/image102.png"/><Relationship Id="rId16"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311.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2.png"/><Relationship Id="rId10" Type="http://schemas.openxmlformats.org/officeDocument/2006/relationships/image" Target="../media/image9.png"/><Relationship Id="rId4" Type="http://schemas.openxmlformats.org/officeDocument/2006/relationships/image" Target="../media/image96.jpeg"/><Relationship Id="rId9" Type="http://schemas.openxmlformats.org/officeDocument/2006/relationships/image" Target="../media/image57.png"/><Relationship Id="rId1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1.png"/><Relationship Id="rId18" Type="http://schemas.openxmlformats.org/officeDocument/2006/relationships/image" Target="../media/image115.png"/><Relationship Id="rId3" Type="http://schemas.openxmlformats.org/officeDocument/2006/relationships/image" Target="../media/image102.png"/><Relationship Id="rId21" Type="http://schemas.openxmlformats.org/officeDocument/2006/relationships/image" Target="../media/image116.png"/><Relationship Id="rId7" Type="http://schemas.openxmlformats.org/officeDocument/2006/relationships/image" Target="../media/image311.png"/><Relationship Id="rId12" Type="http://schemas.openxmlformats.org/officeDocument/2006/relationships/image" Target="../media/image110.png"/><Relationship Id="rId17" Type="http://schemas.openxmlformats.org/officeDocument/2006/relationships/image" Target="../media/image114.png"/><Relationship Id="rId25" Type="http://schemas.openxmlformats.org/officeDocument/2006/relationships/image" Target="../media/image118.png"/><Relationship Id="rId2" Type="http://schemas.openxmlformats.org/officeDocument/2006/relationships/notesSlide" Target="../notesSlides/notesSlide8.xml"/><Relationship Id="rId16" Type="http://schemas.openxmlformats.org/officeDocument/2006/relationships/image" Target="../media/image19.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9.png"/><Relationship Id="rId24" Type="http://schemas.openxmlformats.org/officeDocument/2006/relationships/image" Target="../media/image117.png"/><Relationship Id="rId5" Type="http://schemas.openxmlformats.org/officeDocument/2006/relationships/image" Target="../media/image96.jpeg"/><Relationship Id="rId15" Type="http://schemas.openxmlformats.org/officeDocument/2006/relationships/image" Target="../media/image18.png"/><Relationship Id="rId23" Type="http://schemas.openxmlformats.org/officeDocument/2006/relationships/image" Target="../media/image105.png"/><Relationship Id="rId10" Type="http://schemas.openxmlformats.org/officeDocument/2006/relationships/image" Target="../media/image57.png"/><Relationship Id="rId19" Type="http://schemas.openxmlformats.org/officeDocument/2006/relationships/image" Target="../media/image69.png"/><Relationship Id="rId4" Type="http://schemas.openxmlformats.org/officeDocument/2006/relationships/image" Target="../media/image320.png"/><Relationship Id="rId9" Type="http://schemas.openxmlformats.org/officeDocument/2006/relationships/image" Target="../media/image312.png"/><Relationship Id="rId14" Type="http://schemas.openxmlformats.org/officeDocument/2006/relationships/image" Target="../media/image109.png"/><Relationship Id="rId22" Type="http://schemas.openxmlformats.org/officeDocument/2006/relationships/image" Target="../media/image82.png"/></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lazebni.cs.illinois.edu/spring17/lec21_captioning.pdf" TargetMode="External"/><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3.pdf"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jalammar.github.io/illustrated-transformer/" TargetMode="External"/><Relationship Id="rId2" Type="http://schemas.openxmlformats.org/officeDocument/2006/relationships/image" Target="../media/image103.tiff"/><Relationship Id="rId1" Type="http://schemas.openxmlformats.org/officeDocument/2006/relationships/slideLayout" Target="../slideLayouts/slideLayout2.xml"/><Relationship Id="rId4" Type="http://schemas.openxmlformats.org/officeDocument/2006/relationships/hyperlink" Target="https://papers.nips.cc/paper/7181-attention-is-all-you-need.pdf"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19.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hyperlink" Target="https://distill.pub/2016/augmented-rnns/" TargetMode="External"/><Relationship Id="rId9" Type="http://schemas.openxmlformats.org/officeDocument/2006/relationships/image" Target="NULL"/></Relationships>
</file>

<file path=ppt/slides/_rels/slide39.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9"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42"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41"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image" Target="NULL"/><Relationship Id="rId40"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36"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4" Type="http://schemas.openxmlformats.org/officeDocument/2006/relationships/hyperlink" Target="https://web.eecs.umich.edu/~justincj/slides/eecs498/FA2020/598_FA2020_lecture13.pdf" TargetMode="Externa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NULL"/><Relationship Id="rId43" Type="http://schemas.openxmlformats.org/officeDocument/2006/relationships/image" Target="NULL"/><Relationship Id="rId8" Type="http://schemas.openxmlformats.org/officeDocument/2006/relationships/image" Target="NULL"/><Relationship Id="rId3"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38"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hyperlink" Target="https://arxiv.org/pdf/1406.1078.pdf" TargetMode="External"/><Relationship Id="rId4" Type="http://schemas.openxmlformats.org/officeDocument/2006/relationships/hyperlink" Target="https://arxiv.org/abs/1409.3215" TargetMode="External"/></Relationships>
</file>

<file path=ppt/slides/_rels/slide40.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9"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42" Type="http://schemas.openxmlformats.org/officeDocument/2006/relationships/image" Target="NULL"/><Relationship Id="rId7"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41"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image" Target="NULL"/><Relationship Id="rId40"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36"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4" Type="http://schemas.openxmlformats.org/officeDocument/2006/relationships/hyperlink" Target="https://web.eecs.umich.edu/~justincj/slides/eecs498/FA2020/598_FA2020_lecture13.pdf" TargetMode="Externa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NULL"/><Relationship Id="rId43" Type="http://schemas.openxmlformats.org/officeDocument/2006/relationships/image" Target="NULL"/><Relationship Id="rId8" Type="http://schemas.openxmlformats.org/officeDocument/2006/relationships/image" Target="NULL"/><Relationship Id="rId3"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38" Type="http://schemas.openxmlformats.org/officeDocument/2006/relationships/image" Target="NULL"/></Relationships>
</file>

<file path=ppt/slides/_rels/slide41.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hyperlink" Target="https://ai.googleblog.com/2017/08/transformer-novel-neural-network.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36" Type="http://schemas.openxmlformats.org/officeDocument/2006/relationships/hyperlink" Target="https://web.eecs.umich.edu/~justincj/slides/eecs498/FA2020/598_FA2020_lecture13.pdf" TargetMode="Externa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NULL"/><Relationship Id="rId8" Type="http://schemas.openxmlformats.org/officeDocument/2006/relationships/image" Target="NULL"/></Relationships>
</file>

<file path=ppt/slides/_rels/slide44.xml.rels><?xml version="1.0" encoding="UTF-8" standalone="yes"?>
<Relationships xmlns="http://schemas.openxmlformats.org/package/2006/relationships"><Relationship Id="rId8" Type="http://schemas.openxmlformats.org/officeDocument/2006/relationships/hyperlink" Target="https://arxiv.org/pdf/1805.08318.pdf" TargetMode="External"/><Relationship Id="rId3" Type="http://schemas.openxmlformats.org/officeDocument/2006/relationships/image" Target="../media/image121.png"/><Relationship Id="rId7"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arxiv.org/pdf/1805.08318.pdf" TargetMode="External"/></Relationships>
</file>

<file path=ppt/slides/_rels/slide46.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hyperlink" Target="https://web.eecs.umich.edu/~justincj/slides/eecs498/FA2020/598_FA2020_lecture13.pdf" TargetMode="External"/><Relationship Id="rId8" Type="http://schemas.openxmlformats.org/officeDocument/2006/relationships/image" Target="NULL"/></Relationships>
</file>

<file path=ppt/slides/_rels/slide47.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hyperlink" Target="https://web.eecs.umich.edu/~justincj/slides/eecs498/FA2020/598_FA2020_lecture13.pdf" TargetMode="External"/><Relationship Id="rId8" Type="http://schemas.openxmlformats.org/officeDocument/2006/relationships/image" Target="NULL"/></Relationships>
</file>

<file path=ppt/slides/_rels/slide48.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hyperlink" Target="https://web.eecs.umich.edu/~justincj/slides/eecs498/FA2020/598_FA2020_lecture13.pdf" TargetMode="External"/><Relationship Id="rId8" Type="http://schemas.openxmlformats.org/officeDocument/2006/relationships/image" Target="NULL"/></Relationships>
</file>

<file path=ppt/slides/_rels/slide49.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4.png"/><Relationship Id="rId3" Type="http://schemas.openxmlformats.org/officeDocument/2006/relationships/image" Target="../media/image26.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2.png"/><Relationship Id="rId2" Type="http://schemas.openxmlformats.org/officeDocument/2006/relationships/image" Target="../media/image31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10.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hyperlink" Target="https://ai.googleblog.com/2017/08/transformer-novel-neural-network.html" TargetMode="External"/><Relationship Id="rId2" Type="http://schemas.openxmlformats.org/officeDocument/2006/relationships/image" Target="../media/image12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distill.pub/2016/augmented-rnns/" TargetMode="External"/><Relationship Id="rId2" Type="http://schemas.openxmlformats.org/officeDocument/2006/relationships/image" Target="../media/image125.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github.com/jessevig/bertviz"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NULL"/></Relationships>
</file>

<file path=ppt/slides/_rels/slide54.xml.rels><?xml version="1.0" encoding="UTF-8" standalone="yes"?>
<Relationships xmlns="http://schemas.openxmlformats.org/package/2006/relationships"><Relationship Id="rId3" Type="http://schemas.openxmlformats.org/officeDocument/2006/relationships/hyperlink" Target="https://arxiv.org/pdf/1607.06450.pdf" TargetMode="External"/><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image" Target="../media/image128.tiff"/><Relationship Id="rId1" Type="http://schemas.openxmlformats.org/officeDocument/2006/relationships/slideLayout" Target="../slideLayouts/slideLayout2.xml"/><Relationship Id="rId4" Type="http://schemas.openxmlformats.org/officeDocument/2006/relationships/hyperlink" Target="https://ai.googleblog.com/2017/08/transformer-novel-neural-network.html"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26"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6.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0.png"/><Relationship Id="rId4" Type="http://schemas.openxmlformats.org/officeDocument/2006/relationships/image" Target="../media/image310.png"/><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arxiv.org/pdf/2009.06732.pdf"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6.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10.png"/><Relationship Id="rId2" Type="http://schemas.openxmlformats.org/officeDocument/2006/relationships/image" Target="../media/image31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0.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10.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5" y="228600"/>
            <a:ext cx="8229600" cy="1143000"/>
          </a:xfrm>
        </p:spPr>
        <p:txBody>
          <a:bodyPr/>
          <a:lstStyle/>
          <a:p>
            <a:r>
              <a:rPr lang="en-US" dirty="0"/>
              <a:t>Sequence-to-sequence models with attention</a:t>
            </a:r>
          </a:p>
        </p:txBody>
      </p:sp>
      <p:sp>
        <p:nvSpPr>
          <p:cNvPr id="4" name="AutoShape 2" descr="https://s3.amazonaws.com/coursera/topics/ml/large-icon.png"/>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000000"/>
              </a:solidFill>
            </a:endParaRPr>
          </a:p>
        </p:txBody>
      </p:sp>
      <p:sp>
        <p:nvSpPr>
          <p:cNvPr id="3" name="Rectangle 2">
            <a:extLst>
              <a:ext uri="{FF2B5EF4-FFF2-40B4-BE49-F238E27FC236}">
                <a16:creationId xmlns:a16="http://schemas.microsoft.com/office/drawing/2014/main" id="{373B2372-DE97-4B45-9D20-8628B85BF5DD}"/>
              </a:ext>
            </a:extLst>
          </p:cNvPr>
          <p:cNvSpPr/>
          <p:nvPr/>
        </p:nvSpPr>
        <p:spPr>
          <a:xfrm>
            <a:off x="6400800" y="3581400"/>
            <a:ext cx="21336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3E2BBC-B93C-7244-A051-EC0A4F171488}"/>
              </a:ext>
            </a:extLst>
          </p:cNvPr>
          <p:cNvSpPr/>
          <p:nvPr/>
        </p:nvSpPr>
        <p:spPr>
          <a:xfrm>
            <a:off x="2362200" y="1765360"/>
            <a:ext cx="2133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E7909A-6B61-C142-A84E-2A04BA89C62B}"/>
              </a:ext>
            </a:extLst>
          </p:cNvPr>
          <p:cNvSpPr txBox="1"/>
          <p:nvPr/>
        </p:nvSpPr>
        <p:spPr>
          <a:xfrm>
            <a:off x="4397687" y="6412468"/>
            <a:ext cx="4006225" cy="369332"/>
          </a:xfrm>
          <a:prstGeom prst="rect">
            <a:avLst/>
          </a:prstGeom>
          <a:noFill/>
        </p:spPr>
        <p:txBody>
          <a:bodyPr wrap="none" rtlCol="0">
            <a:spAutoFit/>
          </a:bodyPr>
          <a:lstStyle/>
          <a:p>
            <a:r>
              <a:rPr lang="en-US" dirty="0"/>
              <a:t>Many slides adapted from </a:t>
            </a:r>
            <a:r>
              <a:rPr lang="en-US" dirty="0">
                <a:hlinkClick r:id="rId2"/>
              </a:rPr>
              <a:t>J. Johnson</a:t>
            </a:r>
            <a:endParaRPr lang="en-US" dirty="0"/>
          </a:p>
        </p:txBody>
      </p:sp>
      <p:sp>
        <p:nvSpPr>
          <p:cNvPr id="9" name="Content Placeholder 8">
            <a:extLst>
              <a:ext uri="{FF2B5EF4-FFF2-40B4-BE49-F238E27FC236}">
                <a16:creationId xmlns:a16="http://schemas.microsoft.com/office/drawing/2014/main" id="{F2342F50-C5C1-3F4D-9634-21F61CD04286}"/>
              </a:ext>
            </a:extLst>
          </p:cNvPr>
          <p:cNvSpPr>
            <a:spLocks noGrp="1"/>
          </p:cNvSpPr>
          <p:nvPr>
            <p:ph idx="1"/>
          </p:nvPr>
        </p:nvSpPr>
        <p:spPr/>
        <p:txBody>
          <a:bodyPr/>
          <a:lstStyle/>
          <a:p>
            <a:endParaRPr lang="en-US"/>
          </a:p>
        </p:txBody>
      </p:sp>
      <p:grpSp>
        <p:nvGrpSpPr>
          <p:cNvPr id="10" name="Group 9">
            <a:extLst>
              <a:ext uri="{FF2B5EF4-FFF2-40B4-BE49-F238E27FC236}">
                <a16:creationId xmlns:a16="http://schemas.microsoft.com/office/drawing/2014/main" id="{38BF75C7-B976-3B4D-BAF9-CF4AE0EE78D4}"/>
              </a:ext>
            </a:extLst>
          </p:cNvPr>
          <p:cNvGrpSpPr/>
          <p:nvPr/>
        </p:nvGrpSpPr>
        <p:grpSpPr>
          <a:xfrm>
            <a:off x="1883114" y="4677693"/>
            <a:ext cx="10049143" cy="1346231"/>
            <a:chOff x="2151696" y="2655234"/>
            <a:chExt cx="7888607" cy="1056795"/>
          </a:xfrm>
        </p:grpSpPr>
        <p:pic>
          <p:nvPicPr>
            <p:cNvPr id="11" name="Picture 10">
              <a:extLst>
                <a:ext uri="{FF2B5EF4-FFF2-40B4-BE49-F238E27FC236}">
                  <a16:creationId xmlns:a16="http://schemas.microsoft.com/office/drawing/2014/main" id="{298FB371-68C8-9444-8D1E-388AD464FD47}"/>
                </a:ext>
              </a:extLst>
            </p:cNvPr>
            <p:cNvPicPr>
              <a:picLocks noChangeAspect="1"/>
            </p:cNvPicPr>
            <p:nvPr/>
          </p:nvPicPr>
          <p:blipFill rotWithShape="1">
            <a:blip r:embed="rId3"/>
            <a:srcRect t="1726" b="55158"/>
            <a:stretch/>
          </p:blipFill>
          <p:spPr>
            <a:xfrm>
              <a:off x="2151696" y="2873829"/>
              <a:ext cx="7888607" cy="838200"/>
            </a:xfrm>
            <a:prstGeom prst="rect">
              <a:avLst/>
            </a:prstGeom>
          </p:spPr>
        </p:pic>
        <p:pic>
          <p:nvPicPr>
            <p:cNvPr id="12" name="Picture 11">
              <a:extLst>
                <a:ext uri="{FF2B5EF4-FFF2-40B4-BE49-F238E27FC236}">
                  <a16:creationId xmlns:a16="http://schemas.microsoft.com/office/drawing/2014/main" id="{F33290B8-0313-8D44-9CDD-8F58E3712539}"/>
                </a:ext>
              </a:extLst>
            </p:cNvPr>
            <p:cNvPicPr>
              <a:picLocks noChangeAspect="1"/>
            </p:cNvPicPr>
            <p:nvPr/>
          </p:nvPicPr>
          <p:blipFill rotWithShape="1">
            <a:blip r:embed="rId3"/>
            <a:srcRect t="88952" b="1529"/>
            <a:stretch/>
          </p:blipFill>
          <p:spPr>
            <a:xfrm>
              <a:off x="2151696" y="2655234"/>
              <a:ext cx="7888607" cy="185056"/>
            </a:xfrm>
            <a:prstGeom prst="rect">
              <a:avLst/>
            </a:prstGeom>
          </p:spPr>
        </p:pic>
      </p:grpSp>
      <p:pic>
        <p:nvPicPr>
          <p:cNvPr id="13" name="Picture 12">
            <a:extLst>
              <a:ext uri="{FF2B5EF4-FFF2-40B4-BE49-F238E27FC236}">
                <a16:creationId xmlns:a16="http://schemas.microsoft.com/office/drawing/2014/main" id="{83DE0BE2-8CF8-C24B-A7ED-BD017565A591}"/>
              </a:ext>
            </a:extLst>
          </p:cNvPr>
          <p:cNvPicPr>
            <a:picLocks noChangeAspect="1"/>
          </p:cNvPicPr>
          <p:nvPr/>
        </p:nvPicPr>
        <p:blipFill>
          <a:blip r:embed="rId4"/>
          <a:stretch>
            <a:fillRect/>
          </a:stretch>
        </p:blipFill>
        <p:spPr>
          <a:xfrm>
            <a:off x="152400" y="4517686"/>
            <a:ext cx="1730714" cy="1730714"/>
          </a:xfrm>
          <a:prstGeom prst="rect">
            <a:avLst/>
          </a:prstGeom>
        </p:spPr>
      </p:pic>
      <p:pic>
        <p:nvPicPr>
          <p:cNvPr id="14" name="Picture 13">
            <a:extLst>
              <a:ext uri="{FF2B5EF4-FFF2-40B4-BE49-F238E27FC236}">
                <a16:creationId xmlns:a16="http://schemas.microsoft.com/office/drawing/2014/main" id="{1B6360D9-3D1A-D34B-A46D-F3EE34058ECB}"/>
              </a:ext>
            </a:extLst>
          </p:cNvPr>
          <p:cNvPicPr>
            <a:picLocks noChangeAspect="1"/>
          </p:cNvPicPr>
          <p:nvPr/>
        </p:nvPicPr>
        <p:blipFill>
          <a:blip r:embed="rId5"/>
          <a:stretch>
            <a:fillRect/>
          </a:stretch>
        </p:blipFill>
        <p:spPr>
          <a:xfrm>
            <a:off x="4378291" y="1447800"/>
            <a:ext cx="2872162" cy="3001292"/>
          </a:xfrm>
          <a:prstGeom prst="rect">
            <a:avLst/>
          </a:prstGeom>
        </p:spPr>
      </p:pic>
    </p:spTree>
    <p:extLst>
      <p:ext uri="{BB962C8B-B14F-4D97-AF65-F5344CB8AC3E}">
        <p14:creationId xmlns:p14="http://schemas.microsoft.com/office/powerpoint/2010/main" val="4193508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with RNNs and attention</a:t>
            </a:r>
          </a:p>
        </p:txBody>
      </p:sp>
      <p:sp>
        <p:nvSpPr>
          <p:cNvPr id="3" name="Content Placeholder 2">
            <a:extLst>
              <a:ext uri="{FF2B5EF4-FFF2-40B4-BE49-F238E27FC236}">
                <a16:creationId xmlns:a16="http://schemas.microsoft.com/office/drawing/2014/main" id="{E94950A7-D827-4540-B14C-61EB733CC941}"/>
              </a:ext>
            </a:extLst>
          </p:cNvPr>
          <p:cNvSpPr>
            <a:spLocks noGrp="1"/>
          </p:cNvSpPr>
          <p:nvPr>
            <p:ph idx="1"/>
          </p:nvPr>
        </p:nvSpPr>
        <p:spPr/>
        <p:txBody>
          <a:bodyPr/>
          <a:lstStyle/>
          <a:p>
            <a:pPr marL="457200" indent="-457200">
              <a:buFont typeface="Arial" panose="020B0604020202020204" pitchFamily="34" charset="0"/>
              <a:buChar char="•"/>
            </a:pPr>
            <a:r>
              <a:rPr lang="en-US" dirty="0"/>
              <a:t>At each timestep of decoder, context vector “looks at” different parts of the input sequence</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66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with RNNs and attention</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498068"/>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972015"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972015" y="4580164"/>
                <a:ext cx="409985" cy="604157"/>
              </a:xfrm>
              <a:prstGeom prst="rect">
                <a:avLst/>
              </a:prstGeom>
              <a:blipFill>
                <a:blip r:embed="rId10"/>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8607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86079" y="2251546"/>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15" idx="3"/>
            <a:endCxn id="16" idx="1"/>
          </p:cNvCxnSpPr>
          <p:nvPr/>
        </p:nvCxnSpPr>
        <p:spPr>
          <a:xfrm>
            <a:off x="6046104" y="3720190"/>
            <a:ext cx="1725487"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9" idx="0"/>
          </p:cNvCxnSpPr>
          <p:nvPr/>
        </p:nvCxnSpPr>
        <p:spPr>
          <a:xfrm flipV="1">
            <a:off x="8177008"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a:stCxn id="16" idx="0"/>
            <a:endCxn id="21" idx="2"/>
          </p:cNvCxnSpPr>
          <p:nvPr/>
        </p:nvCxnSpPr>
        <p:spPr>
          <a:xfrm flipH="1" flipV="1">
            <a:off x="7991072"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328125AC-02F1-D64A-91F1-DB9EB3DA1192}"/>
                  </a:ext>
                </a:extLst>
              </p:cNvPr>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72" name="Rectangle 71">
                <a:extLst>
                  <a:ext uri="{FF2B5EF4-FFF2-40B4-BE49-F238E27FC236}">
                    <a16:creationId xmlns:a16="http://schemas.microsoft.com/office/drawing/2014/main" id="{328125AC-02F1-D64A-91F1-DB9EB3DA1192}"/>
                  </a:ext>
                </a:extLst>
              </p:cNvPr>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B84D594A-B68C-D943-92DD-697D58A88969}"/>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7771591"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1591" y="3418114"/>
                <a:ext cx="438967" cy="604157"/>
              </a:xfrm>
              <a:prstGeom prst="rect">
                <a:avLst/>
              </a:prstGeom>
              <a:blipFill>
                <a:blip r:embed="rId18"/>
                <a:stretch>
                  <a:fillRect/>
                </a:stretch>
              </a:blipFill>
              <a:ln w="12700">
                <a:solidFill>
                  <a:schemeClr val="accent1"/>
                </a:solidFill>
              </a:ln>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096AD6A7-C675-5641-B9C7-F218EC1E7619}"/>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AA2DAE5-8533-1649-A5EE-485D29DFF3EE}"/>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DFBEB10-3594-F149-B6B7-C51D7241A77C}"/>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821E20A-BF82-694D-8B57-FB54958B528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400F8F2-08E0-4844-83FC-4519451280B8}"/>
              </a:ext>
            </a:extLst>
          </p:cNvPr>
          <p:cNvSpPr/>
          <p:nvPr/>
        </p:nvSpPr>
        <p:spPr>
          <a:xfrm>
            <a:off x="599684" y="2099375"/>
            <a:ext cx="3318190" cy="310531"/>
          </a:xfrm>
          <a:prstGeom prst="rect">
            <a:avLst/>
          </a:prstGeom>
          <a:solidFill>
            <a:srgbClr val="FFD579">
              <a:alpha val="50000"/>
            </a:srgbClr>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softmax</a:t>
            </a:r>
            <a:endParaRPr lang="en-US" sz="2000" dirty="0">
              <a:solidFill>
                <a:schemeClr val="tx1"/>
              </a:solidFill>
            </a:endParaRPr>
          </a:p>
        </p:txBody>
      </p:sp>
      <p:cxnSp>
        <p:nvCxnSpPr>
          <p:cNvPr id="121" name="Straight Arrow Connector 120">
            <a:extLst>
              <a:ext uri="{FF2B5EF4-FFF2-40B4-BE49-F238E27FC236}">
                <a16:creationId xmlns:a16="http://schemas.microsoft.com/office/drawing/2014/main" id="{6036276C-38E8-FC42-8133-4BF001A37EE4}"/>
              </a:ext>
            </a:extLst>
          </p:cNvPr>
          <p:cNvCxnSpPr/>
          <p:nvPr/>
        </p:nvCxnSpPr>
        <p:spPr>
          <a:xfrm flipH="1" flipV="1">
            <a:off x="849086"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12490B2-F807-5F4F-A8A9-D91C768DA391}"/>
              </a:ext>
            </a:extLst>
          </p:cNvPr>
          <p:cNvCxnSpPr/>
          <p:nvPr/>
        </p:nvCxnSpPr>
        <p:spPr>
          <a:xfrm flipH="1" flipV="1">
            <a:off x="1785258" y="23975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298FBF6-12DD-B047-9EB5-516464AA866C}"/>
              </a:ext>
            </a:extLst>
          </p:cNvPr>
          <p:cNvCxnSpPr/>
          <p:nvPr/>
        </p:nvCxnSpPr>
        <p:spPr>
          <a:xfrm flipH="1" flipV="1">
            <a:off x="2729019" y="2410096"/>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DDBC29F-552E-D845-8D64-448A6915CB60}"/>
              </a:ext>
            </a:extLst>
          </p:cNvPr>
          <p:cNvCxnSpPr/>
          <p:nvPr/>
        </p:nvCxnSpPr>
        <p:spPr>
          <a:xfrm flipH="1" flipV="1">
            <a:off x="3682094"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CD47C02-576B-B446-9A9B-5582D979CE1A}"/>
              </a:ext>
            </a:extLst>
          </p:cNvPr>
          <p:cNvCxnSpPr/>
          <p:nvPr/>
        </p:nvCxnSpPr>
        <p:spPr>
          <a:xfrm flipH="1" flipV="1">
            <a:off x="3682094" y="188114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566F8D1-FE94-E84A-8F57-1258870EF3EA}"/>
              </a:ext>
            </a:extLst>
          </p:cNvPr>
          <p:cNvCxnSpPr/>
          <p:nvPr/>
        </p:nvCxnSpPr>
        <p:spPr>
          <a:xfrm flipH="1" flipV="1">
            <a:off x="2732371" y="190216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B5AAD75-CBB2-3B45-BFA4-F4B407B372D7}"/>
              </a:ext>
            </a:extLst>
          </p:cNvPr>
          <p:cNvCxnSpPr/>
          <p:nvPr/>
        </p:nvCxnSpPr>
        <p:spPr>
          <a:xfrm flipH="1" flipV="1">
            <a:off x="1797970" y="18989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7AD1F85-F8F2-314B-B685-8669E7E331AE}"/>
              </a:ext>
            </a:extLst>
          </p:cNvPr>
          <p:cNvCxnSpPr/>
          <p:nvPr/>
        </p:nvCxnSpPr>
        <p:spPr>
          <a:xfrm flipH="1" flipV="1">
            <a:off x="838572" y="189476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BF3883C-2297-6D41-B11D-CD5FAFFD98B1}"/>
              </a:ext>
            </a:extLst>
          </p:cNvPr>
          <p:cNvSpPr/>
          <p:nvPr/>
        </p:nvSpPr>
        <p:spPr>
          <a:xfrm>
            <a:off x="710290" y="1169214"/>
            <a:ext cx="265649" cy="22398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1" name="Rectangle 130">
            <a:extLst>
              <a:ext uri="{FF2B5EF4-FFF2-40B4-BE49-F238E27FC236}">
                <a16:creationId xmlns:a16="http://schemas.microsoft.com/office/drawing/2014/main" id="{D1CD6B3A-0F3D-7E47-B237-F35AEDC8341A}"/>
              </a:ext>
            </a:extLst>
          </p:cNvPr>
          <p:cNvSpPr/>
          <p:nvPr/>
        </p:nvSpPr>
        <p:spPr>
          <a:xfrm>
            <a:off x="1665145" y="1165214"/>
            <a:ext cx="265649" cy="22398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2" name="Rectangle 131">
            <a:extLst>
              <a:ext uri="{FF2B5EF4-FFF2-40B4-BE49-F238E27FC236}">
                <a16:creationId xmlns:a16="http://schemas.microsoft.com/office/drawing/2014/main" id="{E54890E0-E874-3A4A-94A2-561658C8CCA3}"/>
              </a:ext>
            </a:extLst>
          </p:cNvPr>
          <p:cNvSpPr/>
          <p:nvPr/>
        </p:nvSpPr>
        <p:spPr>
          <a:xfrm>
            <a:off x="2600428" y="1165214"/>
            <a:ext cx="265649" cy="22398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3" name="Rectangle 132">
            <a:extLst>
              <a:ext uri="{FF2B5EF4-FFF2-40B4-BE49-F238E27FC236}">
                <a16:creationId xmlns:a16="http://schemas.microsoft.com/office/drawing/2014/main" id="{AE3186E0-9EE2-9C44-81DA-EAC1267228D8}"/>
              </a:ext>
            </a:extLst>
          </p:cNvPr>
          <p:cNvSpPr/>
          <p:nvPr/>
        </p:nvSpPr>
        <p:spPr>
          <a:xfrm>
            <a:off x="3530206" y="1174316"/>
            <a:ext cx="265649" cy="22398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138" name="Curved Connector 137">
            <a:extLst>
              <a:ext uri="{FF2B5EF4-FFF2-40B4-BE49-F238E27FC236}">
                <a16:creationId xmlns:a16="http://schemas.microsoft.com/office/drawing/2014/main" id="{E82F4B8F-E0A2-B143-B56F-34E8B46CCEDC}"/>
              </a:ext>
            </a:extLst>
          </p:cNvPr>
          <p:cNvCxnSpPr/>
          <p:nvPr/>
        </p:nvCxnSpPr>
        <p:spPr>
          <a:xfrm rot="10800000" flipH="1">
            <a:off x="631366" y="1281209"/>
            <a:ext cx="78923" cy="2438986"/>
          </a:xfrm>
          <a:prstGeom prst="curvedConnector3">
            <a:avLst>
              <a:gd name="adj1" fmla="val -436308"/>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926EDC17-388D-534E-A6B4-E90EB78008CE}"/>
              </a:ext>
            </a:extLst>
          </p:cNvPr>
          <p:cNvCxnSpPr/>
          <p:nvPr/>
        </p:nvCxnSpPr>
        <p:spPr>
          <a:xfrm rot="10800000" flipH="1">
            <a:off x="1571211" y="1277209"/>
            <a:ext cx="93934" cy="2442986"/>
          </a:xfrm>
          <a:prstGeom prst="curvedConnector3">
            <a:avLst>
              <a:gd name="adj1" fmla="val -311133"/>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56541787-B879-8B43-A66B-D599CE8A4078}"/>
              </a:ext>
            </a:extLst>
          </p:cNvPr>
          <p:cNvCxnSpPr/>
          <p:nvPr/>
        </p:nvCxnSpPr>
        <p:spPr>
          <a:xfrm rot="10800000" flipH="1">
            <a:off x="2507380" y="1277210"/>
            <a:ext cx="93048" cy="2442985"/>
          </a:xfrm>
          <a:prstGeom prst="curvedConnector3">
            <a:avLst>
              <a:gd name="adj1" fmla="val -307877"/>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6F7B7162-156B-EE4E-86CD-1A555AFD8CF6}"/>
              </a:ext>
            </a:extLst>
          </p:cNvPr>
          <p:cNvCxnSpPr/>
          <p:nvPr/>
        </p:nvCxnSpPr>
        <p:spPr>
          <a:xfrm rot="10800000" flipH="1">
            <a:off x="3443548" y="1286312"/>
            <a:ext cx="86657" cy="2433881"/>
          </a:xfrm>
          <a:prstGeom prst="curvedConnector3">
            <a:avLst>
              <a:gd name="adj1" fmla="val -34394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11D4E1C-510A-9B42-A1E8-12AAE784B734}"/>
              </a:ext>
            </a:extLst>
          </p:cNvPr>
          <p:cNvCxnSpPr/>
          <p:nvPr/>
        </p:nvCxnSpPr>
        <p:spPr>
          <a:xfrm flipH="1" flipV="1">
            <a:off x="1794099"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58DA91F-90D8-DD42-9A0A-6E02AFB0005E}"/>
              </a:ext>
            </a:extLst>
          </p:cNvPr>
          <p:cNvCxnSpPr/>
          <p:nvPr/>
        </p:nvCxnSpPr>
        <p:spPr>
          <a:xfrm flipH="1" flipV="1">
            <a:off x="273325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EDF117E-AA72-014A-8FDA-0B0C5C69DAE8}"/>
              </a:ext>
            </a:extLst>
          </p:cNvPr>
          <p:cNvCxnSpPr/>
          <p:nvPr/>
        </p:nvCxnSpPr>
        <p:spPr>
          <a:xfrm flipH="1" flipV="1">
            <a:off x="3661253"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6DBEA4F-9A57-B241-A73F-2B1C7A1D0FC2}"/>
              </a:ext>
            </a:extLst>
          </p:cNvPr>
          <p:cNvCxnSpPr/>
          <p:nvPr/>
        </p:nvCxnSpPr>
        <p:spPr>
          <a:xfrm flipH="1" flipV="1">
            <a:off x="3680841" y="137615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B85761D-EFCC-8449-A847-2A7C49837B10}"/>
              </a:ext>
            </a:extLst>
          </p:cNvPr>
          <p:cNvCxnSpPr/>
          <p:nvPr/>
        </p:nvCxnSpPr>
        <p:spPr>
          <a:xfrm flipH="1" flipV="1">
            <a:off x="2731118" y="139717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40D4205-7CBC-B44C-93EE-72EEA560825B}"/>
              </a:ext>
            </a:extLst>
          </p:cNvPr>
          <p:cNvCxnSpPr/>
          <p:nvPr/>
        </p:nvCxnSpPr>
        <p:spPr>
          <a:xfrm flipH="1" flipV="1">
            <a:off x="1796717" y="139398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9D37395-90C9-CC45-85F7-5CF47589EC80}"/>
              </a:ext>
            </a:extLst>
          </p:cNvPr>
          <p:cNvCxnSpPr/>
          <p:nvPr/>
        </p:nvCxnSpPr>
        <p:spPr>
          <a:xfrm flipH="1" flipV="1">
            <a:off x="837319" y="138977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74C06400-8374-C34C-BDB8-FD89C4CE9145}"/>
                  </a:ext>
                </a:extLst>
              </p:cNvPr>
              <p:cNvSpPr/>
              <p:nvPr/>
            </p:nvSpPr>
            <p:spPr>
              <a:xfrm>
                <a:off x="597845"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i="1" baseline="-25000" dirty="0">
                          <a:solidFill>
                            <a:schemeClr val="tx1"/>
                          </a:solidFill>
                          <a:latin typeface="Cambria Math" panose="02040503050406030204" pitchFamily="18" charset="0"/>
                        </a:rPr>
                        <m:t>1</m:t>
                      </m:r>
                      <m:r>
                        <a:rPr lang="en-US" sz="2000" b="0" i="1" baseline="-25000" dirty="0" smtClean="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0" name="Rectangle 169">
                <a:extLst>
                  <a:ext uri="{FF2B5EF4-FFF2-40B4-BE49-F238E27FC236}">
                    <a16:creationId xmlns:a16="http://schemas.microsoft.com/office/drawing/2014/main" id="{74C06400-8374-C34C-BDB8-FD89C4CE9145}"/>
                  </a:ext>
                </a:extLst>
              </p:cNvPr>
              <p:cNvSpPr>
                <a:spLocks noRot="1" noChangeAspect="1" noMove="1" noResize="1" noEditPoints="1" noAdjustHandles="1" noChangeArrowheads="1" noChangeShapeType="1" noTextEdit="1"/>
              </p:cNvSpPr>
              <p:nvPr/>
            </p:nvSpPr>
            <p:spPr>
              <a:xfrm>
                <a:off x="597845" y="2589394"/>
                <a:ext cx="506009" cy="382406"/>
              </a:xfrm>
              <a:prstGeom prst="rect">
                <a:avLst/>
              </a:prstGeom>
              <a:blipFill>
                <a:blip r:embed="rId19"/>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F58A62DC-A43E-254F-A054-413C8AAD4B81}"/>
                  </a:ext>
                </a:extLst>
              </p:cNvPr>
              <p:cNvSpPr/>
              <p:nvPr/>
            </p:nvSpPr>
            <p:spPr>
              <a:xfrm>
                <a:off x="1537689"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1</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1" name="Rectangle 170">
                <a:extLst>
                  <a:ext uri="{FF2B5EF4-FFF2-40B4-BE49-F238E27FC236}">
                    <a16:creationId xmlns:a16="http://schemas.microsoft.com/office/drawing/2014/main" id="{F58A62DC-A43E-254F-A054-413C8AAD4B81}"/>
                  </a:ext>
                </a:extLst>
              </p:cNvPr>
              <p:cNvSpPr>
                <a:spLocks noRot="1" noChangeAspect="1" noMove="1" noResize="1" noEditPoints="1" noAdjustHandles="1" noChangeArrowheads="1" noChangeShapeType="1" noTextEdit="1"/>
              </p:cNvSpPr>
              <p:nvPr/>
            </p:nvSpPr>
            <p:spPr>
              <a:xfrm>
                <a:off x="1537689" y="2589394"/>
                <a:ext cx="506009" cy="382406"/>
              </a:xfrm>
              <a:prstGeom prst="rect">
                <a:avLst/>
              </a:prstGeom>
              <a:blipFill>
                <a:blip r:embed="rId20"/>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785A8756-AA77-114F-8204-8A63F4F6658B}"/>
                  </a:ext>
                </a:extLst>
              </p:cNvPr>
              <p:cNvSpPr/>
              <p:nvPr/>
            </p:nvSpPr>
            <p:spPr>
              <a:xfrm>
                <a:off x="247505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13</m:t>
                      </m:r>
                    </m:oMath>
                  </m:oMathPara>
                </a14:m>
                <a:endParaRPr lang="en-US" sz="2000" dirty="0">
                  <a:solidFill>
                    <a:schemeClr val="tx1"/>
                  </a:solidFill>
                </a:endParaRPr>
              </a:p>
            </p:txBody>
          </p:sp>
        </mc:Choice>
        <mc:Fallback xmlns="">
          <p:sp>
            <p:nvSpPr>
              <p:cNvPr id="174" name="Rectangle 173">
                <a:extLst>
                  <a:ext uri="{FF2B5EF4-FFF2-40B4-BE49-F238E27FC236}">
                    <a16:creationId xmlns:a16="http://schemas.microsoft.com/office/drawing/2014/main" id="{785A8756-AA77-114F-8204-8A63F4F6658B}"/>
                  </a:ext>
                </a:extLst>
              </p:cNvPr>
              <p:cNvSpPr>
                <a:spLocks noRot="1" noChangeAspect="1" noMove="1" noResize="1" noEditPoints="1" noAdjustHandles="1" noChangeArrowheads="1" noChangeShapeType="1" noTextEdit="1"/>
              </p:cNvSpPr>
              <p:nvPr/>
            </p:nvSpPr>
            <p:spPr>
              <a:xfrm>
                <a:off x="2475057" y="2589394"/>
                <a:ext cx="506009" cy="382406"/>
              </a:xfrm>
              <a:prstGeom prst="rect">
                <a:avLst/>
              </a:prstGeom>
              <a:blipFill>
                <a:blip r:embed="rId21"/>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83C38B3-C89C-6745-A9D6-FDEF98CD350D}"/>
                  </a:ext>
                </a:extLst>
              </p:cNvPr>
              <p:cNvSpPr/>
              <p:nvPr/>
            </p:nvSpPr>
            <p:spPr>
              <a:xfrm>
                <a:off x="341002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1</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75" name="Rectangle 174">
                <a:extLst>
                  <a:ext uri="{FF2B5EF4-FFF2-40B4-BE49-F238E27FC236}">
                    <a16:creationId xmlns:a16="http://schemas.microsoft.com/office/drawing/2014/main" id="{F83C38B3-C89C-6745-A9D6-FDEF98CD350D}"/>
                  </a:ext>
                </a:extLst>
              </p:cNvPr>
              <p:cNvSpPr>
                <a:spLocks noRot="1" noChangeAspect="1" noMove="1" noResize="1" noEditPoints="1" noAdjustHandles="1" noChangeArrowheads="1" noChangeShapeType="1" noTextEdit="1"/>
              </p:cNvSpPr>
              <p:nvPr/>
            </p:nvSpPr>
            <p:spPr>
              <a:xfrm>
                <a:off x="3410027" y="2589394"/>
                <a:ext cx="506009" cy="382406"/>
              </a:xfrm>
              <a:prstGeom prst="rect">
                <a:avLst/>
              </a:prstGeom>
              <a:blipFill>
                <a:blip r:embed="rId22"/>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A9B1DE2B-97F4-1344-800A-545941A529A2}"/>
                  </a:ext>
                </a:extLst>
              </p:cNvPr>
              <p:cNvSpPr/>
              <p:nvPr/>
            </p:nvSpPr>
            <p:spPr>
              <a:xfrm>
                <a:off x="597845" y="15225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1</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6" name="Rectangle 175">
                <a:extLst>
                  <a:ext uri="{FF2B5EF4-FFF2-40B4-BE49-F238E27FC236}">
                    <a16:creationId xmlns:a16="http://schemas.microsoft.com/office/drawing/2014/main" id="{A9B1DE2B-97F4-1344-800A-545941A529A2}"/>
                  </a:ext>
                </a:extLst>
              </p:cNvPr>
              <p:cNvSpPr>
                <a:spLocks noRot="1" noChangeAspect="1" noMove="1" noResize="1" noEditPoints="1" noAdjustHandles="1" noChangeArrowheads="1" noChangeShapeType="1" noTextEdit="1"/>
              </p:cNvSpPr>
              <p:nvPr/>
            </p:nvSpPr>
            <p:spPr>
              <a:xfrm>
                <a:off x="597845" y="1522594"/>
                <a:ext cx="506009" cy="382406"/>
              </a:xfrm>
              <a:prstGeom prst="rect">
                <a:avLst/>
              </a:prstGeom>
              <a:blipFill>
                <a:blip r:embed="rId23"/>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2DF634BD-F9EC-3C43-A85B-8E01335DAC5A}"/>
                  </a:ext>
                </a:extLst>
              </p:cNvPr>
              <p:cNvSpPr/>
              <p:nvPr/>
            </p:nvSpPr>
            <p:spPr>
              <a:xfrm>
                <a:off x="1537688" y="151934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1</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7" name="Rectangle 176">
                <a:extLst>
                  <a:ext uri="{FF2B5EF4-FFF2-40B4-BE49-F238E27FC236}">
                    <a16:creationId xmlns:a16="http://schemas.microsoft.com/office/drawing/2014/main" id="{2DF634BD-F9EC-3C43-A85B-8E01335DAC5A}"/>
                  </a:ext>
                </a:extLst>
              </p:cNvPr>
              <p:cNvSpPr>
                <a:spLocks noRot="1" noChangeAspect="1" noMove="1" noResize="1" noEditPoints="1" noAdjustHandles="1" noChangeArrowheads="1" noChangeShapeType="1" noTextEdit="1"/>
              </p:cNvSpPr>
              <p:nvPr/>
            </p:nvSpPr>
            <p:spPr>
              <a:xfrm>
                <a:off x="1537688" y="1519344"/>
                <a:ext cx="506009" cy="382406"/>
              </a:xfrm>
              <a:prstGeom prst="rect">
                <a:avLst/>
              </a:prstGeom>
              <a:blipFill>
                <a:blip r:embed="rId24"/>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98EBFA51-6500-A14C-8D89-2ABC50F6ADE8}"/>
                  </a:ext>
                </a:extLst>
              </p:cNvPr>
              <p:cNvSpPr/>
              <p:nvPr/>
            </p:nvSpPr>
            <p:spPr>
              <a:xfrm>
                <a:off x="2473858" y="1515635"/>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1</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9" name="Rectangle 178">
                <a:extLst>
                  <a:ext uri="{FF2B5EF4-FFF2-40B4-BE49-F238E27FC236}">
                    <a16:creationId xmlns:a16="http://schemas.microsoft.com/office/drawing/2014/main" id="{98EBFA51-6500-A14C-8D89-2ABC50F6ADE8}"/>
                  </a:ext>
                </a:extLst>
              </p:cNvPr>
              <p:cNvSpPr>
                <a:spLocks noRot="1" noChangeAspect="1" noMove="1" noResize="1" noEditPoints="1" noAdjustHandles="1" noChangeArrowheads="1" noChangeShapeType="1" noTextEdit="1"/>
              </p:cNvSpPr>
              <p:nvPr/>
            </p:nvSpPr>
            <p:spPr>
              <a:xfrm>
                <a:off x="2473858" y="1515635"/>
                <a:ext cx="506009" cy="382406"/>
              </a:xfrm>
              <a:prstGeom prst="rect">
                <a:avLst/>
              </a:prstGeom>
              <a:blipFill>
                <a:blip r:embed="rId25"/>
                <a:stretch>
                  <a:fillRect l="-2381"/>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86368423-DF66-D948-9585-8E599E59C3ED}"/>
                  </a:ext>
                </a:extLst>
              </p:cNvPr>
              <p:cNvSpPr/>
              <p:nvPr/>
            </p:nvSpPr>
            <p:spPr>
              <a:xfrm>
                <a:off x="3410027" y="1511057"/>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1</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80" name="Rectangle 179">
                <a:extLst>
                  <a:ext uri="{FF2B5EF4-FFF2-40B4-BE49-F238E27FC236}">
                    <a16:creationId xmlns:a16="http://schemas.microsoft.com/office/drawing/2014/main" id="{86368423-DF66-D948-9585-8E599E59C3ED}"/>
                  </a:ext>
                </a:extLst>
              </p:cNvPr>
              <p:cNvSpPr>
                <a:spLocks noRot="1" noChangeAspect="1" noMove="1" noResize="1" noEditPoints="1" noAdjustHandles="1" noChangeArrowheads="1" noChangeShapeType="1" noTextEdit="1"/>
              </p:cNvSpPr>
              <p:nvPr/>
            </p:nvSpPr>
            <p:spPr>
              <a:xfrm>
                <a:off x="3410027" y="1511057"/>
                <a:ext cx="506009" cy="382406"/>
              </a:xfrm>
              <a:prstGeom prst="rect">
                <a:avLst/>
              </a:prstGeom>
              <a:blipFill>
                <a:blip r:embed="rId26"/>
                <a:stretch>
                  <a:fillRect l="-2439"/>
                </a:stretch>
              </a:blipFill>
              <a:ln w="12700">
                <a:solidFill>
                  <a:srgbClr val="CC0066"/>
                </a:solidFill>
              </a:ln>
            </p:spPr>
            <p:txBody>
              <a:bodyPr/>
              <a:lstStyle/>
              <a:p>
                <a:r>
                  <a:rPr lang="en-US">
                    <a:noFill/>
                  </a:rPr>
                  <a:t> </a:t>
                </a:r>
              </a:p>
            </p:txBody>
          </p:sp>
        </mc:Fallback>
      </mc:AlternateContent>
      <p:cxnSp>
        <p:nvCxnSpPr>
          <p:cNvPr id="181" name="Elbow Connector 180">
            <a:extLst>
              <a:ext uri="{FF2B5EF4-FFF2-40B4-BE49-F238E27FC236}">
                <a16:creationId xmlns:a16="http://schemas.microsoft.com/office/drawing/2014/main" id="{185FA973-86E5-DC44-AC3C-AC428ED3AA95}"/>
              </a:ext>
            </a:extLst>
          </p:cNvPr>
          <p:cNvCxnSpPr/>
          <p:nvPr/>
        </p:nvCxnSpPr>
        <p:spPr>
          <a:xfrm rot="16200000" flipV="1">
            <a:off x="3363028" y="965406"/>
            <a:ext cx="104773" cy="4822414"/>
          </a:xfrm>
          <a:prstGeom prst="bentConnector2">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35F9AFAD-393D-C941-B349-6A6259895AA7}"/>
              </a:ext>
            </a:extLst>
          </p:cNvPr>
          <p:cNvCxnSpPr/>
          <p:nvPr/>
        </p:nvCxnSpPr>
        <p:spPr>
          <a:xfrm flipV="1">
            <a:off x="1004207" y="3009614"/>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B512817-7249-8A40-ADD3-CA26F1DBAAD3}"/>
              </a:ext>
            </a:extLst>
          </p:cNvPr>
          <p:cNvCxnSpPr/>
          <p:nvPr/>
        </p:nvCxnSpPr>
        <p:spPr>
          <a:xfrm flipV="1">
            <a:off x="1924050" y="2998728"/>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D8360DC-5768-A34A-A419-639C4707C83E}"/>
              </a:ext>
            </a:extLst>
          </p:cNvPr>
          <p:cNvCxnSpPr/>
          <p:nvPr/>
        </p:nvCxnSpPr>
        <p:spPr>
          <a:xfrm flipV="1">
            <a:off x="2887435" y="3006892"/>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1143ECBF-109E-E343-B435-0B7D52F5B25E}"/>
              </a:ext>
            </a:extLst>
          </p:cNvPr>
          <p:cNvCxnSpPr/>
          <p:nvPr/>
        </p:nvCxnSpPr>
        <p:spPr>
          <a:xfrm flipV="1">
            <a:off x="3810000" y="2998729"/>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83DCDAE-6D26-E844-8F15-A598B23D9433}"/>
              </a:ext>
            </a:extLst>
          </p:cNvPr>
          <p:cNvCxnSpPr/>
          <p:nvPr/>
        </p:nvCxnSpPr>
        <p:spPr>
          <a:xfrm flipH="1" flipV="1">
            <a:off x="83554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64B11F1-E201-CF4A-8BA6-F74795245EC2}"/>
              </a:ext>
            </a:extLst>
          </p:cNvPr>
          <p:cNvCxnSpPr>
            <a:cxnSpLocks/>
          </p:cNvCxnSpPr>
          <p:nvPr/>
        </p:nvCxnSpPr>
        <p:spPr>
          <a:xfrm>
            <a:off x="835542" y="1033841"/>
            <a:ext cx="6784458" cy="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ADAB1C7-F05C-804F-BBAE-C2C17235131F}"/>
              </a:ext>
            </a:extLst>
          </p:cNvPr>
          <p:cNvCxnSpPr>
            <a:cxnSpLocks/>
          </p:cNvCxnSpPr>
          <p:nvPr/>
        </p:nvCxnSpPr>
        <p:spPr>
          <a:xfrm>
            <a:off x="7620000" y="1033841"/>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09D66F56-6892-5C42-A55C-A222292DA28A}"/>
              </a:ext>
            </a:extLst>
          </p:cNvPr>
          <p:cNvSpPr/>
          <p:nvPr/>
        </p:nvSpPr>
        <p:spPr>
          <a:xfrm>
            <a:off x="5661232" y="891874"/>
            <a:ext cx="358259" cy="3020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t>
            </a:r>
            <a:endParaRPr lang="en-US" sz="2000" dirty="0">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D4FE10C5-E3A6-1F40-8250-E03A15545F06}"/>
                  </a:ext>
                </a:extLst>
              </p:cNvPr>
              <p:cNvSpPr txBox="1"/>
              <p:nvPr/>
            </p:nvSpPr>
            <p:spPr>
              <a:xfrm>
                <a:off x="4214622" y="1358921"/>
                <a:ext cx="3088997" cy="658514"/>
              </a:xfrm>
              <a:prstGeom prst="rect">
                <a:avLst/>
              </a:prstGeom>
              <a:noFill/>
            </p:spPr>
            <p:txBody>
              <a:bodyPr wrap="square" rtlCol="0">
                <a:spAutoFit/>
              </a:bodyPr>
              <a:lstStyle/>
              <a:p>
                <a:pPr algn="ctr"/>
                <a:r>
                  <a:rPr lang="en-US" dirty="0"/>
                  <a:t>Normalize to get </a:t>
                </a:r>
                <a:r>
                  <a:rPr lang="en-US" b="1" dirty="0"/>
                  <a:t>attention weights </a:t>
                </a:r>
                <a14:m>
                  <m:oMath xmlns:m="http://schemas.openxmlformats.org/officeDocument/2006/math">
                    <m:sSub>
                      <m:sSubPr>
                        <m:ctrlPr>
                          <a:rPr lang="en-US" i="1" smtClean="0">
                            <a:solidFill>
                              <a:srgbClr val="9900CC"/>
                            </a:solidFill>
                            <a:latin typeface="Cambria Math" panose="02040503050406030204" pitchFamily="18" charset="0"/>
                          </a:rPr>
                        </m:ctrlPr>
                      </m:sSubPr>
                      <m:e>
                        <m:r>
                          <a:rPr lang="en-US" b="0" i="1" smtClean="0">
                            <a:solidFill>
                              <a:srgbClr val="9900CC"/>
                            </a:solidFill>
                            <a:latin typeface="Cambria Math" panose="02040503050406030204" pitchFamily="18" charset="0"/>
                          </a:rPr>
                          <m:t>𝑎</m:t>
                        </m:r>
                      </m:e>
                      <m:sub>
                        <m:r>
                          <a:rPr lang="en-US" b="0" i="1" smtClean="0">
                            <a:solidFill>
                              <a:srgbClr val="9900CC"/>
                            </a:solidFill>
                            <a:latin typeface="Cambria Math" panose="02040503050406030204" pitchFamily="18" charset="0"/>
                          </a:rPr>
                          <m:t>𝑡</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𝑖</m:t>
                        </m:r>
                      </m:sub>
                    </m:sSub>
                  </m:oMath>
                </a14:m>
                <a:endParaRPr lang="en-US" dirty="0"/>
              </a:p>
            </p:txBody>
          </p:sp>
        </mc:Choice>
        <mc:Fallback xmlns="">
          <p:sp>
            <p:nvSpPr>
              <p:cNvPr id="139" name="TextBox 138">
                <a:extLst>
                  <a:ext uri="{FF2B5EF4-FFF2-40B4-BE49-F238E27FC236}">
                    <a16:creationId xmlns:a16="http://schemas.microsoft.com/office/drawing/2014/main" id="{D4FE10C5-E3A6-1F40-8250-E03A15545F06}"/>
                  </a:ext>
                </a:extLst>
              </p:cNvPr>
              <p:cNvSpPr txBox="1">
                <a:spLocks noRot="1" noChangeAspect="1" noMove="1" noResize="1" noEditPoints="1" noAdjustHandles="1" noChangeArrowheads="1" noChangeShapeType="1" noTextEdit="1"/>
              </p:cNvSpPr>
              <p:nvPr/>
            </p:nvSpPr>
            <p:spPr>
              <a:xfrm>
                <a:off x="4214622" y="1358921"/>
                <a:ext cx="3088997" cy="658514"/>
              </a:xfrm>
              <a:prstGeom prst="rect">
                <a:avLst/>
              </a:prstGeom>
              <a:blipFill>
                <a:blip r:embed="rId27"/>
                <a:stretch>
                  <a:fillRect t="-3774"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9589045C-E807-3244-8765-F1F1BB363257}"/>
                  </a:ext>
                </a:extLst>
              </p:cNvPr>
              <p:cNvSpPr txBox="1"/>
              <p:nvPr/>
            </p:nvSpPr>
            <p:spPr>
              <a:xfrm>
                <a:off x="7908094" y="1033715"/>
                <a:ext cx="3672232" cy="881460"/>
              </a:xfrm>
              <a:prstGeom prst="rect">
                <a:avLst/>
              </a:prstGeom>
              <a:noFill/>
            </p:spPr>
            <p:txBody>
              <a:bodyPr wrap="square" rtlCol="0">
                <a:spAutoFit/>
              </a:bodyPr>
              <a:lstStyle/>
              <a:p>
                <a:r>
                  <a:rPr lang="en-US" dirty="0"/>
                  <a:t>Compute </a:t>
                </a:r>
                <a:r>
                  <a:rPr lang="en-US" b="1" dirty="0"/>
                  <a:t>context vector</a:t>
                </a:r>
                <a:r>
                  <a:rPr lang="en-US" dirty="0"/>
                  <a:t> as</a:t>
                </a:r>
              </a:p>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𝑐</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 =</m:t>
                      </m:r>
                      <m:nary>
                        <m:naryPr>
                          <m:chr m:val="∑"/>
                          <m:limLoc m:val="subSup"/>
                          <m:supHide m:val="on"/>
                          <m:ctrlPr>
                            <a:rPr lang="en-US" i="1" dirty="0" smtClean="0">
                              <a:solidFill>
                                <a:srgbClr val="9900CC"/>
                              </a:solidFill>
                              <a:latin typeface="Cambria Math" panose="02040503050406030204" pitchFamily="18" charset="0"/>
                            </a:rPr>
                          </m:ctrlPr>
                        </m:naryPr>
                        <m:sub>
                          <m:r>
                            <m:rPr>
                              <m:brk m:alnAt="9"/>
                            </m:rPr>
                            <a:rPr lang="en-US" b="0" i="1" dirty="0" smtClean="0">
                              <a:solidFill>
                                <a:srgbClr val="9900CC"/>
                              </a:solidFill>
                              <a:latin typeface="Cambria Math" panose="02040503050406030204" pitchFamily="18" charset="0"/>
                            </a:rPr>
                            <m:t>𝑖</m:t>
                          </m:r>
                        </m:sub>
                        <m:sup/>
                        <m:e>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𝑎</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m:t>
                              </m:r>
                              <m:r>
                                <a:rPr lang="en-US" b="0" i="1" dirty="0" smtClean="0">
                                  <a:solidFill>
                                    <a:srgbClr val="9900CC"/>
                                  </a:solidFill>
                                  <a:latin typeface="Cambria Math" panose="02040503050406030204" pitchFamily="18" charset="0"/>
                                </a:rPr>
                                <m:t>𝑖</m:t>
                              </m:r>
                            </m:sub>
                          </m:sSub>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h</m:t>
                              </m:r>
                            </m:e>
                            <m:sub>
                              <m:r>
                                <a:rPr lang="en-US" b="0" i="1" dirty="0" smtClean="0">
                                  <a:solidFill>
                                    <a:srgbClr val="9900CC"/>
                                  </a:solidFill>
                                  <a:latin typeface="Cambria Math" panose="02040503050406030204" pitchFamily="18" charset="0"/>
                                </a:rPr>
                                <m:t>𝑖</m:t>
                              </m:r>
                            </m:sub>
                          </m:sSub>
                        </m:e>
                      </m:nary>
                    </m:oMath>
                  </m:oMathPara>
                </a14:m>
                <a:endParaRPr lang="en-US" dirty="0"/>
              </a:p>
            </p:txBody>
          </p:sp>
        </mc:Choice>
        <mc:Fallback xmlns="">
          <p:sp>
            <p:nvSpPr>
              <p:cNvPr id="143" name="TextBox 142">
                <a:extLst>
                  <a:ext uri="{FF2B5EF4-FFF2-40B4-BE49-F238E27FC236}">
                    <a16:creationId xmlns:a16="http://schemas.microsoft.com/office/drawing/2014/main" id="{9589045C-E807-3244-8765-F1F1BB363257}"/>
                  </a:ext>
                </a:extLst>
              </p:cNvPr>
              <p:cNvSpPr txBox="1">
                <a:spLocks noRot="1" noChangeAspect="1" noMove="1" noResize="1" noEditPoints="1" noAdjustHandles="1" noChangeArrowheads="1" noChangeShapeType="1" noTextEdit="1"/>
              </p:cNvSpPr>
              <p:nvPr/>
            </p:nvSpPr>
            <p:spPr>
              <a:xfrm>
                <a:off x="7908094" y="1033715"/>
                <a:ext cx="3672232" cy="881460"/>
              </a:xfrm>
              <a:prstGeom prst="rect">
                <a:avLst/>
              </a:prstGeom>
              <a:blipFill>
                <a:blip r:embed="rId28"/>
                <a:stretch>
                  <a:fillRect l="-1379" t="-78873" b="-1577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F7E73CCC-265E-3343-BCBE-9CD77DEEB77C}"/>
                  </a:ext>
                </a:extLst>
              </p:cNvPr>
              <p:cNvSpPr txBox="1"/>
              <p:nvPr/>
            </p:nvSpPr>
            <p:spPr>
              <a:xfrm>
                <a:off x="8328547" y="3361460"/>
                <a:ext cx="3774899" cy="646331"/>
              </a:xfrm>
              <a:prstGeom prst="rect">
                <a:avLst/>
              </a:prstGeom>
              <a:noFill/>
            </p:spPr>
            <p:txBody>
              <a:bodyPr wrap="square" rtlCol="0">
                <a:spAutoFit/>
              </a:bodyPr>
              <a:lstStyle/>
              <a:p>
                <a:r>
                  <a:rPr lang="en-US" dirty="0"/>
                  <a:t>Use context vector in decoder:</a:t>
                </a:r>
              </a:p>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𝑠</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 = </m:t>
                      </m:r>
                      <m:r>
                        <a:rPr lang="en-US" i="1" dirty="0" err="1">
                          <a:solidFill>
                            <a:srgbClr val="9900CC"/>
                          </a:solidFill>
                          <a:latin typeface="Cambria Math" panose="02040503050406030204" pitchFamily="18" charset="0"/>
                        </a:rPr>
                        <m:t>𝑔</m:t>
                      </m:r>
                      <m:r>
                        <a:rPr lang="en-US" i="1" baseline="-25000" dirty="0" err="1">
                          <a:solidFill>
                            <a:srgbClr val="9900CC"/>
                          </a:solidFill>
                          <a:latin typeface="Cambria Math" panose="02040503050406030204" pitchFamily="18" charset="0"/>
                        </a:rPr>
                        <m:t>𝑈</m:t>
                      </m:r>
                      <m:r>
                        <a:rPr lang="en-US" i="1" dirty="0">
                          <a:solidFill>
                            <a:srgbClr val="9900CC"/>
                          </a:solidFill>
                          <a:latin typeface="Cambria Math" panose="02040503050406030204" pitchFamily="18" charset="0"/>
                        </a:rPr>
                        <m:t>(</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𝑦</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−1</m:t>
                          </m:r>
                        </m:sub>
                      </m:sSub>
                      <m:r>
                        <a:rPr lang="en-US" b="0" i="1" dirty="0" smtClean="0">
                          <a:solidFill>
                            <a:srgbClr val="9900CC"/>
                          </a:solidFill>
                          <a:latin typeface="Cambria Math" panose="02040503050406030204" pitchFamily="18" charset="0"/>
                        </a:rPr>
                        <m:t>,</m:t>
                      </m:r>
                      <m:r>
                        <a:rPr lang="en-US" i="1" dirty="0">
                          <a:solidFill>
                            <a:srgbClr val="9900CC"/>
                          </a:solidFill>
                          <a:latin typeface="Cambria Math" panose="02040503050406030204" pitchFamily="18" charset="0"/>
                        </a:rPr>
                        <m:t> </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𝑠</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−1</m:t>
                          </m:r>
                        </m:sub>
                      </m:sSub>
                      <m:r>
                        <a:rPr lang="en-US" b="0" i="1" dirty="0" smtClean="0">
                          <a:solidFill>
                            <a:srgbClr val="9900CC"/>
                          </a:solidFill>
                          <a:latin typeface="Cambria Math" panose="02040503050406030204" pitchFamily="18" charset="0"/>
                        </a:rPr>
                        <m:t>,</m:t>
                      </m:r>
                      <m:r>
                        <a:rPr lang="en-US" i="1" dirty="0">
                          <a:solidFill>
                            <a:srgbClr val="9900CC"/>
                          </a:solidFill>
                          <a:latin typeface="Cambria Math" panose="02040503050406030204" pitchFamily="18" charset="0"/>
                        </a:rPr>
                        <m:t> </m:t>
                      </m:r>
                      <m:r>
                        <a:rPr lang="en-US" i="1" dirty="0" err="1">
                          <a:solidFill>
                            <a:srgbClr val="9900CC"/>
                          </a:solidFill>
                          <a:latin typeface="Cambria Math" panose="02040503050406030204" pitchFamily="18" charset="0"/>
                        </a:rPr>
                        <m:t>𝑐</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 </m:t>
                      </m:r>
                    </m:oMath>
                  </m:oMathPara>
                </a14:m>
                <a:endParaRPr lang="en-US" dirty="0"/>
              </a:p>
            </p:txBody>
          </p:sp>
        </mc:Choice>
        <mc:Fallback xmlns="">
          <p:sp>
            <p:nvSpPr>
              <p:cNvPr id="144" name="TextBox 143">
                <a:extLst>
                  <a:ext uri="{FF2B5EF4-FFF2-40B4-BE49-F238E27FC236}">
                    <a16:creationId xmlns:a16="http://schemas.microsoft.com/office/drawing/2014/main" id="{F7E73CCC-265E-3343-BCBE-9CD77DEEB77C}"/>
                  </a:ext>
                </a:extLst>
              </p:cNvPr>
              <p:cNvSpPr txBox="1">
                <a:spLocks noRot="1" noChangeAspect="1" noMove="1" noResize="1" noEditPoints="1" noAdjustHandles="1" noChangeArrowheads="1" noChangeShapeType="1" noTextEdit="1"/>
              </p:cNvSpPr>
              <p:nvPr/>
            </p:nvSpPr>
            <p:spPr>
              <a:xfrm>
                <a:off x="8328547" y="3361460"/>
                <a:ext cx="3774899" cy="646331"/>
              </a:xfrm>
              <a:prstGeom prst="rect">
                <a:avLst/>
              </a:prstGeom>
              <a:blipFill>
                <a:blip r:embed="rId29"/>
                <a:stretch>
                  <a:fillRect l="-1342" t="-3846"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2257FC41-AFA7-0948-8001-87872C55933E}"/>
                  </a:ext>
                </a:extLst>
              </p:cNvPr>
              <p:cNvSpPr txBox="1"/>
              <p:nvPr/>
            </p:nvSpPr>
            <p:spPr>
              <a:xfrm>
                <a:off x="3886200" y="2425909"/>
                <a:ext cx="4031482" cy="658514"/>
              </a:xfrm>
              <a:prstGeom prst="rect">
                <a:avLst/>
              </a:prstGeom>
              <a:noFill/>
            </p:spPr>
            <p:txBody>
              <a:bodyPr wrap="square" rtlCol="0">
                <a:spAutoFit/>
              </a:bodyPr>
              <a:lstStyle/>
              <a:p>
                <a:r>
                  <a:rPr lang="en-US" dirty="0"/>
                  <a:t>Compute scalar</a:t>
                </a:r>
                <a:r>
                  <a:rPr lang="en-US" b="1" dirty="0"/>
                  <a:t> alignment scores</a:t>
                </a:r>
                <a:endParaRPr lang="en-US" dirty="0"/>
              </a:p>
              <a:p>
                <a:pPr/>
                <a14:m>
                  <m:oMathPara xmlns:m="http://schemas.openxmlformats.org/officeDocument/2006/math">
                    <m:oMathParaPr>
                      <m:jc m:val="centerGroup"/>
                    </m:oMathParaPr>
                    <m:oMath xmlns:m="http://schemas.openxmlformats.org/officeDocument/2006/math">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𝑒</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m:t>
                          </m:r>
                          <m:r>
                            <a:rPr lang="en-US" b="0" i="1" dirty="0" smtClean="0">
                              <a:solidFill>
                                <a:srgbClr val="9900CC"/>
                              </a:solidFill>
                              <a:latin typeface="Cambria Math" panose="02040503050406030204" pitchFamily="18" charset="0"/>
                            </a:rPr>
                            <m:t>𝑖</m:t>
                          </m:r>
                        </m:sub>
                      </m:sSub>
                      <m:r>
                        <a:rPr lang="en-US" i="1" dirty="0">
                          <a:solidFill>
                            <a:srgbClr val="9900CC"/>
                          </a:solidFill>
                          <a:latin typeface="Cambria Math" panose="02040503050406030204" pitchFamily="18" charset="0"/>
                        </a:rPr>
                        <m:t> = </m:t>
                      </m:r>
                      <m:r>
                        <a:rPr lang="en-US" i="1" dirty="0" err="1">
                          <a:solidFill>
                            <a:srgbClr val="9900CC"/>
                          </a:solidFill>
                          <a:latin typeface="Cambria Math" panose="02040503050406030204" pitchFamily="18" charset="0"/>
                        </a:rPr>
                        <m:t>𝑓</m:t>
                      </m:r>
                      <m:r>
                        <m:rPr>
                          <m:sty m:val="p"/>
                        </m:rPr>
                        <a:rPr lang="en-US" i="0" baseline="-25000" dirty="0" err="1">
                          <a:solidFill>
                            <a:srgbClr val="9900CC"/>
                          </a:solidFill>
                          <a:latin typeface="Cambria Math" panose="02040503050406030204" pitchFamily="18" charset="0"/>
                        </a:rPr>
                        <m:t>att</m:t>
                      </m:r>
                      <m:r>
                        <a:rPr lang="en-US" i="1" dirty="0">
                          <a:solidFill>
                            <a:srgbClr val="9900CC"/>
                          </a:solidFill>
                          <a:latin typeface="Cambria Math" panose="02040503050406030204" pitchFamily="18" charset="0"/>
                        </a:rPr>
                        <m:t>(</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𝑠</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 </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h</m:t>
                          </m:r>
                        </m:e>
                        <m:sub>
                          <m:r>
                            <a:rPr lang="en-US" b="0" i="1" dirty="0" smtClean="0">
                              <a:solidFill>
                                <a:srgbClr val="9900CC"/>
                              </a:solidFill>
                              <a:latin typeface="Cambria Math" panose="02040503050406030204" pitchFamily="18" charset="0"/>
                            </a:rPr>
                            <m:t>𝑖</m:t>
                          </m:r>
                        </m:sub>
                      </m:sSub>
                      <m:r>
                        <a:rPr lang="en-US" i="1" dirty="0" smtClean="0">
                          <a:solidFill>
                            <a:srgbClr val="9900CC"/>
                          </a:solidFill>
                          <a:latin typeface="Cambria Math" panose="02040503050406030204" pitchFamily="18" charset="0"/>
                        </a:rPr>
                        <m:t>)</m:t>
                      </m:r>
                    </m:oMath>
                  </m:oMathPara>
                </a14:m>
                <a:endParaRPr lang="en-US" dirty="0"/>
              </a:p>
            </p:txBody>
          </p:sp>
        </mc:Choice>
        <mc:Fallback xmlns="">
          <p:sp>
            <p:nvSpPr>
              <p:cNvPr id="145" name="TextBox 144">
                <a:extLst>
                  <a:ext uri="{FF2B5EF4-FFF2-40B4-BE49-F238E27FC236}">
                    <a16:creationId xmlns:a16="http://schemas.microsoft.com/office/drawing/2014/main" id="{2257FC41-AFA7-0948-8001-87872C55933E}"/>
                  </a:ext>
                </a:extLst>
              </p:cNvPr>
              <p:cNvSpPr txBox="1">
                <a:spLocks noRot="1" noChangeAspect="1" noMove="1" noResize="1" noEditPoints="1" noAdjustHandles="1" noChangeArrowheads="1" noChangeShapeType="1" noTextEdit="1"/>
              </p:cNvSpPr>
              <p:nvPr/>
            </p:nvSpPr>
            <p:spPr>
              <a:xfrm>
                <a:off x="3886200" y="2425909"/>
                <a:ext cx="4031482" cy="658514"/>
              </a:xfrm>
              <a:prstGeom prst="rect">
                <a:avLst/>
              </a:prstGeom>
              <a:blipFill>
                <a:blip r:embed="rId30"/>
                <a:stretch>
                  <a:fillRect l="-1258" t="-3774"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4BEA0A6B-70D7-E848-BBBD-C7250AE06530}"/>
                  </a:ext>
                </a:extLst>
              </p:cNvPr>
              <p:cNvSpPr txBox="1"/>
              <p:nvPr/>
            </p:nvSpPr>
            <p:spPr>
              <a:xfrm>
                <a:off x="4333099" y="4430742"/>
                <a:ext cx="2982101" cy="1754326"/>
              </a:xfrm>
              <a:prstGeom prst="rect">
                <a:avLst/>
              </a:prstGeom>
              <a:noFill/>
            </p:spPr>
            <p:txBody>
              <a:bodyPr wrap="square" rtlCol="0">
                <a:spAutoFit/>
              </a:bodyPr>
              <a:lstStyle/>
              <a:p>
                <a:r>
                  <a:rPr lang="en-US" b="1" dirty="0"/>
                  <a:t>Intuition</a:t>
                </a:r>
                <a:r>
                  <a:rPr lang="en-US" dirty="0"/>
                  <a:t>: Context vector “attends” to the relevant part of the input sequence</a:t>
                </a:r>
              </a:p>
              <a:p>
                <a:r>
                  <a:rPr lang="en-US" i="1" dirty="0">
                    <a:solidFill>
                      <a:srgbClr val="0000FF"/>
                    </a:solidFill>
                  </a:rPr>
                  <a:t>“</a:t>
                </a:r>
                <a:r>
                  <a:rPr lang="en-US" i="1" dirty="0" err="1">
                    <a:solidFill>
                      <a:srgbClr val="0000FF"/>
                    </a:solidFill>
                  </a:rPr>
                  <a:t>estamos</a:t>
                </a:r>
                <a:r>
                  <a:rPr lang="en-US" i="1" dirty="0">
                    <a:solidFill>
                      <a:srgbClr val="0000FF"/>
                    </a:solidFill>
                  </a:rPr>
                  <a:t>”</a:t>
                </a:r>
                <a:r>
                  <a:rPr lang="en-US" b="1" i="1" dirty="0"/>
                  <a:t> = </a:t>
                </a:r>
                <a:r>
                  <a:rPr lang="en-US" i="1" dirty="0">
                    <a:solidFill>
                      <a:srgbClr val="0000FF"/>
                    </a:solidFill>
                  </a:rPr>
                  <a:t>“we are”</a:t>
                </a:r>
                <a:endParaRPr lang="en-US" dirty="0">
                  <a:solidFill>
                    <a:srgbClr val="0000FF"/>
                  </a:solidFill>
                </a:endParaRPr>
              </a:p>
              <a:p>
                <a:r>
                  <a:rPr lang="en-US" dirty="0"/>
                  <a:t>so maybe </a:t>
                </a:r>
                <a14:m>
                  <m:oMath xmlns:m="http://schemas.openxmlformats.org/officeDocument/2006/math">
                    <m:r>
                      <a:rPr lang="en-US" i="1" dirty="0" smtClean="0">
                        <a:solidFill>
                          <a:srgbClr val="9900CC"/>
                        </a:solidFill>
                        <a:latin typeface="Cambria Math" panose="02040503050406030204" pitchFamily="18" charset="0"/>
                      </a:rPr>
                      <m:t>𝑎</m:t>
                    </m:r>
                    <m:r>
                      <a:rPr lang="en-US" i="1" baseline="-25000" dirty="0">
                        <a:solidFill>
                          <a:srgbClr val="9900CC"/>
                        </a:solidFill>
                        <a:latin typeface="Cambria Math" panose="02040503050406030204" pitchFamily="18" charset="0"/>
                      </a:rPr>
                      <m:t>11</m:t>
                    </m:r>
                    <m:r>
                      <a:rPr lang="en-US" i="1" dirty="0">
                        <a:solidFill>
                          <a:srgbClr val="9900CC"/>
                        </a:solidFill>
                        <a:latin typeface="Cambria Math" panose="02040503050406030204" pitchFamily="18" charset="0"/>
                      </a:rPr>
                      <m:t>=</m:t>
                    </m:r>
                    <m:r>
                      <a:rPr lang="en-US" i="1" dirty="0">
                        <a:solidFill>
                          <a:srgbClr val="9900CC"/>
                        </a:solidFill>
                        <a:latin typeface="Cambria Math" panose="02040503050406030204" pitchFamily="18" charset="0"/>
                      </a:rPr>
                      <m:t>𝑎</m:t>
                    </m:r>
                    <m:r>
                      <a:rPr lang="en-US" i="1" baseline="-25000" dirty="0">
                        <a:solidFill>
                          <a:srgbClr val="9900CC"/>
                        </a:solidFill>
                        <a:latin typeface="Cambria Math" panose="02040503050406030204" pitchFamily="18" charset="0"/>
                      </a:rPr>
                      <m:t>12</m:t>
                    </m:r>
                    <m:r>
                      <a:rPr lang="en-US" i="1" dirty="0">
                        <a:solidFill>
                          <a:srgbClr val="9900CC"/>
                        </a:solidFill>
                        <a:latin typeface="Cambria Math" panose="02040503050406030204" pitchFamily="18" charset="0"/>
                      </a:rPr>
                      <m:t>=0.45,</m:t>
                    </m:r>
                  </m:oMath>
                </a14:m>
                <a:endParaRPr lang="en-US" dirty="0">
                  <a:solidFill>
                    <a:srgbClr val="9900CC"/>
                  </a:solidFill>
                </a:endParaRPr>
              </a:p>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𝑎</m:t>
                      </m:r>
                      <m:r>
                        <a:rPr lang="en-US" i="1" baseline="-25000" dirty="0">
                          <a:solidFill>
                            <a:srgbClr val="9900CC"/>
                          </a:solidFill>
                          <a:latin typeface="Cambria Math" panose="02040503050406030204" pitchFamily="18" charset="0"/>
                        </a:rPr>
                        <m:t>13</m:t>
                      </m:r>
                      <m:r>
                        <a:rPr lang="en-US" i="1" dirty="0">
                          <a:solidFill>
                            <a:srgbClr val="9900CC"/>
                          </a:solidFill>
                          <a:latin typeface="Cambria Math" panose="02040503050406030204" pitchFamily="18" charset="0"/>
                        </a:rPr>
                        <m:t>=</m:t>
                      </m:r>
                      <m:r>
                        <a:rPr lang="en-US" i="1" dirty="0">
                          <a:solidFill>
                            <a:srgbClr val="9900CC"/>
                          </a:solidFill>
                          <a:latin typeface="Cambria Math" panose="02040503050406030204" pitchFamily="18" charset="0"/>
                        </a:rPr>
                        <m:t>𝑎</m:t>
                      </m:r>
                      <m:r>
                        <a:rPr lang="en-US" i="1" baseline="-25000" dirty="0">
                          <a:solidFill>
                            <a:srgbClr val="9900CC"/>
                          </a:solidFill>
                          <a:latin typeface="Cambria Math" panose="02040503050406030204" pitchFamily="18" charset="0"/>
                        </a:rPr>
                        <m:t>14</m:t>
                      </m:r>
                      <m:r>
                        <a:rPr lang="en-US" i="1" dirty="0">
                          <a:solidFill>
                            <a:srgbClr val="9900CC"/>
                          </a:solidFill>
                          <a:latin typeface="Cambria Math" panose="02040503050406030204" pitchFamily="18" charset="0"/>
                        </a:rPr>
                        <m:t>=0.05</m:t>
                      </m:r>
                    </m:oMath>
                  </m:oMathPara>
                </a14:m>
                <a:endParaRPr lang="en-US" dirty="0">
                  <a:solidFill>
                    <a:srgbClr val="9900CC"/>
                  </a:solidFill>
                </a:endParaRPr>
              </a:p>
            </p:txBody>
          </p:sp>
        </mc:Choice>
        <mc:Fallback xmlns="">
          <p:sp>
            <p:nvSpPr>
              <p:cNvPr id="146" name="TextBox 145">
                <a:extLst>
                  <a:ext uri="{FF2B5EF4-FFF2-40B4-BE49-F238E27FC236}">
                    <a16:creationId xmlns:a16="http://schemas.microsoft.com/office/drawing/2014/main" id="{4BEA0A6B-70D7-E848-BBBD-C7250AE06530}"/>
                  </a:ext>
                </a:extLst>
              </p:cNvPr>
              <p:cNvSpPr txBox="1">
                <a:spLocks noRot="1" noChangeAspect="1" noMove="1" noResize="1" noEditPoints="1" noAdjustHandles="1" noChangeArrowheads="1" noChangeShapeType="1" noTextEdit="1"/>
              </p:cNvSpPr>
              <p:nvPr/>
            </p:nvSpPr>
            <p:spPr>
              <a:xfrm>
                <a:off x="4333099" y="4430742"/>
                <a:ext cx="2982101" cy="1754326"/>
              </a:xfrm>
              <a:prstGeom prst="rect">
                <a:avLst/>
              </a:prstGeom>
              <a:blipFill>
                <a:blip r:embed="rId31"/>
                <a:stretch>
                  <a:fillRect l="-1695" t="-1439"/>
                </a:stretch>
              </a:blipFill>
            </p:spPr>
            <p:txBody>
              <a:bodyPr/>
              <a:lstStyle/>
              <a:p>
                <a:r>
                  <a:rPr lang="en-US">
                    <a:noFill/>
                  </a:rPr>
                  <a:t> </a:t>
                </a:r>
              </a:p>
            </p:txBody>
          </p:sp>
        </mc:Fallback>
      </mc:AlternateContent>
      <p:sp>
        <p:nvSpPr>
          <p:cNvPr id="147" name="Rectangle 146">
            <a:extLst>
              <a:ext uri="{FF2B5EF4-FFF2-40B4-BE49-F238E27FC236}">
                <a16:creationId xmlns:a16="http://schemas.microsoft.com/office/drawing/2014/main" id="{E71BD411-34EF-4F4A-A109-23CA574D5E02}"/>
              </a:ext>
            </a:extLst>
          </p:cNvPr>
          <p:cNvSpPr/>
          <p:nvPr/>
        </p:nvSpPr>
        <p:spPr>
          <a:xfrm>
            <a:off x="266700" y="6469648"/>
            <a:ext cx="11658600" cy="338554"/>
          </a:xfrm>
          <a:prstGeom prst="rect">
            <a:avLst/>
          </a:prstGeom>
        </p:spPr>
        <p:txBody>
          <a:bodyPr wrap="square">
            <a:spAutoFit/>
          </a:bodyPr>
          <a:lstStyle/>
          <a:p>
            <a:pPr algn="ctr"/>
            <a:r>
              <a:rPr lang="es-ES" sz="1600" dirty="0"/>
              <a:t>D. </a:t>
            </a:r>
            <a:r>
              <a:rPr lang="es-ES" sz="1600" dirty="0" err="1"/>
              <a:t>Bahdanau</a:t>
            </a:r>
            <a:r>
              <a:rPr lang="es-ES" sz="1600" dirty="0"/>
              <a:t>, K. </a:t>
            </a:r>
            <a:r>
              <a:rPr lang="es-ES" sz="1600" dirty="0" err="1"/>
              <a:t>Cho</a:t>
            </a:r>
            <a:r>
              <a:rPr lang="es-ES" sz="1600" dirty="0"/>
              <a:t>, Y. </a:t>
            </a:r>
            <a:r>
              <a:rPr lang="es-ES" sz="1600" dirty="0" err="1"/>
              <a:t>Bengio</a:t>
            </a:r>
            <a:r>
              <a:rPr lang="es-ES" sz="1600" dirty="0"/>
              <a:t>, </a:t>
            </a:r>
            <a:r>
              <a:rPr lang="en-US" sz="1600" dirty="0">
                <a:hlinkClick r:id="rId32"/>
              </a:rPr>
              <a:t>Neural Machine Translation by Jointly Learning to Align and Translate</a:t>
            </a:r>
            <a:r>
              <a:rPr lang="en-US" sz="1600" dirty="0"/>
              <a:t>, ICLR 2015</a:t>
            </a:r>
          </a:p>
        </p:txBody>
      </p:sp>
    </p:spTree>
    <p:extLst>
      <p:ext uri="{BB962C8B-B14F-4D97-AF65-F5344CB8AC3E}">
        <p14:creationId xmlns:p14="http://schemas.microsoft.com/office/powerpoint/2010/main" val="7513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4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68"/>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17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6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3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6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6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6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5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4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6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7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4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animBg="1"/>
      <p:bldP spid="26" grpId="0"/>
      <p:bldP spid="72" grpId="0" animBg="1"/>
      <p:bldP spid="16" grpId="0" animBg="1"/>
      <p:bldP spid="116" grpId="0" animBg="1"/>
      <p:bldP spid="130" grpId="0" animBg="1"/>
      <p:bldP spid="131" grpId="0" animBg="1"/>
      <p:bldP spid="132" grpId="0" animBg="1"/>
      <p:bldP spid="133" grpId="0" animBg="1"/>
      <p:bldP spid="170" grpId="0" animBg="1"/>
      <p:bldP spid="171" grpId="0" animBg="1"/>
      <p:bldP spid="174" grpId="0" animBg="1"/>
      <p:bldP spid="175" grpId="0" animBg="1"/>
      <p:bldP spid="176" grpId="0" animBg="1"/>
      <p:bldP spid="177" grpId="0" animBg="1"/>
      <p:bldP spid="179" grpId="0" animBg="1"/>
      <p:bldP spid="179" grpId="1" animBg="1"/>
      <p:bldP spid="180" grpId="0" animBg="1"/>
      <p:bldP spid="151" grpId="0" animBg="1"/>
      <p:bldP spid="139" grpId="0"/>
      <p:bldP spid="143" grpId="0"/>
      <p:bldP spid="144" grpId="0"/>
      <p:bldP spid="145" grpId="0"/>
      <p:bldP spid="1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with RNNs and attention</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498068"/>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972015"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972015" y="4580164"/>
                <a:ext cx="409985" cy="604157"/>
              </a:xfrm>
              <a:prstGeom prst="rect">
                <a:avLst/>
              </a:prstGeom>
              <a:blipFill>
                <a:blip r:embed="rId10"/>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8607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86079" y="2251546"/>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15" idx="3"/>
            <a:endCxn id="16" idx="1"/>
          </p:cNvCxnSpPr>
          <p:nvPr/>
        </p:nvCxnSpPr>
        <p:spPr>
          <a:xfrm>
            <a:off x="6046104" y="3720190"/>
            <a:ext cx="1725487"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9" idx="0"/>
          </p:cNvCxnSpPr>
          <p:nvPr/>
        </p:nvCxnSpPr>
        <p:spPr>
          <a:xfrm flipV="1">
            <a:off x="8177008"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a:stCxn id="16" idx="0"/>
            <a:endCxn id="21" idx="2"/>
          </p:cNvCxnSpPr>
          <p:nvPr/>
        </p:nvCxnSpPr>
        <p:spPr>
          <a:xfrm flipH="1" flipV="1">
            <a:off x="7991072"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328125AC-02F1-D64A-91F1-DB9EB3DA1192}"/>
                  </a:ext>
                </a:extLst>
              </p:cNvPr>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72" name="Rectangle 71">
                <a:extLst>
                  <a:ext uri="{FF2B5EF4-FFF2-40B4-BE49-F238E27FC236}">
                    <a16:creationId xmlns:a16="http://schemas.microsoft.com/office/drawing/2014/main" id="{328125AC-02F1-D64A-91F1-DB9EB3DA1192}"/>
                  </a:ext>
                </a:extLst>
              </p:cNvPr>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B84D594A-B68C-D943-92DD-697D58A88969}"/>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7771591"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1591" y="3418114"/>
                <a:ext cx="438967" cy="604157"/>
              </a:xfrm>
              <a:prstGeom prst="rect">
                <a:avLst/>
              </a:prstGeom>
              <a:blipFill>
                <a:blip r:embed="rId18"/>
                <a:stretch>
                  <a:fillRect/>
                </a:stretch>
              </a:blipFill>
              <a:ln w="12700">
                <a:solidFill>
                  <a:schemeClr val="accent1"/>
                </a:solidFill>
              </a:ln>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096AD6A7-C675-5641-B9C7-F218EC1E7619}"/>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AA2DAE5-8533-1649-A5EE-485D29DFF3EE}"/>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DFBEB10-3594-F149-B6B7-C51D7241A77C}"/>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821E20A-BF82-694D-8B57-FB54958B528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525E2BD-01F1-4B40-BB6B-2C26AEF37352}"/>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31E883E-2B94-0545-8344-333F8B33A3DD}"/>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02CC1FD-2670-9C4B-B503-22F84484D499}"/>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4696994-9C4B-8148-B164-2086C37ABB9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400F8F2-08E0-4844-83FC-4519451280B8}"/>
              </a:ext>
            </a:extLst>
          </p:cNvPr>
          <p:cNvSpPr/>
          <p:nvPr/>
        </p:nvSpPr>
        <p:spPr>
          <a:xfrm>
            <a:off x="599684" y="2099375"/>
            <a:ext cx="3318190" cy="310531"/>
          </a:xfrm>
          <a:prstGeom prst="rect">
            <a:avLst/>
          </a:prstGeom>
          <a:solidFill>
            <a:srgbClr val="FFD579">
              <a:alpha val="50000"/>
            </a:srgbClr>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softmax</a:t>
            </a:r>
            <a:endParaRPr lang="en-US" sz="2000" dirty="0">
              <a:solidFill>
                <a:schemeClr val="tx1"/>
              </a:solidFill>
            </a:endParaRPr>
          </a:p>
        </p:txBody>
      </p:sp>
      <p:cxnSp>
        <p:nvCxnSpPr>
          <p:cNvPr id="121" name="Straight Arrow Connector 120">
            <a:extLst>
              <a:ext uri="{FF2B5EF4-FFF2-40B4-BE49-F238E27FC236}">
                <a16:creationId xmlns:a16="http://schemas.microsoft.com/office/drawing/2014/main" id="{6036276C-38E8-FC42-8133-4BF001A37EE4}"/>
              </a:ext>
            </a:extLst>
          </p:cNvPr>
          <p:cNvCxnSpPr/>
          <p:nvPr/>
        </p:nvCxnSpPr>
        <p:spPr>
          <a:xfrm flipH="1" flipV="1">
            <a:off x="849086"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12490B2-F807-5F4F-A8A9-D91C768DA391}"/>
              </a:ext>
            </a:extLst>
          </p:cNvPr>
          <p:cNvCxnSpPr/>
          <p:nvPr/>
        </p:nvCxnSpPr>
        <p:spPr>
          <a:xfrm flipH="1" flipV="1">
            <a:off x="1785258" y="23975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298FBF6-12DD-B047-9EB5-516464AA866C}"/>
              </a:ext>
            </a:extLst>
          </p:cNvPr>
          <p:cNvCxnSpPr/>
          <p:nvPr/>
        </p:nvCxnSpPr>
        <p:spPr>
          <a:xfrm flipH="1" flipV="1">
            <a:off x="2729019" y="2410096"/>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DDBC29F-552E-D845-8D64-448A6915CB60}"/>
              </a:ext>
            </a:extLst>
          </p:cNvPr>
          <p:cNvCxnSpPr/>
          <p:nvPr/>
        </p:nvCxnSpPr>
        <p:spPr>
          <a:xfrm flipH="1" flipV="1">
            <a:off x="3682094"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CD47C02-576B-B446-9A9B-5582D979CE1A}"/>
              </a:ext>
            </a:extLst>
          </p:cNvPr>
          <p:cNvCxnSpPr/>
          <p:nvPr/>
        </p:nvCxnSpPr>
        <p:spPr>
          <a:xfrm flipH="1" flipV="1">
            <a:off x="3682094" y="188114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566F8D1-FE94-E84A-8F57-1258870EF3EA}"/>
              </a:ext>
            </a:extLst>
          </p:cNvPr>
          <p:cNvCxnSpPr/>
          <p:nvPr/>
        </p:nvCxnSpPr>
        <p:spPr>
          <a:xfrm flipH="1" flipV="1">
            <a:off x="2732371" y="190216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B5AAD75-CBB2-3B45-BFA4-F4B407B372D7}"/>
              </a:ext>
            </a:extLst>
          </p:cNvPr>
          <p:cNvCxnSpPr/>
          <p:nvPr/>
        </p:nvCxnSpPr>
        <p:spPr>
          <a:xfrm flipH="1" flipV="1">
            <a:off x="1797970" y="18989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7AD1F85-F8F2-314B-B685-8669E7E331AE}"/>
              </a:ext>
            </a:extLst>
          </p:cNvPr>
          <p:cNvCxnSpPr/>
          <p:nvPr/>
        </p:nvCxnSpPr>
        <p:spPr>
          <a:xfrm flipH="1" flipV="1">
            <a:off x="838572" y="189476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BF3883C-2297-6D41-B11D-CD5FAFFD98B1}"/>
              </a:ext>
            </a:extLst>
          </p:cNvPr>
          <p:cNvSpPr/>
          <p:nvPr/>
        </p:nvSpPr>
        <p:spPr>
          <a:xfrm>
            <a:off x="710290" y="1169214"/>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1" name="Rectangle 130">
            <a:extLst>
              <a:ext uri="{FF2B5EF4-FFF2-40B4-BE49-F238E27FC236}">
                <a16:creationId xmlns:a16="http://schemas.microsoft.com/office/drawing/2014/main" id="{D1CD6B3A-0F3D-7E47-B237-F35AEDC8341A}"/>
              </a:ext>
            </a:extLst>
          </p:cNvPr>
          <p:cNvSpPr/>
          <p:nvPr/>
        </p:nvSpPr>
        <p:spPr>
          <a:xfrm>
            <a:off x="1665145" y="1165214"/>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2" name="Rectangle 131">
            <a:extLst>
              <a:ext uri="{FF2B5EF4-FFF2-40B4-BE49-F238E27FC236}">
                <a16:creationId xmlns:a16="http://schemas.microsoft.com/office/drawing/2014/main" id="{E54890E0-E874-3A4A-94A2-561658C8CCA3}"/>
              </a:ext>
            </a:extLst>
          </p:cNvPr>
          <p:cNvSpPr/>
          <p:nvPr/>
        </p:nvSpPr>
        <p:spPr>
          <a:xfrm>
            <a:off x="2600428" y="1165214"/>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3" name="Rectangle 132">
            <a:extLst>
              <a:ext uri="{FF2B5EF4-FFF2-40B4-BE49-F238E27FC236}">
                <a16:creationId xmlns:a16="http://schemas.microsoft.com/office/drawing/2014/main" id="{AE3186E0-9EE2-9C44-81DA-EAC1267228D8}"/>
              </a:ext>
            </a:extLst>
          </p:cNvPr>
          <p:cNvSpPr/>
          <p:nvPr/>
        </p:nvSpPr>
        <p:spPr>
          <a:xfrm>
            <a:off x="3530206" y="1174316"/>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138" name="Curved Connector 137">
            <a:extLst>
              <a:ext uri="{FF2B5EF4-FFF2-40B4-BE49-F238E27FC236}">
                <a16:creationId xmlns:a16="http://schemas.microsoft.com/office/drawing/2014/main" id="{E82F4B8F-E0A2-B143-B56F-34E8B46CCEDC}"/>
              </a:ext>
            </a:extLst>
          </p:cNvPr>
          <p:cNvCxnSpPr/>
          <p:nvPr/>
        </p:nvCxnSpPr>
        <p:spPr>
          <a:xfrm rot="10800000" flipH="1">
            <a:off x="631366" y="1281209"/>
            <a:ext cx="78923" cy="2438986"/>
          </a:xfrm>
          <a:prstGeom prst="curvedConnector3">
            <a:avLst>
              <a:gd name="adj1" fmla="val -436308"/>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926EDC17-388D-534E-A6B4-E90EB78008CE}"/>
              </a:ext>
            </a:extLst>
          </p:cNvPr>
          <p:cNvCxnSpPr/>
          <p:nvPr/>
        </p:nvCxnSpPr>
        <p:spPr>
          <a:xfrm rot="10800000" flipH="1">
            <a:off x="1571211" y="1277209"/>
            <a:ext cx="93934" cy="2442986"/>
          </a:xfrm>
          <a:prstGeom prst="curvedConnector3">
            <a:avLst>
              <a:gd name="adj1" fmla="val -311133"/>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56541787-B879-8B43-A66B-D599CE8A4078}"/>
              </a:ext>
            </a:extLst>
          </p:cNvPr>
          <p:cNvCxnSpPr/>
          <p:nvPr/>
        </p:nvCxnSpPr>
        <p:spPr>
          <a:xfrm rot="10800000" flipH="1">
            <a:off x="2507380" y="1277210"/>
            <a:ext cx="93048" cy="2442985"/>
          </a:xfrm>
          <a:prstGeom prst="curvedConnector3">
            <a:avLst>
              <a:gd name="adj1" fmla="val -307877"/>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6F7B7162-156B-EE4E-86CD-1A555AFD8CF6}"/>
              </a:ext>
            </a:extLst>
          </p:cNvPr>
          <p:cNvCxnSpPr/>
          <p:nvPr/>
        </p:nvCxnSpPr>
        <p:spPr>
          <a:xfrm rot="10800000" flipH="1">
            <a:off x="3443548" y="1286312"/>
            <a:ext cx="86657" cy="2433881"/>
          </a:xfrm>
          <a:prstGeom prst="curvedConnector3">
            <a:avLst>
              <a:gd name="adj1" fmla="val -34394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11D4E1C-510A-9B42-A1E8-12AAE784B734}"/>
              </a:ext>
            </a:extLst>
          </p:cNvPr>
          <p:cNvCxnSpPr/>
          <p:nvPr/>
        </p:nvCxnSpPr>
        <p:spPr>
          <a:xfrm flipH="1" flipV="1">
            <a:off x="1794099"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58DA91F-90D8-DD42-9A0A-6E02AFB0005E}"/>
              </a:ext>
            </a:extLst>
          </p:cNvPr>
          <p:cNvCxnSpPr/>
          <p:nvPr/>
        </p:nvCxnSpPr>
        <p:spPr>
          <a:xfrm flipH="1" flipV="1">
            <a:off x="273325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EDF117E-AA72-014A-8FDA-0B0C5C69DAE8}"/>
              </a:ext>
            </a:extLst>
          </p:cNvPr>
          <p:cNvCxnSpPr/>
          <p:nvPr/>
        </p:nvCxnSpPr>
        <p:spPr>
          <a:xfrm flipH="1" flipV="1">
            <a:off x="3661253"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6DBEA4F-9A57-B241-A73F-2B1C7A1D0FC2}"/>
              </a:ext>
            </a:extLst>
          </p:cNvPr>
          <p:cNvCxnSpPr/>
          <p:nvPr/>
        </p:nvCxnSpPr>
        <p:spPr>
          <a:xfrm flipH="1" flipV="1">
            <a:off x="3680841" y="137615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B85761D-EFCC-8449-A847-2A7C49837B10}"/>
              </a:ext>
            </a:extLst>
          </p:cNvPr>
          <p:cNvCxnSpPr/>
          <p:nvPr/>
        </p:nvCxnSpPr>
        <p:spPr>
          <a:xfrm flipH="1" flipV="1">
            <a:off x="2731118" y="139717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40D4205-7CBC-B44C-93EE-72EEA560825B}"/>
              </a:ext>
            </a:extLst>
          </p:cNvPr>
          <p:cNvCxnSpPr/>
          <p:nvPr/>
        </p:nvCxnSpPr>
        <p:spPr>
          <a:xfrm flipH="1" flipV="1">
            <a:off x="1796717" y="139398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9D37395-90C9-CC45-85F7-5CF47589EC80}"/>
              </a:ext>
            </a:extLst>
          </p:cNvPr>
          <p:cNvCxnSpPr/>
          <p:nvPr/>
        </p:nvCxnSpPr>
        <p:spPr>
          <a:xfrm flipH="1" flipV="1">
            <a:off x="837319" y="138977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74C06400-8374-C34C-BDB8-FD89C4CE9145}"/>
                  </a:ext>
                </a:extLst>
              </p:cNvPr>
              <p:cNvSpPr/>
              <p:nvPr/>
            </p:nvSpPr>
            <p:spPr>
              <a:xfrm>
                <a:off x="597845"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i="1" baseline="-25000" dirty="0">
                          <a:solidFill>
                            <a:schemeClr val="tx1"/>
                          </a:solidFill>
                          <a:latin typeface="Cambria Math" panose="02040503050406030204" pitchFamily="18" charset="0"/>
                        </a:rPr>
                        <m:t>21</m:t>
                      </m:r>
                    </m:oMath>
                  </m:oMathPara>
                </a14:m>
                <a:endParaRPr lang="en-US" sz="2000" dirty="0">
                  <a:solidFill>
                    <a:schemeClr val="tx1"/>
                  </a:solidFill>
                </a:endParaRPr>
              </a:p>
            </p:txBody>
          </p:sp>
        </mc:Choice>
        <mc:Fallback xmlns="">
          <p:sp>
            <p:nvSpPr>
              <p:cNvPr id="170" name="Rectangle 169">
                <a:extLst>
                  <a:ext uri="{FF2B5EF4-FFF2-40B4-BE49-F238E27FC236}">
                    <a16:creationId xmlns:a16="http://schemas.microsoft.com/office/drawing/2014/main" id="{74C06400-8374-C34C-BDB8-FD89C4CE9145}"/>
                  </a:ext>
                </a:extLst>
              </p:cNvPr>
              <p:cNvSpPr>
                <a:spLocks noRot="1" noChangeAspect="1" noMove="1" noResize="1" noEditPoints="1" noAdjustHandles="1" noChangeArrowheads="1" noChangeShapeType="1" noTextEdit="1"/>
              </p:cNvSpPr>
              <p:nvPr/>
            </p:nvSpPr>
            <p:spPr>
              <a:xfrm>
                <a:off x="597845" y="2589394"/>
                <a:ext cx="506009" cy="382406"/>
              </a:xfrm>
              <a:prstGeom prst="rect">
                <a:avLst/>
              </a:prstGeom>
              <a:blipFill>
                <a:blip r:embed="rId19"/>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F58A62DC-A43E-254F-A054-413C8AAD4B81}"/>
                  </a:ext>
                </a:extLst>
              </p:cNvPr>
              <p:cNvSpPr/>
              <p:nvPr/>
            </p:nvSpPr>
            <p:spPr>
              <a:xfrm>
                <a:off x="1537689"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i="1" baseline="-25000" dirty="0">
                          <a:solidFill>
                            <a:schemeClr val="tx1"/>
                          </a:solidFill>
                          <a:latin typeface="Cambria Math" panose="02040503050406030204" pitchFamily="18" charset="0"/>
                        </a:rPr>
                        <m:t>22</m:t>
                      </m:r>
                    </m:oMath>
                  </m:oMathPara>
                </a14:m>
                <a:endParaRPr lang="en-US" sz="2000" dirty="0">
                  <a:solidFill>
                    <a:schemeClr val="tx1"/>
                  </a:solidFill>
                </a:endParaRPr>
              </a:p>
            </p:txBody>
          </p:sp>
        </mc:Choice>
        <mc:Fallback xmlns="">
          <p:sp>
            <p:nvSpPr>
              <p:cNvPr id="171" name="Rectangle 170">
                <a:extLst>
                  <a:ext uri="{FF2B5EF4-FFF2-40B4-BE49-F238E27FC236}">
                    <a16:creationId xmlns:a16="http://schemas.microsoft.com/office/drawing/2014/main" id="{F58A62DC-A43E-254F-A054-413C8AAD4B81}"/>
                  </a:ext>
                </a:extLst>
              </p:cNvPr>
              <p:cNvSpPr>
                <a:spLocks noRot="1" noChangeAspect="1" noMove="1" noResize="1" noEditPoints="1" noAdjustHandles="1" noChangeArrowheads="1" noChangeShapeType="1" noTextEdit="1"/>
              </p:cNvSpPr>
              <p:nvPr/>
            </p:nvSpPr>
            <p:spPr>
              <a:xfrm>
                <a:off x="1537689" y="2589394"/>
                <a:ext cx="506009" cy="382406"/>
              </a:xfrm>
              <a:prstGeom prst="rect">
                <a:avLst/>
              </a:prstGeom>
              <a:blipFill>
                <a:blip r:embed="rId20"/>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785A8756-AA77-114F-8204-8A63F4F6658B}"/>
                  </a:ext>
                </a:extLst>
              </p:cNvPr>
              <p:cNvSpPr/>
              <p:nvPr/>
            </p:nvSpPr>
            <p:spPr>
              <a:xfrm>
                <a:off x="247505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i="1" baseline="-25000" dirty="0">
                          <a:solidFill>
                            <a:schemeClr val="tx1"/>
                          </a:solidFill>
                          <a:latin typeface="Cambria Math" panose="02040503050406030204" pitchFamily="18" charset="0"/>
                        </a:rPr>
                        <m:t>23</m:t>
                      </m:r>
                    </m:oMath>
                  </m:oMathPara>
                </a14:m>
                <a:endParaRPr lang="en-US" sz="2000" dirty="0">
                  <a:solidFill>
                    <a:schemeClr val="tx1"/>
                  </a:solidFill>
                </a:endParaRPr>
              </a:p>
            </p:txBody>
          </p:sp>
        </mc:Choice>
        <mc:Fallback xmlns="">
          <p:sp>
            <p:nvSpPr>
              <p:cNvPr id="174" name="Rectangle 173">
                <a:extLst>
                  <a:ext uri="{FF2B5EF4-FFF2-40B4-BE49-F238E27FC236}">
                    <a16:creationId xmlns:a16="http://schemas.microsoft.com/office/drawing/2014/main" id="{785A8756-AA77-114F-8204-8A63F4F6658B}"/>
                  </a:ext>
                </a:extLst>
              </p:cNvPr>
              <p:cNvSpPr>
                <a:spLocks noRot="1" noChangeAspect="1" noMove="1" noResize="1" noEditPoints="1" noAdjustHandles="1" noChangeArrowheads="1" noChangeShapeType="1" noTextEdit="1"/>
              </p:cNvSpPr>
              <p:nvPr/>
            </p:nvSpPr>
            <p:spPr>
              <a:xfrm>
                <a:off x="2475057" y="2589394"/>
                <a:ext cx="506009" cy="382406"/>
              </a:xfrm>
              <a:prstGeom prst="rect">
                <a:avLst/>
              </a:prstGeom>
              <a:blipFill>
                <a:blip r:embed="rId21"/>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83C38B3-C89C-6745-A9D6-FDEF98CD350D}"/>
                  </a:ext>
                </a:extLst>
              </p:cNvPr>
              <p:cNvSpPr/>
              <p:nvPr/>
            </p:nvSpPr>
            <p:spPr>
              <a:xfrm>
                <a:off x="341002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i="1" baseline="-25000" dirty="0">
                          <a:solidFill>
                            <a:schemeClr val="tx1"/>
                          </a:solidFill>
                          <a:latin typeface="Cambria Math" panose="02040503050406030204" pitchFamily="18" charset="0"/>
                        </a:rPr>
                        <m:t>24</m:t>
                      </m:r>
                    </m:oMath>
                  </m:oMathPara>
                </a14:m>
                <a:endParaRPr lang="en-US" sz="2000" dirty="0">
                  <a:solidFill>
                    <a:schemeClr val="tx1"/>
                  </a:solidFill>
                </a:endParaRPr>
              </a:p>
            </p:txBody>
          </p:sp>
        </mc:Choice>
        <mc:Fallback xmlns="">
          <p:sp>
            <p:nvSpPr>
              <p:cNvPr id="175" name="Rectangle 174">
                <a:extLst>
                  <a:ext uri="{FF2B5EF4-FFF2-40B4-BE49-F238E27FC236}">
                    <a16:creationId xmlns:a16="http://schemas.microsoft.com/office/drawing/2014/main" id="{F83C38B3-C89C-6745-A9D6-FDEF98CD350D}"/>
                  </a:ext>
                </a:extLst>
              </p:cNvPr>
              <p:cNvSpPr>
                <a:spLocks noRot="1" noChangeAspect="1" noMove="1" noResize="1" noEditPoints="1" noAdjustHandles="1" noChangeArrowheads="1" noChangeShapeType="1" noTextEdit="1"/>
              </p:cNvSpPr>
              <p:nvPr/>
            </p:nvSpPr>
            <p:spPr>
              <a:xfrm>
                <a:off x="3410027" y="2589394"/>
                <a:ext cx="506009" cy="382406"/>
              </a:xfrm>
              <a:prstGeom prst="rect">
                <a:avLst/>
              </a:prstGeom>
              <a:blipFill>
                <a:blip r:embed="rId22"/>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A9B1DE2B-97F4-1344-800A-545941A529A2}"/>
                  </a:ext>
                </a:extLst>
              </p:cNvPr>
              <p:cNvSpPr/>
              <p:nvPr/>
            </p:nvSpPr>
            <p:spPr>
              <a:xfrm>
                <a:off x="597845" y="15225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i="1" baseline="-25000" dirty="0">
                          <a:solidFill>
                            <a:schemeClr val="tx1"/>
                          </a:solidFill>
                          <a:latin typeface="Cambria Math" panose="02040503050406030204" pitchFamily="18" charset="0"/>
                        </a:rPr>
                        <m:t>21</m:t>
                      </m:r>
                    </m:oMath>
                  </m:oMathPara>
                </a14:m>
                <a:endParaRPr lang="en-US" sz="2000" dirty="0">
                  <a:solidFill>
                    <a:schemeClr val="tx1"/>
                  </a:solidFill>
                </a:endParaRPr>
              </a:p>
            </p:txBody>
          </p:sp>
        </mc:Choice>
        <mc:Fallback xmlns="">
          <p:sp>
            <p:nvSpPr>
              <p:cNvPr id="176" name="Rectangle 175">
                <a:extLst>
                  <a:ext uri="{FF2B5EF4-FFF2-40B4-BE49-F238E27FC236}">
                    <a16:creationId xmlns:a16="http://schemas.microsoft.com/office/drawing/2014/main" id="{A9B1DE2B-97F4-1344-800A-545941A529A2}"/>
                  </a:ext>
                </a:extLst>
              </p:cNvPr>
              <p:cNvSpPr>
                <a:spLocks noRot="1" noChangeAspect="1" noMove="1" noResize="1" noEditPoints="1" noAdjustHandles="1" noChangeArrowheads="1" noChangeShapeType="1" noTextEdit="1"/>
              </p:cNvSpPr>
              <p:nvPr/>
            </p:nvSpPr>
            <p:spPr>
              <a:xfrm>
                <a:off x="597845" y="1522594"/>
                <a:ext cx="506009" cy="382406"/>
              </a:xfrm>
              <a:prstGeom prst="rect">
                <a:avLst/>
              </a:prstGeom>
              <a:blipFill>
                <a:blip r:embed="rId23"/>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2DF634BD-F9EC-3C43-A85B-8E01335DAC5A}"/>
                  </a:ext>
                </a:extLst>
              </p:cNvPr>
              <p:cNvSpPr/>
              <p:nvPr/>
            </p:nvSpPr>
            <p:spPr>
              <a:xfrm>
                <a:off x="1537688" y="151934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i="1" baseline="-25000" dirty="0">
                          <a:solidFill>
                            <a:schemeClr val="tx1"/>
                          </a:solidFill>
                          <a:latin typeface="Cambria Math" panose="02040503050406030204" pitchFamily="18" charset="0"/>
                        </a:rPr>
                        <m:t>22</m:t>
                      </m:r>
                    </m:oMath>
                  </m:oMathPara>
                </a14:m>
                <a:endParaRPr lang="en-US" sz="2000" dirty="0">
                  <a:solidFill>
                    <a:schemeClr val="tx1"/>
                  </a:solidFill>
                </a:endParaRPr>
              </a:p>
            </p:txBody>
          </p:sp>
        </mc:Choice>
        <mc:Fallback xmlns="">
          <p:sp>
            <p:nvSpPr>
              <p:cNvPr id="177" name="Rectangle 176">
                <a:extLst>
                  <a:ext uri="{FF2B5EF4-FFF2-40B4-BE49-F238E27FC236}">
                    <a16:creationId xmlns:a16="http://schemas.microsoft.com/office/drawing/2014/main" id="{2DF634BD-F9EC-3C43-A85B-8E01335DAC5A}"/>
                  </a:ext>
                </a:extLst>
              </p:cNvPr>
              <p:cNvSpPr>
                <a:spLocks noRot="1" noChangeAspect="1" noMove="1" noResize="1" noEditPoints="1" noAdjustHandles="1" noChangeArrowheads="1" noChangeShapeType="1" noTextEdit="1"/>
              </p:cNvSpPr>
              <p:nvPr/>
            </p:nvSpPr>
            <p:spPr>
              <a:xfrm>
                <a:off x="1537688" y="1519344"/>
                <a:ext cx="506009" cy="382406"/>
              </a:xfrm>
              <a:prstGeom prst="rect">
                <a:avLst/>
              </a:prstGeom>
              <a:blipFill>
                <a:blip r:embed="rId24"/>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98EBFA51-6500-A14C-8D89-2ABC50F6ADE8}"/>
                  </a:ext>
                </a:extLst>
              </p:cNvPr>
              <p:cNvSpPr/>
              <p:nvPr/>
            </p:nvSpPr>
            <p:spPr>
              <a:xfrm>
                <a:off x="2473858" y="1515635"/>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i="1" baseline="-25000" dirty="0">
                          <a:solidFill>
                            <a:schemeClr val="tx1"/>
                          </a:solidFill>
                          <a:latin typeface="Cambria Math" panose="02040503050406030204" pitchFamily="18" charset="0"/>
                        </a:rPr>
                        <m:t>23</m:t>
                      </m:r>
                    </m:oMath>
                  </m:oMathPara>
                </a14:m>
                <a:endParaRPr lang="en-US" sz="2000" dirty="0">
                  <a:solidFill>
                    <a:schemeClr val="tx1"/>
                  </a:solidFill>
                </a:endParaRPr>
              </a:p>
            </p:txBody>
          </p:sp>
        </mc:Choice>
        <mc:Fallback xmlns="">
          <p:sp>
            <p:nvSpPr>
              <p:cNvPr id="179" name="Rectangle 178">
                <a:extLst>
                  <a:ext uri="{FF2B5EF4-FFF2-40B4-BE49-F238E27FC236}">
                    <a16:creationId xmlns:a16="http://schemas.microsoft.com/office/drawing/2014/main" id="{98EBFA51-6500-A14C-8D89-2ABC50F6ADE8}"/>
                  </a:ext>
                </a:extLst>
              </p:cNvPr>
              <p:cNvSpPr>
                <a:spLocks noRot="1" noChangeAspect="1" noMove="1" noResize="1" noEditPoints="1" noAdjustHandles="1" noChangeArrowheads="1" noChangeShapeType="1" noTextEdit="1"/>
              </p:cNvSpPr>
              <p:nvPr/>
            </p:nvSpPr>
            <p:spPr>
              <a:xfrm>
                <a:off x="2473858" y="1515635"/>
                <a:ext cx="506009" cy="382406"/>
              </a:xfrm>
              <a:prstGeom prst="rect">
                <a:avLst/>
              </a:prstGeom>
              <a:blipFill>
                <a:blip r:embed="rId25"/>
                <a:stretch>
                  <a:fillRect l="-2381"/>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86368423-DF66-D948-9585-8E599E59C3ED}"/>
                  </a:ext>
                </a:extLst>
              </p:cNvPr>
              <p:cNvSpPr/>
              <p:nvPr/>
            </p:nvSpPr>
            <p:spPr>
              <a:xfrm>
                <a:off x="3410027" y="1511057"/>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i="1" baseline="-25000" dirty="0">
                          <a:solidFill>
                            <a:schemeClr val="tx1"/>
                          </a:solidFill>
                          <a:latin typeface="Cambria Math" panose="02040503050406030204" pitchFamily="18" charset="0"/>
                        </a:rPr>
                        <m:t>24</m:t>
                      </m:r>
                    </m:oMath>
                  </m:oMathPara>
                </a14:m>
                <a:endParaRPr lang="en-US" sz="2000" dirty="0">
                  <a:solidFill>
                    <a:schemeClr val="tx1"/>
                  </a:solidFill>
                </a:endParaRPr>
              </a:p>
            </p:txBody>
          </p:sp>
        </mc:Choice>
        <mc:Fallback xmlns="">
          <p:sp>
            <p:nvSpPr>
              <p:cNvPr id="180" name="Rectangle 179">
                <a:extLst>
                  <a:ext uri="{FF2B5EF4-FFF2-40B4-BE49-F238E27FC236}">
                    <a16:creationId xmlns:a16="http://schemas.microsoft.com/office/drawing/2014/main" id="{86368423-DF66-D948-9585-8E599E59C3ED}"/>
                  </a:ext>
                </a:extLst>
              </p:cNvPr>
              <p:cNvSpPr>
                <a:spLocks noRot="1" noChangeAspect="1" noMove="1" noResize="1" noEditPoints="1" noAdjustHandles="1" noChangeArrowheads="1" noChangeShapeType="1" noTextEdit="1"/>
              </p:cNvSpPr>
              <p:nvPr/>
            </p:nvSpPr>
            <p:spPr>
              <a:xfrm>
                <a:off x="3410027" y="1511057"/>
                <a:ext cx="506009" cy="382406"/>
              </a:xfrm>
              <a:prstGeom prst="rect">
                <a:avLst/>
              </a:prstGeom>
              <a:blipFill>
                <a:blip r:embed="rId26"/>
                <a:stretch>
                  <a:fillRect l="-2439"/>
                </a:stretch>
              </a:blipFill>
              <a:ln w="12700">
                <a:solidFill>
                  <a:srgbClr val="CC0066"/>
                </a:solidFill>
              </a:ln>
            </p:spPr>
            <p:txBody>
              <a:bodyPr/>
              <a:lstStyle/>
              <a:p>
                <a:r>
                  <a:rPr lang="en-US">
                    <a:noFill/>
                  </a:rPr>
                  <a:t> </a:t>
                </a:r>
              </a:p>
            </p:txBody>
          </p:sp>
        </mc:Fallback>
      </mc:AlternateContent>
      <p:cxnSp>
        <p:nvCxnSpPr>
          <p:cNvPr id="182" name="Straight Arrow Connector 181">
            <a:extLst>
              <a:ext uri="{FF2B5EF4-FFF2-40B4-BE49-F238E27FC236}">
                <a16:creationId xmlns:a16="http://schemas.microsoft.com/office/drawing/2014/main" id="{35F9AFAD-393D-C941-B349-6A6259895AA7}"/>
              </a:ext>
            </a:extLst>
          </p:cNvPr>
          <p:cNvCxnSpPr/>
          <p:nvPr/>
        </p:nvCxnSpPr>
        <p:spPr>
          <a:xfrm flipV="1">
            <a:off x="1004207" y="3009614"/>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B512817-7249-8A40-ADD3-CA26F1DBAAD3}"/>
              </a:ext>
            </a:extLst>
          </p:cNvPr>
          <p:cNvCxnSpPr/>
          <p:nvPr/>
        </p:nvCxnSpPr>
        <p:spPr>
          <a:xfrm flipV="1">
            <a:off x="1924050" y="2998728"/>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D8360DC-5768-A34A-A419-639C4707C83E}"/>
              </a:ext>
            </a:extLst>
          </p:cNvPr>
          <p:cNvCxnSpPr/>
          <p:nvPr/>
        </p:nvCxnSpPr>
        <p:spPr>
          <a:xfrm flipV="1">
            <a:off x="2887435" y="3006892"/>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1143ECBF-109E-E343-B435-0B7D52F5B25E}"/>
              </a:ext>
            </a:extLst>
          </p:cNvPr>
          <p:cNvCxnSpPr/>
          <p:nvPr/>
        </p:nvCxnSpPr>
        <p:spPr>
          <a:xfrm flipV="1">
            <a:off x="3810000" y="2998729"/>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83DCDAE-6D26-E844-8F15-A598B23D9433}"/>
              </a:ext>
            </a:extLst>
          </p:cNvPr>
          <p:cNvCxnSpPr/>
          <p:nvPr/>
        </p:nvCxnSpPr>
        <p:spPr>
          <a:xfrm flipH="1" flipV="1">
            <a:off x="83554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64B11F1-E201-CF4A-8BA6-F74795245EC2}"/>
              </a:ext>
            </a:extLst>
          </p:cNvPr>
          <p:cNvCxnSpPr>
            <a:cxnSpLocks/>
          </p:cNvCxnSpPr>
          <p:nvPr/>
        </p:nvCxnSpPr>
        <p:spPr>
          <a:xfrm>
            <a:off x="835542" y="1033841"/>
            <a:ext cx="7851258" cy="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7ED7758-AAEB-7D49-A95C-F256B2D4206A}"/>
                  </a:ext>
                </a:extLst>
              </p:cNvPr>
              <p:cNvSpPr/>
              <p:nvPr/>
            </p:nvSpPr>
            <p:spPr>
              <a:xfrm>
                <a:off x="9076919"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86" name="Rectangle 85">
                <a:extLst>
                  <a:ext uri="{FF2B5EF4-FFF2-40B4-BE49-F238E27FC236}">
                    <a16:creationId xmlns:a16="http://schemas.microsoft.com/office/drawing/2014/main" id="{B7ED7758-AAEB-7D49-A95C-F256B2D4206A}"/>
                  </a:ext>
                </a:extLst>
              </p:cNvPr>
              <p:cNvSpPr>
                <a:spLocks noRot="1" noChangeAspect="1" noMove="1" noResize="1" noEditPoints="1" noAdjustHandles="1" noChangeArrowheads="1" noChangeShapeType="1" noTextEdit="1"/>
              </p:cNvSpPr>
              <p:nvPr/>
            </p:nvSpPr>
            <p:spPr>
              <a:xfrm>
                <a:off x="9076919" y="4580163"/>
                <a:ext cx="409985" cy="604157"/>
              </a:xfrm>
              <a:prstGeom prst="rect">
                <a:avLst/>
              </a:prstGeom>
              <a:blipFill>
                <a:blip r:embed="rId27"/>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CCD06B55-980F-F745-A535-D5874DC577DD}"/>
                  </a:ext>
                </a:extLst>
              </p:cNvPr>
              <p:cNvSpPr/>
              <p:nvPr/>
            </p:nvSpPr>
            <p:spPr>
              <a:xfrm>
                <a:off x="891002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87" name="Rectangle 86">
                <a:extLst>
                  <a:ext uri="{FF2B5EF4-FFF2-40B4-BE49-F238E27FC236}">
                    <a16:creationId xmlns:a16="http://schemas.microsoft.com/office/drawing/2014/main" id="{CCD06B55-980F-F745-A535-D5874DC577DD}"/>
                  </a:ext>
                </a:extLst>
              </p:cNvPr>
              <p:cNvSpPr>
                <a:spLocks noRot="1" noChangeAspect="1" noMove="1" noResize="1" noEditPoints="1" noAdjustHandles="1" noChangeArrowheads="1" noChangeShapeType="1" noTextEdit="1"/>
              </p:cNvSpPr>
              <p:nvPr/>
            </p:nvSpPr>
            <p:spPr>
              <a:xfrm>
                <a:off x="8910029" y="2251546"/>
                <a:ext cx="409985" cy="604157"/>
              </a:xfrm>
              <a:prstGeom prst="rect">
                <a:avLst/>
              </a:prstGeom>
              <a:blipFill>
                <a:blip r:embed="rId28"/>
                <a:stretch>
                  <a:fillRect l="-8824"/>
                </a:stretch>
              </a:blipFill>
              <a:ln w="12700">
                <a:solidFill>
                  <a:schemeClr val="accent6"/>
                </a:solidFill>
              </a:ln>
            </p:spPr>
            <p:txBody>
              <a:bodyPr/>
              <a:lstStyle/>
              <a:p>
                <a:r>
                  <a:rPr lang="en-US">
                    <a:noFill/>
                  </a:rPr>
                  <a:t> </a:t>
                </a:r>
              </a:p>
            </p:txBody>
          </p:sp>
        </mc:Fallback>
      </mc:AlternateContent>
      <p:sp>
        <p:nvSpPr>
          <p:cNvPr id="88" name="TextBox 87">
            <a:extLst>
              <a:ext uri="{FF2B5EF4-FFF2-40B4-BE49-F238E27FC236}">
                <a16:creationId xmlns:a16="http://schemas.microsoft.com/office/drawing/2014/main" id="{540CD835-C598-9349-A56D-767647137711}"/>
              </a:ext>
            </a:extLst>
          </p:cNvPr>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89" name="TextBox 88">
            <a:extLst>
              <a:ext uri="{FF2B5EF4-FFF2-40B4-BE49-F238E27FC236}">
                <a16:creationId xmlns:a16="http://schemas.microsoft.com/office/drawing/2014/main" id="{88A2B97C-4673-8B44-BE6C-1517A4E8B1BF}"/>
              </a:ext>
            </a:extLst>
          </p:cNvPr>
          <p:cNvSpPr txBox="1"/>
          <p:nvPr/>
        </p:nvSpPr>
        <p:spPr>
          <a:xfrm>
            <a:off x="8559442" y="5498068"/>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91" name="Straight Arrow Connector 90">
            <a:extLst>
              <a:ext uri="{FF2B5EF4-FFF2-40B4-BE49-F238E27FC236}">
                <a16:creationId xmlns:a16="http://schemas.microsoft.com/office/drawing/2014/main" id="{EB5571B7-9F81-B74D-8FF1-EE26697133A5}"/>
              </a:ext>
            </a:extLst>
          </p:cNvPr>
          <p:cNvCxnSpPr>
            <a:cxnSpLocks/>
            <a:stCxn id="86" idx="0"/>
          </p:cNvCxnSpPr>
          <p:nvPr/>
        </p:nvCxnSpPr>
        <p:spPr>
          <a:xfrm flipV="1">
            <a:off x="9281912"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2B97BEE-54D9-904A-9E25-12D36619342D}"/>
              </a:ext>
            </a:extLst>
          </p:cNvPr>
          <p:cNvCxnSpPr>
            <a:cxnSpLocks/>
            <a:stCxn id="95" idx="0"/>
            <a:endCxn id="87" idx="2"/>
          </p:cNvCxnSpPr>
          <p:nvPr/>
        </p:nvCxnSpPr>
        <p:spPr>
          <a:xfrm flipH="1" flipV="1">
            <a:off x="9115022"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CE8A2A34-FBC2-8740-B7AD-33C439FF2214}"/>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3" name="Rectangle 92">
                <a:extLst>
                  <a:ext uri="{FF2B5EF4-FFF2-40B4-BE49-F238E27FC236}">
                    <a16:creationId xmlns:a16="http://schemas.microsoft.com/office/drawing/2014/main" id="{CE8A2A34-FBC2-8740-B7AD-33C439FF2214}"/>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D633CDD3-6457-A643-80DF-EBCA728C47D7}"/>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593AEBE-BDEE-8749-8FDA-7EE4937705A1}"/>
                  </a:ext>
                </a:extLst>
              </p:cNvPr>
              <p:cNvSpPr/>
              <p:nvPr/>
            </p:nvSpPr>
            <p:spPr>
              <a:xfrm>
                <a:off x="8895539"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5" name="Rectangle 94">
                <a:extLst>
                  <a:ext uri="{FF2B5EF4-FFF2-40B4-BE49-F238E27FC236}">
                    <a16:creationId xmlns:a16="http://schemas.microsoft.com/office/drawing/2014/main" id="{8593AEBE-BDEE-8749-8FDA-7EE4937705A1}"/>
                  </a:ext>
                </a:extLst>
              </p:cNvPr>
              <p:cNvSpPr>
                <a:spLocks noRot="1" noChangeAspect="1" noMove="1" noResize="1" noEditPoints="1" noAdjustHandles="1" noChangeArrowheads="1" noChangeShapeType="1" noTextEdit="1"/>
              </p:cNvSpPr>
              <p:nvPr/>
            </p:nvSpPr>
            <p:spPr>
              <a:xfrm>
                <a:off x="8895539" y="3418114"/>
                <a:ext cx="438967" cy="604157"/>
              </a:xfrm>
              <a:prstGeom prst="rect">
                <a:avLst/>
              </a:prstGeom>
              <a:blipFill>
                <a:blip r:embed="rId30"/>
                <a:stretch>
                  <a:fillRect/>
                </a:stretch>
              </a:blipFill>
              <a:ln w="12700">
                <a:solidFill>
                  <a:schemeClr val="accent1"/>
                </a:solidFill>
              </a:ln>
            </p:spPr>
            <p:txBody>
              <a:bodyPr/>
              <a:lstStyle/>
              <a:p>
                <a:r>
                  <a:rPr lang="en-US">
                    <a:noFill/>
                  </a:rPr>
                  <a:t> </a:t>
                </a:r>
              </a:p>
            </p:txBody>
          </p:sp>
        </mc:Fallback>
      </mc:AlternateContent>
      <p:cxnSp>
        <p:nvCxnSpPr>
          <p:cNvPr id="96" name="Straight Arrow Connector 95">
            <a:extLst>
              <a:ext uri="{FF2B5EF4-FFF2-40B4-BE49-F238E27FC236}">
                <a16:creationId xmlns:a16="http://schemas.microsoft.com/office/drawing/2014/main" id="{ED1FF481-7499-454E-BAF5-DDB0BF5EFB00}"/>
              </a:ext>
            </a:extLst>
          </p:cNvPr>
          <p:cNvCxnSpPr>
            <a:cxnSpLocks/>
          </p:cNvCxnSpPr>
          <p:nvPr/>
        </p:nvCxnSpPr>
        <p:spPr>
          <a:xfrm>
            <a:off x="8210558"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285D333-EFFD-2442-AFA0-342CD1979EA4}"/>
              </a:ext>
            </a:extLst>
          </p:cNvPr>
          <p:cNvGrpSpPr/>
          <p:nvPr/>
        </p:nvGrpSpPr>
        <p:grpSpPr>
          <a:xfrm>
            <a:off x="975939" y="3313337"/>
            <a:ext cx="6922659" cy="104774"/>
            <a:chOff x="975939" y="3313337"/>
            <a:chExt cx="6922659" cy="104774"/>
          </a:xfrm>
        </p:grpSpPr>
        <p:cxnSp>
          <p:nvCxnSpPr>
            <p:cNvPr id="13" name="Straight Connector 12">
              <a:extLst>
                <a:ext uri="{FF2B5EF4-FFF2-40B4-BE49-F238E27FC236}">
                  <a16:creationId xmlns:a16="http://schemas.microsoft.com/office/drawing/2014/main" id="{B22B2086-E795-7248-BF49-A2F483C8E380}"/>
                </a:ext>
              </a:extLst>
            </p:cNvPr>
            <p:cNvCxnSpPr/>
            <p:nvPr/>
          </p:nvCxnSpPr>
          <p:spPr>
            <a:xfrm flipV="1">
              <a:off x="975939" y="3313337"/>
              <a:ext cx="6922659" cy="816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0395FC-4FEA-6E42-B1D0-AC15F5ABF1A8}"/>
                </a:ext>
              </a:extLst>
            </p:cNvPr>
            <p:cNvCxnSpPr/>
            <p:nvPr/>
          </p:nvCxnSpPr>
          <p:spPr>
            <a:xfrm>
              <a:off x="7898598" y="3321501"/>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C7940E90-D160-5D49-AC32-6AA2C2CE4115}"/>
              </a:ext>
            </a:extLst>
          </p:cNvPr>
          <p:cNvCxnSpPr>
            <a:cxnSpLocks/>
          </p:cNvCxnSpPr>
          <p:nvPr/>
        </p:nvCxnSpPr>
        <p:spPr>
          <a:xfrm>
            <a:off x="8686800" y="1033841"/>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2B420310-2CF9-AD4E-A3C3-F53ADBCA1F7A}"/>
                  </a:ext>
                </a:extLst>
              </p:cNvPr>
              <p:cNvSpPr txBox="1"/>
              <p:nvPr/>
            </p:nvSpPr>
            <p:spPr>
              <a:xfrm>
                <a:off x="9722112" y="4420574"/>
                <a:ext cx="2545977" cy="923330"/>
              </a:xfrm>
              <a:prstGeom prst="rect">
                <a:avLst/>
              </a:prstGeom>
              <a:noFill/>
            </p:spPr>
            <p:txBody>
              <a:bodyPr wrap="square" rtlCol="0">
                <a:spAutoFit/>
              </a:bodyPr>
              <a:lstStyle/>
              <a:p>
                <a:r>
                  <a:rPr lang="en-US" dirty="0"/>
                  <a:t>Repeat: Use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a:solidFill>
                          <a:srgbClr val="9900CC"/>
                        </a:solidFill>
                        <a:latin typeface="Cambria Math" panose="02040503050406030204" pitchFamily="18" charset="0"/>
                      </a:rPr>
                      <m:t>1</m:t>
                    </m:r>
                  </m:oMath>
                </a14:m>
                <a:r>
                  <a:rPr lang="en-US" dirty="0"/>
                  <a:t> to compute new context vector </a:t>
                </a:r>
                <a14:m>
                  <m:oMath xmlns:m="http://schemas.openxmlformats.org/officeDocument/2006/math">
                    <m:r>
                      <a:rPr lang="en-US" i="1" dirty="0" smtClean="0">
                        <a:solidFill>
                          <a:srgbClr val="9900CC"/>
                        </a:solidFill>
                        <a:latin typeface="Cambria Math" panose="02040503050406030204" pitchFamily="18" charset="0"/>
                      </a:rPr>
                      <m:t>𝑐</m:t>
                    </m:r>
                    <m:r>
                      <a:rPr lang="en-US" i="1" baseline="-25000" dirty="0">
                        <a:solidFill>
                          <a:srgbClr val="9900CC"/>
                        </a:solidFill>
                        <a:latin typeface="Cambria Math" panose="02040503050406030204" pitchFamily="18" charset="0"/>
                      </a:rPr>
                      <m:t>2</m:t>
                    </m:r>
                  </m:oMath>
                </a14:m>
                <a:endParaRPr lang="en-US" dirty="0"/>
              </a:p>
            </p:txBody>
          </p:sp>
        </mc:Choice>
        <mc:Fallback xmlns="">
          <p:sp>
            <p:nvSpPr>
              <p:cNvPr id="120" name="TextBox 119">
                <a:extLst>
                  <a:ext uri="{FF2B5EF4-FFF2-40B4-BE49-F238E27FC236}">
                    <a16:creationId xmlns:a16="http://schemas.microsoft.com/office/drawing/2014/main" id="{2B420310-2CF9-AD4E-A3C3-F53ADBCA1F7A}"/>
                  </a:ext>
                </a:extLst>
              </p:cNvPr>
              <p:cNvSpPr txBox="1">
                <a:spLocks noRot="1" noChangeAspect="1" noMove="1" noResize="1" noEditPoints="1" noAdjustHandles="1" noChangeArrowheads="1" noChangeShapeType="1" noTextEdit="1"/>
              </p:cNvSpPr>
              <p:nvPr/>
            </p:nvSpPr>
            <p:spPr>
              <a:xfrm>
                <a:off x="9722112" y="4420574"/>
                <a:ext cx="2545977" cy="923330"/>
              </a:xfrm>
              <a:prstGeom prst="rect">
                <a:avLst/>
              </a:prstGeom>
              <a:blipFill>
                <a:blip r:embed="rId31"/>
                <a:stretch>
                  <a:fillRect l="-1990" t="-2740" b="-8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B7EDA2B4-9315-904E-898E-2B746BA122A6}"/>
                  </a:ext>
                </a:extLst>
              </p:cNvPr>
              <p:cNvSpPr txBox="1"/>
              <p:nvPr/>
            </p:nvSpPr>
            <p:spPr>
              <a:xfrm>
                <a:off x="9496212" y="3499362"/>
                <a:ext cx="2662247" cy="369332"/>
              </a:xfrm>
              <a:prstGeom prst="rect">
                <a:avLst/>
              </a:prstGeom>
              <a:noFill/>
            </p:spPr>
            <p:txBody>
              <a:bodyPr wrap="square" rtlCol="0">
                <a:spAutoFit/>
              </a:bodyPr>
              <a:lstStyle/>
              <a:p>
                <a:r>
                  <a:rPr lang="en-US" dirty="0"/>
                  <a:t>Use </a:t>
                </a:r>
                <a14:m>
                  <m:oMath xmlns:m="http://schemas.openxmlformats.org/officeDocument/2006/math">
                    <m:r>
                      <a:rPr lang="en-US" i="1" dirty="0" smtClean="0">
                        <a:solidFill>
                          <a:srgbClr val="9900CC"/>
                        </a:solidFill>
                        <a:latin typeface="Cambria Math" panose="02040503050406030204" pitchFamily="18" charset="0"/>
                      </a:rPr>
                      <m:t>𝑐</m:t>
                    </m:r>
                    <m:r>
                      <a:rPr lang="en-US" i="1" baseline="-25000" dirty="0">
                        <a:solidFill>
                          <a:srgbClr val="9900CC"/>
                        </a:solidFill>
                        <a:latin typeface="Cambria Math" panose="02040503050406030204" pitchFamily="18" charset="0"/>
                      </a:rPr>
                      <m:t>2</m:t>
                    </m:r>
                  </m:oMath>
                </a14:m>
                <a:r>
                  <a:rPr lang="en-US" dirty="0"/>
                  <a:t> to compute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a:solidFill>
                          <a:srgbClr val="9900CC"/>
                        </a:solidFill>
                        <a:latin typeface="Cambria Math" panose="02040503050406030204" pitchFamily="18" charset="0"/>
                      </a:rPr>
                      <m:t>2</m:t>
                    </m:r>
                  </m:oMath>
                </a14:m>
                <a:r>
                  <a:rPr lang="en-US" dirty="0"/>
                  <a:t>, </a:t>
                </a:r>
                <a14:m>
                  <m:oMath xmlns:m="http://schemas.openxmlformats.org/officeDocument/2006/math">
                    <m:r>
                      <a:rPr lang="en-US" i="1" dirty="0" smtClean="0">
                        <a:solidFill>
                          <a:srgbClr val="9900CC"/>
                        </a:solidFill>
                        <a:latin typeface="Cambria Math" panose="02040503050406030204" pitchFamily="18" charset="0"/>
                      </a:rPr>
                      <m:t>𝑦</m:t>
                    </m:r>
                    <m:r>
                      <a:rPr lang="en-US" i="1" baseline="-25000" dirty="0">
                        <a:solidFill>
                          <a:srgbClr val="9900CC"/>
                        </a:solidFill>
                        <a:latin typeface="Cambria Math" panose="02040503050406030204" pitchFamily="18" charset="0"/>
                      </a:rPr>
                      <m:t>2</m:t>
                    </m:r>
                  </m:oMath>
                </a14:m>
                <a:endParaRPr lang="en-US" dirty="0"/>
              </a:p>
            </p:txBody>
          </p:sp>
        </mc:Choice>
        <mc:Fallback xmlns="">
          <p:sp>
            <p:nvSpPr>
              <p:cNvPr id="128" name="TextBox 127">
                <a:extLst>
                  <a:ext uri="{FF2B5EF4-FFF2-40B4-BE49-F238E27FC236}">
                    <a16:creationId xmlns:a16="http://schemas.microsoft.com/office/drawing/2014/main" id="{B7EDA2B4-9315-904E-898E-2B746BA122A6}"/>
                  </a:ext>
                </a:extLst>
              </p:cNvPr>
              <p:cNvSpPr txBox="1">
                <a:spLocks noRot="1" noChangeAspect="1" noMove="1" noResize="1" noEditPoints="1" noAdjustHandles="1" noChangeArrowheads="1" noChangeShapeType="1" noTextEdit="1"/>
              </p:cNvSpPr>
              <p:nvPr/>
            </p:nvSpPr>
            <p:spPr>
              <a:xfrm>
                <a:off x="9496212" y="3499362"/>
                <a:ext cx="2662247" cy="369332"/>
              </a:xfrm>
              <a:prstGeom prst="rect">
                <a:avLst/>
              </a:prstGeom>
              <a:blipFill>
                <a:blip r:embed="rId32"/>
                <a:stretch>
                  <a:fillRect l="-1905" t="-10345" b="-24138"/>
                </a:stretch>
              </a:blipFill>
            </p:spPr>
            <p:txBody>
              <a:bodyPr/>
              <a:lstStyle/>
              <a:p>
                <a:r>
                  <a:rPr lang="en-US">
                    <a:noFill/>
                  </a:rPr>
                  <a:t> </a:t>
                </a:r>
              </a:p>
            </p:txBody>
          </p:sp>
        </mc:Fallback>
      </mc:AlternateContent>
      <p:sp>
        <p:nvSpPr>
          <p:cNvPr id="134" name="Rectangle 133">
            <a:extLst>
              <a:ext uri="{FF2B5EF4-FFF2-40B4-BE49-F238E27FC236}">
                <a16:creationId xmlns:a16="http://schemas.microsoft.com/office/drawing/2014/main" id="{7BCB8A39-DC4B-3F49-9368-BE9D3F8A3B17}"/>
              </a:ext>
            </a:extLst>
          </p:cNvPr>
          <p:cNvSpPr/>
          <p:nvPr/>
        </p:nvSpPr>
        <p:spPr>
          <a:xfrm>
            <a:off x="5661232" y="891874"/>
            <a:ext cx="358259" cy="3020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139949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p:bldP spid="89" grpId="0"/>
      <p:bldP spid="95" grpId="0" animBg="1"/>
      <p:bldP spid="1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with RNNs and attention</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498068"/>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972015"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972015" y="4580164"/>
                <a:ext cx="409985" cy="604157"/>
              </a:xfrm>
              <a:prstGeom prst="rect">
                <a:avLst/>
              </a:prstGeom>
              <a:blipFill>
                <a:blip r:embed="rId10"/>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8607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86079" y="2251546"/>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15" idx="3"/>
            <a:endCxn id="16" idx="1"/>
          </p:cNvCxnSpPr>
          <p:nvPr/>
        </p:nvCxnSpPr>
        <p:spPr>
          <a:xfrm>
            <a:off x="6046104" y="3720190"/>
            <a:ext cx="1725487"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9" idx="0"/>
          </p:cNvCxnSpPr>
          <p:nvPr/>
        </p:nvCxnSpPr>
        <p:spPr>
          <a:xfrm flipV="1">
            <a:off x="8177008"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a:stCxn id="16" idx="0"/>
            <a:endCxn id="21" idx="2"/>
          </p:cNvCxnSpPr>
          <p:nvPr/>
        </p:nvCxnSpPr>
        <p:spPr>
          <a:xfrm flipH="1" flipV="1">
            <a:off x="7991072"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328125AC-02F1-D64A-91F1-DB9EB3DA1192}"/>
                  </a:ext>
                </a:extLst>
              </p:cNvPr>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72" name="Rectangle 71">
                <a:extLst>
                  <a:ext uri="{FF2B5EF4-FFF2-40B4-BE49-F238E27FC236}">
                    <a16:creationId xmlns:a16="http://schemas.microsoft.com/office/drawing/2014/main" id="{328125AC-02F1-D64A-91F1-DB9EB3DA1192}"/>
                  </a:ext>
                </a:extLst>
              </p:cNvPr>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B84D594A-B68C-D943-92DD-697D58A88969}"/>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7771591"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1591" y="3418114"/>
                <a:ext cx="438967" cy="604157"/>
              </a:xfrm>
              <a:prstGeom prst="rect">
                <a:avLst/>
              </a:prstGeom>
              <a:blipFill>
                <a:blip r:embed="rId18"/>
                <a:stretch>
                  <a:fillRect/>
                </a:stretch>
              </a:blipFill>
              <a:ln w="12700">
                <a:solidFill>
                  <a:schemeClr val="accent1"/>
                </a:solidFill>
              </a:ln>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096AD6A7-C675-5641-B9C7-F218EC1E7619}"/>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AA2DAE5-8533-1649-A5EE-485D29DFF3EE}"/>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DFBEB10-3594-F149-B6B7-C51D7241A77C}"/>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821E20A-BF82-694D-8B57-FB54958B528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525E2BD-01F1-4B40-BB6B-2C26AEF37352}"/>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31E883E-2B94-0545-8344-333F8B33A3DD}"/>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02CC1FD-2670-9C4B-B503-22F84484D499}"/>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4696994-9C4B-8148-B164-2086C37ABB9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400F8F2-08E0-4844-83FC-4519451280B8}"/>
              </a:ext>
            </a:extLst>
          </p:cNvPr>
          <p:cNvSpPr/>
          <p:nvPr/>
        </p:nvSpPr>
        <p:spPr>
          <a:xfrm>
            <a:off x="599684" y="2099375"/>
            <a:ext cx="3318190" cy="310531"/>
          </a:xfrm>
          <a:prstGeom prst="rect">
            <a:avLst/>
          </a:prstGeom>
          <a:solidFill>
            <a:srgbClr val="FFD579">
              <a:alpha val="50000"/>
            </a:srgbClr>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softmax</a:t>
            </a:r>
            <a:endParaRPr lang="en-US" sz="2000" dirty="0">
              <a:solidFill>
                <a:schemeClr val="tx1"/>
              </a:solidFill>
            </a:endParaRPr>
          </a:p>
        </p:txBody>
      </p:sp>
      <p:cxnSp>
        <p:nvCxnSpPr>
          <p:cNvPr id="121" name="Straight Arrow Connector 120">
            <a:extLst>
              <a:ext uri="{FF2B5EF4-FFF2-40B4-BE49-F238E27FC236}">
                <a16:creationId xmlns:a16="http://schemas.microsoft.com/office/drawing/2014/main" id="{6036276C-38E8-FC42-8133-4BF001A37EE4}"/>
              </a:ext>
            </a:extLst>
          </p:cNvPr>
          <p:cNvCxnSpPr/>
          <p:nvPr/>
        </p:nvCxnSpPr>
        <p:spPr>
          <a:xfrm flipH="1" flipV="1">
            <a:off x="849086"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12490B2-F807-5F4F-A8A9-D91C768DA391}"/>
              </a:ext>
            </a:extLst>
          </p:cNvPr>
          <p:cNvCxnSpPr/>
          <p:nvPr/>
        </p:nvCxnSpPr>
        <p:spPr>
          <a:xfrm flipH="1" flipV="1">
            <a:off x="1785258" y="23975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298FBF6-12DD-B047-9EB5-516464AA866C}"/>
              </a:ext>
            </a:extLst>
          </p:cNvPr>
          <p:cNvCxnSpPr/>
          <p:nvPr/>
        </p:nvCxnSpPr>
        <p:spPr>
          <a:xfrm flipH="1" flipV="1">
            <a:off x="2729019" y="2410096"/>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DDBC29F-552E-D845-8D64-448A6915CB60}"/>
              </a:ext>
            </a:extLst>
          </p:cNvPr>
          <p:cNvCxnSpPr/>
          <p:nvPr/>
        </p:nvCxnSpPr>
        <p:spPr>
          <a:xfrm flipH="1" flipV="1">
            <a:off x="3682094"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CD47C02-576B-B446-9A9B-5582D979CE1A}"/>
              </a:ext>
            </a:extLst>
          </p:cNvPr>
          <p:cNvCxnSpPr/>
          <p:nvPr/>
        </p:nvCxnSpPr>
        <p:spPr>
          <a:xfrm flipH="1" flipV="1">
            <a:off x="3682094" y="188114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566F8D1-FE94-E84A-8F57-1258870EF3EA}"/>
              </a:ext>
            </a:extLst>
          </p:cNvPr>
          <p:cNvCxnSpPr/>
          <p:nvPr/>
        </p:nvCxnSpPr>
        <p:spPr>
          <a:xfrm flipH="1" flipV="1">
            <a:off x="2732371" y="190216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B5AAD75-CBB2-3B45-BFA4-F4B407B372D7}"/>
              </a:ext>
            </a:extLst>
          </p:cNvPr>
          <p:cNvCxnSpPr/>
          <p:nvPr/>
        </p:nvCxnSpPr>
        <p:spPr>
          <a:xfrm flipH="1" flipV="1">
            <a:off x="1797970" y="18989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7AD1F85-F8F2-314B-B685-8669E7E331AE}"/>
              </a:ext>
            </a:extLst>
          </p:cNvPr>
          <p:cNvCxnSpPr/>
          <p:nvPr/>
        </p:nvCxnSpPr>
        <p:spPr>
          <a:xfrm flipH="1" flipV="1">
            <a:off x="838572" y="189476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BF3883C-2297-6D41-B11D-CD5FAFFD98B1}"/>
              </a:ext>
            </a:extLst>
          </p:cNvPr>
          <p:cNvSpPr/>
          <p:nvPr/>
        </p:nvSpPr>
        <p:spPr>
          <a:xfrm>
            <a:off x="710290" y="1169214"/>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1" name="Rectangle 130">
            <a:extLst>
              <a:ext uri="{FF2B5EF4-FFF2-40B4-BE49-F238E27FC236}">
                <a16:creationId xmlns:a16="http://schemas.microsoft.com/office/drawing/2014/main" id="{D1CD6B3A-0F3D-7E47-B237-F35AEDC8341A}"/>
              </a:ext>
            </a:extLst>
          </p:cNvPr>
          <p:cNvSpPr/>
          <p:nvPr/>
        </p:nvSpPr>
        <p:spPr>
          <a:xfrm>
            <a:off x="1665145" y="1165214"/>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2" name="Rectangle 131">
            <a:extLst>
              <a:ext uri="{FF2B5EF4-FFF2-40B4-BE49-F238E27FC236}">
                <a16:creationId xmlns:a16="http://schemas.microsoft.com/office/drawing/2014/main" id="{E54890E0-E874-3A4A-94A2-561658C8CCA3}"/>
              </a:ext>
            </a:extLst>
          </p:cNvPr>
          <p:cNvSpPr/>
          <p:nvPr/>
        </p:nvSpPr>
        <p:spPr>
          <a:xfrm>
            <a:off x="2600428" y="1165214"/>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3" name="Rectangle 132">
            <a:extLst>
              <a:ext uri="{FF2B5EF4-FFF2-40B4-BE49-F238E27FC236}">
                <a16:creationId xmlns:a16="http://schemas.microsoft.com/office/drawing/2014/main" id="{AE3186E0-9EE2-9C44-81DA-EAC1267228D8}"/>
              </a:ext>
            </a:extLst>
          </p:cNvPr>
          <p:cNvSpPr/>
          <p:nvPr/>
        </p:nvSpPr>
        <p:spPr>
          <a:xfrm>
            <a:off x="3530206" y="1174316"/>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138" name="Curved Connector 137">
            <a:extLst>
              <a:ext uri="{FF2B5EF4-FFF2-40B4-BE49-F238E27FC236}">
                <a16:creationId xmlns:a16="http://schemas.microsoft.com/office/drawing/2014/main" id="{E82F4B8F-E0A2-B143-B56F-34E8B46CCEDC}"/>
              </a:ext>
            </a:extLst>
          </p:cNvPr>
          <p:cNvCxnSpPr/>
          <p:nvPr/>
        </p:nvCxnSpPr>
        <p:spPr>
          <a:xfrm rot="10800000" flipH="1">
            <a:off x="631366" y="1281209"/>
            <a:ext cx="78923" cy="2438986"/>
          </a:xfrm>
          <a:prstGeom prst="curvedConnector3">
            <a:avLst>
              <a:gd name="adj1" fmla="val -436308"/>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926EDC17-388D-534E-A6B4-E90EB78008CE}"/>
              </a:ext>
            </a:extLst>
          </p:cNvPr>
          <p:cNvCxnSpPr/>
          <p:nvPr/>
        </p:nvCxnSpPr>
        <p:spPr>
          <a:xfrm rot="10800000" flipH="1">
            <a:off x="1571211" y="1277209"/>
            <a:ext cx="93934" cy="2442986"/>
          </a:xfrm>
          <a:prstGeom prst="curvedConnector3">
            <a:avLst>
              <a:gd name="adj1" fmla="val -311133"/>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56541787-B879-8B43-A66B-D599CE8A4078}"/>
              </a:ext>
            </a:extLst>
          </p:cNvPr>
          <p:cNvCxnSpPr/>
          <p:nvPr/>
        </p:nvCxnSpPr>
        <p:spPr>
          <a:xfrm rot="10800000" flipH="1">
            <a:off x="2507380" y="1277210"/>
            <a:ext cx="93048" cy="2442985"/>
          </a:xfrm>
          <a:prstGeom prst="curvedConnector3">
            <a:avLst>
              <a:gd name="adj1" fmla="val -307877"/>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6F7B7162-156B-EE4E-86CD-1A555AFD8CF6}"/>
              </a:ext>
            </a:extLst>
          </p:cNvPr>
          <p:cNvCxnSpPr/>
          <p:nvPr/>
        </p:nvCxnSpPr>
        <p:spPr>
          <a:xfrm rot="10800000" flipH="1">
            <a:off x="3443548" y="1286312"/>
            <a:ext cx="86657" cy="2433881"/>
          </a:xfrm>
          <a:prstGeom prst="curvedConnector3">
            <a:avLst>
              <a:gd name="adj1" fmla="val -34394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11D4E1C-510A-9B42-A1E8-12AAE784B734}"/>
              </a:ext>
            </a:extLst>
          </p:cNvPr>
          <p:cNvCxnSpPr/>
          <p:nvPr/>
        </p:nvCxnSpPr>
        <p:spPr>
          <a:xfrm flipH="1" flipV="1">
            <a:off x="1794099"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58DA91F-90D8-DD42-9A0A-6E02AFB0005E}"/>
              </a:ext>
            </a:extLst>
          </p:cNvPr>
          <p:cNvCxnSpPr/>
          <p:nvPr/>
        </p:nvCxnSpPr>
        <p:spPr>
          <a:xfrm flipH="1" flipV="1">
            <a:off x="273325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EDF117E-AA72-014A-8FDA-0B0C5C69DAE8}"/>
              </a:ext>
            </a:extLst>
          </p:cNvPr>
          <p:cNvCxnSpPr/>
          <p:nvPr/>
        </p:nvCxnSpPr>
        <p:spPr>
          <a:xfrm flipH="1" flipV="1">
            <a:off x="3661253"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6DBEA4F-9A57-B241-A73F-2B1C7A1D0FC2}"/>
              </a:ext>
            </a:extLst>
          </p:cNvPr>
          <p:cNvCxnSpPr/>
          <p:nvPr/>
        </p:nvCxnSpPr>
        <p:spPr>
          <a:xfrm flipH="1" flipV="1">
            <a:off x="3680841" y="137615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B85761D-EFCC-8449-A847-2A7C49837B10}"/>
              </a:ext>
            </a:extLst>
          </p:cNvPr>
          <p:cNvCxnSpPr/>
          <p:nvPr/>
        </p:nvCxnSpPr>
        <p:spPr>
          <a:xfrm flipH="1" flipV="1">
            <a:off x="2731118" y="139717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40D4205-7CBC-B44C-93EE-72EEA560825B}"/>
              </a:ext>
            </a:extLst>
          </p:cNvPr>
          <p:cNvCxnSpPr/>
          <p:nvPr/>
        </p:nvCxnSpPr>
        <p:spPr>
          <a:xfrm flipH="1" flipV="1">
            <a:off x="1796717" y="139398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9D37395-90C9-CC45-85F7-5CF47589EC80}"/>
              </a:ext>
            </a:extLst>
          </p:cNvPr>
          <p:cNvCxnSpPr/>
          <p:nvPr/>
        </p:nvCxnSpPr>
        <p:spPr>
          <a:xfrm flipH="1" flipV="1">
            <a:off x="837319" y="138977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74C06400-8374-C34C-BDB8-FD89C4CE9145}"/>
                  </a:ext>
                </a:extLst>
              </p:cNvPr>
              <p:cNvSpPr/>
              <p:nvPr/>
            </p:nvSpPr>
            <p:spPr>
              <a:xfrm>
                <a:off x="597845"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0" name="Rectangle 169">
                <a:extLst>
                  <a:ext uri="{FF2B5EF4-FFF2-40B4-BE49-F238E27FC236}">
                    <a16:creationId xmlns:a16="http://schemas.microsoft.com/office/drawing/2014/main" id="{74C06400-8374-C34C-BDB8-FD89C4CE9145}"/>
                  </a:ext>
                </a:extLst>
              </p:cNvPr>
              <p:cNvSpPr>
                <a:spLocks noRot="1" noChangeAspect="1" noMove="1" noResize="1" noEditPoints="1" noAdjustHandles="1" noChangeArrowheads="1" noChangeShapeType="1" noTextEdit="1"/>
              </p:cNvSpPr>
              <p:nvPr/>
            </p:nvSpPr>
            <p:spPr>
              <a:xfrm>
                <a:off x="597845" y="2589394"/>
                <a:ext cx="506009" cy="382406"/>
              </a:xfrm>
              <a:prstGeom prst="rect">
                <a:avLst/>
              </a:prstGeom>
              <a:blipFill>
                <a:blip r:embed="rId19"/>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F58A62DC-A43E-254F-A054-413C8AAD4B81}"/>
                  </a:ext>
                </a:extLst>
              </p:cNvPr>
              <p:cNvSpPr/>
              <p:nvPr/>
            </p:nvSpPr>
            <p:spPr>
              <a:xfrm>
                <a:off x="1537689"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1" name="Rectangle 170">
                <a:extLst>
                  <a:ext uri="{FF2B5EF4-FFF2-40B4-BE49-F238E27FC236}">
                    <a16:creationId xmlns:a16="http://schemas.microsoft.com/office/drawing/2014/main" id="{F58A62DC-A43E-254F-A054-413C8AAD4B81}"/>
                  </a:ext>
                </a:extLst>
              </p:cNvPr>
              <p:cNvSpPr>
                <a:spLocks noRot="1" noChangeAspect="1" noMove="1" noResize="1" noEditPoints="1" noAdjustHandles="1" noChangeArrowheads="1" noChangeShapeType="1" noTextEdit="1"/>
              </p:cNvSpPr>
              <p:nvPr/>
            </p:nvSpPr>
            <p:spPr>
              <a:xfrm>
                <a:off x="1537689" y="2589394"/>
                <a:ext cx="506009" cy="382406"/>
              </a:xfrm>
              <a:prstGeom prst="rect">
                <a:avLst/>
              </a:prstGeom>
              <a:blipFill>
                <a:blip r:embed="rId20"/>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785A8756-AA77-114F-8204-8A63F4F6658B}"/>
                  </a:ext>
                </a:extLst>
              </p:cNvPr>
              <p:cNvSpPr/>
              <p:nvPr/>
            </p:nvSpPr>
            <p:spPr>
              <a:xfrm>
                <a:off x="247505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4" name="Rectangle 173">
                <a:extLst>
                  <a:ext uri="{FF2B5EF4-FFF2-40B4-BE49-F238E27FC236}">
                    <a16:creationId xmlns:a16="http://schemas.microsoft.com/office/drawing/2014/main" id="{785A8756-AA77-114F-8204-8A63F4F6658B}"/>
                  </a:ext>
                </a:extLst>
              </p:cNvPr>
              <p:cNvSpPr>
                <a:spLocks noRot="1" noChangeAspect="1" noMove="1" noResize="1" noEditPoints="1" noAdjustHandles="1" noChangeArrowheads="1" noChangeShapeType="1" noTextEdit="1"/>
              </p:cNvSpPr>
              <p:nvPr/>
            </p:nvSpPr>
            <p:spPr>
              <a:xfrm>
                <a:off x="2475057" y="2589394"/>
                <a:ext cx="506009" cy="382406"/>
              </a:xfrm>
              <a:prstGeom prst="rect">
                <a:avLst/>
              </a:prstGeom>
              <a:blipFill>
                <a:blip r:embed="rId21"/>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83C38B3-C89C-6745-A9D6-FDEF98CD350D}"/>
                  </a:ext>
                </a:extLst>
              </p:cNvPr>
              <p:cNvSpPr/>
              <p:nvPr/>
            </p:nvSpPr>
            <p:spPr>
              <a:xfrm>
                <a:off x="341002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75" name="Rectangle 174">
                <a:extLst>
                  <a:ext uri="{FF2B5EF4-FFF2-40B4-BE49-F238E27FC236}">
                    <a16:creationId xmlns:a16="http://schemas.microsoft.com/office/drawing/2014/main" id="{F83C38B3-C89C-6745-A9D6-FDEF98CD350D}"/>
                  </a:ext>
                </a:extLst>
              </p:cNvPr>
              <p:cNvSpPr>
                <a:spLocks noRot="1" noChangeAspect="1" noMove="1" noResize="1" noEditPoints="1" noAdjustHandles="1" noChangeArrowheads="1" noChangeShapeType="1" noTextEdit="1"/>
              </p:cNvSpPr>
              <p:nvPr/>
            </p:nvSpPr>
            <p:spPr>
              <a:xfrm>
                <a:off x="3410027" y="2589394"/>
                <a:ext cx="506009" cy="382406"/>
              </a:xfrm>
              <a:prstGeom prst="rect">
                <a:avLst/>
              </a:prstGeom>
              <a:blipFill>
                <a:blip r:embed="rId22"/>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A9B1DE2B-97F4-1344-800A-545941A529A2}"/>
                  </a:ext>
                </a:extLst>
              </p:cNvPr>
              <p:cNvSpPr/>
              <p:nvPr/>
            </p:nvSpPr>
            <p:spPr>
              <a:xfrm>
                <a:off x="597845" y="15225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6" name="Rectangle 175">
                <a:extLst>
                  <a:ext uri="{FF2B5EF4-FFF2-40B4-BE49-F238E27FC236}">
                    <a16:creationId xmlns:a16="http://schemas.microsoft.com/office/drawing/2014/main" id="{A9B1DE2B-97F4-1344-800A-545941A529A2}"/>
                  </a:ext>
                </a:extLst>
              </p:cNvPr>
              <p:cNvSpPr>
                <a:spLocks noRot="1" noChangeAspect="1" noMove="1" noResize="1" noEditPoints="1" noAdjustHandles="1" noChangeArrowheads="1" noChangeShapeType="1" noTextEdit="1"/>
              </p:cNvSpPr>
              <p:nvPr/>
            </p:nvSpPr>
            <p:spPr>
              <a:xfrm>
                <a:off x="597845" y="1522594"/>
                <a:ext cx="506009" cy="382406"/>
              </a:xfrm>
              <a:prstGeom prst="rect">
                <a:avLst/>
              </a:prstGeom>
              <a:blipFill>
                <a:blip r:embed="rId23"/>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2DF634BD-F9EC-3C43-A85B-8E01335DAC5A}"/>
                  </a:ext>
                </a:extLst>
              </p:cNvPr>
              <p:cNvSpPr/>
              <p:nvPr/>
            </p:nvSpPr>
            <p:spPr>
              <a:xfrm>
                <a:off x="1537688" y="151934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7" name="Rectangle 176">
                <a:extLst>
                  <a:ext uri="{FF2B5EF4-FFF2-40B4-BE49-F238E27FC236}">
                    <a16:creationId xmlns:a16="http://schemas.microsoft.com/office/drawing/2014/main" id="{2DF634BD-F9EC-3C43-A85B-8E01335DAC5A}"/>
                  </a:ext>
                </a:extLst>
              </p:cNvPr>
              <p:cNvSpPr>
                <a:spLocks noRot="1" noChangeAspect="1" noMove="1" noResize="1" noEditPoints="1" noAdjustHandles="1" noChangeArrowheads="1" noChangeShapeType="1" noTextEdit="1"/>
              </p:cNvSpPr>
              <p:nvPr/>
            </p:nvSpPr>
            <p:spPr>
              <a:xfrm>
                <a:off x="1537688" y="1519344"/>
                <a:ext cx="506009" cy="382406"/>
              </a:xfrm>
              <a:prstGeom prst="rect">
                <a:avLst/>
              </a:prstGeom>
              <a:blipFill>
                <a:blip r:embed="rId24"/>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98EBFA51-6500-A14C-8D89-2ABC50F6ADE8}"/>
                  </a:ext>
                </a:extLst>
              </p:cNvPr>
              <p:cNvSpPr/>
              <p:nvPr/>
            </p:nvSpPr>
            <p:spPr>
              <a:xfrm>
                <a:off x="2473858" y="1515635"/>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9" name="Rectangle 178">
                <a:extLst>
                  <a:ext uri="{FF2B5EF4-FFF2-40B4-BE49-F238E27FC236}">
                    <a16:creationId xmlns:a16="http://schemas.microsoft.com/office/drawing/2014/main" id="{98EBFA51-6500-A14C-8D89-2ABC50F6ADE8}"/>
                  </a:ext>
                </a:extLst>
              </p:cNvPr>
              <p:cNvSpPr>
                <a:spLocks noRot="1" noChangeAspect="1" noMove="1" noResize="1" noEditPoints="1" noAdjustHandles="1" noChangeArrowheads="1" noChangeShapeType="1" noTextEdit="1"/>
              </p:cNvSpPr>
              <p:nvPr/>
            </p:nvSpPr>
            <p:spPr>
              <a:xfrm>
                <a:off x="2473858" y="1515635"/>
                <a:ext cx="506009" cy="382406"/>
              </a:xfrm>
              <a:prstGeom prst="rect">
                <a:avLst/>
              </a:prstGeom>
              <a:blipFill>
                <a:blip r:embed="rId25"/>
                <a:stretch>
                  <a:fillRect l="-2381"/>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86368423-DF66-D948-9585-8E599E59C3ED}"/>
                  </a:ext>
                </a:extLst>
              </p:cNvPr>
              <p:cNvSpPr/>
              <p:nvPr/>
            </p:nvSpPr>
            <p:spPr>
              <a:xfrm>
                <a:off x="3410027" y="1511057"/>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80" name="Rectangle 179">
                <a:extLst>
                  <a:ext uri="{FF2B5EF4-FFF2-40B4-BE49-F238E27FC236}">
                    <a16:creationId xmlns:a16="http://schemas.microsoft.com/office/drawing/2014/main" id="{86368423-DF66-D948-9585-8E599E59C3ED}"/>
                  </a:ext>
                </a:extLst>
              </p:cNvPr>
              <p:cNvSpPr>
                <a:spLocks noRot="1" noChangeAspect="1" noMove="1" noResize="1" noEditPoints="1" noAdjustHandles="1" noChangeArrowheads="1" noChangeShapeType="1" noTextEdit="1"/>
              </p:cNvSpPr>
              <p:nvPr/>
            </p:nvSpPr>
            <p:spPr>
              <a:xfrm>
                <a:off x="3410027" y="1511057"/>
                <a:ext cx="506009" cy="382406"/>
              </a:xfrm>
              <a:prstGeom prst="rect">
                <a:avLst/>
              </a:prstGeom>
              <a:blipFill>
                <a:blip r:embed="rId26"/>
                <a:stretch>
                  <a:fillRect l="-2439"/>
                </a:stretch>
              </a:blipFill>
              <a:ln w="12700">
                <a:solidFill>
                  <a:srgbClr val="CC0066"/>
                </a:solidFill>
              </a:ln>
            </p:spPr>
            <p:txBody>
              <a:bodyPr/>
              <a:lstStyle/>
              <a:p>
                <a:r>
                  <a:rPr lang="en-US">
                    <a:noFill/>
                  </a:rPr>
                  <a:t> </a:t>
                </a:r>
              </a:p>
            </p:txBody>
          </p:sp>
        </mc:Fallback>
      </mc:AlternateContent>
      <p:cxnSp>
        <p:nvCxnSpPr>
          <p:cNvPr id="182" name="Straight Arrow Connector 181">
            <a:extLst>
              <a:ext uri="{FF2B5EF4-FFF2-40B4-BE49-F238E27FC236}">
                <a16:creationId xmlns:a16="http://schemas.microsoft.com/office/drawing/2014/main" id="{35F9AFAD-393D-C941-B349-6A6259895AA7}"/>
              </a:ext>
            </a:extLst>
          </p:cNvPr>
          <p:cNvCxnSpPr/>
          <p:nvPr/>
        </p:nvCxnSpPr>
        <p:spPr>
          <a:xfrm flipV="1">
            <a:off x="1004207" y="3009614"/>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B512817-7249-8A40-ADD3-CA26F1DBAAD3}"/>
              </a:ext>
            </a:extLst>
          </p:cNvPr>
          <p:cNvCxnSpPr/>
          <p:nvPr/>
        </p:nvCxnSpPr>
        <p:spPr>
          <a:xfrm flipV="1">
            <a:off x="1924050" y="2998728"/>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D8360DC-5768-A34A-A419-639C4707C83E}"/>
              </a:ext>
            </a:extLst>
          </p:cNvPr>
          <p:cNvCxnSpPr/>
          <p:nvPr/>
        </p:nvCxnSpPr>
        <p:spPr>
          <a:xfrm flipV="1">
            <a:off x="2887435" y="3006892"/>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1143ECBF-109E-E343-B435-0B7D52F5B25E}"/>
              </a:ext>
            </a:extLst>
          </p:cNvPr>
          <p:cNvCxnSpPr/>
          <p:nvPr/>
        </p:nvCxnSpPr>
        <p:spPr>
          <a:xfrm flipV="1">
            <a:off x="3810000" y="2998729"/>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83DCDAE-6D26-E844-8F15-A598B23D9433}"/>
              </a:ext>
            </a:extLst>
          </p:cNvPr>
          <p:cNvCxnSpPr/>
          <p:nvPr/>
        </p:nvCxnSpPr>
        <p:spPr>
          <a:xfrm flipH="1" flipV="1">
            <a:off x="83554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7ED7758-AAEB-7D49-A95C-F256B2D4206A}"/>
                  </a:ext>
                </a:extLst>
              </p:cNvPr>
              <p:cNvSpPr/>
              <p:nvPr/>
            </p:nvSpPr>
            <p:spPr>
              <a:xfrm>
                <a:off x="9076919"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86" name="Rectangle 85">
                <a:extLst>
                  <a:ext uri="{FF2B5EF4-FFF2-40B4-BE49-F238E27FC236}">
                    <a16:creationId xmlns:a16="http://schemas.microsoft.com/office/drawing/2014/main" id="{B7ED7758-AAEB-7D49-A95C-F256B2D4206A}"/>
                  </a:ext>
                </a:extLst>
              </p:cNvPr>
              <p:cNvSpPr>
                <a:spLocks noRot="1" noChangeAspect="1" noMove="1" noResize="1" noEditPoints="1" noAdjustHandles="1" noChangeArrowheads="1" noChangeShapeType="1" noTextEdit="1"/>
              </p:cNvSpPr>
              <p:nvPr/>
            </p:nvSpPr>
            <p:spPr>
              <a:xfrm>
                <a:off x="9076919" y="4580163"/>
                <a:ext cx="409985" cy="604157"/>
              </a:xfrm>
              <a:prstGeom prst="rect">
                <a:avLst/>
              </a:prstGeom>
              <a:blipFill>
                <a:blip r:embed="rId27"/>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CCD06B55-980F-F745-A535-D5874DC577DD}"/>
                  </a:ext>
                </a:extLst>
              </p:cNvPr>
              <p:cNvSpPr/>
              <p:nvPr/>
            </p:nvSpPr>
            <p:spPr>
              <a:xfrm>
                <a:off x="891002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87" name="Rectangle 86">
                <a:extLst>
                  <a:ext uri="{FF2B5EF4-FFF2-40B4-BE49-F238E27FC236}">
                    <a16:creationId xmlns:a16="http://schemas.microsoft.com/office/drawing/2014/main" id="{CCD06B55-980F-F745-A535-D5874DC577DD}"/>
                  </a:ext>
                </a:extLst>
              </p:cNvPr>
              <p:cNvSpPr>
                <a:spLocks noRot="1" noChangeAspect="1" noMove="1" noResize="1" noEditPoints="1" noAdjustHandles="1" noChangeArrowheads="1" noChangeShapeType="1" noTextEdit="1"/>
              </p:cNvSpPr>
              <p:nvPr/>
            </p:nvSpPr>
            <p:spPr>
              <a:xfrm>
                <a:off x="8910029" y="2251546"/>
                <a:ext cx="409985" cy="604157"/>
              </a:xfrm>
              <a:prstGeom prst="rect">
                <a:avLst/>
              </a:prstGeom>
              <a:blipFill>
                <a:blip r:embed="rId28"/>
                <a:stretch>
                  <a:fillRect l="-8824"/>
                </a:stretch>
              </a:blipFill>
              <a:ln w="12700">
                <a:solidFill>
                  <a:schemeClr val="accent6"/>
                </a:solidFill>
              </a:ln>
            </p:spPr>
            <p:txBody>
              <a:bodyPr/>
              <a:lstStyle/>
              <a:p>
                <a:r>
                  <a:rPr lang="en-US">
                    <a:noFill/>
                  </a:rPr>
                  <a:t> </a:t>
                </a:r>
              </a:p>
            </p:txBody>
          </p:sp>
        </mc:Fallback>
      </mc:AlternateContent>
      <p:sp>
        <p:nvSpPr>
          <p:cNvPr id="88" name="TextBox 87">
            <a:extLst>
              <a:ext uri="{FF2B5EF4-FFF2-40B4-BE49-F238E27FC236}">
                <a16:creationId xmlns:a16="http://schemas.microsoft.com/office/drawing/2014/main" id="{540CD835-C598-9349-A56D-767647137711}"/>
              </a:ext>
            </a:extLst>
          </p:cNvPr>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89" name="TextBox 88">
            <a:extLst>
              <a:ext uri="{FF2B5EF4-FFF2-40B4-BE49-F238E27FC236}">
                <a16:creationId xmlns:a16="http://schemas.microsoft.com/office/drawing/2014/main" id="{88A2B97C-4673-8B44-BE6C-1517A4E8B1BF}"/>
              </a:ext>
            </a:extLst>
          </p:cNvPr>
          <p:cNvSpPr txBox="1"/>
          <p:nvPr/>
        </p:nvSpPr>
        <p:spPr>
          <a:xfrm>
            <a:off x="8559442" y="5498068"/>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cxnSp>
        <p:nvCxnSpPr>
          <p:cNvPr id="91" name="Straight Arrow Connector 90">
            <a:extLst>
              <a:ext uri="{FF2B5EF4-FFF2-40B4-BE49-F238E27FC236}">
                <a16:creationId xmlns:a16="http://schemas.microsoft.com/office/drawing/2014/main" id="{EB5571B7-9F81-B74D-8FF1-EE26697133A5}"/>
              </a:ext>
            </a:extLst>
          </p:cNvPr>
          <p:cNvCxnSpPr>
            <a:cxnSpLocks/>
            <a:stCxn id="86" idx="0"/>
          </p:cNvCxnSpPr>
          <p:nvPr/>
        </p:nvCxnSpPr>
        <p:spPr>
          <a:xfrm flipV="1">
            <a:off x="9281912"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2B97BEE-54D9-904A-9E25-12D36619342D}"/>
              </a:ext>
            </a:extLst>
          </p:cNvPr>
          <p:cNvCxnSpPr>
            <a:cxnSpLocks/>
            <a:stCxn id="95" idx="0"/>
            <a:endCxn id="87" idx="2"/>
          </p:cNvCxnSpPr>
          <p:nvPr/>
        </p:nvCxnSpPr>
        <p:spPr>
          <a:xfrm flipH="1" flipV="1">
            <a:off x="9115022"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CE8A2A34-FBC2-8740-B7AD-33C439FF2214}"/>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3" name="Rectangle 92">
                <a:extLst>
                  <a:ext uri="{FF2B5EF4-FFF2-40B4-BE49-F238E27FC236}">
                    <a16:creationId xmlns:a16="http://schemas.microsoft.com/office/drawing/2014/main" id="{CE8A2A34-FBC2-8740-B7AD-33C439FF2214}"/>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D633CDD3-6457-A643-80DF-EBCA728C47D7}"/>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593AEBE-BDEE-8749-8FDA-7EE4937705A1}"/>
                  </a:ext>
                </a:extLst>
              </p:cNvPr>
              <p:cNvSpPr/>
              <p:nvPr/>
            </p:nvSpPr>
            <p:spPr>
              <a:xfrm>
                <a:off x="8895539"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5" name="Rectangle 94">
                <a:extLst>
                  <a:ext uri="{FF2B5EF4-FFF2-40B4-BE49-F238E27FC236}">
                    <a16:creationId xmlns:a16="http://schemas.microsoft.com/office/drawing/2014/main" id="{8593AEBE-BDEE-8749-8FDA-7EE4937705A1}"/>
                  </a:ext>
                </a:extLst>
              </p:cNvPr>
              <p:cNvSpPr>
                <a:spLocks noRot="1" noChangeAspect="1" noMove="1" noResize="1" noEditPoints="1" noAdjustHandles="1" noChangeArrowheads="1" noChangeShapeType="1" noTextEdit="1"/>
              </p:cNvSpPr>
              <p:nvPr/>
            </p:nvSpPr>
            <p:spPr>
              <a:xfrm>
                <a:off x="8895539" y="3418114"/>
                <a:ext cx="438967" cy="604157"/>
              </a:xfrm>
              <a:prstGeom prst="rect">
                <a:avLst/>
              </a:prstGeom>
              <a:blipFill>
                <a:blip r:embed="rId30"/>
                <a:stretch>
                  <a:fillRect/>
                </a:stretch>
              </a:blipFill>
              <a:ln w="12700">
                <a:solidFill>
                  <a:schemeClr val="accent1"/>
                </a:solidFill>
              </a:ln>
            </p:spPr>
            <p:txBody>
              <a:bodyPr/>
              <a:lstStyle/>
              <a:p>
                <a:r>
                  <a:rPr lang="en-US">
                    <a:noFill/>
                  </a:rPr>
                  <a:t> </a:t>
                </a:r>
              </a:p>
            </p:txBody>
          </p:sp>
        </mc:Fallback>
      </mc:AlternateContent>
      <p:cxnSp>
        <p:nvCxnSpPr>
          <p:cNvPr id="96" name="Straight Arrow Connector 95">
            <a:extLst>
              <a:ext uri="{FF2B5EF4-FFF2-40B4-BE49-F238E27FC236}">
                <a16:creationId xmlns:a16="http://schemas.microsoft.com/office/drawing/2014/main" id="{ED1FF481-7499-454E-BAF5-DDB0BF5EFB00}"/>
              </a:ext>
            </a:extLst>
          </p:cNvPr>
          <p:cNvCxnSpPr>
            <a:cxnSpLocks/>
          </p:cNvCxnSpPr>
          <p:nvPr/>
        </p:nvCxnSpPr>
        <p:spPr>
          <a:xfrm>
            <a:off x="8210558"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285D333-EFFD-2442-AFA0-342CD1979EA4}"/>
              </a:ext>
            </a:extLst>
          </p:cNvPr>
          <p:cNvGrpSpPr/>
          <p:nvPr/>
        </p:nvGrpSpPr>
        <p:grpSpPr>
          <a:xfrm>
            <a:off x="975939" y="3313337"/>
            <a:ext cx="8038445" cy="100256"/>
            <a:chOff x="975939" y="3313337"/>
            <a:chExt cx="6922659" cy="104774"/>
          </a:xfrm>
        </p:grpSpPr>
        <p:cxnSp>
          <p:nvCxnSpPr>
            <p:cNvPr id="13" name="Straight Connector 12">
              <a:extLst>
                <a:ext uri="{FF2B5EF4-FFF2-40B4-BE49-F238E27FC236}">
                  <a16:creationId xmlns:a16="http://schemas.microsoft.com/office/drawing/2014/main" id="{B22B2086-E795-7248-BF49-A2F483C8E380}"/>
                </a:ext>
              </a:extLst>
            </p:cNvPr>
            <p:cNvCxnSpPr/>
            <p:nvPr/>
          </p:nvCxnSpPr>
          <p:spPr>
            <a:xfrm flipV="1">
              <a:off x="975939" y="3313337"/>
              <a:ext cx="6922659" cy="816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0395FC-4FEA-6E42-B1D0-AC15F5ABF1A8}"/>
                </a:ext>
              </a:extLst>
            </p:cNvPr>
            <p:cNvCxnSpPr/>
            <p:nvPr/>
          </p:nvCxnSpPr>
          <p:spPr>
            <a:xfrm>
              <a:off x="7898598" y="3321501"/>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5E14ACD6-C1B7-6C4B-8966-BB34D3B3D3A4}"/>
                  </a:ext>
                </a:extLst>
              </p:cNvPr>
              <p:cNvSpPr/>
              <p:nvPr/>
            </p:nvSpPr>
            <p:spPr>
              <a:xfrm>
                <a:off x="10186377"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00" name="Rectangle 99">
                <a:extLst>
                  <a:ext uri="{FF2B5EF4-FFF2-40B4-BE49-F238E27FC236}">
                    <a16:creationId xmlns:a16="http://schemas.microsoft.com/office/drawing/2014/main" id="{5E14ACD6-C1B7-6C4B-8966-BB34D3B3D3A4}"/>
                  </a:ext>
                </a:extLst>
              </p:cNvPr>
              <p:cNvSpPr>
                <a:spLocks noRot="1" noChangeAspect="1" noMove="1" noResize="1" noEditPoints="1" noAdjustHandles="1" noChangeArrowheads="1" noChangeShapeType="1" noTextEdit="1"/>
              </p:cNvSpPr>
              <p:nvPr/>
            </p:nvSpPr>
            <p:spPr>
              <a:xfrm>
                <a:off x="10186377" y="4580161"/>
                <a:ext cx="409985" cy="604157"/>
              </a:xfrm>
              <a:prstGeom prst="rect">
                <a:avLst/>
              </a:prstGeom>
              <a:blipFill>
                <a:blip r:embed="rId31"/>
                <a:stretch>
                  <a:fillRect l="-5882"/>
                </a:stretch>
              </a:blipFill>
              <a:ln w="12700">
                <a:solidFill>
                  <a:schemeClr val="accent6"/>
                </a:solidFill>
              </a:ln>
            </p:spPr>
            <p:txBody>
              <a:bodyPr/>
              <a:lstStyle/>
              <a:p>
                <a:r>
                  <a:rPr lang="en-US">
                    <a:noFill/>
                  </a:rPr>
                  <a:t> </a:t>
                </a:r>
              </a:p>
            </p:txBody>
          </p:sp>
        </mc:Fallback>
      </mc:AlternateContent>
      <p:sp>
        <p:nvSpPr>
          <p:cNvPr id="102" name="TextBox 101">
            <a:extLst>
              <a:ext uri="{FF2B5EF4-FFF2-40B4-BE49-F238E27FC236}">
                <a16:creationId xmlns:a16="http://schemas.microsoft.com/office/drawing/2014/main" id="{F2031C02-9EB3-1942-A061-18469E4A3822}"/>
              </a:ext>
            </a:extLst>
          </p:cNvPr>
          <p:cNvSpPr txBox="1"/>
          <p:nvPr/>
        </p:nvSpPr>
        <p:spPr>
          <a:xfrm>
            <a:off x="9632770" y="5498068"/>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B0E03A68-EEC7-6242-8EA1-5DB29EE6CB58}"/>
                  </a:ext>
                </a:extLst>
              </p:cNvPr>
              <p:cNvSpPr/>
              <p:nvPr/>
            </p:nvSpPr>
            <p:spPr>
              <a:xfrm>
                <a:off x="10019487"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8" name="Rectangle 107">
                <a:extLst>
                  <a:ext uri="{FF2B5EF4-FFF2-40B4-BE49-F238E27FC236}">
                    <a16:creationId xmlns:a16="http://schemas.microsoft.com/office/drawing/2014/main" id="{B0E03A68-EEC7-6242-8EA1-5DB29EE6CB58}"/>
                  </a:ext>
                </a:extLst>
              </p:cNvPr>
              <p:cNvSpPr>
                <a:spLocks noRot="1" noChangeAspect="1" noMove="1" noResize="1" noEditPoints="1" noAdjustHandles="1" noChangeArrowheads="1" noChangeShapeType="1" noTextEdit="1"/>
              </p:cNvSpPr>
              <p:nvPr/>
            </p:nvSpPr>
            <p:spPr>
              <a:xfrm>
                <a:off x="10019487" y="2251546"/>
                <a:ext cx="409985" cy="604157"/>
              </a:xfrm>
              <a:prstGeom prst="rect">
                <a:avLst/>
              </a:prstGeom>
              <a:blipFill>
                <a:blip r:embed="rId32"/>
                <a:stretch>
                  <a:fillRect l="-5882"/>
                </a:stretch>
              </a:blipFill>
              <a:ln w="12700">
                <a:solidFill>
                  <a:schemeClr val="accent6"/>
                </a:solidFill>
              </a:ln>
            </p:spPr>
            <p:txBody>
              <a:bodyPr/>
              <a:lstStyle/>
              <a:p>
                <a:r>
                  <a:rPr lang="en-US">
                    <a:noFill/>
                  </a:rPr>
                  <a:t> </a:t>
                </a:r>
              </a:p>
            </p:txBody>
          </p:sp>
        </mc:Fallback>
      </mc:AlternateContent>
      <p:sp>
        <p:nvSpPr>
          <p:cNvPr id="109" name="TextBox 108">
            <a:extLst>
              <a:ext uri="{FF2B5EF4-FFF2-40B4-BE49-F238E27FC236}">
                <a16:creationId xmlns:a16="http://schemas.microsoft.com/office/drawing/2014/main" id="{0595CF5B-9980-5B43-A10E-875D2DF49226}"/>
              </a:ext>
            </a:extLst>
          </p:cNvPr>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cxnSp>
        <p:nvCxnSpPr>
          <p:cNvPr id="110" name="Straight Arrow Connector 109">
            <a:extLst>
              <a:ext uri="{FF2B5EF4-FFF2-40B4-BE49-F238E27FC236}">
                <a16:creationId xmlns:a16="http://schemas.microsoft.com/office/drawing/2014/main" id="{A7C10E34-BE61-B944-8417-52CC592829C8}"/>
              </a:ext>
            </a:extLst>
          </p:cNvPr>
          <p:cNvCxnSpPr>
            <a:cxnSpLocks/>
            <a:endCxn id="117" idx="1"/>
          </p:cNvCxnSpPr>
          <p:nvPr/>
        </p:nvCxnSpPr>
        <p:spPr>
          <a:xfrm flipV="1">
            <a:off x="9334506"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F562945-4538-2B40-8459-B64BE459F18F}"/>
              </a:ext>
            </a:extLst>
          </p:cNvPr>
          <p:cNvCxnSpPr>
            <a:cxnSpLocks/>
            <a:stCxn id="100" idx="0"/>
          </p:cNvCxnSpPr>
          <p:nvPr/>
        </p:nvCxnSpPr>
        <p:spPr>
          <a:xfrm flipH="1" flipV="1">
            <a:off x="10391369"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BF5A9738-04C5-4E40-B3B2-61702445530B}"/>
              </a:ext>
            </a:extLst>
          </p:cNvPr>
          <p:cNvCxnSpPr>
            <a:cxnSpLocks/>
            <a:stCxn id="117" idx="0"/>
            <a:endCxn id="108" idx="2"/>
          </p:cNvCxnSpPr>
          <p:nvPr/>
        </p:nvCxnSpPr>
        <p:spPr>
          <a:xfrm flipV="1">
            <a:off x="10224479"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944F72EA-7B45-B643-A242-A01C8DABAA8E}"/>
                  </a:ext>
                </a:extLst>
              </p:cNvPr>
              <p:cNvSpPr/>
              <p:nvPr/>
            </p:nvSpPr>
            <p:spPr>
              <a:xfrm>
                <a:off x="9721596" y="458015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4" name="Rectangle 113">
                <a:extLst>
                  <a:ext uri="{FF2B5EF4-FFF2-40B4-BE49-F238E27FC236}">
                    <a16:creationId xmlns:a16="http://schemas.microsoft.com/office/drawing/2014/main" id="{944F72EA-7B45-B643-A242-A01C8DABAA8E}"/>
                  </a:ext>
                </a:extLst>
              </p:cNvPr>
              <p:cNvSpPr>
                <a:spLocks noRot="1" noChangeAspect="1" noMove="1" noResize="1" noEditPoints="1" noAdjustHandles="1" noChangeArrowheads="1" noChangeShapeType="1" noTextEdit="1"/>
              </p:cNvSpPr>
              <p:nvPr/>
            </p:nvSpPr>
            <p:spPr>
              <a:xfrm>
                <a:off x="9721596" y="4580155"/>
                <a:ext cx="409985" cy="604157"/>
              </a:xfrm>
              <a:prstGeom prst="rect">
                <a:avLst/>
              </a:prstGeom>
              <a:blipFill>
                <a:blip r:embed="rId33"/>
                <a:stretch>
                  <a:fillRect/>
                </a:stretch>
              </a:blipFill>
              <a:ln w="12700">
                <a:solidFill>
                  <a:srgbClr val="FF9300"/>
                </a:solidFill>
              </a:ln>
            </p:spPr>
            <p:txBody>
              <a:bodyPr/>
              <a:lstStyle/>
              <a:p>
                <a:r>
                  <a:rPr lang="en-US">
                    <a:noFill/>
                  </a:rPr>
                  <a:t> </a:t>
                </a:r>
              </a:p>
            </p:txBody>
          </p:sp>
        </mc:Fallback>
      </mc:AlternateContent>
      <p:cxnSp>
        <p:nvCxnSpPr>
          <p:cNvPr id="115" name="Straight Arrow Connector 114">
            <a:extLst>
              <a:ext uri="{FF2B5EF4-FFF2-40B4-BE49-F238E27FC236}">
                <a16:creationId xmlns:a16="http://schemas.microsoft.com/office/drawing/2014/main" id="{0FB81191-9938-7E42-A18C-E7596236C5B7}"/>
              </a:ext>
            </a:extLst>
          </p:cNvPr>
          <p:cNvCxnSpPr/>
          <p:nvPr/>
        </p:nvCxnSpPr>
        <p:spPr>
          <a:xfrm flipV="1">
            <a:off x="10046238" y="402226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52D4B62B-395E-184D-BE2C-E3B32122FE08}"/>
                  </a:ext>
                </a:extLst>
              </p:cNvPr>
              <p:cNvSpPr/>
              <p:nvPr/>
            </p:nvSpPr>
            <p:spPr>
              <a:xfrm>
                <a:off x="10004995"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7" name="Rectangle 116">
                <a:extLst>
                  <a:ext uri="{FF2B5EF4-FFF2-40B4-BE49-F238E27FC236}">
                    <a16:creationId xmlns:a16="http://schemas.microsoft.com/office/drawing/2014/main" id="{52D4B62B-395E-184D-BE2C-E3B32122FE08}"/>
                  </a:ext>
                </a:extLst>
              </p:cNvPr>
              <p:cNvSpPr>
                <a:spLocks noRot="1" noChangeAspect="1" noMove="1" noResize="1" noEditPoints="1" noAdjustHandles="1" noChangeArrowheads="1" noChangeShapeType="1" noTextEdit="1"/>
              </p:cNvSpPr>
              <p:nvPr/>
            </p:nvSpPr>
            <p:spPr>
              <a:xfrm>
                <a:off x="10004995" y="3418112"/>
                <a:ext cx="438967" cy="604157"/>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cxnSp>
        <p:nvCxnSpPr>
          <p:cNvPr id="136" name="Straight Connector 135">
            <a:extLst>
              <a:ext uri="{FF2B5EF4-FFF2-40B4-BE49-F238E27FC236}">
                <a16:creationId xmlns:a16="http://schemas.microsoft.com/office/drawing/2014/main" id="{D18432B8-BA71-2E47-94FD-6C9EE3138E25}"/>
              </a:ext>
            </a:extLst>
          </p:cNvPr>
          <p:cNvCxnSpPr>
            <a:cxnSpLocks/>
          </p:cNvCxnSpPr>
          <p:nvPr/>
        </p:nvCxnSpPr>
        <p:spPr>
          <a:xfrm>
            <a:off x="835542" y="1033841"/>
            <a:ext cx="8994258" cy="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380E092-4A27-7549-A5C1-46483FC5F148}"/>
              </a:ext>
            </a:extLst>
          </p:cNvPr>
          <p:cNvCxnSpPr>
            <a:cxnSpLocks/>
          </p:cNvCxnSpPr>
          <p:nvPr/>
        </p:nvCxnSpPr>
        <p:spPr>
          <a:xfrm>
            <a:off x="9829800" y="1033841"/>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A9FC1B9A-8040-1149-97F7-1887A0269321}"/>
              </a:ext>
            </a:extLst>
          </p:cNvPr>
          <p:cNvSpPr/>
          <p:nvPr/>
        </p:nvSpPr>
        <p:spPr>
          <a:xfrm>
            <a:off x="5661232" y="891874"/>
            <a:ext cx="358259" cy="3020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3717541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with RNNs and attention</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498068"/>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972015"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972015" y="4580164"/>
                <a:ext cx="409985" cy="604157"/>
              </a:xfrm>
              <a:prstGeom prst="rect">
                <a:avLst/>
              </a:prstGeom>
              <a:blipFill>
                <a:blip r:embed="rId10"/>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8607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86079" y="2251546"/>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15" idx="3"/>
            <a:endCxn id="16" idx="1"/>
          </p:cNvCxnSpPr>
          <p:nvPr/>
        </p:nvCxnSpPr>
        <p:spPr>
          <a:xfrm>
            <a:off x="6046104" y="3720190"/>
            <a:ext cx="1725487"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9" idx="0"/>
          </p:cNvCxnSpPr>
          <p:nvPr/>
        </p:nvCxnSpPr>
        <p:spPr>
          <a:xfrm flipV="1">
            <a:off x="8177008"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a:stCxn id="16" idx="0"/>
            <a:endCxn id="21" idx="2"/>
          </p:cNvCxnSpPr>
          <p:nvPr/>
        </p:nvCxnSpPr>
        <p:spPr>
          <a:xfrm flipH="1" flipV="1">
            <a:off x="7991072"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328125AC-02F1-D64A-91F1-DB9EB3DA1192}"/>
                  </a:ext>
                </a:extLst>
              </p:cNvPr>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72" name="Rectangle 71">
                <a:extLst>
                  <a:ext uri="{FF2B5EF4-FFF2-40B4-BE49-F238E27FC236}">
                    <a16:creationId xmlns:a16="http://schemas.microsoft.com/office/drawing/2014/main" id="{328125AC-02F1-D64A-91F1-DB9EB3DA1192}"/>
                  </a:ext>
                </a:extLst>
              </p:cNvPr>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B84D594A-B68C-D943-92DD-697D58A88969}"/>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7771591"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1591" y="3418114"/>
                <a:ext cx="438967" cy="604157"/>
              </a:xfrm>
              <a:prstGeom prst="rect">
                <a:avLst/>
              </a:prstGeom>
              <a:blipFill>
                <a:blip r:embed="rId18"/>
                <a:stretch>
                  <a:fillRect/>
                </a:stretch>
              </a:blipFill>
              <a:ln w="12700">
                <a:solidFill>
                  <a:schemeClr val="accent1"/>
                </a:solidFill>
              </a:ln>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096AD6A7-C675-5641-B9C7-F218EC1E7619}"/>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AA2DAE5-8533-1649-A5EE-485D29DFF3EE}"/>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DFBEB10-3594-F149-B6B7-C51D7241A77C}"/>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821E20A-BF82-694D-8B57-FB54958B528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525E2BD-01F1-4B40-BB6B-2C26AEF37352}"/>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31E883E-2B94-0545-8344-333F8B33A3DD}"/>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02CC1FD-2670-9C4B-B503-22F84484D499}"/>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4696994-9C4B-8148-B164-2086C37ABB9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400F8F2-08E0-4844-83FC-4519451280B8}"/>
              </a:ext>
            </a:extLst>
          </p:cNvPr>
          <p:cNvSpPr/>
          <p:nvPr/>
        </p:nvSpPr>
        <p:spPr>
          <a:xfrm>
            <a:off x="599684" y="2099375"/>
            <a:ext cx="3318190" cy="310531"/>
          </a:xfrm>
          <a:prstGeom prst="rect">
            <a:avLst/>
          </a:prstGeom>
          <a:solidFill>
            <a:srgbClr val="FFD579">
              <a:alpha val="50000"/>
            </a:srgbClr>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softmax</a:t>
            </a:r>
            <a:endParaRPr lang="en-US" sz="2000" dirty="0">
              <a:solidFill>
                <a:schemeClr val="tx1"/>
              </a:solidFill>
            </a:endParaRPr>
          </a:p>
        </p:txBody>
      </p:sp>
      <p:cxnSp>
        <p:nvCxnSpPr>
          <p:cNvPr id="121" name="Straight Arrow Connector 120">
            <a:extLst>
              <a:ext uri="{FF2B5EF4-FFF2-40B4-BE49-F238E27FC236}">
                <a16:creationId xmlns:a16="http://schemas.microsoft.com/office/drawing/2014/main" id="{6036276C-38E8-FC42-8133-4BF001A37EE4}"/>
              </a:ext>
            </a:extLst>
          </p:cNvPr>
          <p:cNvCxnSpPr/>
          <p:nvPr/>
        </p:nvCxnSpPr>
        <p:spPr>
          <a:xfrm flipH="1" flipV="1">
            <a:off x="849086"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12490B2-F807-5F4F-A8A9-D91C768DA391}"/>
              </a:ext>
            </a:extLst>
          </p:cNvPr>
          <p:cNvCxnSpPr/>
          <p:nvPr/>
        </p:nvCxnSpPr>
        <p:spPr>
          <a:xfrm flipH="1" flipV="1">
            <a:off x="1785258" y="23975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298FBF6-12DD-B047-9EB5-516464AA866C}"/>
              </a:ext>
            </a:extLst>
          </p:cNvPr>
          <p:cNvCxnSpPr/>
          <p:nvPr/>
        </p:nvCxnSpPr>
        <p:spPr>
          <a:xfrm flipH="1" flipV="1">
            <a:off x="2729019" y="2410096"/>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DDBC29F-552E-D845-8D64-448A6915CB60}"/>
              </a:ext>
            </a:extLst>
          </p:cNvPr>
          <p:cNvCxnSpPr/>
          <p:nvPr/>
        </p:nvCxnSpPr>
        <p:spPr>
          <a:xfrm flipH="1" flipV="1">
            <a:off x="3682094"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CD47C02-576B-B446-9A9B-5582D979CE1A}"/>
              </a:ext>
            </a:extLst>
          </p:cNvPr>
          <p:cNvCxnSpPr/>
          <p:nvPr/>
        </p:nvCxnSpPr>
        <p:spPr>
          <a:xfrm flipH="1" flipV="1">
            <a:off x="3682094" y="188114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566F8D1-FE94-E84A-8F57-1258870EF3EA}"/>
              </a:ext>
            </a:extLst>
          </p:cNvPr>
          <p:cNvCxnSpPr/>
          <p:nvPr/>
        </p:nvCxnSpPr>
        <p:spPr>
          <a:xfrm flipH="1" flipV="1">
            <a:off x="2732371" y="190216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B5AAD75-CBB2-3B45-BFA4-F4B407B372D7}"/>
              </a:ext>
            </a:extLst>
          </p:cNvPr>
          <p:cNvCxnSpPr/>
          <p:nvPr/>
        </p:nvCxnSpPr>
        <p:spPr>
          <a:xfrm flipH="1" flipV="1">
            <a:off x="1797970" y="18989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7AD1F85-F8F2-314B-B685-8669E7E331AE}"/>
              </a:ext>
            </a:extLst>
          </p:cNvPr>
          <p:cNvCxnSpPr/>
          <p:nvPr/>
        </p:nvCxnSpPr>
        <p:spPr>
          <a:xfrm flipH="1" flipV="1">
            <a:off x="838572" y="189476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BF3883C-2297-6D41-B11D-CD5FAFFD98B1}"/>
              </a:ext>
            </a:extLst>
          </p:cNvPr>
          <p:cNvSpPr/>
          <p:nvPr/>
        </p:nvSpPr>
        <p:spPr>
          <a:xfrm>
            <a:off x="710290" y="1169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1" name="Rectangle 130">
            <a:extLst>
              <a:ext uri="{FF2B5EF4-FFF2-40B4-BE49-F238E27FC236}">
                <a16:creationId xmlns:a16="http://schemas.microsoft.com/office/drawing/2014/main" id="{D1CD6B3A-0F3D-7E47-B237-F35AEDC8341A}"/>
              </a:ext>
            </a:extLst>
          </p:cNvPr>
          <p:cNvSpPr/>
          <p:nvPr/>
        </p:nvSpPr>
        <p:spPr>
          <a:xfrm>
            <a:off x="1665145" y="1165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2" name="Rectangle 131">
            <a:extLst>
              <a:ext uri="{FF2B5EF4-FFF2-40B4-BE49-F238E27FC236}">
                <a16:creationId xmlns:a16="http://schemas.microsoft.com/office/drawing/2014/main" id="{E54890E0-E874-3A4A-94A2-561658C8CCA3}"/>
              </a:ext>
            </a:extLst>
          </p:cNvPr>
          <p:cNvSpPr/>
          <p:nvPr/>
        </p:nvSpPr>
        <p:spPr>
          <a:xfrm>
            <a:off x="2600428" y="1165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3" name="Rectangle 132">
            <a:extLst>
              <a:ext uri="{FF2B5EF4-FFF2-40B4-BE49-F238E27FC236}">
                <a16:creationId xmlns:a16="http://schemas.microsoft.com/office/drawing/2014/main" id="{AE3186E0-9EE2-9C44-81DA-EAC1267228D8}"/>
              </a:ext>
            </a:extLst>
          </p:cNvPr>
          <p:cNvSpPr/>
          <p:nvPr/>
        </p:nvSpPr>
        <p:spPr>
          <a:xfrm>
            <a:off x="3530206" y="1174316"/>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138" name="Curved Connector 137">
            <a:extLst>
              <a:ext uri="{FF2B5EF4-FFF2-40B4-BE49-F238E27FC236}">
                <a16:creationId xmlns:a16="http://schemas.microsoft.com/office/drawing/2014/main" id="{E82F4B8F-E0A2-B143-B56F-34E8B46CCEDC}"/>
              </a:ext>
            </a:extLst>
          </p:cNvPr>
          <p:cNvCxnSpPr/>
          <p:nvPr/>
        </p:nvCxnSpPr>
        <p:spPr>
          <a:xfrm rot="10800000" flipH="1">
            <a:off x="631366" y="1281209"/>
            <a:ext cx="78923" cy="2438986"/>
          </a:xfrm>
          <a:prstGeom prst="curvedConnector3">
            <a:avLst>
              <a:gd name="adj1" fmla="val -436308"/>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926EDC17-388D-534E-A6B4-E90EB78008CE}"/>
              </a:ext>
            </a:extLst>
          </p:cNvPr>
          <p:cNvCxnSpPr/>
          <p:nvPr/>
        </p:nvCxnSpPr>
        <p:spPr>
          <a:xfrm rot="10800000" flipH="1">
            <a:off x="1571211" y="1277209"/>
            <a:ext cx="93934" cy="2442986"/>
          </a:xfrm>
          <a:prstGeom prst="curvedConnector3">
            <a:avLst>
              <a:gd name="adj1" fmla="val -311133"/>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56541787-B879-8B43-A66B-D599CE8A4078}"/>
              </a:ext>
            </a:extLst>
          </p:cNvPr>
          <p:cNvCxnSpPr/>
          <p:nvPr/>
        </p:nvCxnSpPr>
        <p:spPr>
          <a:xfrm rot="10800000" flipH="1">
            <a:off x="2507380" y="1277210"/>
            <a:ext cx="93048" cy="2442985"/>
          </a:xfrm>
          <a:prstGeom prst="curvedConnector3">
            <a:avLst>
              <a:gd name="adj1" fmla="val -307877"/>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6F7B7162-156B-EE4E-86CD-1A555AFD8CF6}"/>
              </a:ext>
            </a:extLst>
          </p:cNvPr>
          <p:cNvCxnSpPr/>
          <p:nvPr/>
        </p:nvCxnSpPr>
        <p:spPr>
          <a:xfrm rot="10800000" flipH="1">
            <a:off x="3443548" y="1286312"/>
            <a:ext cx="86657" cy="2433881"/>
          </a:xfrm>
          <a:prstGeom prst="curvedConnector3">
            <a:avLst>
              <a:gd name="adj1" fmla="val -34394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11D4E1C-510A-9B42-A1E8-12AAE784B734}"/>
              </a:ext>
            </a:extLst>
          </p:cNvPr>
          <p:cNvCxnSpPr/>
          <p:nvPr/>
        </p:nvCxnSpPr>
        <p:spPr>
          <a:xfrm flipH="1" flipV="1">
            <a:off x="1794099"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58DA91F-90D8-DD42-9A0A-6E02AFB0005E}"/>
              </a:ext>
            </a:extLst>
          </p:cNvPr>
          <p:cNvCxnSpPr/>
          <p:nvPr/>
        </p:nvCxnSpPr>
        <p:spPr>
          <a:xfrm flipH="1" flipV="1">
            <a:off x="273325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EDF117E-AA72-014A-8FDA-0B0C5C69DAE8}"/>
              </a:ext>
            </a:extLst>
          </p:cNvPr>
          <p:cNvCxnSpPr/>
          <p:nvPr/>
        </p:nvCxnSpPr>
        <p:spPr>
          <a:xfrm flipH="1" flipV="1">
            <a:off x="3661253"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6DBEA4F-9A57-B241-A73F-2B1C7A1D0FC2}"/>
              </a:ext>
            </a:extLst>
          </p:cNvPr>
          <p:cNvCxnSpPr/>
          <p:nvPr/>
        </p:nvCxnSpPr>
        <p:spPr>
          <a:xfrm flipH="1" flipV="1">
            <a:off x="3680841" y="137615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B85761D-EFCC-8449-A847-2A7C49837B10}"/>
              </a:ext>
            </a:extLst>
          </p:cNvPr>
          <p:cNvCxnSpPr/>
          <p:nvPr/>
        </p:nvCxnSpPr>
        <p:spPr>
          <a:xfrm flipH="1" flipV="1">
            <a:off x="2731118" y="139717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40D4205-7CBC-B44C-93EE-72EEA560825B}"/>
              </a:ext>
            </a:extLst>
          </p:cNvPr>
          <p:cNvCxnSpPr/>
          <p:nvPr/>
        </p:nvCxnSpPr>
        <p:spPr>
          <a:xfrm flipH="1" flipV="1">
            <a:off x="1796717" y="139398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9D37395-90C9-CC45-85F7-5CF47589EC80}"/>
              </a:ext>
            </a:extLst>
          </p:cNvPr>
          <p:cNvCxnSpPr/>
          <p:nvPr/>
        </p:nvCxnSpPr>
        <p:spPr>
          <a:xfrm flipH="1" flipV="1">
            <a:off x="837319" y="138977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74C06400-8374-C34C-BDB8-FD89C4CE9145}"/>
                  </a:ext>
                </a:extLst>
              </p:cNvPr>
              <p:cNvSpPr/>
              <p:nvPr/>
            </p:nvSpPr>
            <p:spPr>
              <a:xfrm>
                <a:off x="597845"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0" name="Rectangle 169">
                <a:extLst>
                  <a:ext uri="{FF2B5EF4-FFF2-40B4-BE49-F238E27FC236}">
                    <a16:creationId xmlns:a16="http://schemas.microsoft.com/office/drawing/2014/main" id="{74C06400-8374-C34C-BDB8-FD89C4CE9145}"/>
                  </a:ext>
                </a:extLst>
              </p:cNvPr>
              <p:cNvSpPr>
                <a:spLocks noRot="1" noChangeAspect="1" noMove="1" noResize="1" noEditPoints="1" noAdjustHandles="1" noChangeArrowheads="1" noChangeShapeType="1" noTextEdit="1"/>
              </p:cNvSpPr>
              <p:nvPr/>
            </p:nvSpPr>
            <p:spPr>
              <a:xfrm>
                <a:off x="597845" y="2589394"/>
                <a:ext cx="506009" cy="382406"/>
              </a:xfrm>
              <a:prstGeom prst="rect">
                <a:avLst/>
              </a:prstGeom>
              <a:blipFill>
                <a:blip r:embed="rId19"/>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F58A62DC-A43E-254F-A054-413C8AAD4B81}"/>
                  </a:ext>
                </a:extLst>
              </p:cNvPr>
              <p:cNvSpPr/>
              <p:nvPr/>
            </p:nvSpPr>
            <p:spPr>
              <a:xfrm>
                <a:off x="1537689"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1" name="Rectangle 170">
                <a:extLst>
                  <a:ext uri="{FF2B5EF4-FFF2-40B4-BE49-F238E27FC236}">
                    <a16:creationId xmlns:a16="http://schemas.microsoft.com/office/drawing/2014/main" id="{F58A62DC-A43E-254F-A054-413C8AAD4B81}"/>
                  </a:ext>
                </a:extLst>
              </p:cNvPr>
              <p:cNvSpPr>
                <a:spLocks noRot="1" noChangeAspect="1" noMove="1" noResize="1" noEditPoints="1" noAdjustHandles="1" noChangeArrowheads="1" noChangeShapeType="1" noTextEdit="1"/>
              </p:cNvSpPr>
              <p:nvPr/>
            </p:nvSpPr>
            <p:spPr>
              <a:xfrm>
                <a:off x="1537689" y="2589394"/>
                <a:ext cx="506009" cy="382406"/>
              </a:xfrm>
              <a:prstGeom prst="rect">
                <a:avLst/>
              </a:prstGeom>
              <a:blipFill>
                <a:blip r:embed="rId20"/>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785A8756-AA77-114F-8204-8A63F4F6658B}"/>
                  </a:ext>
                </a:extLst>
              </p:cNvPr>
              <p:cNvSpPr/>
              <p:nvPr/>
            </p:nvSpPr>
            <p:spPr>
              <a:xfrm>
                <a:off x="247505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4" name="Rectangle 173">
                <a:extLst>
                  <a:ext uri="{FF2B5EF4-FFF2-40B4-BE49-F238E27FC236}">
                    <a16:creationId xmlns:a16="http://schemas.microsoft.com/office/drawing/2014/main" id="{785A8756-AA77-114F-8204-8A63F4F6658B}"/>
                  </a:ext>
                </a:extLst>
              </p:cNvPr>
              <p:cNvSpPr>
                <a:spLocks noRot="1" noChangeAspect="1" noMove="1" noResize="1" noEditPoints="1" noAdjustHandles="1" noChangeArrowheads="1" noChangeShapeType="1" noTextEdit="1"/>
              </p:cNvSpPr>
              <p:nvPr/>
            </p:nvSpPr>
            <p:spPr>
              <a:xfrm>
                <a:off x="2475057" y="2589394"/>
                <a:ext cx="506009" cy="382406"/>
              </a:xfrm>
              <a:prstGeom prst="rect">
                <a:avLst/>
              </a:prstGeom>
              <a:blipFill>
                <a:blip r:embed="rId21"/>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83C38B3-C89C-6745-A9D6-FDEF98CD350D}"/>
                  </a:ext>
                </a:extLst>
              </p:cNvPr>
              <p:cNvSpPr/>
              <p:nvPr/>
            </p:nvSpPr>
            <p:spPr>
              <a:xfrm>
                <a:off x="341002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75" name="Rectangle 174">
                <a:extLst>
                  <a:ext uri="{FF2B5EF4-FFF2-40B4-BE49-F238E27FC236}">
                    <a16:creationId xmlns:a16="http://schemas.microsoft.com/office/drawing/2014/main" id="{F83C38B3-C89C-6745-A9D6-FDEF98CD350D}"/>
                  </a:ext>
                </a:extLst>
              </p:cNvPr>
              <p:cNvSpPr>
                <a:spLocks noRot="1" noChangeAspect="1" noMove="1" noResize="1" noEditPoints="1" noAdjustHandles="1" noChangeArrowheads="1" noChangeShapeType="1" noTextEdit="1"/>
              </p:cNvSpPr>
              <p:nvPr/>
            </p:nvSpPr>
            <p:spPr>
              <a:xfrm>
                <a:off x="3410027" y="2589394"/>
                <a:ext cx="506009" cy="382406"/>
              </a:xfrm>
              <a:prstGeom prst="rect">
                <a:avLst/>
              </a:prstGeom>
              <a:blipFill>
                <a:blip r:embed="rId22"/>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A9B1DE2B-97F4-1344-800A-545941A529A2}"/>
                  </a:ext>
                </a:extLst>
              </p:cNvPr>
              <p:cNvSpPr/>
              <p:nvPr/>
            </p:nvSpPr>
            <p:spPr>
              <a:xfrm>
                <a:off x="597845" y="15225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6" name="Rectangle 175">
                <a:extLst>
                  <a:ext uri="{FF2B5EF4-FFF2-40B4-BE49-F238E27FC236}">
                    <a16:creationId xmlns:a16="http://schemas.microsoft.com/office/drawing/2014/main" id="{A9B1DE2B-97F4-1344-800A-545941A529A2}"/>
                  </a:ext>
                </a:extLst>
              </p:cNvPr>
              <p:cNvSpPr>
                <a:spLocks noRot="1" noChangeAspect="1" noMove="1" noResize="1" noEditPoints="1" noAdjustHandles="1" noChangeArrowheads="1" noChangeShapeType="1" noTextEdit="1"/>
              </p:cNvSpPr>
              <p:nvPr/>
            </p:nvSpPr>
            <p:spPr>
              <a:xfrm>
                <a:off x="597845" y="1522594"/>
                <a:ext cx="506009" cy="382406"/>
              </a:xfrm>
              <a:prstGeom prst="rect">
                <a:avLst/>
              </a:prstGeom>
              <a:blipFill>
                <a:blip r:embed="rId23"/>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2DF634BD-F9EC-3C43-A85B-8E01335DAC5A}"/>
                  </a:ext>
                </a:extLst>
              </p:cNvPr>
              <p:cNvSpPr/>
              <p:nvPr/>
            </p:nvSpPr>
            <p:spPr>
              <a:xfrm>
                <a:off x="1537688" y="151934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7" name="Rectangle 176">
                <a:extLst>
                  <a:ext uri="{FF2B5EF4-FFF2-40B4-BE49-F238E27FC236}">
                    <a16:creationId xmlns:a16="http://schemas.microsoft.com/office/drawing/2014/main" id="{2DF634BD-F9EC-3C43-A85B-8E01335DAC5A}"/>
                  </a:ext>
                </a:extLst>
              </p:cNvPr>
              <p:cNvSpPr>
                <a:spLocks noRot="1" noChangeAspect="1" noMove="1" noResize="1" noEditPoints="1" noAdjustHandles="1" noChangeArrowheads="1" noChangeShapeType="1" noTextEdit="1"/>
              </p:cNvSpPr>
              <p:nvPr/>
            </p:nvSpPr>
            <p:spPr>
              <a:xfrm>
                <a:off x="1537688" y="1519344"/>
                <a:ext cx="506009" cy="382406"/>
              </a:xfrm>
              <a:prstGeom prst="rect">
                <a:avLst/>
              </a:prstGeom>
              <a:blipFill>
                <a:blip r:embed="rId24"/>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98EBFA51-6500-A14C-8D89-2ABC50F6ADE8}"/>
                  </a:ext>
                </a:extLst>
              </p:cNvPr>
              <p:cNvSpPr/>
              <p:nvPr/>
            </p:nvSpPr>
            <p:spPr>
              <a:xfrm>
                <a:off x="2473858" y="1515635"/>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9" name="Rectangle 178">
                <a:extLst>
                  <a:ext uri="{FF2B5EF4-FFF2-40B4-BE49-F238E27FC236}">
                    <a16:creationId xmlns:a16="http://schemas.microsoft.com/office/drawing/2014/main" id="{98EBFA51-6500-A14C-8D89-2ABC50F6ADE8}"/>
                  </a:ext>
                </a:extLst>
              </p:cNvPr>
              <p:cNvSpPr>
                <a:spLocks noRot="1" noChangeAspect="1" noMove="1" noResize="1" noEditPoints="1" noAdjustHandles="1" noChangeArrowheads="1" noChangeShapeType="1" noTextEdit="1"/>
              </p:cNvSpPr>
              <p:nvPr/>
            </p:nvSpPr>
            <p:spPr>
              <a:xfrm>
                <a:off x="2473858" y="1515635"/>
                <a:ext cx="506009" cy="382406"/>
              </a:xfrm>
              <a:prstGeom prst="rect">
                <a:avLst/>
              </a:prstGeom>
              <a:blipFill>
                <a:blip r:embed="rId25"/>
                <a:stretch>
                  <a:fillRect l="-2381"/>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86368423-DF66-D948-9585-8E599E59C3ED}"/>
                  </a:ext>
                </a:extLst>
              </p:cNvPr>
              <p:cNvSpPr/>
              <p:nvPr/>
            </p:nvSpPr>
            <p:spPr>
              <a:xfrm>
                <a:off x="3410027" y="1511057"/>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80" name="Rectangle 179">
                <a:extLst>
                  <a:ext uri="{FF2B5EF4-FFF2-40B4-BE49-F238E27FC236}">
                    <a16:creationId xmlns:a16="http://schemas.microsoft.com/office/drawing/2014/main" id="{86368423-DF66-D948-9585-8E599E59C3ED}"/>
                  </a:ext>
                </a:extLst>
              </p:cNvPr>
              <p:cNvSpPr>
                <a:spLocks noRot="1" noChangeAspect="1" noMove="1" noResize="1" noEditPoints="1" noAdjustHandles="1" noChangeArrowheads="1" noChangeShapeType="1" noTextEdit="1"/>
              </p:cNvSpPr>
              <p:nvPr/>
            </p:nvSpPr>
            <p:spPr>
              <a:xfrm>
                <a:off x="3410027" y="1511057"/>
                <a:ext cx="506009" cy="382406"/>
              </a:xfrm>
              <a:prstGeom prst="rect">
                <a:avLst/>
              </a:prstGeom>
              <a:blipFill>
                <a:blip r:embed="rId26"/>
                <a:stretch>
                  <a:fillRect l="-2439"/>
                </a:stretch>
              </a:blipFill>
              <a:ln w="12700">
                <a:solidFill>
                  <a:srgbClr val="CC0066"/>
                </a:solidFill>
              </a:ln>
            </p:spPr>
            <p:txBody>
              <a:bodyPr/>
              <a:lstStyle/>
              <a:p>
                <a:r>
                  <a:rPr lang="en-US">
                    <a:noFill/>
                  </a:rPr>
                  <a:t> </a:t>
                </a:r>
              </a:p>
            </p:txBody>
          </p:sp>
        </mc:Fallback>
      </mc:AlternateContent>
      <p:cxnSp>
        <p:nvCxnSpPr>
          <p:cNvPr id="182" name="Straight Arrow Connector 181">
            <a:extLst>
              <a:ext uri="{FF2B5EF4-FFF2-40B4-BE49-F238E27FC236}">
                <a16:creationId xmlns:a16="http://schemas.microsoft.com/office/drawing/2014/main" id="{35F9AFAD-393D-C941-B349-6A6259895AA7}"/>
              </a:ext>
            </a:extLst>
          </p:cNvPr>
          <p:cNvCxnSpPr/>
          <p:nvPr/>
        </p:nvCxnSpPr>
        <p:spPr>
          <a:xfrm flipV="1">
            <a:off x="1004207" y="3009614"/>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B512817-7249-8A40-ADD3-CA26F1DBAAD3}"/>
              </a:ext>
            </a:extLst>
          </p:cNvPr>
          <p:cNvCxnSpPr/>
          <p:nvPr/>
        </p:nvCxnSpPr>
        <p:spPr>
          <a:xfrm flipV="1">
            <a:off x="1924050" y="2998728"/>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D8360DC-5768-A34A-A419-639C4707C83E}"/>
              </a:ext>
            </a:extLst>
          </p:cNvPr>
          <p:cNvCxnSpPr/>
          <p:nvPr/>
        </p:nvCxnSpPr>
        <p:spPr>
          <a:xfrm flipV="1">
            <a:off x="2887435" y="3006892"/>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1143ECBF-109E-E343-B435-0B7D52F5B25E}"/>
              </a:ext>
            </a:extLst>
          </p:cNvPr>
          <p:cNvCxnSpPr/>
          <p:nvPr/>
        </p:nvCxnSpPr>
        <p:spPr>
          <a:xfrm flipV="1">
            <a:off x="3810000" y="2998729"/>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83DCDAE-6D26-E844-8F15-A598B23D9433}"/>
              </a:ext>
            </a:extLst>
          </p:cNvPr>
          <p:cNvCxnSpPr/>
          <p:nvPr/>
        </p:nvCxnSpPr>
        <p:spPr>
          <a:xfrm flipH="1" flipV="1">
            <a:off x="83554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7ED7758-AAEB-7D49-A95C-F256B2D4206A}"/>
                  </a:ext>
                </a:extLst>
              </p:cNvPr>
              <p:cNvSpPr/>
              <p:nvPr/>
            </p:nvSpPr>
            <p:spPr>
              <a:xfrm>
                <a:off x="9076919"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86" name="Rectangle 85">
                <a:extLst>
                  <a:ext uri="{FF2B5EF4-FFF2-40B4-BE49-F238E27FC236}">
                    <a16:creationId xmlns:a16="http://schemas.microsoft.com/office/drawing/2014/main" id="{B7ED7758-AAEB-7D49-A95C-F256B2D4206A}"/>
                  </a:ext>
                </a:extLst>
              </p:cNvPr>
              <p:cNvSpPr>
                <a:spLocks noRot="1" noChangeAspect="1" noMove="1" noResize="1" noEditPoints="1" noAdjustHandles="1" noChangeArrowheads="1" noChangeShapeType="1" noTextEdit="1"/>
              </p:cNvSpPr>
              <p:nvPr/>
            </p:nvSpPr>
            <p:spPr>
              <a:xfrm>
                <a:off x="9076919" y="4580163"/>
                <a:ext cx="409985" cy="604157"/>
              </a:xfrm>
              <a:prstGeom prst="rect">
                <a:avLst/>
              </a:prstGeom>
              <a:blipFill>
                <a:blip r:embed="rId27"/>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CCD06B55-980F-F745-A535-D5874DC577DD}"/>
                  </a:ext>
                </a:extLst>
              </p:cNvPr>
              <p:cNvSpPr/>
              <p:nvPr/>
            </p:nvSpPr>
            <p:spPr>
              <a:xfrm>
                <a:off x="891002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87" name="Rectangle 86">
                <a:extLst>
                  <a:ext uri="{FF2B5EF4-FFF2-40B4-BE49-F238E27FC236}">
                    <a16:creationId xmlns:a16="http://schemas.microsoft.com/office/drawing/2014/main" id="{CCD06B55-980F-F745-A535-D5874DC577DD}"/>
                  </a:ext>
                </a:extLst>
              </p:cNvPr>
              <p:cNvSpPr>
                <a:spLocks noRot="1" noChangeAspect="1" noMove="1" noResize="1" noEditPoints="1" noAdjustHandles="1" noChangeArrowheads="1" noChangeShapeType="1" noTextEdit="1"/>
              </p:cNvSpPr>
              <p:nvPr/>
            </p:nvSpPr>
            <p:spPr>
              <a:xfrm>
                <a:off x="8910029" y="2251546"/>
                <a:ext cx="409985" cy="604157"/>
              </a:xfrm>
              <a:prstGeom prst="rect">
                <a:avLst/>
              </a:prstGeom>
              <a:blipFill>
                <a:blip r:embed="rId28"/>
                <a:stretch>
                  <a:fillRect l="-8824"/>
                </a:stretch>
              </a:blipFill>
              <a:ln w="12700">
                <a:solidFill>
                  <a:schemeClr val="accent6"/>
                </a:solidFill>
              </a:ln>
            </p:spPr>
            <p:txBody>
              <a:bodyPr/>
              <a:lstStyle/>
              <a:p>
                <a:r>
                  <a:rPr lang="en-US">
                    <a:noFill/>
                  </a:rPr>
                  <a:t> </a:t>
                </a:r>
              </a:p>
            </p:txBody>
          </p:sp>
        </mc:Fallback>
      </mc:AlternateContent>
      <p:sp>
        <p:nvSpPr>
          <p:cNvPr id="88" name="TextBox 87">
            <a:extLst>
              <a:ext uri="{FF2B5EF4-FFF2-40B4-BE49-F238E27FC236}">
                <a16:creationId xmlns:a16="http://schemas.microsoft.com/office/drawing/2014/main" id="{540CD835-C598-9349-A56D-767647137711}"/>
              </a:ext>
            </a:extLst>
          </p:cNvPr>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89" name="TextBox 88">
            <a:extLst>
              <a:ext uri="{FF2B5EF4-FFF2-40B4-BE49-F238E27FC236}">
                <a16:creationId xmlns:a16="http://schemas.microsoft.com/office/drawing/2014/main" id="{88A2B97C-4673-8B44-BE6C-1517A4E8B1BF}"/>
              </a:ext>
            </a:extLst>
          </p:cNvPr>
          <p:cNvSpPr txBox="1"/>
          <p:nvPr/>
        </p:nvSpPr>
        <p:spPr>
          <a:xfrm>
            <a:off x="8559442" y="5498068"/>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cxnSp>
        <p:nvCxnSpPr>
          <p:cNvPr id="91" name="Straight Arrow Connector 90">
            <a:extLst>
              <a:ext uri="{FF2B5EF4-FFF2-40B4-BE49-F238E27FC236}">
                <a16:creationId xmlns:a16="http://schemas.microsoft.com/office/drawing/2014/main" id="{EB5571B7-9F81-B74D-8FF1-EE26697133A5}"/>
              </a:ext>
            </a:extLst>
          </p:cNvPr>
          <p:cNvCxnSpPr>
            <a:cxnSpLocks/>
            <a:stCxn id="86" idx="0"/>
          </p:cNvCxnSpPr>
          <p:nvPr/>
        </p:nvCxnSpPr>
        <p:spPr>
          <a:xfrm flipV="1">
            <a:off x="9281912"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2B97BEE-54D9-904A-9E25-12D36619342D}"/>
              </a:ext>
            </a:extLst>
          </p:cNvPr>
          <p:cNvCxnSpPr>
            <a:cxnSpLocks/>
            <a:stCxn id="95" idx="0"/>
            <a:endCxn id="87" idx="2"/>
          </p:cNvCxnSpPr>
          <p:nvPr/>
        </p:nvCxnSpPr>
        <p:spPr>
          <a:xfrm flipH="1" flipV="1">
            <a:off x="9115022"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CE8A2A34-FBC2-8740-B7AD-33C439FF2214}"/>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3" name="Rectangle 92">
                <a:extLst>
                  <a:ext uri="{FF2B5EF4-FFF2-40B4-BE49-F238E27FC236}">
                    <a16:creationId xmlns:a16="http://schemas.microsoft.com/office/drawing/2014/main" id="{CE8A2A34-FBC2-8740-B7AD-33C439FF2214}"/>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D633CDD3-6457-A643-80DF-EBCA728C47D7}"/>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593AEBE-BDEE-8749-8FDA-7EE4937705A1}"/>
                  </a:ext>
                </a:extLst>
              </p:cNvPr>
              <p:cNvSpPr/>
              <p:nvPr/>
            </p:nvSpPr>
            <p:spPr>
              <a:xfrm>
                <a:off x="8895539"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5" name="Rectangle 94">
                <a:extLst>
                  <a:ext uri="{FF2B5EF4-FFF2-40B4-BE49-F238E27FC236}">
                    <a16:creationId xmlns:a16="http://schemas.microsoft.com/office/drawing/2014/main" id="{8593AEBE-BDEE-8749-8FDA-7EE4937705A1}"/>
                  </a:ext>
                </a:extLst>
              </p:cNvPr>
              <p:cNvSpPr>
                <a:spLocks noRot="1" noChangeAspect="1" noMove="1" noResize="1" noEditPoints="1" noAdjustHandles="1" noChangeArrowheads="1" noChangeShapeType="1" noTextEdit="1"/>
              </p:cNvSpPr>
              <p:nvPr/>
            </p:nvSpPr>
            <p:spPr>
              <a:xfrm>
                <a:off x="8895539" y="3418114"/>
                <a:ext cx="438967" cy="604157"/>
              </a:xfrm>
              <a:prstGeom prst="rect">
                <a:avLst/>
              </a:prstGeom>
              <a:blipFill>
                <a:blip r:embed="rId30"/>
                <a:stretch>
                  <a:fillRect/>
                </a:stretch>
              </a:blipFill>
              <a:ln w="12700">
                <a:solidFill>
                  <a:schemeClr val="accent1"/>
                </a:solidFill>
              </a:ln>
            </p:spPr>
            <p:txBody>
              <a:bodyPr/>
              <a:lstStyle/>
              <a:p>
                <a:r>
                  <a:rPr lang="en-US">
                    <a:noFill/>
                  </a:rPr>
                  <a:t> </a:t>
                </a:r>
              </a:p>
            </p:txBody>
          </p:sp>
        </mc:Fallback>
      </mc:AlternateContent>
      <p:cxnSp>
        <p:nvCxnSpPr>
          <p:cNvPr id="96" name="Straight Arrow Connector 95">
            <a:extLst>
              <a:ext uri="{FF2B5EF4-FFF2-40B4-BE49-F238E27FC236}">
                <a16:creationId xmlns:a16="http://schemas.microsoft.com/office/drawing/2014/main" id="{ED1FF481-7499-454E-BAF5-DDB0BF5EFB00}"/>
              </a:ext>
            </a:extLst>
          </p:cNvPr>
          <p:cNvCxnSpPr>
            <a:cxnSpLocks/>
          </p:cNvCxnSpPr>
          <p:nvPr/>
        </p:nvCxnSpPr>
        <p:spPr>
          <a:xfrm>
            <a:off x="8210558"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285D333-EFFD-2442-AFA0-342CD1979EA4}"/>
              </a:ext>
            </a:extLst>
          </p:cNvPr>
          <p:cNvGrpSpPr/>
          <p:nvPr/>
        </p:nvGrpSpPr>
        <p:grpSpPr>
          <a:xfrm>
            <a:off x="975939" y="3313337"/>
            <a:ext cx="9158661" cy="100256"/>
            <a:chOff x="975939" y="3313337"/>
            <a:chExt cx="7887382" cy="104774"/>
          </a:xfrm>
        </p:grpSpPr>
        <p:cxnSp>
          <p:nvCxnSpPr>
            <p:cNvPr id="13" name="Straight Connector 12">
              <a:extLst>
                <a:ext uri="{FF2B5EF4-FFF2-40B4-BE49-F238E27FC236}">
                  <a16:creationId xmlns:a16="http://schemas.microsoft.com/office/drawing/2014/main" id="{B22B2086-E795-7248-BF49-A2F483C8E380}"/>
                </a:ext>
              </a:extLst>
            </p:cNvPr>
            <p:cNvCxnSpPr>
              <a:cxnSpLocks/>
            </p:cNvCxnSpPr>
            <p:nvPr/>
          </p:nvCxnSpPr>
          <p:spPr>
            <a:xfrm flipV="1">
              <a:off x="975939" y="3313337"/>
              <a:ext cx="7884782" cy="816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0395FC-4FEA-6E42-B1D0-AC15F5ABF1A8}"/>
                </a:ext>
              </a:extLst>
            </p:cNvPr>
            <p:cNvCxnSpPr/>
            <p:nvPr/>
          </p:nvCxnSpPr>
          <p:spPr>
            <a:xfrm>
              <a:off x="8863321" y="3321501"/>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5E14ACD6-C1B7-6C4B-8966-BB34D3B3D3A4}"/>
                  </a:ext>
                </a:extLst>
              </p:cNvPr>
              <p:cNvSpPr/>
              <p:nvPr/>
            </p:nvSpPr>
            <p:spPr>
              <a:xfrm>
                <a:off x="10186377"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00" name="Rectangle 99">
                <a:extLst>
                  <a:ext uri="{FF2B5EF4-FFF2-40B4-BE49-F238E27FC236}">
                    <a16:creationId xmlns:a16="http://schemas.microsoft.com/office/drawing/2014/main" id="{5E14ACD6-C1B7-6C4B-8966-BB34D3B3D3A4}"/>
                  </a:ext>
                </a:extLst>
              </p:cNvPr>
              <p:cNvSpPr>
                <a:spLocks noRot="1" noChangeAspect="1" noMove="1" noResize="1" noEditPoints="1" noAdjustHandles="1" noChangeArrowheads="1" noChangeShapeType="1" noTextEdit="1"/>
              </p:cNvSpPr>
              <p:nvPr/>
            </p:nvSpPr>
            <p:spPr>
              <a:xfrm>
                <a:off x="10186377" y="4580161"/>
                <a:ext cx="409985" cy="604157"/>
              </a:xfrm>
              <a:prstGeom prst="rect">
                <a:avLst/>
              </a:prstGeom>
              <a:blipFill>
                <a:blip r:embed="rId31"/>
                <a:stretch>
                  <a:fillRect l="-5882"/>
                </a:stretch>
              </a:blipFill>
              <a:ln w="12700">
                <a:solidFill>
                  <a:schemeClr val="accent6"/>
                </a:solidFill>
              </a:ln>
            </p:spPr>
            <p:txBody>
              <a:bodyPr/>
              <a:lstStyle/>
              <a:p>
                <a:r>
                  <a:rPr lang="en-US">
                    <a:noFill/>
                  </a:rPr>
                  <a:t> </a:t>
                </a:r>
              </a:p>
            </p:txBody>
          </p:sp>
        </mc:Fallback>
      </mc:AlternateContent>
      <p:sp>
        <p:nvSpPr>
          <p:cNvPr id="102" name="TextBox 101">
            <a:extLst>
              <a:ext uri="{FF2B5EF4-FFF2-40B4-BE49-F238E27FC236}">
                <a16:creationId xmlns:a16="http://schemas.microsoft.com/office/drawing/2014/main" id="{F2031C02-9EB3-1942-A061-18469E4A3822}"/>
              </a:ext>
            </a:extLst>
          </p:cNvPr>
          <p:cNvSpPr txBox="1"/>
          <p:nvPr/>
        </p:nvSpPr>
        <p:spPr>
          <a:xfrm>
            <a:off x="9632770" y="5498068"/>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B0E03A68-EEC7-6242-8EA1-5DB29EE6CB58}"/>
                  </a:ext>
                </a:extLst>
              </p:cNvPr>
              <p:cNvSpPr/>
              <p:nvPr/>
            </p:nvSpPr>
            <p:spPr>
              <a:xfrm>
                <a:off x="10019487"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8" name="Rectangle 107">
                <a:extLst>
                  <a:ext uri="{FF2B5EF4-FFF2-40B4-BE49-F238E27FC236}">
                    <a16:creationId xmlns:a16="http://schemas.microsoft.com/office/drawing/2014/main" id="{B0E03A68-EEC7-6242-8EA1-5DB29EE6CB58}"/>
                  </a:ext>
                </a:extLst>
              </p:cNvPr>
              <p:cNvSpPr>
                <a:spLocks noRot="1" noChangeAspect="1" noMove="1" noResize="1" noEditPoints="1" noAdjustHandles="1" noChangeArrowheads="1" noChangeShapeType="1" noTextEdit="1"/>
              </p:cNvSpPr>
              <p:nvPr/>
            </p:nvSpPr>
            <p:spPr>
              <a:xfrm>
                <a:off x="10019487" y="2251546"/>
                <a:ext cx="409985" cy="604157"/>
              </a:xfrm>
              <a:prstGeom prst="rect">
                <a:avLst/>
              </a:prstGeom>
              <a:blipFill>
                <a:blip r:embed="rId32"/>
                <a:stretch>
                  <a:fillRect l="-5882"/>
                </a:stretch>
              </a:blipFill>
              <a:ln w="12700">
                <a:solidFill>
                  <a:schemeClr val="accent6"/>
                </a:solidFill>
              </a:ln>
            </p:spPr>
            <p:txBody>
              <a:bodyPr/>
              <a:lstStyle/>
              <a:p>
                <a:r>
                  <a:rPr lang="en-US">
                    <a:noFill/>
                  </a:rPr>
                  <a:t> </a:t>
                </a:r>
              </a:p>
            </p:txBody>
          </p:sp>
        </mc:Fallback>
      </mc:AlternateContent>
      <p:sp>
        <p:nvSpPr>
          <p:cNvPr id="109" name="TextBox 108">
            <a:extLst>
              <a:ext uri="{FF2B5EF4-FFF2-40B4-BE49-F238E27FC236}">
                <a16:creationId xmlns:a16="http://schemas.microsoft.com/office/drawing/2014/main" id="{0595CF5B-9980-5B43-A10E-875D2DF49226}"/>
              </a:ext>
            </a:extLst>
          </p:cNvPr>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cxnSp>
        <p:nvCxnSpPr>
          <p:cNvPr id="110" name="Straight Arrow Connector 109">
            <a:extLst>
              <a:ext uri="{FF2B5EF4-FFF2-40B4-BE49-F238E27FC236}">
                <a16:creationId xmlns:a16="http://schemas.microsoft.com/office/drawing/2014/main" id="{A7C10E34-BE61-B944-8417-52CC592829C8}"/>
              </a:ext>
            </a:extLst>
          </p:cNvPr>
          <p:cNvCxnSpPr>
            <a:cxnSpLocks/>
            <a:endCxn id="117" idx="1"/>
          </p:cNvCxnSpPr>
          <p:nvPr/>
        </p:nvCxnSpPr>
        <p:spPr>
          <a:xfrm flipV="1">
            <a:off x="9334506"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F562945-4538-2B40-8459-B64BE459F18F}"/>
              </a:ext>
            </a:extLst>
          </p:cNvPr>
          <p:cNvCxnSpPr>
            <a:cxnSpLocks/>
            <a:stCxn id="100" idx="0"/>
          </p:cNvCxnSpPr>
          <p:nvPr/>
        </p:nvCxnSpPr>
        <p:spPr>
          <a:xfrm flipH="1" flipV="1">
            <a:off x="10391369"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BF5A9738-04C5-4E40-B3B2-61702445530B}"/>
              </a:ext>
            </a:extLst>
          </p:cNvPr>
          <p:cNvCxnSpPr>
            <a:cxnSpLocks/>
            <a:stCxn id="117" idx="0"/>
            <a:endCxn id="108" idx="2"/>
          </p:cNvCxnSpPr>
          <p:nvPr/>
        </p:nvCxnSpPr>
        <p:spPr>
          <a:xfrm flipV="1">
            <a:off x="10224479"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944F72EA-7B45-B643-A242-A01C8DABAA8E}"/>
                  </a:ext>
                </a:extLst>
              </p:cNvPr>
              <p:cNvSpPr/>
              <p:nvPr/>
            </p:nvSpPr>
            <p:spPr>
              <a:xfrm>
                <a:off x="9721596" y="458015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4" name="Rectangle 113">
                <a:extLst>
                  <a:ext uri="{FF2B5EF4-FFF2-40B4-BE49-F238E27FC236}">
                    <a16:creationId xmlns:a16="http://schemas.microsoft.com/office/drawing/2014/main" id="{944F72EA-7B45-B643-A242-A01C8DABAA8E}"/>
                  </a:ext>
                </a:extLst>
              </p:cNvPr>
              <p:cNvSpPr>
                <a:spLocks noRot="1" noChangeAspect="1" noMove="1" noResize="1" noEditPoints="1" noAdjustHandles="1" noChangeArrowheads="1" noChangeShapeType="1" noTextEdit="1"/>
              </p:cNvSpPr>
              <p:nvPr/>
            </p:nvSpPr>
            <p:spPr>
              <a:xfrm>
                <a:off x="9721596" y="4580155"/>
                <a:ext cx="409985" cy="604157"/>
              </a:xfrm>
              <a:prstGeom prst="rect">
                <a:avLst/>
              </a:prstGeom>
              <a:blipFill>
                <a:blip r:embed="rId33"/>
                <a:stretch>
                  <a:fillRect/>
                </a:stretch>
              </a:blipFill>
              <a:ln w="12700">
                <a:solidFill>
                  <a:srgbClr val="FF9300"/>
                </a:solidFill>
              </a:ln>
            </p:spPr>
            <p:txBody>
              <a:bodyPr/>
              <a:lstStyle/>
              <a:p>
                <a:r>
                  <a:rPr lang="en-US">
                    <a:noFill/>
                  </a:rPr>
                  <a:t> </a:t>
                </a:r>
              </a:p>
            </p:txBody>
          </p:sp>
        </mc:Fallback>
      </mc:AlternateContent>
      <p:cxnSp>
        <p:nvCxnSpPr>
          <p:cNvPr id="115" name="Straight Arrow Connector 114">
            <a:extLst>
              <a:ext uri="{FF2B5EF4-FFF2-40B4-BE49-F238E27FC236}">
                <a16:creationId xmlns:a16="http://schemas.microsoft.com/office/drawing/2014/main" id="{0FB81191-9938-7E42-A18C-E7596236C5B7}"/>
              </a:ext>
            </a:extLst>
          </p:cNvPr>
          <p:cNvCxnSpPr/>
          <p:nvPr/>
        </p:nvCxnSpPr>
        <p:spPr>
          <a:xfrm flipV="1">
            <a:off x="10046238" y="402226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52D4B62B-395E-184D-BE2C-E3B32122FE08}"/>
                  </a:ext>
                </a:extLst>
              </p:cNvPr>
              <p:cNvSpPr/>
              <p:nvPr/>
            </p:nvSpPr>
            <p:spPr>
              <a:xfrm>
                <a:off x="10004995"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7" name="Rectangle 116">
                <a:extLst>
                  <a:ext uri="{FF2B5EF4-FFF2-40B4-BE49-F238E27FC236}">
                    <a16:creationId xmlns:a16="http://schemas.microsoft.com/office/drawing/2014/main" id="{52D4B62B-395E-184D-BE2C-E3B32122FE08}"/>
                  </a:ext>
                </a:extLst>
              </p:cNvPr>
              <p:cNvSpPr>
                <a:spLocks noRot="1" noChangeAspect="1" noMove="1" noResize="1" noEditPoints="1" noAdjustHandles="1" noChangeArrowheads="1" noChangeShapeType="1" noTextEdit="1"/>
              </p:cNvSpPr>
              <p:nvPr/>
            </p:nvSpPr>
            <p:spPr>
              <a:xfrm>
                <a:off x="10004995" y="3418112"/>
                <a:ext cx="438967" cy="604157"/>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cxnSp>
        <p:nvCxnSpPr>
          <p:cNvPr id="136" name="Straight Connector 135">
            <a:extLst>
              <a:ext uri="{FF2B5EF4-FFF2-40B4-BE49-F238E27FC236}">
                <a16:creationId xmlns:a16="http://schemas.microsoft.com/office/drawing/2014/main" id="{D18432B8-BA71-2E47-94FD-6C9EE3138E25}"/>
              </a:ext>
            </a:extLst>
          </p:cNvPr>
          <p:cNvCxnSpPr>
            <a:cxnSpLocks/>
          </p:cNvCxnSpPr>
          <p:nvPr/>
        </p:nvCxnSpPr>
        <p:spPr>
          <a:xfrm>
            <a:off x="835542" y="1033841"/>
            <a:ext cx="10137258" cy="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380E092-4A27-7549-A5C1-46483FC5F148}"/>
              </a:ext>
            </a:extLst>
          </p:cNvPr>
          <p:cNvCxnSpPr>
            <a:cxnSpLocks/>
          </p:cNvCxnSpPr>
          <p:nvPr/>
        </p:nvCxnSpPr>
        <p:spPr>
          <a:xfrm>
            <a:off x="10972800" y="1033841"/>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8D582C81-7769-9F41-A31F-C8B996A13564}"/>
              </a:ext>
            </a:extLst>
          </p:cNvPr>
          <p:cNvSpPr txBox="1"/>
          <p:nvPr/>
        </p:nvSpPr>
        <p:spPr>
          <a:xfrm>
            <a:off x="11050995" y="5498068"/>
            <a:ext cx="569387" cy="369332"/>
          </a:xfrm>
          <a:prstGeom prst="rect">
            <a:avLst/>
          </a:prstGeom>
          <a:noFill/>
        </p:spPr>
        <p:txBody>
          <a:bodyPr wrap="none" rtlCol="0" anchor="ctr">
            <a:spAutoFit/>
          </a:bodyPr>
          <a:lstStyle/>
          <a:p>
            <a:pPr algn="ctr"/>
            <a:r>
              <a:rPr lang="en-US" dirty="0">
                <a:solidFill>
                  <a:srgbClr val="0000FF"/>
                </a:solidFill>
              </a:rPr>
              <a:t>pan</a:t>
            </a:r>
          </a:p>
        </p:txBody>
      </p:sp>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BB3A8C8F-C1B0-4843-8E74-3775A17B4A76}"/>
                  </a:ext>
                </a:extLst>
              </p:cNvPr>
              <p:cNvSpPr/>
              <p:nvPr/>
            </p:nvSpPr>
            <p:spPr>
              <a:xfrm>
                <a:off x="11324815"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8" name="Rectangle 117">
                <a:extLst>
                  <a:ext uri="{FF2B5EF4-FFF2-40B4-BE49-F238E27FC236}">
                    <a16:creationId xmlns:a16="http://schemas.microsoft.com/office/drawing/2014/main" id="{BB3A8C8F-C1B0-4843-8E74-3775A17B4A76}"/>
                  </a:ext>
                </a:extLst>
              </p:cNvPr>
              <p:cNvSpPr>
                <a:spLocks noRot="1" noChangeAspect="1" noMove="1" noResize="1" noEditPoints="1" noAdjustHandles="1" noChangeArrowheads="1" noChangeShapeType="1" noTextEdit="1"/>
              </p:cNvSpPr>
              <p:nvPr/>
            </p:nvSpPr>
            <p:spPr>
              <a:xfrm>
                <a:off x="11324815" y="4580161"/>
                <a:ext cx="409985" cy="604157"/>
              </a:xfrm>
              <a:prstGeom prst="rect">
                <a:avLst/>
              </a:prstGeom>
              <a:blipFill>
                <a:blip r:embed="rId35"/>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9C1D6AD8-9C92-6B46-87C0-B71525F50E29}"/>
                  </a:ext>
                </a:extLst>
              </p:cNvPr>
              <p:cNvSpPr/>
              <p:nvPr/>
            </p:nvSpPr>
            <p:spPr>
              <a:xfrm>
                <a:off x="11157923"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19" name="Rectangle 118">
                <a:extLst>
                  <a:ext uri="{FF2B5EF4-FFF2-40B4-BE49-F238E27FC236}">
                    <a16:creationId xmlns:a16="http://schemas.microsoft.com/office/drawing/2014/main" id="{9C1D6AD8-9C92-6B46-87C0-B71525F50E29}"/>
                  </a:ext>
                </a:extLst>
              </p:cNvPr>
              <p:cNvSpPr>
                <a:spLocks noRot="1" noChangeAspect="1" noMove="1" noResize="1" noEditPoints="1" noAdjustHandles="1" noChangeArrowheads="1" noChangeShapeType="1" noTextEdit="1"/>
              </p:cNvSpPr>
              <p:nvPr/>
            </p:nvSpPr>
            <p:spPr>
              <a:xfrm>
                <a:off x="11157923" y="2251546"/>
                <a:ext cx="409985" cy="604157"/>
              </a:xfrm>
              <a:prstGeom prst="rect">
                <a:avLst/>
              </a:prstGeom>
              <a:blipFill>
                <a:blip r:embed="rId36"/>
                <a:stretch>
                  <a:fillRect l="-5882"/>
                </a:stretch>
              </a:blipFill>
              <a:ln w="12700">
                <a:solidFill>
                  <a:schemeClr val="accent6"/>
                </a:solidFill>
              </a:ln>
            </p:spPr>
            <p:txBody>
              <a:bodyPr/>
              <a:lstStyle/>
              <a:p>
                <a:r>
                  <a:rPr lang="en-US">
                    <a:noFill/>
                  </a:rPr>
                  <a:t> </a:t>
                </a:r>
              </a:p>
            </p:txBody>
          </p:sp>
        </mc:Fallback>
      </mc:AlternateContent>
      <p:sp>
        <p:nvSpPr>
          <p:cNvPr id="120" name="TextBox 119">
            <a:extLst>
              <a:ext uri="{FF2B5EF4-FFF2-40B4-BE49-F238E27FC236}">
                <a16:creationId xmlns:a16="http://schemas.microsoft.com/office/drawing/2014/main" id="{7C6382AD-7AC9-EE42-9235-79988DA2FF0C}"/>
              </a:ext>
            </a:extLst>
          </p:cNvPr>
          <p:cNvSpPr txBox="1"/>
          <p:nvPr/>
        </p:nvSpPr>
        <p:spPr>
          <a:xfrm>
            <a:off x="10950084"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128" name="Straight Arrow Connector 127">
            <a:extLst>
              <a:ext uri="{FF2B5EF4-FFF2-40B4-BE49-F238E27FC236}">
                <a16:creationId xmlns:a16="http://schemas.microsoft.com/office/drawing/2014/main" id="{B296604C-73CF-F545-AE6B-1061A95EE7C8}"/>
              </a:ext>
            </a:extLst>
          </p:cNvPr>
          <p:cNvCxnSpPr>
            <a:cxnSpLocks/>
            <a:stCxn id="118" idx="0"/>
          </p:cNvCxnSpPr>
          <p:nvPr/>
        </p:nvCxnSpPr>
        <p:spPr>
          <a:xfrm flipH="1" flipV="1">
            <a:off x="11529807"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1D090B95-8105-E245-B80E-B2A21229B9EB}"/>
              </a:ext>
            </a:extLst>
          </p:cNvPr>
          <p:cNvCxnSpPr>
            <a:cxnSpLocks/>
            <a:endCxn id="144" idx="1"/>
          </p:cNvCxnSpPr>
          <p:nvPr/>
        </p:nvCxnSpPr>
        <p:spPr>
          <a:xfrm>
            <a:off x="10443962"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22731E6D-312F-264E-9B57-51C39A2D9F3C}"/>
              </a:ext>
            </a:extLst>
          </p:cNvPr>
          <p:cNvCxnSpPr>
            <a:cxnSpLocks/>
            <a:stCxn id="144" idx="0"/>
            <a:endCxn id="119" idx="2"/>
          </p:cNvCxnSpPr>
          <p:nvPr/>
        </p:nvCxnSpPr>
        <p:spPr>
          <a:xfrm flipH="1" flipV="1">
            <a:off x="11362916"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7" name="Rectangle 136">
                <a:extLst>
                  <a:ext uri="{FF2B5EF4-FFF2-40B4-BE49-F238E27FC236}">
                    <a16:creationId xmlns:a16="http://schemas.microsoft.com/office/drawing/2014/main" id="{5C247246-F98F-7A4F-AE8B-51314DD791FE}"/>
                  </a:ext>
                </a:extLst>
              </p:cNvPr>
              <p:cNvSpPr/>
              <p:nvPr/>
            </p:nvSpPr>
            <p:spPr>
              <a:xfrm>
                <a:off x="10873341" y="4580152"/>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37" name="Rectangle 136">
                <a:extLst>
                  <a:ext uri="{FF2B5EF4-FFF2-40B4-BE49-F238E27FC236}">
                    <a16:creationId xmlns:a16="http://schemas.microsoft.com/office/drawing/2014/main" id="{5C247246-F98F-7A4F-AE8B-51314DD791FE}"/>
                  </a:ext>
                </a:extLst>
              </p:cNvPr>
              <p:cNvSpPr>
                <a:spLocks noRot="1" noChangeAspect="1" noMove="1" noResize="1" noEditPoints="1" noAdjustHandles="1" noChangeArrowheads="1" noChangeShapeType="1" noTextEdit="1"/>
              </p:cNvSpPr>
              <p:nvPr/>
            </p:nvSpPr>
            <p:spPr>
              <a:xfrm>
                <a:off x="10873341" y="4580152"/>
                <a:ext cx="409985" cy="604157"/>
              </a:xfrm>
              <a:prstGeom prst="rect">
                <a:avLst/>
              </a:prstGeom>
              <a:blipFill>
                <a:blip r:embed="rId37"/>
                <a:stretch>
                  <a:fillRect/>
                </a:stretch>
              </a:blipFill>
              <a:ln w="12700">
                <a:solidFill>
                  <a:srgbClr val="FF9300"/>
                </a:solidFill>
              </a:ln>
            </p:spPr>
            <p:txBody>
              <a:bodyPr/>
              <a:lstStyle/>
              <a:p>
                <a:r>
                  <a:rPr lang="en-US">
                    <a:noFill/>
                  </a:rPr>
                  <a:t> </a:t>
                </a:r>
              </a:p>
            </p:txBody>
          </p:sp>
        </mc:Fallback>
      </mc:AlternateContent>
      <p:cxnSp>
        <p:nvCxnSpPr>
          <p:cNvPr id="143" name="Straight Arrow Connector 142">
            <a:extLst>
              <a:ext uri="{FF2B5EF4-FFF2-40B4-BE49-F238E27FC236}">
                <a16:creationId xmlns:a16="http://schemas.microsoft.com/office/drawing/2014/main" id="{8F052459-3252-0E40-9BC3-AF5A1E283BEE}"/>
              </a:ext>
            </a:extLst>
          </p:cNvPr>
          <p:cNvCxnSpPr/>
          <p:nvPr/>
        </p:nvCxnSpPr>
        <p:spPr>
          <a:xfrm flipV="1">
            <a:off x="11197983" y="4022259"/>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Rectangle 143">
                <a:extLst>
                  <a:ext uri="{FF2B5EF4-FFF2-40B4-BE49-F238E27FC236}">
                    <a16:creationId xmlns:a16="http://schemas.microsoft.com/office/drawing/2014/main" id="{AAB7B987-FCBF-6845-BFB0-EA5D52DFEC95}"/>
                  </a:ext>
                </a:extLst>
              </p:cNvPr>
              <p:cNvSpPr/>
              <p:nvPr/>
            </p:nvSpPr>
            <p:spPr>
              <a:xfrm>
                <a:off x="11143433"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44" name="Rectangle 143">
                <a:extLst>
                  <a:ext uri="{FF2B5EF4-FFF2-40B4-BE49-F238E27FC236}">
                    <a16:creationId xmlns:a16="http://schemas.microsoft.com/office/drawing/2014/main" id="{AAB7B987-FCBF-6845-BFB0-EA5D52DFEC95}"/>
                  </a:ext>
                </a:extLst>
              </p:cNvPr>
              <p:cNvSpPr>
                <a:spLocks noRot="1" noChangeAspect="1" noMove="1" noResize="1" noEditPoints="1" noAdjustHandles="1" noChangeArrowheads="1" noChangeShapeType="1" noTextEdit="1"/>
              </p:cNvSpPr>
              <p:nvPr/>
            </p:nvSpPr>
            <p:spPr>
              <a:xfrm>
                <a:off x="11143433" y="3418112"/>
                <a:ext cx="438967" cy="604157"/>
              </a:xfrm>
              <a:prstGeom prst="rect">
                <a:avLst/>
              </a:prstGeom>
              <a:blipFill>
                <a:blip r:embed="rId38"/>
                <a:stretch>
                  <a:fillRect/>
                </a:stretch>
              </a:blipFill>
              <a:ln w="12700">
                <a:solidFill>
                  <a:schemeClr val="accent1"/>
                </a:solidFill>
              </a:ln>
            </p:spPr>
            <p:txBody>
              <a:bodyPr/>
              <a:lstStyle/>
              <a:p>
                <a:r>
                  <a:rPr lang="en-US">
                    <a:noFill/>
                  </a:rPr>
                  <a:t> </a:t>
                </a:r>
              </a:p>
            </p:txBody>
          </p:sp>
        </mc:Fallback>
      </mc:AlternateContent>
      <p:sp>
        <p:nvSpPr>
          <p:cNvPr id="149" name="Rectangle 148">
            <a:extLst>
              <a:ext uri="{FF2B5EF4-FFF2-40B4-BE49-F238E27FC236}">
                <a16:creationId xmlns:a16="http://schemas.microsoft.com/office/drawing/2014/main" id="{E2E5EADE-AFD5-B748-B2DD-7CD638EF41ED}"/>
              </a:ext>
            </a:extLst>
          </p:cNvPr>
          <p:cNvSpPr/>
          <p:nvPr/>
        </p:nvSpPr>
        <p:spPr>
          <a:xfrm>
            <a:off x="5661232" y="891874"/>
            <a:ext cx="358259" cy="3020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1641234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with RNNs and attention</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498068"/>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972015"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972015" y="4580164"/>
                <a:ext cx="409985" cy="604157"/>
              </a:xfrm>
              <a:prstGeom prst="rect">
                <a:avLst/>
              </a:prstGeom>
              <a:blipFill>
                <a:blip r:embed="rId10"/>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8607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86079" y="2251546"/>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15" idx="3"/>
            <a:endCxn id="16" idx="1"/>
          </p:cNvCxnSpPr>
          <p:nvPr/>
        </p:nvCxnSpPr>
        <p:spPr>
          <a:xfrm>
            <a:off x="6046104" y="3720190"/>
            <a:ext cx="1725487"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9" idx="0"/>
          </p:cNvCxnSpPr>
          <p:nvPr/>
        </p:nvCxnSpPr>
        <p:spPr>
          <a:xfrm flipV="1">
            <a:off x="8177008"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a:stCxn id="16" idx="0"/>
            <a:endCxn id="21" idx="2"/>
          </p:cNvCxnSpPr>
          <p:nvPr/>
        </p:nvCxnSpPr>
        <p:spPr>
          <a:xfrm flipH="1" flipV="1">
            <a:off x="7991072"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328125AC-02F1-D64A-91F1-DB9EB3DA1192}"/>
                  </a:ext>
                </a:extLst>
              </p:cNvPr>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72" name="Rectangle 71">
                <a:extLst>
                  <a:ext uri="{FF2B5EF4-FFF2-40B4-BE49-F238E27FC236}">
                    <a16:creationId xmlns:a16="http://schemas.microsoft.com/office/drawing/2014/main" id="{328125AC-02F1-D64A-91F1-DB9EB3DA1192}"/>
                  </a:ext>
                </a:extLst>
              </p:cNvPr>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B84D594A-B68C-D943-92DD-697D58A88969}"/>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7771591"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1591" y="3418114"/>
                <a:ext cx="438967" cy="604157"/>
              </a:xfrm>
              <a:prstGeom prst="rect">
                <a:avLst/>
              </a:prstGeom>
              <a:blipFill>
                <a:blip r:embed="rId18"/>
                <a:stretch>
                  <a:fillRect/>
                </a:stretch>
              </a:blipFill>
              <a:ln w="12700">
                <a:solidFill>
                  <a:schemeClr val="accent1"/>
                </a:solidFill>
              </a:ln>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096AD6A7-C675-5641-B9C7-F218EC1E7619}"/>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AA2DAE5-8533-1649-A5EE-485D29DFF3EE}"/>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DFBEB10-3594-F149-B6B7-C51D7241A77C}"/>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821E20A-BF82-694D-8B57-FB54958B528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525E2BD-01F1-4B40-BB6B-2C26AEF37352}"/>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31E883E-2B94-0545-8344-333F8B33A3DD}"/>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02CC1FD-2670-9C4B-B503-22F84484D499}"/>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4696994-9C4B-8148-B164-2086C37ABB9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400F8F2-08E0-4844-83FC-4519451280B8}"/>
              </a:ext>
            </a:extLst>
          </p:cNvPr>
          <p:cNvSpPr/>
          <p:nvPr/>
        </p:nvSpPr>
        <p:spPr>
          <a:xfrm>
            <a:off x="599684" y="2099375"/>
            <a:ext cx="3318190" cy="310531"/>
          </a:xfrm>
          <a:prstGeom prst="rect">
            <a:avLst/>
          </a:prstGeom>
          <a:solidFill>
            <a:srgbClr val="FFD579">
              <a:alpha val="50000"/>
            </a:srgbClr>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softmax</a:t>
            </a:r>
            <a:endParaRPr lang="en-US" sz="2000" dirty="0">
              <a:solidFill>
                <a:schemeClr val="tx1"/>
              </a:solidFill>
            </a:endParaRPr>
          </a:p>
        </p:txBody>
      </p:sp>
      <p:cxnSp>
        <p:nvCxnSpPr>
          <p:cNvPr id="121" name="Straight Arrow Connector 120">
            <a:extLst>
              <a:ext uri="{FF2B5EF4-FFF2-40B4-BE49-F238E27FC236}">
                <a16:creationId xmlns:a16="http://schemas.microsoft.com/office/drawing/2014/main" id="{6036276C-38E8-FC42-8133-4BF001A37EE4}"/>
              </a:ext>
            </a:extLst>
          </p:cNvPr>
          <p:cNvCxnSpPr/>
          <p:nvPr/>
        </p:nvCxnSpPr>
        <p:spPr>
          <a:xfrm flipH="1" flipV="1">
            <a:off x="849086"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12490B2-F807-5F4F-A8A9-D91C768DA391}"/>
              </a:ext>
            </a:extLst>
          </p:cNvPr>
          <p:cNvCxnSpPr/>
          <p:nvPr/>
        </p:nvCxnSpPr>
        <p:spPr>
          <a:xfrm flipH="1" flipV="1">
            <a:off x="1785258" y="23975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298FBF6-12DD-B047-9EB5-516464AA866C}"/>
              </a:ext>
            </a:extLst>
          </p:cNvPr>
          <p:cNvCxnSpPr/>
          <p:nvPr/>
        </p:nvCxnSpPr>
        <p:spPr>
          <a:xfrm flipH="1" flipV="1">
            <a:off x="2729019" y="2410096"/>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DDBC29F-552E-D845-8D64-448A6915CB60}"/>
              </a:ext>
            </a:extLst>
          </p:cNvPr>
          <p:cNvCxnSpPr/>
          <p:nvPr/>
        </p:nvCxnSpPr>
        <p:spPr>
          <a:xfrm flipH="1" flipV="1">
            <a:off x="3682094"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CD47C02-576B-B446-9A9B-5582D979CE1A}"/>
              </a:ext>
            </a:extLst>
          </p:cNvPr>
          <p:cNvCxnSpPr/>
          <p:nvPr/>
        </p:nvCxnSpPr>
        <p:spPr>
          <a:xfrm flipH="1" flipV="1">
            <a:off x="3682094" y="188114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566F8D1-FE94-E84A-8F57-1258870EF3EA}"/>
              </a:ext>
            </a:extLst>
          </p:cNvPr>
          <p:cNvCxnSpPr/>
          <p:nvPr/>
        </p:nvCxnSpPr>
        <p:spPr>
          <a:xfrm flipH="1" flipV="1">
            <a:off x="2732371" y="190216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B5AAD75-CBB2-3B45-BFA4-F4B407B372D7}"/>
              </a:ext>
            </a:extLst>
          </p:cNvPr>
          <p:cNvCxnSpPr/>
          <p:nvPr/>
        </p:nvCxnSpPr>
        <p:spPr>
          <a:xfrm flipH="1" flipV="1">
            <a:off x="1797970" y="18989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7AD1F85-F8F2-314B-B685-8669E7E331AE}"/>
              </a:ext>
            </a:extLst>
          </p:cNvPr>
          <p:cNvCxnSpPr/>
          <p:nvPr/>
        </p:nvCxnSpPr>
        <p:spPr>
          <a:xfrm flipH="1" flipV="1">
            <a:off x="838572" y="189476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BF3883C-2297-6D41-B11D-CD5FAFFD98B1}"/>
              </a:ext>
            </a:extLst>
          </p:cNvPr>
          <p:cNvSpPr/>
          <p:nvPr/>
        </p:nvSpPr>
        <p:spPr>
          <a:xfrm>
            <a:off x="710290" y="1169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1" name="Rectangle 130">
            <a:extLst>
              <a:ext uri="{FF2B5EF4-FFF2-40B4-BE49-F238E27FC236}">
                <a16:creationId xmlns:a16="http://schemas.microsoft.com/office/drawing/2014/main" id="{D1CD6B3A-0F3D-7E47-B237-F35AEDC8341A}"/>
              </a:ext>
            </a:extLst>
          </p:cNvPr>
          <p:cNvSpPr/>
          <p:nvPr/>
        </p:nvSpPr>
        <p:spPr>
          <a:xfrm>
            <a:off x="1665145" y="1165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2" name="Rectangle 131">
            <a:extLst>
              <a:ext uri="{FF2B5EF4-FFF2-40B4-BE49-F238E27FC236}">
                <a16:creationId xmlns:a16="http://schemas.microsoft.com/office/drawing/2014/main" id="{E54890E0-E874-3A4A-94A2-561658C8CCA3}"/>
              </a:ext>
            </a:extLst>
          </p:cNvPr>
          <p:cNvSpPr/>
          <p:nvPr/>
        </p:nvSpPr>
        <p:spPr>
          <a:xfrm>
            <a:off x="2600428" y="1165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3" name="Rectangle 132">
            <a:extLst>
              <a:ext uri="{FF2B5EF4-FFF2-40B4-BE49-F238E27FC236}">
                <a16:creationId xmlns:a16="http://schemas.microsoft.com/office/drawing/2014/main" id="{AE3186E0-9EE2-9C44-81DA-EAC1267228D8}"/>
              </a:ext>
            </a:extLst>
          </p:cNvPr>
          <p:cNvSpPr/>
          <p:nvPr/>
        </p:nvSpPr>
        <p:spPr>
          <a:xfrm>
            <a:off x="3530206" y="1174316"/>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138" name="Curved Connector 137">
            <a:extLst>
              <a:ext uri="{FF2B5EF4-FFF2-40B4-BE49-F238E27FC236}">
                <a16:creationId xmlns:a16="http://schemas.microsoft.com/office/drawing/2014/main" id="{E82F4B8F-E0A2-B143-B56F-34E8B46CCEDC}"/>
              </a:ext>
            </a:extLst>
          </p:cNvPr>
          <p:cNvCxnSpPr/>
          <p:nvPr/>
        </p:nvCxnSpPr>
        <p:spPr>
          <a:xfrm rot="10800000" flipH="1">
            <a:off x="631366" y="1281209"/>
            <a:ext cx="78923" cy="2438986"/>
          </a:xfrm>
          <a:prstGeom prst="curvedConnector3">
            <a:avLst>
              <a:gd name="adj1" fmla="val -436308"/>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926EDC17-388D-534E-A6B4-E90EB78008CE}"/>
              </a:ext>
            </a:extLst>
          </p:cNvPr>
          <p:cNvCxnSpPr/>
          <p:nvPr/>
        </p:nvCxnSpPr>
        <p:spPr>
          <a:xfrm rot="10800000" flipH="1">
            <a:off x="1571211" y="1277209"/>
            <a:ext cx="93934" cy="2442986"/>
          </a:xfrm>
          <a:prstGeom prst="curvedConnector3">
            <a:avLst>
              <a:gd name="adj1" fmla="val -311133"/>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56541787-B879-8B43-A66B-D599CE8A4078}"/>
              </a:ext>
            </a:extLst>
          </p:cNvPr>
          <p:cNvCxnSpPr/>
          <p:nvPr/>
        </p:nvCxnSpPr>
        <p:spPr>
          <a:xfrm rot="10800000" flipH="1">
            <a:off x="2507380" y="1277210"/>
            <a:ext cx="93048" cy="2442985"/>
          </a:xfrm>
          <a:prstGeom prst="curvedConnector3">
            <a:avLst>
              <a:gd name="adj1" fmla="val -307877"/>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6F7B7162-156B-EE4E-86CD-1A555AFD8CF6}"/>
              </a:ext>
            </a:extLst>
          </p:cNvPr>
          <p:cNvCxnSpPr/>
          <p:nvPr/>
        </p:nvCxnSpPr>
        <p:spPr>
          <a:xfrm rot="10800000" flipH="1">
            <a:off x="3443548" y="1286312"/>
            <a:ext cx="86657" cy="2433881"/>
          </a:xfrm>
          <a:prstGeom prst="curvedConnector3">
            <a:avLst>
              <a:gd name="adj1" fmla="val -34394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11D4E1C-510A-9B42-A1E8-12AAE784B734}"/>
              </a:ext>
            </a:extLst>
          </p:cNvPr>
          <p:cNvCxnSpPr/>
          <p:nvPr/>
        </p:nvCxnSpPr>
        <p:spPr>
          <a:xfrm flipH="1" flipV="1">
            <a:off x="1794099"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58DA91F-90D8-DD42-9A0A-6E02AFB0005E}"/>
              </a:ext>
            </a:extLst>
          </p:cNvPr>
          <p:cNvCxnSpPr/>
          <p:nvPr/>
        </p:nvCxnSpPr>
        <p:spPr>
          <a:xfrm flipH="1" flipV="1">
            <a:off x="273325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EDF117E-AA72-014A-8FDA-0B0C5C69DAE8}"/>
              </a:ext>
            </a:extLst>
          </p:cNvPr>
          <p:cNvCxnSpPr/>
          <p:nvPr/>
        </p:nvCxnSpPr>
        <p:spPr>
          <a:xfrm flipH="1" flipV="1">
            <a:off x="3661253"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6DBEA4F-9A57-B241-A73F-2B1C7A1D0FC2}"/>
              </a:ext>
            </a:extLst>
          </p:cNvPr>
          <p:cNvCxnSpPr/>
          <p:nvPr/>
        </p:nvCxnSpPr>
        <p:spPr>
          <a:xfrm flipH="1" flipV="1">
            <a:off x="3680841" y="137615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B85761D-EFCC-8449-A847-2A7C49837B10}"/>
              </a:ext>
            </a:extLst>
          </p:cNvPr>
          <p:cNvCxnSpPr/>
          <p:nvPr/>
        </p:nvCxnSpPr>
        <p:spPr>
          <a:xfrm flipH="1" flipV="1">
            <a:off x="2731118" y="139717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40D4205-7CBC-B44C-93EE-72EEA560825B}"/>
              </a:ext>
            </a:extLst>
          </p:cNvPr>
          <p:cNvCxnSpPr/>
          <p:nvPr/>
        </p:nvCxnSpPr>
        <p:spPr>
          <a:xfrm flipH="1" flipV="1">
            <a:off x="1796717" y="139398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9D37395-90C9-CC45-85F7-5CF47589EC80}"/>
              </a:ext>
            </a:extLst>
          </p:cNvPr>
          <p:cNvCxnSpPr/>
          <p:nvPr/>
        </p:nvCxnSpPr>
        <p:spPr>
          <a:xfrm flipH="1" flipV="1">
            <a:off x="837319" y="138977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74C06400-8374-C34C-BDB8-FD89C4CE9145}"/>
                  </a:ext>
                </a:extLst>
              </p:cNvPr>
              <p:cNvSpPr/>
              <p:nvPr/>
            </p:nvSpPr>
            <p:spPr>
              <a:xfrm>
                <a:off x="597845"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b="0" i="1" baseline="-25000" dirty="0" smtClean="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0" name="Rectangle 169">
                <a:extLst>
                  <a:ext uri="{FF2B5EF4-FFF2-40B4-BE49-F238E27FC236}">
                    <a16:creationId xmlns:a16="http://schemas.microsoft.com/office/drawing/2014/main" id="{74C06400-8374-C34C-BDB8-FD89C4CE9145}"/>
                  </a:ext>
                </a:extLst>
              </p:cNvPr>
              <p:cNvSpPr>
                <a:spLocks noRot="1" noChangeAspect="1" noMove="1" noResize="1" noEditPoints="1" noAdjustHandles="1" noChangeArrowheads="1" noChangeShapeType="1" noTextEdit="1"/>
              </p:cNvSpPr>
              <p:nvPr/>
            </p:nvSpPr>
            <p:spPr>
              <a:xfrm>
                <a:off x="597845" y="2589394"/>
                <a:ext cx="506009" cy="382406"/>
              </a:xfrm>
              <a:prstGeom prst="rect">
                <a:avLst/>
              </a:prstGeom>
              <a:blipFill>
                <a:blip r:embed="rId19"/>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F58A62DC-A43E-254F-A054-413C8AAD4B81}"/>
                  </a:ext>
                </a:extLst>
              </p:cNvPr>
              <p:cNvSpPr/>
              <p:nvPr/>
            </p:nvSpPr>
            <p:spPr>
              <a:xfrm>
                <a:off x="1537689"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1" name="Rectangle 170">
                <a:extLst>
                  <a:ext uri="{FF2B5EF4-FFF2-40B4-BE49-F238E27FC236}">
                    <a16:creationId xmlns:a16="http://schemas.microsoft.com/office/drawing/2014/main" id="{F58A62DC-A43E-254F-A054-413C8AAD4B81}"/>
                  </a:ext>
                </a:extLst>
              </p:cNvPr>
              <p:cNvSpPr>
                <a:spLocks noRot="1" noChangeAspect="1" noMove="1" noResize="1" noEditPoints="1" noAdjustHandles="1" noChangeArrowheads="1" noChangeShapeType="1" noTextEdit="1"/>
              </p:cNvSpPr>
              <p:nvPr/>
            </p:nvSpPr>
            <p:spPr>
              <a:xfrm>
                <a:off x="1537689" y="2589394"/>
                <a:ext cx="506009" cy="382406"/>
              </a:xfrm>
              <a:prstGeom prst="rect">
                <a:avLst/>
              </a:prstGeom>
              <a:blipFill>
                <a:blip r:embed="rId20"/>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785A8756-AA77-114F-8204-8A63F4F6658B}"/>
                  </a:ext>
                </a:extLst>
              </p:cNvPr>
              <p:cNvSpPr/>
              <p:nvPr/>
            </p:nvSpPr>
            <p:spPr>
              <a:xfrm>
                <a:off x="247505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4" name="Rectangle 173">
                <a:extLst>
                  <a:ext uri="{FF2B5EF4-FFF2-40B4-BE49-F238E27FC236}">
                    <a16:creationId xmlns:a16="http://schemas.microsoft.com/office/drawing/2014/main" id="{785A8756-AA77-114F-8204-8A63F4F6658B}"/>
                  </a:ext>
                </a:extLst>
              </p:cNvPr>
              <p:cNvSpPr>
                <a:spLocks noRot="1" noChangeAspect="1" noMove="1" noResize="1" noEditPoints="1" noAdjustHandles="1" noChangeArrowheads="1" noChangeShapeType="1" noTextEdit="1"/>
              </p:cNvSpPr>
              <p:nvPr/>
            </p:nvSpPr>
            <p:spPr>
              <a:xfrm>
                <a:off x="2475057" y="2589394"/>
                <a:ext cx="506009" cy="382406"/>
              </a:xfrm>
              <a:prstGeom prst="rect">
                <a:avLst/>
              </a:prstGeom>
              <a:blipFill>
                <a:blip r:embed="rId21"/>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83C38B3-C89C-6745-A9D6-FDEF98CD350D}"/>
                  </a:ext>
                </a:extLst>
              </p:cNvPr>
              <p:cNvSpPr/>
              <p:nvPr/>
            </p:nvSpPr>
            <p:spPr>
              <a:xfrm>
                <a:off x="341002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75" name="Rectangle 174">
                <a:extLst>
                  <a:ext uri="{FF2B5EF4-FFF2-40B4-BE49-F238E27FC236}">
                    <a16:creationId xmlns:a16="http://schemas.microsoft.com/office/drawing/2014/main" id="{F83C38B3-C89C-6745-A9D6-FDEF98CD350D}"/>
                  </a:ext>
                </a:extLst>
              </p:cNvPr>
              <p:cNvSpPr>
                <a:spLocks noRot="1" noChangeAspect="1" noMove="1" noResize="1" noEditPoints="1" noAdjustHandles="1" noChangeArrowheads="1" noChangeShapeType="1" noTextEdit="1"/>
              </p:cNvSpPr>
              <p:nvPr/>
            </p:nvSpPr>
            <p:spPr>
              <a:xfrm>
                <a:off x="3410027" y="2589394"/>
                <a:ext cx="506009" cy="382406"/>
              </a:xfrm>
              <a:prstGeom prst="rect">
                <a:avLst/>
              </a:prstGeom>
              <a:blipFill>
                <a:blip r:embed="rId22"/>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A9B1DE2B-97F4-1344-800A-545941A529A2}"/>
                  </a:ext>
                </a:extLst>
              </p:cNvPr>
              <p:cNvSpPr/>
              <p:nvPr/>
            </p:nvSpPr>
            <p:spPr>
              <a:xfrm>
                <a:off x="597845" y="15225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6" name="Rectangle 175">
                <a:extLst>
                  <a:ext uri="{FF2B5EF4-FFF2-40B4-BE49-F238E27FC236}">
                    <a16:creationId xmlns:a16="http://schemas.microsoft.com/office/drawing/2014/main" id="{A9B1DE2B-97F4-1344-800A-545941A529A2}"/>
                  </a:ext>
                </a:extLst>
              </p:cNvPr>
              <p:cNvSpPr>
                <a:spLocks noRot="1" noChangeAspect="1" noMove="1" noResize="1" noEditPoints="1" noAdjustHandles="1" noChangeArrowheads="1" noChangeShapeType="1" noTextEdit="1"/>
              </p:cNvSpPr>
              <p:nvPr/>
            </p:nvSpPr>
            <p:spPr>
              <a:xfrm>
                <a:off x="597845" y="1522594"/>
                <a:ext cx="506009" cy="382406"/>
              </a:xfrm>
              <a:prstGeom prst="rect">
                <a:avLst/>
              </a:prstGeom>
              <a:blipFill>
                <a:blip r:embed="rId23"/>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2DF634BD-F9EC-3C43-A85B-8E01335DAC5A}"/>
                  </a:ext>
                </a:extLst>
              </p:cNvPr>
              <p:cNvSpPr/>
              <p:nvPr/>
            </p:nvSpPr>
            <p:spPr>
              <a:xfrm>
                <a:off x="1537688" y="151934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7" name="Rectangle 176">
                <a:extLst>
                  <a:ext uri="{FF2B5EF4-FFF2-40B4-BE49-F238E27FC236}">
                    <a16:creationId xmlns:a16="http://schemas.microsoft.com/office/drawing/2014/main" id="{2DF634BD-F9EC-3C43-A85B-8E01335DAC5A}"/>
                  </a:ext>
                </a:extLst>
              </p:cNvPr>
              <p:cNvSpPr>
                <a:spLocks noRot="1" noChangeAspect="1" noMove="1" noResize="1" noEditPoints="1" noAdjustHandles="1" noChangeArrowheads="1" noChangeShapeType="1" noTextEdit="1"/>
              </p:cNvSpPr>
              <p:nvPr/>
            </p:nvSpPr>
            <p:spPr>
              <a:xfrm>
                <a:off x="1537688" y="1519344"/>
                <a:ext cx="506009" cy="382406"/>
              </a:xfrm>
              <a:prstGeom prst="rect">
                <a:avLst/>
              </a:prstGeom>
              <a:blipFill>
                <a:blip r:embed="rId24"/>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98EBFA51-6500-A14C-8D89-2ABC50F6ADE8}"/>
                  </a:ext>
                </a:extLst>
              </p:cNvPr>
              <p:cNvSpPr/>
              <p:nvPr/>
            </p:nvSpPr>
            <p:spPr>
              <a:xfrm>
                <a:off x="2473858" y="1515635"/>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9" name="Rectangle 178">
                <a:extLst>
                  <a:ext uri="{FF2B5EF4-FFF2-40B4-BE49-F238E27FC236}">
                    <a16:creationId xmlns:a16="http://schemas.microsoft.com/office/drawing/2014/main" id="{98EBFA51-6500-A14C-8D89-2ABC50F6ADE8}"/>
                  </a:ext>
                </a:extLst>
              </p:cNvPr>
              <p:cNvSpPr>
                <a:spLocks noRot="1" noChangeAspect="1" noMove="1" noResize="1" noEditPoints="1" noAdjustHandles="1" noChangeArrowheads="1" noChangeShapeType="1" noTextEdit="1"/>
              </p:cNvSpPr>
              <p:nvPr/>
            </p:nvSpPr>
            <p:spPr>
              <a:xfrm>
                <a:off x="2473858" y="1515635"/>
                <a:ext cx="506009" cy="382406"/>
              </a:xfrm>
              <a:prstGeom prst="rect">
                <a:avLst/>
              </a:prstGeom>
              <a:blipFill>
                <a:blip r:embed="rId25"/>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86368423-DF66-D948-9585-8E599E59C3ED}"/>
                  </a:ext>
                </a:extLst>
              </p:cNvPr>
              <p:cNvSpPr/>
              <p:nvPr/>
            </p:nvSpPr>
            <p:spPr>
              <a:xfrm>
                <a:off x="3410027" y="1511057"/>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80" name="Rectangle 179">
                <a:extLst>
                  <a:ext uri="{FF2B5EF4-FFF2-40B4-BE49-F238E27FC236}">
                    <a16:creationId xmlns:a16="http://schemas.microsoft.com/office/drawing/2014/main" id="{86368423-DF66-D948-9585-8E599E59C3ED}"/>
                  </a:ext>
                </a:extLst>
              </p:cNvPr>
              <p:cNvSpPr>
                <a:spLocks noRot="1" noChangeAspect="1" noMove="1" noResize="1" noEditPoints="1" noAdjustHandles="1" noChangeArrowheads="1" noChangeShapeType="1" noTextEdit="1"/>
              </p:cNvSpPr>
              <p:nvPr/>
            </p:nvSpPr>
            <p:spPr>
              <a:xfrm>
                <a:off x="3410027" y="1511057"/>
                <a:ext cx="506009" cy="382406"/>
              </a:xfrm>
              <a:prstGeom prst="rect">
                <a:avLst/>
              </a:prstGeom>
              <a:blipFill>
                <a:blip r:embed="rId26"/>
                <a:stretch>
                  <a:fillRect/>
                </a:stretch>
              </a:blipFill>
              <a:ln w="12700">
                <a:solidFill>
                  <a:srgbClr val="CC0066"/>
                </a:solidFill>
              </a:ln>
            </p:spPr>
            <p:txBody>
              <a:bodyPr/>
              <a:lstStyle/>
              <a:p>
                <a:r>
                  <a:rPr lang="en-US">
                    <a:noFill/>
                  </a:rPr>
                  <a:t> </a:t>
                </a:r>
              </a:p>
            </p:txBody>
          </p:sp>
        </mc:Fallback>
      </mc:AlternateContent>
      <p:cxnSp>
        <p:nvCxnSpPr>
          <p:cNvPr id="182" name="Straight Arrow Connector 181">
            <a:extLst>
              <a:ext uri="{FF2B5EF4-FFF2-40B4-BE49-F238E27FC236}">
                <a16:creationId xmlns:a16="http://schemas.microsoft.com/office/drawing/2014/main" id="{35F9AFAD-393D-C941-B349-6A6259895AA7}"/>
              </a:ext>
            </a:extLst>
          </p:cNvPr>
          <p:cNvCxnSpPr/>
          <p:nvPr/>
        </p:nvCxnSpPr>
        <p:spPr>
          <a:xfrm flipV="1">
            <a:off x="1004207" y="3009614"/>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B512817-7249-8A40-ADD3-CA26F1DBAAD3}"/>
              </a:ext>
            </a:extLst>
          </p:cNvPr>
          <p:cNvCxnSpPr/>
          <p:nvPr/>
        </p:nvCxnSpPr>
        <p:spPr>
          <a:xfrm flipV="1">
            <a:off x="1924050" y="2998728"/>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D8360DC-5768-A34A-A419-639C4707C83E}"/>
              </a:ext>
            </a:extLst>
          </p:cNvPr>
          <p:cNvCxnSpPr/>
          <p:nvPr/>
        </p:nvCxnSpPr>
        <p:spPr>
          <a:xfrm flipV="1">
            <a:off x="2887435" y="3006892"/>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1143ECBF-109E-E343-B435-0B7D52F5B25E}"/>
              </a:ext>
            </a:extLst>
          </p:cNvPr>
          <p:cNvCxnSpPr/>
          <p:nvPr/>
        </p:nvCxnSpPr>
        <p:spPr>
          <a:xfrm flipV="1">
            <a:off x="3810000" y="2998729"/>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83DCDAE-6D26-E844-8F15-A598B23D9433}"/>
              </a:ext>
            </a:extLst>
          </p:cNvPr>
          <p:cNvCxnSpPr/>
          <p:nvPr/>
        </p:nvCxnSpPr>
        <p:spPr>
          <a:xfrm flipH="1" flipV="1">
            <a:off x="83554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7ED7758-AAEB-7D49-A95C-F256B2D4206A}"/>
                  </a:ext>
                </a:extLst>
              </p:cNvPr>
              <p:cNvSpPr/>
              <p:nvPr/>
            </p:nvSpPr>
            <p:spPr>
              <a:xfrm>
                <a:off x="9076919"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86" name="Rectangle 85">
                <a:extLst>
                  <a:ext uri="{FF2B5EF4-FFF2-40B4-BE49-F238E27FC236}">
                    <a16:creationId xmlns:a16="http://schemas.microsoft.com/office/drawing/2014/main" id="{B7ED7758-AAEB-7D49-A95C-F256B2D4206A}"/>
                  </a:ext>
                </a:extLst>
              </p:cNvPr>
              <p:cNvSpPr>
                <a:spLocks noRot="1" noChangeAspect="1" noMove="1" noResize="1" noEditPoints="1" noAdjustHandles="1" noChangeArrowheads="1" noChangeShapeType="1" noTextEdit="1"/>
              </p:cNvSpPr>
              <p:nvPr/>
            </p:nvSpPr>
            <p:spPr>
              <a:xfrm>
                <a:off x="9076919" y="4580163"/>
                <a:ext cx="409985" cy="604157"/>
              </a:xfrm>
              <a:prstGeom prst="rect">
                <a:avLst/>
              </a:prstGeom>
              <a:blipFill>
                <a:blip r:embed="rId27"/>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CCD06B55-980F-F745-A535-D5874DC577DD}"/>
                  </a:ext>
                </a:extLst>
              </p:cNvPr>
              <p:cNvSpPr/>
              <p:nvPr/>
            </p:nvSpPr>
            <p:spPr>
              <a:xfrm>
                <a:off x="891002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87" name="Rectangle 86">
                <a:extLst>
                  <a:ext uri="{FF2B5EF4-FFF2-40B4-BE49-F238E27FC236}">
                    <a16:creationId xmlns:a16="http://schemas.microsoft.com/office/drawing/2014/main" id="{CCD06B55-980F-F745-A535-D5874DC577DD}"/>
                  </a:ext>
                </a:extLst>
              </p:cNvPr>
              <p:cNvSpPr>
                <a:spLocks noRot="1" noChangeAspect="1" noMove="1" noResize="1" noEditPoints="1" noAdjustHandles="1" noChangeArrowheads="1" noChangeShapeType="1" noTextEdit="1"/>
              </p:cNvSpPr>
              <p:nvPr/>
            </p:nvSpPr>
            <p:spPr>
              <a:xfrm>
                <a:off x="8910029" y="2251546"/>
                <a:ext cx="409985" cy="604157"/>
              </a:xfrm>
              <a:prstGeom prst="rect">
                <a:avLst/>
              </a:prstGeom>
              <a:blipFill>
                <a:blip r:embed="rId28"/>
                <a:stretch>
                  <a:fillRect l="-8824"/>
                </a:stretch>
              </a:blipFill>
              <a:ln w="12700">
                <a:solidFill>
                  <a:schemeClr val="accent6"/>
                </a:solidFill>
              </a:ln>
            </p:spPr>
            <p:txBody>
              <a:bodyPr/>
              <a:lstStyle/>
              <a:p>
                <a:r>
                  <a:rPr lang="en-US">
                    <a:noFill/>
                  </a:rPr>
                  <a:t> </a:t>
                </a:r>
              </a:p>
            </p:txBody>
          </p:sp>
        </mc:Fallback>
      </mc:AlternateContent>
      <p:sp>
        <p:nvSpPr>
          <p:cNvPr id="88" name="TextBox 87">
            <a:extLst>
              <a:ext uri="{FF2B5EF4-FFF2-40B4-BE49-F238E27FC236}">
                <a16:creationId xmlns:a16="http://schemas.microsoft.com/office/drawing/2014/main" id="{540CD835-C598-9349-A56D-767647137711}"/>
              </a:ext>
            </a:extLst>
          </p:cNvPr>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89" name="TextBox 88">
            <a:extLst>
              <a:ext uri="{FF2B5EF4-FFF2-40B4-BE49-F238E27FC236}">
                <a16:creationId xmlns:a16="http://schemas.microsoft.com/office/drawing/2014/main" id="{88A2B97C-4673-8B44-BE6C-1517A4E8B1BF}"/>
              </a:ext>
            </a:extLst>
          </p:cNvPr>
          <p:cNvSpPr txBox="1"/>
          <p:nvPr/>
        </p:nvSpPr>
        <p:spPr>
          <a:xfrm>
            <a:off x="8559442" y="5498068"/>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cxnSp>
        <p:nvCxnSpPr>
          <p:cNvPr id="91" name="Straight Arrow Connector 90">
            <a:extLst>
              <a:ext uri="{FF2B5EF4-FFF2-40B4-BE49-F238E27FC236}">
                <a16:creationId xmlns:a16="http://schemas.microsoft.com/office/drawing/2014/main" id="{EB5571B7-9F81-B74D-8FF1-EE26697133A5}"/>
              </a:ext>
            </a:extLst>
          </p:cNvPr>
          <p:cNvCxnSpPr>
            <a:cxnSpLocks/>
            <a:stCxn id="86" idx="0"/>
          </p:cNvCxnSpPr>
          <p:nvPr/>
        </p:nvCxnSpPr>
        <p:spPr>
          <a:xfrm flipV="1">
            <a:off x="9281912"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2B97BEE-54D9-904A-9E25-12D36619342D}"/>
              </a:ext>
            </a:extLst>
          </p:cNvPr>
          <p:cNvCxnSpPr>
            <a:cxnSpLocks/>
            <a:stCxn id="95" idx="0"/>
            <a:endCxn id="87" idx="2"/>
          </p:cNvCxnSpPr>
          <p:nvPr/>
        </p:nvCxnSpPr>
        <p:spPr>
          <a:xfrm flipH="1" flipV="1">
            <a:off x="9115022"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CE8A2A34-FBC2-8740-B7AD-33C439FF2214}"/>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3" name="Rectangle 92">
                <a:extLst>
                  <a:ext uri="{FF2B5EF4-FFF2-40B4-BE49-F238E27FC236}">
                    <a16:creationId xmlns:a16="http://schemas.microsoft.com/office/drawing/2014/main" id="{CE8A2A34-FBC2-8740-B7AD-33C439FF2214}"/>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D633CDD3-6457-A643-80DF-EBCA728C47D7}"/>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593AEBE-BDEE-8749-8FDA-7EE4937705A1}"/>
                  </a:ext>
                </a:extLst>
              </p:cNvPr>
              <p:cNvSpPr/>
              <p:nvPr/>
            </p:nvSpPr>
            <p:spPr>
              <a:xfrm>
                <a:off x="8895539"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5" name="Rectangle 94">
                <a:extLst>
                  <a:ext uri="{FF2B5EF4-FFF2-40B4-BE49-F238E27FC236}">
                    <a16:creationId xmlns:a16="http://schemas.microsoft.com/office/drawing/2014/main" id="{8593AEBE-BDEE-8749-8FDA-7EE4937705A1}"/>
                  </a:ext>
                </a:extLst>
              </p:cNvPr>
              <p:cNvSpPr>
                <a:spLocks noRot="1" noChangeAspect="1" noMove="1" noResize="1" noEditPoints="1" noAdjustHandles="1" noChangeArrowheads="1" noChangeShapeType="1" noTextEdit="1"/>
              </p:cNvSpPr>
              <p:nvPr/>
            </p:nvSpPr>
            <p:spPr>
              <a:xfrm>
                <a:off x="8895539" y="3418114"/>
                <a:ext cx="438967" cy="604157"/>
              </a:xfrm>
              <a:prstGeom prst="rect">
                <a:avLst/>
              </a:prstGeom>
              <a:blipFill>
                <a:blip r:embed="rId30"/>
                <a:stretch>
                  <a:fillRect/>
                </a:stretch>
              </a:blipFill>
              <a:ln w="12700">
                <a:solidFill>
                  <a:schemeClr val="accent1"/>
                </a:solidFill>
              </a:ln>
            </p:spPr>
            <p:txBody>
              <a:bodyPr/>
              <a:lstStyle/>
              <a:p>
                <a:r>
                  <a:rPr lang="en-US">
                    <a:noFill/>
                  </a:rPr>
                  <a:t> </a:t>
                </a:r>
              </a:p>
            </p:txBody>
          </p:sp>
        </mc:Fallback>
      </mc:AlternateContent>
      <p:cxnSp>
        <p:nvCxnSpPr>
          <p:cNvPr id="96" name="Straight Arrow Connector 95">
            <a:extLst>
              <a:ext uri="{FF2B5EF4-FFF2-40B4-BE49-F238E27FC236}">
                <a16:creationId xmlns:a16="http://schemas.microsoft.com/office/drawing/2014/main" id="{ED1FF481-7499-454E-BAF5-DDB0BF5EFB00}"/>
              </a:ext>
            </a:extLst>
          </p:cNvPr>
          <p:cNvCxnSpPr>
            <a:cxnSpLocks/>
          </p:cNvCxnSpPr>
          <p:nvPr/>
        </p:nvCxnSpPr>
        <p:spPr>
          <a:xfrm>
            <a:off x="8210558"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2B2086-E795-7248-BF49-A2F483C8E380}"/>
              </a:ext>
            </a:extLst>
          </p:cNvPr>
          <p:cNvCxnSpPr>
            <a:cxnSpLocks/>
          </p:cNvCxnSpPr>
          <p:nvPr/>
        </p:nvCxnSpPr>
        <p:spPr>
          <a:xfrm flipV="1">
            <a:off x="975939" y="3309432"/>
            <a:ext cx="10301661" cy="11717"/>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5E14ACD6-C1B7-6C4B-8966-BB34D3B3D3A4}"/>
                  </a:ext>
                </a:extLst>
              </p:cNvPr>
              <p:cNvSpPr/>
              <p:nvPr/>
            </p:nvSpPr>
            <p:spPr>
              <a:xfrm>
                <a:off x="10186377"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00" name="Rectangle 99">
                <a:extLst>
                  <a:ext uri="{FF2B5EF4-FFF2-40B4-BE49-F238E27FC236}">
                    <a16:creationId xmlns:a16="http://schemas.microsoft.com/office/drawing/2014/main" id="{5E14ACD6-C1B7-6C4B-8966-BB34D3B3D3A4}"/>
                  </a:ext>
                </a:extLst>
              </p:cNvPr>
              <p:cNvSpPr>
                <a:spLocks noRot="1" noChangeAspect="1" noMove="1" noResize="1" noEditPoints="1" noAdjustHandles="1" noChangeArrowheads="1" noChangeShapeType="1" noTextEdit="1"/>
              </p:cNvSpPr>
              <p:nvPr/>
            </p:nvSpPr>
            <p:spPr>
              <a:xfrm>
                <a:off x="10186377" y="4580161"/>
                <a:ext cx="409985" cy="604157"/>
              </a:xfrm>
              <a:prstGeom prst="rect">
                <a:avLst/>
              </a:prstGeom>
              <a:blipFill>
                <a:blip r:embed="rId31"/>
                <a:stretch>
                  <a:fillRect l="-5882"/>
                </a:stretch>
              </a:blipFill>
              <a:ln w="12700">
                <a:solidFill>
                  <a:schemeClr val="accent6"/>
                </a:solidFill>
              </a:ln>
            </p:spPr>
            <p:txBody>
              <a:bodyPr/>
              <a:lstStyle/>
              <a:p>
                <a:r>
                  <a:rPr lang="en-US">
                    <a:noFill/>
                  </a:rPr>
                  <a:t> </a:t>
                </a:r>
              </a:p>
            </p:txBody>
          </p:sp>
        </mc:Fallback>
      </mc:AlternateContent>
      <p:sp>
        <p:nvSpPr>
          <p:cNvPr id="102" name="TextBox 101">
            <a:extLst>
              <a:ext uri="{FF2B5EF4-FFF2-40B4-BE49-F238E27FC236}">
                <a16:creationId xmlns:a16="http://schemas.microsoft.com/office/drawing/2014/main" id="{F2031C02-9EB3-1942-A061-18469E4A3822}"/>
              </a:ext>
            </a:extLst>
          </p:cNvPr>
          <p:cNvSpPr txBox="1"/>
          <p:nvPr/>
        </p:nvSpPr>
        <p:spPr>
          <a:xfrm>
            <a:off x="9632770" y="5498068"/>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B0E03A68-EEC7-6242-8EA1-5DB29EE6CB58}"/>
                  </a:ext>
                </a:extLst>
              </p:cNvPr>
              <p:cNvSpPr/>
              <p:nvPr/>
            </p:nvSpPr>
            <p:spPr>
              <a:xfrm>
                <a:off x="10019487"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8" name="Rectangle 107">
                <a:extLst>
                  <a:ext uri="{FF2B5EF4-FFF2-40B4-BE49-F238E27FC236}">
                    <a16:creationId xmlns:a16="http://schemas.microsoft.com/office/drawing/2014/main" id="{B0E03A68-EEC7-6242-8EA1-5DB29EE6CB58}"/>
                  </a:ext>
                </a:extLst>
              </p:cNvPr>
              <p:cNvSpPr>
                <a:spLocks noRot="1" noChangeAspect="1" noMove="1" noResize="1" noEditPoints="1" noAdjustHandles="1" noChangeArrowheads="1" noChangeShapeType="1" noTextEdit="1"/>
              </p:cNvSpPr>
              <p:nvPr/>
            </p:nvSpPr>
            <p:spPr>
              <a:xfrm>
                <a:off x="10019487" y="2251546"/>
                <a:ext cx="409985" cy="604157"/>
              </a:xfrm>
              <a:prstGeom prst="rect">
                <a:avLst/>
              </a:prstGeom>
              <a:blipFill>
                <a:blip r:embed="rId32"/>
                <a:stretch>
                  <a:fillRect l="-5882"/>
                </a:stretch>
              </a:blipFill>
              <a:ln w="12700">
                <a:solidFill>
                  <a:schemeClr val="accent6"/>
                </a:solidFill>
              </a:ln>
            </p:spPr>
            <p:txBody>
              <a:bodyPr/>
              <a:lstStyle/>
              <a:p>
                <a:r>
                  <a:rPr lang="en-US">
                    <a:noFill/>
                  </a:rPr>
                  <a:t> </a:t>
                </a:r>
              </a:p>
            </p:txBody>
          </p:sp>
        </mc:Fallback>
      </mc:AlternateContent>
      <p:sp>
        <p:nvSpPr>
          <p:cNvPr id="109" name="TextBox 108">
            <a:extLst>
              <a:ext uri="{FF2B5EF4-FFF2-40B4-BE49-F238E27FC236}">
                <a16:creationId xmlns:a16="http://schemas.microsoft.com/office/drawing/2014/main" id="{0595CF5B-9980-5B43-A10E-875D2DF49226}"/>
              </a:ext>
            </a:extLst>
          </p:cNvPr>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cxnSp>
        <p:nvCxnSpPr>
          <p:cNvPr id="110" name="Straight Arrow Connector 109">
            <a:extLst>
              <a:ext uri="{FF2B5EF4-FFF2-40B4-BE49-F238E27FC236}">
                <a16:creationId xmlns:a16="http://schemas.microsoft.com/office/drawing/2014/main" id="{A7C10E34-BE61-B944-8417-52CC592829C8}"/>
              </a:ext>
            </a:extLst>
          </p:cNvPr>
          <p:cNvCxnSpPr>
            <a:cxnSpLocks/>
            <a:endCxn id="117" idx="1"/>
          </p:cNvCxnSpPr>
          <p:nvPr/>
        </p:nvCxnSpPr>
        <p:spPr>
          <a:xfrm flipV="1">
            <a:off x="9334506"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F562945-4538-2B40-8459-B64BE459F18F}"/>
              </a:ext>
            </a:extLst>
          </p:cNvPr>
          <p:cNvCxnSpPr>
            <a:cxnSpLocks/>
            <a:stCxn id="100" idx="0"/>
          </p:cNvCxnSpPr>
          <p:nvPr/>
        </p:nvCxnSpPr>
        <p:spPr>
          <a:xfrm flipH="1" flipV="1">
            <a:off x="10391369"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BF5A9738-04C5-4E40-B3B2-61702445530B}"/>
              </a:ext>
            </a:extLst>
          </p:cNvPr>
          <p:cNvCxnSpPr>
            <a:cxnSpLocks/>
            <a:stCxn id="117" idx="0"/>
            <a:endCxn id="108" idx="2"/>
          </p:cNvCxnSpPr>
          <p:nvPr/>
        </p:nvCxnSpPr>
        <p:spPr>
          <a:xfrm flipV="1">
            <a:off x="10224479"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944F72EA-7B45-B643-A242-A01C8DABAA8E}"/>
                  </a:ext>
                </a:extLst>
              </p:cNvPr>
              <p:cNvSpPr/>
              <p:nvPr/>
            </p:nvSpPr>
            <p:spPr>
              <a:xfrm>
                <a:off x="9721596" y="458015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4" name="Rectangle 113">
                <a:extLst>
                  <a:ext uri="{FF2B5EF4-FFF2-40B4-BE49-F238E27FC236}">
                    <a16:creationId xmlns:a16="http://schemas.microsoft.com/office/drawing/2014/main" id="{944F72EA-7B45-B643-A242-A01C8DABAA8E}"/>
                  </a:ext>
                </a:extLst>
              </p:cNvPr>
              <p:cNvSpPr>
                <a:spLocks noRot="1" noChangeAspect="1" noMove="1" noResize="1" noEditPoints="1" noAdjustHandles="1" noChangeArrowheads="1" noChangeShapeType="1" noTextEdit="1"/>
              </p:cNvSpPr>
              <p:nvPr/>
            </p:nvSpPr>
            <p:spPr>
              <a:xfrm>
                <a:off x="9721596" y="4580155"/>
                <a:ext cx="409985" cy="604157"/>
              </a:xfrm>
              <a:prstGeom prst="rect">
                <a:avLst/>
              </a:prstGeom>
              <a:blipFill>
                <a:blip r:embed="rId33"/>
                <a:stretch>
                  <a:fillRect/>
                </a:stretch>
              </a:blipFill>
              <a:ln w="12700">
                <a:solidFill>
                  <a:srgbClr val="FF9300"/>
                </a:solidFill>
              </a:ln>
            </p:spPr>
            <p:txBody>
              <a:bodyPr/>
              <a:lstStyle/>
              <a:p>
                <a:r>
                  <a:rPr lang="en-US">
                    <a:noFill/>
                  </a:rPr>
                  <a:t> </a:t>
                </a:r>
              </a:p>
            </p:txBody>
          </p:sp>
        </mc:Fallback>
      </mc:AlternateContent>
      <p:cxnSp>
        <p:nvCxnSpPr>
          <p:cNvPr id="115" name="Straight Arrow Connector 114">
            <a:extLst>
              <a:ext uri="{FF2B5EF4-FFF2-40B4-BE49-F238E27FC236}">
                <a16:creationId xmlns:a16="http://schemas.microsoft.com/office/drawing/2014/main" id="{0FB81191-9938-7E42-A18C-E7596236C5B7}"/>
              </a:ext>
            </a:extLst>
          </p:cNvPr>
          <p:cNvCxnSpPr/>
          <p:nvPr/>
        </p:nvCxnSpPr>
        <p:spPr>
          <a:xfrm flipV="1">
            <a:off x="10046238" y="402226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52D4B62B-395E-184D-BE2C-E3B32122FE08}"/>
                  </a:ext>
                </a:extLst>
              </p:cNvPr>
              <p:cNvSpPr/>
              <p:nvPr/>
            </p:nvSpPr>
            <p:spPr>
              <a:xfrm>
                <a:off x="10004995"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7" name="Rectangle 116">
                <a:extLst>
                  <a:ext uri="{FF2B5EF4-FFF2-40B4-BE49-F238E27FC236}">
                    <a16:creationId xmlns:a16="http://schemas.microsoft.com/office/drawing/2014/main" id="{52D4B62B-395E-184D-BE2C-E3B32122FE08}"/>
                  </a:ext>
                </a:extLst>
              </p:cNvPr>
              <p:cNvSpPr>
                <a:spLocks noRot="1" noChangeAspect="1" noMove="1" noResize="1" noEditPoints="1" noAdjustHandles="1" noChangeArrowheads="1" noChangeShapeType="1" noTextEdit="1"/>
              </p:cNvSpPr>
              <p:nvPr/>
            </p:nvSpPr>
            <p:spPr>
              <a:xfrm>
                <a:off x="10004995" y="3418112"/>
                <a:ext cx="438967" cy="604157"/>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cxnSp>
        <p:nvCxnSpPr>
          <p:cNvPr id="136" name="Straight Connector 135">
            <a:extLst>
              <a:ext uri="{FF2B5EF4-FFF2-40B4-BE49-F238E27FC236}">
                <a16:creationId xmlns:a16="http://schemas.microsoft.com/office/drawing/2014/main" id="{D18432B8-BA71-2E47-94FD-6C9EE3138E25}"/>
              </a:ext>
            </a:extLst>
          </p:cNvPr>
          <p:cNvCxnSpPr>
            <a:cxnSpLocks/>
          </p:cNvCxnSpPr>
          <p:nvPr/>
        </p:nvCxnSpPr>
        <p:spPr>
          <a:xfrm>
            <a:off x="835542" y="1033841"/>
            <a:ext cx="10137258" cy="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380E092-4A27-7549-A5C1-46483FC5F148}"/>
              </a:ext>
            </a:extLst>
          </p:cNvPr>
          <p:cNvCxnSpPr>
            <a:cxnSpLocks/>
          </p:cNvCxnSpPr>
          <p:nvPr/>
        </p:nvCxnSpPr>
        <p:spPr>
          <a:xfrm>
            <a:off x="10972800" y="1033841"/>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8D582C81-7769-9F41-A31F-C8B996A13564}"/>
              </a:ext>
            </a:extLst>
          </p:cNvPr>
          <p:cNvSpPr txBox="1"/>
          <p:nvPr/>
        </p:nvSpPr>
        <p:spPr>
          <a:xfrm>
            <a:off x="11050995" y="5498068"/>
            <a:ext cx="569387" cy="369332"/>
          </a:xfrm>
          <a:prstGeom prst="rect">
            <a:avLst/>
          </a:prstGeom>
          <a:noFill/>
        </p:spPr>
        <p:txBody>
          <a:bodyPr wrap="none" rtlCol="0" anchor="ctr">
            <a:spAutoFit/>
          </a:bodyPr>
          <a:lstStyle/>
          <a:p>
            <a:pPr algn="ctr"/>
            <a:r>
              <a:rPr lang="en-US" dirty="0">
                <a:solidFill>
                  <a:srgbClr val="0000FF"/>
                </a:solidFill>
              </a:rPr>
              <a:t>pan</a:t>
            </a:r>
          </a:p>
        </p:txBody>
      </p:sp>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BB3A8C8F-C1B0-4843-8E74-3775A17B4A76}"/>
                  </a:ext>
                </a:extLst>
              </p:cNvPr>
              <p:cNvSpPr/>
              <p:nvPr/>
            </p:nvSpPr>
            <p:spPr>
              <a:xfrm>
                <a:off x="11324815"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8" name="Rectangle 117">
                <a:extLst>
                  <a:ext uri="{FF2B5EF4-FFF2-40B4-BE49-F238E27FC236}">
                    <a16:creationId xmlns:a16="http://schemas.microsoft.com/office/drawing/2014/main" id="{BB3A8C8F-C1B0-4843-8E74-3775A17B4A76}"/>
                  </a:ext>
                </a:extLst>
              </p:cNvPr>
              <p:cNvSpPr>
                <a:spLocks noRot="1" noChangeAspect="1" noMove="1" noResize="1" noEditPoints="1" noAdjustHandles="1" noChangeArrowheads="1" noChangeShapeType="1" noTextEdit="1"/>
              </p:cNvSpPr>
              <p:nvPr/>
            </p:nvSpPr>
            <p:spPr>
              <a:xfrm>
                <a:off x="11324815" y="4580161"/>
                <a:ext cx="409985" cy="604157"/>
              </a:xfrm>
              <a:prstGeom prst="rect">
                <a:avLst/>
              </a:prstGeom>
              <a:blipFill>
                <a:blip r:embed="rId35"/>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9C1D6AD8-9C92-6B46-87C0-B71525F50E29}"/>
                  </a:ext>
                </a:extLst>
              </p:cNvPr>
              <p:cNvSpPr/>
              <p:nvPr/>
            </p:nvSpPr>
            <p:spPr>
              <a:xfrm>
                <a:off x="11157923"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19" name="Rectangle 118">
                <a:extLst>
                  <a:ext uri="{FF2B5EF4-FFF2-40B4-BE49-F238E27FC236}">
                    <a16:creationId xmlns:a16="http://schemas.microsoft.com/office/drawing/2014/main" id="{9C1D6AD8-9C92-6B46-87C0-B71525F50E29}"/>
                  </a:ext>
                </a:extLst>
              </p:cNvPr>
              <p:cNvSpPr>
                <a:spLocks noRot="1" noChangeAspect="1" noMove="1" noResize="1" noEditPoints="1" noAdjustHandles="1" noChangeArrowheads="1" noChangeShapeType="1" noTextEdit="1"/>
              </p:cNvSpPr>
              <p:nvPr/>
            </p:nvSpPr>
            <p:spPr>
              <a:xfrm>
                <a:off x="11157923" y="2251546"/>
                <a:ext cx="409985" cy="604157"/>
              </a:xfrm>
              <a:prstGeom prst="rect">
                <a:avLst/>
              </a:prstGeom>
              <a:blipFill>
                <a:blip r:embed="rId36"/>
                <a:stretch>
                  <a:fillRect l="-5882"/>
                </a:stretch>
              </a:blipFill>
              <a:ln w="12700">
                <a:solidFill>
                  <a:schemeClr val="accent6"/>
                </a:solidFill>
              </a:ln>
            </p:spPr>
            <p:txBody>
              <a:bodyPr/>
              <a:lstStyle/>
              <a:p>
                <a:r>
                  <a:rPr lang="en-US">
                    <a:noFill/>
                  </a:rPr>
                  <a:t> </a:t>
                </a:r>
              </a:p>
            </p:txBody>
          </p:sp>
        </mc:Fallback>
      </mc:AlternateContent>
      <p:sp>
        <p:nvSpPr>
          <p:cNvPr id="120" name="TextBox 119">
            <a:extLst>
              <a:ext uri="{FF2B5EF4-FFF2-40B4-BE49-F238E27FC236}">
                <a16:creationId xmlns:a16="http://schemas.microsoft.com/office/drawing/2014/main" id="{7C6382AD-7AC9-EE42-9235-79988DA2FF0C}"/>
              </a:ext>
            </a:extLst>
          </p:cNvPr>
          <p:cNvSpPr txBox="1"/>
          <p:nvPr/>
        </p:nvSpPr>
        <p:spPr>
          <a:xfrm>
            <a:off x="10950084"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128" name="Straight Arrow Connector 127">
            <a:extLst>
              <a:ext uri="{FF2B5EF4-FFF2-40B4-BE49-F238E27FC236}">
                <a16:creationId xmlns:a16="http://schemas.microsoft.com/office/drawing/2014/main" id="{B296604C-73CF-F545-AE6B-1061A95EE7C8}"/>
              </a:ext>
            </a:extLst>
          </p:cNvPr>
          <p:cNvCxnSpPr>
            <a:cxnSpLocks/>
            <a:stCxn id="118" idx="0"/>
          </p:cNvCxnSpPr>
          <p:nvPr/>
        </p:nvCxnSpPr>
        <p:spPr>
          <a:xfrm flipH="1" flipV="1">
            <a:off x="11529807"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1D090B95-8105-E245-B80E-B2A21229B9EB}"/>
              </a:ext>
            </a:extLst>
          </p:cNvPr>
          <p:cNvCxnSpPr>
            <a:cxnSpLocks/>
            <a:endCxn id="144" idx="1"/>
          </p:cNvCxnSpPr>
          <p:nvPr/>
        </p:nvCxnSpPr>
        <p:spPr>
          <a:xfrm>
            <a:off x="10443962"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22731E6D-312F-264E-9B57-51C39A2D9F3C}"/>
              </a:ext>
            </a:extLst>
          </p:cNvPr>
          <p:cNvCxnSpPr>
            <a:cxnSpLocks/>
            <a:stCxn id="144" idx="0"/>
            <a:endCxn id="119" idx="2"/>
          </p:cNvCxnSpPr>
          <p:nvPr/>
        </p:nvCxnSpPr>
        <p:spPr>
          <a:xfrm flipH="1" flipV="1">
            <a:off x="11362916"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7" name="Rectangle 136">
                <a:extLst>
                  <a:ext uri="{FF2B5EF4-FFF2-40B4-BE49-F238E27FC236}">
                    <a16:creationId xmlns:a16="http://schemas.microsoft.com/office/drawing/2014/main" id="{5C247246-F98F-7A4F-AE8B-51314DD791FE}"/>
                  </a:ext>
                </a:extLst>
              </p:cNvPr>
              <p:cNvSpPr/>
              <p:nvPr/>
            </p:nvSpPr>
            <p:spPr>
              <a:xfrm>
                <a:off x="10873341" y="4580152"/>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37" name="Rectangle 136">
                <a:extLst>
                  <a:ext uri="{FF2B5EF4-FFF2-40B4-BE49-F238E27FC236}">
                    <a16:creationId xmlns:a16="http://schemas.microsoft.com/office/drawing/2014/main" id="{5C247246-F98F-7A4F-AE8B-51314DD791FE}"/>
                  </a:ext>
                </a:extLst>
              </p:cNvPr>
              <p:cNvSpPr>
                <a:spLocks noRot="1" noChangeAspect="1" noMove="1" noResize="1" noEditPoints="1" noAdjustHandles="1" noChangeArrowheads="1" noChangeShapeType="1" noTextEdit="1"/>
              </p:cNvSpPr>
              <p:nvPr/>
            </p:nvSpPr>
            <p:spPr>
              <a:xfrm>
                <a:off x="10873341" y="4580152"/>
                <a:ext cx="409985" cy="604157"/>
              </a:xfrm>
              <a:prstGeom prst="rect">
                <a:avLst/>
              </a:prstGeom>
              <a:blipFill>
                <a:blip r:embed="rId37"/>
                <a:stretch>
                  <a:fillRect/>
                </a:stretch>
              </a:blipFill>
              <a:ln w="12700">
                <a:solidFill>
                  <a:srgbClr val="FF9300"/>
                </a:solidFill>
              </a:ln>
            </p:spPr>
            <p:txBody>
              <a:bodyPr/>
              <a:lstStyle/>
              <a:p>
                <a:r>
                  <a:rPr lang="en-US">
                    <a:noFill/>
                  </a:rPr>
                  <a:t> </a:t>
                </a:r>
              </a:p>
            </p:txBody>
          </p:sp>
        </mc:Fallback>
      </mc:AlternateContent>
      <p:cxnSp>
        <p:nvCxnSpPr>
          <p:cNvPr id="143" name="Straight Arrow Connector 142">
            <a:extLst>
              <a:ext uri="{FF2B5EF4-FFF2-40B4-BE49-F238E27FC236}">
                <a16:creationId xmlns:a16="http://schemas.microsoft.com/office/drawing/2014/main" id="{8F052459-3252-0E40-9BC3-AF5A1E283BEE}"/>
              </a:ext>
            </a:extLst>
          </p:cNvPr>
          <p:cNvCxnSpPr/>
          <p:nvPr/>
        </p:nvCxnSpPr>
        <p:spPr>
          <a:xfrm flipV="1">
            <a:off x="11197983" y="4022259"/>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Rectangle 143">
                <a:extLst>
                  <a:ext uri="{FF2B5EF4-FFF2-40B4-BE49-F238E27FC236}">
                    <a16:creationId xmlns:a16="http://schemas.microsoft.com/office/drawing/2014/main" id="{AAB7B987-FCBF-6845-BFB0-EA5D52DFEC95}"/>
                  </a:ext>
                </a:extLst>
              </p:cNvPr>
              <p:cNvSpPr/>
              <p:nvPr/>
            </p:nvSpPr>
            <p:spPr>
              <a:xfrm>
                <a:off x="11143433"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44" name="Rectangle 143">
                <a:extLst>
                  <a:ext uri="{FF2B5EF4-FFF2-40B4-BE49-F238E27FC236}">
                    <a16:creationId xmlns:a16="http://schemas.microsoft.com/office/drawing/2014/main" id="{AAB7B987-FCBF-6845-BFB0-EA5D52DFEC95}"/>
                  </a:ext>
                </a:extLst>
              </p:cNvPr>
              <p:cNvSpPr>
                <a:spLocks noRot="1" noChangeAspect="1" noMove="1" noResize="1" noEditPoints="1" noAdjustHandles="1" noChangeArrowheads="1" noChangeShapeType="1" noTextEdit="1"/>
              </p:cNvSpPr>
              <p:nvPr/>
            </p:nvSpPr>
            <p:spPr>
              <a:xfrm>
                <a:off x="11143433" y="3418112"/>
                <a:ext cx="438967" cy="604157"/>
              </a:xfrm>
              <a:prstGeom prst="rect">
                <a:avLst/>
              </a:prstGeom>
              <a:blipFill>
                <a:blip r:embed="rId38"/>
                <a:stretch>
                  <a:fillRect/>
                </a:stretch>
              </a:blipFill>
              <a:ln w="12700">
                <a:solidFill>
                  <a:schemeClr val="accent1"/>
                </a:solidFill>
              </a:ln>
            </p:spPr>
            <p:txBody>
              <a:bodyPr/>
              <a:lstStyle/>
              <a:p>
                <a:r>
                  <a:rPr lang="en-US">
                    <a:noFill/>
                  </a:rPr>
                  <a:t> </a:t>
                </a:r>
              </a:p>
            </p:txBody>
          </p:sp>
        </mc:Fallback>
      </mc:AlternateContent>
      <p:cxnSp>
        <p:nvCxnSpPr>
          <p:cNvPr id="150" name="Straight Connector 149">
            <a:extLst>
              <a:ext uri="{FF2B5EF4-FFF2-40B4-BE49-F238E27FC236}">
                <a16:creationId xmlns:a16="http://schemas.microsoft.com/office/drawing/2014/main" id="{D42E2AD8-C4BB-F340-B59E-BE858C76B528}"/>
              </a:ext>
            </a:extLst>
          </p:cNvPr>
          <p:cNvCxnSpPr>
            <a:cxnSpLocks/>
          </p:cNvCxnSpPr>
          <p:nvPr/>
        </p:nvCxnSpPr>
        <p:spPr>
          <a:xfrm>
            <a:off x="9829800" y="1033832"/>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5CA150F-FBD4-D646-8ED9-5CFB5488B398}"/>
              </a:ext>
            </a:extLst>
          </p:cNvPr>
          <p:cNvCxnSpPr>
            <a:cxnSpLocks/>
          </p:cNvCxnSpPr>
          <p:nvPr/>
        </p:nvCxnSpPr>
        <p:spPr>
          <a:xfrm>
            <a:off x="8756755" y="1033832"/>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05E4E5D-7997-9F43-B973-AC64C41172EF}"/>
              </a:ext>
            </a:extLst>
          </p:cNvPr>
          <p:cNvCxnSpPr>
            <a:cxnSpLocks/>
          </p:cNvCxnSpPr>
          <p:nvPr/>
        </p:nvCxnSpPr>
        <p:spPr>
          <a:xfrm>
            <a:off x="7620000" y="1033832"/>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1D7E123-1DFF-274E-9748-BE0E8A58952B}"/>
              </a:ext>
            </a:extLst>
          </p:cNvPr>
          <p:cNvCxnSpPr/>
          <p:nvPr/>
        </p:nvCxnSpPr>
        <p:spPr>
          <a:xfrm>
            <a:off x="7898598" y="3321501"/>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70ED295-474A-734A-82B8-591D2F9CA27D}"/>
              </a:ext>
            </a:extLst>
          </p:cNvPr>
          <p:cNvCxnSpPr/>
          <p:nvPr/>
        </p:nvCxnSpPr>
        <p:spPr>
          <a:xfrm>
            <a:off x="10134600" y="3321149"/>
            <a:ext cx="0" cy="9244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798F314-9EDE-7942-B618-8EAF198F5B35}"/>
              </a:ext>
            </a:extLst>
          </p:cNvPr>
          <p:cNvCxnSpPr/>
          <p:nvPr/>
        </p:nvCxnSpPr>
        <p:spPr>
          <a:xfrm>
            <a:off x="9014384" y="3321149"/>
            <a:ext cx="0" cy="9244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12BFBFA-00D4-AB4C-B76A-9664B5F6D5BC}"/>
              </a:ext>
            </a:extLst>
          </p:cNvPr>
          <p:cNvCxnSpPr/>
          <p:nvPr/>
        </p:nvCxnSpPr>
        <p:spPr>
          <a:xfrm>
            <a:off x="11277600" y="3321149"/>
            <a:ext cx="0" cy="9244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AA81B8BC-41CA-3A43-BE13-74D01888087E}"/>
              </a:ext>
            </a:extLst>
          </p:cNvPr>
          <p:cNvSpPr/>
          <p:nvPr/>
        </p:nvSpPr>
        <p:spPr>
          <a:xfrm>
            <a:off x="5661232" y="891874"/>
            <a:ext cx="358259" cy="3020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t>
            </a:r>
            <a:endParaRPr lang="en-US" sz="2000" dirty="0">
              <a:solidFill>
                <a:schemeClr val="tx1"/>
              </a:solidFill>
            </a:endParaRPr>
          </a:p>
        </p:txBody>
      </p:sp>
      <p:cxnSp>
        <p:nvCxnSpPr>
          <p:cNvPr id="158" name="Straight Connector 157">
            <a:extLst>
              <a:ext uri="{FF2B5EF4-FFF2-40B4-BE49-F238E27FC236}">
                <a16:creationId xmlns:a16="http://schemas.microsoft.com/office/drawing/2014/main" id="{ABAD39FE-5538-5F49-958D-2DFA064AB78F}"/>
              </a:ext>
            </a:extLst>
          </p:cNvPr>
          <p:cNvCxnSpPr/>
          <p:nvPr/>
        </p:nvCxnSpPr>
        <p:spPr>
          <a:xfrm>
            <a:off x="5791200" y="3316983"/>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819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4682837" y="1447800"/>
            <a:ext cx="4505111" cy="4707657"/>
          </a:xfrm>
          <a:prstGeom prst="rect">
            <a:avLst/>
          </a:prstGeom>
        </p:spPr>
      </p:pic>
      <p:sp>
        <p:nvSpPr>
          <p:cNvPr id="2" name="Title 1"/>
          <p:cNvSpPr>
            <a:spLocks noGrp="1"/>
          </p:cNvSpPr>
          <p:nvPr>
            <p:ph type="title"/>
          </p:nvPr>
        </p:nvSpPr>
        <p:spPr/>
        <p:txBody>
          <a:bodyPr>
            <a:normAutofit/>
          </a:bodyPr>
          <a:lstStyle/>
          <a:p>
            <a:r>
              <a:rPr lang="en-US" dirty="0"/>
              <a:t>Sequence-to-sequence with RNNs and attention</a:t>
            </a:r>
          </a:p>
        </p:txBody>
      </p:sp>
      <p:sp>
        <p:nvSpPr>
          <p:cNvPr id="7" name="Content Placeholder 6">
            <a:extLst>
              <a:ext uri="{FF2B5EF4-FFF2-40B4-BE49-F238E27FC236}">
                <a16:creationId xmlns:a16="http://schemas.microsoft.com/office/drawing/2014/main" id="{3B66076F-24F6-E146-B5A7-8F1994EB562D}"/>
              </a:ext>
            </a:extLst>
          </p:cNvPr>
          <p:cNvSpPr>
            <a:spLocks noGrp="1"/>
          </p:cNvSpPr>
          <p:nvPr>
            <p:ph idx="1"/>
          </p:nvPr>
        </p:nvSpPr>
        <p:spPr/>
        <p:txBody>
          <a:bodyPr/>
          <a:lstStyle/>
          <a:p>
            <a:pPr marL="457200" indent="-457200">
              <a:buFont typeface="Arial" panose="020B0604020202020204" pitchFamily="34" charset="0"/>
              <a:buChar char="•"/>
            </a:pPr>
            <a:r>
              <a:rPr lang="en-US" dirty="0"/>
              <a:t>Visualizing attention weights (English source, French target):</a:t>
            </a:r>
          </a:p>
        </p:txBody>
      </p:sp>
      <p:sp>
        <p:nvSpPr>
          <p:cNvPr id="6" name="TextBox 5"/>
          <p:cNvSpPr txBox="1"/>
          <p:nvPr/>
        </p:nvSpPr>
        <p:spPr>
          <a:xfrm>
            <a:off x="2212076" y="3581400"/>
            <a:ext cx="2389910" cy="369332"/>
          </a:xfrm>
          <a:prstGeom prst="rect">
            <a:avLst/>
          </a:prstGeom>
          <a:noFill/>
        </p:spPr>
        <p:txBody>
          <a:bodyPr wrap="square" rtlCol="0">
            <a:spAutoFit/>
          </a:bodyPr>
          <a:lstStyle/>
          <a:p>
            <a:r>
              <a:rPr lang="en-US" dirty="0">
                <a:solidFill>
                  <a:schemeClr val="accent6"/>
                </a:solidFill>
              </a:rPr>
              <a:t>Flipped word order</a:t>
            </a:r>
          </a:p>
        </p:txBody>
      </p:sp>
      <p:sp>
        <p:nvSpPr>
          <p:cNvPr id="12" name="Rectangle 11"/>
          <p:cNvSpPr/>
          <p:nvPr/>
        </p:nvSpPr>
        <p:spPr>
          <a:xfrm>
            <a:off x="5742709" y="2457042"/>
            <a:ext cx="935182" cy="930807"/>
          </a:xfrm>
          <a:prstGeom prst="rect">
            <a:avLst/>
          </a:prstGeom>
          <a:noFill/>
          <a:ln w="508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0093"/>
              </a:solidFill>
            </a:endParaRPr>
          </a:p>
        </p:txBody>
      </p:sp>
      <p:sp>
        <p:nvSpPr>
          <p:cNvPr id="14" name="Rectangle 13"/>
          <p:cNvSpPr/>
          <p:nvPr/>
        </p:nvSpPr>
        <p:spPr>
          <a:xfrm>
            <a:off x="5126181" y="2413992"/>
            <a:ext cx="616527" cy="962528"/>
          </a:xfrm>
          <a:prstGeom prst="rect">
            <a:avLst/>
          </a:prstGeom>
          <a:noFill/>
          <a:ln w="508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0093"/>
              </a:solidFill>
            </a:endParaRPr>
          </a:p>
        </p:txBody>
      </p:sp>
      <p:sp>
        <p:nvSpPr>
          <p:cNvPr id="15" name="Rectangle 14"/>
          <p:cNvSpPr/>
          <p:nvPr/>
        </p:nvSpPr>
        <p:spPr>
          <a:xfrm>
            <a:off x="5742708" y="1459129"/>
            <a:ext cx="935183" cy="962528"/>
          </a:xfrm>
          <a:prstGeom prst="rect">
            <a:avLst/>
          </a:prstGeom>
          <a:noFill/>
          <a:ln w="508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0093"/>
              </a:solidFill>
            </a:endParaRPr>
          </a:p>
        </p:txBody>
      </p:sp>
      <p:sp>
        <p:nvSpPr>
          <p:cNvPr id="17" name="TextBox 16"/>
          <p:cNvSpPr txBox="1"/>
          <p:nvPr/>
        </p:nvSpPr>
        <p:spPr>
          <a:xfrm>
            <a:off x="2209800" y="2560625"/>
            <a:ext cx="3015640" cy="646331"/>
          </a:xfrm>
          <a:prstGeom prst="rect">
            <a:avLst/>
          </a:prstGeom>
          <a:noFill/>
        </p:spPr>
        <p:txBody>
          <a:bodyPr wrap="square" rtlCol="0">
            <a:spAutoFit/>
          </a:bodyPr>
          <a:lstStyle/>
          <a:p>
            <a:r>
              <a:rPr lang="en-US" dirty="0">
                <a:solidFill>
                  <a:srgbClr val="D60093"/>
                </a:solidFill>
              </a:rPr>
              <a:t>Same word order in source and target languages</a:t>
            </a:r>
          </a:p>
        </p:txBody>
      </p:sp>
      <p:sp>
        <p:nvSpPr>
          <p:cNvPr id="21" name="Rectangle 20"/>
          <p:cNvSpPr/>
          <p:nvPr/>
        </p:nvSpPr>
        <p:spPr>
          <a:xfrm>
            <a:off x="7938654" y="4906529"/>
            <a:ext cx="1246910" cy="1226129"/>
          </a:xfrm>
          <a:prstGeom prst="rect">
            <a:avLst/>
          </a:prstGeom>
          <a:noFill/>
          <a:ln w="508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0093"/>
              </a:solidFill>
            </a:endParaRPr>
          </a:p>
        </p:txBody>
      </p:sp>
      <p:sp>
        <p:nvSpPr>
          <p:cNvPr id="22" name="Rectangle 21"/>
          <p:cNvSpPr/>
          <p:nvPr/>
        </p:nvSpPr>
        <p:spPr>
          <a:xfrm>
            <a:off x="5110051" y="4934238"/>
            <a:ext cx="595746" cy="1216434"/>
          </a:xfrm>
          <a:prstGeom prst="rect">
            <a:avLst/>
          </a:prstGeom>
          <a:noFill/>
          <a:ln w="508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938654" y="1669200"/>
            <a:ext cx="1246909" cy="744792"/>
          </a:xfrm>
          <a:prstGeom prst="rect">
            <a:avLst/>
          </a:prstGeom>
          <a:noFill/>
          <a:ln w="508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0093"/>
              </a:solidFill>
            </a:endParaRPr>
          </a:p>
        </p:txBody>
      </p:sp>
      <p:sp>
        <p:nvSpPr>
          <p:cNvPr id="25" name="TextBox 24"/>
          <p:cNvSpPr txBox="1"/>
          <p:nvPr/>
        </p:nvSpPr>
        <p:spPr>
          <a:xfrm>
            <a:off x="2240973" y="4267200"/>
            <a:ext cx="1945376" cy="646331"/>
          </a:xfrm>
          <a:prstGeom prst="rect">
            <a:avLst/>
          </a:prstGeom>
          <a:noFill/>
        </p:spPr>
        <p:txBody>
          <a:bodyPr wrap="square" rtlCol="0">
            <a:spAutoFit/>
          </a:bodyPr>
          <a:lstStyle/>
          <a:p>
            <a:r>
              <a:rPr lang="en-US" dirty="0">
                <a:solidFill>
                  <a:srgbClr val="FF0000"/>
                </a:solidFill>
              </a:rPr>
              <a:t>Verb conjugation is different</a:t>
            </a:r>
          </a:p>
        </p:txBody>
      </p:sp>
      <p:sp>
        <p:nvSpPr>
          <p:cNvPr id="5" name="Rectangle 4"/>
          <p:cNvSpPr/>
          <p:nvPr/>
        </p:nvSpPr>
        <p:spPr>
          <a:xfrm>
            <a:off x="6698673" y="3382530"/>
            <a:ext cx="782782" cy="764118"/>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82837" y="3419570"/>
            <a:ext cx="1059872" cy="764118"/>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698673" y="1553730"/>
            <a:ext cx="782782" cy="844724"/>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467601" y="4146648"/>
            <a:ext cx="471054" cy="73258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195455" y="4211397"/>
            <a:ext cx="526473" cy="69513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481455" y="1760029"/>
            <a:ext cx="457200" cy="64423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945E155-E215-C64D-A89F-F4540764F9B1}"/>
              </a:ext>
            </a:extLst>
          </p:cNvPr>
          <p:cNvSpPr/>
          <p:nvPr/>
        </p:nvSpPr>
        <p:spPr>
          <a:xfrm>
            <a:off x="266700" y="6469648"/>
            <a:ext cx="11658600" cy="338554"/>
          </a:xfrm>
          <a:prstGeom prst="rect">
            <a:avLst/>
          </a:prstGeom>
        </p:spPr>
        <p:txBody>
          <a:bodyPr wrap="square">
            <a:spAutoFit/>
          </a:bodyPr>
          <a:lstStyle/>
          <a:p>
            <a:pPr algn="ctr"/>
            <a:r>
              <a:rPr lang="es-ES" sz="1600" dirty="0"/>
              <a:t>D. </a:t>
            </a:r>
            <a:r>
              <a:rPr lang="es-ES" sz="1600" dirty="0" err="1"/>
              <a:t>Bahdanau</a:t>
            </a:r>
            <a:r>
              <a:rPr lang="es-ES" sz="1600" dirty="0"/>
              <a:t>, K. </a:t>
            </a:r>
            <a:r>
              <a:rPr lang="es-ES" sz="1600" dirty="0" err="1"/>
              <a:t>Cho</a:t>
            </a:r>
            <a:r>
              <a:rPr lang="es-ES" sz="1600" dirty="0"/>
              <a:t>, Y. </a:t>
            </a:r>
            <a:r>
              <a:rPr lang="es-ES" sz="1600" dirty="0" err="1"/>
              <a:t>Bengio</a:t>
            </a:r>
            <a:r>
              <a:rPr lang="es-ES" sz="1600" dirty="0"/>
              <a:t>, </a:t>
            </a:r>
            <a:r>
              <a:rPr lang="en-US" sz="1600" dirty="0">
                <a:hlinkClick r:id="rId4"/>
              </a:rPr>
              <a:t>Neural Machine Translation by Jointly Learning to Align and Translate</a:t>
            </a:r>
            <a:r>
              <a:rPr lang="en-US" sz="1600" dirty="0"/>
              <a:t>, ICLR 2015</a:t>
            </a:r>
          </a:p>
        </p:txBody>
      </p:sp>
    </p:spTree>
    <p:extLst>
      <p:ext uri="{BB962C8B-B14F-4D97-AF65-F5344CB8AC3E}">
        <p14:creationId xmlns:p14="http://schemas.microsoft.com/office/powerpoint/2010/main" val="204296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4" grpId="0" animBg="1"/>
      <p:bldP spid="15" grpId="0" animBg="1"/>
      <p:bldP spid="17" grpId="0"/>
      <p:bldP spid="21" grpId="0" animBg="1"/>
      <p:bldP spid="22" grpId="0" animBg="1"/>
      <p:bldP spid="23" grpId="0" animBg="1"/>
      <p:bldP spid="25" grpId="0"/>
      <p:bldP spid="5" grpId="0" animBg="1"/>
      <p:bldP spid="9" grpId="0" animBg="1"/>
      <p:bldP spid="10"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C199E-5D75-5144-AB3F-19CE2C2299E6}"/>
              </a:ext>
            </a:extLst>
          </p:cNvPr>
          <p:cNvSpPr>
            <a:spLocks noGrp="1"/>
          </p:cNvSpPr>
          <p:nvPr>
            <p:ph type="title"/>
          </p:nvPr>
        </p:nvSpPr>
        <p:spPr/>
        <p:txBody>
          <a:bodyPr/>
          <a:lstStyle/>
          <a:p>
            <a:r>
              <a:rPr lang="en-US" dirty="0"/>
              <a:t>Quantitative evaluation</a:t>
            </a:r>
          </a:p>
        </p:txBody>
      </p:sp>
      <p:sp>
        <p:nvSpPr>
          <p:cNvPr id="3" name="Content Placeholder 2">
            <a:extLst>
              <a:ext uri="{FF2B5EF4-FFF2-40B4-BE49-F238E27FC236}">
                <a16:creationId xmlns:a16="http://schemas.microsoft.com/office/drawing/2014/main" id="{15AE110A-CA88-614E-8868-453DC74CCCBE}"/>
              </a:ext>
            </a:extLst>
          </p:cNvPr>
          <p:cNvSpPr>
            <a:spLocks noGrp="1"/>
          </p:cNvSpPr>
          <p:nvPr>
            <p:ph idx="1"/>
          </p:nvPr>
        </p:nvSpPr>
        <p:spPr/>
        <p:txBody>
          <a:bodyPr/>
          <a:lstStyle/>
          <a:p>
            <a:endParaRPr lang="en-US" dirty="0"/>
          </a:p>
        </p:txBody>
      </p:sp>
      <p:grpSp>
        <p:nvGrpSpPr>
          <p:cNvPr id="4" name="Group 3">
            <a:extLst>
              <a:ext uri="{FF2B5EF4-FFF2-40B4-BE49-F238E27FC236}">
                <a16:creationId xmlns:a16="http://schemas.microsoft.com/office/drawing/2014/main" id="{E3C4B07F-6700-1246-AA79-31D9DC8EFEF3}"/>
              </a:ext>
            </a:extLst>
          </p:cNvPr>
          <p:cNvGrpSpPr/>
          <p:nvPr/>
        </p:nvGrpSpPr>
        <p:grpSpPr>
          <a:xfrm>
            <a:off x="1524000" y="2209800"/>
            <a:ext cx="10248900" cy="4084358"/>
            <a:chOff x="1130300" y="2271992"/>
            <a:chExt cx="10248900" cy="4084358"/>
          </a:xfrm>
        </p:grpSpPr>
        <p:pic>
          <p:nvPicPr>
            <p:cNvPr id="5" name="Picture 4">
              <a:extLst>
                <a:ext uri="{FF2B5EF4-FFF2-40B4-BE49-F238E27FC236}">
                  <a16:creationId xmlns:a16="http://schemas.microsoft.com/office/drawing/2014/main" id="{4EBFAAA5-B9D5-494A-A207-630BBC1FC764}"/>
                </a:ext>
              </a:extLst>
            </p:cNvPr>
            <p:cNvPicPr>
              <a:picLocks noChangeAspect="1"/>
            </p:cNvPicPr>
            <p:nvPr/>
          </p:nvPicPr>
          <p:blipFill>
            <a:blip r:embed="rId2"/>
            <a:stretch>
              <a:fillRect/>
            </a:stretch>
          </p:blipFill>
          <p:spPr>
            <a:xfrm>
              <a:off x="1130300" y="2271992"/>
              <a:ext cx="6946900" cy="4084358"/>
            </a:xfrm>
            <a:prstGeom prst="rect">
              <a:avLst/>
            </a:prstGeom>
          </p:spPr>
        </p:pic>
        <p:sp>
          <p:nvSpPr>
            <p:cNvPr id="6" name="Right Brace 5">
              <a:extLst>
                <a:ext uri="{FF2B5EF4-FFF2-40B4-BE49-F238E27FC236}">
                  <a16:creationId xmlns:a16="http://schemas.microsoft.com/office/drawing/2014/main" id="{4428F686-A88A-6B45-9D5F-B5C95B555D6E}"/>
                </a:ext>
              </a:extLst>
            </p:cNvPr>
            <p:cNvSpPr/>
            <p:nvPr/>
          </p:nvSpPr>
          <p:spPr>
            <a:xfrm>
              <a:off x="7734300" y="5080001"/>
              <a:ext cx="381000" cy="444500"/>
            </a:xfrm>
            <a:prstGeom prst="rightBrace">
              <a:avLst/>
            </a:prstGeom>
            <a:ln w="22225">
              <a:solidFill>
                <a:srgbClr val="CC0066"/>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7C3CB306-8F58-7F4E-9AD6-9E574096A91C}"/>
                </a:ext>
              </a:extLst>
            </p:cNvPr>
            <p:cNvSpPr txBox="1"/>
            <p:nvPr/>
          </p:nvSpPr>
          <p:spPr>
            <a:xfrm>
              <a:off x="8102600" y="5133838"/>
              <a:ext cx="3276600" cy="338554"/>
            </a:xfrm>
            <a:prstGeom prst="rect">
              <a:avLst/>
            </a:prstGeom>
            <a:noFill/>
          </p:spPr>
          <p:txBody>
            <a:bodyPr wrap="square" rtlCol="0">
              <a:spAutoFit/>
            </a:bodyPr>
            <a:lstStyle/>
            <a:p>
              <a:r>
                <a:rPr lang="en-US" altLang="zh-CN" sz="1600" dirty="0"/>
                <a:t>No</a:t>
              </a:r>
              <a:r>
                <a:rPr lang="zh-CN" altLang="en-US" sz="1600" dirty="0"/>
                <a:t> </a:t>
              </a:r>
              <a:r>
                <a:rPr lang="en-US" altLang="zh-CN" sz="1600" dirty="0"/>
                <a:t>attention</a:t>
              </a:r>
              <a:endParaRPr lang="en-US" sz="1600" dirty="0"/>
            </a:p>
          </p:txBody>
        </p:sp>
        <p:sp>
          <p:nvSpPr>
            <p:cNvPr id="8" name="TextBox 7">
              <a:extLst>
                <a:ext uri="{FF2B5EF4-FFF2-40B4-BE49-F238E27FC236}">
                  <a16:creationId xmlns:a16="http://schemas.microsoft.com/office/drawing/2014/main" id="{91BF44D6-85AE-E14B-A286-C010B38D9F72}"/>
                </a:ext>
              </a:extLst>
            </p:cNvPr>
            <p:cNvSpPr txBox="1"/>
            <p:nvPr/>
          </p:nvSpPr>
          <p:spPr>
            <a:xfrm>
              <a:off x="8102600" y="4038353"/>
              <a:ext cx="2019300" cy="1077218"/>
            </a:xfrm>
            <a:prstGeom prst="rect">
              <a:avLst/>
            </a:prstGeom>
            <a:noFill/>
          </p:spPr>
          <p:txBody>
            <a:bodyPr wrap="square" rtlCol="0">
              <a:spAutoFit/>
            </a:bodyPr>
            <a:lstStyle/>
            <a:p>
              <a:r>
                <a:rPr lang="en-US" altLang="zh-CN" sz="1600" dirty="0"/>
                <a:t>With</a:t>
              </a:r>
              <a:r>
                <a:rPr lang="zh-CN" altLang="en-US" sz="1600" dirty="0"/>
                <a:t> </a:t>
              </a:r>
              <a:r>
                <a:rPr lang="en-US" altLang="zh-CN" sz="1600" dirty="0"/>
                <a:t>attention</a:t>
              </a:r>
            </a:p>
            <a:p>
              <a:r>
                <a:rPr lang="en-US" altLang="zh-CN" sz="1600" dirty="0"/>
                <a:t>(trained</a:t>
              </a:r>
              <a:r>
                <a:rPr lang="zh-CN" altLang="en-US" sz="1600" dirty="0"/>
                <a:t> </a:t>
              </a:r>
              <a:r>
                <a:rPr lang="en-US" altLang="zh-CN" sz="1600" dirty="0"/>
                <a:t>with</a:t>
              </a:r>
              <a:r>
                <a:rPr lang="zh-CN" altLang="en-US" sz="1600" dirty="0"/>
                <a:t> </a:t>
              </a:r>
              <a:r>
                <a:rPr lang="en-US" altLang="zh-CN" sz="1600" dirty="0"/>
                <a:t>sentence</a:t>
              </a:r>
              <a:r>
                <a:rPr lang="zh-CN" altLang="en-US" sz="1600" dirty="0"/>
                <a:t> </a:t>
              </a:r>
              <a:r>
                <a:rPr lang="en-US" altLang="zh-CN" sz="1600" dirty="0"/>
                <a:t>length</a:t>
              </a:r>
              <a:r>
                <a:rPr lang="zh-CN" altLang="en-US" sz="1600" dirty="0"/>
                <a:t> </a:t>
              </a:r>
              <a:br>
                <a:rPr lang="en-US" altLang="zh-CN" sz="1600" dirty="0"/>
              </a:br>
              <a:r>
                <a:rPr lang="en-US" altLang="zh-CN" sz="1600" dirty="0"/>
                <a:t>&lt;=</a:t>
              </a:r>
              <a:r>
                <a:rPr lang="zh-CN" altLang="en-US" sz="1600" dirty="0"/>
                <a:t> </a:t>
              </a:r>
              <a:r>
                <a:rPr lang="en-US" altLang="zh-CN" sz="1600" dirty="0"/>
                <a:t>30)</a:t>
              </a:r>
              <a:endParaRPr lang="en-US" sz="1600" dirty="0"/>
            </a:p>
          </p:txBody>
        </p:sp>
        <p:sp>
          <p:nvSpPr>
            <p:cNvPr id="9" name="TextBox 8">
              <a:extLst>
                <a:ext uri="{FF2B5EF4-FFF2-40B4-BE49-F238E27FC236}">
                  <a16:creationId xmlns:a16="http://schemas.microsoft.com/office/drawing/2014/main" id="{1CC30F99-29AE-574E-82C2-C7A5B4F67AA7}"/>
                </a:ext>
              </a:extLst>
            </p:cNvPr>
            <p:cNvSpPr txBox="1"/>
            <p:nvPr/>
          </p:nvSpPr>
          <p:spPr>
            <a:xfrm>
              <a:off x="8077200" y="2483208"/>
              <a:ext cx="2197100" cy="830997"/>
            </a:xfrm>
            <a:prstGeom prst="rect">
              <a:avLst/>
            </a:prstGeom>
            <a:noFill/>
          </p:spPr>
          <p:txBody>
            <a:bodyPr wrap="square" rtlCol="0">
              <a:spAutoFit/>
            </a:bodyPr>
            <a:lstStyle/>
            <a:p>
              <a:r>
                <a:rPr lang="en-US" altLang="zh-CN" sz="1600" dirty="0"/>
                <a:t>With</a:t>
              </a:r>
              <a:r>
                <a:rPr lang="zh-CN" altLang="en-US" sz="1600" dirty="0"/>
                <a:t> </a:t>
              </a:r>
              <a:r>
                <a:rPr lang="en-US" altLang="zh-CN" sz="1600" dirty="0"/>
                <a:t>attention</a:t>
              </a:r>
            </a:p>
            <a:p>
              <a:r>
                <a:rPr lang="en-US" altLang="zh-CN" sz="1600" dirty="0"/>
                <a:t>(trained</a:t>
              </a:r>
              <a:r>
                <a:rPr lang="zh-CN" altLang="en-US" sz="1600" dirty="0"/>
                <a:t> </a:t>
              </a:r>
              <a:r>
                <a:rPr lang="en-US" altLang="zh-CN" sz="1600" dirty="0"/>
                <a:t>with</a:t>
              </a:r>
              <a:r>
                <a:rPr lang="zh-CN" altLang="en-US" sz="1600" dirty="0"/>
                <a:t> </a:t>
              </a:r>
              <a:r>
                <a:rPr lang="en-US" altLang="zh-CN" sz="1600" dirty="0"/>
                <a:t>sentence</a:t>
              </a:r>
              <a:r>
                <a:rPr lang="zh-CN" altLang="en-US" sz="1600" dirty="0"/>
                <a:t> </a:t>
              </a:r>
              <a:r>
                <a:rPr lang="en-US" altLang="zh-CN" sz="1600" dirty="0"/>
                <a:t>length</a:t>
              </a:r>
              <a:r>
                <a:rPr lang="zh-CN" altLang="en-US" sz="1600" dirty="0"/>
                <a:t> </a:t>
              </a:r>
              <a:r>
                <a:rPr lang="en-US" altLang="zh-CN" sz="1600" dirty="0"/>
                <a:t>&lt;=</a:t>
              </a:r>
              <a:r>
                <a:rPr lang="zh-CN" altLang="en-US" sz="1600" dirty="0"/>
                <a:t> </a:t>
              </a:r>
              <a:r>
                <a:rPr lang="en-US" altLang="zh-CN" sz="1600" dirty="0"/>
                <a:t>50)</a:t>
              </a:r>
              <a:endParaRPr lang="en-US" sz="1600" dirty="0"/>
            </a:p>
          </p:txBody>
        </p:sp>
        <p:cxnSp>
          <p:nvCxnSpPr>
            <p:cNvPr id="10" name="Straight Arrow Connector 9">
              <a:extLst>
                <a:ext uri="{FF2B5EF4-FFF2-40B4-BE49-F238E27FC236}">
                  <a16:creationId xmlns:a16="http://schemas.microsoft.com/office/drawing/2014/main" id="{ED71F0A1-2920-334E-9664-D9125CA1F02E}"/>
                </a:ext>
              </a:extLst>
            </p:cNvPr>
            <p:cNvCxnSpPr>
              <a:endCxn id="5" idx="3"/>
            </p:cNvCxnSpPr>
            <p:nvPr/>
          </p:nvCxnSpPr>
          <p:spPr>
            <a:xfrm flipV="1">
              <a:off x="6400800" y="4314171"/>
              <a:ext cx="1676400" cy="54629"/>
            </a:xfrm>
            <a:prstGeom prst="straightConnector1">
              <a:avLst/>
            </a:prstGeom>
            <a:ln w="381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D925EB6-81AA-5046-A9CF-68075D1E60C2}"/>
                </a:ext>
              </a:extLst>
            </p:cNvPr>
            <p:cNvCxnSpPr/>
            <p:nvPr/>
          </p:nvCxnSpPr>
          <p:spPr>
            <a:xfrm flipV="1">
              <a:off x="7505700" y="2832100"/>
              <a:ext cx="571500" cy="50800"/>
            </a:xfrm>
            <a:prstGeom prst="straightConnector1">
              <a:avLst/>
            </a:prstGeom>
            <a:ln w="38100">
              <a:solidFill>
                <a:srgbClr val="CC0066"/>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8E0B76A7-8FCA-BC4F-963C-6823C46B1CA7}"/>
              </a:ext>
            </a:extLst>
          </p:cNvPr>
          <p:cNvSpPr/>
          <p:nvPr/>
        </p:nvSpPr>
        <p:spPr>
          <a:xfrm>
            <a:off x="266700" y="6469648"/>
            <a:ext cx="11658600" cy="338554"/>
          </a:xfrm>
          <a:prstGeom prst="rect">
            <a:avLst/>
          </a:prstGeom>
        </p:spPr>
        <p:txBody>
          <a:bodyPr wrap="square">
            <a:spAutoFit/>
          </a:bodyPr>
          <a:lstStyle/>
          <a:p>
            <a:pPr algn="ctr"/>
            <a:r>
              <a:rPr lang="es-ES" sz="1600" dirty="0"/>
              <a:t>D. </a:t>
            </a:r>
            <a:r>
              <a:rPr lang="es-ES" sz="1600" dirty="0" err="1"/>
              <a:t>Bahdanau</a:t>
            </a:r>
            <a:r>
              <a:rPr lang="es-ES" sz="1600" dirty="0"/>
              <a:t>, K. </a:t>
            </a:r>
            <a:r>
              <a:rPr lang="es-ES" sz="1600" dirty="0" err="1"/>
              <a:t>Cho</a:t>
            </a:r>
            <a:r>
              <a:rPr lang="es-ES" sz="1600" dirty="0"/>
              <a:t>, Y. </a:t>
            </a:r>
            <a:r>
              <a:rPr lang="es-ES" sz="1600" dirty="0" err="1"/>
              <a:t>Bengio</a:t>
            </a:r>
            <a:r>
              <a:rPr lang="es-ES" sz="1600" dirty="0"/>
              <a:t>, </a:t>
            </a:r>
            <a:r>
              <a:rPr lang="en-US" sz="1600" dirty="0">
                <a:hlinkClick r:id="rId3"/>
              </a:rPr>
              <a:t>Neural Machine Translation by Jointly Learning to Align and Translate</a:t>
            </a:r>
            <a:r>
              <a:rPr lang="en-US" sz="1600" dirty="0"/>
              <a:t>, ICLR 2015</a:t>
            </a:r>
          </a:p>
        </p:txBody>
      </p:sp>
    </p:spTree>
    <p:extLst>
      <p:ext uri="{BB962C8B-B14F-4D97-AF65-F5344CB8AC3E}">
        <p14:creationId xmlns:p14="http://schemas.microsoft.com/office/powerpoint/2010/main" val="2548379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187E-5582-3C4A-9C18-578C390C86C0}"/>
              </a:ext>
            </a:extLst>
          </p:cNvPr>
          <p:cNvSpPr>
            <a:spLocks noGrp="1"/>
          </p:cNvSpPr>
          <p:nvPr>
            <p:ph type="title"/>
          </p:nvPr>
        </p:nvSpPr>
        <p:spPr/>
        <p:txBody>
          <a:bodyPr/>
          <a:lstStyle/>
          <a:p>
            <a:r>
              <a:rPr lang="en-US" dirty="0"/>
              <a:t>BLEU: Bilingual Evaluation Understudy</a:t>
            </a:r>
          </a:p>
        </p:txBody>
      </p:sp>
      <p:sp>
        <p:nvSpPr>
          <p:cNvPr id="3" name="Content Placeholder 2">
            <a:extLst>
              <a:ext uri="{FF2B5EF4-FFF2-40B4-BE49-F238E27FC236}">
                <a16:creationId xmlns:a16="http://schemas.microsoft.com/office/drawing/2014/main" id="{E81B6687-9EBA-A247-BA64-7F1A9DC842CF}"/>
              </a:ext>
            </a:extLst>
          </p:cNvPr>
          <p:cNvSpPr>
            <a:spLocks noGrp="1"/>
          </p:cNvSpPr>
          <p:nvPr>
            <p:ph idx="1"/>
          </p:nvPr>
        </p:nvSpPr>
        <p:spPr/>
        <p:txBody>
          <a:bodyPr/>
          <a:lstStyle/>
          <a:p>
            <a:pPr marL="457200" indent="-457200">
              <a:buFont typeface="Arial" panose="020B0604020202020204" pitchFamily="34" charset="0"/>
              <a:buChar char="•"/>
            </a:pPr>
            <a:r>
              <a:rPr lang="en-US" b="1" dirty="0"/>
              <a:t>N-gram precision</a:t>
            </a:r>
            <a:r>
              <a:rPr lang="en-US" dirty="0"/>
              <a:t>: count the number of n-gram matches between candidate and reference translation, divide by total number of n-grams in candidate translation</a:t>
            </a:r>
          </a:p>
          <a:p>
            <a:pPr marL="857250" lvl="1" indent="-457200">
              <a:buFont typeface="Arial" panose="020B0604020202020204" pitchFamily="34" charset="0"/>
              <a:buChar char="•"/>
            </a:pPr>
            <a:r>
              <a:rPr lang="en-US" sz="2400" dirty="0"/>
              <a:t>Clip counts by the maximum number of times an n-gram occurs in any reference translation</a:t>
            </a:r>
          </a:p>
          <a:p>
            <a:pPr marL="857250" lvl="1" indent="-457200">
              <a:buFont typeface="Arial" panose="020B0604020202020204" pitchFamily="34" charset="0"/>
              <a:buChar char="•"/>
            </a:pPr>
            <a:r>
              <a:rPr lang="en-US" sz="2400" dirty="0"/>
              <a:t>Multiply by </a:t>
            </a:r>
            <a:r>
              <a:rPr lang="en-US" sz="2400" i="1" dirty="0"/>
              <a:t>brevity penalty </a:t>
            </a:r>
            <a:r>
              <a:rPr lang="en-US" sz="2400" dirty="0"/>
              <a:t>to penalize short translations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Most commonly used measure for machine translation and image captioning despite multiple </a:t>
            </a:r>
            <a:r>
              <a:rPr lang="en-US" dirty="0">
                <a:hlinkClick r:id="rId3"/>
              </a:rPr>
              <a:t>shortcomings</a:t>
            </a:r>
            <a:r>
              <a:rPr lang="en-US" dirty="0"/>
              <a:t> </a:t>
            </a:r>
          </a:p>
        </p:txBody>
      </p:sp>
      <p:sp>
        <p:nvSpPr>
          <p:cNvPr id="4" name="Rectangle 3">
            <a:extLst>
              <a:ext uri="{FF2B5EF4-FFF2-40B4-BE49-F238E27FC236}">
                <a16:creationId xmlns:a16="http://schemas.microsoft.com/office/drawing/2014/main" id="{AEDBF26D-4CCB-DD45-BE50-8E341E1C7101}"/>
              </a:ext>
            </a:extLst>
          </p:cNvPr>
          <p:cNvSpPr/>
          <p:nvPr/>
        </p:nvSpPr>
        <p:spPr>
          <a:xfrm>
            <a:off x="304800" y="6367046"/>
            <a:ext cx="11658600" cy="338554"/>
          </a:xfrm>
          <a:prstGeom prst="rect">
            <a:avLst/>
          </a:prstGeom>
        </p:spPr>
        <p:txBody>
          <a:bodyPr wrap="square">
            <a:spAutoFit/>
          </a:bodyPr>
          <a:lstStyle/>
          <a:p>
            <a:pPr algn="ctr"/>
            <a:r>
              <a:rPr lang="en-US" sz="1600" b="0" dirty="0"/>
              <a:t>K. </a:t>
            </a:r>
            <a:r>
              <a:rPr lang="en-US" sz="1600" b="0" dirty="0" err="1"/>
              <a:t>Papineni</a:t>
            </a:r>
            <a:r>
              <a:rPr lang="en-US" sz="1600" b="0" dirty="0"/>
              <a:t>, S. </a:t>
            </a:r>
            <a:r>
              <a:rPr lang="en-US" sz="1600" b="0" dirty="0" err="1"/>
              <a:t>Roukos</a:t>
            </a:r>
            <a:r>
              <a:rPr lang="en-US" sz="1600" b="0" dirty="0"/>
              <a:t>, T. Ward, W.-J. Zhu, </a:t>
            </a:r>
            <a:r>
              <a:rPr lang="en-US" sz="1600" b="0" dirty="0">
                <a:hlinkClick r:id="rId4"/>
              </a:rPr>
              <a:t>BLEU: a Method for Automatic Evaluation of Machine Translation</a:t>
            </a:r>
            <a:r>
              <a:rPr lang="en-US" sz="1600" b="0" dirty="0"/>
              <a:t>, ACL 2002</a:t>
            </a:r>
          </a:p>
        </p:txBody>
      </p:sp>
    </p:spTree>
    <p:extLst>
      <p:ext uri="{BB962C8B-B14F-4D97-AF65-F5344CB8AC3E}">
        <p14:creationId xmlns:p14="http://schemas.microsoft.com/office/powerpoint/2010/main" val="70908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187E-5582-3C4A-9C18-578C390C86C0}"/>
              </a:ext>
            </a:extLst>
          </p:cNvPr>
          <p:cNvSpPr>
            <a:spLocks noGrp="1"/>
          </p:cNvSpPr>
          <p:nvPr>
            <p:ph type="title"/>
          </p:nvPr>
        </p:nvSpPr>
        <p:spPr/>
        <p:txBody>
          <a:bodyPr/>
          <a:lstStyle/>
          <a:p>
            <a:r>
              <a:rPr lang="en-US" dirty="0"/>
              <a:t>BLEU: Bilingual Evaluation Understudy</a:t>
            </a:r>
          </a:p>
        </p:txBody>
      </p:sp>
      <p:pic>
        <p:nvPicPr>
          <p:cNvPr id="8" name="Picture 7">
            <a:extLst>
              <a:ext uri="{FF2B5EF4-FFF2-40B4-BE49-F238E27FC236}">
                <a16:creationId xmlns:a16="http://schemas.microsoft.com/office/drawing/2014/main" id="{73BA2D06-2CAA-3E4B-8432-D9E05752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990600"/>
            <a:ext cx="6934200" cy="5294681"/>
          </a:xfrm>
          <a:prstGeom prst="rect">
            <a:avLst/>
          </a:prstGeom>
        </p:spPr>
      </p:pic>
      <p:sp>
        <p:nvSpPr>
          <p:cNvPr id="9" name="Rectangle 8">
            <a:extLst>
              <a:ext uri="{FF2B5EF4-FFF2-40B4-BE49-F238E27FC236}">
                <a16:creationId xmlns:a16="http://schemas.microsoft.com/office/drawing/2014/main" id="{4ADF23A8-2BF1-2745-B0AE-1D2EBCFDFF70}"/>
              </a:ext>
            </a:extLst>
          </p:cNvPr>
          <p:cNvSpPr/>
          <p:nvPr/>
        </p:nvSpPr>
        <p:spPr>
          <a:xfrm>
            <a:off x="914400" y="6305334"/>
            <a:ext cx="10515600" cy="369332"/>
          </a:xfrm>
          <a:prstGeom prst="rect">
            <a:avLst/>
          </a:prstGeom>
        </p:spPr>
        <p:txBody>
          <a:bodyPr wrap="square">
            <a:spAutoFit/>
          </a:bodyPr>
          <a:lstStyle/>
          <a:p>
            <a:pPr algn="ctr"/>
            <a:r>
              <a:rPr lang="en-US" dirty="0">
                <a:hlinkClick r:id="rId4"/>
              </a:rPr>
              <a:t>https://</a:t>
            </a:r>
            <a:r>
              <a:rPr lang="en-US" dirty="0" err="1">
                <a:hlinkClick r:id="rId4"/>
              </a:rPr>
              <a:t>towardsdatascience.com</a:t>
            </a:r>
            <a:r>
              <a:rPr lang="en-US" dirty="0">
                <a:hlinkClick r:id="rId4"/>
              </a:rPr>
              <a:t>/evaluating-text-output-in-nlp-bleu-at-your-own-risk-e8609665a213</a:t>
            </a:r>
            <a:endParaRPr lang="en-US" dirty="0"/>
          </a:p>
        </p:txBody>
      </p:sp>
    </p:spTree>
    <p:extLst>
      <p:ext uri="{BB962C8B-B14F-4D97-AF65-F5344CB8AC3E}">
        <p14:creationId xmlns:p14="http://schemas.microsoft.com/office/powerpoint/2010/main" val="2399817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CCEF-390C-2C44-9143-331288EF809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1325C35-1778-7346-BE8A-DC2A2E214457}"/>
              </a:ext>
            </a:extLst>
          </p:cNvPr>
          <p:cNvSpPr>
            <a:spLocks noGrp="1"/>
          </p:cNvSpPr>
          <p:nvPr>
            <p:ph idx="1"/>
          </p:nvPr>
        </p:nvSpPr>
        <p:spPr/>
        <p:txBody>
          <a:bodyPr/>
          <a:lstStyle/>
          <a:p>
            <a:pPr marL="457200" indent="-457200">
              <a:buFont typeface="Arial" panose="020B0604020202020204" pitchFamily="34" charset="0"/>
              <a:buChar char="•"/>
            </a:pPr>
            <a:r>
              <a:rPr lang="en-US" dirty="0"/>
              <a:t>Vanilla seq2seq with RNNs</a:t>
            </a:r>
          </a:p>
          <a:p>
            <a:pPr marL="457200" indent="-457200">
              <a:buFont typeface="Arial" panose="020B0604020202020204" pitchFamily="34" charset="0"/>
              <a:buChar char="•"/>
            </a:pPr>
            <a:r>
              <a:rPr lang="en-US" dirty="0"/>
              <a:t>Seq2seq with RNNs and attention</a:t>
            </a:r>
          </a:p>
          <a:p>
            <a:pPr marL="457200" indent="-457200">
              <a:buFont typeface="Arial" panose="020B0604020202020204" pitchFamily="34" charset="0"/>
              <a:buChar char="•"/>
            </a:pPr>
            <a:r>
              <a:rPr lang="en-US" dirty="0"/>
              <a:t>Image captioning with attention</a:t>
            </a:r>
          </a:p>
          <a:p>
            <a:pPr marL="457200" indent="-457200">
              <a:buFont typeface="Arial" panose="020B0604020202020204" pitchFamily="34" charset="0"/>
              <a:buChar char="•"/>
            </a:pPr>
            <a:r>
              <a:rPr lang="en-US" dirty="0"/>
              <a:t>Transformers</a:t>
            </a:r>
          </a:p>
        </p:txBody>
      </p:sp>
    </p:spTree>
    <p:extLst>
      <p:ext uri="{BB962C8B-B14F-4D97-AF65-F5344CB8AC3E}">
        <p14:creationId xmlns:p14="http://schemas.microsoft.com/office/powerpoint/2010/main" val="1619920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6755-E875-704F-9097-FA1C07626D5D}"/>
              </a:ext>
            </a:extLst>
          </p:cNvPr>
          <p:cNvSpPr>
            <a:spLocks noGrp="1"/>
          </p:cNvSpPr>
          <p:nvPr>
            <p:ph type="title"/>
          </p:nvPr>
        </p:nvSpPr>
        <p:spPr/>
        <p:txBody>
          <a:bodyPr/>
          <a:lstStyle/>
          <a:p>
            <a:r>
              <a:rPr lang="en-US" dirty="0"/>
              <a:t>Google Neural Machine Translation (GNMT)</a:t>
            </a:r>
          </a:p>
        </p:txBody>
      </p:sp>
      <p:sp>
        <p:nvSpPr>
          <p:cNvPr id="4" name="Rectangle 3">
            <a:extLst>
              <a:ext uri="{FF2B5EF4-FFF2-40B4-BE49-F238E27FC236}">
                <a16:creationId xmlns:a16="http://schemas.microsoft.com/office/drawing/2014/main" id="{05022439-9C02-3446-8CA5-225C240EE3BB}"/>
              </a:ext>
            </a:extLst>
          </p:cNvPr>
          <p:cNvSpPr/>
          <p:nvPr/>
        </p:nvSpPr>
        <p:spPr>
          <a:xfrm>
            <a:off x="1600200" y="5029201"/>
            <a:ext cx="8991600" cy="646331"/>
          </a:xfrm>
          <a:prstGeom prst="rect">
            <a:avLst/>
          </a:prstGeom>
        </p:spPr>
        <p:txBody>
          <a:bodyPr wrap="square">
            <a:spAutoFit/>
          </a:bodyPr>
          <a:lstStyle/>
          <a:p>
            <a:pPr algn="ctr"/>
            <a:r>
              <a:rPr lang="en-US" dirty="0"/>
              <a:t>Y. Wu et al., </a:t>
            </a:r>
            <a:r>
              <a:rPr lang="en-US" dirty="0">
                <a:hlinkClick r:id="rId3"/>
              </a:rPr>
              <a:t>Google's Neural Machine Translation System: Bridging the Gap between Human and Machine Translation</a:t>
            </a:r>
            <a:r>
              <a:rPr lang="en-US" dirty="0"/>
              <a:t>, </a:t>
            </a:r>
            <a:r>
              <a:rPr lang="en-US" dirty="0" err="1"/>
              <a:t>arXiv</a:t>
            </a:r>
            <a:r>
              <a:rPr lang="en-US" dirty="0"/>
              <a:t> 2016</a:t>
            </a:r>
          </a:p>
        </p:txBody>
      </p:sp>
      <p:pic>
        <p:nvPicPr>
          <p:cNvPr id="10" name="Picture 9">
            <a:extLst>
              <a:ext uri="{FF2B5EF4-FFF2-40B4-BE49-F238E27FC236}">
                <a16:creationId xmlns:a16="http://schemas.microsoft.com/office/drawing/2014/main" id="{A6659016-A574-9A4E-B60B-A09A04EDD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066801"/>
            <a:ext cx="9144000" cy="3463859"/>
          </a:xfrm>
          <a:prstGeom prst="rect">
            <a:avLst/>
          </a:prstGeom>
        </p:spPr>
      </p:pic>
      <p:sp>
        <p:nvSpPr>
          <p:cNvPr id="11" name="Rectangle 10">
            <a:extLst>
              <a:ext uri="{FF2B5EF4-FFF2-40B4-BE49-F238E27FC236}">
                <a16:creationId xmlns:a16="http://schemas.microsoft.com/office/drawing/2014/main" id="{FCAC059F-56F5-7D45-B0DB-E5E21F01E77D}"/>
              </a:ext>
            </a:extLst>
          </p:cNvPr>
          <p:cNvSpPr/>
          <p:nvPr/>
        </p:nvSpPr>
        <p:spPr>
          <a:xfrm>
            <a:off x="1577340" y="5850906"/>
            <a:ext cx="9014460" cy="369332"/>
          </a:xfrm>
          <a:prstGeom prst="rect">
            <a:avLst/>
          </a:prstGeom>
        </p:spPr>
        <p:txBody>
          <a:bodyPr wrap="square">
            <a:spAutoFit/>
          </a:bodyPr>
          <a:lstStyle/>
          <a:p>
            <a:pPr algn="ctr"/>
            <a:r>
              <a:rPr lang="en-US" dirty="0">
                <a:hlinkClick r:id="rId5"/>
              </a:rPr>
              <a:t>https://</a:t>
            </a:r>
            <a:r>
              <a:rPr lang="en-US" dirty="0" err="1">
                <a:hlinkClick r:id="rId5"/>
              </a:rPr>
              <a:t>www.nytimes.com</a:t>
            </a:r>
            <a:r>
              <a:rPr lang="en-US" dirty="0">
                <a:hlinkClick r:id="rId5"/>
              </a:rPr>
              <a:t>/2016/12/14/magazine/the-great-</a:t>
            </a:r>
            <a:r>
              <a:rPr lang="en-US" dirty="0" err="1">
                <a:hlinkClick r:id="rId5"/>
              </a:rPr>
              <a:t>ai</a:t>
            </a:r>
            <a:r>
              <a:rPr lang="en-US" dirty="0">
                <a:hlinkClick r:id="rId5"/>
              </a:rPr>
              <a:t>-</a:t>
            </a:r>
            <a:r>
              <a:rPr lang="en-US" dirty="0" err="1">
                <a:hlinkClick r:id="rId5"/>
              </a:rPr>
              <a:t>awakening.html</a:t>
            </a:r>
            <a:endParaRPr lang="en-US" dirty="0"/>
          </a:p>
        </p:txBody>
      </p:sp>
    </p:spTree>
    <p:extLst>
      <p:ext uri="{BB962C8B-B14F-4D97-AF65-F5344CB8AC3E}">
        <p14:creationId xmlns:p14="http://schemas.microsoft.com/office/powerpoint/2010/main" val="302931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6755-E875-704F-9097-FA1C07626D5D}"/>
              </a:ext>
            </a:extLst>
          </p:cNvPr>
          <p:cNvSpPr>
            <a:spLocks noGrp="1"/>
          </p:cNvSpPr>
          <p:nvPr>
            <p:ph type="title"/>
          </p:nvPr>
        </p:nvSpPr>
        <p:spPr/>
        <p:txBody>
          <a:bodyPr/>
          <a:lstStyle/>
          <a:p>
            <a:r>
              <a:rPr lang="en-US" dirty="0"/>
              <a:t>Google Neural Machine Translation (GNMT)</a:t>
            </a:r>
          </a:p>
        </p:txBody>
      </p:sp>
      <p:pic>
        <p:nvPicPr>
          <p:cNvPr id="6" name="Content Placeholder 5">
            <a:extLst>
              <a:ext uri="{FF2B5EF4-FFF2-40B4-BE49-F238E27FC236}">
                <a16:creationId xmlns:a16="http://schemas.microsoft.com/office/drawing/2014/main" id="{11CAD155-5F38-4044-8A54-06F5BCECA9EC}"/>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616075" y="1295400"/>
            <a:ext cx="8670925" cy="4410075"/>
          </a:xfrm>
        </p:spPr>
      </p:pic>
      <p:sp>
        <p:nvSpPr>
          <p:cNvPr id="4" name="Rectangle 3">
            <a:extLst>
              <a:ext uri="{FF2B5EF4-FFF2-40B4-BE49-F238E27FC236}">
                <a16:creationId xmlns:a16="http://schemas.microsoft.com/office/drawing/2014/main" id="{05022439-9C02-3446-8CA5-225C240EE3BB}"/>
              </a:ext>
            </a:extLst>
          </p:cNvPr>
          <p:cNvSpPr/>
          <p:nvPr/>
        </p:nvSpPr>
        <p:spPr>
          <a:xfrm>
            <a:off x="1600200" y="6172201"/>
            <a:ext cx="8991600" cy="646331"/>
          </a:xfrm>
          <a:prstGeom prst="rect">
            <a:avLst/>
          </a:prstGeom>
        </p:spPr>
        <p:txBody>
          <a:bodyPr wrap="square">
            <a:spAutoFit/>
          </a:bodyPr>
          <a:lstStyle/>
          <a:p>
            <a:pPr algn="ctr"/>
            <a:r>
              <a:rPr lang="en-US" dirty="0"/>
              <a:t>Y. Wu et al., </a:t>
            </a:r>
            <a:r>
              <a:rPr lang="en-US" dirty="0">
                <a:hlinkClick r:id="rId4"/>
              </a:rPr>
              <a:t>Google's Neural Machine Translation System: Bridging the Gap between Human and Machine Translation</a:t>
            </a:r>
            <a:r>
              <a:rPr lang="en-US" dirty="0"/>
              <a:t>, </a:t>
            </a:r>
            <a:r>
              <a:rPr lang="en-US" dirty="0" err="1"/>
              <a:t>arXiv</a:t>
            </a:r>
            <a:r>
              <a:rPr lang="en-US" dirty="0"/>
              <a:t> 2016</a:t>
            </a:r>
          </a:p>
        </p:txBody>
      </p:sp>
    </p:spTree>
    <p:extLst>
      <p:ext uri="{BB962C8B-B14F-4D97-AF65-F5344CB8AC3E}">
        <p14:creationId xmlns:p14="http://schemas.microsoft.com/office/powerpoint/2010/main" val="3893480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6755-E875-704F-9097-FA1C07626D5D}"/>
              </a:ext>
            </a:extLst>
          </p:cNvPr>
          <p:cNvSpPr>
            <a:spLocks noGrp="1"/>
          </p:cNvSpPr>
          <p:nvPr>
            <p:ph type="title"/>
          </p:nvPr>
        </p:nvSpPr>
        <p:spPr/>
        <p:txBody>
          <a:bodyPr/>
          <a:lstStyle/>
          <a:p>
            <a:r>
              <a:rPr lang="en-US" dirty="0"/>
              <a:t>Google Neural Machine Translation (GNMT)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DF2CDBA-F8F8-FB4E-9DFF-0B08F4161618}"/>
                  </a:ext>
                </a:extLst>
              </p:cNvPr>
              <p:cNvSpPr>
                <a:spLocks noGrp="1"/>
              </p:cNvSpPr>
              <p:nvPr>
                <p:ph idx="1"/>
              </p:nvPr>
            </p:nvSpPr>
            <p:spPr/>
            <p:txBody>
              <a:bodyPr/>
              <a:lstStyle/>
              <a:p>
                <a:pPr marL="457200" indent="-457200">
                  <a:buFont typeface="Arial" panose="020B0604020202020204" pitchFamily="34" charset="0"/>
                  <a:buChar char="•"/>
                </a:pPr>
                <a:r>
                  <a:rPr lang="en-US" altLang="zh-CN" sz="2400" b="1" dirty="0"/>
                  <a:t>Standard training objective: </a:t>
                </a:r>
                <a:r>
                  <a:rPr lang="en-US" altLang="zh-CN" sz="2400" dirty="0"/>
                  <a:t>maximize log-likelihood of ground truth output given input:</a:t>
                </a:r>
              </a:p>
              <a:p>
                <a:pPr/>
                <a14:m>
                  <m:oMathPara xmlns:m="http://schemas.openxmlformats.org/officeDocument/2006/math">
                    <m:oMathParaPr>
                      <m:jc m:val="centerGroup"/>
                    </m:oMathParaPr>
                    <m:oMath xmlns:m="http://schemas.openxmlformats.org/officeDocument/2006/math">
                      <m:nary>
                        <m:naryPr>
                          <m:chr m:val="∑"/>
                          <m:supHide m:val="on"/>
                          <m:ctrlPr>
                            <a:rPr lang="en-US" altLang="zh-CN" sz="2400" i="1">
                              <a:solidFill>
                                <a:srgbClr val="9900CC"/>
                              </a:solidFill>
                              <a:latin typeface="Cambria Math" panose="02040503050406030204" pitchFamily="18" charset="0"/>
                            </a:rPr>
                          </m:ctrlPr>
                        </m:naryPr>
                        <m:sub>
                          <m:r>
                            <m:rPr>
                              <m:brk m:alnAt="7"/>
                            </m:rPr>
                            <a:rPr lang="en-US" altLang="zh-CN" sz="2400" i="1">
                              <a:solidFill>
                                <a:srgbClr val="9900CC"/>
                              </a:solidFill>
                              <a:latin typeface="Cambria Math" panose="02040503050406030204" pitchFamily="18" charset="0"/>
                            </a:rPr>
                            <m:t>𝑖</m:t>
                          </m:r>
                        </m:sub>
                        <m:sup/>
                        <m:e>
                          <m:func>
                            <m:funcPr>
                              <m:ctrlPr>
                                <a:rPr lang="en-US" altLang="zh-CN" sz="2400" i="1">
                                  <a:solidFill>
                                    <a:srgbClr val="9900CC"/>
                                  </a:solidFill>
                                  <a:latin typeface="Cambria Math" panose="02040503050406030204" pitchFamily="18" charset="0"/>
                                </a:rPr>
                              </m:ctrlPr>
                            </m:funcPr>
                            <m:fName>
                              <m:r>
                                <m:rPr>
                                  <m:sty m:val="p"/>
                                </m:rPr>
                                <a:rPr lang="en-US" altLang="zh-CN" sz="2400">
                                  <a:solidFill>
                                    <a:srgbClr val="9900CC"/>
                                  </a:solidFill>
                                  <a:latin typeface="Cambria Math" panose="02040503050406030204" pitchFamily="18" charset="0"/>
                                </a:rPr>
                                <m:t>log</m:t>
                              </m:r>
                            </m:fName>
                            <m:e>
                              <m:r>
                                <a:rPr lang="en-US" altLang="zh-CN" sz="2400" i="1">
                                  <a:solidFill>
                                    <a:srgbClr val="9900CC"/>
                                  </a:solidFill>
                                  <a:latin typeface="Cambria Math" panose="02040503050406030204" pitchFamily="18" charset="0"/>
                                </a:rPr>
                                <m:t> </m:t>
                              </m:r>
                              <m:sSub>
                                <m:sSubPr>
                                  <m:ctrlPr>
                                    <a:rPr lang="en-US" altLang="zh-CN" sz="2400" i="1">
                                      <a:solidFill>
                                        <a:srgbClr val="9900CC"/>
                                      </a:solidFill>
                                      <a:latin typeface="Cambria Math" panose="02040503050406030204" pitchFamily="18" charset="0"/>
                                    </a:rPr>
                                  </m:ctrlPr>
                                </m:sSubPr>
                                <m:e>
                                  <m:r>
                                    <a:rPr lang="en-US" altLang="zh-CN" sz="2400" i="1">
                                      <a:solidFill>
                                        <a:srgbClr val="9900CC"/>
                                      </a:solidFill>
                                      <a:latin typeface="Cambria Math" panose="02040503050406030204" pitchFamily="18" charset="0"/>
                                    </a:rPr>
                                    <m:t>𝑃</m:t>
                                  </m:r>
                                </m:e>
                                <m:sub>
                                  <m:r>
                                    <a:rPr lang="en-US" altLang="zh-CN" sz="2400" i="1">
                                      <a:solidFill>
                                        <a:srgbClr val="9900CC"/>
                                      </a:solidFill>
                                      <a:latin typeface="Cambria Math" panose="02040503050406030204" pitchFamily="18" charset="0"/>
                                    </a:rPr>
                                    <m:t>𝑊</m:t>
                                  </m:r>
                                </m:sub>
                              </m:sSub>
                              <m:d>
                                <m:dPr>
                                  <m:ctrlPr>
                                    <a:rPr lang="en-US" altLang="zh-CN" sz="2400" i="1">
                                      <a:solidFill>
                                        <a:srgbClr val="9900CC"/>
                                      </a:solidFill>
                                      <a:latin typeface="Cambria Math" panose="02040503050406030204" pitchFamily="18" charset="0"/>
                                    </a:rPr>
                                  </m:ctrlPr>
                                </m:dPr>
                                <m:e>
                                  <m:sSubSup>
                                    <m:sSubSupPr>
                                      <m:ctrlPr>
                                        <a:rPr lang="en-US" altLang="zh-CN" sz="2400" i="1">
                                          <a:solidFill>
                                            <a:srgbClr val="9900CC"/>
                                          </a:solidFill>
                                          <a:latin typeface="Cambria Math" panose="02040503050406030204" pitchFamily="18" charset="0"/>
                                        </a:rPr>
                                      </m:ctrlPr>
                                    </m:sSubSupPr>
                                    <m:e>
                                      <m:r>
                                        <a:rPr lang="en-US" altLang="zh-CN" sz="2400" i="1">
                                          <a:solidFill>
                                            <a:srgbClr val="9900CC"/>
                                          </a:solidFill>
                                          <a:latin typeface="Cambria Math" panose="02040503050406030204" pitchFamily="18" charset="0"/>
                                        </a:rPr>
                                        <m:t>𝑌</m:t>
                                      </m:r>
                                    </m:e>
                                    <m:sub>
                                      <m:r>
                                        <a:rPr lang="en-US" altLang="zh-CN" sz="2400" i="1">
                                          <a:solidFill>
                                            <a:srgbClr val="9900CC"/>
                                          </a:solidFill>
                                          <a:latin typeface="Cambria Math" panose="02040503050406030204" pitchFamily="18" charset="0"/>
                                        </a:rPr>
                                        <m:t>𝑖</m:t>
                                      </m:r>
                                    </m:sub>
                                    <m:sup>
                                      <m:r>
                                        <a:rPr lang="en-US" altLang="zh-CN" sz="2400" i="1">
                                          <a:solidFill>
                                            <a:srgbClr val="9900CC"/>
                                          </a:solidFill>
                                          <a:latin typeface="Cambria Math" panose="02040503050406030204" pitchFamily="18" charset="0"/>
                                        </a:rPr>
                                        <m:t>∗</m:t>
                                      </m:r>
                                    </m:sup>
                                  </m:sSubSup>
                                </m:e>
                                <m:e>
                                  <m:sSub>
                                    <m:sSubPr>
                                      <m:ctrlPr>
                                        <a:rPr lang="en-US" altLang="zh-CN" sz="2400" i="1">
                                          <a:solidFill>
                                            <a:srgbClr val="9900CC"/>
                                          </a:solidFill>
                                          <a:latin typeface="Cambria Math" panose="02040503050406030204" pitchFamily="18" charset="0"/>
                                        </a:rPr>
                                      </m:ctrlPr>
                                    </m:sSubPr>
                                    <m:e>
                                      <m:r>
                                        <a:rPr lang="en-US" altLang="zh-CN" sz="2400" i="1">
                                          <a:solidFill>
                                            <a:srgbClr val="9900CC"/>
                                          </a:solidFill>
                                          <a:latin typeface="Cambria Math" panose="02040503050406030204" pitchFamily="18" charset="0"/>
                                        </a:rPr>
                                        <m:t>𝑋</m:t>
                                      </m:r>
                                    </m:e>
                                    <m:sub>
                                      <m:r>
                                        <a:rPr lang="en-US" altLang="zh-CN" sz="2400" i="1">
                                          <a:solidFill>
                                            <a:srgbClr val="9900CC"/>
                                          </a:solidFill>
                                          <a:latin typeface="Cambria Math" panose="02040503050406030204" pitchFamily="18" charset="0"/>
                                        </a:rPr>
                                        <m:t>𝑖</m:t>
                                      </m:r>
                                    </m:sub>
                                  </m:sSub>
                                </m:e>
                              </m:d>
                            </m:e>
                          </m:func>
                        </m:e>
                      </m:nary>
                    </m:oMath>
                  </m:oMathPara>
                </a14:m>
                <a:endParaRPr lang="en-US" altLang="zh-CN" sz="2400" dirty="0"/>
              </a:p>
              <a:p>
                <a:pPr marL="857250" lvl="1" indent="-457200">
                  <a:buFont typeface="Arial" panose="020B0604020202020204" pitchFamily="34" charset="0"/>
                  <a:buChar char="•"/>
                </a:pPr>
                <a:r>
                  <a:rPr lang="en-US" altLang="zh-CN" dirty="0"/>
                  <a:t>Only encourages the system to reproduce the reference sentences, does not induce a very good ranking on outputs that don’t match reference sentences</a:t>
                </a:r>
              </a:p>
              <a:p>
                <a:pPr marL="857250" lvl="1" indent="-457200">
                  <a:buFont typeface="Arial" panose="020B0604020202020204" pitchFamily="34" charset="0"/>
                  <a:buChar char="•"/>
                </a:pPr>
                <a:r>
                  <a:rPr lang="en-US" altLang="zh-CN" dirty="0"/>
                  <a:t>Not related to task-specific evaluation metric (e.g., BLEU score)</a:t>
                </a:r>
              </a:p>
              <a:p>
                <a:pPr marL="457200" indent="-457200">
                  <a:buFont typeface="Arial" panose="020B0604020202020204" pitchFamily="34" charset="0"/>
                  <a:buChar char="•"/>
                </a:pPr>
                <a:r>
                  <a:rPr lang="en-US" altLang="zh-CN" sz="2400" b="1" dirty="0"/>
                  <a:t>Refinement</a:t>
                </a:r>
                <a:r>
                  <a:rPr lang="zh-CN" altLang="en-US" sz="2400" b="1" dirty="0"/>
                  <a:t> </a:t>
                </a:r>
                <a:r>
                  <a:rPr lang="en-US" altLang="zh-CN" sz="2400" b="1" dirty="0"/>
                  <a:t>objective:</a:t>
                </a:r>
                <a:r>
                  <a:rPr lang="zh-CN" altLang="en-US" sz="2400" dirty="0"/>
                  <a:t> </a:t>
                </a:r>
                <a:r>
                  <a:rPr lang="en-US" sz="2400" dirty="0"/>
                  <a:t>expectation of rewar</a:t>
                </a:r>
                <a:r>
                  <a:rPr lang="en-US" altLang="zh-CN" sz="2400" dirty="0"/>
                  <a:t>ds over possible predicted sentences </a:t>
                </a:r>
                <a14:m>
                  <m:oMath xmlns:m="http://schemas.openxmlformats.org/officeDocument/2006/math">
                    <m:r>
                      <a:rPr lang="en-US" altLang="zh-CN" sz="2400" i="1" dirty="0">
                        <a:latin typeface="Cambria Math" panose="02040503050406030204" pitchFamily="18" charset="0"/>
                      </a:rPr>
                      <m:t>𝑌</m:t>
                    </m:r>
                  </m:oMath>
                </a14:m>
                <a:r>
                  <a:rPr lang="en-US" altLang="zh-CN" sz="2400" dirty="0"/>
                  <a:t>:</a:t>
                </a:r>
                <a:endParaRPr lang="en-US" sz="2400" dirty="0"/>
              </a:p>
              <a:p>
                <a:pPr/>
                <a14:m>
                  <m:oMathPara xmlns:m="http://schemas.openxmlformats.org/officeDocument/2006/math">
                    <m:oMathParaPr>
                      <m:jc m:val="centerGroup"/>
                    </m:oMathParaPr>
                    <m:oMath xmlns:m="http://schemas.openxmlformats.org/officeDocument/2006/math">
                      <m:nary>
                        <m:naryPr>
                          <m:chr m:val="∑"/>
                          <m:supHide m:val="on"/>
                          <m:ctrlPr>
                            <a:rPr lang="en-US" altLang="zh-CN" sz="2400" i="1">
                              <a:solidFill>
                                <a:srgbClr val="9900CC"/>
                              </a:solidFill>
                              <a:latin typeface="Cambria Math" panose="02040503050406030204" pitchFamily="18" charset="0"/>
                            </a:rPr>
                          </m:ctrlPr>
                        </m:naryPr>
                        <m:sub>
                          <m:r>
                            <m:rPr>
                              <m:brk m:alnAt="7"/>
                            </m:rPr>
                            <a:rPr lang="en-US" altLang="zh-CN" sz="2400" i="1">
                              <a:solidFill>
                                <a:srgbClr val="9900CC"/>
                              </a:solidFill>
                              <a:latin typeface="Cambria Math" panose="02040503050406030204" pitchFamily="18" charset="0"/>
                            </a:rPr>
                            <m:t>𝑖</m:t>
                          </m:r>
                        </m:sub>
                        <m:sup/>
                        <m:e>
                          <m:nary>
                            <m:naryPr>
                              <m:chr m:val="∑"/>
                              <m:supHide m:val="on"/>
                              <m:ctrlPr>
                                <a:rPr lang="en-US" altLang="zh-CN" sz="2400" i="1">
                                  <a:solidFill>
                                    <a:srgbClr val="9900CC"/>
                                  </a:solidFill>
                                  <a:latin typeface="Cambria Math" panose="02040503050406030204" pitchFamily="18" charset="0"/>
                                </a:rPr>
                              </m:ctrlPr>
                            </m:naryPr>
                            <m:sub>
                              <m:r>
                                <m:rPr>
                                  <m:brk m:alnAt="7"/>
                                </m:rPr>
                                <a:rPr lang="en-US" altLang="zh-CN" sz="2400" i="1">
                                  <a:solidFill>
                                    <a:srgbClr val="9900CC"/>
                                  </a:solidFill>
                                  <a:latin typeface="Cambria Math" panose="02040503050406030204" pitchFamily="18" charset="0"/>
                                </a:rPr>
                                <m:t>𝑌</m:t>
                              </m:r>
                            </m:sub>
                            <m:sup/>
                            <m:e>
                              <m:sSub>
                                <m:sSubPr>
                                  <m:ctrlPr>
                                    <a:rPr lang="en-US" altLang="zh-CN" sz="2400" i="1">
                                      <a:solidFill>
                                        <a:srgbClr val="9900CC"/>
                                      </a:solidFill>
                                      <a:latin typeface="Cambria Math" panose="02040503050406030204" pitchFamily="18" charset="0"/>
                                    </a:rPr>
                                  </m:ctrlPr>
                                </m:sSubPr>
                                <m:e>
                                  <m:r>
                                    <a:rPr lang="en-US" altLang="zh-CN" sz="2400" i="1">
                                      <a:solidFill>
                                        <a:srgbClr val="9900CC"/>
                                      </a:solidFill>
                                      <a:latin typeface="Cambria Math" panose="02040503050406030204" pitchFamily="18" charset="0"/>
                                    </a:rPr>
                                    <m:t>𝑃</m:t>
                                  </m:r>
                                </m:e>
                                <m:sub>
                                  <m:r>
                                    <a:rPr lang="en-US" altLang="zh-CN" sz="2400" i="1">
                                      <a:solidFill>
                                        <a:srgbClr val="9900CC"/>
                                      </a:solidFill>
                                      <a:latin typeface="Cambria Math" panose="02040503050406030204" pitchFamily="18" charset="0"/>
                                    </a:rPr>
                                    <m:t>𝑊</m:t>
                                  </m:r>
                                </m:sub>
                              </m:sSub>
                              <m:d>
                                <m:dPr>
                                  <m:ctrlPr>
                                    <a:rPr lang="en-US" altLang="zh-CN" sz="2400" i="1">
                                      <a:solidFill>
                                        <a:srgbClr val="9900CC"/>
                                      </a:solidFill>
                                      <a:latin typeface="Cambria Math" panose="02040503050406030204" pitchFamily="18" charset="0"/>
                                    </a:rPr>
                                  </m:ctrlPr>
                                </m:dPr>
                                <m:e>
                                  <m:r>
                                    <a:rPr lang="en-US" altLang="zh-CN" sz="2400" i="1">
                                      <a:solidFill>
                                        <a:srgbClr val="9900CC"/>
                                      </a:solidFill>
                                      <a:latin typeface="Cambria Math" panose="02040503050406030204" pitchFamily="18" charset="0"/>
                                    </a:rPr>
                                    <m:t>𝑌</m:t>
                                  </m:r>
                                </m:e>
                                <m:e>
                                  <m:sSub>
                                    <m:sSubPr>
                                      <m:ctrlPr>
                                        <a:rPr lang="en-US" altLang="zh-CN" sz="2400" i="1">
                                          <a:solidFill>
                                            <a:srgbClr val="9900CC"/>
                                          </a:solidFill>
                                          <a:latin typeface="Cambria Math" panose="02040503050406030204" pitchFamily="18" charset="0"/>
                                        </a:rPr>
                                      </m:ctrlPr>
                                    </m:sSubPr>
                                    <m:e>
                                      <m:r>
                                        <a:rPr lang="en-US" altLang="zh-CN" sz="2400" i="1">
                                          <a:solidFill>
                                            <a:srgbClr val="9900CC"/>
                                          </a:solidFill>
                                          <a:latin typeface="Cambria Math" panose="02040503050406030204" pitchFamily="18" charset="0"/>
                                        </a:rPr>
                                        <m:t>𝑋</m:t>
                                      </m:r>
                                    </m:e>
                                    <m:sub>
                                      <m:r>
                                        <a:rPr lang="en-US" altLang="zh-CN" sz="2400" i="1">
                                          <a:solidFill>
                                            <a:srgbClr val="9900CC"/>
                                          </a:solidFill>
                                          <a:latin typeface="Cambria Math" panose="02040503050406030204" pitchFamily="18" charset="0"/>
                                        </a:rPr>
                                        <m:t>𝑖</m:t>
                                      </m:r>
                                    </m:sub>
                                  </m:sSub>
                                </m:e>
                              </m:d>
                              <m:r>
                                <a:rPr lang="en-US" altLang="zh-CN" sz="2400" i="1">
                                  <a:solidFill>
                                    <a:srgbClr val="9900CC"/>
                                  </a:solidFill>
                                  <a:latin typeface="Cambria Math" panose="02040503050406030204" pitchFamily="18" charset="0"/>
                                </a:rPr>
                                <m:t> </m:t>
                              </m:r>
                              <m:r>
                                <a:rPr lang="en-US" altLang="zh-CN" sz="2400" b="0" i="1" smtClean="0">
                                  <a:solidFill>
                                    <a:srgbClr val="9900CC"/>
                                  </a:solidFill>
                                  <a:latin typeface="Cambria Math" panose="02040503050406030204" pitchFamily="18" charset="0"/>
                                </a:rPr>
                                <m:t>𝑅</m:t>
                              </m:r>
                              <m:r>
                                <a:rPr lang="en-US" altLang="zh-CN" sz="2400" i="1">
                                  <a:solidFill>
                                    <a:srgbClr val="9900CC"/>
                                  </a:solidFill>
                                  <a:latin typeface="Cambria Math" panose="02040503050406030204" pitchFamily="18" charset="0"/>
                                </a:rPr>
                                <m:t>(</m:t>
                              </m:r>
                              <m:r>
                                <a:rPr lang="en-US" altLang="zh-CN" sz="2400" i="1">
                                  <a:solidFill>
                                    <a:srgbClr val="9900CC"/>
                                  </a:solidFill>
                                  <a:latin typeface="Cambria Math" panose="02040503050406030204" pitchFamily="18" charset="0"/>
                                </a:rPr>
                                <m:t>𝑌</m:t>
                              </m:r>
                              <m:r>
                                <a:rPr lang="en-US" altLang="zh-CN" sz="2400" i="1">
                                  <a:solidFill>
                                    <a:srgbClr val="9900CC"/>
                                  </a:solidFill>
                                  <a:latin typeface="Cambria Math" panose="02040503050406030204" pitchFamily="18" charset="0"/>
                                </a:rPr>
                                <m:t>,</m:t>
                              </m:r>
                              <m:sSubSup>
                                <m:sSubSupPr>
                                  <m:ctrlPr>
                                    <a:rPr lang="en-US" altLang="zh-CN" sz="2400" i="1">
                                      <a:solidFill>
                                        <a:srgbClr val="9900CC"/>
                                      </a:solidFill>
                                      <a:latin typeface="Cambria Math" panose="02040503050406030204" pitchFamily="18" charset="0"/>
                                    </a:rPr>
                                  </m:ctrlPr>
                                </m:sSubSupPr>
                                <m:e>
                                  <m:r>
                                    <a:rPr lang="en-US" altLang="zh-CN" sz="2400" i="1">
                                      <a:solidFill>
                                        <a:srgbClr val="9900CC"/>
                                      </a:solidFill>
                                      <a:latin typeface="Cambria Math" panose="02040503050406030204" pitchFamily="18" charset="0"/>
                                    </a:rPr>
                                    <m:t>𝑌</m:t>
                                  </m:r>
                                </m:e>
                                <m:sub>
                                  <m:r>
                                    <a:rPr lang="en-US" altLang="zh-CN" sz="2400" i="1">
                                      <a:solidFill>
                                        <a:srgbClr val="9900CC"/>
                                      </a:solidFill>
                                      <a:latin typeface="Cambria Math" panose="02040503050406030204" pitchFamily="18" charset="0"/>
                                    </a:rPr>
                                    <m:t>𝑖</m:t>
                                  </m:r>
                                </m:sub>
                                <m:sup>
                                  <m:r>
                                    <a:rPr lang="en-US" altLang="zh-CN" sz="2400" i="1">
                                      <a:solidFill>
                                        <a:srgbClr val="9900CC"/>
                                      </a:solidFill>
                                      <a:latin typeface="Cambria Math" panose="02040503050406030204" pitchFamily="18" charset="0"/>
                                    </a:rPr>
                                    <m:t>∗</m:t>
                                  </m:r>
                                </m:sup>
                              </m:sSubSup>
                              <m:r>
                                <a:rPr lang="en-US" altLang="zh-CN" sz="2400" i="1">
                                  <a:solidFill>
                                    <a:srgbClr val="9900CC"/>
                                  </a:solidFill>
                                  <a:latin typeface="Cambria Math" panose="02040503050406030204" pitchFamily="18" charset="0"/>
                                </a:rPr>
                                <m:t>)</m:t>
                              </m:r>
                            </m:e>
                          </m:nary>
                        </m:e>
                      </m:nary>
                    </m:oMath>
                  </m:oMathPara>
                </a14:m>
                <a:endParaRPr lang="en-US" sz="2400" dirty="0"/>
              </a:p>
              <a:p>
                <a:pPr marL="857250" lvl="1" indent="-457200">
                  <a:buFont typeface="Arial" panose="020B0604020202020204" pitchFamily="34" charset="0"/>
                  <a:buChar char="•"/>
                </a:pPr>
                <a:r>
                  <a:rPr lang="en-US" dirty="0"/>
                  <a:t>Use variant of BLEU score to compute reward</a:t>
                </a:r>
              </a:p>
              <a:p>
                <a:pPr marL="857250" lvl="1" indent="-457200">
                  <a:buFont typeface="Arial" panose="020B0604020202020204" pitchFamily="34" charset="0"/>
                  <a:buChar char="•"/>
                </a:pPr>
                <a:r>
                  <a:rPr lang="en-US" dirty="0"/>
                  <a:t>Reward is not differentiable -- need RL</a:t>
                </a:r>
                <a:r>
                  <a:rPr lang="en-US" i="1" dirty="0"/>
                  <a:t> </a:t>
                </a:r>
                <a:r>
                  <a:rPr lang="en-US" dirty="0"/>
                  <a:t>to train (initialize with ML-trained model)</a:t>
                </a:r>
              </a:p>
            </p:txBody>
          </p:sp>
        </mc:Choice>
        <mc:Fallback xmlns="">
          <p:sp>
            <p:nvSpPr>
              <p:cNvPr id="3" name="Content Placeholder 2">
                <a:extLst>
                  <a:ext uri="{FF2B5EF4-FFF2-40B4-BE49-F238E27FC236}">
                    <a16:creationId xmlns:a16="http://schemas.microsoft.com/office/drawing/2014/main" id="{2DF2CDBA-F8F8-FB4E-9DFF-0B08F4161618}"/>
                  </a:ext>
                </a:extLst>
              </p:cNvPr>
              <p:cNvSpPr>
                <a:spLocks noGrp="1" noRot="1" noChangeAspect="1" noMove="1" noResize="1" noEditPoints="1" noAdjustHandles="1" noChangeArrowheads="1" noChangeShapeType="1" noTextEdit="1"/>
              </p:cNvSpPr>
              <p:nvPr>
                <p:ph idx="1"/>
              </p:nvPr>
            </p:nvSpPr>
            <p:spPr>
              <a:blipFill>
                <a:blip r:embed="rId3"/>
                <a:stretch>
                  <a:fillRect l="-858" t="-10870" b="-18841"/>
                </a:stretch>
              </a:blipFill>
            </p:spPr>
            <p:txBody>
              <a:bodyPr/>
              <a:lstStyle/>
              <a:p>
                <a:r>
                  <a:rPr lang="en-US">
                    <a:noFill/>
                  </a:rPr>
                  <a:t> </a:t>
                </a:r>
              </a:p>
            </p:txBody>
          </p:sp>
        </mc:Fallback>
      </mc:AlternateContent>
    </p:spTree>
    <p:extLst>
      <p:ext uri="{BB962C8B-B14F-4D97-AF65-F5344CB8AC3E}">
        <p14:creationId xmlns:p14="http://schemas.microsoft.com/office/powerpoint/2010/main" val="159039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6755-E875-704F-9097-FA1C07626D5D}"/>
              </a:ext>
            </a:extLst>
          </p:cNvPr>
          <p:cNvSpPr>
            <a:spLocks noGrp="1"/>
          </p:cNvSpPr>
          <p:nvPr>
            <p:ph type="title"/>
          </p:nvPr>
        </p:nvSpPr>
        <p:spPr/>
        <p:txBody>
          <a:bodyPr/>
          <a:lstStyle/>
          <a:p>
            <a:r>
              <a:rPr lang="en-US" dirty="0"/>
              <a:t>Google Neural Machine Translation (GNMT)</a:t>
            </a:r>
          </a:p>
        </p:txBody>
      </p:sp>
      <p:sp>
        <p:nvSpPr>
          <p:cNvPr id="3" name="Content Placeholder 2">
            <a:extLst>
              <a:ext uri="{FF2B5EF4-FFF2-40B4-BE49-F238E27FC236}">
                <a16:creationId xmlns:a16="http://schemas.microsoft.com/office/drawing/2014/main" id="{7674C511-8003-BC40-821C-12AE41E04753}"/>
              </a:ext>
            </a:extLst>
          </p:cNvPr>
          <p:cNvSpPr>
            <a:spLocks noGrp="1"/>
          </p:cNvSpPr>
          <p:nvPr>
            <p:ph idx="1"/>
          </p:nvPr>
        </p:nvSpPr>
        <p:spPr/>
        <p:txBody>
          <a:bodyPr/>
          <a:lstStyle/>
          <a:p>
            <a:pPr marL="457200" indent="-457200">
              <a:buFont typeface="Arial" panose="020B0604020202020204" pitchFamily="34" charset="0"/>
              <a:buChar char="•"/>
            </a:pPr>
            <a:r>
              <a:rPr lang="en-US" sz="2400" dirty="0"/>
              <a:t>Human evaluation results on production data (500 randomly sampled sentences from Wikipedia and news websites)</a:t>
            </a:r>
          </a:p>
        </p:txBody>
      </p:sp>
      <p:pic>
        <p:nvPicPr>
          <p:cNvPr id="8" name="Content Placeholder 4" descr="Screen Shot 2017-04-09 at 3.21.53 AM.png">
            <a:extLst>
              <a:ext uri="{FF2B5EF4-FFF2-40B4-BE49-F238E27FC236}">
                <a16:creationId xmlns:a16="http://schemas.microsoft.com/office/drawing/2014/main" id="{7288B502-724D-5F4C-903B-D962F8B67AE4}"/>
              </a:ext>
            </a:extLst>
          </p:cNvPr>
          <p:cNvPicPr>
            <a:picLocks noChangeAspect="1"/>
          </p:cNvPicPr>
          <p:nvPr/>
        </p:nvPicPr>
        <p:blipFill>
          <a:blip r:embed="rId3"/>
          <a:stretch>
            <a:fillRect/>
          </a:stretch>
        </p:blipFill>
        <p:spPr bwMode="auto">
          <a:xfrm>
            <a:off x="2209800" y="1752601"/>
            <a:ext cx="7772400" cy="3162739"/>
          </a:xfrm>
          <a:prstGeom prst="rect">
            <a:avLst/>
          </a:prstGeom>
          <a:noFill/>
          <a:ln w="9525">
            <a:noFill/>
            <a:miter lim="800000"/>
            <a:headEnd/>
            <a:tailEnd/>
          </a:ln>
        </p:spPr>
      </p:pic>
      <p:sp>
        <p:nvSpPr>
          <p:cNvPr id="10" name="TextBox 2">
            <a:extLst>
              <a:ext uri="{FF2B5EF4-FFF2-40B4-BE49-F238E27FC236}">
                <a16:creationId xmlns:a16="http://schemas.microsoft.com/office/drawing/2014/main" id="{0686B8C9-9905-DE4D-BDB4-FDE138E33F0C}"/>
              </a:ext>
            </a:extLst>
          </p:cNvPr>
          <p:cNvSpPr txBox="1"/>
          <p:nvPr/>
        </p:nvSpPr>
        <p:spPr>
          <a:xfrm>
            <a:off x="1892300" y="4979076"/>
            <a:ext cx="8407400" cy="2031325"/>
          </a:xfrm>
          <a:prstGeom prst="rect">
            <a:avLst/>
          </a:prstGeom>
          <a:noFill/>
        </p:spPr>
        <p:txBody>
          <a:bodyPr wrap="square" rtlCol="0">
            <a:spAutoFit/>
          </a:bodyPr>
          <a:lstStyle/>
          <a:p>
            <a:r>
              <a:rPr lang="en-US" b="1" dirty="0"/>
              <a:t>Side-by-side scores:</a:t>
            </a:r>
            <a:r>
              <a:rPr lang="en-US" dirty="0"/>
              <a:t> range from 0 (“completely nonsense translation”) </a:t>
            </a:r>
            <a:br>
              <a:rPr lang="en-US" dirty="0"/>
            </a:br>
            <a:r>
              <a:rPr lang="en-US" dirty="0"/>
              <a:t>to 6 (“perfect translation</a:t>
            </a:r>
            <a:r>
              <a:rPr lang="en-US" dirty="0">
                <a:sym typeface="Wingdings" pitchFamily="2" charset="2"/>
              </a:rPr>
              <a:t>”), produced by human raters fluent in both languages</a:t>
            </a:r>
          </a:p>
          <a:p>
            <a:endParaRPr lang="en-US" dirty="0">
              <a:sym typeface="Wingdings" pitchFamily="2" charset="2"/>
            </a:endParaRPr>
          </a:p>
          <a:p>
            <a:r>
              <a:rPr lang="en-US" b="1" dirty="0"/>
              <a:t>PBMT:</a:t>
            </a:r>
            <a:r>
              <a:rPr lang="en-US" dirty="0"/>
              <a:t> Translation by phrase-based statistical translation system used by Google</a:t>
            </a:r>
          </a:p>
          <a:p>
            <a:r>
              <a:rPr lang="en-US" b="1" dirty="0"/>
              <a:t>GNMT: </a:t>
            </a:r>
            <a:r>
              <a:rPr lang="en-US" dirty="0"/>
              <a:t>Translation by GNMT system</a:t>
            </a:r>
          </a:p>
          <a:p>
            <a:r>
              <a:rPr lang="en-US" b="1" dirty="0"/>
              <a:t>Human:</a:t>
            </a:r>
            <a:r>
              <a:rPr lang="en-US" dirty="0"/>
              <a:t> Translation by humans fluent in both languages</a:t>
            </a:r>
          </a:p>
          <a:p>
            <a:endParaRPr lang="en-US" dirty="0"/>
          </a:p>
        </p:txBody>
      </p:sp>
    </p:spTree>
    <p:extLst>
      <p:ext uri="{BB962C8B-B14F-4D97-AF65-F5344CB8AC3E}">
        <p14:creationId xmlns:p14="http://schemas.microsoft.com/office/powerpoint/2010/main" val="2398923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CCEF-390C-2C44-9143-331288EF809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1325C35-1778-7346-BE8A-DC2A2E214457}"/>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Vanilla seq2seq with RNNs</a:t>
            </a:r>
          </a:p>
          <a:p>
            <a:pPr marL="457200" indent="-457200">
              <a:buFont typeface="Arial" panose="020B0604020202020204" pitchFamily="34" charset="0"/>
              <a:buChar char="•"/>
            </a:pPr>
            <a:r>
              <a:rPr lang="en-US" dirty="0">
                <a:solidFill>
                  <a:schemeClr val="bg1">
                    <a:lumMod val="50000"/>
                  </a:schemeClr>
                </a:solidFill>
              </a:rPr>
              <a:t>Seq2seq with RNNs and attention</a:t>
            </a:r>
          </a:p>
          <a:p>
            <a:pPr marL="457200" indent="-457200">
              <a:buFont typeface="Arial" panose="020B0604020202020204" pitchFamily="34" charset="0"/>
              <a:buChar char="•"/>
            </a:pPr>
            <a:r>
              <a:rPr lang="en-US" dirty="0"/>
              <a:t>Image captioning with attention</a:t>
            </a:r>
          </a:p>
        </p:txBody>
      </p:sp>
    </p:spTree>
    <p:extLst>
      <p:ext uri="{BB962C8B-B14F-4D97-AF65-F5344CB8AC3E}">
        <p14:creationId xmlns:p14="http://schemas.microsoft.com/office/powerpoint/2010/main" val="556740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Generalizing attention</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498068"/>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972015"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972015" y="4580164"/>
                <a:ext cx="409985" cy="604157"/>
              </a:xfrm>
              <a:prstGeom prst="rect">
                <a:avLst/>
              </a:prstGeom>
              <a:blipFill>
                <a:blip r:embed="rId10"/>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8607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86079" y="2251546"/>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15" idx="3"/>
            <a:endCxn id="16" idx="1"/>
          </p:cNvCxnSpPr>
          <p:nvPr/>
        </p:nvCxnSpPr>
        <p:spPr>
          <a:xfrm>
            <a:off x="6046104" y="3720190"/>
            <a:ext cx="1725487"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9" idx="0"/>
          </p:cNvCxnSpPr>
          <p:nvPr/>
        </p:nvCxnSpPr>
        <p:spPr>
          <a:xfrm flipV="1">
            <a:off x="8177008"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a:stCxn id="16" idx="0"/>
            <a:endCxn id="21" idx="2"/>
          </p:cNvCxnSpPr>
          <p:nvPr/>
        </p:nvCxnSpPr>
        <p:spPr>
          <a:xfrm flipH="1" flipV="1">
            <a:off x="7991072"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328125AC-02F1-D64A-91F1-DB9EB3DA1192}"/>
                  </a:ext>
                </a:extLst>
              </p:cNvPr>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72" name="Rectangle 71">
                <a:extLst>
                  <a:ext uri="{FF2B5EF4-FFF2-40B4-BE49-F238E27FC236}">
                    <a16:creationId xmlns:a16="http://schemas.microsoft.com/office/drawing/2014/main" id="{328125AC-02F1-D64A-91F1-DB9EB3DA1192}"/>
                  </a:ext>
                </a:extLst>
              </p:cNvPr>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B84D594A-B68C-D943-92DD-697D58A88969}"/>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7771591"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1591" y="3418114"/>
                <a:ext cx="438967" cy="604157"/>
              </a:xfrm>
              <a:prstGeom prst="rect">
                <a:avLst/>
              </a:prstGeom>
              <a:blipFill>
                <a:blip r:embed="rId18"/>
                <a:stretch>
                  <a:fillRect/>
                </a:stretch>
              </a:blipFill>
              <a:ln w="12700">
                <a:solidFill>
                  <a:schemeClr val="accent1"/>
                </a:solidFill>
              </a:ln>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096AD6A7-C675-5641-B9C7-F218EC1E7619}"/>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AA2DAE5-8533-1649-A5EE-485D29DFF3EE}"/>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DFBEB10-3594-F149-B6B7-C51D7241A77C}"/>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821E20A-BF82-694D-8B57-FB54958B528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525E2BD-01F1-4B40-BB6B-2C26AEF37352}"/>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31E883E-2B94-0545-8344-333F8B33A3DD}"/>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02CC1FD-2670-9C4B-B503-22F84484D499}"/>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4696994-9C4B-8148-B164-2086C37ABB9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400F8F2-08E0-4844-83FC-4519451280B8}"/>
              </a:ext>
            </a:extLst>
          </p:cNvPr>
          <p:cNvSpPr/>
          <p:nvPr/>
        </p:nvSpPr>
        <p:spPr>
          <a:xfrm>
            <a:off x="599684" y="2099375"/>
            <a:ext cx="3318190" cy="310531"/>
          </a:xfrm>
          <a:prstGeom prst="rect">
            <a:avLst/>
          </a:prstGeom>
          <a:solidFill>
            <a:srgbClr val="FFD579">
              <a:alpha val="50000"/>
            </a:srgbClr>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softmax</a:t>
            </a:r>
            <a:endParaRPr lang="en-US" sz="2000" dirty="0">
              <a:solidFill>
                <a:schemeClr val="tx1"/>
              </a:solidFill>
            </a:endParaRPr>
          </a:p>
        </p:txBody>
      </p:sp>
      <p:cxnSp>
        <p:nvCxnSpPr>
          <p:cNvPr id="121" name="Straight Arrow Connector 120">
            <a:extLst>
              <a:ext uri="{FF2B5EF4-FFF2-40B4-BE49-F238E27FC236}">
                <a16:creationId xmlns:a16="http://schemas.microsoft.com/office/drawing/2014/main" id="{6036276C-38E8-FC42-8133-4BF001A37EE4}"/>
              </a:ext>
            </a:extLst>
          </p:cNvPr>
          <p:cNvCxnSpPr/>
          <p:nvPr/>
        </p:nvCxnSpPr>
        <p:spPr>
          <a:xfrm flipH="1" flipV="1">
            <a:off x="849086"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12490B2-F807-5F4F-A8A9-D91C768DA391}"/>
              </a:ext>
            </a:extLst>
          </p:cNvPr>
          <p:cNvCxnSpPr/>
          <p:nvPr/>
        </p:nvCxnSpPr>
        <p:spPr>
          <a:xfrm flipH="1" flipV="1">
            <a:off x="1785258" y="23975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298FBF6-12DD-B047-9EB5-516464AA866C}"/>
              </a:ext>
            </a:extLst>
          </p:cNvPr>
          <p:cNvCxnSpPr/>
          <p:nvPr/>
        </p:nvCxnSpPr>
        <p:spPr>
          <a:xfrm flipH="1" flipV="1">
            <a:off x="2729019" y="2410096"/>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DDBC29F-552E-D845-8D64-448A6915CB60}"/>
              </a:ext>
            </a:extLst>
          </p:cNvPr>
          <p:cNvCxnSpPr/>
          <p:nvPr/>
        </p:nvCxnSpPr>
        <p:spPr>
          <a:xfrm flipH="1" flipV="1">
            <a:off x="3682094"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CD47C02-576B-B446-9A9B-5582D979CE1A}"/>
              </a:ext>
            </a:extLst>
          </p:cNvPr>
          <p:cNvCxnSpPr/>
          <p:nvPr/>
        </p:nvCxnSpPr>
        <p:spPr>
          <a:xfrm flipH="1" flipV="1">
            <a:off x="3682094" y="188114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566F8D1-FE94-E84A-8F57-1258870EF3EA}"/>
              </a:ext>
            </a:extLst>
          </p:cNvPr>
          <p:cNvCxnSpPr/>
          <p:nvPr/>
        </p:nvCxnSpPr>
        <p:spPr>
          <a:xfrm flipH="1" flipV="1">
            <a:off x="2732371" y="190216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B5AAD75-CBB2-3B45-BFA4-F4B407B372D7}"/>
              </a:ext>
            </a:extLst>
          </p:cNvPr>
          <p:cNvCxnSpPr/>
          <p:nvPr/>
        </p:nvCxnSpPr>
        <p:spPr>
          <a:xfrm flipH="1" flipV="1">
            <a:off x="1797970" y="18989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7AD1F85-F8F2-314B-B685-8669E7E331AE}"/>
              </a:ext>
            </a:extLst>
          </p:cNvPr>
          <p:cNvCxnSpPr/>
          <p:nvPr/>
        </p:nvCxnSpPr>
        <p:spPr>
          <a:xfrm flipH="1" flipV="1">
            <a:off x="838572" y="189476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BF3883C-2297-6D41-B11D-CD5FAFFD98B1}"/>
              </a:ext>
            </a:extLst>
          </p:cNvPr>
          <p:cNvSpPr/>
          <p:nvPr/>
        </p:nvSpPr>
        <p:spPr>
          <a:xfrm>
            <a:off x="710290" y="1169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1" name="Rectangle 130">
            <a:extLst>
              <a:ext uri="{FF2B5EF4-FFF2-40B4-BE49-F238E27FC236}">
                <a16:creationId xmlns:a16="http://schemas.microsoft.com/office/drawing/2014/main" id="{D1CD6B3A-0F3D-7E47-B237-F35AEDC8341A}"/>
              </a:ext>
            </a:extLst>
          </p:cNvPr>
          <p:cNvSpPr/>
          <p:nvPr/>
        </p:nvSpPr>
        <p:spPr>
          <a:xfrm>
            <a:off x="1665145" y="1165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2" name="Rectangle 131">
            <a:extLst>
              <a:ext uri="{FF2B5EF4-FFF2-40B4-BE49-F238E27FC236}">
                <a16:creationId xmlns:a16="http://schemas.microsoft.com/office/drawing/2014/main" id="{E54890E0-E874-3A4A-94A2-561658C8CCA3}"/>
              </a:ext>
            </a:extLst>
          </p:cNvPr>
          <p:cNvSpPr/>
          <p:nvPr/>
        </p:nvSpPr>
        <p:spPr>
          <a:xfrm>
            <a:off x="2600428" y="1165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3" name="Rectangle 132">
            <a:extLst>
              <a:ext uri="{FF2B5EF4-FFF2-40B4-BE49-F238E27FC236}">
                <a16:creationId xmlns:a16="http://schemas.microsoft.com/office/drawing/2014/main" id="{AE3186E0-9EE2-9C44-81DA-EAC1267228D8}"/>
              </a:ext>
            </a:extLst>
          </p:cNvPr>
          <p:cNvSpPr/>
          <p:nvPr/>
        </p:nvSpPr>
        <p:spPr>
          <a:xfrm>
            <a:off x="3530206" y="1174316"/>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138" name="Curved Connector 137">
            <a:extLst>
              <a:ext uri="{FF2B5EF4-FFF2-40B4-BE49-F238E27FC236}">
                <a16:creationId xmlns:a16="http://schemas.microsoft.com/office/drawing/2014/main" id="{E82F4B8F-E0A2-B143-B56F-34E8B46CCEDC}"/>
              </a:ext>
            </a:extLst>
          </p:cNvPr>
          <p:cNvCxnSpPr/>
          <p:nvPr/>
        </p:nvCxnSpPr>
        <p:spPr>
          <a:xfrm rot="10800000" flipH="1">
            <a:off x="631366" y="1281209"/>
            <a:ext cx="78923" cy="2438986"/>
          </a:xfrm>
          <a:prstGeom prst="curvedConnector3">
            <a:avLst>
              <a:gd name="adj1" fmla="val -436308"/>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926EDC17-388D-534E-A6B4-E90EB78008CE}"/>
              </a:ext>
            </a:extLst>
          </p:cNvPr>
          <p:cNvCxnSpPr/>
          <p:nvPr/>
        </p:nvCxnSpPr>
        <p:spPr>
          <a:xfrm rot="10800000" flipH="1">
            <a:off x="1571211" y="1277209"/>
            <a:ext cx="93934" cy="2442986"/>
          </a:xfrm>
          <a:prstGeom prst="curvedConnector3">
            <a:avLst>
              <a:gd name="adj1" fmla="val -311133"/>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56541787-B879-8B43-A66B-D599CE8A4078}"/>
              </a:ext>
            </a:extLst>
          </p:cNvPr>
          <p:cNvCxnSpPr/>
          <p:nvPr/>
        </p:nvCxnSpPr>
        <p:spPr>
          <a:xfrm rot="10800000" flipH="1">
            <a:off x="2507380" y="1277210"/>
            <a:ext cx="93048" cy="2442985"/>
          </a:xfrm>
          <a:prstGeom prst="curvedConnector3">
            <a:avLst>
              <a:gd name="adj1" fmla="val -307877"/>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6F7B7162-156B-EE4E-86CD-1A555AFD8CF6}"/>
              </a:ext>
            </a:extLst>
          </p:cNvPr>
          <p:cNvCxnSpPr/>
          <p:nvPr/>
        </p:nvCxnSpPr>
        <p:spPr>
          <a:xfrm rot="10800000" flipH="1">
            <a:off x="3443548" y="1286312"/>
            <a:ext cx="86657" cy="2433881"/>
          </a:xfrm>
          <a:prstGeom prst="curvedConnector3">
            <a:avLst>
              <a:gd name="adj1" fmla="val -34394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11D4E1C-510A-9B42-A1E8-12AAE784B734}"/>
              </a:ext>
            </a:extLst>
          </p:cNvPr>
          <p:cNvCxnSpPr/>
          <p:nvPr/>
        </p:nvCxnSpPr>
        <p:spPr>
          <a:xfrm flipH="1" flipV="1">
            <a:off x="1794099"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58DA91F-90D8-DD42-9A0A-6E02AFB0005E}"/>
              </a:ext>
            </a:extLst>
          </p:cNvPr>
          <p:cNvCxnSpPr/>
          <p:nvPr/>
        </p:nvCxnSpPr>
        <p:spPr>
          <a:xfrm flipH="1" flipV="1">
            <a:off x="273325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EDF117E-AA72-014A-8FDA-0B0C5C69DAE8}"/>
              </a:ext>
            </a:extLst>
          </p:cNvPr>
          <p:cNvCxnSpPr/>
          <p:nvPr/>
        </p:nvCxnSpPr>
        <p:spPr>
          <a:xfrm flipH="1" flipV="1">
            <a:off x="3661253"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6DBEA4F-9A57-B241-A73F-2B1C7A1D0FC2}"/>
              </a:ext>
            </a:extLst>
          </p:cNvPr>
          <p:cNvCxnSpPr/>
          <p:nvPr/>
        </p:nvCxnSpPr>
        <p:spPr>
          <a:xfrm flipH="1" flipV="1">
            <a:off x="3680841" y="137615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B85761D-EFCC-8449-A847-2A7C49837B10}"/>
              </a:ext>
            </a:extLst>
          </p:cNvPr>
          <p:cNvCxnSpPr/>
          <p:nvPr/>
        </p:nvCxnSpPr>
        <p:spPr>
          <a:xfrm flipH="1" flipV="1">
            <a:off x="2731118" y="139717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40D4205-7CBC-B44C-93EE-72EEA560825B}"/>
              </a:ext>
            </a:extLst>
          </p:cNvPr>
          <p:cNvCxnSpPr/>
          <p:nvPr/>
        </p:nvCxnSpPr>
        <p:spPr>
          <a:xfrm flipH="1" flipV="1">
            <a:off x="1796717" y="139398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9D37395-90C9-CC45-85F7-5CF47589EC80}"/>
              </a:ext>
            </a:extLst>
          </p:cNvPr>
          <p:cNvCxnSpPr/>
          <p:nvPr/>
        </p:nvCxnSpPr>
        <p:spPr>
          <a:xfrm flipH="1" flipV="1">
            <a:off x="837319" y="138977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74C06400-8374-C34C-BDB8-FD89C4CE9145}"/>
                  </a:ext>
                </a:extLst>
              </p:cNvPr>
              <p:cNvSpPr/>
              <p:nvPr/>
            </p:nvSpPr>
            <p:spPr>
              <a:xfrm>
                <a:off x="597845"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0" name="Rectangle 169">
                <a:extLst>
                  <a:ext uri="{FF2B5EF4-FFF2-40B4-BE49-F238E27FC236}">
                    <a16:creationId xmlns:a16="http://schemas.microsoft.com/office/drawing/2014/main" id="{74C06400-8374-C34C-BDB8-FD89C4CE9145}"/>
                  </a:ext>
                </a:extLst>
              </p:cNvPr>
              <p:cNvSpPr>
                <a:spLocks noRot="1" noChangeAspect="1" noMove="1" noResize="1" noEditPoints="1" noAdjustHandles="1" noChangeArrowheads="1" noChangeShapeType="1" noTextEdit="1"/>
              </p:cNvSpPr>
              <p:nvPr/>
            </p:nvSpPr>
            <p:spPr>
              <a:xfrm>
                <a:off x="597845" y="2589394"/>
                <a:ext cx="506009" cy="382406"/>
              </a:xfrm>
              <a:prstGeom prst="rect">
                <a:avLst/>
              </a:prstGeom>
              <a:blipFill>
                <a:blip r:embed="rId19"/>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F58A62DC-A43E-254F-A054-413C8AAD4B81}"/>
                  </a:ext>
                </a:extLst>
              </p:cNvPr>
              <p:cNvSpPr/>
              <p:nvPr/>
            </p:nvSpPr>
            <p:spPr>
              <a:xfrm>
                <a:off x="1537689"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1" name="Rectangle 170">
                <a:extLst>
                  <a:ext uri="{FF2B5EF4-FFF2-40B4-BE49-F238E27FC236}">
                    <a16:creationId xmlns:a16="http://schemas.microsoft.com/office/drawing/2014/main" id="{F58A62DC-A43E-254F-A054-413C8AAD4B81}"/>
                  </a:ext>
                </a:extLst>
              </p:cNvPr>
              <p:cNvSpPr>
                <a:spLocks noRot="1" noChangeAspect="1" noMove="1" noResize="1" noEditPoints="1" noAdjustHandles="1" noChangeArrowheads="1" noChangeShapeType="1" noTextEdit="1"/>
              </p:cNvSpPr>
              <p:nvPr/>
            </p:nvSpPr>
            <p:spPr>
              <a:xfrm>
                <a:off x="1537689" y="2589394"/>
                <a:ext cx="506009" cy="382406"/>
              </a:xfrm>
              <a:prstGeom prst="rect">
                <a:avLst/>
              </a:prstGeom>
              <a:blipFill>
                <a:blip r:embed="rId20"/>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785A8756-AA77-114F-8204-8A63F4F6658B}"/>
                  </a:ext>
                </a:extLst>
              </p:cNvPr>
              <p:cNvSpPr/>
              <p:nvPr/>
            </p:nvSpPr>
            <p:spPr>
              <a:xfrm>
                <a:off x="247505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4" name="Rectangle 173">
                <a:extLst>
                  <a:ext uri="{FF2B5EF4-FFF2-40B4-BE49-F238E27FC236}">
                    <a16:creationId xmlns:a16="http://schemas.microsoft.com/office/drawing/2014/main" id="{785A8756-AA77-114F-8204-8A63F4F6658B}"/>
                  </a:ext>
                </a:extLst>
              </p:cNvPr>
              <p:cNvSpPr>
                <a:spLocks noRot="1" noChangeAspect="1" noMove="1" noResize="1" noEditPoints="1" noAdjustHandles="1" noChangeArrowheads="1" noChangeShapeType="1" noTextEdit="1"/>
              </p:cNvSpPr>
              <p:nvPr/>
            </p:nvSpPr>
            <p:spPr>
              <a:xfrm>
                <a:off x="2475057" y="2589394"/>
                <a:ext cx="506009" cy="382406"/>
              </a:xfrm>
              <a:prstGeom prst="rect">
                <a:avLst/>
              </a:prstGeom>
              <a:blipFill>
                <a:blip r:embed="rId21"/>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83C38B3-C89C-6745-A9D6-FDEF98CD350D}"/>
                  </a:ext>
                </a:extLst>
              </p:cNvPr>
              <p:cNvSpPr/>
              <p:nvPr/>
            </p:nvSpPr>
            <p:spPr>
              <a:xfrm>
                <a:off x="341002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75" name="Rectangle 174">
                <a:extLst>
                  <a:ext uri="{FF2B5EF4-FFF2-40B4-BE49-F238E27FC236}">
                    <a16:creationId xmlns:a16="http://schemas.microsoft.com/office/drawing/2014/main" id="{F83C38B3-C89C-6745-A9D6-FDEF98CD350D}"/>
                  </a:ext>
                </a:extLst>
              </p:cNvPr>
              <p:cNvSpPr>
                <a:spLocks noRot="1" noChangeAspect="1" noMove="1" noResize="1" noEditPoints="1" noAdjustHandles="1" noChangeArrowheads="1" noChangeShapeType="1" noTextEdit="1"/>
              </p:cNvSpPr>
              <p:nvPr/>
            </p:nvSpPr>
            <p:spPr>
              <a:xfrm>
                <a:off x="3410027" y="2589394"/>
                <a:ext cx="506009" cy="382406"/>
              </a:xfrm>
              <a:prstGeom prst="rect">
                <a:avLst/>
              </a:prstGeom>
              <a:blipFill>
                <a:blip r:embed="rId22"/>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A9B1DE2B-97F4-1344-800A-545941A529A2}"/>
                  </a:ext>
                </a:extLst>
              </p:cNvPr>
              <p:cNvSpPr/>
              <p:nvPr/>
            </p:nvSpPr>
            <p:spPr>
              <a:xfrm>
                <a:off x="597845" y="15225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6" name="Rectangle 175">
                <a:extLst>
                  <a:ext uri="{FF2B5EF4-FFF2-40B4-BE49-F238E27FC236}">
                    <a16:creationId xmlns:a16="http://schemas.microsoft.com/office/drawing/2014/main" id="{A9B1DE2B-97F4-1344-800A-545941A529A2}"/>
                  </a:ext>
                </a:extLst>
              </p:cNvPr>
              <p:cNvSpPr>
                <a:spLocks noRot="1" noChangeAspect="1" noMove="1" noResize="1" noEditPoints="1" noAdjustHandles="1" noChangeArrowheads="1" noChangeShapeType="1" noTextEdit="1"/>
              </p:cNvSpPr>
              <p:nvPr/>
            </p:nvSpPr>
            <p:spPr>
              <a:xfrm>
                <a:off x="597845" y="1522594"/>
                <a:ext cx="506009" cy="382406"/>
              </a:xfrm>
              <a:prstGeom prst="rect">
                <a:avLst/>
              </a:prstGeom>
              <a:blipFill>
                <a:blip r:embed="rId23"/>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2DF634BD-F9EC-3C43-A85B-8E01335DAC5A}"/>
                  </a:ext>
                </a:extLst>
              </p:cNvPr>
              <p:cNvSpPr/>
              <p:nvPr/>
            </p:nvSpPr>
            <p:spPr>
              <a:xfrm>
                <a:off x="1537688" y="151934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7" name="Rectangle 176">
                <a:extLst>
                  <a:ext uri="{FF2B5EF4-FFF2-40B4-BE49-F238E27FC236}">
                    <a16:creationId xmlns:a16="http://schemas.microsoft.com/office/drawing/2014/main" id="{2DF634BD-F9EC-3C43-A85B-8E01335DAC5A}"/>
                  </a:ext>
                </a:extLst>
              </p:cNvPr>
              <p:cNvSpPr>
                <a:spLocks noRot="1" noChangeAspect="1" noMove="1" noResize="1" noEditPoints="1" noAdjustHandles="1" noChangeArrowheads="1" noChangeShapeType="1" noTextEdit="1"/>
              </p:cNvSpPr>
              <p:nvPr/>
            </p:nvSpPr>
            <p:spPr>
              <a:xfrm>
                <a:off x="1537688" y="1519344"/>
                <a:ext cx="506009" cy="382406"/>
              </a:xfrm>
              <a:prstGeom prst="rect">
                <a:avLst/>
              </a:prstGeom>
              <a:blipFill>
                <a:blip r:embed="rId24"/>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98EBFA51-6500-A14C-8D89-2ABC50F6ADE8}"/>
                  </a:ext>
                </a:extLst>
              </p:cNvPr>
              <p:cNvSpPr/>
              <p:nvPr/>
            </p:nvSpPr>
            <p:spPr>
              <a:xfrm>
                <a:off x="2473858" y="1515635"/>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9" name="Rectangle 178">
                <a:extLst>
                  <a:ext uri="{FF2B5EF4-FFF2-40B4-BE49-F238E27FC236}">
                    <a16:creationId xmlns:a16="http://schemas.microsoft.com/office/drawing/2014/main" id="{98EBFA51-6500-A14C-8D89-2ABC50F6ADE8}"/>
                  </a:ext>
                </a:extLst>
              </p:cNvPr>
              <p:cNvSpPr>
                <a:spLocks noRot="1" noChangeAspect="1" noMove="1" noResize="1" noEditPoints="1" noAdjustHandles="1" noChangeArrowheads="1" noChangeShapeType="1" noTextEdit="1"/>
              </p:cNvSpPr>
              <p:nvPr/>
            </p:nvSpPr>
            <p:spPr>
              <a:xfrm>
                <a:off x="2473858" y="1515635"/>
                <a:ext cx="506009" cy="382406"/>
              </a:xfrm>
              <a:prstGeom prst="rect">
                <a:avLst/>
              </a:prstGeom>
              <a:blipFill>
                <a:blip r:embed="rId25"/>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86368423-DF66-D948-9585-8E599E59C3ED}"/>
                  </a:ext>
                </a:extLst>
              </p:cNvPr>
              <p:cNvSpPr/>
              <p:nvPr/>
            </p:nvSpPr>
            <p:spPr>
              <a:xfrm>
                <a:off x="3410027" y="1511057"/>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80" name="Rectangle 179">
                <a:extLst>
                  <a:ext uri="{FF2B5EF4-FFF2-40B4-BE49-F238E27FC236}">
                    <a16:creationId xmlns:a16="http://schemas.microsoft.com/office/drawing/2014/main" id="{86368423-DF66-D948-9585-8E599E59C3ED}"/>
                  </a:ext>
                </a:extLst>
              </p:cNvPr>
              <p:cNvSpPr>
                <a:spLocks noRot="1" noChangeAspect="1" noMove="1" noResize="1" noEditPoints="1" noAdjustHandles="1" noChangeArrowheads="1" noChangeShapeType="1" noTextEdit="1"/>
              </p:cNvSpPr>
              <p:nvPr/>
            </p:nvSpPr>
            <p:spPr>
              <a:xfrm>
                <a:off x="3410027" y="1511057"/>
                <a:ext cx="506009" cy="382406"/>
              </a:xfrm>
              <a:prstGeom prst="rect">
                <a:avLst/>
              </a:prstGeom>
              <a:blipFill>
                <a:blip r:embed="rId26"/>
                <a:stretch>
                  <a:fillRect/>
                </a:stretch>
              </a:blipFill>
              <a:ln w="12700">
                <a:solidFill>
                  <a:srgbClr val="CC0066"/>
                </a:solidFill>
              </a:ln>
            </p:spPr>
            <p:txBody>
              <a:bodyPr/>
              <a:lstStyle/>
              <a:p>
                <a:r>
                  <a:rPr lang="en-US">
                    <a:noFill/>
                  </a:rPr>
                  <a:t> </a:t>
                </a:r>
              </a:p>
            </p:txBody>
          </p:sp>
        </mc:Fallback>
      </mc:AlternateContent>
      <p:cxnSp>
        <p:nvCxnSpPr>
          <p:cNvPr id="182" name="Straight Arrow Connector 181">
            <a:extLst>
              <a:ext uri="{FF2B5EF4-FFF2-40B4-BE49-F238E27FC236}">
                <a16:creationId xmlns:a16="http://schemas.microsoft.com/office/drawing/2014/main" id="{35F9AFAD-393D-C941-B349-6A6259895AA7}"/>
              </a:ext>
            </a:extLst>
          </p:cNvPr>
          <p:cNvCxnSpPr/>
          <p:nvPr/>
        </p:nvCxnSpPr>
        <p:spPr>
          <a:xfrm flipV="1">
            <a:off x="1004207" y="3009614"/>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B512817-7249-8A40-ADD3-CA26F1DBAAD3}"/>
              </a:ext>
            </a:extLst>
          </p:cNvPr>
          <p:cNvCxnSpPr/>
          <p:nvPr/>
        </p:nvCxnSpPr>
        <p:spPr>
          <a:xfrm flipV="1">
            <a:off x="1924050" y="2998728"/>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D8360DC-5768-A34A-A419-639C4707C83E}"/>
              </a:ext>
            </a:extLst>
          </p:cNvPr>
          <p:cNvCxnSpPr/>
          <p:nvPr/>
        </p:nvCxnSpPr>
        <p:spPr>
          <a:xfrm flipV="1">
            <a:off x="2887435" y="3006892"/>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1143ECBF-109E-E343-B435-0B7D52F5B25E}"/>
              </a:ext>
            </a:extLst>
          </p:cNvPr>
          <p:cNvCxnSpPr/>
          <p:nvPr/>
        </p:nvCxnSpPr>
        <p:spPr>
          <a:xfrm flipV="1">
            <a:off x="3810000" y="2998729"/>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83DCDAE-6D26-E844-8F15-A598B23D9433}"/>
              </a:ext>
            </a:extLst>
          </p:cNvPr>
          <p:cNvCxnSpPr/>
          <p:nvPr/>
        </p:nvCxnSpPr>
        <p:spPr>
          <a:xfrm flipH="1" flipV="1">
            <a:off x="83554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7ED7758-AAEB-7D49-A95C-F256B2D4206A}"/>
                  </a:ext>
                </a:extLst>
              </p:cNvPr>
              <p:cNvSpPr/>
              <p:nvPr/>
            </p:nvSpPr>
            <p:spPr>
              <a:xfrm>
                <a:off x="9076919"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86" name="Rectangle 85">
                <a:extLst>
                  <a:ext uri="{FF2B5EF4-FFF2-40B4-BE49-F238E27FC236}">
                    <a16:creationId xmlns:a16="http://schemas.microsoft.com/office/drawing/2014/main" id="{B7ED7758-AAEB-7D49-A95C-F256B2D4206A}"/>
                  </a:ext>
                </a:extLst>
              </p:cNvPr>
              <p:cNvSpPr>
                <a:spLocks noRot="1" noChangeAspect="1" noMove="1" noResize="1" noEditPoints="1" noAdjustHandles="1" noChangeArrowheads="1" noChangeShapeType="1" noTextEdit="1"/>
              </p:cNvSpPr>
              <p:nvPr/>
            </p:nvSpPr>
            <p:spPr>
              <a:xfrm>
                <a:off x="9076919" y="4580163"/>
                <a:ext cx="409985" cy="604157"/>
              </a:xfrm>
              <a:prstGeom prst="rect">
                <a:avLst/>
              </a:prstGeom>
              <a:blipFill>
                <a:blip r:embed="rId27"/>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CCD06B55-980F-F745-A535-D5874DC577DD}"/>
                  </a:ext>
                </a:extLst>
              </p:cNvPr>
              <p:cNvSpPr/>
              <p:nvPr/>
            </p:nvSpPr>
            <p:spPr>
              <a:xfrm>
                <a:off x="891002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87" name="Rectangle 86">
                <a:extLst>
                  <a:ext uri="{FF2B5EF4-FFF2-40B4-BE49-F238E27FC236}">
                    <a16:creationId xmlns:a16="http://schemas.microsoft.com/office/drawing/2014/main" id="{CCD06B55-980F-F745-A535-D5874DC577DD}"/>
                  </a:ext>
                </a:extLst>
              </p:cNvPr>
              <p:cNvSpPr>
                <a:spLocks noRot="1" noChangeAspect="1" noMove="1" noResize="1" noEditPoints="1" noAdjustHandles="1" noChangeArrowheads="1" noChangeShapeType="1" noTextEdit="1"/>
              </p:cNvSpPr>
              <p:nvPr/>
            </p:nvSpPr>
            <p:spPr>
              <a:xfrm>
                <a:off x="8910029" y="2251546"/>
                <a:ext cx="409985" cy="604157"/>
              </a:xfrm>
              <a:prstGeom prst="rect">
                <a:avLst/>
              </a:prstGeom>
              <a:blipFill>
                <a:blip r:embed="rId28"/>
                <a:stretch>
                  <a:fillRect l="-8824"/>
                </a:stretch>
              </a:blipFill>
              <a:ln w="12700">
                <a:solidFill>
                  <a:schemeClr val="accent6"/>
                </a:solidFill>
              </a:ln>
            </p:spPr>
            <p:txBody>
              <a:bodyPr/>
              <a:lstStyle/>
              <a:p>
                <a:r>
                  <a:rPr lang="en-US">
                    <a:noFill/>
                  </a:rPr>
                  <a:t> </a:t>
                </a:r>
              </a:p>
            </p:txBody>
          </p:sp>
        </mc:Fallback>
      </mc:AlternateContent>
      <p:sp>
        <p:nvSpPr>
          <p:cNvPr id="88" name="TextBox 87">
            <a:extLst>
              <a:ext uri="{FF2B5EF4-FFF2-40B4-BE49-F238E27FC236}">
                <a16:creationId xmlns:a16="http://schemas.microsoft.com/office/drawing/2014/main" id="{540CD835-C598-9349-A56D-767647137711}"/>
              </a:ext>
            </a:extLst>
          </p:cNvPr>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89" name="TextBox 88">
            <a:extLst>
              <a:ext uri="{FF2B5EF4-FFF2-40B4-BE49-F238E27FC236}">
                <a16:creationId xmlns:a16="http://schemas.microsoft.com/office/drawing/2014/main" id="{88A2B97C-4673-8B44-BE6C-1517A4E8B1BF}"/>
              </a:ext>
            </a:extLst>
          </p:cNvPr>
          <p:cNvSpPr txBox="1"/>
          <p:nvPr/>
        </p:nvSpPr>
        <p:spPr>
          <a:xfrm>
            <a:off x="8559442" y="5498068"/>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cxnSp>
        <p:nvCxnSpPr>
          <p:cNvPr id="91" name="Straight Arrow Connector 90">
            <a:extLst>
              <a:ext uri="{FF2B5EF4-FFF2-40B4-BE49-F238E27FC236}">
                <a16:creationId xmlns:a16="http://schemas.microsoft.com/office/drawing/2014/main" id="{EB5571B7-9F81-B74D-8FF1-EE26697133A5}"/>
              </a:ext>
            </a:extLst>
          </p:cNvPr>
          <p:cNvCxnSpPr>
            <a:cxnSpLocks/>
            <a:stCxn id="86" idx="0"/>
          </p:cNvCxnSpPr>
          <p:nvPr/>
        </p:nvCxnSpPr>
        <p:spPr>
          <a:xfrm flipV="1">
            <a:off x="9281912"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2B97BEE-54D9-904A-9E25-12D36619342D}"/>
              </a:ext>
            </a:extLst>
          </p:cNvPr>
          <p:cNvCxnSpPr>
            <a:cxnSpLocks/>
            <a:stCxn id="95" idx="0"/>
            <a:endCxn id="87" idx="2"/>
          </p:cNvCxnSpPr>
          <p:nvPr/>
        </p:nvCxnSpPr>
        <p:spPr>
          <a:xfrm flipH="1" flipV="1">
            <a:off x="9115022"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CE8A2A34-FBC2-8740-B7AD-33C439FF2214}"/>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3" name="Rectangle 92">
                <a:extLst>
                  <a:ext uri="{FF2B5EF4-FFF2-40B4-BE49-F238E27FC236}">
                    <a16:creationId xmlns:a16="http://schemas.microsoft.com/office/drawing/2014/main" id="{CE8A2A34-FBC2-8740-B7AD-33C439FF2214}"/>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D633CDD3-6457-A643-80DF-EBCA728C47D7}"/>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593AEBE-BDEE-8749-8FDA-7EE4937705A1}"/>
                  </a:ext>
                </a:extLst>
              </p:cNvPr>
              <p:cNvSpPr/>
              <p:nvPr/>
            </p:nvSpPr>
            <p:spPr>
              <a:xfrm>
                <a:off x="8895539"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5" name="Rectangle 94">
                <a:extLst>
                  <a:ext uri="{FF2B5EF4-FFF2-40B4-BE49-F238E27FC236}">
                    <a16:creationId xmlns:a16="http://schemas.microsoft.com/office/drawing/2014/main" id="{8593AEBE-BDEE-8749-8FDA-7EE4937705A1}"/>
                  </a:ext>
                </a:extLst>
              </p:cNvPr>
              <p:cNvSpPr>
                <a:spLocks noRot="1" noChangeAspect="1" noMove="1" noResize="1" noEditPoints="1" noAdjustHandles="1" noChangeArrowheads="1" noChangeShapeType="1" noTextEdit="1"/>
              </p:cNvSpPr>
              <p:nvPr/>
            </p:nvSpPr>
            <p:spPr>
              <a:xfrm>
                <a:off x="8895539" y="3418114"/>
                <a:ext cx="438967" cy="604157"/>
              </a:xfrm>
              <a:prstGeom prst="rect">
                <a:avLst/>
              </a:prstGeom>
              <a:blipFill>
                <a:blip r:embed="rId30"/>
                <a:stretch>
                  <a:fillRect/>
                </a:stretch>
              </a:blipFill>
              <a:ln w="12700">
                <a:solidFill>
                  <a:schemeClr val="accent1"/>
                </a:solidFill>
              </a:ln>
            </p:spPr>
            <p:txBody>
              <a:bodyPr/>
              <a:lstStyle/>
              <a:p>
                <a:r>
                  <a:rPr lang="en-US">
                    <a:noFill/>
                  </a:rPr>
                  <a:t> </a:t>
                </a:r>
              </a:p>
            </p:txBody>
          </p:sp>
        </mc:Fallback>
      </mc:AlternateContent>
      <p:cxnSp>
        <p:nvCxnSpPr>
          <p:cNvPr id="96" name="Straight Arrow Connector 95">
            <a:extLst>
              <a:ext uri="{FF2B5EF4-FFF2-40B4-BE49-F238E27FC236}">
                <a16:creationId xmlns:a16="http://schemas.microsoft.com/office/drawing/2014/main" id="{ED1FF481-7499-454E-BAF5-DDB0BF5EFB00}"/>
              </a:ext>
            </a:extLst>
          </p:cNvPr>
          <p:cNvCxnSpPr>
            <a:cxnSpLocks/>
          </p:cNvCxnSpPr>
          <p:nvPr/>
        </p:nvCxnSpPr>
        <p:spPr>
          <a:xfrm>
            <a:off x="8210558"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2B2086-E795-7248-BF49-A2F483C8E380}"/>
              </a:ext>
            </a:extLst>
          </p:cNvPr>
          <p:cNvCxnSpPr>
            <a:cxnSpLocks/>
          </p:cNvCxnSpPr>
          <p:nvPr/>
        </p:nvCxnSpPr>
        <p:spPr>
          <a:xfrm flipV="1">
            <a:off x="975939" y="3309432"/>
            <a:ext cx="10301661" cy="11717"/>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5E14ACD6-C1B7-6C4B-8966-BB34D3B3D3A4}"/>
                  </a:ext>
                </a:extLst>
              </p:cNvPr>
              <p:cNvSpPr/>
              <p:nvPr/>
            </p:nvSpPr>
            <p:spPr>
              <a:xfrm>
                <a:off x="10186377"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00" name="Rectangle 99">
                <a:extLst>
                  <a:ext uri="{FF2B5EF4-FFF2-40B4-BE49-F238E27FC236}">
                    <a16:creationId xmlns:a16="http://schemas.microsoft.com/office/drawing/2014/main" id="{5E14ACD6-C1B7-6C4B-8966-BB34D3B3D3A4}"/>
                  </a:ext>
                </a:extLst>
              </p:cNvPr>
              <p:cNvSpPr>
                <a:spLocks noRot="1" noChangeAspect="1" noMove="1" noResize="1" noEditPoints="1" noAdjustHandles="1" noChangeArrowheads="1" noChangeShapeType="1" noTextEdit="1"/>
              </p:cNvSpPr>
              <p:nvPr/>
            </p:nvSpPr>
            <p:spPr>
              <a:xfrm>
                <a:off x="10186377" y="4580161"/>
                <a:ext cx="409985" cy="604157"/>
              </a:xfrm>
              <a:prstGeom prst="rect">
                <a:avLst/>
              </a:prstGeom>
              <a:blipFill>
                <a:blip r:embed="rId31"/>
                <a:stretch>
                  <a:fillRect l="-5882"/>
                </a:stretch>
              </a:blipFill>
              <a:ln w="12700">
                <a:solidFill>
                  <a:schemeClr val="accent6"/>
                </a:solidFill>
              </a:ln>
            </p:spPr>
            <p:txBody>
              <a:bodyPr/>
              <a:lstStyle/>
              <a:p>
                <a:r>
                  <a:rPr lang="en-US">
                    <a:noFill/>
                  </a:rPr>
                  <a:t> </a:t>
                </a:r>
              </a:p>
            </p:txBody>
          </p:sp>
        </mc:Fallback>
      </mc:AlternateContent>
      <p:sp>
        <p:nvSpPr>
          <p:cNvPr id="102" name="TextBox 101">
            <a:extLst>
              <a:ext uri="{FF2B5EF4-FFF2-40B4-BE49-F238E27FC236}">
                <a16:creationId xmlns:a16="http://schemas.microsoft.com/office/drawing/2014/main" id="{F2031C02-9EB3-1942-A061-18469E4A3822}"/>
              </a:ext>
            </a:extLst>
          </p:cNvPr>
          <p:cNvSpPr txBox="1"/>
          <p:nvPr/>
        </p:nvSpPr>
        <p:spPr>
          <a:xfrm>
            <a:off x="9632770" y="5498068"/>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B0E03A68-EEC7-6242-8EA1-5DB29EE6CB58}"/>
                  </a:ext>
                </a:extLst>
              </p:cNvPr>
              <p:cNvSpPr/>
              <p:nvPr/>
            </p:nvSpPr>
            <p:spPr>
              <a:xfrm>
                <a:off x="10019487"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8" name="Rectangle 107">
                <a:extLst>
                  <a:ext uri="{FF2B5EF4-FFF2-40B4-BE49-F238E27FC236}">
                    <a16:creationId xmlns:a16="http://schemas.microsoft.com/office/drawing/2014/main" id="{B0E03A68-EEC7-6242-8EA1-5DB29EE6CB58}"/>
                  </a:ext>
                </a:extLst>
              </p:cNvPr>
              <p:cNvSpPr>
                <a:spLocks noRot="1" noChangeAspect="1" noMove="1" noResize="1" noEditPoints="1" noAdjustHandles="1" noChangeArrowheads="1" noChangeShapeType="1" noTextEdit="1"/>
              </p:cNvSpPr>
              <p:nvPr/>
            </p:nvSpPr>
            <p:spPr>
              <a:xfrm>
                <a:off x="10019487" y="2251546"/>
                <a:ext cx="409985" cy="604157"/>
              </a:xfrm>
              <a:prstGeom prst="rect">
                <a:avLst/>
              </a:prstGeom>
              <a:blipFill>
                <a:blip r:embed="rId32"/>
                <a:stretch>
                  <a:fillRect l="-5882"/>
                </a:stretch>
              </a:blipFill>
              <a:ln w="12700">
                <a:solidFill>
                  <a:schemeClr val="accent6"/>
                </a:solidFill>
              </a:ln>
            </p:spPr>
            <p:txBody>
              <a:bodyPr/>
              <a:lstStyle/>
              <a:p>
                <a:r>
                  <a:rPr lang="en-US">
                    <a:noFill/>
                  </a:rPr>
                  <a:t> </a:t>
                </a:r>
              </a:p>
            </p:txBody>
          </p:sp>
        </mc:Fallback>
      </mc:AlternateContent>
      <p:sp>
        <p:nvSpPr>
          <p:cNvPr id="109" name="TextBox 108">
            <a:extLst>
              <a:ext uri="{FF2B5EF4-FFF2-40B4-BE49-F238E27FC236}">
                <a16:creationId xmlns:a16="http://schemas.microsoft.com/office/drawing/2014/main" id="{0595CF5B-9980-5B43-A10E-875D2DF49226}"/>
              </a:ext>
            </a:extLst>
          </p:cNvPr>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cxnSp>
        <p:nvCxnSpPr>
          <p:cNvPr id="110" name="Straight Arrow Connector 109">
            <a:extLst>
              <a:ext uri="{FF2B5EF4-FFF2-40B4-BE49-F238E27FC236}">
                <a16:creationId xmlns:a16="http://schemas.microsoft.com/office/drawing/2014/main" id="{A7C10E34-BE61-B944-8417-52CC592829C8}"/>
              </a:ext>
            </a:extLst>
          </p:cNvPr>
          <p:cNvCxnSpPr>
            <a:cxnSpLocks/>
            <a:endCxn id="117" idx="1"/>
          </p:cNvCxnSpPr>
          <p:nvPr/>
        </p:nvCxnSpPr>
        <p:spPr>
          <a:xfrm flipV="1">
            <a:off x="9334506"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F562945-4538-2B40-8459-B64BE459F18F}"/>
              </a:ext>
            </a:extLst>
          </p:cNvPr>
          <p:cNvCxnSpPr>
            <a:cxnSpLocks/>
            <a:stCxn id="100" idx="0"/>
          </p:cNvCxnSpPr>
          <p:nvPr/>
        </p:nvCxnSpPr>
        <p:spPr>
          <a:xfrm flipH="1" flipV="1">
            <a:off x="10391369"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BF5A9738-04C5-4E40-B3B2-61702445530B}"/>
              </a:ext>
            </a:extLst>
          </p:cNvPr>
          <p:cNvCxnSpPr>
            <a:cxnSpLocks/>
            <a:stCxn id="117" idx="0"/>
            <a:endCxn id="108" idx="2"/>
          </p:cNvCxnSpPr>
          <p:nvPr/>
        </p:nvCxnSpPr>
        <p:spPr>
          <a:xfrm flipV="1">
            <a:off x="10224479"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944F72EA-7B45-B643-A242-A01C8DABAA8E}"/>
                  </a:ext>
                </a:extLst>
              </p:cNvPr>
              <p:cNvSpPr/>
              <p:nvPr/>
            </p:nvSpPr>
            <p:spPr>
              <a:xfrm>
                <a:off x="9721596" y="458015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4" name="Rectangle 113">
                <a:extLst>
                  <a:ext uri="{FF2B5EF4-FFF2-40B4-BE49-F238E27FC236}">
                    <a16:creationId xmlns:a16="http://schemas.microsoft.com/office/drawing/2014/main" id="{944F72EA-7B45-B643-A242-A01C8DABAA8E}"/>
                  </a:ext>
                </a:extLst>
              </p:cNvPr>
              <p:cNvSpPr>
                <a:spLocks noRot="1" noChangeAspect="1" noMove="1" noResize="1" noEditPoints="1" noAdjustHandles="1" noChangeArrowheads="1" noChangeShapeType="1" noTextEdit="1"/>
              </p:cNvSpPr>
              <p:nvPr/>
            </p:nvSpPr>
            <p:spPr>
              <a:xfrm>
                <a:off x="9721596" y="4580155"/>
                <a:ext cx="409985" cy="604157"/>
              </a:xfrm>
              <a:prstGeom prst="rect">
                <a:avLst/>
              </a:prstGeom>
              <a:blipFill>
                <a:blip r:embed="rId33"/>
                <a:stretch>
                  <a:fillRect/>
                </a:stretch>
              </a:blipFill>
              <a:ln w="12700">
                <a:solidFill>
                  <a:srgbClr val="FF9300"/>
                </a:solidFill>
              </a:ln>
            </p:spPr>
            <p:txBody>
              <a:bodyPr/>
              <a:lstStyle/>
              <a:p>
                <a:r>
                  <a:rPr lang="en-US">
                    <a:noFill/>
                  </a:rPr>
                  <a:t> </a:t>
                </a:r>
              </a:p>
            </p:txBody>
          </p:sp>
        </mc:Fallback>
      </mc:AlternateContent>
      <p:cxnSp>
        <p:nvCxnSpPr>
          <p:cNvPr id="115" name="Straight Arrow Connector 114">
            <a:extLst>
              <a:ext uri="{FF2B5EF4-FFF2-40B4-BE49-F238E27FC236}">
                <a16:creationId xmlns:a16="http://schemas.microsoft.com/office/drawing/2014/main" id="{0FB81191-9938-7E42-A18C-E7596236C5B7}"/>
              </a:ext>
            </a:extLst>
          </p:cNvPr>
          <p:cNvCxnSpPr/>
          <p:nvPr/>
        </p:nvCxnSpPr>
        <p:spPr>
          <a:xfrm flipV="1">
            <a:off x="10046238" y="402226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52D4B62B-395E-184D-BE2C-E3B32122FE08}"/>
                  </a:ext>
                </a:extLst>
              </p:cNvPr>
              <p:cNvSpPr/>
              <p:nvPr/>
            </p:nvSpPr>
            <p:spPr>
              <a:xfrm>
                <a:off x="10004995"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7" name="Rectangle 116">
                <a:extLst>
                  <a:ext uri="{FF2B5EF4-FFF2-40B4-BE49-F238E27FC236}">
                    <a16:creationId xmlns:a16="http://schemas.microsoft.com/office/drawing/2014/main" id="{52D4B62B-395E-184D-BE2C-E3B32122FE08}"/>
                  </a:ext>
                </a:extLst>
              </p:cNvPr>
              <p:cNvSpPr>
                <a:spLocks noRot="1" noChangeAspect="1" noMove="1" noResize="1" noEditPoints="1" noAdjustHandles="1" noChangeArrowheads="1" noChangeShapeType="1" noTextEdit="1"/>
              </p:cNvSpPr>
              <p:nvPr/>
            </p:nvSpPr>
            <p:spPr>
              <a:xfrm>
                <a:off x="10004995" y="3418112"/>
                <a:ext cx="438967" cy="604157"/>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cxnSp>
        <p:nvCxnSpPr>
          <p:cNvPr id="136" name="Straight Connector 135">
            <a:extLst>
              <a:ext uri="{FF2B5EF4-FFF2-40B4-BE49-F238E27FC236}">
                <a16:creationId xmlns:a16="http://schemas.microsoft.com/office/drawing/2014/main" id="{D18432B8-BA71-2E47-94FD-6C9EE3138E25}"/>
              </a:ext>
            </a:extLst>
          </p:cNvPr>
          <p:cNvCxnSpPr>
            <a:cxnSpLocks/>
          </p:cNvCxnSpPr>
          <p:nvPr/>
        </p:nvCxnSpPr>
        <p:spPr>
          <a:xfrm>
            <a:off x="835542" y="1033841"/>
            <a:ext cx="10137258" cy="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380E092-4A27-7549-A5C1-46483FC5F148}"/>
              </a:ext>
            </a:extLst>
          </p:cNvPr>
          <p:cNvCxnSpPr>
            <a:cxnSpLocks/>
          </p:cNvCxnSpPr>
          <p:nvPr/>
        </p:nvCxnSpPr>
        <p:spPr>
          <a:xfrm>
            <a:off x="10972800" y="1033841"/>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8D582C81-7769-9F41-A31F-C8B996A13564}"/>
              </a:ext>
            </a:extLst>
          </p:cNvPr>
          <p:cNvSpPr txBox="1"/>
          <p:nvPr/>
        </p:nvSpPr>
        <p:spPr>
          <a:xfrm>
            <a:off x="11050995" y="5498068"/>
            <a:ext cx="569387" cy="369332"/>
          </a:xfrm>
          <a:prstGeom prst="rect">
            <a:avLst/>
          </a:prstGeom>
          <a:noFill/>
        </p:spPr>
        <p:txBody>
          <a:bodyPr wrap="none" rtlCol="0" anchor="ctr">
            <a:spAutoFit/>
          </a:bodyPr>
          <a:lstStyle/>
          <a:p>
            <a:pPr algn="ctr"/>
            <a:r>
              <a:rPr lang="en-US" dirty="0">
                <a:solidFill>
                  <a:srgbClr val="0000FF"/>
                </a:solidFill>
              </a:rPr>
              <a:t>pan</a:t>
            </a:r>
          </a:p>
        </p:txBody>
      </p:sp>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BB3A8C8F-C1B0-4843-8E74-3775A17B4A76}"/>
                  </a:ext>
                </a:extLst>
              </p:cNvPr>
              <p:cNvSpPr/>
              <p:nvPr/>
            </p:nvSpPr>
            <p:spPr>
              <a:xfrm>
                <a:off x="11324815"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8" name="Rectangle 117">
                <a:extLst>
                  <a:ext uri="{FF2B5EF4-FFF2-40B4-BE49-F238E27FC236}">
                    <a16:creationId xmlns:a16="http://schemas.microsoft.com/office/drawing/2014/main" id="{BB3A8C8F-C1B0-4843-8E74-3775A17B4A76}"/>
                  </a:ext>
                </a:extLst>
              </p:cNvPr>
              <p:cNvSpPr>
                <a:spLocks noRot="1" noChangeAspect="1" noMove="1" noResize="1" noEditPoints="1" noAdjustHandles="1" noChangeArrowheads="1" noChangeShapeType="1" noTextEdit="1"/>
              </p:cNvSpPr>
              <p:nvPr/>
            </p:nvSpPr>
            <p:spPr>
              <a:xfrm>
                <a:off x="11324815" y="4580161"/>
                <a:ext cx="409985" cy="604157"/>
              </a:xfrm>
              <a:prstGeom prst="rect">
                <a:avLst/>
              </a:prstGeom>
              <a:blipFill>
                <a:blip r:embed="rId35"/>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9C1D6AD8-9C92-6B46-87C0-B71525F50E29}"/>
                  </a:ext>
                </a:extLst>
              </p:cNvPr>
              <p:cNvSpPr/>
              <p:nvPr/>
            </p:nvSpPr>
            <p:spPr>
              <a:xfrm>
                <a:off x="11157923"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19" name="Rectangle 118">
                <a:extLst>
                  <a:ext uri="{FF2B5EF4-FFF2-40B4-BE49-F238E27FC236}">
                    <a16:creationId xmlns:a16="http://schemas.microsoft.com/office/drawing/2014/main" id="{9C1D6AD8-9C92-6B46-87C0-B71525F50E29}"/>
                  </a:ext>
                </a:extLst>
              </p:cNvPr>
              <p:cNvSpPr>
                <a:spLocks noRot="1" noChangeAspect="1" noMove="1" noResize="1" noEditPoints="1" noAdjustHandles="1" noChangeArrowheads="1" noChangeShapeType="1" noTextEdit="1"/>
              </p:cNvSpPr>
              <p:nvPr/>
            </p:nvSpPr>
            <p:spPr>
              <a:xfrm>
                <a:off x="11157923" y="2251546"/>
                <a:ext cx="409985" cy="604157"/>
              </a:xfrm>
              <a:prstGeom prst="rect">
                <a:avLst/>
              </a:prstGeom>
              <a:blipFill>
                <a:blip r:embed="rId36"/>
                <a:stretch>
                  <a:fillRect l="-5882"/>
                </a:stretch>
              </a:blipFill>
              <a:ln w="12700">
                <a:solidFill>
                  <a:schemeClr val="accent6"/>
                </a:solidFill>
              </a:ln>
            </p:spPr>
            <p:txBody>
              <a:bodyPr/>
              <a:lstStyle/>
              <a:p>
                <a:r>
                  <a:rPr lang="en-US">
                    <a:noFill/>
                  </a:rPr>
                  <a:t> </a:t>
                </a:r>
              </a:p>
            </p:txBody>
          </p:sp>
        </mc:Fallback>
      </mc:AlternateContent>
      <p:sp>
        <p:nvSpPr>
          <p:cNvPr id="120" name="TextBox 119">
            <a:extLst>
              <a:ext uri="{FF2B5EF4-FFF2-40B4-BE49-F238E27FC236}">
                <a16:creationId xmlns:a16="http://schemas.microsoft.com/office/drawing/2014/main" id="{7C6382AD-7AC9-EE42-9235-79988DA2FF0C}"/>
              </a:ext>
            </a:extLst>
          </p:cNvPr>
          <p:cNvSpPr txBox="1"/>
          <p:nvPr/>
        </p:nvSpPr>
        <p:spPr>
          <a:xfrm>
            <a:off x="10950084"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128" name="Straight Arrow Connector 127">
            <a:extLst>
              <a:ext uri="{FF2B5EF4-FFF2-40B4-BE49-F238E27FC236}">
                <a16:creationId xmlns:a16="http://schemas.microsoft.com/office/drawing/2014/main" id="{B296604C-73CF-F545-AE6B-1061A95EE7C8}"/>
              </a:ext>
            </a:extLst>
          </p:cNvPr>
          <p:cNvCxnSpPr>
            <a:cxnSpLocks/>
            <a:stCxn id="118" idx="0"/>
          </p:cNvCxnSpPr>
          <p:nvPr/>
        </p:nvCxnSpPr>
        <p:spPr>
          <a:xfrm flipH="1" flipV="1">
            <a:off x="11529807"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1D090B95-8105-E245-B80E-B2A21229B9EB}"/>
              </a:ext>
            </a:extLst>
          </p:cNvPr>
          <p:cNvCxnSpPr>
            <a:cxnSpLocks/>
            <a:endCxn id="144" idx="1"/>
          </p:cNvCxnSpPr>
          <p:nvPr/>
        </p:nvCxnSpPr>
        <p:spPr>
          <a:xfrm>
            <a:off x="10443962"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22731E6D-312F-264E-9B57-51C39A2D9F3C}"/>
              </a:ext>
            </a:extLst>
          </p:cNvPr>
          <p:cNvCxnSpPr>
            <a:cxnSpLocks/>
            <a:stCxn id="144" idx="0"/>
            <a:endCxn id="119" idx="2"/>
          </p:cNvCxnSpPr>
          <p:nvPr/>
        </p:nvCxnSpPr>
        <p:spPr>
          <a:xfrm flipH="1" flipV="1">
            <a:off x="11362916"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7" name="Rectangle 136">
                <a:extLst>
                  <a:ext uri="{FF2B5EF4-FFF2-40B4-BE49-F238E27FC236}">
                    <a16:creationId xmlns:a16="http://schemas.microsoft.com/office/drawing/2014/main" id="{5C247246-F98F-7A4F-AE8B-51314DD791FE}"/>
                  </a:ext>
                </a:extLst>
              </p:cNvPr>
              <p:cNvSpPr/>
              <p:nvPr/>
            </p:nvSpPr>
            <p:spPr>
              <a:xfrm>
                <a:off x="10873341" y="4580152"/>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37" name="Rectangle 136">
                <a:extLst>
                  <a:ext uri="{FF2B5EF4-FFF2-40B4-BE49-F238E27FC236}">
                    <a16:creationId xmlns:a16="http://schemas.microsoft.com/office/drawing/2014/main" id="{5C247246-F98F-7A4F-AE8B-51314DD791FE}"/>
                  </a:ext>
                </a:extLst>
              </p:cNvPr>
              <p:cNvSpPr>
                <a:spLocks noRot="1" noChangeAspect="1" noMove="1" noResize="1" noEditPoints="1" noAdjustHandles="1" noChangeArrowheads="1" noChangeShapeType="1" noTextEdit="1"/>
              </p:cNvSpPr>
              <p:nvPr/>
            </p:nvSpPr>
            <p:spPr>
              <a:xfrm>
                <a:off x="10873341" y="4580152"/>
                <a:ext cx="409985" cy="604157"/>
              </a:xfrm>
              <a:prstGeom prst="rect">
                <a:avLst/>
              </a:prstGeom>
              <a:blipFill>
                <a:blip r:embed="rId37"/>
                <a:stretch>
                  <a:fillRect/>
                </a:stretch>
              </a:blipFill>
              <a:ln w="12700">
                <a:solidFill>
                  <a:srgbClr val="FF9300"/>
                </a:solidFill>
              </a:ln>
            </p:spPr>
            <p:txBody>
              <a:bodyPr/>
              <a:lstStyle/>
              <a:p>
                <a:r>
                  <a:rPr lang="en-US">
                    <a:noFill/>
                  </a:rPr>
                  <a:t> </a:t>
                </a:r>
              </a:p>
            </p:txBody>
          </p:sp>
        </mc:Fallback>
      </mc:AlternateContent>
      <p:cxnSp>
        <p:nvCxnSpPr>
          <p:cNvPr id="143" name="Straight Arrow Connector 142">
            <a:extLst>
              <a:ext uri="{FF2B5EF4-FFF2-40B4-BE49-F238E27FC236}">
                <a16:creationId xmlns:a16="http://schemas.microsoft.com/office/drawing/2014/main" id="{8F052459-3252-0E40-9BC3-AF5A1E283BEE}"/>
              </a:ext>
            </a:extLst>
          </p:cNvPr>
          <p:cNvCxnSpPr/>
          <p:nvPr/>
        </p:nvCxnSpPr>
        <p:spPr>
          <a:xfrm flipV="1">
            <a:off x="11197983" y="4022259"/>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Rectangle 143">
                <a:extLst>
                  <a:ext uri="{FF2B5EF4-FFF2-40B4-BE49-F238E27FC236}">
                    <a16:creationId xmlns:a16="http://schemas.microsoft.com/office/drawing/2014/main" id="{AAB7B987-FCBF-6845-BFB0-EA5D52DFEC95}"/>
                  </a:ext>
                </a:extLst>
              </p:cNvPr>
              <p:cNvSpPr/>
              <p:nvPr/>
            </p:nvSpPr>
            <p:spPr>
              <a:xfrm>
                <a:off x="11143433"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44" name="Rectangle 143">
                <a:extLst>
                  <a:ext uri="{FF2B5EF4-FFF2-40B4-BE49-F238E27FC236}">
                    <a16:creationId xmlns:a16="http://schemas.microsoft.com/office/drawing/2014/main" id="{AAB7B987-FCBF-6845-BFB0-EA5D52DFEC95}"/>
                  </a:ext>
                </a:extLst>
              </p:cNvPr>
              <p:cNvSpPr>
                <a:spLocks noRot="1" noChangeAspect="1" noMove="1" noResize="1" noEditPoints="1" noAdjustHandles="1" noChangeArrowheads="1" noChangeShapeType="1" noTextEdit="1"/>
              </p:cNvSpPr>
              <p:nvPr/>
            </p:nvSpPr>
            <p:spPr>
              <a:xfrm>
                <a:off x="11143433" y="3418112"/>
                <a:ext cx="438967" cy="604157"/>
              </a:xfrm>
              <a:prstGeom prst="rect">
                <a:avLst/>
              </a:prstGeom>
              <a:blipFill>
                <a:blip r:embed="rId38"/>
                <a:stretch>
                  <a:fillRect/>
                </a:stretch>
              </a:blipFill>
              <a:ln w="12700">
                <a:solidFill>
                  <a:schemeClr val="accent1"/>
                </a:solidFill>
              </a:ln>
            </p:spPr>
            <p:txBody>
              <a:bodyPr/>
              <a:lstStyle/>
              <a:p>
                <a:r>
                  <a:rPr lang="en-US">
                    <a:noFill/>
                  </a:rPr>
                  <a:t> </a:t>
                </a:r>
              </a:p>
            </p:txBody>
          </p:sp>
        </mc:Fallback>
      </mc:AlternateContent>
      <p:cxnSp>
        <p:nvCxnSpPr>
          <p:cNvPr id="150" name="Straight Connector 149">
            <a:extLst>
              <a:ext uri="{FF2B5EF4-FFF2-40B4-BE49-F238E27FC236}">
                <a16:creationId xmlns:a16="http://schemas.microsoft.com/office/drawing/2014/main" id="{D42E2AD8-C4BB-F340-B59E-BE858C76B528}"/>
              </a:ext>
            </a:extLst>
          </p:cNvPr>
          <p:cNvCxnSpPr>
            <a:cxnSpLocks/>
          </p:cNvCxnSpPr>
          <p:nvPr/>
        </p:nvCxnSpPr>
        <p:spPr>
          <a:xfrm>
            <a:off x="9829800" y="1033832"/>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5CA150F-FBD4-D646-8ED9-5CFB5488B398}"/>
              </a:ext>
            </a:extLst>
          </p:cNvPr>
          <p:cNvCxnSpPr>
            <a:cxnSpLocks/>
          </p:cNvCxnSpPr>
          <p:nvPr/>
        </p:nvCxnSpPr>
        <p:spPr>
          <a:xfrm>
            <a:off x="8756755" y="1033832"/>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05E4E5D-7997-9F43-B973-AC64C41172EF}"/>
              </a:ext>
            </a:extLst>
          </p:cNvPr>
          <p:cNvCxnSpPr>
            <a:cxnSpLocks/>
          </p:cNvCxnSpPr>
          <p:nvPr/>
        </p:nvCxnSpPr>
        <p:spPr>
          <a:xfrm>
            <a:off x="7620000" y="1033832"/>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1D7E123-1DFF-274E-9748-BE0E8A58952B}"/>
              </a:ext>
            </a:extLst>
          </p:cNvPr>
          <p:cNvCxnSpPr/>
          <p:nvPr/>
        </p:nvCxnSpPr>
        <p:spPr>
          <a:xfrm>
            <a:off x="7898598" y="3321501"/>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70ED295-474A-734A-82B8-591D2F9CA27D}"/>
              </a:ext>
            </a:extLst>
          </p:cNvPr>
          <p:cNvCxnSpPr/>
          <p:nvPr/>
        </p:nvCxnSpPr>
        <p:spPr>
          <a:xfrm>
            <a:off x="10134600" y="3321149"/>
            <a:ext cx="0" cy="9244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798F314-9EDE-7942-B618-8EAF198F5B35}"/>
              </a:ext>
            </a:extLst>
          </p:cNvPr>
          <p:cNvCxnSpPr/>
          <p:nvPr/>
        </p:nvCxnSpPr>
        <p:spPr>
          <a:xfrm>
            <a:off x="9014384" y="3321149"/>
            <a:ext cx="0" cy="9244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12BFBFA-00D4-AB4C-B76A-9664B5F6D5BC}"/>
              </a:ext>
            </a:extLst>
          </p:cNvPr>
          <p:cNvCxnSpPr/>
          <p:nvPr/>
        </p:nvCxnSpPr>
        <p:spPr>
          <a:xfrm>
            <a:off x="11277600" y="3321149"/>
            <a:ext cx="0" cy="9244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AA81B8BC-41CA-3A43-BE13-74D01888087E}"/>
              </a:ext>
            </a:extLst>
          </p:cNvPr>
          <p:cNvSpPr/>
          <p:nvPr/>
        </p:nvSpPr>
        <p:spPr>
          <a:xfrm>
            <a:off x="5661232" y="891874"/>
            <a:ext cx="358259" cy="3020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t>
            </a:r>
            <a:endParaRPr lang="en-US" sz="2000" dirty="0">
              <a:solidFill>
                <a:schemeClr val="tx1"/>
              </a:solidFill>
            </a:endParaRPr>
          </a:p>
        </p:txBody>
      </p:sp>
      <p:cxnSp>
        <p:nvCxnSpPr>
          <p:cNvPr id="146" name="Straight Connector 145">
            <a:extLst>
              <a:ext uri="{FF2B5EF4-FFF2-40B4-BE49-F238E27FC236}">
                <a16:creationId xmlns:a16="http://schemas.microsoft.com/office/drawing/2014/main" id="{C2A5BEB1-A32A-5C41-A815-5C3C9E795D80}"/>
              </a:ext>
            </a:extLst>
          </p:cNvPr>
          <p:cNvCxnSpPr/>
          <p:nvPr/>
        </p:nvCxnSpPr>
        <p:spPr>
          <a:xfrm>
            <a:off x="5791200" y="3332390"/>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72D9591-7DD7-104C-A015-31A0CA0DD5FA}"/>
                  </a:ext>
                </a:extLst>
              </p:cNvPr>
              <p:cNvSpPr/>
              <p:nvPr/>
            </p:nvSpPr>
            <p:spPr>
              <a:xfrm>
                <a:off x="4953000" y="1367264"/>
                <a:ext cx="1664109" cy="604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𝑐</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 =</m:t>
                      </m:r>
                      <m:nary>
                        <m:naryPr>
                          <m:chr m:val="∑"/>
                          <m:limLoc m:val="subSup"/>
                          <m:supHide m:val="on"/>
                          <m:ctrlPr>
                            <a:rPr lang="en-US" i="1" dirty="0">
                              <a:solidFill>
                                <a:srgbClr val="9900CC"/>
                              </a:solidFill>
                              <a:latin typeface="Cambria Math" panose="02040503050406030204" pitchFamily="18" charset="0"/>
                            </a:rPr>
                          </m:ctrlPr>
                        </m:naryPr>
                        <m:sub>
                          <m:r>
                            <m:rPr>
                              <m:brk m:alnAt="9"/>
                            </m:rPr>
                            <a:rPr lang="en-US" i="1" dirty="0">
                              <a:solidFill>
                                <a:srgbClr val="9900CC"/>
                              </a:solidFill>
                              <a:latin typeface="Cambria Math" panose="02040503050406030204" pitchFamily="18" charset="0"/>
                            </a:rPr>
                            <m:t>𝑖</m:t>
                          </m:r>
                        </m:sub>
                        <m:sup/>
                        <m:e>
                          <m:sSub>
                            <m:sSubPr>
                              <m:ctrlPr>
                                <a:rPr lang="en-US" i="1" dirty="0">
                                  <a:solidFill>
                                    <a:srgbClr val="9900CC"/>
                                  </a:solidFill>
                                  <a:latin typeface="Cambria Math" panose="02040503050406030204" pitchFamily="18" charset="0"/>
                                </a:rPr>
                              </m:ctrlPr>
                            </m:sSubPr>
                            <m:e>
                              <m:r>
                                <a:rPr lang="en-US" i="1" dirty="0">
                                  <a:solidFill>
                                    <a:srgbClr val="9900CC"/>
                                  </a:solidFill>
                                  <a:latin typeface="Cambria Math" panose="02040503050406030204" pitchFamily="18" charset="0"/>
                                </a:rPr>
                                <m:t>𝑎</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r>
                                <a:rPr lang="en-US" i="1" dirty="0">
                                  <a:solidFill>
                                    <a:srgbClr val="9900CC"/>
                                  </a:solidFill>
                                  <a:latin typeface="Cambria Math" panose="02040503050406030204" pitchFamily="18" charset="0"/>
                                </a:rPr>
                                <m:t>𝑖</m:t>
                              </m:r>
                            </m:sub>
                          </m:sSub>
                          <m:sSub>
                            <m:sSubPr>
                              <m:ctrlPr>
                                <a:rPr lang="en-US" i="1" dirty="0">
                                  <a:solidFill>
                                    <a:srgbClr val="9900CC"/>
                                  </a:solidFill>
                                  <a:latin typeface="Cambria Math" panose="02040503050406030204" pitchFamily="18" charset="0"/>
                                </a:rPr>
                              </m:ctrlPr>
                            </m:sSubPr>
                            <m:e>
                              <m:r>
                                <a:rPr lang="en-US" i="1" dirty="0">
                                  <a:solidFill>
                                    <a:srgbClr val="9900CC"/>
                                  </a:solidFill>
                                  <a:latin typeface="Cambria Math" panose="02040503050406030204" pitchFamily="18" charset="0"/>
                                </a:rPr>
                                <m:t>h</m:t>
                              </m:r>
                            </m:e>
                            <m:sub>
                              <m:r>
                                <a:rPr lang="en-US" i="1" dirty="0">
                                  <a:solidFill>
                                    <a:srgbClr val="9900CC"/>
                                  </a:solidFill>
                                  <a:latin typeface="Cambria Math" panose="02040503050406030204" pitchFamily="18" charset="0"/>
                                </a:rPr>
                                <m:t>𝑖</m:t>
                              </m:r>
                            </m:sub>
                          </m:sSub>
                        </m:e>
                      </m:nary>
                    </m:oMath>
                  </m:oMathPara>
                </a14:m>
                <a:endParaRPr lang="en-US" dirty="0">
                  <a:solidFill>
                    <a:srgbClr val="9900CC"/>
                  </a:solidFill>
                </a:endParaRPr>
              </a:p>
            </p:txBody>
          </p:sp>
        </mc:Choice>
        <mc:Fallback xmlns="">
          <p:sp>
            <p:nvSpPr>
              <p:cNvPr id="3" name="Rectangle 2">
                <a:extLst>
                  <a:ext uri="{FF2B5EF4-FFF2-40B4-BE49-F238E27FC236}">
                    <a16:creationId xmlns:a16="http://schemas.microsoft.com/office/drawing/2014/main" id="{072D9591-7DD7-104C-A015-31A0CA0DD5FA}"/>
                  </a:ext>
                </a:extLst>
              </p:cNvPr>
              <p:cNvSpPr>
                <a:spLocks noRot="1" noChangeAspect="1" noMove="1" noResize="1" noEditPoints="1" noAdjustHandles="1" noChangeArrowheads="1" noChangeShapeType="1" noTextEdit="1"/>
              </p:cNvSpPr>
              <p:nvPr/>
            </p:nvSpPr>
            <p:spPr>
              <a:xfrm>
                <a:off x="4953000" y="1367264"/>
                <a:ext cx="1664109" cy="604461"/>
              </a:xfrm>
              <a:prstGeom prst="rect">
                <a:avLst/>
              </a:prstGeom>
              <a:blipFill>
                <a:blip r:embed="rId39"/>
                <a:stretch>
                  <a:fillRect l="-12879" t="-170213" b="-2382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Rounded Rectangular Callout 146">
                <a:extLst>
                  <a:ext uri="{FF2B5EF4-FFF2-40B4-BE49-F238E27FC236}">
                    <a16:creationId xmlns:a16="http://schemas.microsoft.com/office/drawing/2014/main" id="{23EDAB9A-4F78-9740-8501-9F3E6C374C0E}"/>
                  </a:ext>
                </a:extLst>
              </p:cNvPr>
              <p:cNvSpPr/>
              <p:nvPr/>
            </p:nvSpPr>
            <p:spPr>
              <a:xfrm>
                <a:off x="739181" y="3121037"/>
                <a:ext cx="10233619" cy="1984363"/>
              </a:xfrm>
              <a:prstGeom prst="wedgeRoundRectCallout">
                <a:avLst>
                  <a:gd name="adj1" fmla="val 2426"/>
                  <a:gd name="adj2" fmla="val -95298"/>
                  <a:gd name="adj3" fmla="val 16667"/>
                </a:avLst>
              </a:prstGeom>
              <a:solidFill>
                <a:schemeClr val="bg1"/>
              </a:solidFill>
              <a:ln w="50800">
                <a:solidFill>
                  <a:srgbClr val="C00000"/>
                </a:solidFill>
              </a:ln>
              <a:effectLst>
                <a:outerShdw blurRad="304800" dist="38100" dir="54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tx1"/>
                    </a:solidFill>
                  </a:rPr>
                  <a:t>The decoder doesn’t use the fact that the </a:t>
                </a:r>
                <a14:m>
                  <m:oMath xmlns:m="http://schemas.openxmlformats.org/officeDocument/2006/math">
                    <m:r>
                      <a:rPr lang="en-US" sz="2400" i="1" dirty="0" smtClean="0">
                        <a:solidFill>
                          <a:srgbClr val="9900CC"/>
                        </a:solidFill>
                        <a:latin typeface="Cambria Math" panose="02040503050406030204" pitchFamily="18" charset="0"/>
                      </a:rPr>
                      <m:t>h</m:t>
                    </m:r>
                    <m:r>
                      <a:rPr lang="en-US" sz="2400" i="1" baseline="-25000" dirty="0">
                        <a:solidFill>
                          <a:srgbClr val="9900CC"/>
                        </a:solidFill>
                        <a:latin typeface="Cambria Math" panose="02040503050406030204" pitchFamily="18" charset="0"/>
                      </a:rPr>
                      <m:t>𝑖</m:t>
                    </m:r>
                  </m:oMath>
                </a14:m>
                <a:r>
                  <a:rPr lang="en-US" sz="2400" dirty="0">
                    <a:solidFill>
                      <a:srgbClr val="9900CC"/>
                    </a:solidFill>
                  </a:rPr>
                  <a:t> </a:t>
                </a:r>
                <a:r>
                  <a:rPr lang="en-US" sz="2400" dirty="0">
                    <a:solidFill>
                      <a:schemeClr val="tx1"/>
                    </a:solidFill>
                  </a:rPr>
                  <a:t>form an ordered sequence </a:t>
                </a:r>
                <a:r>
                  <a:rPr lang="mr-IN" sz="2400" dirty="0">
                    <a:solidFill>
                      <a:schemeClr val="tx1"/>
                    </a:solidFill>
                  </a:rPr>
                  <a:t>–</a:t>
                </a:r>
                <a:r>
                  <a:rPr lang="en-US" sz="2400" dirty="0">
                    <a:solidFill>
                      <a:schemeClr val="tx1"/>
                    </a:solidFill>
                  </a:rPr>
                  <a:t> it just treats them as an unordered set </a:t>
                </a:r>
              </a:p>
              <a:p>
                <a:endParaRPr lang="en-US" sz="2400" dirty="0">
                  <a:solidFill>
                    <a:schemeClr val="tx1"/>
                  </a:solidFill>
                </a:endParaRPr>
              </a:p>
              <a:p>
                <a:pPr marL="285750" indent="-285750">
                  <a:buFont typeface="Arial" panose="020B0604020202020204" pitchFamily="34" charset="0"/>
                  <a:buChar char="•"/>
                </a:pPr>
                <a:r>
                  <a:rPr lang="en-US" sz="2400" dirty="0">
                    <a:solidFill>
                      <a:schemeClr val="tx1"/>
                    </a:solidFill>
                  </a:rPr>
                  <a:t>Can use similar architecture given any set of input hidden vectors </a:t>
                </a:r>
                <a14:m>
                  <m:oMath xmlns:m="http://schemas.openxmlformats.org/officeDocument/2006/math">
                    <m:r>
                      <a:rPr lang="en-US" sz="2400" i="1" dirty="0" smtClean="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h</m:t>
                        </m:r>
                      </m:e>
                      <m:sub>
                        <m:r>
                          <a:rPr lang="en-US" sz="2400" b="0" i="1" dirty="0" smtClean="0">
                            <a:solidFill>
                              <a:srgbClr val="9900CC"/>
                            </a:solidFill>
                            <a:latin typeface="Cambria Math" panose="02040503050406030204" pitchFamily="18" charset="0"/>
                          </a:rPr>
                          <m:t>𝑖</m:t>
                        </m:r>
                      </m:sub>
                    </m:sSub>
                    <m:r>
                      <a:rPr lang="en-US" sz="2400" i="1" dirty="0">
                        <a:solidFill>
                          <a:srgbClr val="9900CC"/>
                        </a:solidFill>
                        <a:latin typeface="Cambria Math" panose="02040503050406030204" pitchFamily="18" charset="0"/>
                      </a:rPr>
                      <m:t>}</m:t>
                    </m:r>
                  </m:oMath>
                </a14:m>
                <a:r>
                  <a:rPr lang="en-US" sz="2400" dirty="0">
                    <a:solidFill>
                      <a:schemeClr val="tx1"/>
                    </a:solidFill>
                  </a:rPr>
                  <a:t>!</a:t>
                </a:r>
                <a:endParaRPr lang="en-US" sz="2400" dirty="0"/>
              </a:p>
            </p:txBody>
          </p:sp>
        </mc:Choice>
        <mc:Fallback xmlns="">
          <p:sp>
            <p:nvSpPr>
              <p:cNvPr id="147" name="Rounded Rectangular Callout 146">
                <a:extLst>
                  <a:ext uri="{FF2B5EF4-FFF2-40B4-BE49-F238E27FC236}">
                    <a16:creationId xmlns:a16="http://schemas.microsoft.com/office/drawing/2014/main" id="{23EDAB9A-4F78-9740-8501-9F3E6C374C0E}"/>
                  </a:ext>
                </a:extLst>
              </p:cNvPr>
              <p:cNvSpPr>
                <a:spLocks noRot="1" noChangeAspect="1" noMove="1" noResize="1" noEditPoints="1" noAdjustHandles="1" noChangeArrowheads="1" noChangeShapeType="1" noTextEdit="1"/>
              </p:cNvSpPr>
              <p:nvPr/>
            </p:nvSpPr>
            <p:spPr>
              <a:xfrm>
                <a:off x="739181" y="3121037"/>
                <a:ext cx="10233619" cy="1984363"/>
              </a:xfrm>
              <a:prstGeom prst="wedgeRoundRectCallout">
                <a:avLst>
                  <a:gd name="adj1" fmla="val 2426"/>
                  <a:gd name="adj2" fmla="val -95298"/>
                  <a:gd name="adj3" fmla="val 16667"/>
                </a:avLst>
              </a:prstGeom>
              <a:blipFill>
                <a:blip r:embed="rId40"/>
                <a:stretch>
                  <a:fillRect/>
                </a:stretch>
              </a:blipFill>
              <a:ln w="50800">
                <a:solidFill>
                  <a:srgbClr val="C00000"/>
                </a:solidFill>
              </a:ln>
              <a:effectLst>
                <a:outerShdw blurRad="304800" dist="38100" dir="5400000" sx="101000" sy="101000" algn="tl" rotWithShape="0">
                  <a:prstClr val="black">
                    <a:alpha val="40000"/>
                  </a:prstClr>
                </a:outerShdw>
              </a:effectLst>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8A2D6322-42DD-2647-BC9E-4AA1D492543B}"/>
              </a:ext>
            </a:extLst>
          </p:cNvPr>
          <p:cNvSpPr/>
          <p:nvPr/>
        </p:nvSpPr>
        <p:spPr>
          <a:xfrm>
            <a:off x="4800600" y="1286312"/>
            <a:ext cx="1905000" cy="82052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15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captioning with RNNs and attention</a:t>
            </a:r>
          </a:p>
        </p:txBody>
      </p:sp>
      <p:sp>
        <p:nvSpPr>
          <p:cNvPr id="4" name="Content Placeholder 3">
            <a:extLst>
              <a:ext uri="{FF2B5EF4-FFF2-40B4-BE49-F238E27FC236}">
                <a16:creationId xmlns:a16="http://schemas.microsoft.com/office/drawing/2014/main" id="{8E2FDA04-D91A-1F43-82EA-0046DE1EBC75}"/>
              </a:ext>
            </a:extLst>
          </p:cNvPr>
          <p:cNvSpPr>
            <a:spLocks noGrp="1"/>
          </p:cNvSpPr>
          <p:nvPr>
            <p:ph idx="1"/>
          </p:nvPr>
        </p:nvSpPr>
        <p:spPr/>
        <p:txBody>
          <a:bodyPr/>
          <a:lstStyle/>
          <a:p>
            <a:pPr marL="457200" indent="-457200">
              <a:buFont typeface="Arial" panose="020B0604020202020204" pitchFamily="34" charset="0"/>
              <a:buChar char="•"/>
            </a:pPr>
            <a:r>
              <a:rPr lang="en-US" dirty="0"/>
              <a:t>Idea: pay attention to different parts of the image when generating different words</a:t>
            </a:r>
          </a:p>
          <a:p>
            <a:pPr marL="457200" indent="-457200">
              <a:buFont typeface="Arial" panose="020B0604020202020204" pitchFamily="34" charset="0"/>
              <a:buChar char="•"/>
            </a:pPr>
            <a:r>
              <a:rPr lang="en-US" dirty="0"/>
              <a:t>Automatically learn this </a:t>
            </a:r>
            <a:r>
              <a:rPr lang="en-US" i="1" dirty="0"/>
              <a:t>grounding</a:t>
            </a:r>
            <a:r>
              <a:rPr lang="en-US" dirty="0"/>
              <a:t> of words to image regions without direct supervision</a:t>
            </a:r>
          </a:p>
          <a:p>
            <a:pPr marL="457200" indent="-457200">
              <a:buFont typeface="Arial" panose="020B0604020202020204" pitchFamily="34" charset="0"/>
              <a:buChar char="•"/>
            </a:pPr>
            <a:endParaRPr lang="en-US" dirty="0"/>
          </a:p>
        </p:txBody>
      </p:sp>
      <p:grpSp>
        <p:nvGrpSpPr>
          <p:cNvPr id="11" name="Group 10"/>
          <p:cNvGrpSpPr/>
          <p:nvPr/>
        </p:nvGrpSpPr>
        <p:grpSpPr>
          <a:xfrm>
            <a:off x="1883114" y="3687093"/>
            <a:ext cx="10049143" cy="1346231"/>
            <a:chOff x="2151696" y="2655234"/>
            <a:chExt cx="7888607" cy="1056795"/>
          </a:xfrm>
        </p:grpSpPr>
        <p:pic>
          <p:nvPicPr>
            <p:cNvPr id="7" name="Picture 6"/>
            <p:cNvPicPr>
              <a:picLocks noChangeAspect="1"/>
            </p:cNvPicPr>
            <p:nvPr/>
          </p:nvPicPr>
          <p:blipFill rotWithShape="1">
            <a:blip r:embed="rId2"/>
            <a:srcRect t="1726" b="55158"/>
            <a:stretch/>
          </p:blipFill>
          <p:spPr>
            <a:xfrm>
              <a:off x="2151696" y="2873829"/>
              <a:ext cx="7888607" cy="838200"/>
            </a:xfrm>
            <a:prstGeom prst="rect">
              <a:avLst/>
            </a:prstGeom>
          </p:spPr>
        </p:pic>
        <p:pic>
          <p:nvPicPr>
            <p:cNvPr id="10" name="Picture 9"/>
            <p:cNvPicPr>
              <a:picLocks noChangeAspect="1"/>
            </p:cNvPicPr>
            <p:nvPr/>
          </p:nvPicPr>
          <p:blipFill rotWithShape="1">
            <a:blip r:embed="rId2"/>
            <a:srcRect t="88952" b="1529"/>
            <a:stretch/>
          </p:blipFill>
          <p:spPr>
            <a:xfrm>
              <a:off x="2151696" y="2655234"/>
              <a:ext cx="7888607" cy="185056"/>
            </a:xfrm>
            <a:prstGeom prst="rect">
              <a:avLst/>
            </a:prstGeom>
          </p:spPr>
        </p:pic>
      </p:grpSp>
      <p:pic>
        <p:nvPicPr>
          <p:cNvPr id="12" name="Picture 11"/>
          <p:cNvPicPr>
            <a:picLocks noChangeAspect="1"/>
          </p:cNvPicPr>
          <p:nvPr/>
        </p:nvPicPr>
        <p:blipFill>
          <a:blip r:embed="rId3"/>
          <a:stretch>
            <a:fillRect/>
          </a:stretch>
        </p:blipFill>
        <p:spPr>
          <a:xfrm>
            <a:off x="152400" y="3527086"/>
            <a:ext cx="1730714" cy="1730714"/>
          </a:xfrm>
          <a:prstGeom prst="rect">
            <a:avLst/>
          </a:prstGeom>
        </p:spPr>
      </p:pic>
      <p:sp>
        <p:nvSpPr>
          <p:cNvPr id="13" name="Rectangle 12">
            <a:extLst>
              <a:ext uri="{FF2B5EF4-FFF2-40B4-BE49-F238E27FC236}">
                <a16:creationId xmlns:a16="http://schemas.microsoft.com/office/drawing/2014/main" id="{5846FB20-989B-8E47-9DA0-284ACD34F590}"/>
              </a:ext>
            </a:extLst>
          </p:cNvPr>
          <p:cNvSpPr/>
          <p:nvPr/>
        </p:nvSpPr>
        <p:spPr>
          <a:xfrm>
            <a:off x="533400" y="6412468"/>
            <a:ext cx="11277600" cy="369332"/>
          </a:xfrm>
          <a:prstGeom prst="rect">
            <a:avLst/>
          </a:prstGeom>
        </p:spPr>
        <p:txBody>
          <a:bodyPr wrap="square">
            <a:spAutoFit/>
          </a:bodyPr>
          <a:lstStyle/>
          <a:p>
            <a:pPr algn="ctr"/>
            <a:r>
              <a:rPr lang="en-US" dirty="0">
                <a:solidFill>
                  <a:srgbClr val="000000"/>
                </a:solidFill>
                <a:latin typeface="+mn-lt"/>
              </a:rPr>
              <a:t>K. Xu et al., </a:t>
            </a:r>
            <a:r>
              <a:rPr lang="en-US" dirty="0">
                <a:solidFill>
                  <a:srgbClr val="000000"/>
                </a:solidFill>
                <a:latin typeface="+mn-lt"/>
                <a:hlinkClick r:id="rId4"/>
              </a:rPr>
              <a:t>Show, Attend and Tell: Neural Image Caption Generation with Visual Attention</a:t>
            </a:r>
            <a:r>
              <a:rPr lang="en-US" dirty="0">
                <a:solidFill>
                  <a:srgbClr val="000000"/>
                </a:solidFill>
                <a:latin typeface="+mn-lt"/>
              </a:rPr>
              <a:t>, ICML 2015</a:t>
            </a:r>
          </a:p>
        </p:txBody>
      </p:sp>
    </p:spTree>
    <p:extLst>
      <p:ext uri="{BB962C8B-B14F-4D97-AF65-F5344CB8AC3E}">
        <p14:creationId xmlns:p14="http://schemas.microsoft.com/office/powerpoint/2010/main" val="124987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a:extLst>
              <a:ext uri="{FF2B5EF4-FFF2-40B4-BE49-F238E27FC236}">
                <a16:creationId xmlns:a16="http://schemas.microsoft.com/office/drawing/2014/main" id="{2B129F56-3FBC-714E-BAE0-48BA6D60E2BF}"/>
              </a:ext>
            </a:extLst>
          </p:cNvPr>
          <p:cNvCxnSpPr>
            <a:cxnSpLocks/>
          </p:cNvCxnSpPr>
          <p:nvPr/>
        </p:nvCxnSpPr>
        <p:spPr>
          <a:xfrm flipV="1">
            <a:off x="4633211" y="1976740"/>
            <a:ext cx="659060" cy="4189"/>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a:t>Image captioning with RNNs and attention</a:t>
            </a:r>
          </a:p>
        </p:txBody>
      </p:sp>
      <mc:AlternateContent xmlns:mc="http://schemas.openxmlformats.org/markup-compatibility/2006" xmlns:a14="http://schemas.microsoft.com/office/drawing/2010/main">
        <mc:Choice Requires="a14">
          <p:sp>
            <p:nvSpPr>
              <p:cNvPr id="15" name="Rectangle 14"/>
              <p:cNvSpPr/>
              <p:nvPr/>
            </p:nvSpPr>
            <p:spPr>
              <a:xfrm>
                <a:off x="6133609"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133609" y="3418111"/>
                <a:ext cx="438967" cy="604157"/>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p:cxnSp>
        <p:nvCxnSpPr>
          <p:cNvPr id="59" name="Straight Arrow Connector 58"/>
          <p:cNvCxnSpPr>
            <a:cxnSpLocks/>
            <a:endCxn id="15" idx="1"/>
          </p:cNvCxnSpPr>
          <p:nvPr/>
        </p:nvCxnSpPr>
        <p:spPr>
          <a:xfrm>
            <a:off x="4806677" y="3712023"/>
            <a:ext cx="1326932" cy="81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Google Shape;2059;p91"/>
          <p:cNvSpPr/>
          <p:nvPr/>
        </p:nvSpPr>
        <p:spPr>
          <a:xfrm rot="-5400000">
            <a:off x="1798557" y="3295749"/>
            <a:ext cx="1373509" cy="832548"/>
          </a:xfrm>
          <a:prstGeom prst="flowChartManualOperation">
            <a:avLst/>
          </a:prstGeom>
          <a:solidFill>
            <a:srgbClr val="00B0F0"/>
          </a:solidFill>
          <a:ln w="9525" cap="flat" cmpd="sng">
            <a:solidFill>
              <a:srgbClr val="666666"/>
            </a:solidFill>
            <a:prstDash val="solid"/>
            <a:round/>
            <a:headEnd type="none" w="sm" len="sm"/>
            <a:tailEnd type="none" w="sm" len="sm"/>
          </a:ln>
        </p:spPr>
        <p:txBody>
          <a:bodyPr spcFirstLastPara="1" vert="vert" wrap="square" lIns="121868" tIns="121868" rIns="121868" bIns="121868" anchor="ctr" anchorCtr="0">
            <a:noAutofit/>
          </a:bodyPr>
          <a:lstStyle/>
          <a:p>
            <a:pPr algn="ctr"/>
            <a:r>
              <a:rPr lang="en-US" sz="2000" dirty="0"/>
              <a:t>CNN</a:t>
            </a:r>
            <a:endParaRPr sz="2000" dirty="0"/>
          </a:p>
        </p:txBody>
      </p:sp>
      <p:cxnSp>
        <p:nvCxnSpPr>
          <p:cNvPr id="128" name="Straight Arrow Connector 127"/>
          <p:cNvCxnSpPr/>
          <p:nvPr/>
        </p:nvCxnSpPr>
        <p:spPr>
          <a:xfrm flipV="1">
            <a:off x="4017819" y="2632364"/>
            <a:ext cx="0" cy="194072"/>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633211" y="1669493"/>
            <a:ext cx="688202" cy="276999"/>
          </a:xfrm>
          <a:prstGeom prst="rect">
            <a:avLst/>
          </a:prstGeom>
          <a:noFill/>
        </p:spPr>
        <p:txBody>
          <a:bodyPr wrap="none" rtlCol="0">
            <a:spAutoFit/>
          </a:bodyPr>
          <a:lstStyle/>
          <a:p>
            <a:r>
              <a:rPr lang="en-US" sz="1200" dirty="0" err="1"/>
              <a:t>softmax</a:t>
            </a:r>
            <a:endParaRPr lang="en-US" sz="1200" dirty="0"/>
          </a:p>
        </p:txBody>
      </p:sp>
      <p:sp>
        <p:nvSpPr>
          <p:cNvPr id="136" name="TextBox 135"/>
          <p:cNvSpPr txBox="1"/>
          <p:nvPr/>
        </p:nvSpPr>
        <p:spPr>
          <a:xfrm>
            <a:off x="3176697" y="966306"/>
            <a:ext cx="1613134" cy="338554"/>
          </a:xfrm>
          <a:prstGeom prst="rect">
            <a:avLst/>
          </a:prstGeom>
          <a:noFill/>
        </p:spPr>
        <p:txBody>
          <a:bodyPr wrap="none" rtlCol="0">
            <a:spAutoFit/>
          </a:bodyPr>
          <a:lstStyle/>
          <a:p>
            <a:r>
              <a:rPr lang="en-US" sz="1600"/>
              <a:t>Alignment scores</a:t>
            </a:r>
            <a:endParaRPr lang="en-US" sz="1600" dirty="0"/>
          </a:p>
        </p:txBody>
      </p:sp>
      <p:sp>
        <p:nvSpPr>
          <p:cNvPr id="137" name="TextBox 136"/>
          <p:cNvSpPr txBox="1"/>
          <p:nvPr/>
        </p:nvSpPr>
        <p:spPr>
          <a:xfrm>
            <a:off x="5121665" y="967154"/>
            <a:ext cx="1663212" cy="338554"/>
          </a:xfrm>
          <a:prstGeom prst="rect">
            <a:avLst/>
          </a:prstGeom>
          <a:noFill/>
        </p:spPr>
        <p:txBody>
          <a:bodyPr wrap="none" rtlCol="0">
            <a:spAutoFit/>
          </a:bodyPr>
          <a:lstStyle/>
          <a:p>
            <a:r>
              <a:rPr lang="en-US" sz="1600"/>
              <a:t>Attention weights</a:t>
            </a:r>
            <a:endParaRPr lang="en-US" sz="1600" dirty="0"/>
          </a:p>
        </p:txBody>
      </p:sp>
      <p:pic>
        <p:nvPicPr>
          <p:cNvPr id="23" name="Picture 2" descr="at, Young Animal, Curious, Wildcat, Animal"/>
          <p:cNvPicPr>
            <a:picLocks noChangeAspect="1" noChangeArrowheads="1"/>
          </p:cNvPicPr>
          <p:nvPr/>
        </p:nvPicPr>
        <p:blipFill rotWithShape="1">
          <a:blip r:embed="rId3">
            <a:extLst>
              <a:ext uri="{28A0092B-C50C-407E-A947-70E740481C1C}">
                <a14:useLocalDpi xmlns:a14="http://schemas.microsoft.com/office/drawing/2010/main" val="0"/>
              </a:ext>
            </a:extLst>
          </a:blip>
          <a:srcRect l="4573" t="9091" r="39906"/>
          <a:stretch/>
        </p:blipFill>
        <p:spPr bwMode="auto">
          <a:xfrm>
            <a:off x="157176" y="2835057"/>
            <a:ext cx="1718989" cy="171516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FD7A9AD-D1BA-3940-AC34-AA87B3DC0C67}"/>
              </a:ext>
            </a:extLst>
          </p:cNvPr>
          <p:cNvSpPr/>
          <p:nvPr/>
        </p:nvSpPr>
        <p:spPr>
          <a:xfrm>
            <a:off x="533400" y="6412468"/>
            <a:ext cx="11277600" cy="369332"/>
          </a:xfrm>
          <a:prstGeom prst="rect">
            <a:avLst/>
          </a:prstGeom>
        </p:spPr>
        <p:txBody>
          <a:bodyPr wrap="square">
            <a:spAutoFit/>
          </a:bodyPr>
          <a:lstStyle/>
          <a:p>
            <a:pPr algn="ctr"/>
            <a:r>
              <a:rPr lang="en-US" dirty="0">
                <a:solidFill>
                  <a:srgbClr val="000000"/>
                </a:solidFill>
                <a:latin typeface="+mn-lt"/>
              </a:rPr>
              <a:t>K. Xu et al., </a:t>
            </a:r>
            <a:r>
              <a:rPr lang="en-US" dirty="0">
                <a:solidFill>
                  <a:srgbClr val="000000"/>
                </a:solidFill>
                <a:latin typeface="+mn-lt"/>
                <a:hlinkClick r:id="rId4"/>
              </a:rPr>
              <a:t>Show, Attend and Tell: Neural Image Caption Generation with Visual Attention</a:t>
            </a:r>
            <a:r>
              <a:rPr lang="en-US" dirty="0">
                <a:solidFill>
                  <a:srgbClr val="000000"/>
                </a:solidFill>
                <a:latin typeface="+mn-lt"/>
              </a:rPr>
              <a:t>, ICML 2015</a:t>
            </a:r>
          </a:p>
        </p:txBody>
      </p:sp>
      <p:sp>
        <p:nvSpPr>
          <p:cNvPr id="22" name="TextBox 21">
            <a:extLst>
              <a:ext uri="{FF2B5EF4-FFF2-40B4-BE49-F238E27FC236}">
                <a16:creationId xmlns:a16="http://schemas.microsoft.com/office/drawing/2014/main" id="{73FC24C3-E084-1A41-AC9C-F2EDCFB86F41}"/>
              </a:ext>
            </a:extLst>
          </p:cNvPr>
          <p:cNvSpPr txBox="1"/>
          <p:nvPr/>
        </p:nvSpPr>
        <p:spPr>
          <a:xfrm>
            <a:off x="86507" y="4701725"/>
            <a:ext cx="4774952" cy="400110"/>
          </a:xfrm>
          <a:prstGeom prst="rect">
            <a:avLst/>
          </a:prstGeom>
          <a:noFill/>
        </p:spPr>
        <p:txBody>
          <a:bodyPr wrap="square" rtlCol="0">
            <a:spAutoFit/>
          </a:bodyPr>
          <a:lstStyle/>
          <a:p>
            <a:pPr algn="ctr"/>
            <a:r>
              <a:rPr lang="en-US" sz="2000" dirty="0"/>
              <a:t>Use CNN to extract a grid of features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5E93F1F-686B-E84A-89F8-FAE1B02993E4}"/>
                  </a:ext>
                </a:extLst>
              </p:cNvPr>
              <p:cNvSpPr txBox="1"/>
              <p:nvPr/>
            </p:nvSpPr>
            <p:spPr>
              <a:xfrm>
                <a:off x="164979" y="1718383"/>
                <a:ext cx="3111621" cy="491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𝑒</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 = </m:t>
                      </m:r>
                      <m:r>
                        <a:rPr lang="en-US" sz="2400" i="1" dirty="0" err="1">
                          <a:solidFill>
                            <a:srgbClr val="9900CC"/>
                          </a:solidFill>
                          <a:latin typeface="Cambria Math" panose="02040503050406030204" pitchFamily="18" charset="0"/>
                        </a:rPr>
                        <m:t>𝑓</m:t>
                      </m:r>
                      <m:r>
                        <m:rPr>
                          <m:sty m:val="p"/>
                        </m:rPr>
                        <a:rPr lang="en-US" sz="2400" i="0" baseline="-25000" dirty="0" err="1">
                          <a:solidFill>
                            <a:srgbClr val="9900CC"/>
                          </a:solidFill>
                          <a:latin typeface="Cambria Math" panose="02040503050406030204" pitchFamily="18" charset="0"/>
                        </a:rPr>
                        <m:t>att</m:t>
                      </m:r>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𝑠</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−1</m:t>
                          </m:r>
                        </m:sub>
                      </m:sSub>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h</m:t>
                          </m:r>
                        </m:e>
                        <m:sub>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m:t>
                      </m:r>
                    </m:oMath>
                  </m:oMathPara>
                </a14:m>
                <a:endParaRPr lang="en-US" sz="2400" dirty="0">
                  <a:solidFill>
                    <a:srgbClr val="9900CC"/>
                  </a:solidFill>
                </a:endParaRPr>
              </a:p>
            </p:txBody>
          </p:sp>
        </mc:Choice>
        <mc:Fallback xmlns="">
          <p:sp>
            <p:nvSpPr>
              <p:cNvPr id="24" name="TextBox 23">
                <a:extLst>
                  <a:ext uri="{FF2B5EF4-FFF2-40B4-BE49-F238E27FC236}">
                    <a16:creationId xmlns:a16="http://schemas.microsoft.com/office/drawing/2014/main" id="{95E93F1F-686B-E84A-89F8-FAE1B02993E4}"/>
                  </a:ext>
                </a:extLst>
              </p:cNvPr>
              <p:cNvSpPr txBox="1">
                <a:spLocks noRot="1" noChangeAspect="1" noMove="1" noResize="1" noEditPoints="1" noAdjustHandles="1" noChangeArrowheads="1" noChangeShapeType="1" noTextEdit="1"/>
              </p:cNvSpPr>
              <p:nvPr/>
            </p:nvSpPr>
            <p:spPr>
              <a:xfrm>
                <a:off x="164979" y="1718383"/>
                <a:ext cx="3111621" cy="491417"/>
              </a:xfrm>
              <a:prstGeom prst="rect">
                <a:avLst/>
              </a:prstGeom>
              <a:blipFill>
                <a:blip r:embed="rId5"/>
                <a:stretch>
                  <a:fillRect b="-12500"/>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7BDF278C-4280-3743-BBEF-8B3F46A79B48}"/>
              </a:ext>
            </a:extLst>
          </p:cNvPr>
          <p:cNvCxnSpPr>
            <a:cxnSpLocks/>
          </p:cNvCxnSpPr>
          <p:nvPr/>
        </p:nvCxnSpPr>
        <p:spPr>
          <a:xfrm flipH="1" flipV="1">
            <a:off x="4682837" y="2611583"/>
            <a:ext cx="1458347" cy="841703"/>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27" name="Table 26">
                <a:extLst>
                  <a:ext uri="{FF2B5EF4-FFF2-40B4-BE49-F238E27FC236}">
                    <a16:creationId xmlns:a16="http://schemas.microsoft.com/office/drawing/2014/main" id="{421C3E61-A657-8F4A-9D1E-0BA5117B223D}"/>
                  </a:ext>
                </a:extLst>
              </p:cNvPr>
              <p:cNvGraphicFramePr>
                <a:graphicFrameLocks noGrp="1"/>
              </p:cNvGraphicFramePr>
              <p:nvPr>
                <p:extLst>
                  <p:ext uri="{D42A27DB-BD31-4B8C-83A1-F6EECF244321}">
                    <p14:modId xmlns:p14="http://schemas.microsoft.com/office/powerpoint/2010/main" val="75369969"/>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2279497765"/>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447334471"/>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3172030577"/>
                      </a:ext>
                    </a:extLst>
                  </a:tr>
                </a:tbl>
              </a:graphicData>
            </a:graphic>
          </p:graphicFrame>
        </mc:Choice>
        <mc:Fallback xmlns="">
          <p:graphicFrame>
            <p:nvGraphicFramePr>
              <p:cNvPr id="27" name="Table 26">
                <a:extLst>
                  <a:ext uri="{FF2B5EF4-FFF2-40B4-BE49-F238E27FC236}">
                    <a16:creationId xmlns:a16="http://schemas.microsoft.com/office/drawing/2014/main" id="{421C3E61-A657-8F4A-9D1E-0BA5117B223D}"/>
                  </a:ext>
                </a:extLst>
              </p:cNvPr>
              <p:cNvGraphicFramePr>
                <a:graphicFrameLocks noGrp="1"/>
              </p:cNvGraphicFramePr>
              <p:nvPr>
                <p:extLst>
                  <p:ext uri="{D42A27DB-BD31-4B8C-83A1-F6EECF244321}">
                    <p14:modId xmlns:p14="http://schemas.microsoft.com/office/powerpoint/2010/main" val="75369969"/>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endParaRPr lang="en-US"/>
                        </a:p>
                      </a:txBody>
                      <a:tcPr marL="128810" marR="128810" marT="64406" marB="64406" anchor="ctr">
                        <a:blipFill>
                          <a:blip r:embed="rId6"/>
                          <a:stretch>
                            <a:fillRect l="-2174" r="-202174" b="-202222"/>
                          </a:stretch>
                        </a:blipFill>
                      </a:tcPr>
                    </a:tc>
                    <a:tc>
                      <a:txBody>
                        <a:bodyPr/>
                        <a:lstStyle/>
                        <a:p>
                          <a:endParaRPr lang="en-US"/>
                        </a:p>
                      </a:txBody>
                      <a:tcPr marL="128810" marR="128810" marT="64406" marB="64406" anchor="ctr">
                        <a:blipFill>
                          <a:blip r:embed="rId6"/>
                          <a:stretch>
                            <a:fillRect l="-102174" r="-102174" b="-202222"/>
                          </a:stretch>
                        </a:blipFill>
                      </a:tcPr>
                    </a:tc>
                    <a:tc>
                      <a:txBody>
                        <a:bodyPr/>
                        <a:lstStyle/>
                        <a:p>
                          <a:endParaRPr lang="en-US"/>
                        </a:p>
                      </a:txBody>
                      <a:tcPr marL="128810" marR="128810" marT="64406" marB="64406" anchor="ctr">
                        <a:blipFill>
                          <a:blip r:embed="rId6"/>
                          <a:stretch>
                            <a:fillRect l="-202174" r="-2174" b="-202222"/>
                          </a:stretch>
                        </a:blipFill>
                      </a:tcPr>
                    </a:tc>
                    <a:extLst>
                      <a:ext uri="{0D108BD9-81ED-4DB2-BD59-A6C34878D82A}">
                        <a16:rowId xmlns:a16="http://schemas.microsoft.com/office/drawing/2014/main" val="2279497765"/>
                      </a:ext>
                    </a:extLst>
                  </a:tr>
                  <a:tr h="569187">
                    <a:tc>
                      <a:txBody>
                        <a:bodyPr/>
                        <a:lstStyle/>
                        <a:p>
                          <a:endParaRPr lang="en-US"/>
                        </a:p>
                      </a:txBody>
                      <a:tcPr marL="128810" marR="128810" marT="64406" marB="64406" anchor="ctr">
                        <a:blipFill>
                          <a:blip r:embed="rId6"/>
                          <a:stretch>
                            <a:fillRect l="-2174" t="-97826" r="-202174" b="-97826"/>
                          </a:stretch>
                        </a:blipFill>
                      </a:tcPr>
                    </a:tc>
                    <a:tc>
                      <a:txBody>
                        <a:bodyPr/>
                        <a:lstStyle/>
                        <a:p>
                          <a:endParaRPr lang="en-US"/>
                        </a:p>
                      </a:txBody>
                      <a:tcPr marL="128810" marR="128810" marT="64406" marB="64406" anchor="ctr">
                        <a:blipFill>
                          <a:blip r:embed="rId6"/>
                          <a:stretch>
                            <a:fillRect l="-102174" t="-97826" r="-102174" b="-97826"/>
                          </a:stretch>
                        </a:blipFill>
                      </a:tcPr>
                    </a:tc>
                    <a:tc>
                      <a:txBody>
                        <a:bodyPr/>
                        <a:lstStyle/>
                        <a:p>
                          <a:endParaRPr lang="en-US"/>
                        </a:p>
                      </a:txBody>
                      <a:tcPr marL="128810" marR="128810" marT="64406" marB="64406" anchor="ctr">
                        <a:blipFill>
                          <a:blip r:embed="rId6"/>
                          <a:stretch>
                            <a:fillRect l="-202174" t="-97826" r="-2174" b="-97826"/>
                          </a:stretch>
                        </a:blipFill>
                      </a:tcPr>
                    </a:tc>
                    <a:extLst>
                      <a:ext uri="{0D108BD9-81ED-4DB2-BD59-A6C34878D82A}">
                        <a16:rowId xmlns:a16="http://schemas.microsoft.com/office/drawing/2014/main" val="447334471"/>
                      </a:ext>
                    </a:extLst>
                  </a:tr>
                  <a:tr h="569187">
                    <a:tc>
                      <a:txBody>
                        <a:bodyPr/>
                        <a:lstStyle/>
                        <a:p>
                          <a:endParaRPr lang="en-US"/>
                        </a:p>
                      </a:txBody>
                      <a:tcPr marL="128810" marR="128810" marT="64406" marB="64406" anchor="ctr">
                        <a:blipFill>
                          <a:blip r:embed="rId6"/>
                          <a:stretch>
                            <a:fillRect l="-2174" t="-202222" r="-202174"/>
                          </a:stretch>
                        </a:blipFill>
                      </a:tcPr>
                    </a:tc>
                    <a:tc>
                      <a:txBody>
                        <a:bodyPr/>
                        <a:lstStyle/>
                        <a:p>
                          <a:endParaRPr lang="en-US"/>
                        </a:p>
                      </a:txBody>
                      <a:tcPr marL="128810" marR="128810" marT="64406" marB="64406" anchor="ctr">
                        <a:blipFill>
                          <a:blip r:embed="rId6"/>
                          <a:stretch>
                            <a:fillRect l="-102174" t="-202222" r="-102174"/>
                          </a:stretch>
                        </a:blipFill>
                      </a:tcPr>
                    </a:tc>
                    <a:tc>
                      <a:txBody>
                        <a:bodyPr/>
                        <a:lstStyle/>
                        <a:p>
                          <a:endParaRPr lang="en-US"/>
                        </a:p>
                      </a:txBody>
                      <a:tcPr marL="128810" marR="128810" marT="64406" marB="64406" anchor="ctr">
                        <a:blipFill>
                          <a:blip r:embed="rId6"/>
                          <a:stretch>
                            <a:fillRect l="-202174" t="-202222" r="-2174"/>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BCBF66B0-532C-7B41-9E03-0C979059117B}"/>
                  </a:ext>
                </a:extLst>
              </p:cNvPr>
              <p:cNvGraphicFramePr>
                <a:graphicFrameLocks noGrp="1"/>
              </p:cNvGraphicFramePr>
              <p:nvPr>
                <p:extLst>
                  <p:ext uri="{D42A27DB-BD31-4B8C-83A1-F6EECF244321}">
                    <p14:modId xmlns:p14="http://schemas.microsoft.com/office/powerpoint/2010/main" val="559633338"/>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28" name="Table 27">
                <a:extLst>
                  <a:ext uri="{FF2B5EF4-FFF2-40B4-BE49-F238E27FC236}">
                    <a16:creationId xmlns:a16="http://schemas.microsoft.com/office/drawing/2014/main" id="{BCBF66B0-532C-7B41-9E03-0C979059117B}"/>
                  </a:ext>
                </a:extLst>
              </p:cNvPr>
              <p:cNvGraphicFramePr>
                <a:graphicFrameLocks noGrp="1"/>
              </p:cNvGraphicFramePr>
              <p:nvPr>
                <p:extLst>
                  <p:ext uri="{D42A27DB-BD31-4B8C-83A1-F6EECF244321}">
                    <p14:modId xmlns:p14="http://schemas.microsoft.com/office/powerpoint/2010/main" val="559633338"/>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7"/>
                          <a:stretch>
                            <a:fillRect l="-2857" r="-200000" b="-197143"/>
                          </a:stretch>
                        </a:blipFill>
                      </a:tcPr>
                    </a:tc>
                    <a:tc>
                      <a:txBody>
                        <a:bodyPr/>
                        <a:lstStyle/>
                        <a:p>
                          <a:endParaRPr lang="en-US"/>
                        </a:p>
                      </a:txBody>
                      <a:tcPr marL="97913" marR="97913" marT="48958" marB="48958" anchor="ctr">
                        <a:blipFill>
                          <a:blip r:embed="rId7"/>
                          <a:stretch>
                            <a:fillRect l="-102857" r="-100000" b="-197143"/>
                          </a:stretch>
                        </a:blipFill>
                      </a:tcPr>
                    </a:tc>
                    <a:tc>
                      <a:txBody>
                        <a:bodyPr/>
                        <a:lstStyle/>
                        <a:p>
                          <a:endParaRPr lang="en-US"/>
                        </a:p>
                      </a:txBody>
                      <a:tcPr marL="97913" marR="97913" marT="48958" marB="48958" anchor="ctr">
                        <a:blipFill>
                          <a:blip r:embed="rId7"/>
                          <a:stretch>
                            <a:fillRect l="-202857" b="-197143"/>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7"/>
                          <a:stretch>
                            <a:fillRect l="-2857" t="-102941" r="-200000" b="-102941"/>
                          </a:stretch>
                        </a:blipFill>
                      </a:tcPr>
                    </a:tc>
                    <a:tc>
                      <a:txBody>
                        <a:bodyPr/>
                        <a:lstStyle/>
                        <a:p>
                          <a:endParaRPr lang="en-US"/>
                        </a:p>
                      </a:txBody>
                      <a:tcPr marL="97913" marR="97913" marT="48958" marB="48958" anchor="ctr">
                        <a:blipFill>
                          <a:blip r:embed="rId7"/>
                          <a:stretch>
                            <a:fillRect l="-102857" t="-102941" r="-100000" b="-102941"/>
                          </a:stretch>
                        </a:blipFill>
                      </a:tcPr>
                    </a:tc>
                    <a:tc>
                      <a:txBody>
                        <a:bodyPr/>
                        <a:lstStyle/>
                        <a:p>
                          <a:endParaRPr lang="en-US"/>
                        </a:p>
                      </a:txBody>
                      <a:tcPr marL="97913" marR="97913" marT="48958" marB="48958" anchor="ctr">
                        <a:blipFill>
                          <a:blip r:embed="rId7"/>
                          <a:stretch>
                            <a:fillRect l="-202857" t="-102941" b="-102941"/>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7"/>
                          <a:stretch>
                            <a:fillRect l="-2857" t="-197143" r="-200000"/>
                          </a:stretch>
                        </a:blipFill>
                      </a:tcPr>
                    </a:tc>
                    <a:tc>
                      <a:txBody>
                        <a:bodyPr/>
                        <a:lstStyle/>
                        <a:p>
                          <a:endParaRPr lang="en-US"/>
                        </a:p>
                      </a:txBody>
                      <a:tcPr marL="97913" marR="97913" marT="48958" marB="48958" anchor="ctr">
                        <a:blipFill>
                          <a:blip r:embed="rId7"/>
                          <a:stretch>
                            <a:fillRect l="-102857" t="-197143" r="-100000"/>
                          </a:stretch>
                        </a:blipFill>
                      </a:tcPr>
                    </a:tc>
                    <a:tc>
                      <a:txBody>
                        <a:bodyPr/>
                        <a:lstStyle/>
                        <a:p>
                          <a:endParaRPr lang="en-US"/>
                        </a:p>
                      </a:txBody>
                      <a:tcPr marL="97913" marR="97913" marT="48958" marB="48958" anchor="ctr">
                        <a:blipFill>
                          <a:blip r:embed="rId7"/>
                          <a:stretch>
                            <a:fillRect l="-202857" t="-197143"/>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9" name="Table 28">
                <a:extLst>
                  <a:ext uri="{FF2B5EF4-FFF2-40B4-BE49-F238E27FC236}">
                    <a16:creationId xmlns:a16="http://schemas.microsoft.com/office/drawing/2014/main" id="{3AD469FB-A733-2E4A-BE9F-5CE7B5B95533}"/>
                  </a:ext>
                </a:extLst>
              </p:cNvPr>
              <p:cNvGraphicFramePr>
                <a:graphicFrameLocks noGrp="1"/>
              </p:cNvGraphicFramePr>
              <p:nvPr>
                <p:extLst>
                  <p:ext uri="{D42A27DB-BD31-4B8C-83A1-F6EECF244321}">
                    <p14:modId xmlns:p14="http://schemas.microsoft.com/office/powerpoint/2010/main" val="2110170118"/>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29" name="Table 28">
                <a:extLst>
                  <a:ext uri="{FF2B5EF4-FFF2-40B4-BE49-F238E27FC236}">
                    <a16:creationId xmlns:a16="http://schemas.microsoft.com/office/drawing/2014/main" id="{3AD469FB-A733-2E4A-BE9F-5CE7B5B95533}"/>
                  </a:ext>
                </a:extLst>
              </p:cNvPr>
              <p:cNvGraphicFramePr>
                <a:graphicFrameLocks noGrp="1"/>
              </p:cNvGraphicFramePr>
              <p:nvPr>
                <p:extLst>
                  <p:ext uri="{D42A27DB-BD31-4B8C-83A1-F6EECF244321}">
                    <p14:modId xmlns:p14="http://schemas.microsoft.com/office/powerpoint/2010/main" val="2110170118"/>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8"/>
                          <a:stretch>
                            <a:fillRect t="-2941" r="-202857" b="-202941"/>
                          </a:stretch>
                        </a:blipFill>
                      </a:tcPr>
                    </a:tc>
                    <a:tc>
                      <a:txBody>
                        <a:bodyPr/>
                        <a:lstStyle/>
                        <a:p>
                          <a:endParaRPr lang="en-US"/>
                        </a:p>
                      </a:txBody>
                      <a:tcPr marL="97913" marR="97913" marT="48958" marB="48958" anchor="ctr">
                        <a:blipFill>
                          <a:blip r:embed="rId8"/>
                          <a:stretch>
                            <a:fillRect l="-100000" t="-2941" r="-102857" b="-202941"/>
                          </a:stretch>
                        </a:blipFill>
                      </a:tcPr>
                    </a:tc>
                    <a:tc>
                      <a:txBody>
                        <a:bodyPr/>
                        <a:lstStyle/>
                        <a:p>
                          <a:endParaRPr lang="en-US"/>
                        </a:p>
                      </a:txBody>
                      <a:tcPr marL="97913" marR="97913" marT="48958" marB="48958" anchor="ctr">
                        <a:blipFill>
                          <a:blip r:embed="rId8"/>
                          <a:stretch>
                            <a:fillRect l="-200000" t="-2941" r="-2857" b="-202941"/>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8"/>
                          <a:stretch>
                            <a:fillRect t="-100000" r="-202857" b="-97143"/>
                          </a:stretch>
                        </a:blipFill>
                      </a:tcPr>
                    </a:tc>
                    <a:tc>
                      <a:txBody>
                        <a:bodyPr/>
                        <a:lstStyle/>
                        <a:p>
                          <a:endParaRPr lang="en-US"/>
                        </a:p>
                      </a:txBody>
                      <a:tcPr marL="97913" marR="97913" marT="48958" marB="48958" anchor="ctr">
                        <a:blipFill>
                          <a:blip r:embed="rId8"/>
                          <a:stretch>
                            <a:fillRect l="-100000" t="-100000" r="-102857" b="-97143"/>
                          </a:stretch>
                        </a:blipFill>
                      </a:tcPr>
                    </a:tc>
                    <a:tc>
                      <a:txBody>
                        <a:bodyPr/>
                        <a:lstStyle/>
                        <a:p>
                          <a:endParaRPr lang="en-US"/>
                        </a:p>
                      </a:txBody>
                      <a:tcPr marL="97913" marR="97913" marT="48958" marB="48958" anchor="ctr">
                        <a:blipFill>
                          <a:blip r:embed="rId8"/>
                          <a:stretch>
                            <a:fillRect l="-200000" t="-100000" r="-2857" b="-97143"/>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8"/>
                          <a:stretch>
                            <a:fillRect t="-205882" r="-202857"/>
                          </a:stretch>
                        </a:blipFill>
                      </a:tcPr>
                    </a:tc>
                    <a:tc>
                      <a:txBody>
                        <a:bodyPr/>
                        <a:lstStyle/>
                        <a:p>
                          <a:endParaRPr lang="en-US"/>
                        </a:p>
                      </a:txBody>
                      <a:tcPr marL="97913" marR="97913" marT="48958" marB="48958" anchor="ctr">
                        <a:blipFill>
                          <a:blip r:embed="rId8"/>
                          <a:stretch>
                            <a:fillRect l="-100000" t="-205882" r="-102857"/>
                          </a:stretch>
                        </a:blipFill>
                      </a:tcPr>
                    </a:tc>
                    <a:tc>
                      <a:txBody>
                        <a:bodyPr/>
                        <a:lstStyle/>
                        <a:p>
                          <a:endParaRPr lang="en-US"/>
                        </a:p>
                      </a:txBody>
                      <a:tcPr marL="97913" marR="97913" marT="48958" marB="48958" anchor="ctr">
                        <a:blipFill>
                          <a:blip r:embed="rId8"/>
                          <a:stretch>
                            <a:fillRect l="-200000" t="-205882" r="-2857"/>
                          </a:stretch>
                        </a:blipFill>
                      </a:tcPr>
                    </a:tc>
                    <a:extLst>
                      <a:ext uri="{0D108BD9-81ED-4DB2-BD59-A6C34878D82A}">
                        <a16:rowId xmlns:a16="http://schemas.microsoft.com/office/drawing/2014/main" val="3172030577"/>
                      </a:ext>
                    </a:extLst>
                  </a:tr>
                </a:tbl>
              </a:graphicData>
            </a:graphic>
          </p:graphicFrame>
        </mc:Fallback>
      </mc:AlternateContent>
    </p:spTree>
    <p:extLst>
      <p:ext uri="{BB962C8B-B14F-4D97-AF65-F5344CB8AC3E}">
        <p14:creationId xmlns:p14="http://schemas.microsoft.com/office/powerpoint/2010/main" val="368593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4" grpId="0"/>
      <p:bldP spid="136" grpId="0"/>
      <p:bldP spid="137"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captioning with RNNs and attention</a:t>
            </a:r>
          </a:p>
        </p:txBody>
      </p:sp>
      <mc:AlternateContent xmlns:mc="http://schemas.openxmlformats.org/markup-compatibility/2006" xmlns:a14="http://schemas.microsoft.com/office/drawing/2010/main">
        <mc:Choice Requires="a14">
          <p:sp>
            <p:nvSpPr>
              <p:cNvPr id="15" name="Rectangle 14"/>
              <p:cNvSpPr/>
              <p:nvPr/>
            </p:nvSpPr>
            <p:spPr>
              <a:xfrm>
                <a:off x="6133609"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133609" y="3418111"/>
                <a:ext cx="438967" cy="604157"/>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p:cxnSp>
        <p:nvCxnSpPr>
          <p:cNvPr id="59" name="Straight Arrow Connector 58"/>
          <p:cNvCxnSpPr>
            <a:cxnSpLocks/>
            <a:endCxn id="15" idx="1"/>
          </p:cNvCxnSpPr>
          <p:nvPr/>
        </p:nvCxnSpPr>
        <p:spPr>
          <a:xfrm>
            <a:off x="4806677" y="3712023"/>
            <a:ext cx="1326932" cy="81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Rectangle 164"/>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5" name="Rectangle 164"/>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3"/>
                <a:stretch>
                  <a:fillRect/>
                </a:stretch>
              </a:blipFill>
              <a:ln w="12700">
                <a:solidFill>
                  <a:srgbClr val="FF9300"/>
                </a:solidFill>
              </a:ln>
            </p:spPr>
            <p:txBody>
              <a:bodyPr/>
              <a:lstStyle/>
              <a:p>
                <a:r>
                  <a:rPr lang="en-US">
                    <a:noFill/>
                  </a:rPr>
                  <a:t> </a:t>
                </a:r>
              </a:p>
            </p:txBody>
          </p:sp>
        </mc:Fallback>
      </mc:AlternateContent>
      <p:cxnSp>
        <p:nvCxnSpPr>
          <p:cNvPr id="128" name="Straight Arrow Connector 127"/>
          <p:cNvCxnSpPr/>
          <p:nvPr/>
        </p:nvCxnSpPr>
        <p:spPr>
          <a:xfrm flipV="1">
            <a:off x="4017819" y="2632364"/>
            <a:ext cx="0" cy="194072"/>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cxnSpLocks/>
          </p:cNvCxnSpPr>
          <p:nvPr/>
        </p:nvCxnSpPr>
        <p:spPr>
          <a:xfrm flipV="1">
            <a:off x="4633211" y="1976740"/>
            <a:ext cx="659060" cy="4189"/>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633211" y="1669493"/>
            <a:ext cx="688202" cy="276999"/>
          </a:xfrm>
          <a:prstGeom prst="rect">
            <a:avLst/>
          </a:prstGeom>
          <a:noFill/>
        </p:spPr>
        <p:txBody>
          <a:bodyPr wrap="none" rtlCol="0">
            <a:spAutoFit/>
          </a:bodyPr>
          <a:lstStyle/>
          <a:p>
            <a:r>
              <a:rPr lang="en-US" sz="1200"/>
              <a:t>softmax</a:t>
            </a:r>
            <a:endParaRPr lang="en-US" sz="1200" dirty="0"/>
          </a:p>
        </p:txBody>
      </p:sp>
      <p:sp>
        <p:nvSpPr>
          <p:cNvPr id="136" name="TextBox 135"/>
          <p:cNvSpPr txBox="1"/>
          <p:nvPr/>
        </p:nvSpPr>
        <p:spPr>
          <a:xfrm>
            <a:off x="3176697" y="966306"/>
            <a:ext cx="1613134" cy="338554"/>
          </a:xfrm>
          <a:prstGeom prst="rect">
            <a:avLst/>
          </a:prstGeom>
          <a:noFill/>
        </p:spPr>
        <p:txBody>
          <a:bodyPr wrap="none" rtlCol="0">
            <a:spAutoFit/>
          </a:bodyPr>
          <a:lstStyle/>
          <a:p>
            <a:r>
              <a:rPr lang="en-US" sz="1600"/>
              <a:t>Alignment scores</a:t>
            </a:r>
            <a:endParaRPr lang="en-US" sz="1600" dirty="0"/>
          </a:p>
        </p:txBody>
      </p:sp>
      <p:sp>
        <p:nvSpPr>
          <p:cNvPr id="137" name="TextBox 136"/>
          <p:cNvSpPr txBox="1"/>
          <p:nvPr/>
        </p:nvSpPr>
        <p:spPr>
          <a:xfrm>
            <a:off x="5121665" y="967154"/>
            <a:ext cx="1663212" cy="338554"/>
          </a:xfrm>
          <a:prstGeom prst="rect">
            <a:avLst/>
          </a:prstGeom>
          <a:noFill/>
        </p:spPr>
        <p:txBody>
          <a:bodyPr wrap="none" rtlCol="0">
            <a:spAutoFit/>
          </a:bodyPr>
          <a:lstStyle/>
          <a:p>
            <a:r>
              <a:rPr lang="en-US" sz="1600"/>
              <a:t>Attention weights</a:t>
            </a:r>
            <a:endParaRPr lang="en-US" sz="1600" dirty="0"/>
          </a:p>
        </p:txBody>
      </p:sp>
      <p:cxnSp>
        <p:nvCxnSpPr>
          <p:cNvPr id="149" name="Straight Arrow Connector 148"/>
          <p:cNvCxnSpPr>
            <a:cxnSpLocks/>
          </p:cNvCxnSpPr>
          <p:nvPr/>
        </p:nvCxnSpPr>
        <p:spPr>
          <a:xfrm flipH="1" flipV="1">
            <a:off x="4682837" y="2611583"/>
            <a:ext cx="1458347" cy="841703"/>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p:cNvCxnSpPr>
            <a:cxnSpLocks/>
            <a:endCxn id="51" idx="0"/>
          </p:cNvCxnSpPr>
          <p:nvPr/>
        </p:nvCxnSpPr>
        <p:spPr>
          <a:xfrm rot="16200000" flipH="1">
            <a:off x="5231385" y="3314729"/>
            <a:ext cx="3363028" cy="652204"/>
          </a:xfrm>
          <a:prstGeom prst="bentConnector3">
            <a:avLst>
              <a:gd name="adj1" fmla="val 290"/>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2" descr="at, Young Animal, Curious, Wildcat, Animal"/>
          <p:cNvPicPr>
            <a:picLocks noChangeAspect="1" noChangeArrowheads="1"/>
          </p:cNvPicPr>
          <p:nvPr/>
        </p:nvPicPr>
        <p:blipFill rotWithShape="1">
          <a:blip r:embed="rId4">
            <a:extLst>
              <a:ext uri="{28A0092B-C50C-407E-A947-70E740481C1C}">
                <a14:useLocalDpi xmlns:a14="http://schemas.microsoft.com/office/drawing/2010/main" val="0"/>
              </a:ext>
            </a:extLst>
          </a:blip>
          <a:srcRect l="4573" t="9091" r="39906"/>
          <a:stretch/>
        </p:blipFill>
        <p:spPr bwMode="auto">
          <a:xfrm>
            <a:off x="157176" y="2835057"/>
            <a:ext cx="1718989" cy="17151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7A84F3A-DA0B-3D44-9545-C3E5C92ABE91}"/>
                  </a:ext>
                </a:extLst>
              </p:cNvPr>
              <p:cNvSpPr txBox="1"/>
              <p:nvPr/>
            </p:nvSpPr>
            <p:spPr>
              <a:xfrm>
                <a:off x="164979" y="1718383"/>
                <a:ext cx="3111621" cy="491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𝑒</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 = </m:t>
                      </m:r>
                      <m:r>
                        <a:rPr lang="en-US" sz="2400" i="1" dirty="0" err="1">
                          <a:solidFill>
                            <a:srgbClr val="9900CC"/>
                          </a:solidFill>
                          <a:latin typeface="Cambria Math" panose="02040503050406030204" pitchFamily="18" charset="0"/>
                        </a:rPr>
                        <m:t>𝑓</m:t>
                      </m:r>
                      <m:r>
                        <m:rPr>
                          <m:sty m:val="p"/>
                        </m:rPr>
                        <a:rPr lang="en-US" sz="2400" i="0" baseline="-25000" dirty="0" err="1">
                          <a:solidFill>
                            <a:srgbClr val="9900CC"/>
                          </a:solidFill>
                          <a:latin typeface="Cambria Math" panose="02040503050406030204" pitchFamily="18" charset="0"/>
                        </a:rPr>
                        <m:t>att</m:t>
                      </m:r>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𝑠</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−1</m:t>
                          </m:r>
                        </m:sub>
                      </m:sSub>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h</m:t>
                          </m:r>
                        </m:e>
                        <m:sub>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m:t>
                      </m:r>
                    </m:oMath>
                  </m:oMathPara>
                </a14:m>
                <a:endParaRPr lang="en-US" sz="2400" dirty="0">
                  <a:solidFill>
                    <a:srgbClr val="9900CC"/>
                  </a:solidFill>
                </a:endParaRPr>
              </a:p>
            </p:txBody>
          </p:sp>
        </mc:Choice>
        <mc:Fallback xmlns="">
          <p:sp>
            <p:nvSpPr>
              <p:cNvPr id="28" name="TextBox 27">
                <a:extLst>
                  <a:ext uri="{FF2B5EF4-FFF2-40B4-BE49-F238E27FC236}">
                    <a16:creationId xmlns:a16="http://schemas.microsoft.com/office/drawing/2014/main" id="{D7A84F3A-DA0B-3D44-9545-C3E5C92ABE91}"/>
                  </a:ext>
                </a:extLst>
              </p:cNvPr>
              <p:cNvSpPr txBox="1">
                <a:spLocks noRot="1" noChangeAspect="1" noMove="1" noResize="1" noEditPoints="1" noAdjustHandles="1" noChangeArrowheads="1" noChangeShapeType="1" noTextEdit="1"/>
              </p:cNvSpPr>
              <p:nvPr/>
            </p:nvSpPr>
            <p:spPr>
              <a:xfrm>
                <a:off x="164979" y="1718383"/>
                <a:ext cx="3111621" cy="491417"/>
              </a:xfrm>
              <a:prstGeom prst="rect">
                <a:avLst/>
              </a:prstGeom>
              <a:blipFill>
                <a:blip r:embed="rId5"/>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F444824-2DBD-234B-990E-05F9C5786982}"/>
                  </a:ext>
                </a:extLst>
              </p:cNvPr>
              <p:cNvSpPr/>
              <p:nvPr/>
            </p:nvSpPr>
            <p:spPr>
              <a:xfrm>
                <a:off x="7744362"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6" name="Rectangle 25">
                <a:extLst>
                  <a:ext uri="{FF2B5EF4-FFF2-40B4-BE49-F238E27FC236}">
                    <a16:creationId xmlns:a16="http://schemas.microsoft.com/office/drawing/2014/main" id="{1F444824-2DBD-234B-990E-05F9C5786982}"/>
                  </a:ext>
                </a:extLst>
              </p:cNvPr>
              <p:cNvSpPr>
                <a:spLocks noRot="1" noChangeAspect="1" noMove="1" noResize="1" noEditPoints="1" noAdjustHandles="1" noChangeArrowheads="1" noChangeShapeType="1" noTextEdit="1"/>
              </p:cNvSpPr>
              <p:nvPr/>
            </p:nvSpPr>
            <p:spPr>
              <a:xfrm>
                <a:off x="7744362" y="3418114"/>
                <a:ext cx="438967" cy="604157"/>
              </a:xfrm>
              <a:prstGeom prst="rect">
                <a:avLst/>
              </a:prstGeom>
              <a:blipFill>
                <a:blip r:embed="rId6"/>
                <a:stretch>
                  <a:fillRect/>
                </a:stretch>
              </a:blipFill>
              <a:ln w="12700">
                <a:solidFill>
                  <a:schemeClr val="accent1"/>
                </a:solidFill>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BDC3F226-C019-2D41-8665-01967F288F0F}"/>
              </a:ext>
            </a:extLst>
          </p:cNvPr>
          <p:cNvSpPr txBox="1"/>
          <p:nvPr/>
        </p:nvSpPr>
        <p:spPr>
          <a:xfrm>
            <a:off x="7440302" y="5543551"/>
            <a:ext cx="1047083"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5FD0D440-5715-8949-BF1B-4FA8278B0648}"/>
                  </a:ext>
                </a:extLst>
              </p:cNvPr>
              <p:cNvSpPr/>
              <p:nvPr/>
            </p:nvSpPr>
            <p:spPr>
              <a:xfrm>
                <a:off x="8003781"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29" name="Rectangle 28">
                <a:extLst>
                  <a:ext uri="{FF2B5EF4-FFF2-40B4-BE49-F238E27FC236}">
                    <a16:creationId xmlns:a16="http://schemas.microsoft.com/office/drawing/2014/main" id="{5FD0D440-5715-8949-BF1B-4FA8278B0648}"/>
                  </a:ext>
                </a:extLst>
              </p:cNvPr>
              <p:cNvSpPr>
                <a:spLocks noRot="1" noChangeAspect="1" noMove="1" noResize="1" noEditPoints="1" noAdjustHandles="1" noChangeArrowheads="1" noChangeShapeType="1" noTextEdit="1"/>
              </p:cNvSpPr>
              <p:nvPr/>
            </p:nvSpPr>
            <p:spPr>
              <a:xfrm>
                <a:off x="8003781" y="4580164"/>
                <a:ext cx="409985" cy="604157"/>
              </a:xfrm>
              <a:prstGeom prst="rect">
                <a:avLst/>
              </a:prstGeom>
              <a:blipFill>
                <a:blip r:embed="rId7"/>
                <a:stretch>
                  <a:fillRect l="-571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558281C-D0F4-604B-9C1E-5206ED36558E}"/>
                  </a:ext>
                </a:extLst>
              </p:cNvPr>
              <p:cNvSpPr/>
              <p:nvPr/>
            </p:nvSpPr>
            <p:spPr>
              <a:xfrm>
                <a:off x="775885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30" name="Rectangle 29">
                <a:extLst>
                  <a:ext uri="{FF2B5EF4-FFF2-40B4-BE49-F238E27FC236}">
                    <a16:creationId xmlns:a16="http://schemas.microsoft.com/office/drawing/2014/main" id="{5558281C-D0F4-604B-9C1E-5206ED36558E}"/>
                  </a:ext>
                </a:extLst>
              </p:cNvPr>
              <p:cNvSpPr>
                <a:spLocks noRot="1" noChangeAspect="1" noMove="1" noResize="1" noEditPoints="1" noAdjustHandles="1" noChangeArrowheads="1" noChangeShapeType="1" noTextEdit="1"/>
              </p:cNvSpPr>
              <p:nvPr/>
            </p:nvSpPr>
            <p:spPr>
              <a:xfrm>
                <a:off x="7758850" y="2251546"/>
                <a:ext cx="409985" cy="604157"/>
              </a:xfrm>
              <a:prstGeom prst="rect">
                <a:avLst/>
              </a:prstGeom>
              <a:blipFill>
                <a:blip r:embed="rId8"/>
                <a:stretch>
                  <a:fillRect l="-5882"/>
                </a:stretch>
              </a:blipFill>
              <a:ln w="12700">
                <a:solidFill>
                  <a:schemeClr val="accent6"/>
                </a:solid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7A1B98E9-AE01-6B49-9BB5-1DE535A329F4}"/>
              </a:ext>
            </a:extLst>
          </p:cNvPr>
          <p:cNvSpPr txBox="1"/>
          <p:nvPr/>
        </p:nvSpPr>
        <p:spPr>
          <a:xfrm>
            <a:off x="7717621" y="1695244"/>
            <a:ext cx="492444" cy="369332"/>
          </a:xfrm>
          <a:prstGeom prst="rect">
            <a:avLst/>
          </a:prstGeom>
          <a:noFill/>
        </p:spPr>
        <p:txBody>
          <a:bodyPr wrap="none" rtlCol="0" anchor="ctr">
            <a:spAutoFit/>
          </a:bodyPr>
          <a:lstStyle/>
          <a:p>
            <a:pPr algn="ctr"/>
            <a:r>
              <a:rPr lang="en-US" dirty="0">
                <a:solidFill>
                  <a:srgbClr val="0000FF"/>
                </a:solidFill>
              </a:rPr>
              <a:t>cat</a:t>
            </a:r>
          </a:p>
        </p:txBody>
      </p:sp>
      <p:cxnSp>
        <p:nvCxnSpPr>
          <p:cNvPr id="32" name="Straight Arrow Connector 31">
            <a:extLst>
              <a:ext uri="{FF2B5EF4-FFF2-40B4-BE49-F238E27FC236}">
                <a16:creationId xmlns:a16="http://schemas.microsoft.com/office/drawing/2014/main" id="{6CEBEA2F-4FB5-534F-9119-D2D1276F4DAB}"/>
              </a:ext>
            </a:extLst>
          </p:cNvPr>
          <p:cNvCxnSpPr/>
          <p:nvPr/>
        </p:nvCxnSpPr>
        <p:spPr>
          <a:xfrm flipV="1">
            <a:off x="8102639"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1B3E23E-D41E-A84E-BCFF-48CDF00AB4BD}"/>
              </a:ext>
            </a:extLst>
          </p:cNvPr>
          <p:cNvCxnSpPr/>
          <p:nvPr/>
        </p:nvCxnSpPr>
        <p:spPr>
          <a:xfrm flipH="1" flipV="1">
            <a:off x="7963843"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DD42834-631D-DA41-B7B7-8EB0D99D7BE3}"/>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C877886-5D46-D646-B4BF-D789ADAF7ED6}"/>
              </a:ext>
            </a:extLst>
          </p:cNvPr>
          <p:cNvCxnSpPr>
            <a:endCxn id="26" idx="1"/>
          </p:cNvCxnSpPr>
          <p:nvPr/>
        </p:nvCxnSpPr>
        <p:spPr>
          <a:xfrm>
            <a:off x="6572576" y="3720190"/>
            <a:ext cx="1171786"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D83E13D-CA3A-D444-B37C-115C6AA951F9}"/>
              </a:ext>
            </a:extLst>
          </p:cNvPr>
          <p:cNvCxnSpPr>
            <a:cxnSpLocks/>
          </p:cNvCxnSpPr>
          <p:nvPr/>
        </p:nvCxnSpPr>
        <p:spPr>
          <a:xfrm>
            <a:off x="4001354" y="5424534"/>
            <a:ext cx="3663191" cy="0"/>
          </a:xfrm>
          <a:prstGeom prst="straightConnector1">
            <a:avLst/>
          </a:prstGeom>
          <a:ln w="25400">
            <a:solidFill>
              <a:srgbClr val="D60093"/>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47324F5-A753-AD40-A365-E51601A75DBD}"/>
              </a:ext>
            </a:extLst>
          </p:cNvPr>
          <p:cNvCxnSpPr/>
          <p:nvPr/>
        </p:nvCxnSpPr>
        <p:spPr>
          <a:xfrm flipV="1">
            <a:off x="7664545" y="5192163"/>
            <a:ext cx="0" cy="225198"/>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B1D5ABE-A3DA-8948-AD18-E7E64074C53C}"/>
              </a:ext>
            </a:extLst>
          </p:cNvPr>
          <p:cNvCxnSpPr/>
          <p:nvPr/>
        </p:nvCxnSpPr>
        <p:spPr>
          <a:xfrm>
            <a:off x="4001354" y="4574055"/>
            <a:ext cx="4169" cy="865154"/>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66DE426C-0C71-C446-93F2-3432FF313992}"/>
                  </a:ext>
                </a:extLst>
              </p:cNvPr>
              <p:cNvSpPr/>
              <p:nvPr/>
            </p:nvSpPr>
            <p:spPr>
              <a:xfrm>
                <a:off x="4547937" y="5621991"/>
                <a:ext cx="2362698" cy="7750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9900CC"/>
                          </a:solidFill>
                          <a:latin typeface="Cambria Math" panose="02040503050406030204" pitchFamily="18" charset="0"/>
                        </a:rPr>
                        <m:t>𝑐</m:t>
                      </m:r>
                      <m:r>
                        <a:rPr lang="en-US" sz="2400" i="1" baseline="-25000" dirty="0" err="1">
                          <a:solidFill>
                            <a:srgbClr val="9900CC"/>
                          </a:solidFill>
                          <a:latin typeface="Cambria Math" panose="02040503050406030204" pitchFamily="18" charset="0"/>
                        </a:rPr>
                        <m:t>𝑡</m:t>
                      </m:r>
                      <m:r>
                        <a:rPr lang="en-US" sz="2400" i="1" dirty="0">
                          <a:solidFill>
                            <a:srgbClr val="9900CC"/>
                          </a:solidFill>
                          <a:latin typeface="Cambria Math" panose="02040503050406030204" pitchFamily="18" charset="0"/>
                        </a:rPr>
                        <m:t> =</m:t>
                      </m:r>
                      <m:nary>
                        <m:naryPr>
                          <m:chr m:val="∑"/>
                          <m:limLoc m:val="subSup"/>
                          <m:supHide m:val="on"/>
                          <m:ctrlPr>
                            <a:rPr lang="en-US" sz="2400" i="1" dirty="0">
                              <a:solidFill>
                                <a:srgbClr val="9900CC"/>
                              </a:solidFill>
                              <a:latin typeface="Cambria Math" panose="02040503050406030204" pitchFamily="18" charset="0"/>
                            </a:rPr>
                          </m:ctrlPr>
                        </m:naryPr>
                        <m:sub>
                          <m:r>
                            <m:rPr>
                              <m:brk m:alnAt="9"/>
                            </m:rPr>
                            <a:rPr lang="en-US" sz="2400" i="1" dirty="0">
                              <a:solidFill>
                                <a:srgbClr val="9900CC"/>
                              </a:solidFill>
                              <a:latin typeface="Cambria Math" panose="02040503050406030204" pitchFamily="18" charset="0"/>
                            </a:rPr>
                            <m:t>𝑖</m:t>
                          </m:r>
                        </m:sub>
                        <m:sup/>
                        <m:e>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𝑎</m:t>
                              </m:r>
                            </m:e>
                            <m:sub>
                              <m:r>
                                <a:rPr lang="en-US" sz="2400" i="1" dirty="0">
                                  <a:solidFill>
                                    <a:srgbClr val="9900CC"/>
                                  </a:solidFill>
                                  <a:latin typeface="Cambria Math" panose="02040503050406030204" pitchFamily="18" charset="0"/>
                                </a:rPr>
                                <m:t>𝑡</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h</m:t>
                              </m:r>
                            </m:e>
                            <m:sub>
                              <m:r>
                                <a:rPr lang="en-US" sz="2400" i="1" dirty="0">
                                  <a:solidFill>
                                    <a:srgbClr val="9900CC"/>
                                  </a:solidFill>
                                  <a:latin typeface="Cambria Math" panose="02040503050406030204" pitchFamily="18" charset="0"/>
                                </a:rPr>
                                <m:t>𝑖</m:t>
                              </m:r>
                            </m:sub>
                          </m:sSub>
                        </m:e>
                      </m:nary>
                    </m:oMath>
                  </m:oMathPara>
                </a14:m>
                <a:endParaRPr lang="en-US" sz="2400" dirty="0">
                  <a:solidFill>
                    <a:srgbClr val="9900CC"/>
                  </a:solidFill>
                </a:endParaRPr>
              </a:p>
            </p:txBody>
          </p:sp>
        </mc:Choice>
        <mc:Fallback xmlns="">
          <p:sp>
            <p:nvSpPr>
              <p:cNvPr id="44" name="Rectangle 43">
                <a:extLst>
                  <a:ext uri="{FF2B5EF4-FFF2-40B4-BE49-F238E27FC236}">
                    <a16:creationId xmlns:a16="http://schemas.microsoft.com/office/drawing/2014/main" id="{66DE426C-0C71-C446-93F2-3432FF313992}"/>
                  </a:ext>
                </a:extLst>
              </p:cNvPr>
              <p:cNvSpPr>
                <a:spLocks noRot="1" noChangeAspect="1" noMove="1" noResize="1" noEditPoints="1" noAdjustHandles="1" noChangeArrowheads="1" noChangeShapeType="1" noTextEdit="1"/>
              </p:cNvSpPr>
              <p:nvPr/>
            </p:nvSpPr>
            <p:spPr>
              <a:xfrm>
                <a:off x="4547937" y="5621991"/>
                <a:ext cx="2362698" cy="775084"/>
              </a:xfrm>
              <a:prstGeom prst="rect">
                <a:avLst/>
              </a:prstGeom>
              <a:blipFill>
                <a:blip r:embed="rId9"/>
                <a:stretch>
                  <a:fillRect l="-13904" t="-174194" b="-2451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5" name="Table 44">
                <a:extLst>
                  <a:ext uri="{FF2B5EF4-FFF2-40B4-BE49-F238E27FC236}">
                    <a16:creationId xmlns:a16="http://schemas.microsoft.com/office/drawing/2014/main" id="{9B394F59-38D1-9740-8F7E-BACA5F85BB1C}"/>
                  </a:ext>
                </a:extLst>
              </p:cNvPr>
              <p:cNvGraphicFramePr>
                <a:graphicFrameLocks noGrp="1"/>
              </p:cNvGraphicFramePr>
              <p:nvPr>
                <p:extLst>
                  <p:ext uri="{D42A27DB-BD31-4B8C-83A1-F6EECF244321}">
                    <p14:modId xmlns:p14="http://schemas.microsoft.com/office/powerpoint/2010/main" val="75369969"/>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2279497765"/>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447334471"/>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3172030577"/>
                      </a:ext>
                    </a:extLst>
                  </a:tr>
                </a:tbl>
              </a:graphicData>
            </a:graphic>
          </p:graphicFrame>
        </mc:Choice>
        <mc:Fallback xmlns="">
          <p:graphicFrame>
            <p:nvGraphicFramePr>
              <p:cNvPr id="45" name="Table 44">
                <a:extLst>
                  <a:ext uri="{FF2B5EF4-FFF2-40B4-BE49-F238E27FC236}">
                    <a16:creationId xmlns:a16="http://schemas.microsoft.com/office/drawing/2014/main" id="{9B394F59-38D1-9740-8F7E-BACA5F85BB1C}"/>
                  </a:ext>
                </a:extLst>
              </p:cNvPr>
              <p:cNvGraphicFramePr>
                <a:graphicFrameLocks noGrp="1"/>
              </p:cNvGraphicFramePr>
              <p:nvPr>
                <p:extLst>
                  <p:ext uri="{D42A27DB-BD31-4B8C-83A1-F6EECF244321}">
                    <p14:modId xmlns:p14="http://schemas.microsoft.com/office/powerpoint/2010/main" val="75369969"/>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endParaRPr lang="en-US"/>
                        </a:p>
                      </a:txBody>
                      <a:tcPr marL="128810" marR="128810" marT="64406" marB="64406" anchor="ctr">
                        <a:blipFill>
                          <a:blip r:embed="rId10"/>
                          <a:stretch>
                            <a:fillRect l="-2174" r="-202174" b="-202222"/>
                          </a:stretch>
                        </a:blipFill>
                      </a:tcPr>
                    </a:tc>
                    <a:tc>
                      <a:txBody>
                        <a:bodyPr/>
                        <a:lstStyle/>
                        <a:p>
                          <a:endParaRPr lang="en-US"/>
                        </a:p>
                      </a:txBody>
                      <a:tcPr marL="128810" marR="128810" marT="64406" marB="64406" anchor="ctr">
                        <a:blipFill>
                          <a:blip r:embed="rId10"/>
                          <a:stretch>
                            <a:fillRect l="-102174" r="-102174" b="-202222"/>
                          </a:stretch>
                        </a:blipFill>
                      </a:tcPr>
                    </a:tc>
                    <a:tc>
                      <a:txBody>
                        <a:bodyPr/>
                        <a:lstStyle/>
                        <a:p>
                          <a:endParaRPr lang="en-US"/>
                        </a:p>
                      </a:txBody>
                      <a:tcPr marL="128810" marR="128810" marT="64406" marB="64406" anchor="ctr">
                        <a:blipFill>
                          <a:blip r:embed="rId10"/>
                          <a:stretch>
                            <a:fillRect l="-202174" r="-2174" b="-202222"/>
                          </a:stretch>
                        </a:blipFill>
                      </a:tcPr>
                    </a:tc>
                    <a:extLst>
                      <a:ext uri="{0D108BD9-81ED-4DB2-BD59-A6C34878D82A}">
                        <a16:rowId xmlns:a16="http://schemas.microsoft.com/office/drawing/2014/main" val="2279497765"/>
                      </a:ext>
                    </a:extLst>
                  </a:tr>
                  <a:tr h="569187">
                    <a:tc>
                      <a:txBody>
                        <a:bodyPr/>
                        <a:lstStyle/>
                        <a:p>
                          <a:endParaRPr lang="en-US"/>
                        </a:p>
                      </a:txBody>
                      <a:tcPr marL="128810" marR="128810" marT="64406" marB="64406" anchor="ctr">
                        <a:blipFill>
                          <a:blip r:embed="rId10"/>
                          <a:stretch>
                            <a:fillRect l="-2174" t="-97826" r="-202174" b="-97826"/>
                          </a:stretch>
                        </a:blipFill>
                      </a:tcPr>
                    </a:tc>
                    <a:tc>
                      <a:txBody>
                        <a:bodyPr/>
                        <a:lstStyle/>
                        <a:p>
                          <a:endParaRPr lang="en-US"/>
                        </a:p>
                      </a:txBody>
                      <a:tcPr marL="128810" marR="128810" marT="64406" marB="64406" anchor="ctr">
                        <a:blipFill>
                          <a:blip r:embed="rId10"/>
                          <a:stretch>
                            <a:fillRect l="-102174" t="-97826" r="-102174" b="-97826"/>
                          </a:stretch>
                        </a:blipFill>
                      </a:tcPr>
                    </a:tc>
                    <a:tc>
                      <a:txBody>
                        <a:bodyPr/>
                        <a:lstStyle/>
                        <a:p>
                          <a:endParaRPr lang="en-US"/>
                        </a:p>
                      </a:txBody>
                      <a:tcPr marL="128810" marR="128810" marT="64406" marB="64406" anchor="ctr">
                        <a:blipFill>
                          <a:blip r:embed="rId10"/>
                          <a:stretch>
                            <a:fillRect l="-202174" t="-97826" r="-2174" b="-97826"/>
                          </a:stretch>
                        </a:blipFill>
                      </a:tcPr>
                    </a:tc>
                    <a:extLst>
                      <a:ext uri="{0D108BD9-81ED-4DB2-BD59-A6C34878D82A}">
                        <a16:rowId xmlns:a16="http://schemas.microsoft.com/office/drawing/2014/main" val="447334471"/>
                      </a:ext>
                    </a:extLst>
                  </a:tr>
                  <a:tr h="569187">
                    <a:tc>
                      <a:txBody>
                        <a:bodyPr/>
                        <a:lstStyle/>
                        <a:p>
                          <a:endParaRPr lang="en-US"/>
                        </a:p>
                      </a:txBody>
                      <a:tcPr marL="128810" marR="128810" marT="64406" marB="64406" anchor="ctr">
                        <a:blipFill>
                          <a:blip r:embed="rId10"/>
                          <a:stretch>
                            <a:fillRect l="-2174" t="-202222" r="-202174"/>
                          </a:stretch>
                        </a:blipFill>
                      </a:tcPr>
                    </a:tc>
                    <a:tc>
                      <a:txBody>
                        <a:bodyPr/>
                        <a:lstStyle/>
                        <a:p>
                          <a:endParaRPr lang="en-US"/>
                        </a:p>
                      </a:txBody>
                      <a:tcPr marL="128810" marR="128810" marT="64406" marB="64406" anchor="ctr">
                        <a:blipFill>
                          <a:blip r:embed="rId10"/>
                          <a:stretch>
                            <a:fillRect l="-102174" t="-202222" r="-102174"/>
                          </a:stretch>
                        </a:blipFill>
                      </a:tcPr>
                    </a:tc>
                    <a:tc>
                      <a:txBody>
                        <a:bodyPr/>
                        <a:lstStyle/>
                        <a:p>
                          <a:endParaRPr lang="en-US"/>
                        </a:p>
                      </a:txBody>
                      <a:tcPr marL="128810" marR="128810" marT="64406" marB="64406" anchor="ctr">
                        <a:blipFill>
                          <a:blip r:embed="rId10"/>
                          <a:stretch>
                            <a:fillRect l="-202174" t="-202222" r="-2174"/>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8" name="Table 47">
                <a:extLst>
                  <a:ext uri="{FF2B5EF4-FFF2-40B4-BE49-F238E27FC236}">
                    <a16:creationId xmlns:a16="http://schemas.microsoft.com/office/drawing/2014/main" id="{C9B2C1BF-362D-674B-86B2-566FCD45185C}"/>
                  </a:ext>
                </a:extLst>
              </p:cNvPr>
              <p:cNvGraphicFramePr>
                <a:graphicFrameLocks noGrp="1"/>
              </p:cNvGraphicFramePr>
              <p:nvPr>
                <p:extLst>
                  <p:ext uri="{D42A27DB-BD31-4B8C-83A1-F6EECF244321}">
                    <p14:modId xmlns:p14="http://schemas.microsoft.com/office/powerpoint/2010/main" val="3067980474"/>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48" name="Table 47">
                <a:extLst>
                  <a:ext uri="{FF2B5EF4-FFF2-40B4-BE49-F238E27FC236}">
                    <a16:creationId xmlns:a16="http://schemas.microsoft.com/office/drawing/2014/main" id="{C9B2C1BF-362D-674B-86B2-566FCD45185C}"/>
                  </a:ext>
                </a:extLst>
              </p:cNvPr>
              <p:cNvGraphicFramePr>
                <a:graphicFrameLocks noGrp="1"/>
              </p:cNvGraphicFramePr>
              <p:nvPr>
                <p:extLst>
                  <p:ext uri="{D42A27DB-BD31-4B8C-83A1-F6EECF244321}">
                    <p14:modId xmlns:p14="http://schemas.microsoft.com/office/powerpoint/2010/main" val="3067980474"/>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11"/>
                          <a:stretch>
                            <a:fillRect l="-2857" r="-200000" b="-197143"/>
                          </a:stretch>
                        </a:blipFill>
                      </a:tcPr>
                    </a:tc>
                    <a:tc>
                      <a:txBody>
                        <a:bodyPr/>
                        <a:lstStyle/>
                        <a:p>
                          <a:endParaRPr lang="en-US"/>
                        </a:p>
                      </a:txBody>
                      <a:tcPr marL="97913" marR="97913" marT="48958" marB="48958" anchor="ctr">
                        <a:blipFill>
                          <a:blip r:embed="rId11"/>
                          <a:stretch>
                            <a:fillRect l="-102857" r="-100000" b="-197143"/>
                          </a:stretch>
                        </a:blipFill>
                      </a:tcPr>
                    </a:tc>
                    <a:tc>
                      <a:txBody>
                        <a:bodyPr/>
                        <a:lstStyle/>
                        <a:p>
                          <a:endParaRPr lang="en-US"/>
                        </a:p>
                      </a:txBody>
                      <a:tcPr marL="97913" marR="97913" marT="48958" marB="48958" anchor="ctr">
                        <a:blipFill>
                          <a:blip r:embed="rId11"/>
                          <a:stretch>
                            <a:fillRect l="-202857" b="-197143"/>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11"/>
                          <a:stretch>
                            <a:fillRect l="-2857" t="-102941" r="-200000" b="-102941"/>
                          </a:stretch>
                        </a:blipFill>
                      </a:tcPr>
                    </a:tc>
                    <a:tc>
                      <a:txBody>
                        <a:bodyPr/>
                        <a:lstStyle/>
                        <a:p>
                          <a:endParaRPr lang="en-US"/>
                        </a:p>
                      </a:txBody>
                      <a:tcPr marL="97913" marR="97913" marT="48958" marB="48958" anchor="ctr">
                        <a:blipFill>
                          <a:blip r:embed="rId11"/>
                          <a:stretch>
                            <a:fillRect l="-102857" t="-102941" r="-100000" b="-102941"/>
                          </a:stretch>
                        </a:blipFill>
                      </a:tcPr>
                    </a:tc>
                    <a:tc>
                      <a:txBody>
                        <a:bodyPr/>
                        <a:lstStyle/>
                        <a:p>
                          <a:endParaRPr lang="en-US"/>
                        </a:p>
                      </a:txBody>
                      <a:tcPr marL="97913" marR="97913" marT="48958" marB="48958" anchor="ctr">
                        <a:blipFill>
                          <a:blip r:embed="rId11"/>
                          <a:stretch>
                            <a:fillRect l="-202857" t="-102941" b="-102941"/>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11"/>
                          <a:stretch>
                            <a:fillRect l="-2857" t="-197143" r="-200000"/>
                          </a:stretch>
                        </a:blipFill>
                      </a:tcPr>
                    </a:tc>
                    <a:tc>
                      <a:txBody>
                        <a:bodyPr/>
                        <a:lstStyle/>
                        <a:p>
                          <a:endParaRPr lang="en-US"/>
                        </a:p>
                      </a:txBody>
                      <a:tcPr marL="97913" marR="97913" marT="48958" marB="48958" anchor="ctr">
                        <a:blipFill>
                          <a:blip r:embed="rId11"/>
                          <a:stretch>
                            <a:fillRect l="-102857" t="-197143" r="-100000"/>
                          </a:stretch>
                        </a:blipFill>
                      </a:tcPr>
                    </a:tc>
                    <a:tc>
                      <a:txBody>
                        <a:bodyPr/>
                        <a:lstStyle/>
                        <a:p>
                          <a:endParaRPr lang="en-US"/>
                        </a:p>
                      </a:txBody>
                      <a:tcPr marL="97913" marR="97913" marT="48958" marB="48958" anchor="ctr">
                        <a:blipFill>
                          <a:blip r:embed="rId11"/>
                          <a:stretch>
                            <a:fillRect l="-202857" t="-197143"/>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9" name="Table 48">
                <a:extLst>
                  <a:ext uri="{FF2B5EF4-FFF2-40B4-BE49-F238E27FC236}">
                    <a16:creationId xmlns:a16="http://schemas.microsoft.com/office/drawing/2014/main" id="{0B19444F-820C-ED49-960C-0C873DC7B4B6}"/>
                  </a:ext>
                </a:extLst>
              </p:cNvPr>
              <p:cNvGraphicFramePr>
                <a:graphicFrameLocks noGrp="1"/>
              </p:cNvGraphicFramePr>
              <p:nvPr>
                <p:extLst>
                  <p:ext uri="{D42A27DB-BD31-4B8C-83A1-F6EECF244321}">
                    <p14:modId xmlns:p14="http://schemas.microsoft.com/office/powerpoint/2010/main" val="1483117376"/>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49" name="Table 48">
                <a:extLst>
                  <a:ext uri="{FF2B5EF4-FFF2-40B4-BE49-F238E27FC236}">
                    <a16:creationId xmlns:a16="http://schemas.microsoft.com/office/drawing/2014/main" id="{0B19444F-820C-ED49-960C-0C873DC7B4B6}"/>
                  </a:ext>
                </a:extLst>
              </p:cNvPr>
              <p:cNvGraphicFramePr>
                <a:graphicFrameLocks noGrp="1"/>
              </p:cNvGraphicFramePr>
              <p:nvPr>
                <p:extLst>
                  <p:ext uri="{D42A27DB-BD31-4B8C-83A1-F6EECF244321}">
                    <p14:modId xmlns:p14="http://schemas.microsoft.com/office/powerpoint/2010/main" val="1483117376"/>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12"/>
                          <a:stretch>
                            <a:fillRect t="-2941" r="-202857" b="-202941"/>
                          </a:stretch>
                        </a:blipFill>
                      </a:tcPr>
                    </a:tc>
                    <a:tc>
                      <a:txBody>
                        <a:bodyPr/>
                        <a:lstStyle/>
                        <a:p>
                          <a:endParaRPr lang="en-US"/>
                        </a:p>
                      </a:txBody>
                      <a:tcPr marL="97913" marR="97913" marT="48958" marB="48958" anchor="ctr">
                        <a:blipFill>
                          <a:blip r:embed="rId12"/>
                          <a:stretch>
                            <a:fillRect l="-100000" t="-2941" r="-102857" b="-202941"/>
                          </a:stretch>
                        </a:blipFill>
                      </a:tcPr>
                    </a:tc>
                    <a:tc>
                      <a:txBody>
                        <a:bodyPr/>
                        <a:lstStyle/>
                        <a:p>
                          <a:endParaRPr lang="en-US"/>
                        </a:p>
                      </a:txBody>
                      <a:tcPr marL="97913" marR="97913" marT="48958" marB="48958" anchor="ctr">
                        <a:blipFill>
                          <a:blip r:embed="rId12"/>
                          <a:stretch>
                            <a:fillRect l="-200000" t="-2941" r="-2857" b="-202941"/>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12"/>
                          <a:stretch>
                            <a:fillRect t="-100000" r="-202857" b="-97143"/>
                          </a:stretch>
                        </a:blipFill>
                      </a:tcPr>
                    </a:tc>
                    <a:tc>
                      <a:txBody>
                        <a:bodyPr/>
                        <a:lstStyle/>
                        <a:p>
                          <a:endParaRPr lang="en-US"/>
                        </a:p>
                      </a:txBody>
                      <a:tcPr marL="97913" marR="97913" marT="48958" marB="48958" anchor="ctr">
                        <a:blipFill>
                          <a:blip r:embed="rId12"/>
                          <a:stretch>
                            <a:fillRect l="-100000" t="-100000" r="-102857" b="-97143"/>
                          </a:stretch>
                        </a:blipFill>
                      </a:tcPr>
                    </a:tc>
                    <a:tc>
                      <a:txBody>
                        <a:bodyPr/>
                        <a:lstStyle/>
                        <a:p>
                          <a:endParaRPr lang="en-US"/>
                        </a:p>
                      </a:txBody>
                      <a:tcPr marL="97913" marR="97913" marT="48958" marB="48958" anchor="ctr">
                        <a:blipFill>
                          <a:blip r:embed="rId12"/>
                          <a:stretch>
                            <a:fillRect l="-200000" t="-100000" r="-2857" b="-97143"/>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12"/>
                          <a:stretch>
                            <a:fillRect t="-205882" r="-202857"/>
                          </a:stretch>
                        </a:blipFill>
                      </a:tcPr>
                    </a:tc>
                    <a:tc>
                      <a:txBody>
                        <a:bodyPr/>
                        <a:lstStyle/>
                        <a:p>
                          <a:endParaRPr lang="en-US"/>
                        </a:p>
                      </a:txBody>
                      <a:tcPr marL="97913" marR="97913" marT="48958" marB="48958" anchor="ctr">
                        <a:blipFill>
                          <a:blip r:embed="rId12"/>
                          <a:stretch>
                            <a:fillRect l="-100000" t="-205882" r="-102857"/>
                          </a:stretch>
                        </a:blipFill>
                      </a:tcPr>
                    </a:tc>
                    <a:tc>
                      <a:txBody>
                        <a:bodyPr/>
                        <a:lstStyle/>
                        <a:p>
                          <a:endParaRPr lang="en-US"/>
                        </a:p>
                      </a:txBody>
                      <a:tcPr marL="97913" marR="97913" marT="48958" marB="48958" anchor="ctr">
                        <a:blipFill>
                          <a:blip r:embed="rId12"/>
                          <a:stretch>
                            <a:fillRect l="-200000" t="-205882" r="-2857"/>
                          </a:stretch>
                        </a:blipFill>
                      </a:tcPr>
                    </a:tc>
                    <a:extLst>
                      <a:ext uri="{0D108BD9-81ED-4DB2-BD59-A6C34878D82A}">
                        <a16:rowId xmlns:a16="http://schemas.microsoft.com/office/drawing/2014/main" val="3172030577"/>
                      </a:ext>
                    </a:extLst>
                  </a:tr>
                </a:tbl>
              </a:graphicData>
            </a:graphic>
          </p:graphicFrame>
        </mc:Fallback>
      </mc:AlternateContent>
      <p:sp>
        <p:nvSpPr>
          <p:cNvPr id="50" name="Google Shape;2059;p91">
            <a:extLst>
              <a:ext uri="{FF2B5EF4-FFF2-40B4-BE49-F238E27FC236}">
                <a16:creationId xmlns:a16="http://schemas.microsoft.com/office/drawing/2014/main" id="{317D8662-E974-904B-A899-969AA086A008}"/>
              </a:ext>
            </a:extLst>
          </p:cNvPr>
          <p:cNvSpPr/>
          <p:nvPr/>
        </p:nvSpPr>
        <p:spPr>
          <a:xfrm rot="-5400000">
            <a:off x="1798557" y="3295749"/>
            <a:ext cx="1373509" cy="832548"/>
          </a:xfrm>
          <a:prstGeom prst="flowChartManualOperation">
            <a:avLst/>
          </a:prstGeom>
          <a:solidFill>
            <a:srgbClr val="00B0F0"/>
          </a:solidFill>
          <a:ln w="9525" cap="flat" cmpd="sng">
            <a:solidFill>
              <a:srgbClr val="666666"/>
            </a:solidFill>
            <a:prstDash val="solid"/>
            <a:round/>
            <a:headEnd type="none" w="sm" len="sm"/>
            <a:tailEnd type="none" w="sm" len="sm"/>
          </a:ln>
        </p:spPr>
        <p:txBody>
          <a:bodyPr spcFirstLastPara="1" vert="vert" wrap="square" lIns="121868" tIns="121868" rIns="121868" bIns="121868" anchor="ctr" anchorCtr="0">
            <a:noAutofit/>
          </a:bodyPr>
          <a:lstStyle/>
          <a:p>
            <a:pPr algn="ctr"/>
            <a:r>
              <a:rPr lang="en-US" sz="2000" dirty="0"/>
              <a:t>CNN</a:t>
            </a:r>
            <a:endParaRPr sz="2000" dirty="0"/>
          </a:p>
        </p:txBody>
      </p:sp>
      <p:sp>
        <p:nvSpPr>
          <p:cNvPr id="51" name="Oval 50">
            <a:extLst>
              <a:ext uri="{FF2B5EF4-FFF2-40B4-BE49-F238E27FC236}">
                <a16:creationId xmlns:a16="http://schemas.microsoft.com/office/drawing/2014/main" id="{33D58201-939F-9140-B278-968623176B2F}"/>
              </a:ext>
            </a:extLst>
          </p:cNvPr>
          <p:cNvSpPr/>
          <p:nvPr/>
        </p:nvSpPr>
        <p:spPr>
          <a:xfrm>
            <a:off x="7136812" y="5322345"/>
            <a:ext cx="204378" cy="20437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90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animBg="1"/>
      <p:bldP spid="30"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captioning with RNNs and attention</a:t>
            </a:r>
          </a:p>
        </p:txBody>
      </p:sp>
      <mc:AlternateContent xmlns:mc="http://schemas.openxmlformats.org/markup-compatibility/2006" xmlns:a14="http://schemas.microsoft.com/office/drawing/2010/main">
        <mc:Choice Requires="a14">
          <p:sp>
            <p:nvSpPr>
              <p:cNvPr id="15" name="Rectangle 14"/>
              <p:cNvSpPr/>
              <p:nvPr/>
            </p:nvSpPr>
            <p:spPr>
              <a:xfrm>
                <a:off x="6133609"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133609" y="3418111"/>
                <a:ext cx="438967" cy="604157"/>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p:cxnSp>
        <p:nvCxnSpPr>
          <p:cNvPr id="59" name="Straight Arrow Connector 58"/>
          <p:cNvCxnSpPr>
            <a:cxnSpLocks/>
            <a:endCxn id="15" idx="1"/>
          </p:cNvCxnSpPr>
          <p:nvPr/>
        </p:nvCxnSpPr>
        <p:spPr>
          <a:xfrm>
            <a:off x="4806677" y="3712023"/>
            <a:ext cx="1326932" cy="81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Rectangle 164"/>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5" name="Rectangle 164"/>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3"/>
                <a:stretch>
                  <a:fillRect/>
                </a:stretch>
              </a:blipFill>
              <a:ln w="12700">
                <a:solidFill>
                  <a:srgbClr val="FF9300"/>
                </a:solidFill>
              </a:ln>
            </p:spPr>
            <p:txBody>
              <a:bodyPr/>
              <a:lstStyle/>
              <a:p>
                <a:r>
                  <a:rPr lang="en-US">
                    <a:noFill/>
                  </a:rPr>
                  <a:t> </a:t>
                </a:r>
              </a:p>
            </p:txBody>
          </p:sp>
        </mc:Fallback>
      </mc:AlternateContent>
      <p:sp>
        <p:nvSpPr>
          <p:cNvPr id="124" name="TextBox 123"/>
          <p:cNvSpPr txBox="1"/>
          <p:nvPr/>
        </p:nvSpPr>
        <p:spPr>
          <a:xfrm>
            <a:off x="73060" y="4646355"/>
            <a:ext cx="3126049" cy="707886"/>
          </a:xfrm>
          <a:prstGeom prst="rect">
            <a:avLst/>
          </a:prstGeom>
          <a:noFill/>
        </p:spPr>
        <p:txBody>
          <a:bodyPr wrap="square" rtlCol="0">
            <a:spAutoFit/>
          </a:bodyPr>
          <a:lstStyle/>
          <a:p>
            <a:r>
              <a:rPr lang="en-US" sz="2000"/>
              <a:t>Use a CNN to compute a grid of features for an image</a:t>
            </a:r>
            <a:endParaRPr lang="en-US" sz="2000" dirty="0"/>
          </a:p>
        </p:txBody>
      </p:sp>
      <p:cxnSp>
        <p:nvCxnSpPr>
          <p:cNvPr id="128" name="Straight Arrow Connector 127"/>
          <p:cNvCxnSpPr/>
          <p:nvPr/>
        </p:nvCxnSpPr>
        <p:spPr>
          <a:xfrm flipV="1">
            <a:off x="4017819" y="2632364"/>
            <a:ext cx="0" cy="194072"/>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cxnSpLocks/>
          </p:cNvCxnSpPr>
          <p:nvPr/>
        </p:nvCxnSpPr>
        <p:spPr>
          <a:xfrm flipV="1">
            <a:off x="4633211" y="1976740"/>
            <a:ext cx="659060" cy="4189"/>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633211" y="1669493"/>
            <a:ext cx="688202" cy="276999"/>
          </a:xfrm>
          <a:prstGeom prst="rect">
            <a:avLst/>
          </a:prstGeom>
          <a:noFill/>
        </p:spPr>
        <p:txBody>
          <a:bodyPr wrap="none" rtlCol="0">
            <a:spAutoFit/>
          </a:bodyPr>
          <a:lstStyle/>
          <a:p>
            <a:r>
              <a:rPr lang="en-US" sz="1200"/>
              <a:t>softmax</a:t>
            </a:r>
            <a:endParaRPr lang="en-US" sz="1200" dirty="0"/>
          </a:p>
        </p:txBody>
      </p:sp>
      <p:sp>
        <p:nvSpPr>
          <p:cNvPr id="136" name="TextBox 135"/>
          <p:cNvSpPr txBox="1"/>
          <p:nvPr/>
        </p:nvSpPr>
        <p:spPr>
          <a:xfrm>
            <a:off x="3176697" y="966306"/>
            <a:ext cx="1613134" cy="338554"/>
          </a:xfrm>
          <a:prstGeom prst="rect">
            <a:avLst/>
          </a:prstGeom>
          <a:noFill/>
        </p:spPr>
        <p:txBody>
          <a:bodyPr wrap="none" rtlCol="0">
            <a:spAutoFit/>
          </a:bodyPr>
          <a:lstStyle/>
          <a:p>
            <a:r>
              <a:rPr lang="en-US" sz="1600"/>
              <a:t>Alignment scores</a:t>
            </a:r>
            <a:endParaRPr lang="en-US" sz="1600" dirty="0"/>
          </a:p>
        </p:txBody>
      </p:sp>
      <p:sp>
        <p:nvSpPr>
          <p:cNvPr id="137" name="TextBox 136"/>
          <p:cNvSpPr txBox="1"/>
          <p:nvPr/>
        </p:nvSpPr>
        <p:spPr>
          <a:xfrm>
            <a:off x="5121665" y="967154"/>
            <a:ext cx="1663212" cy="338554"/>
          </a:xfrm>
          <a:prstGeom prst="rect">
            <a:avLst/>
          </a:prstGeom>
          <a:noFill/>
        </p:spPr>
        <p:txBody>
          <a:bodyPr wrap="none" rtlCol="0">
            <a:spAutoFit/>
          </a:bodyPr>
          <a:lstStyle/>
          <a:p>
            <a:r>
              <a:rPr lang="en-US" sz="1600"/>
              <a:t>Attention weights</a:t>
            </a:r>
            <a:endParaRPr lang="en-US" sz="1600" dirty="0"/>
          </a:p>
        </p:txBody>
      </p:sp>
      <p:cxnSp>
        <p:nvCxnSpPr>
          <p:cNvPr id="149" name="Straight Arrow Connector 148"/>
          <p:cNvCxnSpPr>
            <a:cxnSpLocks/>
          </p:cNvCxnSpPr>
          <p:nvPr/>
        </p:nvCxnSpPr>
        <p:spPr>
          <a:xfrm flipH="1" flipV="1">
            <a:off x="4682838" y="2611584"/>
            <a:ext cx="3061524" cy="806527"/>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2" descr="at, Young Animal, Curious, Wildcat, Animal"/>
          <p:cNvPicPr>
            <a:picLocks noChangeAspect="1" noChangeArrowheads="1"/>
          </p:cNvPicPr>
          <p:nvPr/>
        </p:nvPicPr>
        <p:blipFill rotWithShape="1">
          <a:blip r:embed="rId4">
            <a:extLst>
              <a:ext uri="{28A0092B-C50C-407E-A947-70E740481C1C}">
                <a14:useLocalDpi xmlns:a14="http://schemas.microsoft.com/office/drawing/2010/main" val="0"/>
              </a:ext>
            </a:extLst>
          </a:blip>
          <a:srcRect l="4573" t="9091" r="39906"/>
          <a:stretch/>
        </p:blipFill>
        <p:spPr bwMode="auto">
          <a:xfrm>
            <a:off x="157176" y="2835057"/>
            <a:ext cx="1718989" cy="17151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7A84F3A-DA0B-3D44-9545-C3E5C92ABE91}"/>
                  </a:ext>
                </a:extLst>
              </p:cNvPr>
              <p:cNvSpPr txBox="1"/>
              <p:nvPr/>
            </p:nvSpPr>
            <p:spPr>
              <a:xfrm>
                <a:off x="164979" y="1718383"/>
                <a:ext cx="3111621" cy="491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𝑒</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 = </m:t>
                      </m:r>
                      <m:r>
                        <a:rPr lang="en-US" sz="2400" i="1" dirty="0" err="1">
                          <a:solidFill>
                            <a:srgbClr val="9900CC"/>
                          </a:solidFill>
                          <a:latin typeface="Cambria Math" panose="02040503050406030204" pitchFamily="18" charset="0"/>
                        </a:rPr>
                        <m:t>𝑓</m:t>
                      </m:r>
                      <m:r>
                        <m:rPr>
                          <m:sty m:val="p"/>
                        </m:rPr>
                        <a:rPr lang="en-US" sz="2400" i="0" baseline="-25000" dirty="0" err="1">
                          <a:solidFill>
                            <a:srgbClr val="9900CC"/>
                          </a:solidFill>
                          <a:latin typeface="Cambria Math" panose="02040503050406030204" pitchFamily="18" charset="0"/>
                        </a:rPr>
                        <m:t>att</m:t>
                      </m:r>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𝑠</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−1</m:t>
                          </m:r>
                        </m:sub>
                      </m:sSub>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h</m:t>
                          </m:r>
                        </m:e>
                        <m:sub>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m:t>
                      </m:r>
                    </m:oMath>
                  </m:oMathPara>
                </a14:m>
                <a:endParaRPr lang="en-US" sz="2400" dirty="0">
                  <a:solidFill>
                    <a:srgbClr val="9900CC"/>
                  </a:solidFill>
                </a:endParaRPr>
              </a:p>
            </p:txBody>
          </p:sp>
        </mc:Choice>
        <mc:Fallback xmlns="">
          <p:sp>
            <p:nvSpPr>
              <p:cNvPr id="28" name="TextBox 27">
                <a:extLst>
                  <a:ext uri="{FF2B5EF4-FFF2-40B4-BE49-F238E27FC236}">
                    <a16:creationId xmlns:a16="http://schemas.microsoft.com/office/drawing/2014/main" id="{D7A84F3A-DA0B-3D44-9545-C3E5C92ABE91}"/>
                  </a:ext>
                </a:extLst>
              </p:cNvPr>
              <p:cNvSpPr txBox="1">
                <a:spLocks noRot="1" noChangeAspect="1" noMove="1" noResize="1" noEditPoints="1" noAdjustHandles="1" noChangeArrowheads="1" noChangeShapeType="1" noTextEdit="1"/>
              </p:cNvSpPr>
              <p:nvPr/>
            </p:nvSpPr>
            <p:spPr>
              <a:xfrm>
                <a:off x="164979" y="1718383"/>
                <a:ext cx="3111621" cy="491417"/>
              </a:xfrm>
              <a:prstGeom prst="rect">
                <a:avLst/>
              </a:prstGeom>
              <a:blipFill>
                <a:blip r:embed="rId5"/>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F444824-2DBD-234B-990E-05F9C5786982}"/>
                  </a:ext>
                </a:extLst>
              </p:cNvPr>
              <p:cNvSpPr/>
              <p:nvPr/>
            </p:nvSpPr>
            <p:spPr>
              <a:xfrm>
                <a:off x="7744362"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6" name="Rectangle 25">
                <a:extLst>
                  <a:ext uri="{FF2B5EF4-FFF2-40B4-BE49-F238E27FC236}">
                    <a16:creationId xmlns:a16="http://schemas.microsoft.com/office/drawing/2014/main" id="{1F444824-2DBD-234B-990E-05F9C5786982}"/>
                  </a:ext>
                </a:extLst>
              </p:cNvPr>
              <p:cNvSpPr>
                <a:spLocks noRot="1" noChangeAspect="1" noMove="1" noResize="1" noEditPoints="1" noAdjustHandles="1" noChangeArrowheads="1" noChangeShapeType="1" noTextEdit="1"/>
              </p:cNvSpPr>
              <p:nvPr/>
            </p:nvSpPr>
            <p:spPr>
              <a:xfrm>
                <a:off x="7744362" y="3418114"/>
                <a:ext cx="438967" cy="604157"/>
              </a:xfrm>
              <a:prstGeom prst="rect">
                <a:avLst/>
              </a:prstGeom>
              <a:blipFill>
                <a:blip r:embed="rId6"/>
                <a:stretch>
                  <a:fillRect/>
                </a:stretch>
              </a:blipFill>
              <a:ln w="12700">
                <a:solidFill>
                  <a:schemeClr val="accent1"/>
                </a:solidFill>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BDC3F226-C019-2D41-8665-01967F288F0F}"/>
              </a:ext>
            </a:extLst>
          </p:cNvPr>
          <p:cNvSpPr txBox="1"/>
          <p:nvPr/>
        </p:nvSpPr>
        <p:spPr>
          <a:xfrm>
            <a:off x="7439726" y="5543551"/>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5FD0D440-5715-8949-BF1B-4FA8278B0648}"/>
                  </a:ext>
                </a:extLst>
              </p:cNvPr>
              <p:cNvSpPr/>
              <p:nvPr/>
            </p:nvSpPr>
            <p:spPr>
              <a:xfrm>
                <a:off x="8003781"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29" name="Rectangle 28">
                <a:extLst>
                  <a:ext uri="{FF2B5EF4-FFF2-40B4-BE49-F238E27FC236}">
                    <a16:creationId xmlns:a16="http://schemas.microsoft.com/office/drawing/2014/main" id="{5FD0D440-5715-8949-BF1B-4FA8278B0648}"/>
                  </a:ext>
                </a:extLst>
              </p:cNvPr>
              <p:cNvSpPr>
                <a:spLocks noRot="1" noChangeAspect="1" noMove="1" noResize="1" noEditPoints="1" noAdjustHandles="1" noChangeArrowheads="1" noChangeShapeType="1" noTextEdit="1"/>
              </p:cNvSpPr>
              <p:nvPr/>
            </p:nvSpPr>
            <p:spPr>
              <a:xfrm>
                <a:off x="8003781" y="4580164"/>
                <a:ext cx="409985" cy="604157"/>
              </a:xfrm>
              <a:prstGeom prst="rect">
                <a:avLst/>
              </a:prstGeom>
              <a:blipFill>
                <a:blip r:embed="rId7"/>
                <a:stretch>
                  <a:fillRect l="-571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558281C-D0F4-604B-9C1E-5206ED36558E}"/>
                  </a:ext>
                </a:extLst>
              </p:cNvPr>
              <p:cNvSpPr/>
              <p:nvPr/>
            </p:nvSpPr>
            <p:spPr>
              <a:xfrm>
                <a:off x="775885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30" name="Rectangle 29">
                <a:extLst>
                  <a:ext uri="{FF2B5EF4-FFF2-40B4-BE49-F238E27FC236}">
                    <a16:creationId xmlns:a16="http://schemas.microsoft.com/office/drawing/2014/main" id="{5558281C-D0F4-604B-9C1E-5206ED36558E}"/>
                  </a:ext>
                </a:extLst>
              </p:cNvPr>
              <p:cNvSpPr>
                <a:spLocks noRot="1" noChangeAspect="1" noMove="1" noResize="1" noEditPoints="1" noAdjustHandles="1" noChangeArrowheads="1" noChangeShapeType="1" noTextEdit="1"/>
              </p:cNvSpPr>
              <p:nvPr/>
            </p:nvSpPr>
            <p:spPr>
              <a:xfrm>
                <a:off x="7758850" y="2251546"/>
                <a:ext cx="409985" cy="604157"/>
              </a:xfrm>
              <a:prstGeom prst="rect">
                <a:avLst/>
              </a:prstGeom>
              <a:blipFill>
                <a:blip r:embed="rId8"/>
                <a:stretch>
                  <a:fillRect l="-5882"/>
                </a:stretch>
              </a:blipFill>
              <a:ln w="12700">
                <a:solidFill>
                  <a:schemeClr val="accent6"/>
                </a:solid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7A1B98E9-AE01-6B49-9BB5-1DE535A329F4}"/>
              </a:ext>
            </a:extLst>
          </p:cNvPr>
          <p:cNvSpPr txBox="1"/>
          <p:nvPr/>
        </p:nvSpPr>
        <p:spPr>
          <a:xfrm>
            <a:off x="7717621" y="1695244"/>
            <a:ext cx="492444" cy="369332"/>
          </a:xfrm>
          <a:prstGeom prst="rect">
            <a:avLst/>
          </a:prstGeom>
          <a:noFill/>
        </p:spPr>
        <p:txBody>
          <a:bodyPr wrap="none" rtlCol="0" anchor="ctr">
            <a:spAutoFit/>
          </a:bodyPr>
          <a:lstStyle/>
          <a:p>
            <a:pPr algn="ctr"/>
            <a:r>
              <a:rPr lang="en-US" dirty="0">
                <a:solidFill>
                  <a:srgbClr val="0000FF"/>
                </a:solidFill>
              </a:rPr>
              <a:t>cat</a:t>
            </a:r>
          </a:p>
        </p:txBody>
      </p:sp>
      <p:cxnSp>
        <p:nvCxnSpPr>
          <p:cNvPr id="32" name="Straight Arrow Connector 31">
            <a:extLst>
              <a:ext uri="{FF2B5EF4-FFF2-40B4-BE49-F238E27FC236}">
                <a16:creationId xmlns:a16="http://schemas.microsoft.com/office/drawing/2014/main" id="{6CEBEA2F-4FB5-534F-9119-D2D1276F4DAB}"/>
              </a:ext>
            </a:extLst>
          </p:cNvPr>
          <p:cNvCxnSpPr/>
          <p:nvPr/>
        </p:nvCxnSpPr>
        <p:spPr>
          <a:xfrm flipV="1">
            <a:off x="8102639"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1B3E23E-D41E-A84E-BCFF-48CDF00AB4BD}"/>
              </a:ext>
            </a:extLst>
          </p:cNvPr>
          <p:cNvCxnSpPr/>
          <p:nvPr/>
        </p:nvCxnSpPr>
        <p:spPr>
          <a:xfrm flipH="1" flipV="1">
            <a:off x="7963843"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DD42834-631D-DA41-B7B7-8EB0D99D7BE3}"/>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C877886-5D46-D646-B4BF-D789ADAF7ED6}"/>
              </a:ext>
            </a:extLst>
          </p:cNvPr>
          <p:cNvCxnSpPr>
            <a:endCxn id="26" idx="1"/>
          </p:cNvCxnSpPr>
          <p:nvPr/>
        </p:nvCxnSpPr>
        <p:spPr>
          <a:xfrm>
            <a:off x="6572576" y="3720190"/>
            <a:ext cx="1171786"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D83E13D-CA3A-D444-B37C-115C6AA951F9}"/>
              </a:ext>
            </a:extLst>
          </p:cNvPr>
          <p:cNvCxnSpPr>
            <a:cxnSpLocks/>
          </p:cNvCxnSpPr>
          <p:nvPr/>
        </p:nvCxnSpPr>
        <p:spPr>
          <a:xfrm>
            <a:off x="4017819" y="5439209"/>
            <a:ext cx="4745181" cy="0"/>
          </a:xfrm>
          <a:prstGeom prst="straightConnector1">
            <a:avLst/>
          </a:prstGeom>
          <a:ln w="25400">
            <a:solidFill>
              <a:srgbClr val="D60093"/>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47324F5-A753-AD40-A365-E51601A75DBD}"/>
              </a:ext>
            </a:extLst>
          </p:cNvPr>
          <p:cNvCxnSpPr/>
          <p:nvPr/>
        </p:nvCxnSpPr>
        <p:spPr>
          <a:xfrm flipV="1">
            <a:off x="8763000" y="5192163"/>
            <a:ext cx="0" cy="225198"/>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B1D5ABE-A3DA-8948-AD18-E7E64074C53C}"/>
              </a:ext>
            </a:extLst>
          </p:cNvPr>
          <p:cNvCxnSpPr/>
          <p:nvPr/>
        </p:nvCxnSpPr>
        <p:spPr>
          <a:xfrm>
            <a:off x="4001354" y="4574055"/>
            <a:ext cx="4169" cy="865154"/>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A8D495C-8482-2A48-AFD2-9156AAC532F8}"/>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36" name="Rectangle 35">
                <a:extLst>
                  <a:ext uri="{FF2B5EF4-FFF2-40B4-BE49-F238E27FC236}">
                    <a16:creationId xmlns:a16="http://schemas.microsoft.com/office/drawing/2014/main" id="{3A8D495C-8482-2A48-AFD2-9156AAC532F8}"/>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A120F5B2-E9BB-0849-9F32-850984F40E59}"/>
                  </a:ext>
                </a:extLst>
              </p:cNvPr>
              <p:cNvSpPr/>
              <p:nvPr/>
            </p:nvSpPr>
            <p:spPr>
              <a:xfrm>
                <a:off x="8868310"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44" name="Rectangle 43">
                <a:extLst>
                  <a:ext uri="{FF2B5EF4-FFF2-40B4-BE49-F238E27FC236}">
                    <a16:creationId xmlns:a16="http://schemas.microsoft.com/office/drawing/2014/main" id="{A120F5B2-E9BB-0849-9F32-850984F40E59}"/>
                  </a:ext>
                </a:extLst>
              </p:cNvPr>
              <p:cNvSpPr>
                <a:spLocks noRot="1" noChangeAspect="1" noMove="1" noResize="1" noEditPoints="1" noAdjustHandles="1" noChangeArrowheads="1" noChangeShapeType="1" noTextEdit="1"/>
              </p:cNvSpPr>
              <p:nvPr/>
            </p:nvSpPr>
            <p:spPr>
              <a:xfrm>
                <a:off x="8868310" y="3418114"/>
                <a:ext cx="438967" cy="604157"/>
              </a:xfrm>
              <a:prstGeom prst="rect">
                <a:avLst/>
              </a:prstGeom>
              <a:blipFill>
                <a:blip r:embed="rId10"/>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B4FEC1E0-992B-E54E-95E2-FA79E74A5E22}"/>
                  </a:ext>
                </a:extLst>
              </p:cNvPr>
              <p:cNvSpPr/>
              <p:nvPr/>
            </p:nvSpPr>
            <p:spPr>
              <a:xfrm>
                <a:off x="888280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45" name="Rectangle 44">
                <a:extLst>
                  <a:ext uri="{FF2B5EF4-FFF2-40B4-BE49-F238E27FC236}">
                    <a16:creationId xmlns:a16="http://schemas.microsoft.com/office/drawing/2014/main" id="{B4FEC1E0-992B-E54E-95E2-FA79E74A5E22}"/>
                  </a:ext>
                </a:extLst>
              </p:cNvPr>
              <p:cNvSpPr>
                <a:spLocks noRot="1" noChangeAspect="1" noMove="1" noResize="1" noEditPoints="1" noAdjustHandles="1" noChangeArrowheads="1" noChangeShapeType="1" noTextEdit="1"/>
              </p:cNvSpPr>
              <p:nvPr/>
            </p:nvSpPr>
            <p:spPr>
              <a:xfrm>
                <a:off x="8882800" y="2251546"/>
                <a:ext cx="409985" cy="604157"/>
              </a:xfrm>
              <a:prstGeom prst="rect">
                <a:avLst/>
              </a:prstGeom>
              <a:blipFill>
                <a:blip r:embed="rId11"/>
                <a:stretch>
                  <a:fillRect l="-5714"/>
                </a:stretch>
              </a:blipFill>
              <a:ln w="12700">
                <a:solidFill>
                  <a:schemeClr val="accent6"/>
                </a:solidFill>
              </a:ln>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92AC11AF-1AFA-4C4A-9AB5-288AECA2FDDE}"/>
              </a:ext>
            </a:extLst>
          </p:cNvPr>
          <p:cNvCxnSpPr/>
          <p:nvPr/>
        </p:nvCxnSpPr>
        <p:spPr>
          <a:xfrm flipH="1" flipV="1">
            <a:off x="9087793"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2FB58D45-9CCE-6E49-B913-015F9098E58B}"/>
                  </a:ext>
                </a:extLst>
              </p:cNvPr>
              <p:cNvSpPr/>
              <p:nvPr/>
            </p:nvSpPr>
            <p:spPr>
              <a:xfrm>
                <a:off x="9119567" y="4585608"/>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47" name="Rectangle 46">
                <a:extLst>
                  <a:ext uri="{FF2B5EF4-FFF2-40B4-BE49-F238E27FC236}">
                    <a16:creationId xmlns:a16="http://schemas.microsoft.com/office/drawing/2014/main" id="{2FB58D45-9CCE-6E49-B913-015F9098E58B}"/>
                  </a:ext>
                </a:extLst>
              </p:cNvPr>
              <p:cNvSpPr>
                <a:spLocks noRot="1" noChangeAspect="1" noMove="1" noResize="1" noEditPoints="1" noAdjustHandles="1" noChangeArrowheads="1" noChangeShapeType="1" noTextEdit="1"/>
              </p:cNvSpPr>
              <p:nvPr/>
            </p:nvSpPr>
            <p:spPr>
              <a:xfrm>
                <a:off x="9119567" y="4585608"/>
                <a:ext cx="409985" cy="604157"/>
              </a:xfrm>
              <a:prstGeom prst="rect">
                <a:avLst/>
              </a:prstGeom>
              <a:blipFill>
                <a:blip r:embed="rId12"/>
                <a:stretch>
                  <a:fillRect l="-5882"/>
                </a:stretch>
              </a:blipFill>
              <a:ln w="12700">
                <a:solidFill>
                  <a:schemeClr val="accent6"/>
                </a:solidFill>
              </a:ln>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8F93B8DE-6586-0540-99B7-4D1A730F0F20}"/>
              </a:ext>
            </a:extLst>
          </p:cNvPr>
          <p:cNvCxnSpPr/>
          <p:nvPr/>
        </p:nvCxnSpPr>
        <p:spPr>
          <a:xfrm flipV="1">
            <a:off x="9218425" y="4027715"/>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9ED3E76-58C9-5445-A5FB-540BAAE0DC74}"/>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199EFB8-CFDC-1249-BADB-CD424EE305E5}"/>
              </a:ext>
            </a:extLst>
          </p:cNvPr>
          <p:cNvSpPr txBox="1"/>
          <p:nvPr/>
        </p:nvSpPr>
        <p:spPr>
          <a:xfrm>
            <a:off x="8694095" y="1689954"/>
            <a:ext cx="787395" cy="369332"/>
          </a:xfrm>
          <a:prstGeom prst="rect">
            <a:avLst/>
          </a:prstGeom>
          <a:noFill/>
        </p:spPr>
        <p:txBody>
          <a:bodyPr wrap="none" rtlCol="0" anchor="ctr">
            <a:spAutoFit/>
          </a:bodyPr>
          <a:lstStyle/>
          <a:p>
            <a:pPr algn="ctr"/>
            <a:r>
              <a:rPr lang="en-US" dirty="0">
                <a:solidFill>
                  <a:srgbClr val="0000FF"/>
                </a:solidFill>
              </a:rPr>
              <a:t>sitting</a:t>
            </a:r>
          </a:p>
        </p:txBody>
      </p:sp>
      <p:sp>
        <p:nvSpPr>
          <p:cNvPr id="51" name="TextBox 50">
            <a:extLst>
              <a:ext uri="{FF2B5EF4-FFF2-40B4-BE49-F238E27FC236}">
                <a16:creationId xmlns:a16="http://schemas.microsoft.com/office/drawing/2014/main" id="{7DAF993C-0023-2648-AFCE-BF1D1FE02FCC}"/>
              </a:ext>
            </a:extLst>
          </p:cNvPr>
          <p:cNvSpPr txBox="1"/>
          <p:nvPr/>
        </p:nvSpPr>
        <p:spPr>
          <a:xfrm>
            <a:off x="8840270" y="5543551"/>
            <a:ext cx="492443" cy="369332"/>
          </a:xfrm>
          <a:prstGeom prst="rect">
            <a:avLst/>
          </a:prstGeom>
          <a:noFill/>
        </p:spPr>
        <p:txBody>
          <a:bodyPr wrap="none" rtlCol="0" anchor="ctr">
            <a:spAutoFit/>
          </a:bodyPr>
          <a:lstStyle/>
          <a:p>
            <a:r>
              <a:rPr lang="en-US">
                <a:solidFill>
                  <a:srgbClr val="0000FF"/>
                </a:solidFill>
              </a:rPr>
              <a:t>cat</a:t>
            </a:r>
            <a:endParaRPr lang="en-US" dirty="0">
              <a:solidFill>
                <a:srgbClr val="0000FF"/>
              </a:solidFill>
            </a:endParaRPr>
          </a:p>
        </p:txBody>
      </p:sp>
      <p:cxnSp>
        <p:nvCxnSpPr>
          <p:cNvPr id="52" name="Straight Arrow Connector 51">
            <a:extLst>
              <a:ext uri="{FF2B5EF4-FFF2-40B4-BE49-F238E27FC236}">
                <a16:creationId xmlns:a16="http://schemas.microsoft.com/office/drawing/2014/main" id="{4BE13C18-CAB2-0246-9D67-296D7977F49D}"/>
              </a:ext>
            </a:extLst>
          </p:cNvPr>
          <p:cNvCxnSpPr/>
          <p:nvPr/>
        </p:nvCxnSpPr>
        <p:spPr>
          <a:xfrm>
            <a:off x="8183329"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DF07DC37-9B64-674A-9D95-87C625F270D9}"/>
                  </a:ext>
                </a:extLst>
              </p:cNvPr>
              <p:cNvSpPr/>
              <p:nvPr/>
            </p:nvSpPr>
            <p:spPr>
              <a:xfrm>
                <a:off x="4547937" y="5621991"/>
                <a:ext cx="2362698" cy="7750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9900CC"/>
                          </a:solidFill>
                          <a:latin typeface="Cambria Math" panose="02040503050406030204" pitchFamily="18" charset="0"/>
                        </a:rPr>
                        <m:t>𝑐</m:t>
                      </m:r>
                      <m:r>
                        <a:rPr lang="en-US" sz="2400" i="1" baseline="-25000" dirty="0" err="1">
                          <a:solidFill>
                            <a:srgbClr val="9900CC"/>
                          </a:solidFill>
                          <a:latin typeface="Cambria Math" panose="02040503050406030204" pitchFamily="18" charset="0"/>
                        </a:rPr>
                        <m:t>𝑡</m:t>
                      </m:r>
                      <m:r>
                        <a:rPr lang="en-US" sz="2400" i="1" dirty="0">
                          <a:solidFill>
                            <a:srgbClr val="9900CC"/>
                          </a:solidFill>
                          <a:latin typeface="Cambria Math" panose="02040503050406030204" pitchFamily="18" charset="0"/>
                        </a:rPr>
                        <m:t> =</m:t>
                      </m:r>
                      <m:nary>
                        <m:naryPr>
                          <m:chr m:val="∑"/>
                          <m:limLoc m:val="subSup"/>
                          <m:supHide m:val="on"/>
                          <m:ctrlPr>
                            <a:rPr lang="en-US" sz="2400" i="1" dirty="0">
                              <a:solidFill>
                                <a:srgbClr val="9900CC"/>
                              </a:solidFill>
                              <a:latin typeface="Cambria Math" panose="02040503050406030204" pitchFamily="18" charset="0"/>
                            </a:rPr>
                          </m:ctrlPr>
                        </m:naryPr>
                        <m:sub>
                          <m:r>
                            <m:rPr>
                              <m:brk m:alnAt="9"/>
                            </m:rPr>
                            <a:rPr lang="en-US" sz="2400" i="1" dirty="0">
                              <a:solidFill>
                                <a:srgbClr val="9900CC"/>
                              </a:solidFill>
                              <a:latin typeface="Cambria Math" panose="02040503050406030204" pitchFamily="18" charset="0"/>
                            </a:rPr>
                            <m:t>𝑖</m:t>
                          </m:r>
                        </m:sub>
                        <m:sup/>
                        <m:e>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𝑎</m:t>
                              </m:r>
                            </m:e>
                            <m:sub>
                              <m:r>
                                <a:rPr lang="en-US" sz="2400" i="1" dirty="0">
                                  <a:solidFill>
                                    <a:srgbClr val="9900CC"/>
                                  </a:solidFill>
                                  <a:latin typeface="Cambria Math" panose="02040503050406030204" pitchFamily="18" charset="0"/>
                                </a:rPr>
                                <m:t>𝑡</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h</m:t>
                              </m:r>
                            </m:e>
                            <m:sub>
                              <m:r>
                                <a:rPr lang="en-US" sz="2400" i="1" dirty="0">
                                  <a:solidFill>
                                    <a:srgbClr val="9900CC"/>
                                  </a:solidFill>
                                  <a:latin typeface="Cambria Math" panose="02040503050406030204" pitchFamily="18" charset="0"/>
                                </a:rPr>
                                <m:t>𝑖</m:t>
                              </m:r>
                            </m:sub>
                          </m:sSub>
                        </m:e>
                      </m:nary>
                    </m:oMath>
                  </m:oMathPara>
                </a14:m>
                <a:endParaRPr lang="en-US" sz="2400" dirty="0">
                  <a:solidFill>
                    <a:srgbClr val="9900CC"/>
                  </a:solidFill>
                </a:endParaRPr>
              </a:p>
            </p:txBody>
          </p:sp>
        </mc:Choice>
        <mc:Fallback xmlns="">
          <p:sp>
            <p:nvSpPr>
              <p:cNvPr id="55" name="Rectangle 54">
                <a:extLst>
                  <a:ext uri="{FF2B5EF4-FFF2-40B4-BE49-F238E27FC236}">
                    <a16:creationId xmlns:a16="http://schemas.microsoft.com/office/drawing/2014/main" id="{DF07DC37-9B64-674A-9D95-87C625F270D9}"/>
                  </a:ext>
                </a:extLst>
              </p:cNvPr>
              <p:cNvSpPr>
                <a:spLocks noRot="1" noChangeAspect="1" noMove="1" noResize="1" noEditPoints="1" noAdjustHandles="1" noChangeArrowheads="1" noChangeShapeType="1" noTextEdit="1"/>
              </p:cNvSpPr>
              <p:nvPr/>
            </p:nvSpPr>
            <p:spPr>
              <a:xfrm>
                <a:off x="4547937" y="5621991"/>
                <a:ext cx="2362698" cy="775084"/>
              </a:xfrm>
              <a:prstGeom prst="rect">
                <a:avLst/>
              </a:prstGeom>
              <a:blipFill>
                <a:blip r:embed="rId13"/>
                <a:stretch>
                  <a:fillRect l="-13904" t="-174194" b="-2451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7" name="Table 56">
                <a:extLst>
                  <a:ext uri="{FF2B5EF4-FFF2-40B4-BE49-F238E27FC236}">
                    <a16:creationId xmlns:a16="http://schemas.microsoft.com/office/drawing/2014/main" id="{CD695FB2-31DA-D041-8EBC-894D653DE08D}"/>
                  </a:ext>
                </a:extLst>
              </p:cNvPr>
              <p:cNvGraphicFramePr>
                <a:graphicFrameLocks noGrp="1"/>
              </p:cNvGraphicFramePr>
              <p:nvPr>
                <p:extLst>
                  <p:ext uri="{D42A27DB-BD31-4B8C-83A1-F6EECF244321}">
                    <p14:modId xmlns:p14="http://schemas.microsoft.com/office/powerpoint/2010/main" val="75369969"/>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2279497765"/>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447334471"/>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3172030577"/>
                      </a:ext>
                    </a:extLst>
                  </a:tr>
                </a:tbl>
              </a:graphicData>
            </a:graphic>
          </p:graphicFrame>
        </mc:Choice>
        <mc:Fallback xmlns="">
          <p:graphicFrame>
            <p:nvGraphicFramePr>
              <p:cNvPr id="57" name="Table 56">
                <a:extLst>
                  <a:ext uri="{FF2B5EF4-FFF2-40B4-BE49-F238E27FC236}">
                    <a16:creationId xmlns:a16="http://schemas.microsoft.com/office/drawing/2014/main" id="{CD695FB2-31DA-D041-8EBC-894D653DE08D}"/>
                  </a:ext>
                </a:extLst>
              </p:cNvPr>
              <p:cNvGraphicFramePr>
                <a:graphicFrameLocks noGrp="1"/>
              </p:cNvGraphicFramePr>
              <p:nvPr>
                <p:extLst>
                  <p:ext uri="{D42A27DB-BD31-4B8C-83A1-F6EECF244321}">
                    <p14:modId xmlns:p14="http://schemas.microsoft.com/office/powerpoint/2010/main" val="75369969"/>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endParaRPr lang="en-US"/>
                        </a:p>
                      </a:txBody>
                      <a:tcPr marL="128810" marR="128810" marT="64406" marB="64406" anchor="ctr">
                        <a:blipFill>
                          <a:blip r:embed="rId14"/>
                          <a:stretch>
                            <a:fillRect l="-2174" r="-202174" b="-202222"/>
                          </a:stretch>
                        </a:blipFill>
                      </a:tcPr>
                    </a:tc>
                    <a:tc>
                      <a:txBody>
                        <a:bodyPr/>
                        <a:lstStyle/>
                        <a:p>
                          <a:endParaRPr lang="en-US"/>
                        </a:p>
                      </a:txBody>
                      <a:tcPr marL="128810" marR="128810" marT="64406" marB="64406" anchor="ctr">
                        <a:blipFill>
                          <a:blip r:embed="rId14"/>
                          <a:stretch>
                            <a:fillRect l="-102174" r="-102174" b="-202222"/>
                          </a:stretch>
                        </a:blipFill>
                      </a:tcPr>
                    </a:tc>
                    <a:tc>
                      <a:txBody>
                        <a:bodyPr/>
                        <a:lstStyle/>
                        <a:p>
                          <a:endParaRPr lang="en-US"/>
                        </a:p>
                      </a:txBody>
                      <a:tcPr marL="128810" marR="128810" marT="64406" marB="64406" anchor="ctr">
                        <a:blipFill>
                          <a:blip r:embed="rId14"/>
                          <a:stretch>
                            <a:fillRect l="-202174" r="-2174" b="-202222"/>
                          </a:stretch>
                        </a:blipFill>
                      </a:tcPr>
                    </a:tc>
                    <a:extLst>
                      <a:ext uri="{0D108BD9-81ED-4DB2-BD59-A6C34878D82A}">
                        <a16:rowId xmlns:a16="http://schemas.microsoft.com/office/drawing/2014/main" val="2279497765"/>
                      </a:ext>
                    </a:extLst>
                  </a:tr>
                  <a:tr h="569187">
                    <a:tc>
                      <a:txBody>
                        <a:bodyPr/>
                        <a:lstStyle/>
                        <a:p>
                          <a:endParaRPr lang="en-US"/>
                        </a:p>
                      </a:txBody>
                      <a:tcPr marL="128810" marR="128810" marT="64406" marB="64406" anchor="ctr">
                        <a:blipFill>
                          <a:blip r:embed="rId14"/>
                          <a:stretch>
                            <a:fillRect l="-2174" t="-97826" r="-202174" b="-97826"/>
                          </a:stretch>
                        </a:blipFill>
                      </a:tcPr>
                    </a:tc>
                    <a:tc>
                      <a:txBody>
                        <a:bodyPr/>
                        <a:lstStyle/>
                        <a:p>
                          <a:endParaRPr lang="en-US"/>
                        </a:p>
                      </a:txBody>
                      <a:tcPr marL="128810" marR="128810" marT="64406" marB="64406" anchor="ctr">
                        <a:blipFill>
                          <a:blip r:embed="rId14"/>
                          <a:stretch>
                            <a:fillRect l="-102174" t="-97826" r="-102174" b="-97826"/>
                          </a:stretch>
                        </a:blipFill>
                      </a:tcPr>
                    </a:tc>
                    <a:tc>
                      <a:txBody>
                        <a:bodyPr/>
                        <a:lstStyle/>
                        <a:p>
                          <a:endParaRPr lang="en-US"/>
                        </a:p>
                      </a:txBody>
                      <a:tcPr marL="128810" marR="128810" marT="64406" marB="64406" anchor="ctr">
                        <a:blipFill>
                          <a:blip r:embed="rId14"/>
                          <a:stretch>
                            <a:fillRect l="-202174" t="-97826" r="-2174" b="-97826"/>
                          </a:stretch>
                        </a:blipFill>
                      </a:tcPr>
                    </a:tc>
                    <a:extLst>
                      <a:ext uri="{0D108BD9-81ED-4DB2-BD59-A6C34878D82A}">
                        <a16:rowId xmlns:a16="http://schemas.microsoft.com/office/drawing/2014/main" val="447334471"/>
                      </a:ext>
                    </a:extLst>
                  </a:tr>
                  <a:tr h="569187">
                    <a:tc>
                      <a:txBody>
                        <a:bodyPr/>
                        <a:lstStyle/>
                        <a:p>
                          <a:endParaRPr lang="en-US"/>
                        </a:p>
                      </a:txBody>
                      <a:tcPr marL="128810" marR="128810" marT="64406" marB="64406" anchor="ctr">
                        <a:blipFill>
                          <a:blip r:embed="rId14"/>
                          <a:stretch>
                            <a:fillRect l="-2174" t="-202222" r="-202174"/>
                          </a:stretch>
                        </a:blipFill>
                      </a:tcPr>
                    </a:tc>
                    <a:tc>
                      <a:txBody>
                        <a:bodyPr/>
                        <a:lstStyle/>
                        <a:p>
                          <a:endParaRPr lang="en-US"/>
                        </a:p>
                      </a:txBody>
                      <a:tcPr marL="128810" marR="128810" marT="64406" marB="64406" anchor="ctr">
                        <a:blipFill>
                          <a:blip r:embed="rId14"/>
                          <a:stretch>
                            <a:fillRect l="-102174" t="-202222" r="-102174"/>
                          </a:stretch>
                        </a:blipFill>
                      </a:tcPr>
                    </a:tc>
                    <a:tc>
                      <a:txBody>
                        <a:bodyPr/>
                        <a:lstStyle/>
                        <a:p>
                          <a:endParaRPr lang="en-US"/>
                        </a:p>
                      </a:txBody>
                      <a:tcPr marL="128810" marR="128810" marT="64406" marB="64406" anchor="ctr">
                        <a:blipFill>
                          <a:blip r:embed="rId14"/>
                          <a:stretch>
                            <a:fillRect l="-202174" t="-202222" r="-2174"/>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8" name="Table 57">
                <a:extLst>
                  <a:ext uri="{FF2B5EF4-FFF2-40B4-BE49-F238E27FC236}">
                    <a16:creationId xmlns:a16="http://schemas.microsoft.com/office/drawing/2014/main" id="{B13C66AA-72A3-FA45-9D04-E7CBBBD8291C}"/>
                  </a:ext>
                </a:extLst>
              </p:cNvPr>
              <p:cNvGraphicFramePr>
                <a:graphicFrameLocks noGrp="1"/>
              </p:cNvGraphicFramePr>
              <p:nvPr>
                <p:extLst>
                  <p:ext uri="{D42A27DB-BD31-4B8C-83A1-F6EECF244321}">
                    <p14:modId xmlns:p14="http://schemas.microsoft.com/office/powerpoint/2010/main" val="2631430416"/>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58" name="Table 57">
                <a:extLst>
                  <a:ext uri="{FF2B5EF4-FFF2-40B4-BE49-F238E27FC236}">
                    <a16:creationId xmlns:a16="http://schemas.microsoft.com/office/drawing/2014/main" id="{B13C66AA-72A3-FA45-9D04-E7CBBBD8291C}"/>
                  </a:ext>
                </a:extLst>
              </p:cNvPr>
              <p:cNvGraphicFramePr>
                <a:graphicFrameLocks noGrp="1"/>
              </p:cNvGraphicFramePr>
              <p:nvPr>
                <p:extLst>
                  <p:ext uri="{D42A27DB-BD31-4B8C-83A1-F6EECF244321}">
                    <p14:modId xmlns:p14="http://schemas.microsoft.com/office/powerpoint/2010/main" val="2631430416"/>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15"/>
                          <a:stretch>
                            <a:fillRect l="-2857" r="-200000" b="-197143"/>
                          </a:stretch>
                        </a:blipFill>
                      </a:tcPr>
                    </a:tc>
                    <a:tc>
                      <a:txBody>
                        <a:bodyPr/>
                        <a:lstStyle/>
                        <a:p>
                          <a:endParaRPr lang="en-US"/>
                        </a:p>
                      </a:txBody>
                      <a:tcPr marL="97913" marR="97913" marT="48958" marB="48958" anchor="ctr">
                        <a:blipFill>
                          <a:blip r:embed="rId15"/>
                          <a:stretch>
                            <a:fillRect l="-102857" r="-100000" b="-197143"/>
                          </a:stretch>
                        </a:blipFill>
                      </a:tcPr>
                    </a:tc>
                    <a:tc>
                      <a:txBody>
                        <a:bodyPr/>
                        <a:lstStyle/>
                        <a:p>
                          <a:endParaRPr lang="en-US"/>
                        </a:p>
                      </a:txBody>
                      <a:tcPr marL="97913" marR="97913" marT="48958" marB="48958" anchor="ctr">
                        <a:blipFill>
                          <a:blip r:embed="rId15"/>
                          <a:stretch>
                            <a:fillRect l="-202857" b="-197143"/>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15"/>
                          <a:stretch>
                            <a:fillRect l="-2857" t="-102941" r="-200000" b="-102941"/>
                          </a:stretch>
                        </a:blipFill>
                      </a:tcPr>
                    </a:tc>
                    <a:tc>
                      <a:txBody>
                        <a:bodyPr/>
                        <a:lstStyle/>
                        <a:p>
                          <a:endParaRPr lang="en-US"/>
                        </a:p>
                      </a:txBody>
                      <a:tcPr marL="97913" marR="97913" marT="48958" marB="48958" anchor="ctr">
                        <a:blipFill>
                          <a:blip r:embed="rId15"/>
                          <a:stretch>
                            <a:fillRect l="-102857" t="-102941" r="-100000" b="-102941"/>
                          </a:stretch>
                        </a:blipFill>
                      </a:tcPr>
                    </a:tc>
                    <a:tc>
                      <a:txBody>
                        <a:bodyPr/>
                        <a:lstStyle/>
                        <a:p>
                          <a:endParaRPr lang="en-US"/>
                        </a:p>
                      </a:txBody>
                      <a:tcPr marL="97913" marR="97913" marT="48958" marB="48958" anchor="ctr">
                        <a:blipFill>
                          <a:blip r:embed="rId15"/>
                          <a:stretch>
                            <a:fillRect l="-202857" t="-102941" b="-102941"/>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15"/>
                          <a:stretch>
                            <a:fillRect l="-2857" t="-197143" r="-200000"/>
                          </a:stretch>
                        </a:blipFill>
                      </a:tcPr>
                    </a:tc>
                    <a:tc>
                      <a:txBody>
                        <a:bodyPr/>
                        <a:lstStyle/>
                        <a:p>
                          <a:endParaRPr lang="en-US"/>
                        </a:p>
                      </a:txBody>
                      <a:tcPr marL="97913" marR="97913" marT="48958" marB="48958" anchor="ctr">
                        <a:blipFill>
                          <a:blip r:embed="rId15"/>
                          <a:stretch>
                            <a:fillRect l="-102857" t="-197143" r="-100000"/>
                          </a:stretch>
                        </a:blipFill>
                      </a:tcPr>
                    </a:tc>
                    <a:tc>
                      <a:txBody>
                        <a:bodyPr/>
                        <a:lstStyle/>
                        <a:p>
                          <a:endParaRPr lang="en-US"/>
                        </a:p>
                      </a:txBody>
                      <a:tcPr marL="97913" marR="97913" marT="48958" marB="48958" anchor="ctr">
                        <a:blipFill>
                          <a:blip r:embed="rId15"/>
                          <a:stretch>
                            <a:fillRect l="-202857" t="-197143"/>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0" name="Table 59">
                <a:extLst>
                  <a:ext uri="{FF2B5EF4-FFF2-40B4-BE49-F238E27FC236}">
                    <a16:creationId xmlns:a16="http://schemas.microsoft.com/office/drawing/2014/main" id="{EF9E9438-A2B8-654D-AD49-63A78F6EFDBF}"/>
                  </a:ext>
                </a:extLst>
              </p:cNvPr>
              <p:cNvGraphicFramePr>
                <a:graphicFrameLocks noGrp="1"/>
              </p:cNvGraphicFramePr>
              <p:nvPr>
                <p:extLst>
                  <p:ext uri="{D42A27DB-BD31-4B8C-83A1-F6EECF244321}">
                    <p14:modId xmlns:p14="http://schemas.microsoft.com/office/powerpoint/2010/main" val="878600188"/>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60" name="Table 59">
                <a:extLst>
                  <a:ext uri="{FF2B5EF4-FFF2-40B4-BE49-F238E27FC236}">
                    <a16:creationId xmlns:a16="http://schemas.microsoft.com/office/drawing/2014/main" id="{EF9E9438-A2B8-654D-AD49-63A78F6EFDBF}"/>
                  </a:ext>
                </a:extLst>
              </p:cNvPr>
              <p:cNvGraphicFramePr>
                <a:graphicFrameLocks noGrp="1"/>
              </p:cNvGraphicFramePr>
              <p:nvPr>
                <p:extLst>
                  <p:ext uri="{D42A27DB-BD31-4B8C-83A1-F6EECF244321}">
                    <p14:modId xmlns:p14="http://schemas.microsoft.com/office/powerpoint/2010/main" val="878600188"/>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16"/>
                          <a:stretch>
                            <a:fillRect t="-2941" r="-202857" b="-202941"/>
                          </a:stretch>
                        </a:blipFill>
                      </a:tcPr>
                    </a:tc>
                    <a:tc>
                      <a:txBody>
                        <a:bodyPr/>
                        <a:lstStyle/>
                        <a:p>
                          <a:endParaRPr lang="en-US"/>
                        </a:p>
                      </a:txBody>
                      <a:tcPr marL="97913" marR="97913" marT="48958" marB="48958" anchor="ctr">
                        <a:blipFill>
                          <a:blip r:embed="rId16"/>
                          <a:stretch>
                            <a:fillRect l="-100000" t="-2941" r="-102857" b="-202941"/>
                          </a:stretch>
                        </a:blipFill>
                      </a:tcPr>
                    </a:tc>
                    <a:tc>
                      <a:txBody>
                        <a:bodyPr/>
                        <a:lstStyle/>
                        <a:p>
                          <a:endParaRPr lang="en-US"/>
                        </a:p>
                      </a:txBody>
                      <a:tcPr marL="97913" marR="97913" marT="48958" marB="48958" anchor="ctr">
                        <a:blipFill>
                          <a:blip r:embed="rId16"/>
                          <a:stretch>
                            <a:fillRect l="-200000" t="-2941" r="-2857" b="-202941"/>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16"/>
                          <a:stretch>
                            <a:fillRect t="-100000" r="-202857" b="-97143"/>
                          </a:stretch>
                        </a:blipFill>
                      </a:tcPr>
                    </a:tc>
                    <a:tc>
                      <a:txBody>
                        <a:bodyPr/>
                        <a:lstStyle/>
                        <a:p>
                          <a:endParaRPr lang="en-US"/>
                        </a:p>
                      </a:txBody>
                      <a:tcPr marL="97913" marR="97913" marT="48958" marB="48958" anchor="ctr">
                        <a:blipFill>
                          <a:blip r:embed="rId16"/>
                          <a:stretch>
                            <a:fillRect l="-100000" t="-100000" r="-102857" b="-97143"/>
                          </a:stretch>
                        </a:blipFill>
                      </a:tcPr>
                    </a:tc>
                    <a:tc>
                      <a:txBody>
                        <a:bodyPr/>
                        <a:lstStyle/>
                        <a:p>
                          <a:endParaRPr lang="en-US"/>
                        </a:p>
                      </a:txBody>
                      <a:tcPr marL="97913" marR="97913" marT="48958" marB="48958" anchor="ctr">
                        <a:blipFill>
                          <a:blip r:embed="rId16"/>
                          <a:stretch>
                            <a:fillRect l="-200000" t="-100000" r="-2857" b="-97143"/>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16"/>
                          <a:stretch>
                            <a:fillRect t="-205882" r="-202857"/>
                          </a:stretch>
                        </a:blipFill>
                      </a:tcPr>
                    </a:tc>
                    <a:tc>
                      <a:txBody>
                        <a:bodyPr/>
                        <a:lstStyle/>
                        <a:p>
                          <a:endParaRPr lang="en-US"/>
                        </a:p>
                      </a:txBody>
                      <a:tcPr marL="97913" marR="97913" marT="48958" marB="48958" anchor="ctr">
                        <a:blipFill>
                          <a:blip r:embed="rId16"/>
                          <a:stretch>
                            <a:fillRect l="-100000" t="-205882" r="-102857"/>
                          </a:stretch>
                        </a:blipFill>
                      </a:tcPr>
                    </a:tc>
                    <a:tc>
                      <a:txBody>
                        <a:bodyPr/>
                        <a:lstStyle/>
                        <a:p>
                          <a:endParaRPr lang="en-US"/>
                        </a:p>
                      </a:txBody>
                      <a:tcPr marL="97913" marR="97913" marT="48958" marB="48958" anchor="ctr">
                        <a:blipFill>
                          <a:blip r:embed="rId16"/>
                          <a:stretch>
                            <a:fillRect l="-200000" t="-205882" r="-2857"/>
                          </a:stretch>
                        </a:blipFill>
                      </a:tcPr>
                    </a:tc>
                    <a:extLst>
                      <a:ext uri="{0D108BD9-81ED-4DB2-BD59-A6C34878D82A}">
                        <a16:rowId xmlns:a16="http://schemas.microsoft.com/office/drawing/2014/main" val="3172030577"/>
                      </a:ext>
                    </a:extLst>
                  </a:tr>
                </a:tbl>
              </a:graphicData>
            </a:graphic>
          </p:graphicFrame>
        </mc:Fallback>
      </mc:AlternateContent>
      <p:sp>
        <p:nvSpPr>
          <p:cNvPr id="61" name="Google Shape;2059;p91">
            <a:extLst>
              <a:ext uri="{FF2B5EF4-FFF2-40B4-BE49-F238E27FC236}">
                <a16:creationId xmlns:a16="http://schemas.microsoft.com/office/drawing/2014/main" id="{20244100-F985-7844-873C-A43014C2694D}"/>
              </a:ext>
            </a:extLst>
          </p:cNvPr>
          <p:cNvSpPr/>
          <p:nvPr/>
        </p:nvSpPr>
        <p:spPr>
          <a:xfrm rot="-5400000">
            <a:off x="1798557" y="3295749"/>
            <a:ext cx="1373509" cy="832548"/>
          </a:xfrm>
          <a:prstGeom prst="flowChartManualOperation">
            <a:avLst/>
          </a:prstGeom>
          <a:solidFill>
            <a:srgbClr val="00B0F0"/>
          </a:solidFill>
          <a:ln w="9525" cap="flat" cmpd="sng">
            <a:solidFill>
              <a:srgbClr val="666666"/>
            </a:solidFill>
            <a:prstDash val="solid"/>
            <a:round/>
            <a:headEnd type="none" w="sm" len="sm"/>
            <a:tailEnd type="none" w="sm" len="sm"/>
          </a:ln>
        </p:spPr>
        <p:txBody>
          <a:bodyPr spcFirstLastPara="1" vert="vert" wrap="square" lIns="121868" tIns="121868" rIns="121868" bIns="121868" anchor="ctr" anchorCtr="0">
            <a:noAutofit/>
          </a:bodyPr>
          <a:lstStyle/>
          <a:p>
            <a:pPr algn="ctr"/>
            <a:r>
              <a:rPr lang="en-US" sz="2000" dirty="0"/>
              <a:t>CNN</a:t>
            </a:r>
            <a:endParaRPr sz="2000" dirty="0"/>
          </a:p>
        </p:txBody>
      </p:sp>
      <p:cxnSp>
        <p:nvCxnSpPr>
          <p:cNvPr id="62" name="Elbow Connector 61">
            <a:extLst>
              <a:ext uri="{FF2B5EF4-FFF2-40B4-BE49-F238E27FC236}">
                <a16:creationId xmlns:a16="http://schemas.microsoft.com/office/drawing/2014/main" id="{864ED62A-3802-374B-871B-100991AA236B}"/>
              </a:ext>
            </a:extLst>
          </p:cNvPr>
          <p:cNvCxnSpPr>
            <a:cxnSpLocks/>
          </p:cNvCxnSpPr>
          <p:nvPr/>
        </p:nvCxnSpPr>
        <p:spPr>
          <a:xfrm rot="16200000" flipH="1">
            <a:off x="5231385" y="3314729"/>
            <a:ext cx="3363028" cy="652204"/>
          </a:xfrm>
          <a:prstGeom prst="bentConnector3">
            <a:avLst>
              <a:gd name="adj1" fmla="val 290"/>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EB549F84-4A26-2140-8821-7AB673570888}"/>
              </a:ext>
            </a:extLst>
          </p:cNvPr>
          <p:cNvSpPr/>
          <p:nvPr/>
        </p:nvSpPr>
        <p:spPr>
          <a:xfrm>
            <a:off x="7136812" y="5322345"/>
            <a:ext cx="204378" cy="20437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59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7" grpId="0" animBg="1"/>
      <p:bldP spid="50"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FA6C9-46E6-BC43-B11D-F9D203D0250B}"/>
              </a:ext>
            </a:extLst>
          </p:cNvPr>
          <p:cNvSpPr>
            <a:spLocks noGrp="1"/>
          </p:cNvSpPr>
          <p:nvPr>
            <p:ph type="title"/>
          </p:nvPr>
        </p:nvSpPr>
        <p:spPr>
          <a:xfrm>
            <a:off x="914400" y="76200"/>
            <a:ext cx="10591800" cy="838200"/>
          </a:xfrm>
        </p:spPr>
        <p:txBody>
          <a:bodyPr/>
          <a:lstStyle/>
          <a:p>
            <a:r>
              <a:rPr lang="en-US" dirty="0"/>
              <a:t>Sequence-to-sequence modeling: Machine translation</a:t>
            </a:r>
          </a:p>
        </p:txBody>
      </p:sp>
      <p:sp>
        <p:nvSpPr>
          <p:cNvPr id="3" name="Content Placeholder 2">
            <a:extLst>
              <a:ext uri="{FF2B5EF4-FFF2-40B4-BE49-F238E27FC236}">
                <a16:creationId xmlns:a16="http://schemas.microsoft.com/office/drawing/2014/main" id="{07417CDA-4819-4B41-976C-20FF4767F80F}"/>
              </a:ext>
            </a:extLst>
          </p:cNvPr>
          <p:cNvSpPr>
            <a:spLocks noGrp="1"/>
          </p:cNvSpPr>
          <p:nvPr>
            <p:ph idx="1"/>
          </p:nvPr>
        </p:nvSpPr>
        <p:spPr>
          <a:xfrm>
            <a:off x="1524000" y="2710190"/>
            <a:ext cx="9753600" cy="3462010"/>
          </a:xfrm>
        </p:spPr>
        <p:txBody>
          <a:bodyPr/>
          <a:lstStyle/>
          <a:p>
            <a:r>
              <a:rPr lang="en-US" dirty="0">
                <a:solidFill>
                  <a:srgbClr val="0000FF"/>
                </a:solidFill>
              </a:rPr>
              <a:t>“We are eating bread”</a:t>
            </a:r>
          </a:p>
        </p:txBody>
      </p:sp>
      <p:sp>
        <p:nvSpPr>
          <p:cNvPr id="4" name="Right Arrow 3">
            <a:extLst>
              <a:ext uri="{FF2B5EF4-FFF2-40B4-BE49-F238E27FC236}">
                <a16:creationId xmlns:a16="http://schemas.microsoft.com/office/drawing/2014/main" id="{9E350BB1-5841-6047-83D6-5FA8F17239A7}"/>
              </a:ext>
            </a:extLst>
          </p:cNvPr>
          <p:cNvSpPr/>
          <p:nvPr/>
        </p:nvSpPr>
        <p:spPr>
          <a:xfrm>
            <a:off x="5334000" y="28194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C17B73-899E-974E-944C-B49E1F30EFDC}"/>
              </a:ext>
            </a:extLst>
          </p:cNvPr>
          <p:cNvSpPr/>
          <p:nvPr/>
        </p:nvSpPr>
        <p:spPr>
          <a:xfrm>
            <a:off x="6179041" y="2710190"/>
            <a:ext cx="4184159" cy="523220"/>
          </a:xfrm>
          <a:prstGeom prst="rect">
            <a:avLst/>
          </a:prstGeom>
        </p:spPr>
        <p:txBody>
          <a:bodyPr wrap="none">
            <a:spAutoFit/>
          </a:bodyPr>
          <a:lstStyle/>
          <a:p>
            <a:r>
              <a:rPr lang="en-US" sz="2800" dirty="0">
                <a:solidFill>
                  <a:srgbClr val="0000FF"/>
                </a:solidFill>
              </a:rPr>
              <a:t>“Estamos </a:t>
            </a:r>
            <a:r>
              <a:rPr lang="en-US" sz="2800" dirty="0" err="1">
                <a:solidFill>
                  <a:srgbClr val="0000FF"/>
                </a:solidFill>
              </a:rPr>
              <a:t>comiendo</a:t>
            </a:r>
            <a:r>
              <a:rPr lang="en-US" sz="2800" dirty="0">
                <a:solidFill>
                  <a:srgbClr val="0000FF"/>
                </a:solidFill>
              </a:rPr>
              <a:t> pan”</a:t>
            </a:r>
          </a:p>
        </p:txBody>
      </p:sp>
    </p:spTree>
    <p:extLst>
      <p:ext uri="{BB962C8B-B14F-4D97-AF65-F5344CB8AC3E}">
        <p14:creationId xmlns:p14="http://schemas.microsoft.com/office/powerpoint/2010/main" val="83163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Rectangle 14"/>
              <p:cNvSpPr/>
              <p:nvPr/>
            </p:nvSpPr>
            <p:spPr>
              <a:xfrm>
                <a:off x="6133609"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133609" y="3418111"/>
                <a:ext cx="438967" cy="604157"/>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p:cxnSp>
        <p:nvCxnSpPr>
          <p:cNvPr id="59" name="Straight Arrow Connector 58"/>
          <p:cNvCxnSpPr>
            <a:cxnSpLocks/>
            <a:endCxn id="15" idx="1"/>
          </p:cNvCxnSpPr>
          <p:nvPr/>
        </p:nvCxnSpPr>
        <p:spPr>
          <a:xfrm>
            <a:off x="4806677" y="3712023"/>
            <a:ext cx="1326932" cy="81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Rectangle 164"/>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5" name="Rectangle 164"/>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4"/>
                <a:stretch>
                  <a:fillRect/>
                </a:stretch>
              </a:blipFill>
              <a:ln w="12700">
                <a:solidFill>
                  <a:srgbClr val="FF9300"/>
                </a:solidFill>
              </a:ln>
            </p:spPr>
            <p:txBody>
              <a:bodyPr/>
              <a:lstStyle/>
              <a:p>
                <a:r>
                  <a:rPr lang="en-US">
                    <a:noFill/>
                  </a:rPr>
                  <a:t> </a:t>
                </a:r>
              </a:p>
            </p:txBody>
          </p:sp>
        </mc:Fallback>
      </mc:AlternateContent>
      <p:cxnSp>
        <p:nvCxnSpPr>
          <p:cNvPr id="128" name="Straight Arrow Connector 127"/>
          <p:cNvCxnSpPr/>
          <p:nvPr/>
        </p:nvCxnSpPr>
        <p:spPr>
          <a:xfrm flipV="1">
            <a:off x="4017819" y="2632364"/>
            <a:ext cx="0" cy="194072"/>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cxnSpLocks/>
          </p:cNvCxnSpPr>
          <p:nvPr/>
        </p:nvCxnSpPr>
        <p:spPr>
          <a:xfrm flipV="1">
            <a:off x="4633211" y="1976740"/>
            <a:ext cx="659060" cy="4189"/>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633211" y="1669493"/>
            <a:ext cx="688202" cy="276999"/>
          </a:xfrm>
          <a:prstGeom prst="rect">
            <a:avLst/>
          </a:prstGeom>
          <a:noFill/>
        </p:spPr>
        <p:txBody>
          <a:bodyPr wrap="none" rtlCol="0">
            <a:spAutoFit/>
          </a:bodyPr>
          <a:lstStyle/>
          <a:p>
            <a:r>
              <a:rPr lang="en-US" sz="1200"/>
              <a:t>softmax</a:t>
            </a:r>
            <a:endParaRPr lang="en-US" sz="1200" dirty="0"/>
          </a:p>
        </p:txBody>
      </p:sp>
      <p:sp>
        <p:nvSpPr>
          <p:cNvPr id="136" name="TextBox 135"/>
          <p:cNvSpPr txBox="1"/>
          <p:nvPr/>
        </p:nvSpPr>
        <p:spPr>
          <a:xfrm>
            <a:off x="3176697" y="966306"/>
            <a:ext cx="1613134" cy="338554"/>
          </a:xfrm>
          <a:prstGeom prst="rect">
            <a:avLst/>
          </a:prstGeom>
          <a:noFill/>
        </p:spPr>
        <p:txBody>
          <a:bodyPr wrap="none" rtlCol="0">
            <a:spAutoFit/>
          </a:bodyPr>
          <a:lstStyle/>
          <a:p>
            <a:r>
              <a:rPr lang="en-US" sz="1600"/>
              <a:t>Alignment scores</a:t>
            </a:r>
            <a:endParaRPr lang="en-US" sz="1600" dirty="0"/>
          </a:p>
        </p:txBody>
      </p:sp>
      <p:sp>
        <p:nvSpPr>
          <p:cNvPr id="137" name="TextBox 136"/>
          <p:cNvSpPr txBox="1"/>
          <p:nvPr/>
        </p:nvSpPr>
        <p:spPr>
          <a:xfrm>
            <a:off x="5121665" y="967154"/>
            <a:ext cx="1663212" cy="338554"/>
          </a:xfrm>
          <a:prstGeom prst="rect">
            <a:avLst/>
          </a:prstGeom>
          <a:noFill/>
        </p:spPr>
        <p:txBody>
          <a:bodyPr wrap="none" rtlCol="0">
            <a:spAutoFit/>
          </a:bodyPr>
          <a:lstStyle/>
          <a:p>
            <a:r>
              <a:rPr lang="en-US" sz="1600"/>
              <a:t>Attention weights</a:t>
            </a:r>
            <a:endParaRPr lang="en-US" sz="1600" dirty="0"/>
          </a:p>
        </p:txBody>
      </p:sp>
      <p:cxnSp>
        <p:nvCxnSpPr>
          <p:cNvPr id="149" name="Straight Arrow Connector 148"/>
          <p:cNvCxnSpPr>
            <a:cxnSpLocks/>
          </p:cNvCxnSpPr>
          <p:nvPr/>
        </p:nvCxnSpPr>
        <p:spPr>
          <a:xfrm flipH="1" flipV="1">
            <a:off x="4682838" y="2611584"/>
            <a:ext cx="3076012" cy="841702"/>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2" descr="at, Young Animal, Curious, Wildcat, Animal"/>
          <p:cNvPicPr>
            <a:picLocks noChangeAspect="1" noChangeArrowheads="1"/>
          </p:cNvPicPr>
          <p:nvPr/>
        </p:nvPicPr>
        <p:blipFill rotWithShape="1">
          <a:blip r:embed="rId5">
            <a:extLst>
              <a:ext uri="{28A0092B-C50C-407E-A947-70E740481C1C}">
                <a14:useLocalDpi xmlns:a14="http://schemas.microsoft.com/office/drawing/2010/main" val="0"/>
              </a:ext>
            </a:extLst>
          </a:blip>
          <a:srcRect l="4573" t="9091" r="39906"/>
          <a:stretch/>
        </p:blipFill>
        <p:spPr bwMode="auto">
          <a:xfrm>
            <a:off x="157176" y="2835057"/>
            <a:ext cx="1718989" cy="17151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7A84F3A-DA0B-3D44-9545-C3E5C92ABE91}"/>
                  </a:ext>
                </a:extLst>
              </p:cNvPr>
              <p:cNvSpPr txBox="1"/>
              <p:nvPr/>
            </p:nvSpPr>
            <p:spPr>
              <a:xfrm>
                <a:off x="164979" y="1718383"/>
                <a:ext cx="3111621" cy="491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𝑒</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 = </m:t>
                      </m:r>
                      <m:r>
                        <a:rPr lang="en-US" sz="2400" i="1" dirty="0" err="1">
                          <a:solidFill>
                            <a:srgbClr val="9900CC"/>
                          </a:solidFill>
                          <a:latin typeface="Cambria Math" panose="02040503050406030204" pitchFamily="18" charset="0"/>
                        </a:rPr>
                        <m:t>𝑓</m:t>
                      </m:r>
                      <m:r>
                        <m:rPr>
                          <m:sty m:val="p"/>
                        </m:rPr>
                        <a:rPr lang="en-US" sz="2400" i="0" baseline="-25000" dirty="0" err="1">
                          <a:solidFill>
                            <a:srgbClr val="9900CC"/>
                          </a:solidFill>
                          <a:latin typeface="Cambria Math" panose="02040503050406030204" pitchFamily="18" charset="0"/>
                        </a:rPr>
                        <m:t>att</m:t>
                      </m:r>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𝑠</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−1</m:t>
                          </m:r>
                        </m:sub>
                      </m:sSub>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h</m:t>
                          </m:r>
                        </m:e>
                        <m:sub>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m:t>
                      </m:r>
                    </m:oMath>
                  </m:oMathPara>
                </a14:m>
                <a:endParaRPr lang="en-US" sz="2400" dirty="0">
                  <a:solidFill>
                    <a:srgbClr val="9900CC"/>
                  </a:solidFill>
                </a:endParaRPr>
              </a:p>
            </p:txBody>
          </p:sp>
        </mc:Choice>
        <mc:Fallback xmlns="">
          <p:sp>
            <p:nvSpPr>
              <p:cNvPr id="28" name="TextBox 27">
                <a:extLst>
                  <a:ext uri="{FF2B5EF4-FFF2-40B4-BE49-F238E27FC236}">
                    <a16:creationId xmlns:a16="http://schemas.microsoft.com/office/drawing/2014/main" id="{D7A84F3A-DA0B-3D44-9545-C3E5C92ABE91}"/>
                  </a:ext>
                </a:extLst>
              </p:cNvPr>
              <p:cNvSpPr txBox="1">
                <a:spLocks noRot="1" noChangeAspect="1" noMove="1" noResize="1" noEditPoints="1" noAdjustHandles="1" noChangeArrowheads="1" noChangeShapeType="1" noTextEdit="1"/>
              </p:cNvSpPr>
              <p:nvPr/>
            </p:nvSpPr>
            <p:spPr>
              <a:xfrm>
                <a:off x="164979" y="1718383"/>
                <a:ext cx="3111621" cy="491417"/>
              </a:xfrm>
              <a:prstGeom prst="rect">
                <a:avLst/>
              </a:prstGeom>
              <a:blipFill>
                <a:blip r:embed="rId6"/>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F444824-2DBD-234B-990E-05F9C5786982}"/>
                  </a:ext>
                </a:extLst>
              </p:cNvPr>
              <p:cNvSpPr/>
              <p:nvPr/>
            </p:nvSpPr>
            <p:spPr>
              <a:xfrm>
                <a:off x="7744362"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6" name="Rectangle 25">
                <a:extLst>
                  <a:ext uri="{FF2B5EF4-FFF2-40B4-BE49-F238E27FC236}">
                    <a16:creationId xmlns:a16="http://schemas.microsoft.com/office/drawing/2014/main" id="{1F444824-2DBD-234B-990E-05F9C5786982}"/>
                  </a:ext>
                </a:extLst>
              </p:cNvPr>
              <p:cNvSpPr>
                <a:spLocks noRot="1" noChangeAspect="1" noMove="1" noResize="1" noEditPoints="1" noAdjustHandles="1" noChangeArrowheads="1" noChangeShapeType="1" noTextEdit="1"/>
              </p:cNvSpPr>
              <p:nvPr/>
            </p:nvSpPr>
            <p:spPr>
              <a:xfrm>
                <a:off x="7744362" y="3418114"/>
                <a:ext cx="438967" cy="604157"/>
              </a:xfrm>
              <a:prstGeom prst="rect">
                <a:avLst/>
              </a:prstGeom>
              <a:blipFill>
                <a:blip r:embed="rId7"/>
                <a:stretch>
                  <a:fillRect/>
                </a:stretch>
              </a:blipFill>
              <a:ln w="12700">
                <a:solidFill>
                  <a:schemeClr val="accent1"/>
                </a:solidFill>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BDC3F226-C019-2D41-8665-01967F288F0F}"/>
              </a:ext>
            </a:extLst>
          </p:cNvPr>
          <p:cNvSpPr txBox="1"/>
          <p:nvPr/>
        </p:nvSpPr>
        <p:spPr>
          <a:xfrm>
            <a:off x="7439726" y="5543551"/>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5FD0D440-5715-8949-BF1B-4FA8278B0648}"/>
                  </a:ext>
                </a:extLst>
              </p:cNvPr>
              <p:cNvSpPr/>
              <p:nvPr/>
            </p:nvSpPr>
            <p:spPr>
              <a:xfrm>
                <a:off x="8003781"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29" name="Rectangle 28">
                <a:extLst>
                  <a:ext uri="{FF2B5EF4-FFF2-40B4-BE49-F238E27FC236}">
                    <a16:creationId xmlns:a16="http://schemas.microsoft.com/office/drawing/2014/main" id="{5FD0D440-5715-8949-BF1B-4FA8278B0648}"/>
                  </a:ext>
                </a:extLst>
              </p:cNvPr>
              <p:cNvSpPr>
                <a:spLocks noRot="1" noChangeAspect="1" noMove="1" noResize="1" noEditPoints="1" noAdjustHandles="1" noChangeArrowheads="1" noChangeShapeType="1" noTextEdit="1"/>
              </p:cNvSpPr>
              <p:nvPr/>
            </p:nvSpPr>
            <p:spPr>
              <a:xfrm>
                <a:off x="8003781" y="4580164"/>
                <a:ext cx="409985" cy="604157"/>
              </a:xfrm>
              <a:prstGeom prst="rect">
                <a:avLst/>
              </a:prstGeom>
              <a:blipFill>
                <a:blip r:embed="rId8"/>
                <a:stretch>
                  <a:fillRect l="-571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558281C-D0F4-604B-9C1E-5206ED36558E}"/>
                  </a:ext>
                </a:extLst>
              </p:cNvPr>
              <p:cNvSpPr/>
              <p:nvPr/>
            </p:nvSpPr>
            <p:spPr>
              <a:xfrm>
                <a:off x="775885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30" name="Rectangle 29">
                <a:extLst>
                  <a:ext uri="{FF2B5EF4-FFF2-40B4-BE49-F238E27FC236}">
                    <a16:creationId xmlns:a16="http://schemas.microsoft.com/office/drawing/2014/main" id="{5558281C-D0F4-604B-9C1E-5206ED36558E}"/>
                  </a:ext>
                </a:extLst>
              </p:cNvPr>
              <p:cNvSpPr>
                <a:spLocks noRot="1" noChangeAspect="1" noMove="1" noResize="1" noEditPoints="1" noAdjustHandles="1" noChangeArrowheads="1" noChangeShapeType="1" noTextEdit="1"/>
              </p:cNvSpPr>
              <p:nvPr/>
            </p:nvSpPr>
            <p:spPr>
              <a:xfrm>
                <a:off x="7758850" y="2251546"/>
                <a:ext cx="409985" cy="604157"/>
              </a:xfrm>
              <a:prstGeom prst="rect">
                <a:avLst/>
              </a:prstGeom>
              <a:blipFill>
                <a:blip r:embed="rId9"/>
                <a:stretch>
                  <a:fillRect l="-5882"/>
                </a:stretch>
              </a:blipFill>
              <a:ln w="12700">
                <a:solidFill>
                  <a:schemeClr val="accent6"/>
                </a:solid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7A1B98E9-AE01-6B49-9BB5-1DE535A329F4}"/>
              </a:ext>
            </a:extLst>
          </p:cNvPr>
          <p:cNvSpPr txBox="1"/>
          <p:nvPr/>
        </p:nvSpPr>
        <p:spPr>
          <a:xfrm>
            <a:off x="7717621" y="1695244"/>
            <a:ext cx="492444" cy="369332"/>
          </a:xfrm>
          <a:prstGeom prst="rect">
            <a:avLst/>
          </a:prstGeom>
          <a:noFill/>
        </p:spPr>
        <p:txBody>
          <a:bodyPr wrap="none" rtlCol="0" anchor="ctr">
            <a:spAutoFit/>
          </a:bodyPr>
          <a:lstStyle/>
          <a:p>
            <a:pPr algn="ctr"/>
            <a:r>
              <a:rPr lang="en-US" dirty="0">
                <a:solidFill>
                  <a:srgbClr val="0000FF"/>
                </a:solidFill>
              </a:rPr>
              <a:t>cat</a:t>
            </a:r>
          </a:p>
        </p:txBody>
      </p:sp>
      <p:cxnSp>
        <p:nvCxnSpPr>
          <p:cNvPr id="32" name="Straight Arrow Connector 31">
            <a:extLst>
              <a:ext uri="{FF2B5EF4-FFF2-40B4-BE49-F238E27FC236}">
                <a16:creationId xmlns:a16="http://schemas.microsoft.com/office/drawing/2014/main" id="{6CEBEA2F-4FB5-534F-9119-D2D1276F4DAB}"/>
              </a:ext>
            </a:extLst>
          </p:cNvPr>
          <p:cNvCxnSpPr/>
          <p:nvPr/>
        </p:nvCxnSpPr>
        <p:spPr>
          <a:xfrm flipV="1">
            <a:off x="8102639"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1B3E23E-D41E-A84E-BCFF-48CDF00AB4BD}"/>
              </a:ext>
            </a:extLst>
          </p:cNvPr>
          <p:cNvCxnSpPr/>
          <p:nvPr/>
        </p:nvCxnSpPr>
        <p:spPr>
          <a:xfrm flipH="1" flipV="1">
            <a:off x="7963843"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DD42834-631D-DA41-B7B7-8EB0D99D7BE3}"/>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C877886-5D46-D646-B4BF-D789ADAF7ED6}"/>
              </a:ext>
            </a:extLst>
          </p:cNvPr>
          <p:cNvCxnSpPr>
            <a:endCxn id="26" idx="1"/>
          </p:cNvCxnSpPr>
          <p:nvPr/>
        </p:nvCxnSpPr>
        <p:spPr>
          <a:xfrm>
            <a:off x="6572576" y="3720190"/>
            <a:ext cx="1171786"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D83E13D-CA3A-D444-B37C-115C6AA951F9}"/>
              </a:ext>
            </a:extLst>
          </p:cNvPr>
          <p:cNvCxnSpPr>
            <a:cxnSpLocks/>
          </p:cNvCxnSpPr>
          <p:nvPr/>
        </p:nvCxnSpPr>
        <p:spPr>
          <a:xfrm>
            <a:off x="4001354" y="5439209"/>
            <a:ext cx="7089469" cy="0"/>
          </a:xfrm>
          <a:prstGeom prst="straightConnector1">
            <a:avLst/>
          </a:prstGeom>
          <a:ln w="25400">
            <a:solidFill>
              <a:srgbClr val="D60093"/>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47324F5-A753-AD40-A365-E51601A75DBD}"/>
              </a:ext>
            </a:extLst>
          </p:cNvPr>
          <p:cNvCxnSpPr/>
          <p:nvPr/>
        </p:nvCxnSpPr>
        <p:spPr>
          <a:xfrm flipV="1">
            <a:off x="8763000" y="5192163"/>
            <a:ext cx="0" cy="225198"/>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A8D495C-8482-2A48-AFD2-9156AAC532F8}"/>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36" name="Rectangle 35">
                <a:extLst>
                  <a:ext uri="{FF2B5EF4-FFF2-40B4-BE49-F238E27FC236}">
                    <a16:creationId xmlns:a16="http://schemas.microsoft.com/office/drawing/2014/main" id="{3A8D495C-8482-2A48-AFD2-9156AAC532F8}"/>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1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A120F5B2-E9BB-0849-9F32-850984F40E59}"/>
                  </a:ext>
                </a:extLst>
              </p:cNvPr>
              <p:cNvSpPr/>
              <p:nvPr/>
            </p:nvSpPr>
            <p:spPr>
              <a:xfrm>
                <a:off x="8868310"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44" name="Rectangle 43">
                <a:extLst>
                  <a:ext uri="{FF2B5EF4-FFF2-40B4-BE49-F238E27FC236}">
                    <a16:creationId xmlns:a16="http://schemas.microsoft.com/office/drawing/2014/main" id="{A120F5B2-E9BB-0849-9F32-850984F40E59}"/>
                  </a:ext>
                </a:extLst>
              </p:cNvPr>
              <p:cNvSpPr>
                <a:spLocks noRot="1" noChangeAspect="1" noMove="1" noResize="1" noEditPoints="1" noAdjustHandles="1" noChangeArrowheads="1" noChangeShapeType="1" noTextEdit="1"/>
              </p:cNvSpPr>
              <p:nvPr/>
            </p:nvSpPr>
            <p:spPr>
              <a:xfrm>
                <a:off x="8868310" y="3418114"/>
                <a:ext cx="438967" cy="604157"/>
              </a:xfrm>
              <a:prstGeom prst="rect">
                <a:avLst/>
              </a:prstGeom>
              <a:blipFill>
                <a:blip r:embed="rId11"/>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B4FEC1E0-992B-E54E-95E2-FA79E74A5E22}"/>
                  </a:ext>
                </a:extLst>
              </p:cNvPr>
              <p:cNvSpPr/>
              <p:nvPr/>
            </p:nvSpPr>
            <p:spPr>
              <a:xfrm>
                <a:off x="888280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45" name="Rectangle 44">
                <a:extLst>
                  <a:ext uri="{FF2B5EF4-FFF2-40B4-BE49-F238E27FC236}">
                    <a16:creationId xmlns:a16="http://schemas.microsoft.com/office/drawing/2014/main" id="{B4FEC1E0-992B-E54E-95E2-FA79E74A5E22}"/>
                  </a:ext>
                </a:extLst>
              </p:cNvPr>
              <p:cNvSpPr>
                <a:spLocks noRot="1" noChangeAspect="1" noMove="1" noResize="1" noEditPoints="1" noAdjustHandles="1" noChangeArrowheads="1" noChangeShapeType="1" noTextEdit="1"/>
              </p:cNvSpPr>
              <p:nvPr/>
            </p:nvSpPr>
            <p:spPr>
              <a:xfrm>
                <a:off x="8882800" y="2251546"/>
                <a:ext cx="409985" cy="604157"/>
              </a:xfrm>
              <a:prstGeom prst="rect">
                <a:avLst/>
              </a:prstGeom>
              <a:blipFill>
                <a:blip r:embed="rId12"/>
                <a:stretch>
                  <a:fillRect l="-5714"/>
                </a:stretch>
              </a:blipFill>
              <a:ln w="12700">
                <a:solidFill>
                  <a:schemeClr val="accent6"/>
                </a:solidFill>
              </a:ln>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92AC11AF-1AFA-4C4A-9AB5-288AECA2FDDE}"/>
              </a:ext>
            </a:extLst>
          </p:cNvPr>
          <p:cNvCxnSpPr/>
          <p:nvPr/>
        </p:nvCxnSpPr>
        <p:spPr>
          <a:xfrm flipH="1" flipV="1">
            <a:off x="9087793"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2FB58D45-9CCE-6E49-B913-015F9098E58B}"/>
                  </a:ext>
                </a:extLst>
              </p:cNvPr>
              <p:cNvSpPr/>
              <p:nvPr/>
            </p:nvSpPr>
            <p:spPr>
              <a:xfrm>
                <a:off x="9119567" y="4585608"/>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47" name="Rectangle 46">
                <a:extLst>
                  <a:ext uri="{FF2B5EF4-FFF2-40B4-BE49-F238E27FC236}">
                    <a16:creationId xmlns:a16="http://schemas.microsoft.com/office/drawing/2014/main" id="{2FB58D45-9CCE-6E49-B913-015F9098E58B}"/>
                  </a:ext>
                </a:extLst>
              </p:cNvPr>
              <p:cNvSpPr>
                <a:spLocks noRot="1" noChangeAspect="1" noMove="1" noResize="1" noEditPoints="1" noAdjustHandles="1" noChangeArrowheads="1" noChangeShapeType="1" noTextEdit="1"/>
              </p:cNvSpPr>
              <p:nvPr/>
            </p:nvSpPr>
            <p:spPr>
              <a:xfrm>
                <a:off x="9119567" y="4585608"/>
                <a:ext cx="409985" cy="604157"/>
              </a:xfrm>
              <a:prstGeom prst="rect">
                <a:avLst/>
              </a:prstGeom>
              <a:blipFill>
                <a:blip r:embed="rId13"/>
                <a:stretch>
                  <a:fillRect l="-5882"/>
                </a:stretch>
              </a:blipFill>
              <a:ln w="12700">
                <a:solidFill>
                  <a:schemeClr val="accent6"/>
                </a:solidFill>
              </a:ln>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8F93B8DE-6586-0540-99B7-4D1A730F0F20}"/>
              </a:ext>
            </a:extLst>
          </p:cNvPr>
          <p:cNvCxnSpPr/>
          <p:nvPr/>
        </p:nvCxnSpPr>
        <p:spPr>
          <a:xfrm flipV="1">
            <a:off x="9218425" y="4027715"/>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9ED3E76-58C9-5445-A5FB-540BAAE0DC74}"/>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199EFB8-CFDC-1249-BADB-CD424EE305E5}"/>
              </a:ext>
            </a:extLst>
          </p:cNvPr>
          <p:cNvSpPr txBox="1"/>
          <p:nvPr/>
        </p:nvSpPr>
        <p:spPr>
          <a:xfrm>
            <a:off x="8694095" y="1689954"/>
            <a:ext cx="787395" cy="369332"/>
          </a:xfrm>
          <a:prstGeom prst="rect">
            <a:avLst/>
          </a:prstGeom>
          <a:noFill/>
        </p:spPr>
        <p:txBody>
          <a:bodyPr wrap="none" rtlCol="0" anchor="ctr">
            <a:spAutoFit/>
          </a:bodyPr>
          <a:lstStyle/>
          <a:p>
            <a:pPr algn="ctr"/>
            <a:r>
              <a:rPr lang="en-US" dirty="0">
                <a:solidFill>
                  <a:srgbClr val="0000FF"/>
                </a:solidFill>
              </a:rPr>
              <a:t>sitting</a:t>
            </a:r>
          </a:p>
        </p:txBody>
      </p:sp>
      <p:sp>
        <p:nvSpPr>
          <p:cNvPr id="51" name="TextBox 50">
            <a:extLst>
              <a:ext uri="{FF2B5EF4-FFF2-40B4-BE49-F238E27FC236}">
                <a16:creationId xmlns:a16="http://schemas.microsoft.com/office/drawing/2014/main" id="{7DAF993C-0023-2648-AFCE-BF1D1FE02FCC}"/>
              </a:ext>
            </a:extLst>
          </p:cNvPr>
          <p:cNvSpPr txBox="1"/>
          <p:nvPr/>
        </p:nvSpPr>
        <p:spPr>
          <a:xfrm>
            <a:off x="8840270" y="5543551"/>
            <a:ext cx="492443" cy="369332"/>
          </a:xfrm>
          <a:prstGeom prst="rect">
            <a:avLst/>
          </a:prstGeom>
          <a:noFill/>
        </p:spPr>
        <p:txBody>
          <a:bodyPr wrap="none" rtlCol="0" anchor="ctr">
            <a:spAutoFit/>
          </a:bodyPr>
          <a:lstStyle/>
          <a:p>
            <a:r>
              <a:rPr lang="en-US">
                <a:solidFill>
                  <a:srgbClr val="0000FF"/>
                </a:solidFill>
              </a:rPr>
              <a:t>cat</a:t>
            </a:r>
            <a:endParaRPr lang="en-US" dirty="0">
              <a:solidFill>
                <a:srgbClr val="0000FF"/>
              </a:solidFill>
            </a:endParaRPr>
          </a:p>
        </p:txBody>
      </p:sp>
      <p:cxnSp>
        <p:nvCxnSpPr>
          <p:cNvPr id="52" name="Straight Arrow Connector 51">
            <a:extLst>
              <a:ext uri="{FF2B5EF4-FFF2-40B4-BE49-F238E27FC236}">
                <a16:creationId xmlns:a16="http://schemas.microsoft.com/office/drawing/2014/main" id="{4BE13C18-CAB2-0246-9D67-296D7977F49D}"/>
              </a:ext>
            </a:extLst>
          </p:cNvPr>
          <p:cNvCxnSpPr/>
          <p:nvPr/>
        </p:nvCxnSpPr>
        <p:spPr>
          <a:xfrm>
            <a:off x="8183329"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DF07DC37-9B64-674A-9D95-87C625F270D9}"/>
                  </a:ext>
                </a:extLst>
              </p:cNvPr>
              <p:cNvSpPr/>
              <p:nvPr/>
            </p:nvSpPr>
            <p:spPr>
              <a:xfrm>
                <a:off x="4547937" y="5621991"/>
                <a:ext cx="2362698" cy="7750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9900CC"/>
                          </a:solidFill>
                          <a:latin typeface="Cambria Math" panose="02040503050406030204" pitchFamily="18" charset="0"/>
                        </a:rPr>
                        <m:t>𝑐</m:t>
                      </m:r>
                      <m:r>
                        <a:rPr lang="en-US" sz="2400" i="1" baseline="-25000" dirty="0" err="1">
                          <a:solidFill>
                            <a:srgbClr val="9900CC"/>
                          </a:solidFill>
                          <a:latin typeface="Cambria Math" panose="02040503050406030204" pitchFamily="18" charset="0"/>
                        </a:rPr>
                        <m:t>𝑡</m:t>
                      </m:r>
                      <m:r>
                        <a:rPr lang="en-US" sz="2400" i="1" dirty="0">
                          <a:solidFill>
                            <a:srgbClr val="9900CC"/>
                          </a:solidFill>
                          <a:latin typeface="Cambria Math" panose="02040503050406030204" pitchFamily="18" charset="0"/>
                        </a:rPr>
                        <m:t> =</m:t>
                      </m:r>
                      <m:nary>
                        <m:naryPr>
                          <m:chr m:val="∑"/>
                          <m:limLoc m:val="subSup"/>
                          <m:supHide m:val="on"/>
                          <m:ctrlPr>
                            <a:rPr lang="en-US" sz="2400" i="1" dirty="0">
                              <a:solidFill>
                                <a:srgbClr val="9900CC"/>
                              </a:solidFill>
                              <a:latin typeface="Cambria Math" panose="02040503050406030204" pitchFamily="18" charset="0"/>
                            </a:rPr>
                          </m:ctrlPr>
                        </m:naryPr>
                        <m:sub>
                          <m:r>
                            <m:rPr>
                              <m:brk m:alnAt="9"/>
                            </m:rPr>
                            <a:rPr lang="en-US" sz="2400" i="1" dirty="0">
                              <a:solidFill>
                                <a:srgbClr val="9900CC"/>
                              </a:solidFill>
                              <a:latin typeface="Cambria Math" panose="02040503050406030204" pitchFamily="18" charset="0"/>
                            </a:rPr>
                            <m:t>𝑖</m:t>
                          </m:r>
                        </m:sub>
                        <m:sup/>
                        <m:e>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𝑎</m:t>
                              </m:r>
                            </m:e>
                            <m:sub>
                              <m:r>
                                <a:rPr lang="en-US" sz="2400" i="1" dirty="0">
                                  <a:solidFill>
                                    <a:srgbClr val="9900CC"/>
                                  </a:solidFill>
                                  <a:latin typeface="Cambria Math" panose="02040503050406030204" pitchFamily="18" charset="0"/>
                                </a:rPr>
                                <m:t>𝑡</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h</m:t>
                              </m:r>
                            </m:e>
                            <m:sub>
                              <m:r>
                                <a:rPr lang="en-US" sz="2400" i="1" dirty="0">
                                  <a:solidFill>
                                    <a:srgbClr val="9900CC"/>
                                  </a:solidFill>
                                  <a:latin typeface="Cambria Math" panose="02040503050406030204" pitchFamily="18" charset="0"/>
                                </a:rPr>
                                <m:t>𝑖</m:t>
                              </m:r>
                            </m:sub>
                          </m:sSub>
                        </m:e>
                      </m:nary>
                    </m:oMath>
                  </m:oMathPara>
                </a14:m>
                <a:endParaRPr lang="en-US" sz="2400" dirty="0">
                  <a:solidFill>
                    <a:srgbClr val="9900CC"/>
                  </a:solidFill>
                </a:endParaRPr>
              </a:p>
            </p:txBody>
          </p:sp>
        </mc:Choice>
        <mc:Fallback xmlns="">
          <p:sp>
            <p:nvSpPr>
              <p:cNvPr id="55" name="Rectangle 54">
                <a:extLst>
                  <a:ext uri="{FF2B5EF4-FFF2-40B4-BE49-F238E27FC236}">
                    <a16:creationId xmlns:a16="http://schemas.microsoft.com/office/drawing/2014/main" id="{DF07DC37-9B64-674A-9D95-87C625F270D9}"/>
                  </a:ext>
                </a:extLst>
              </p:cNvPr>
              <p:cNvSpPr>
                <a:spLocks noRot="1" noChangeAspect="1" noMove="1" noResize="1" noEditPoints="1" noAdjustHandles="1" noChangeArrowheads="1" noChangeShapeType="1" noTextEdit="1"/>
              </p:cNvSpPr>
              <p:nvPr/>
            </p:nvSpPr>
            <p:spPr>
              <a:xfrm>
                <a:off x="4547937" y="5621991"/>
                <a:ext cx="2362698" cy="775084"/>
              </a:xfrm>
              <a:prstGeom prst="rect">
                <a:avLst/>
              </a:prstGeom>
              <a:blipFill>
                <a:blip r:embed="rId14"/>
                <a:stretch>
                  <a:fillRect l="-13904" t="-174194" b="-245161"/>
                </a:stretch>
              </a:blipFill>
            </p:spPr>
            <p:txBody>
              <a:bodyPr/>
              <a:lstStyle/>
              <a:p>
                <a:r>
                  <a:rPr lang="en-US">
                    <a:noFill/>
                  </a:rPr>
                  <a:t> </a:t>
                </a:r>
              </a:p>
            </p:txBody>
          </p:sp>
        </mc:Fallback>
      </mc:AlternateContent>
      <p:sp>
        <p:nvSpPr>
          <p:cNvPr id="58" name="Rectangle 57">
            <a:extLst>
              <a:ext uri="{FF2B5EF4-FFF2-40B4-BE49-F238E27FC236}">
                <a16:creationId xmlns:a16="http://schemas.microsoft.com/office/drawing/2014/main" id="{D63E015F-2C48-0B49-BFFB-5D298EC72511}"/>
              </a:ext>
            </a:extLst>
          </p:cNvPr>
          <p:cNvSpPr/>
          <p:nvPr/>
        </p:nvSpPr>
        <p:spPr>
          <a:xfrm>
            <a:off x="9979945" y="3712024"/>
            <a:ext cx="151930" cy="31024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3604E66B-DA6A-3646-88A0-53A9A0D0BE36}"/>
                  </a:ext>
                </a:extLst>
              </p:cNvPr>
              <p:cNvSpPr/>
              <p:nvPr/>
            </p:nvSpPr>
            <p:spPr>
              <a:xfrm>
                <a:off x="9977766"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60" name="Rectangle 59">
                <a:extLst>
                  <a:ext uri="{FF2B5EF4-FFF2-40B4-BE49-F238E27FC236}">
                    <a16:creationId xmlns:a16="http://schemas.microsoft.com/office/drawing/2014/main" id="{3604E66B-DA6A-3646-88A0-53A9A0D0BE36}"/>
                  </a:ext>
                </a:extLst>
              </p:cNvPr>
              <p:cNvSpPr>
                <a:spLocks noRot="1" noChangeAspect="1" noMove="1" noResize="1" noEditPoints="1" noAdjustHandles="1" noChangeArrowheads="1" noChangeShapeType="1" noTextEdit="1"/>
              </p:cNvSpPr>
              <p:nvPr/>
            </p:nvSpPr>
            <p:spPr>
              <a:xfrm>
                <a:off x="9977766" y="3418112"/>
                <a:ext cx="438967" cy="604157"/>
              </a:xfrm>
              <a:prstGeom prst="rect">
                <a:avLst/>
              </a:prstGeom>
              <a:blipFill>
                <a:blip r:embed="rId15"/>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D29E5A37-BA89-A943-A383-D67E85876ADC}"/>
                  </a:ext>
                </a:extLst>
              </p:cNvPr>
              <p:cNvSpPr/>
              <p:nvPr/>
            </p:nvSpPr>
            <p:spPr>
              <a:xfrm>
                <a:off x="11116204"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61" name="Rectangle 60">
                <a:extLst>
                  <a:ext uri="{FF2B5EF4-FFF2-40B4-BE49-F238E27FC236}">
                    <a16:creationId xmlns:a16="http://schemas.microsoft.com/office/drawing/2014/main" id="{D29E5A37-BA89-A943-A383-D67E85876ADC}"/>
                  </a:ext>
                </a:extLst>
              </p:cNvPr>
              <p:cNvSpPr>
                <a:spLocks noRot="1" noChangeAspect="1" noMove="1" noResize="1" noEditPoints="1" noAdjustHandles="1" noChangeArrowheads="1" noChangeShapeType="1" noTextEdit="1"/>
              </p:cNvSpPr>
              <p:nvPr/>
            </p:nvSpPr>
            <p:spPr>
              <a:xfrm>
                <a:off x="11116204" y="3418112"/>
                <a:ext cx="438967" cy="604157"/>
              </a:xfrm>
              <a:prstGeom prst="rect">
                <a:avLst/>
              </a:prstGeom>
              <a:blipFill>
                <a:blip r:embed="rId16"/>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69739A2E-5DB3-1D4B-9964-C50882A30AE4}"/>
                  </a:ext>
                </a:extLst>
              </p:cNvPr>
              <p:cNvSpPr/>
              <p:nvPr/>
            </p:nvSpPr>
            <p:spPr>
              <a:xfrm>
                <a:off x="9992258"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62" name="Rectangle 61">
                <a:extLst>
                  <a:ext uri="{FF2B5EF4-FFF2-40B4-BE49-F238E27FC236}">
                    <a16:creationId xmlns:a16="http://schemas.microsoft.com/office/drawing/2014/main" id="{69739A2E-5DB3-1D4B-9964-C50882A30AE4}"/>
                  </a:ext>
                </a:extLst>
              </p:cNvPr>
              <p:cNvSpPr>
                <a:spLocks noRot="1" noChangeAspect="1" noMove="1" noResize="1" noEditPoints="1" noAdjustHandles="1" noChangeArrowheads="1" noChangeShapeType="1" noTextEdit="1"/>
              </p:cNvSpPr>
              <p:nvPr/>
            </p:nvSpPr>
            <p:spPr>
              <a:xfrm>
                <a:off x="9992258" y="2251546"/>
                <a:ext cx="409985" cy="604157"/>
              </a:xfrm>
              <a:prstGeom prst="rect">
                <a:avLst/>
              </a:prstGeom>
              <a:blipFill>
                <a:blip r:embed="rId17"/>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0E952097-7ACD-4B41-9589-49D982C1DC07}"/>
                  </a:ext>
                </a:extLst>
              </p:cNvPr>
              <p:cNvSpPr/>
              <p:nvPr/>
            </p:nvSpPr>
            <p:spPr>
              <a:xfrm>
                <a:off x="11130694"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63" name="Rectangle 62">
                <a:extLst>
                  <a:ext uri="{FF2B5EF4-FFF2-40B4-BE49-F238E27FC236}">
                    <a16:creationId xmlns:a16="http://schemas.microsoft.com/office/drawing/2014/main" id="{0E952097-7ACD-4B41-9589-49D982C1DC07}"/>
                  </a:ext>
                </a:extLst>
              </p:cNvPr>
              <p:cNvSpPr>
                <a:spLocks noRot="1" noChangeAspect="1" noMove="1" noResize="1" noEditPoints="1" noAdjustHandles="1" noChangeArrowheads="1" noChangeShapeType="1" noTextEdit="1"/>
              </p:cNvSpPr>
              <p:nvPr/>
            </p:nvSpPr>
            <p:spPr>
              <a:xfrm>
                <a:off x="11130694" y="2251546"/>
                <a:ext cx="409985" cy="604157"/>
              </a:xfrm>
              <a:prstGeom prst="rect">
                <a:avLst/>
              </a:prstGeom>
              <a:blipFill>
                <a:blip r:embed="rId18"/>
                <a:stretch>
                  <a:fillRect l="-8824"/>
                </a:stretch>
              </a:blipFill>
              <a:ln w="12700">
                <a:solidFill>
                  <a:schemeClr val="accent6"/>
                </a:solidFill>
              </a:ln>
            </p:spPr>
            <p:txBody>
              <a:bodyPr/>
              <a:lstStyle/>
              <a:p>
                <a:r>
                  <a:rPr lang="en-US">
                    <a:noFill/>
                  </a:rPr>
                  <a:t> </a:t>
                </a:r>
              </a:p>
            </p:txBody>
          </p:sp>
        </mc:Fallback>
      </mc:AlternateContent>
      <p:sp>
        <p:nvSpPr>
          <p:cNvPr id="64" name="TextBox 63">
            <a:extLst>
              <a:ext uri="{FF2B5EF4-FFF2-40B4-BE49-F238E27FC236}">
                <a16:creationId xmlns:a16="http://schemas.microsoft.com/office/drawing/2014/main" id="{C770C794-BF16-E446-8F42-C70FFC075F51}"/>
              </a:ext>
            </a:extLst>
          </p:cNvPr>
          <p:cNvSpPr txBox="1"/>
          <p:nvPr/>
        </p:nvSpPr>
        <p:spPr>
          <a:xfrm>
            <a:off x="9733023" y="1697156"/>
            <a:ext cx="928460" cy="369332"/>
          </a:xfrm>
          <a:prstGeom prst="rect">
            <a:avLst/>
          </a:prstGeom>
          <a:noFill/>
        </p:spPr>
        <p:txBody>
          <a:bodyPr wrap="none" rtlCol="0" anchor="ctr">
            <a:spAutoFit/>
          </a:bodyPr>
          <a:lstStyle/>
          <a:p>
            <a:pPr algn="ctr"/>
            <a:r>
              <a:rPr lang="en-US" dirty="0">
                <a:solidFill>
                  <a:srgbClr val="0000FF"/>
                </a:solidFill>
              </a:rPr>
              <a:t>outside</a:t>
            </a:r>
          </a:p>
        </p:txBody>
      </p:sp>
      <p:sp>
        <p:nvSpPr>
          <p:cNvPr id="65" name="TextBox 64">
            <a:extLst>
              <a:ext uri="{FF2B5EF4-FFF2-40B4-BE49-F238E27FC236}">
                <a16:creationId xmlns:a16="http://schemas.microsoft.com/office/drawing/2014/main" id="{86F40B6A-FBDE-524F-BC6E-C5B9E1B043AA}"/>
              </a:ext>
            </a:extLst>
          </p:cNvPr>
          <p:cNvSpPr txBox="1"/>
          <p:nvPr/>
        </p:nvSpPr>
        <p:spPr>
          <a:xfrm>
            <a:off x="10867128"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66" name="Straight Arrow Connector 65">
            <a:extLst>
              <a:ext uri="{FF2B5EF4-FFF2-40B4-BE49-F238E27FC236}">
                <a16:creationId xmlns:a16="http://schemas.microsoft.com/office/drawing/2014/main" id="{12639ECC-69C2-8D44-86D8-3F8E1DF545CE}"/>
              </a:ext>
            </a:extLst>
          </p:cNvPr>
          <p:cNvCxnSpPr/>
          <p:nvPr/>
        </p:nvCxnSpPr>
        <p:spPr>
          <a:xfrm>
            <a:off x="10416733"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D321A6A-2247-1E46-B78B-E3B78491D82A}"/>
              </a:ext>
            </a:extLst>
          </p:cNvPr>
          <p:cNvCxnSpPr>
            <a:endCxn id="67" idx="2"/>
          </p:cNvCxnSpPr>
          <p:nvPr/>
        </p:nvCxnSpPr>
        <p:spPr>
          <a:xfrm flipV="1">
            <a:off x="10197250"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30AB1C7-9B73-ED42-8851-F2368E57D48F}"/>
              </a:ext>
            </a:extLst>
          </p:cNvPr>
          <p:cNvCxnSpPr>
            <a:endCxn id="68" idx="2"/>
          </p:cNvCxnSpPr>
          <p:nvPr/>
        </p:nvCxnSpPr>
        <p:spPr>
          <a:xfrm flipH="1" flipV="1">
            <a:off x="11335687"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20B8F21E-E309-E24B-9A40-CC8EF90CCD7A}"/>
                  </a:ext>
                </a:extLst>
              </p:cNvPr>
              <p:cNvSpPr/>
              <p:nvPr/>
            </p:nvSpPr>
            <p:spPr>
              <a:xfrm>
                <a:off x="10236764" y="4580158"/>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69" name="Rectangle 68">
                <a:extLst>
                  <a:ext uri="{FF2B5EF4-FFF2-40B4-BE49-F238E27FC236}">
                    <a16:creationId xmlns:a16="http://schemas.microsoft.com/office/drawing/2014/main" id="{20B8F21E-E309-E24B-9A40-CC8EF90CCD7A}"/>
                  </a:ext>
                </a:extLst>
              </p:cNvPr>
              <p:cNvSpPr>
                <a:spLocks noRot="1" noChangeAspect="1" noMove="1" noResize="1" noEditPoints="1" noAdjustHandles="1" noChangeArrowheads="1" noChangeShapeType="1" noTextEdit="1"/>
              </p:cNvSpPr>
              <p:nvPr/>
            </p:nvSpPr>
            <p:spPr>
              <a:xfrm>
                <a:off x="10236764" y="4580158"/>
                <a:ext cx="409985" cy="604157"/>
              </a:xfrm>
              <a:prstGeom prst="rect">
                <a:avLst/>
              </a:prstGeom>
              <a:blipFill>
                <a:blip r:embed="rId19"/>
                <a:stretch>
                  <a:fillRect l="-5882"/>
                </a:stretch>
              </a:blipFill>
              <a:ln w="12700">
                <a:solidFill>
                  <a:schemeClr val="accent6"/>
                </a:solidFill>
              </a:ln>
            </p:spPr>
            <p:txBody>
              <a:bodyPr/>
              <a:lstStyle/>
              <a:p>
                <a:r>
                  <a:rPr lang="en-US">
                    <a:noFill/>
                  </a:rPr>
                  <a:t> </a:t>
                </a:r>
              </a:p>
            </p:txBody>
          </p:sp>
        </mc:Fallback>
      </mc:AlternateContent>
      <p:cxnSp>
        <p:nvCxnSpPr>
          <p:cNvPr id="70" name="Straight Arrow Connector 69">
            <a:extLst>
              <a:ext uri="{FF2B5EF4-FFF2-40B4-BE49-F238E27FC236}">
                <a16:creationId xmlns:a16="http://schemas.microsoft.com/office/drawing/2014/main" id="{D65199A2-AC7E-2547-AF48-1998DC173349}"/>
              </a:ext>
            </a:extLst>
          </p:cNvPr>
          <p:cNvCxnSpPr/>
          <p:nvPr/>
        </p:nvCxnSpPr>
        <p:spPr>
          <a:xfrm flipV="1">
            <a:off x="10335622" y="4022265"/>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5AB73C81-1778-0142-9D5B-378E1DDA879E}"/>
                  </a:ext>
                </a:extLst>
              </p:cNvPr>
              <p:cNvSpPr/>
              <p:nvPr/>
            </p:nvSpPr>
            <p:spPr>
              <a:xfrm>
                <a:off x="9721596" y="458015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71" name="Rectangle 70">
                <a:extLst>
                  <a:ext uri="{FF2B5EF4-FFF2-40B4-BE49-F238E27FC236}">
                    <a16:creationId xmlns:a16="http://schemas.microsoft.com/office/drawing/2014/main" id="{5AB73C81-1778-0142-9D5B-378E1DDA879E}"/>
                  </a:ext>
                </a:extLst>
              </p:cNvPr>
              <p:cNvSpPr>
                <a:spLocks noRot="1" noChangeAspect="1" noMove="1" noResize="1" noEditPoints="1" noAdjustHandles="1" noChangeArrowheads="1" noChangeShapeType="1" noTextEdit="1"/>
              </p:cNvSpPr>
              <p:nvPr/>
            </p:nvSpPr>
            <p:spPr>
              <a:xfrm>
                <a:off x="9721596" y="4580155"/>
                <a:ext cx="409985" cy="604157"/>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B4CC579F-6222-D041-8472-CA23038A7267}"/>
              </a:ext>
            </a:extLst>
          </p:cNvPr>
          <p:cNvCxnSpPr/>
          <p:nvPr/>
        </p:nvCxnSpPr>
        <p:spPr>
          <a:xfrm flipV="1">
            <a:off x="10046238" y="402226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CAB07DF5-E24E-B34A-AD60-D46DEB6CFC8D}"/>
                  </a:ext>
                </a:extLst>
              </p:cNvPr>
              <p:cNvSpPr/>
              <p:nvPr/>
            </p:nvSpPr>
            <p:spPr>
              <a:xfrm>
                <a:off x="11388509" y="4580155"/>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73" name="Rectangle 72">
                <a:extLst>
                  <a:ext uri="{FF2B5EF4-FFF2-40B4-BE49-F238E27FC236}">
                    <a16:creationId xmlns:a16="http://schemas.microsoft.com/office/drawing/2014/main" id="{CAB07DF5-E24E-B34A-AD60-D46DEB6CFC8D}"/>
                  </a:ext>
                </a:extLst>
              </p:cNvPr>
              <p:cNvSpPr>
                <a:spLocks noRot="1" noChangeAspect="1" noMove="1" noResize="1" noEditPoints="1" noAdjustHandles="1" noChangeArrowheads="1" noChangeShapeType="1" noTextEdit="1"/>
              </p:cNvSpPr>
              <p:nvPr/>
            </p:nvSpPr>
            <p:spPr>
              <a:xfrm>
                <a:off x="11388509" y="4580155"/>
                <a:ext cx="409985" cy="604157"/>
              </a:xfrm>
              <a:prstGeom prst="rect">
                <a:avLst/>
              </a:prstGeom>
              <a:blipFill>
                <a:blip r:embed="rId21"/>
                <a:stretch>
                  <a:fillRect l="-5882"/>
                </a:stretch>
              </a:blipFill>
              <a:ln w="12700">
                <a:solidFill>
                  <a:schemeClr val="accent6"/>
                </a:solidFill>
              </a:ln>
            </p:spPr>
            <p:txBody>
              <a:bodyPr/>
              <a:lstStyle/>
              <a:p>
                <a:r>
                  <a:rPr lang="en-US">
                    <a:noFill/>
                  </a:rPr>
                  <a:t> </a:t>
                </a:r>
              </a:p>
            </p:txBody>
          </p:sp>
        </mc:Fallback>
      </mc:AlternateContent>
      <p:cxnSp>
        <p:nvCxnSpPr>
          <p:cNvPr id="74" name="Straight Arrow Connector 73">
            <a:extLst>
              <a:ext uri="{FF2B5EF4-FFF2-40B4-BE49-F238E27FC236}">
                <a16:creationId xmlns:a16="http://schemas.microsoft.com/office/drawing/2014/main" id="{F5613074-EEDE-684E-A304-E2472821D445}"/>
              </a:ext>
            </a:extLst>
          </p:cNvPr>
          <p:cNvCxnSpPr/>
          <p:nvPr/>
        </p:nvCxnSpPr>
        <p:spPr>
          <a:xfrm flipV="1">
            <a:off x="11487367" y="402226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9119D1BC-1E25-3049-A616-7709F3476741}"/>
                  </a:ext>
                </a:extLst>
              </p:cNvPr>
              <p:cNvSpPr/>
              <p:nvPr/>
            </p:nvSpPr>
            <p:spPr>
              <a:xfrm>
                <a:off x="10873341" y="4580152"/>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75" name="Rectangle 74">
                <a:extLst>
                  <a:ext uri="{FF2B5EF4-FFF2-40B4-BE49-F238E27FC236}">
                    <a16:creationId xmlns:a16="http://schemas.microsoft.com/office/drawing/2014/main" id="{9119D1BC-1E25-3049-A616-7709F3476741}"/>
                  </a:ext>
                </a:extLst>
              </p:cNvPr>
              <p:cNvSpPr>
                <a:spLocks noRot="1" noChangeAspect="1" noMove="1" noResize="1" noEditPoints="1" noAdjustHandles="1" noChangeArrowheads="1" noChangeShapeType="1" noTextEdit="1"/>
              </p:cNvSpPr>
              <p:nvPr/>
            </p:nvSpPr>
            <p:spPr>
              <a:xfrm>
                <a:off x="10873341" y="4580152"/>
                <a:ext cx="409985" cy="604157"/>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p:cxnSp>
        <p:nvCxnSpPr>
          <p:cNvPr id="76" name="Straight Arrow Connector 75">
            <a:extLst>
              <a:ext uri="{FF2B5EF4-FFF2-40B4-BE49-F238E27FC236}">
                <a16:creationId xmlns:a16="http://schemas.microsoft.com/office/drawing/2014/main" id="{DD9A1678-E3FA-A246-9BD9-B6E27D3C1CAA}"/>
              </a:ext>
            </a:extLst>
          </p:cNvPr>
          <p:cNvCxnSpPr/>
          <p:nvPr/>
        </p:nvCxnSpPr>
        <p:spPr>
          <a:xfrm flipV="1">
            <a:off x="11197983" y="4022259"/>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034F971D-6F2F-FC46-A799-12C1D3FAC39E}"/>
              </a:ext>
            </a:extLst>
          </p:cNvPr>
          <p:cNvCxnSpPr/>
          <p:nvPr/>
        </p:nvCxnSpPr>
        <p:spPr>
          <a:xfrm flipV="1">
            <a:off x="9915166" y="5189442"/>
            <a:ext cx="0" cy="225198"/>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EBE8068-1435-2340-A690-8398A9CF680F}"/>
              </a:ext>
            </a:extLst>
          </p:cNvPr>
          <p:cNvCxnSpPr/>
          <p:nvPr/>
        </p:nvCxnSpPr>
        <p:spPr>
          <a:xfrm flipV="1">
            <a:off x="11090823" y="5197605"/>
            <a:ext cx="0" cy="225198"/>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A95FED44-D931-1148-B229-C6D120ECA5B3}"/>
              </a:ext>
            </a:extLst>
          </p:cNvPr>
          <p:cNvCxnSpPr/>
          <p:nvPr/>
        </p:nvCxnSpPr>
        <p:spPr>
          <a:xfrm flipV="1">
            <a:off x="9307277"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8FFB0501-4B18-A942-B9D2-5DE659AEB8D9}"/>
              </a:ext>
            </a:extLst>
          </p:cNvPr>
          <p:cNvSpPr txBox="1"/>
          <p:nvPr/>
        </p:nvSpPr>
        <p:spPr>
          <a:xfrm>
            <a:off x="10871456" y="5543551"/>
            <a:ext cx="928460" cy="369332"/>
          </a:xfrm>
          <a:prstGeom prst="rect">
            <a:avLst/>
          </a:prstGeom>
          <a:noFill/>
        </p:spPr>
        <p:txBody>
          <a:bodyPr wrap="none" rtlCol="0" anchor="ctr">
            <a:spAutoFit/>
          </a:bodyPr>
          <a:lstStyle/>
          <a:p>
            <a:pPr algn="ctr"/>
            <a:r>
              <a:rPr lang="en-US">
                <a:solidFill>
                  <a:srgbClr val="0000FF"/>
                </a:solidFill>
              </a:rPr>
              <a:t>outside</a:t>
            </a:r>
            <a:endParaRPr lang="en-US" dirty="0">
              <a:solidFill>
                <a:srgbClr val="0000FF"/>
              </a:solidFill>
            </a:endParaRPr>
          </a:p>
        </p:txBody>
      </p:sp>
      <p:sp>
        <p:nvSpPr>
          <p:cNvPr id="82" name="TextBox 81">
            <a:extLst>
              <a:ext uri="{FF2B5EF4-FFF2-40B4-BE49-F238E27FC236}">
                <a16:creationId xmlns:a16="http://schemas.microsoft.com/office/drawing/2014/main" id="{C4371FB1-A2A3-CC4E-A0E0-E2D55D52542F}"/>
              </a:ext>
            </a:extLst>
          </p:cNvPr>
          <p:cNvSpPr txBox="1"/>
          <p:nvPr/>
        </p:nvSpPr>
        <p:spPr>
          <a:xfrm>
            <a:off x="9803551" y="5543551"/>
            <a:ext cx="787395" cy="369332"/>
          </a:xfrm>
          <a:prstGeom prst="rect">
            <a:avLst/>
          </a:prstGeom>
          <a:noFill/>
        </p:spPr>
        <p:txBody>
          <a:bodyPr wrap="none" rtlCol="0" anchor="ctr">
            <a:spAutoFit/>
          </a:bodyPr>
          <a:lstStyle/>
          <a:p>
            <a:pPr algn="ctr"/>
            <a:r>
              <a:rPr lang="en-US" dirty="0">
                <a:solidFill>
                  <a:srgbClr val="0000FF"/>
                </a:solidFill>
              </a:rPr>
              <a:t>sitting</a:t>
            </a:r>
          </a:p>
        </p:txBody>
      </p:sp>
      <p:cxnSp>
        <p:nvCxnSpPr>
          <p:cNvPr id="84" name="Straight Arrow Connector 83">
            <a:extLst>
              <a:ext uri="{FF2B5EF4-FFF2-40B4-BE49-F238E27FC236}">
                <a16:creationId xmlns:a16="http://schemas.microsoft.com/office/drawing/2014/main" id="{174F2894-1386-AA44-ABED-26D6E91222F4}"/>
              </a:ext>
            </a:extLst>
          </p:cNvPr>
          <p:cNvCxnSpPr>
            <a:cxnSpLocks/>
          </p:cNvCxnSpPr>
          <p:nvPr/>
        </p:nvCxnSpPr>
        <p:spPr>
          <a:xfrm flipH="1" flipV="1">
            <a:off x="4682837" y="2611583"/>
            <a:ext cx="1458347" cy="841703"/>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4D4179C-3CA2-614C-BF52-39C028560C1F}"/>
              </a:ext>
            </a:extLst>
          </p:cNvPr>
          <p:cNvCxnSpPr>
            <a:cxnSpLocks/>
          </p:cNvCxnSpPr>
          <p:nvPr/>
        </p:nvCxnSpPr>
        <p:spPr>
          <a:xfrm flipH="1" flipV="1">
            <a:off x="4682838" y="2611584"/>
            <a:ext cx="4157432" cy="841702"/>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A34C7A13-2E97-044D-A135-1DB5CF50630B}"/>
              </a:ext>
            </a:extLst>
          </p:cNvPr>
          <p:cNvCxnSpPr>
            <a:cxnSpLocks/>
          </p:cNvCxnSpPr>
          <p:nvPr/>
        </p:nvCxnSpPr>
        <p:spPr>
          <a:xfrm flipH="1" flipV="1">
            <a:off x="4682837" y="2611583"/>
            <a:ext cx="5294929" cy="841703"/>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A871F62-7726-6D4E-8774-49707E90D45E}"/>
              </a:ext>
            </a:extLst>
          </p:cNvPr>
          <p:cNvCxnSpPr>
            <a:cxnSpLocks/>
          </p:cNvCxnSpPr>
          <p:nvPr/>
        </p:nvCxnSpPr>
        <p:spPr>
          <a:xfrm flipH="1" flipV="1">
            <a:off x="4700528" y="2630442"/>
            <a:ext cx="6430166" cy="779503"/>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F35AFDE6-216F-664A-8042-83E6C5DB1B56}"/>
              </a:ext>
            </a:extLst>
          </p:cNvPr>
          <p:cNvSpPr txBox="1"/>
          <p:nvPr/>
        </p:nvSpPr>
        <p:spPr>
          <a:xfrm>
            <a:off x="7275093" y="5943600"/>
            <a:ext cx="4916907" cy="923330"/>
          </a:xfrm>
          <a:prstGeom prst="rect">
            <a:avLst/>
          </a:prstGeom>
          <a:noFill/>
        </p:spPr>
        <p:txBody>
          <a:bodyPr wrap="square" rtlCol="0">
            <a:spAutoFit/>
          </a:bodyPr>
          <a:lstStyle/>
          <a:p>
            <a:r>
              <a:rPr lang="en-US" dirty="0"/>
              <a:t>Each time step of decoder uses a different context vector that looks at different parts of the input image</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812E435B-67F7-EE4E-A0EA-AC0C23770848}"/>
                  </a:ext>
                </a:extLst>
              </p:cNvPr>
              <p:cNvGraphicFramePr>
                <a:graphicFrameLocks noGrp="1"/>
              </p:cNvGraphicFramePr>
              <p:nvPr>
                <p:extLst>
                  <p:ext uri="{D42A27DB-BD31-4B8C-83A1-F6EECF244321}">
                    <p14:modId xmlns:p14="http://schemas.microsoft.com/office/powerpoint/2010/main" val="1397214117"/>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2279497765"/>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447334471"/>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3172030577"/>
                      </a:ext>
                    </a:extLst>
                  </a:tr>
                </a:tbl>
              </a:graphicData>
            </a:graphic>
          </p:graphicFrame>
        </mc:Choice>
        <mc:Fallback xmlns="">
          <p:graphicFrame>
            <p:nvGraphicFramePr>
              <p:cNvPr id="3" name="Table 2">
                <a:extLst>
                  <a:ext uri="{FF2B5EF4-FFF2-40B4-BE49-F238E27FC236}">
                    <a16:creationId xmlns:a16="http://schemas.microsoft.com/office/drawing/2014/main" id="{812E435B-67F7-EE4E-A0EA-AC0C23770848}"/>
                  </a:ext>
                </a:extLst>
              </p:cNvPr>
              <p:cNvGraphicFramePr>
                <a:graphicFrameLocks noGrp="1"/>
              </p:cNvGraphicFramePr>
              <p:nvPr>
                <p:extLst>
                  <p:ext uri="{D42A27DB-BD31-4B8C-83A1-F6EECF244321}">
                    <p14:modId xmlns:p14="http://schemas.microsoft.com/office/powerpoint/2010/main" val="1397214117"/>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endParaRPr lang="en-US"/>
                        </a:p>
                      </a:txBody>
                      <a:tcPr marL="128810" marR="128810" marT="64406" marB="64406" anchor="ctr">
                        <a:blipFill>
                          <a:blip r:embed="rId23"/>
                          <a:stretch>
                            <a:fillRect l="-2174" r="-202174" b="-202222"/>
                          </a:stretch>
                        </a:blipFill>
                      </a:tcPr>
                    </a:tc>
                    <a:tc>
                      <a:txBody>
                        <a:bodyPr/>
                        <a:lstStyle/>
                        <a:p>
                          <a:endParaRPr lang="en-US"/>
                        </a:p>
                      </a:txBody>
                      <a:tcPr marL="128810" marR="128810" marT="64406" marB="64406" anchor="ctr">
                        <a:blipFill>
                          <a:blip r:embed="rId23"/>
                          <a:stretch>
                            <a:fillRect l="-102174" r="-102174" b="-202222"/>
                          </a:stretch>
                        </a:blipFill>
                      </a:tcPr>
                    </a:tc>
                    <a:tc>
                      <a:txBody>
                        <a:bodyPr/>
                        <a:lstStyle/>
                        <a:p>
                          <a:endParaRPr lang="en-US"/>
                        </a:p>
                      </a:txBody>
                      <a:tcPr marL="128810" marR="128810" marT="64406" marB="64406" anchor="ctr">
                        <a:blipFill>
                          <a:blip r:embed="rId23"/>
                          <a:stretch>
                            <a:fillRect l="-202174" r="-2174" b="-202222"/>
                          </a:stretch>
                        </a:blipFill>
                      </a:tcPr>
                    </a:tc>
                    <a:extLst>
                      <a:ext uri="{0D108BD9-81ED-4DB2-BD59-A6C34878D82A}">
                        <a16:rowId xmlns:a16="http://schemas.microsoft.com/office/drawing/2014/main" val="2279497765"/>
                      </a:ext>
                    </a:extLst>
                  </a:tr>
                  <a:tr h="569187">
                    <a:tc>
                      <a:txBody>
                        <a:bodyPr/>
                        <a:lstStyle/>
                        <a:p>
                          <a:endParaRPr lang="en-US"/>
                        </a:p>
                      </a:txBody>
                      <a:tcPr marL="128810" marR="128810" marT="64406" marB="64406" anchor="ctr">
                        <a:blipFill>
                          <a:blip r:embed="rId23"/>
                          <a:stretch>
                            <a:fillRect l="-2174" t="-97826" r="-202174" b="-97826"/>
                          </a:stretch>
                        </a:blipFill>
                      </a:tcPr>
                    </a:tc>
                    <a:tc>
                      <a:txBody>
                        <a:bodyPr/>
                        <a:lstStyle/>
                        <a:p>
                          <a:endParaRPr lang="en-US"/>
                        </a:p>
                      </a:txBody>
                      <a:tcPr marL="128810" marR="128810" marT="64406" marB="64406" anchor="ctr">
                        <a:blipFill>
                          <a:blip r:embed="rId23"/>
                          <a:stretch>
                            <a:fillRect l="-102174" t="-97826" r="-102174" b="-97826"/>
                          </a:stretch>
                        </a:blipFill>
                      </a:tcPr>
                    </a:tc>
                    <a:tc>
                      <a:txBody>
                        <a:bodyPr/>
                        <a:lstStyle/>
                        <a:p>
                          <a:endParaRPr lang="en-US"/>
                        </a:p>
                      </a:txBody>
                      <a:tcPr marL="128810" marR="128810" marT="64406" marB="64406" anchor="ctr">
                        <a:blipFill>
                          <a:blip r:embed="rId23"/>
                          <a:stretch>
                            <a:fillRect l="-202174" t="-97826" r="-2174" b="-97826"/>
                          </a:stretch>
                        </a:blipFill>
                      </a:tcPr>
                    </a:tc>
                    <a:extLst>
                      <a:ext uri="{0D108BD9-81ED-4DB2-BD59-A6C34878D82A}">
                        <a16:rowId xmlns:a16="http://schemas.microsoft.com/office/drawing/2014/main" val="447334471"/>
                      </a:ext>
                    </a:extLst>
                  </a:tr>
                  <a:tr h="569187">
                    <a:tc>
                      <a:txBody>
                        <a:bodyPr/>
                        <a:lstStyle/>
                        <a:p>
                          <a:endParaRPr lang="en-US"/>
                        </a:p>
                      </a:txBody>
                      <a:tcPr marL="128810" marR="128810" marT="64406" marB="64406" anchor="ctr">
                        <a:blipFill>
                          <a:blip r:embed="rId23"/>
                          <a:stretch>
                            <a:fillRect l="-2174" t="-202222" r="-202174"/>
                          </a:stretch>
                        </a:blipFill>
                      </a:tcPr>
                    </a:tc>
                    <a:tc>
                      <a:txBody>
                        <a:bodyPr/>
                        <a:lstStyle/>
                        <a:p>
                          <a:endParaRPr lang="en-US"/>
                        </a:p>
                      </a:txBody>
                      <a:tcPr marL="128810" marR="128810" marT="64406" marB="64406" anchor="ctr">
                        <a:blipFill>
                          <a:blip r:embed="rId23"/>
                          <a:stretch>
                            <a:fillRect l="-102174" t="-202222" r="-102174"/>
                          </a:stretch>
                        </a:blipFill>
                      </a:tcPr>
                    </a:tc>
                    <a:tc>
                      <a:txBody>
                        <a:bodyPr/>
                        <a:lstStyle/>
                        <a:p>
                          <a:endParaRPr lang="en-US"/>
                        </a:p>
                      </a:txBody>
                      <a:tcPr marL="128810" marR="128810" marT="64406" marB="64406" anchor="ctr">
                        <a:blipFill>
                          <a:blip r:embed="rId23"/>
                          <a:stretch>
                            <a:fillRect l="-202174" t="-202222" r="-2174"/>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7" name="Table 76">
                <a:extLst>
                  <a:ext uri="{FF2B5EF4-FFF2-40B4-BE49-F238E27FC236}">
                    <a16:creationId xmlns:a16="http://schemas.microsoft.com/office/drawing/2014/main" id="{679028EE-FCA9-854A-9328-0FE925BB75A2}"/>
                  </a:ext>
                </a:extLst>
              </p:cNvPr>
              <p:cNvGraphicFramePr>
                <a:graphicFrameLocks noGrp="1"/>
              </p:cNvGraphicFramePr>
              <p:nvPr>
                <p:extLst>
                  <p:ext uri="{D42A27DB-BD31-4B8C-83A1-F6EECF244321}">
                    <p14:modId xmlns:p14="http://schemas.microsoft.com/office/powerpoint/2010/main" val="2137871546"/>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77" name="Table 76">
                <a:extLst>
                  <a:ext uri="{FF2B5EF4-FFF2-40B4-BE49-F238E27FC236}">
                    <a16:creationId xmlns:a16="http://schemas.microsoft.com/office/drawing/2014/main" id="{679028EE-FCA9-854A-9328-0FE925BB75A2}"/>
                  </a:ext>
                </a:extLst>
              </p:cNvPr>
              <p:cNvGraphicFramePr>
                <a:graphicFrameLocks noGrp="1"/>
              </p:cNvGraphicFramePr>
              <p:nvPr>
                <p:extLst>
                  <p:ext uri="{D42A27DB-BD31-4B8C-83A1-F6EECF244321}">
                    <p14:modId xmlns:p14="http://schemas.microsoft.com/office/powerpoint/2010/main" val="2137871546"/>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24"/>
                          <a:stretch>
                            <a:fillRect l="-2857" r="-200000" b="-197143"/>
                          </a:stretch>
                        </a:blipFill>
                      </a:tcPr>
                    </a:tc>
                    <a:tc>
                      <a:txBody>
                        <a:bodyPr/>
                        <a:lstStyle/>
                        <a:p>
                          <a:endParaRPr lang="en-US"/>
                        </a:p>
                      </a:txBody>
                      <a:tcPr marL="97913" marR="97913" marT="48958" marB="48958" anchor="ctr">
                        <a:blipFill>
                          <a:blip r:embed="rId24"/>
                          <a:stretch>
                            <a:fillRect l="-102857" r="-100000" b="-197143"/>
                          </a:stretch>
                        </a:blipFill>
                      </a:tcPr>
                    </a:tc>
                    <a:tc>
                      <a:txBody>
                        <a:bodyPr/>
                        <a:lstStyle/>
                        <a:p>
                          <a:endParaRPr lang="en-US"/>
                        </a:p>
                      </a:txBody>
                      <a:tcPr marL="97913" marR="97913" marT="48958" marB="48958" anchor="ctr">
                        <a:blipFill>
                          <a:blip r:embed="rId24"/>
                          <a:stretch>
                            <a:fillRect l="-202857" b="-197143"/>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24"/>
                          <a:stretch>
                            <a:fillRect l="-2857" t="-102941" r="-200000" b="-102941"/>
                          </a:stretch>
                        </a:blipFill>
                      </a:tcPr>
                    </a:tc>
                    <a:tc>
                      <a:txBody>
                        <a:bodyPr/>
                        <a:lstStyle/>
                        <a:p>
                          <a:endParaRPr lang="en-US"/>
                        </a:p>
                      </a:txBody>
                      <a:tcPr marL="97913" marR="97913" marT="48958" marB="48958" anchor="ctr">
                        <a:blipFill>
                          <a:blip r:embed="rId24"/>
                          <a:stretch>
                            <a:fillRect l="-102857" t="-102941" r="-100000" b="-102941"/>
                          </a:stretch>
                        </a:blipFill>
                      </a:tcPr>
                    </a:tc>
                    <a:tc>
                      <a:txBody>
                        <a:bodyPr/>
                        <a:lstStyle/>
                        <a:p>
                          <a:endParaRPr lang="en-US"/>
                        </a:p>
                      </a:txBody>
                      <a:tcPr marL="97913" marR="97913" marT="48958" marB="48958" anchor="ctr">
                        <a:blipFill>
                          <a:blip r:embed="rId24"/>
                          <a:stretch>
                            <a:fillRect l="-202857" t="-102941" b="-102941"/>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24"/>
                          <a:stretch>
                            <a:fillRect l="-2857" t="-197143" r="-200000"/>
                          </a:stretch>
                        </a:blipFill>
                      </a:tcPr>
                    </a:tc>
                    <a:tc>
                      <a:txBody>
                        <a:bodyPr/>
                        <a:lstStyle/>
                        <a:p>
                          <a:endParaRPr lang="en-US"/>
                        </a:p>
                      </a:txBody>
                      <a:tcPr marL="97913" marR="97913" marT="48958" marB="48958" anchor="ctr">
                        <a:blipFill>
                          <a:blip r:embed="rId24"/>
                          <a:stretch>
                            <a:fillRect l="-102857" t="-197143" r="-100000"/>
                          </a:stretch>
                        </a:blipFill>
                      </a:tcPr>
                    </a:tc>
                    <a:tc>
                      <a:txBody>
                        <a:bodyPr/>
                        <a:lstStyle/>
                        <a:p>
                          <a:endParaRPr lang="en-US"/>
                        </a:p>
                      </a:txBody>
                      <a:tcPr marL="97913" marR="97913" marT="48958" marB="48958" anchor="ctr">
                        <a:blipFill>
                          <a:blip r:embed="rId24"/>
                          <a:stretch>
                            <a:fillRect l="-202857" t="-197143"/>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3" name="Table 82">
                <a:extLst>
                  <a:ext uri="{FF2B5EF4-FFF2-40B4-BE49-F238E27FC236}">
                    <a16:creationId xmlns:a16="http://schemas.microsoft.com/office/drawing/2014/main" id="{2FF4CF48-BB76-4143-90AB-83B7A557C572}"/>
                  </a:ext>
                </a:extLst>
              </p:cNvPr>
              <p:cNvGraphicFramePr>
                <a:graphicFrameLocks noGrp="1"/>
              </p:cNvGraphicFramePr>
              <p:nvPr>
                <p:extLst>
                  <p:ext uri="{D42A27DB-BD31-4B8C-83A1-F6EECF244321}">
                    <p14:modId xmlns:p14="http://schemas.microsoft.com/office/powerpoint/2010/main" val="2555716906"/>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83" name="Table 82">
                <a:extLst>
                  <a:ext uri="{FF2B5EF4-FFF2-40B4-BE49-F238E27FC236}">
                    <a16:creationId xmlns:a16="http://schemas.microsoft.com/office/drawing/2014/main" id="{2FF4CF48-BB76-4143-90AB-83B7A557C572}"/>
                  </a:ext>
                </a:extLst>
              </p:cNvPr>
              <p:cNvGraphicFramePr>
                <a:graphicFrameLocks noGrp="1"/>
              </p:cNvGraphicFramePr>
              <p:nvPr>
                <p:extLst>
                  <p:ext uri="{D42A27DB-BD31-4B8C-83A1-F6EECF244321}">
                    <p14:modId xmlns:p14="http://schemas.microsoft.com/office/powerpoint/2010/main" val="2555716906"/>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25"/>
                          <a:stretch>
                            <a:fillRect t="-2941" r="-202857" b="-202941"/>
                          </a:stretch>
                        </a:blipFill>
                      </a:tcPr>
                    </a:tc>
                    <a:tc>
                      <a:txBody>
                        <a:bodyPr/>
                        <a:lstStyle/>
                        <a:p>
                          <a:endParaRPr lang="en-US"/>
                        </a:p>
                      </a:txBody>
                      <a:tcPr marL="97913" marR="97913" marT="48958" marB="48958" anchor="ctr">
                        <a:blipFill>
                          <a:blip r:embed="rId25"/>
                          <a:stretch>
                            <a:fillRect l="-100000" t="-2941" r="-102857" b="-202941"/>
                          </a:stretch>
                        </a:blipFill>
                      </a:tcPr>
                    </a:tc>
                    <a:tc>
                      <a:txBody>
                        <a:bodyPr/>
                        <a:lstStyle/>
                        <a:p>
                          <a:endParaRPr lang="en-US"/>
                        </a:p>
                      </a:txBody>
                      <a:tcPr marL="97913" marR="97913" marT="48958" marB="48958" anchor="ctr">
                        <a:blipFill>
                          <a:blip r:embed="rId25"/>
                          <a:stretch>
                            <a:fillRect l="-200000" t="-2941" r="-2857" b="-202941"/>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25"/>
                          <a:stretch>
                            <a:fillRect t="-100000" r="-202857" b="-97143"/>
                          </a:stretch>
                        </a:blipFill>
                      </a:tcPr>
                    </a:tc>
                    <a:tc>
                      <a:txBody>
                        <a:bodyPr/>
                        <a:lstStyle/>
                        <a:p>
                          <a:endParaRPr lang="en-US"/>
                        </a:p>
                      </a:txBody>
                      <a:tcPr marL="97913" marR="97913" marT="48958" marB="48958" anchor="ctr">
                        <a:blipFill>
                          <a:blip r:embed="rId25"/>
                          <a:stretch>
                            <a:fillRect l="-100000" t="-100000" r="-102857" b="-97143"/>
                          </a:stretch>
                        </a:blipFill>
                      </a:tcPr>
                    </a:tc>
                    <a:tc>
                      <a:txBody>
                        <a:bodyPr/>
                        <a:lstStyle/>
                        <a:p>
                          <a:endParaRPr lang="en-US"/>
                        </a:p>
                      </a:txBody>
                      <a:tcPr marL="97913" marR="97913" marT="48958" marB="48958" anchor="ctr">
                        <a:blipFill>
                          <a:blip r:embed="rId25"/>
                          <a:stretch>
                            <a:fillRect l="-200000" t="-100000" r="-2857" b="-97143"/>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25"/>
                          <a:stretch>
                            <a:fillRect t="-205882" r="-202857"/>
                          </a:stretch>
                        </a:blipFill>
                      </a:tcPr>
                    </a:tc>
                    <a:tc>
                      <a:txBody>
                        <a:bodyPr/>
                        <a:lstStyle/>
                        <a:p>
                          <a:endParaRPr lang="en-US"/>
                        </a:p>
                      </a:txBody>
                      <a:tcPr marL="97913" marR="97913" marT="48958" marB="48958" anchor="ctr">
                        <a:blipFill>
                          <a:blip r:embed="rId25"/>
                          <a:stretch>
                            <a:fillRect l="-100000" t="-205882" r="-102857"/>
                          </a:stretch>
                        </a:blipFill>
                      </a:tcPr>
                    </a:tc>
                    <a:tc>
                      <a:txBody>
                        <a:bodyPr/>
                        <a:lstStyle/>
                        <a:p>
                          <a:endParaRPr lang="en-US"/>
                        </a:p>
                      </a:txBody>
                      <a:tcPr marL="97913" marR="97913" marT="48958" marB="48958" anchor="ctr">
                        <a:blipFill>
                          <a:blip r:embed="rId25"/>
                          <a:stretch>
                            <a:fillRect l="-200000" t="-205882" r="-2857"/>
                          </a:stretch>
                        </a:blipFill>
                      </a:tcPr>
                    </a:tc>
                    <a:extLst>
                      <a:ext uri="{0D108BD9-81ED-4DB2-BD59-A6C34878D82A}">
                        <a16:rowId xmlns:a16="http://schemas.microsoft.com/office/drawing/2014/main" val="3172030577"/>
                      </a:ext>
                    </a:extLst>
                  </a:tr>
                </a:tbl>
              </a:graphicData>
            </a:graphic>
          </p:graphicFrame>
        </mc:Fallback>
      </mc:AlternateContent>
      <p:sp>
        <p:nvSpPr>
          <p:cNvPr id="89" name="Google Shape;2059;p91">
            <a:extLst>
              <a:ext uri="{FF2B5EF4-FFF2-40B4-BE49-F238E27FC236}">
                <a16:creationId xmlns:a16="http://schemas.microsoft.com/office/drawing/2014/main" id="{67AB23E8-D25D-B44B-818C-4C118B0BEF59}"/>
              </a:ext>
            </a:extLst>
          </p:cNvPr>
          <p:cNvSpPr/>
          <p:nvPr/>
        </p:nvSpPr>
        <p:spPr>
          <a:xfrm rot="-5400000">
            <a:off x="1798557" y="3295749"/>
            <a:ext cx="1373509" cy="832548"/>
          </a:xfrm>
          <a:prstGeom prst="flowChartManualOperation">
            <a:avLst/>
          </a:prstGeom>
          <a:solidFill>
            <a:srgbClr val="00B0F0"/>
          </a:solidFill>
          <a:ln w="9525" cap="flat" cmpd="sng">
            <a:solidFill>
              <a:srgbClr val="666666"/>
            </a:solidFill>
            <a:prstDash val="solid"/>
            <a:round/>
            <a:headEnd type="none" w="sm" len="sm"/>
            <a:tailEnd type="none" w="sm" len="sm"/>
          </a:ln>
        </p:spPr>
        <p:txBody>
          <a:bodyPr spcFirstLastPara="1" vert="vert" wrap="square" lIns="121868" tIns="121868" rIns="121868" bIns="121868" anchor="ctr" anchorCtr="0">
            <a:noAutofit/>
          </a:bodyPr>
          <a:lstStyle/>
          <a:p>
            <a:pPr algn="ctr"/>
            <a:r>
              <a:rPr lang="en-US" sz="2000" dirty="0"/>
              <a:t>CNN</a:t>
            </a:r>
            <a:endParaRPr sz="2000" dirty="0"/>
          </a:p>
        </p:txBody>
      </p:sp>
      <p:cxnSp>
        <p:nvCxnSpPr>
          <p:cNvPr id="90" name="Straight Arrow Connector 89">
            <a:extLst>
              <a:ext uri="{FF2B5EF4-FFF2-40B4-BE49-F238E27FC236}">
                <a16:creationId xmlns:a16="http://schemas.microsoft.com/office/drawing/2014/main" id="{DE0A67AC-8CB3-5C46-8E96-46A8DF07D40E}"/>
              </a:ext>
            </a:extLst>
          </p:cNvPr>
          <p:cNvCxnSpPr/>
          <p:nvPr/>
        </p:nvCxnSpPr>
        <p:spPr>
          <a:xfrm>
            <a:off x="4001354" y="4574055"/>
            <a:ext cx="4169" cy="865154"/>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91" name="Elbow Connector 90">
            <a:extLst>
              <a:ext uri="{FF2B5EF4-FFF2-40B4-BE49-F238E27FC236}">
                <a16:creationId xmlns:a16="http://schemas.microsoft.com/office/drawing/2014/main" id="{F05C055D-CE23-8D4E-9446-6D85F2F33522}"/>
              </a:ext>
            </a:extLst>
          </p:cNvPr>
          <p:cNvCxnSpPr>
            <a:cxnSpLocks/>
          </p:cNvCxnSpPr>
          <p:nvPr/>
        </p:nvCxnSpPr>
        <p:spPr>
          <a:xfrm rot="16200000" flipH="1">
            <a:off x="5231385" y="3314729"/>
            <a:ext cx="3363028" cy="652204"/>
          </a:xfrm>
          <a:prstGeom prst="bentConnector3">
            <a:avLst>
              <a:gd name="adj1" fmla="val 290"/>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2957EAAC-896A-754C-8D06-4952D5C08E29}"/>
              </a:ext>
            </a:extLst>
          </p:cNvPr>
          <p:cNvSpPr/>
          <p:nvPr/>
        </p:nvSpPr>
        <p:spPr>
          <a:xfrm>
            <a:off x="7136812" y="5322345"/>
            <a:ext cx="204378" cy="20437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7F6AB9E-4CC6-7E49-9C30-0E66B2F2A2D1}"/>
              </a:ext>
            </a:extLst>
          </p:cNvPr>
          <p:cNvSpPr>
            <a:spLocks noGrp="1"/>
          </p:cNvSpPr>
          <p:nvPr>
            <p:ph type="title"/>
          </p:nvPr>
        </p:nvSpPr>
        <p:spPr/>
        <p:txBody>
          <a:bodyPr/>
          <a:lstStyle/>
          <a:p>
            <a:r>
              <a:rPr lang="en-US" dirty="0"/>
              <a:t>Image captioning with RNNs and attention</a:t>
            </a:r>
          </a:p>
        </p:txBody>
      </p:sp>
    </p:spTree>
    <p:extLst>
      <p:ext uri="{BB962C8B-B14F-4D97-AF65-F5344CB8AC3E}">
        <p14:creationId xmlns:p14="http://schemas.microsoft.com/office/powerpoint/2010/main" val="1547762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82D6-FBD9-424B-957A-7E9A5B1CEDDB}"/>
              </a:ext>
            </a:extLst>
          </p:cNvPr>
          <p:cNvSpPr>
            <a:spLocks noGrp="1"/>
          </p:cNvSpPr>
          <p:nvPr>
            <p:ph type="title"/>
          </p:nvPr>
        </p:nvSpPr>
        <p:spPr/>
        <p:txBody>
          <a:bodyPr/>
          <a:lstStyle/>
          <a:p>
            <a:r>
              <a:rPr lang="en-US" dirty="0"/>
              <a:t>Example results</a:t>
            </a:r>
          </a:p>
        </p:txBody>
      </p:sp>
      <p:sp>
        <p:nvSpPr>
          <p:cNvPr id="5" name="Content Placeholder 4">
            <a:extLst>
              <a:ext uri="{FF2B5EF4-FFF2-40B4-BE49-F238E27FC236}">
                <a16:creationId xmlns:a16="http://schemas.microsoft.com/office/drawing/2014/main" id="{796EAD16-7D84-D64E-B288-975DBEF6BD4F}"/>
              </a:ext>
            </a:extLst>
          </p:cNvPr>
          <p:cNvSpPr>
            <a:spLocks noGrp="1"/>
          </p:cNvSpPr>
          <p:nvPr>
            <p:ph idx="1"/>
          </p:nvPr>
        </p:nvSpPr>
        <p:spPr/>
        <p:txBody>
          <a:bodyPr/>
          <a:lstStyle/>
          <a:p>
            <a:pPr marL="457200" indent="-457200">
              <a:buFont typeface="Arial" panose="020B0604020202020204" pitchFamily="34" charset="0"/>
              <a:buChar char="•"/>
            </a:pPr>
            <a:r>
              <a:rPr lang="en-US" dirty="0"/>
              <a:t>Good captions</a:t>
            </a:r>
          </a:p>
        </p:txBody>
      </p:sp>
      <p:pic>
        <p:nvPicPr>
          <p:cNvPr id="4" name="Shape 1727">
            <a:extLst>
              <a:ext uri="{FF2B5EF4-FFF2-40B4-BE49-F238E27FC236}">
                <a16:creationId xmlns:a16="http://schemas.microsoft.com/office/drawing/2014/main" id="{E24C5CAC-CD85-1B47-B0C6-EC45756237BB}"/>
              </a:ext>
            </a:extLst>
          </p:cNvPr>
          <p:cNvPicPr preferRelativeResize="0"/>
          <p:nvPr/>
        </p:nvPicPr>
        <p:blipFill rotWithShape="1">
          <a:blip r:embed="rId2">
            <a:alphaModFix/>
          </a:blip>
          <a:srcRect t="1221" b="-1221"/>
          <a:stretch/>
        </p:blipFill>
        <p:spPr>
          <a:xfrm>
            <a:off x="1524000" y="1645921"/>
            <a:ext cx="9144000" cy="4196515"/>
          </a:xfrm>
          <a:prstGeom prst="rect">
            <a:avLst/>
          </a:prstGeom>
          <a:noFill/>
          <a:ln>
            <a:noFill/>
          </a:ln>
        </p:spPr>
      </p:pic>
    </p:spTree>
    <p:extLst>
      <p:ext uri="{BB962C8B-B14F-4D97-AF65-F5344CB8AC3E}">
        <p14:creationId xmlns:p14="http://schemas.microsoft.com/office/powerpoint/2010/main" val="2643251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82D6-FBD9-424B-957A-7E9A5B1CEDDB}"/>
              </a:ext>
            </a:extLst>
          </p:cNvPr>
          <p:cNvSpPr>
            <a:spLocks noGrp="1"/>
          </p:cNvSpPr>
          <p:nvPr>
            <p:ph type="title"/>
          </p:nvPr>
        </p:nvSpPr>
        <p:spPr/>
        <p:txBody>
          <a:bodyPr/>
          <a:lstStyle/>
          <a:p>
            <a:r>
              <a:rPr lang="en-US" dirty="0"/>
              <a:t>Example results</a:t>
            </a:r>
          </a:p>
        </p:txBody>
      </p:sp>
      <p:sp>
        <p:nvSpPr>
          <p:cNvPr id="3" name="Content Placeholder 2">
            <a:extLst>
              <a:ext uri="{FF2B5EF4-FFF2-40B4-BE49-F238E27FC236}">
                <a16:creationId xmlns:a16="http://schemas.microsoft.com/office/drawing/2014/main" id="{3981C860-0008-2C4E-9047-BB9E29865F10}"/>
              </a:ext>
            </a:extLst>
          </p:cNvPr>
          <p:cNvSpPr>
            <a:spLocks noGrp="1"/>
          </p:cNvSpPr>
          <p:nvPr>
            <p:ph idx="1"/>
          </p:nvPr>
        </p:nvSpPr>
        <p:spPr/>
        <p:txBody>
          <a:bodyPr/>
          <a:lstStyle/>
          <a:p>
            <a:pPr marL="457200" indent="-457200">
              <a:buFont typeface="Arial" panose="020B0604020202020204" pitchFamily="34" charset="0"/>
              <a:buChar char="•"/>
            </a:pPr>
            <a:r>
              <a:rPr lang="en-US" dirty="0"/>
              <a:t>Mistakes</a:t>
            </a:r>
          </a:p>
        </p:txBody>
      </p:sp>
      <p:pic>
        <p:nvPicPr>
          <p:cNvPr id="8" name="Picture 7">
            <a:extLst>
              <a:ext uri="{FF2B5EF4-FFF2-40B4-BE49-F238E27FC236}">
                <a16:creationId xmlns:a16="http://schemas.microsoft.com/office/drawing/2014/main" id="{BD714AC2-4C92-0F41-BC9D-854B87864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752601"/>
            <a:ext cx="8979134" cy="3886200"/>
          </a:xfrm>
          <a:prstGeom prst="rect">
            <a:avLst/>
          </a:prstGeom>
        </p:spPr>
      </p:pic>
    </p:spTree>
    <p:extLst>
      <p:ext uri="{BB962C8B-B14F-4D97-AF65-F5344CB8AC3E}">
        <p14:creationId xmlns:p14="http://schemas.microsoft.com/office/powerpoint/2010/main" val="100542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2A07-EA10-4744-BD34-3C449E538D03}"/>
              </a:ext>
            </a:extLst>
          </p:cNvPr>
          <p:cNvSpPr>
            <a:spLocks noGrp="1"/>
          </p:cNvSpPr>
          <p:nvPr>
            <p:ph type="title"/>
          </p:nvPr>
        </p:nvSpPr>
        <p:spPr/>
        <p:txBody>
          <a:bodyPr/>
          <a:lstStyle/>
          <a:p>
            <a:r>
              <a:rPr lang="en-US" dirty="0"/>
              <a:t>Quantitative results</a:t>
            </a:r>
          </a:p>
        </p:txBody>
      </p:sp>
      <p:pic>
        <p:nvPicPr>
          <p:cNvPr id="6" name="Content Placeholder 5">
            <a:extLst>
              <a:ext uri="{FF2B5EF4-FFF2-40B4-BE49-F238E27FC236}">
                <a16:creationId xmlns:a16="http://schemas.microsoft.com/office/drawing/2014/main" id="{5EE44897-4E73-1A44-86EC-838F48888D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7926" y="914400"/>
            <a:ext cx="6896149" cy="5257800"/>
          </a:xfrm>
        </p:spPr>
      </p:pic>
      <p:sp>
        <p:nvSpPr>
          <p:cNvPr id="7" name="TextBox 6">
            <a:extLst>
              <a:ext uri="{FF2B5EF4-FFF2-40B4-BE49-F238E27FC236}">
                <a16:creationId xmlns:a16="http://schemas.microsoft.com/office/drawing/2014/main" id="{4E5872C9-1E12-E14E-8EB6-8EC130B33BEE}"/>
              </a:ext>
            </a:extLst>
          </p:cNvPr>
          <p:cNvSpPr txBox="1"/>
          <p:nvPr/>
        </p:nvSpPr>
        <p:spPr>
          <a:xfrm>
            <a:off x="11262360" y="6400800"/>
            <a:ext cx="752129"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068284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X, Attend, and Y</a:t>
            </a:r>
          </a:p>
        </p:txBody>
      </p:sp>
      <p:sp>
        <p:nvSpPr>
          <p:cNvPr id="4" name="TextBox 3"/>
          <p:cNvSpPr txBox="1"/>
          <p:nvPr/>
        </p:nvSpPr>
        <p:spPr>
          <a:xfrm>
            <a:off x="2639290" y="1299040"/>
            <a:ext cx="6186117" cy="707886"/>
          </a:xfrm>
          <a:prstGeom prst="rect">
            <a:avLst/>
          </a:prstGeom>
          <a:noFill/>
        </p:spPr>
        <p:txBody>
          <a:bodyPr wrap="none" rtlCol="0">
            <a:spAutoFit/>
          </a:bodyPr>
          <a:lstStyle/>
          <a:p>
            <a:r>
              <a:rPr lang="en-US" sz="2000" dirty="0"/>
              <a:t>“</a:t>
            </a:r>
            <a:r>
              <a:rPr lang="en-US" sz="2000" b="1" dirty="0"/>
              <a:t>Show, attend, and tell</a:t>
            </a:r>
            <a:r>
              <a:rPr lang="en-US" sz="2000" dirty="0"/>
              <a:t>” </a:t>
            </a:r>
            <a:r>
              <a:rPr lang="en-US" sz="2000" i="1" dirty="0"/>
              <a:t>(Xu et al, ICML 2015)</a:t>
            </a:r>
          </a:p>
          <a:p>
            <a:r>
              <a:rPr lang="en-US" sz="2000" dirty="0"/>
              <a:t>Look at image, attend to image regions, produce question</a:t>
            </a:r>
          </a:p>
        </p:txBody>
      </p:sp>
      <p:sp>
        <p:nvSpPr>
          <p:cNvPr id="5" name="TextBox 4"/>
          <p:cNvSpPr txBox="1"/>
          <p:nvPr/>
        </p:nvSpPr>
        <p:spPr>
          <a:xfrm>
            <a:off x="2639419" y="2006926"/>
            <a:ext cx="6805517" cy="1015663"/>
          </a:xfrm>
          <a:prstGeom prst="rect">
            <a:avLst/>
          </a:prstGeom>
          <a:noFill/>
        </p:spPr>
        <p:txBody>
          <a:bodyPr wrap="none" rtlCol="0">
            <a:spAutoFit/>
          </a:bodyPr>
          <a:lstStyle/>
          <a:p>
            <a:r>
              <a:rPr lang="en-US" sz="2000" dirty="0"/>
              <a:t>“</a:t>
            </a:r>
            <a:r>
              <a:rPr lang="en-US" sz="2000" b="1" dirty="0"/>
              <a:t>Ask, attend, and answer</a:t>
            </a:r>
            <a:r>
              <a:rPr lang="en-US" sz="2000" dirty="0"/>
              <a:t>” </a:t>
            </a:r>
            <a:r>
              <a:rPr lang="en-US" sz="2000" i="1" dirty="0"/>
              <a:t>(Xu and </a:t>
            </a:r>
            <a:r>
              <a:rPr lang="en-US" sz="2000" i="1" dirty="0" err="1"/>
              <a:t>Saenko</a:t>
            </a:r>
            <a:r>
              <a:rPr lang="en-US" sz="2000" i="1" dirty="0"/>
              <a:t>, ECCV 2016)</a:t>
            </a:r>
            <a:endParaRPr lang="en-US" sz="2000" dirty="0"/>
          </a:p>
          <a:p>
            <a:r>
              <a:rPr lang="en-US" sz="2000" dirty="0"/>
              <a:t>“</a:t>
            </a:r>
            <a:r>
              <a:rPr lang="en-US" sz="2000" b="1" dirty="0"/>
              <a:t>Show, ask, attend, and answer” </a:t>
            </a:r>
            <a:r>
              <a:rPr lang="en-US" sz="2000" i="1" dirty="0"/>
              <a:t>(</a:t>
            </a:r>
            <a:r>
              <a:rPr lang="en-US" sz="2000" i="1" dirty="0" err="1"/>
              <a:t>Kazemi</a:t>
            </a:r>
            <a:r>
              <a:rPr lang="en-US" sz="2000" i="1" dirty="0"/>
              <a:t> and </a:t>
            </a:r>
            <a:r>
              <a:rPr lang="en-US" sz="2000" i="1" dirty="0" err="1"/>
              <a:t>Elqursh</a:t>
            </a:r>
            <a:r>
              <a:rPr lang="en-US" sz="2000" i="1" dirty="0"/>
              <a:t>, 2017)</a:t>
            </a:r>
          </a:p>
          <a:p>
            <a:r>
              <a:rPr lang="en-US" sz="2000" dirty="0"/>
              <a:t>Read text of question, attend to image regions, produce answer</a:t>
            </a:r>
          </a:p>
        </p:txBody>
      </p:sp>
      <p:sp>
        <p:nvSpPr>
          <p:cNvPr id="6" name="TextBox 5"/>
          <p:cNvSpPr txBox="1"/>
          <p:nvPr/>
        </p:nvSpPr>
        <p:spPr>
          <a:xfrm>
            <a:off x="2639354" y="3072910"/>
            <a:ext cx="6805646" cy="707886"/>
          </a:xfrm>
          <a:prstGeom prst="rect">
            <a:avLst/>
          </a:prstGeom>
          <a:noFill/>
        </p:spPr>
        <p:txBody>
          <a:bodyPr wrap="none" rtlCol="0">
            <a:spAutoFit/>
          </a:bodyPr>
          <a:lstStyle/>
          <a:p>
            <a:r>
              <a:rPr lang="en-US" sz="2000" dirty="0"/>
              <a:t>“</a:t>
            </a:r>
            <a:r>
              <a:rPr lang="en-US" sz="2000" b="1" dirty="0"/>
              <a:t>Listen, attend, and spell</a:t>
            </a:r>
            <a:r>
              <a:rPr lang="en-US" sz="2000" dirty="0"/>
              <a:t>” </a:t>
            </a:r>
            <a:r>
              <a:rPr lang="en-US" sz="2000" i="1" dirty="0"/>
              <a:t>(Chan et al, ICASSP 2016)</a:t>
            </a:r>
          </a:p>
          <a:p>
            <a:r>
              <a:rPr lang="en-US" sz="2000" dirty="0"/>
              <a:t>Process raw audio, attend to audio regions while producing text</a:t>
            </a:r>
          </a:p>
        </p:txBody>
      </p:sp>
      <p:sp>
        <p:nvSpPr>
          <p:cNvPr id="7" name="TextBox 6"/>
          <p:cNvSpPr txBox="1"/>
          <p:nvPr/>
        </p:nvSpPr>
        <p:spPr>
          <a:xfrm>
            <a:off x="2639290" y="3831117"/>
            <a:ext cx="6986400" cy="707886"/>
          </a:xfrm>
          <a:prstGeom prst="rect">
            <a:avLst/>
          </a:prstGeom>
          <a:noFill/>
        </p:spPr>
        <p:txBody>
          <a:bodyPr wrap="none" rtlCol="0">
            <a:spAutoFit/>
          </a:bodyPr>
          <a:lstStyle/>
          <a:p>
            <a:r>
              <a:rPr lang="en-US" sz="2000" dirty="0"/>
              <a:t>“</a:t>
            </a:r>
            <a:r>
              <a:rPr lang="en-US" sz="2000" b="1" dirty="0"/>
              <a:t>Listen, attend, and walk</a:t>
            </a:r>
            <a:r>
              <a:rPr lang="en-US" sz="2000" dirty="0"/>
              <a:t>” </a:t>
            </a:r>
            <a:r>
              <a:rPr lang="en-US" sz="2000" i="1" dirty="0"/>
              <a:t>(Mei et al, AAAI 2016)</a:t>
            </a:r>
          </a:p>
          <a:p>
            <a:r>
              <a:rPr lang="en-US" sz="2000" dirty="0"/>
              <a:t>Process text, attend to text regions, output navigation commands</a:t>
            </a:r>
          </a:p>
        </p:txBody>
      </p:sp>
      <p:sp>
        <p:nvSpPr>
          <p:cNvPr id="8" name="TextBox 7"/>
          <p:cNvSpPr txBox="1"/>
          <p:nvPr/>
        </p:nvSpPr>
        <p:spPr>
          <a:xfrm>
            <a:off x="2639290" y="5419873"/>
            <a:ext cx="5564985" cy="707886"/>
          </a:xfrm>
          <a:prstGeom prst="rect">
            <a:avLst/>
          </a:prstGeom>
          <a:noFill/>
        </p:spPr>
        <p:txBody>
          <a:bodyPr wrap="none" rtlCol="0">
            <a:spAutoFit/>
          </a:bodyPr>
          <a:lstStyle/>
          <a:p>
            <a:r>
              <a:rPr lang="en-US" sz="2000" dirty="0"/>
              <a:t>“</a:t>
            </a:r>
            <a:r>
              <a:rPr lang="en-US" sz="2000" b="1" dirty="0"/>
              <a:t>Show, attend, and read</a:t>
            </a:r>
            <a:r>
              <a:rPr lang="en-US" sz="2000" dirty="0"/>
              <a:t>” </a:t>
            </a:r>
            <a:r>
              <a:rPr lang="en-US" sz="2000" i="1" dirty="0"/>
              <a:t>(Li et al, AAAI 2019)</a:t>
            </a:r>
            <a:endParaRPr lang="en-US" sz="2000" dirty="0"/>
          </a:p>
          <a:p>
            <a:r>
              <a:rPr lang="en-US" sz="2000" dirty="0"/>
              <a:t>Process image, attend to image regions, output text</a:t>
            </a:r>
          </a:p>
        </p:txBody>
      </p:sp>
      <p:sp>
        <p:nvSpPr>
          <p:cNvPr id="9" name="TextBox 8"/>
          <p:cNvSpPr txBox="1"/>
          <p:nvPr/>
        </p:nvSpPr>
        <p:spPr>
          <a:xfrm>
            <a:off x="2639290" y="4625495"/>
            <a:ext cx="7736349" cy="707886"/>
          </a:xfrm>
          <a:prstGeom prst="rect">
            <a:avLst/>
          </a:prstGeom>
          <a:noFill/>
        </p:spPr>
        <p:txBody>
          <a:bodyPr wrap="none" rtlCol="0">
            <a:spAutoFit/>
          </a:bodyPr>
          <a:lstStyle/>
          <a:p>
            <a:r>
              <a:rPr lang="en-US" sz="2000" dirty="0"/>
              <a:t>“</a:t>
            </a:r>
            <a:r>
              <a:rPr lang="en-US" sz="2000" b="1" dirty="0"/>
              <a:t>Show, attend, and interact</a:t>
            </a:r>
            <a:r>
              <a:rPr lang="en-US" sz="2000" dirty="0"/>
              <a:t>” </a:t>
            </a:r>
            <a:r>
              <a:rPr lang="en-US" sz="2000" i="1" dirty="0"/>
              <a:t>(Qureshi et al, ICRA 2017)</a:t>
            </a:r>
          </a:p>
          <a:p>
            <a:r>
              <a:rPr lang="en-US" sz="2000" dirty="0"/>
              <a:t>Process image, attend to image regions, output robot control commands</a:t>
            </a:r>
          </a:p>
        </p:txBody>
      </p:sp>
      <p:sp>
        <p:nvSpPr>
          <p:cNvPr id="11" name="TextBox 10">
            <a:extLst>
              <a:ext uri="{FF2B5EF4-FFF2-40B4-BE49-F238E27FC236}">
                <a16:creationId xmlns:a16="http://schemas.microsoft.com/office/drawing/2014/main" id="{F81197BC-C8B5-BF46-9D3C-09ECC0D8FCF5}"/>
              </a:ext>
            </a:extLst>
          </p:cNvPr>
          <p:cNvSpPr txBox="1"/>
          <p:nvPr/>
        </p:nvSpPr>
        <p:spPr>
          <a:xfrm>
            <a:off x="10322463" y="6474023"/>
            <a:ext cx="1717137" cy="307777"/>
          </a:xfrm>
          <a:prstGeom prst="rect">
            <a:avLst/>
          </a:prstGeom>
          <a:noFill/>
        </p:spPr>
        <p:txBody>
          <a:bodyPr wrap="none" rtlCol="0">
            <a:spAutoFit/>
          </a:bodyPr>
          <a:lstStyle/>
          <a:p>
            <a:r>
              <a:rPr lang="en-US" sz="1400" dirty="0"/>
              <a:t>Source: </a:t>
            </a:r>
            <a:r>
              <a:rPr lang="en-US" sz="1400" dirty="0">
                <a:hlinkClick r:id="rId2"/>
              </a:rPr>
              <a:t>J. Johnson</a:t>
            </a:r>
            <a:endParaRPr lang="en-US" sz="1400" dirty="0"/>
          </a:p>
        </p:txBody>
      </p:sp>
    </p:spTree>
    <p:extLst>
      <p:ext uri="{BB962C8B-B14F-4D97-AF65-F5344CB8AC3E}">
        <p14:creationId xmlns:p14="http://schemas.microsoft.com/office/powerpoint/2010/main" val="306567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7D76-066B-9B43-950A-12A9852B1A6C}"/>
              </a:ext>
            </a:extLst>
          </p:cNvPr>
          <p:cNvSpPr>
            <a:spLocks noGrp="1"/>
          </p:cNvSpPr>
          <p:nvPr>
            <p:ph type="title"/>
          </p:nvPr>
        </p:nvSpPr>
        <p:spPr/>
        <p:txBody>
          <a:bodyPr/>
          <a:lstStyle/>
          <a:p>
            <a:r>
              <a:rPr lang="en-US" dirty="0"/>
              <a:t>Sequence modeling beyond RNNs</a:t>
            </a:r>
          </a:p>
        </p:txBody>
      </p:sp>
      <p:sp>
        <p:nvSpPr>
          <p:cNvPr id="5" name="Rectangle 4">
            <a:extLst>
              <a:ext uri="{FF2B5EF4-FFF2-40B4-BE49-F238E27FC236}">
                <a16:creationId xmlns:a16="http://schemas.microsoft.com/office/drawing/2014/main" id="{655B457B-0E0B-684A-AEF3-4E71E96E4031}"/>
              </a:ext>
            </a:extLst>
          </p:cNvPr>
          <p:cNvSpPr/>
          <p:nvPr/>
        </p:nvSpPr>
        <p:spPr>
          <a:xfrm>
            <a:off x="404637" y="3151392"/>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1</a:t>
            </a:r>
            <a:endParaRPr lang="en-US" sz="1600" dirty="0">
              <a:solidFill>
                <a:schemeClr val="tx1"/>
              </a:solidFill>
            </a:endParaRPr>
          </a:p>
        </p:txBody>
      </p:sp>
      <p:sp>
        <p:nvSpPr>
          <p:cNvPr id="6" name="Rectangle 5">
            <a:extLst>
              <a:ext uri="{FF2B5EF4-FFF2-40B4-BE49-F238E27FC236}">
                <a16:creationId xmlns:a16="http://schemas.microsoft.com/office/drawing/2014/main" id="{2873B942-0D83-B741-AA0F-A2D2CD74752E}"/>
              </a:ext>
            </a:extLst>
          </p:cNvPr>
          <p:cNvSpPr/>
          <p:nvPr/>
        </p:nvSpPr>
        <p:spPr>
          <a:xfrm>
            <a:off x="1340806" y="3151392"/>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2</a:t>
            </a:r>
            <a:endParaRPr lang="en-US" sz="1600" dirty="0">
              <a:solidFill>
                <a:schemeClr val="tx1"/>
              </a:solidFill>
            </a:endParaRPr>
          </a:p>
        </p:txBody>
      </p:sp>
      <p:sp>
        <p:nvSpPr>
          <p:cNvPr id="7" name="Rectangle 6">
            <a:extLst>
              <a:ext uri="{FF2B5EF4-FFF2-40B4-BE49-F238E27FC236}">
                <a16:creationId xmlns:a16="http://schemas.microsoft.com/office/drawing/2014/main" id="{6373829E-DA59-A144-9C98-057034C9A610}"/>
              </a:ext>
            </a:extLst>
          </p:cNvPr>
          <p:cNvSpPr/>
          <p:nvPr/>
        </p:nvSpPr>
        <p:spPr>
          <a:xfrm>
            <a:off x="2276975" y="3151393"/>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3</a:t>
            </a:r>
            <a:endParaRPr lang="en-US" sz="1600" dirty="0">
              <a:solidFill>
                <a:schemeClr val="tx1"/>
              </a:solidFill>
            </a:endParaRPr>
          </a:p>
        </p:txBody>
      </p:sp>
      <p:sp>
        <p:nvSpPr>
          <p:cNvPr id="8" name="Rectangle 7">
            <a:extLst>
              <a:ext uri="{FF2B5EF4-FFF2-40B4-BE49-F238E27FC236}">
                <a16:creationId xmlns:a16="http://schemas.microsoft.com/office/drawing/2014/main" id="{FB831414-4BCF-254B-8308-AD7E21631FAA}"/>
              </a:ext>
            </a:extLst>
          </p:cNvPr>
          <p:cNvSpPr/>
          <p:nvPr/>
        </p:nvSpPr>
        <p:spPr>
          <a:xfrm>
            <a:off x="371978"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1</a:t>
            </a:r>
            <a:endParaRPr lang="en-US" sz="1600" dirty="0">
              <a:solidFill>
                <a:schemeClr val="tx1"/>
              </a:solidFill>
            </a:endParaRPr>
          </a:p>
        </p:txBody>
      </p:sp>
      <p:sp>
        <p:nvSpPr>
          <p:cNvPr id="9" name="Rectangle 8">
            <a:extLst>
              <a:ext uri="{FF2B5EF4-FFF2-40B4-BE49-F238E27FC236}">
                <a16:creationId xmlns:a16="http://schemas.microsoft.com/office/drawing/2014/main" id="{2D390488-7C43-F042-8FE2-FCFCD16B1DE0}"/>
              </a:ext>
            </a:extLst>
          </p:cNvPr>
          <p:cNvSpPr/>
          <p:nvPr/>
        </p:nvSpPr>
        <p:spPr>
          <a:xfrm>
            <a:off x="1311822"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2</a:t>
            </a:r>
            <a:endParaRPr lang="en-US" sz="1600" dirty="0">
              <a:solidFill>
                <a:schemeClr val="tx1"/>
              </a:solidFill>
            </a:endParaRPr>
          </a:p>
        </p:txBody>
      </p:sp>
      <p:sp>
        <p:nvSpPr>
          <p:cNvPr id="10" name="Rectangle 9">
            <a:extLst>
              <a:ext uri="{FF2B5EF4-FFF2-40B4-BE49-F238E27FC236}">
                <a16:creationId xmlns:a16="http://schemas.microsoft.com/office/drawing/2014/main" id="{23FF6843-C998-4D46-BF0E-9A5F6ED5BAAF}"/>
              </a:ext>
            </a:extLst>
          </p:cNvPr>
          <p:cNvSpPr/>
          <p:nvPr/>
        </p:nvSpPr>
        <p:spPr>
          <a:xfrm>
            <a:off x="2247991" y="1989342"/>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3</a:t>
            </a:r>
            <a:endParaRPr lang="en-US" sz="1600" dirty="0">
              <a:solidFill>
                <a:schemeClr val="tx1"/>
              </a:solidFill>
            </a:endParaRPr>
          </a:p>
        </p:txBody>
      </p:sp>
      <p:sp>
        <p:nvSpPr>
          <p:cNvPr id="11" name="Rectangle 10">
            <a:extLst>
              <a:ext uri="{FF2B5EF4-FFF2-40B4-BE49-F238E27FC236}">
                <a16:creationId xmlns:a16="http://schemas.microsoft.com/office/drawing/2014/main" id="{28D9B943-791E-6245-AFA6-267ADFD5292D}"/>
              </a:ext>
            </a:extLst>
          </p:cNvPr>
          <p:cNvSpPr/>
          <p:nvPr/>
        </p:nvSpPr>
        <p:spPr>
          <a:xfrm>
            <a:off x="3213144" y="3151390"/>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4</a:t>
            </a:r>
            <a:endParaRPr lang="en-US" sz="1600" dirty="0">
              <a:solidFill>
                <a:schemeClr val="tx1"/>
              </a:solidFill>
            </a:endParaRPr>
          </a:p>
        </p:txBody>
      </p:sp>
      <p:sp>
        <p:nvSpPr>
          <p:cNvPr id="12" name="Rectangle 11">
            <a:extLst>
              <a:ext uri="{FF2B5EF4-FFF2-40B4-BE49-F238E27FC236}">
                <a16:creationId xmlns:a16="http://schemas.microsoft.com/office/drawing/2014/main" id="{06FDDE12-948F-A04D-9461-FC99EC01849F}"/>
              </a:ext>
            </a:extLst>
          </p:cNvPr>
          <p:cNvSpPr/>
          <p:nvPr/>
        </p:nvSpPr>
        <p:spPr>
          <a:xfrm>
            <a:off x="3184160" y="1989340"/>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4</a:t>
            </a:r>
            <a:endParaRPr lang="en-US" sz="1600" dirty="0">
              <a:solidFill>
                <a:schemeClr val="tx1"/>
              </a:solidFill>
            </a:endParaRPr>
          </a:p>
        </p:txBody>
      </p:sp>
      <p:cxnSp>
        <p:nvCxnSpPr>
          <p:cNvPr id="13" name="Straight Arrow Connector 12">
            <a:extLst>
              <a:ext uri="{FF2B5EF4-FFF2-40B4-BE49-F238E27FC236}">
                <a16:creationId xmlns:a16="http://schemas.microsoft.com/office/drawing/2014/main" id="{1B0FC673-11AA-F447-9375-7BD56E381707}"/>
              </a:ext>
            </a:extLst>
          </p:cNvPr>
          <p:cNvCxnSpPr>
            <a:stCxn id="8" idx="0"/>
            <a:endCxn id="14" idx="2"/>
          </p:cNvCxnSpPr>
          <p:nvPr/>
        </p:nvCxnSpPr>
        <p:spPr>
          <a:xfrm flipH="1" flipV="1">
            <a:off x="591462" y="2593500"/>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AA643AF-0BA0-B84B-8EC3-FAFC09F321CF}"/>
              </a:ext>
            </a:extLst>
          </p:cNvPr>
          <p:cNvCxnSpPr>
            <a:stCxn id="12" idx="0"/>
            <a:endCxn id="15" idx="2"/>
          </p:cNvCxnSpPr>
          <p:nvPr/>
        </p:nvCxnSpPr>
        <p:spPr>
          <a:xfrm flipH="1" flipV="1">
            <a:off x="1531306" y="2593500"/>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F243FE5-1A96-CA46-93D8-2C33A84295F2}"/>
              </a:ext>
            </a:extLst>
          </p:cNvPr>
          <p:cNvCxnSpPr>
            <a:stCxn id="14" idx="3"/>
            <a:endCxn id="15" idx="1"/>
          </p:cNvCxnSpPr>
          <p:nvPr/>
        </p:nvCxnSpPr>
        <p:spPr>
          <a:xfrm>
            <a:off x="810945" y="2291422"/>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3B84D74-2B93-BF4D-9EA5-C305917D9A74}"/>
              </a:ext>
            </a:extLst>
          </p:cNvPr>
          <p:cNvCxnSpPr>
            <a:stCxn id="15" idx="3"/>
            <a:endCxn id="17" idx="1"/>
          </p:cNvCxnSpPr>
          <p:nvPr/>
        </p:nvCxnSpPr>
        <p:spPr>
          <a:xfrm flipV="1">
            <a:off x="1750789" y="2291421"/>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4A11608-39D1-8A4D-9B7B-D3AE1145B6A5}"/>
              </a:ext>
            </a:extLst>
          </p:cNvPr>
          <p:cNvCxnSpPr>
            <a:stCxn id="17" idx="3"/>
          </p:cNvCxnSpPr>
          <p:nvPr/>
        </p:nvCxnSpPr>
        <p:spPr>
          <a:xfrm flipV="1">
            <a:off x="2686958" y="2291419"/>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AC378A-1A98-6A4C-AE01-561BE172294F}"/>
              </a:ext>
            </a:extLst>
          </p:cNvPr>
          <p:cNvCxnSpPr>
            <a:stCxn id="13" idx="0"/>
            <a:endCxn id="17" idx="2"/>
          </p:cNvCxnSpPr>
          <p:nvPr/>
        </p:nvCxnSpPr>
        <p:spPr>
          <a:xfrm flipH="1" flipV="1">
            <a:off x="2467475" y="2593499"/>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1CCE56D-0D9E-C849-9416-A32160CA5892}"/>
              </a:ext>
            </a:extLst>
          </p:cNvPr>
          <p:cNvCxnSpPr/>
          <p:nvPr/>
        </p:nvCxnSpPr>
        <p:spPr>
          <a:xfrm flipH="1" flipV="1">
            <a:off x="3403644" y="2593497"/>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2307C4D-2D4F-B943-8107-F5150AB808A8}"/>
              </a:ext>
            </a:extLst>
          </p:cNvPr>
          <p:cNvPicPr>
            <a:picLocks noChangeAspect="1"/>
          </p:cNvPicPr>
          <p:nvPr/>
        </p:nvPicPr>
        <p:blipFill>
          <a:blip r:embed="rId2"/>
          <a:stretch>
            <a:fillRect/>
          </a:stretch>
        </p:blipFill>
        <p:spPr>
          <a:xfrm>
            <a:off x="9631443" y="1748508"/>
            <a:ext cx="1339050" cy="2012813"/>
          </a:xfrm>
          <a:prstGeom prst="rect">
            <a:avLst/>
          </a:prstGeom>
        </p:spPr>
      </p:pic>
      <p:sp>
        <p:nvSpPr>
          <p:cNvPr id="21" name="TextBox 20">
            <a:extLst>
              <a:ext uri="{FF2B5EF4-FFF2-40B4-BE49-F238E27FC236}">
                <a16:creationId xmlns:a16="http://schemas.microsoft.com/office/drawing/2014/main" id="{6C561F84-87EA-0B4B-B395-3B4EC208103A}"/>
              </a:ext>
            </a:extLst>
          </p:cNvPr>
          <p:cNvSpPr txBox="1"/>
          <p:nvPr/>
        </p:nvSpPr>
        <p:spPr>
          <a:xfrm>
            <a:off x="1614355" y="1264653"/>
            <a:ext cx="1007007" cy="461665"/>
          </a:xfrm>
          <a:prstGeom prst="rect">
            <a:avLst/>
          </a:prstGeom>
          <a:noFill/>
        </p:spPr>
        <p:txBody>
          <a:bodyPr wrap="none" rtlCol="0">
            <a:spAutoFit/>
          </a:bodyPr>
          <a:lstStyle/>
          <a:p>
            <a:r>
              <a:rPr lang="en-US" sz="2400" dirty="0"/>
              <a:t>RNNs</a:t>
            </a:r>
          </a:p>
        </p:txBody>
      </p:sp>
      <p:grpSp>
        <p:nvGrpSpPr>
          <p:cNvPr id="22" name="Group 21">
            <a:extLst>
              <a:ext uri="{FF2B5EF4-FFF2-40B4-BE49-F238E27FC236}">
                <a16:creationId xmlns:a16="http://schemas.microsoft.com/office/drawing/2014/main" id="{9BCBEE07-5E49-A340-BCAC-C09628BBD940}"/>
              </a:ext>
            </a:extLst>
          </p:cNvPr>
          <p:cNvGrpSpPr/>
          <p:nvPr/>
        </p:nvGrpSpPr>
        <p:grpSpPr>
          <a:xfrm>
            <a:off x="4373084" y="1264653"/>
            <a:ext cx="3781805" cy="2490894"/>
            <a:chOff x="4373084" y="1264653"/>
            <a:chExt cx="3781805" cy="2490894"/>
          </a:xfrm>
        </p:grpSpPr>
        <p:sp>
          <p:nvSpPr>
            <p:cNvPr id="23" name="Rectangle 22">
              <a:extLst>
                <a:ext uri="{FF2B5EF4-FFF2-40B4-BE49-F238E27FC236}">
                  <a16:creationId xmlns:a16="http://schemas.microsoft.com/office/drawing/2014/main" id="{1D13A2E4-2FDA-864B-9566-5E83977FFEC5}"/>
                </a:ext>
              </a:extLst>
            </p:cNvPr>
            <p:cNvSpPr/>
            <p:nvPr/>
          </p:nvSpPr>
          <p:spPr>
            <a:xfrm>
              <a:off x="4589628" y="3151390"/>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1</a:t>
              </a:r>
              <a:endParaRPr lang="en-US" sz="1600" dirty="0">
                <a:solidFill>
                  <a:schemeClr val="tx1"/>
                </a:solidFill>
              </a:endParaRPr>
            </a:p>
          </p:txBody>
        </p:sp>
        <p:sp>
          <p:nvSpPr>
            <p:cNvPr id="24" name="Rectangle 23">
              <a:extLst>
                <a:ext uri="{FF2B5EF4-FFF2-40B4-BE49-F238E27FC236}">
                  <a16:creationId xmlns:a16="http://schemas.microsoft.com/office/drawing/2014/main" id="{8C1B834F-7227-2F40-8033-0CACB96668ED}"/>
                </a:ext>
              </a:extLst>
            </p:cNvPr>
            <p:cNvSpPr/>
            <p:nvPr/>
          </p:nvSpPr>
          <p:spPr>
            <a:xfrm>
              <a:off x="5533476" y="3151389"/>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2</a:t>
              </a:r>
              <a:endParaRPr lang="en-US" sz="1600" dirty="0">
                <a:solidFill>
                  <a:schemeClr val="tx1"/>
                </a:solidFill>
              </a:endParaRPr>
            </a:p>
          </p:txBody>
        </p:sp>
        <p:sp>
          <p:nvSpPr>
            <p:cNvPr id="25" name="Rectangle 24">
              <a:extLst>
                <a:ext uri="{FF2B5EF4-FFF2-40B4-BE49-F238E27FC236}">
                  <a16:creationId xmlns:a16="http://schemas.microsoft.com/office/drawing/2014/main" id="{6538791E-EC9A-F24E-9A0F-B492334E1B03}"/>
                </a:ext>
              </a:extLst>
            </p:cNvPr>
            <p:cNvSpPr/>
            <p:nvPr/>
          </p:nvSpPr>
          <p:spPr>
            <a:xfrm>
              <a:off x="6463386" y="3151389"/>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3</a:t>
              </a:r>
              <a:endParaRPr lang="en-US" sz="1600" dirty="0">
                <a:solidFill>
                  <a:schemeClr val="tx1"/>
                </a:solidFill>
              </a:endParaRPr>
            </a:p>
          </p:txBody>
        </p:sp>
        <p:sp>
          <p:nvSpPr>
            <p:cNvPr id="26" name="Rectangle 25">
              <a:extLst>
                <a:ext uri="{FF2B5EF4-FFF2-40B4-BE49-F238E27FC236}">
                  <a16:creationId xmlns:a16="http://schemas.microsoft.com/office/drawing/2014/main" id="{736B697F-2723-664F-8C63-29F0F53ACB67}"/>
                </a:ext>
              </a:extLst>
            </p:cNvPr>
            <p:cNvSpPr/>
            <p:nvPr/>
          </p:nvSpPr>
          <p:spPr>
            <a:xfrm>
              <a:off x="7393296" y="3151389"/>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4</a:t>
              </a:r>
              <a:endParaRPr lang="en-US" sz="1600" dirty="0">
                <a:solidFill>
                  <a:schemeClr val="tx1"/>
                </a:solidFill>
              </a:endParaRPr>
            </a:p>
          </p:txBody>
        </p:sp>
        <p:sp>
          <p:nvSpPr>
            <p:cNvPr id="27" name="Rectangle 26">
              <a:extLst>
                <a:ext uri="{FF2B5EF4-FFF2-40B4-BE49-F238E27FC236}">
                  <a16:creationId xmlns:a16="http://schemas.microsoft.com/office/drawing/2014/main" id="{4B2776E0-05FC-0E4C-9ABF-F645EE2E56F4}"/>
                </a:ext>
              </a:extLst>
            </p:cNvPr>
            <p:cNvSpPr/>
            <p:nvPr/>
          </p:nvSpPr>
          <p:spPr>
            <a:xfrm>
              <a:off x="4558391"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1</a:t>
              </a:r>
              <a:endParaRPr lang="en-US" sz="1600" dirty="0">
                <a:solidFill>
                  <a:schemeClr val="tx1"/>
                </a:solidFill>
              </a:endParaRPr>
            </a:p>
          </p:txBody>
        </p:sp>
        <p:sp>
          <p:nvSpPr>
            <p:cNvPr id="28" name="Rectangle 27">
              <a:extLst>
                <a:ext uri="{FF2B5EF4-FFF2-40B4-BE49-F238E27FC236}">
                  <a16:creationId xmlns:a16="http://schemas.microsoft.com/office/drawing/2014/main" id="{06B7F1C8-C354-314B-8708-B03646F41710}"/>
                </a:ext>
              </a:extLst>
            </p:cNvPr>
            <p:cNvSpPr/>
            <p:nvPr/>
          </p:nvSpPr>
          <p:spPr>
            <a:xfrm>
              <a:off x="5498235"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2</a:t>
              </a:r>
              <a:endParaRPr lang="en-US" sz="1600" dirty="0">
                <a:solidFill>
                  <a:schemeClr val="tx1"/>
                </a:solidFill>
              </a:endParaRPr>
            </a:p>
          </p:txBody>
        </p:sp>
        <p:sp>
          <p:nvSpPr>
            <p:cNvPr id="29" name="Rectangle 28">
              <a:extLst>
                <a:ext uri="{FF2B5EF4-FFF2-40B4-BE49-F238E27FC236}">
                  <a16:creationId xmlns:a16="http://schemas.microsoft.com/office/drawing/2014/main" id="{80D82513-D79C-2F41-BC18-E768809DFD1D}"/>
                </a:ext>
              </a:extLst>
            </p:cNvPr>
            <p:cNvSpPr/>
            <p:nvPr/>
          </p:nvSpPr>
          <p:spPr>
            <a:xfrm>
              <a:off x="6434404" y="1989342"/>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3</a:t>
              </a:r>
              <a:endParaRPr lang="en-US" sz="1600" dirty="0">
                <a:solidFill>
                  <a:schemeClr val="tx1"/>
                </a:solidFill>
              </a:endParaRPr>
            </a:p>
          </p:txBody>
        </p:sp>
        <p:sp>
          <p:nvSpPr>
            <p:cNvPr id="30" name="Rectangle 29">
              <a:extLst>
                <a:ext uri="{FF2B5EF4-FFF2-40B4-BE49-F238E27FC236}">
                  <a16:creationId xmlns:a16="http://schemas.microsoft.com/office/drawing/2014/main" id="{5258BC83-D5EA-6146-95C1-E68AA11F5879}"/>
                </a:ext>
              </a:extLst>
            </p:cNvPr>
            <p:cNvSpPr/>
            <p:nvPr/>
          </p:nvSpPr>
          <p:spPr>
            <a:xfrm>
              <a:off x="7370573" y="1989340"/>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4</a:t>
              </a:r>
              <a:endParaRPr lang="en-US" sz="1600" dirty="0">
                <a:solidFill>
                  <a:schemeClr val="tx1"/>
                </a:solidFill>
              </a:endParaRPr>
            </a:p>
          </p:txBody>
        </p:sp>
        <p:cxnSp>
          <p:nvCxnSpPr>
            <p:cNvPr id="31" name="Straight Arrow Connector 30">
              <a:extLst>
                <a:ext uri="{FF2B5EF4-FFF2-40B4-BE49-F238E27FC236}">
                  <a16:creationId xmlns:a16="http://schemas.microsoft.com/office/drawing/2014/main" id="{190DD231-3CED-A54A-B18E-5D285C6A12E6}"/>
                </a:ext>
              </a:extLst>
            </p:cNvPr>
            <p:cNvCxnSpPr>
              <a:stCxn id="23" idx="0"/>
              <a:endCxn id="27" idx="2"/>
            </p:cNvCxnSpPr>
            <p:nvPr/>
          </p:nvCxnSpPr>
          <p:spPr>
            <a:xfrm flipH="1" flipV="1">
              <a:off x="4777875" y="2593500"/>
              <a:ext cx="2254" cy="5578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B2FB8A9-9E53-9442-87A0-9E9C24545F63}"/>
                </a:ext>
              </a:extLst>
            </p:cNvPr>
            <p:cNvCxnSpPr/>
            <p:nvPr/>
          </p:nvCxnSpPr>
          <p:spPr>
            <a:xfrm flipV="1">
              <a:off x="4978308" y="2593498"/>
              <a:ext cx="516252"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486FE94-D06F-924D-84AE-40EDA25E7ECF}"/>
                </a:ext>
              </a:extLst>
            </p:cNvPr>
            <p:cNvCxnSpPr/>
            <p:nvPr/>
          </p:nvCxnSpPr>
          <p:spPr>
            <a:xfrm flipH="1" flipV="1">
              <a:off x="4978309" y="2593496"/>
              <a:ext cx="512942" cy="549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9EB1418-E1A2-9647-9E76-E985CEAD2E42}"/>
                </a:ext>
              </a:extLst>
            </p:cNvPr>
            <p:cNvCxnSpPr>
              <a:stCxn id="24" idx="0"/>
              <a:endCxn id="28" idx="2"/>
            </p:cNvCxnSpPr>
            <p:nvPr/>
          </p:nvCxnSpPr>
          <p:spPr>
            <a:xfrm flipH="1" flipV="1">
              <a:off x="5717719" y="2593500"/>
              <a:ext cx="6258" cy="5578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3704FAB-CDB3-544D-A7E0-A480505324C7}"/>
                </a:ext>
              </a:extLst>
            </p:cNvPr>
            <p:cNvCxnSpPr/>
            <p:nvPr/>
          </p:nvCxnSpPr>
          <p:spPr>
            <a:xfrm flipV="1">
              <a:off x="5935199" y="2599888"/>
              <a:ext cx="450574" cy="5300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C44485D-2DD1-8742-9BC0-CF12BCC4AE67}"/>
                </a:ext>
              </a:extLst>
            </p:cNvPr>
            <p:cNvCxnSpPr/>
            <p:nvPr/>
          </p:nvCxnSpPr>
          <p:spPr>
            <a:xfrm flipH="1" flipV="1">
              <a:off x="5951159" y="2580244"/>
              <a:ext cx="512942" cy="549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50EB4F-3014-FE41-97A2-840F7C40BD48}"/>
                </a:ext>
              </a:extLst>
            </p:cNvPr>
            <p:cNvCxnSpPr/>
            <p:nvPr/>
          </p:nvCxnSpPr>
          <p:spPr>
            <a:xfrm flipV="1">
              <a:off x="6888171" y="2586636"/>
              <a:ext cx="450574" cy="5300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411F727-F74B-9541-B219-31E5D36900A7}"/>
                </a:ext>
              </a:extLst>
            </p:cNvPr>
            <p:cNvCxnSpPr>
              <a:stCxn id="25" idx="0"/>
              <a:endCxn id="29" idx="2"/>
            </p:cNvCxnSpPr>
            <p:nvPr/>
          </p:nvCxnSpPr>
          <p:spPr>
            <a:xfrm flipV="1">
              <a:off x="6653887" y="2593499"/>
              <a:ext cx="1" cy="5578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41B368F-89AF-D644-BC5E-94615AA63E68}"/>
                </a:ext>
              </a:extLst>
            </p:cNvPr>
            <p:cNvCxnSpPr>
              <a:stCxn id="26" idx="0"/>
              <a:endCxn id="30" idx="2"/>
            </p:cNvCxnSpPr>
            <p:nvPr/>
          </p:nvCxnSpPr>
          <p:spPr>
            <a:xfrm flipV="1">
              <a:off x="7583797" y="2593497"/>
              <a:ext cx="6260"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32CB601-564E-1D4C-BD47-002B897B8D90}"/>
                </a:ext>
              </a:extLst>
            </p:cNvPr>
            <p:cNvCxnSpPr/>
            <p:nvPr/>
          </p:nvCxnSpPr>
          <p:spPr>
            <a:xfrm flipH="1" flipV="1">
              <a:off x="6885014" y="2593496"/>
              <a:ext cx="512942" cy="549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AFCF763-D994-8E49-AF54-B74AEFFF3DF1}"/>
                </a:ext>
              </a:extLst>
            </p:cNvPr>
            <p:cNvSpPr txBox="1"/>
            <p:nvPr/>
          </p:nvSpPr>
          <p:spPr>
            <a:xfrm>
              <a:off x="4373084" y="1264653"/>
              <a:ext cx="3781805" cy="461665"/>
            </a:xfrm>
            <a:prstGeom prst="rect">
              <a:avLst/>
            </a:prstGeom>
            <a:noFill/>
          </p:spPr>
          <p:txBody>
            <a:bodyPr wrap="none" rtlCol="0">
              <a:spAutoFit/>
            </a:bodyPr>
            <a:lstStyle/>
            <a:p>
              <a:r>
                <a:rPr lang="en-US" sz="2400" dirty="0"/>
                <a:t>1D convolutional networks</a:t>
              </a:r>
            </a:p>
          </p:txBody>
        </p:sp>
      </p:grpSp>
      <p:sp>
        <p:nvSpPr>
          <p:cNvPr id="42" name="TextBox 41">
            <a:extLst>
              <a:ext uri="{FF2B5EF4-FFF2-40B4-BE49-F238E27FC236}">
                <a16:creationId xmlns:a16="http://schemas.microsoft.com/office/drawing/2014/main" id="{023213C7-D3E2-154D-BA3C-1015B862DD0D}"/>
              </a:ext>
            </a:extLst>
          </p:cNvPr>
          <p:cNvSpPr txBox="1"/>
          <p:nvPr/>
        </p:nvSpPr>
        <p:spPr>
          <a:xfrm>
            <a:off x="8534400" y="1264652"/>
            <a:ext cx="3235403" cy="461665"/>
          </a:xfrm>
          <a:prstGeom prst="rect">
            <a:avLst/>
          </a:prstGeom>
          <a:noFill/>
        </p:spPr>
        <p:txBody>
          <a:bodyPr wrap="square" rtlCol="0">
            <a:spAutoFit/>
          </a:bodyPr>
          <a:lstStyle/>
          <a:p>
            <a:pPr algn="ctr"/>
            <a:r>
              <a:rPr lang="en-US" sz="2400" dirty="0"/>
              <a:t>Transformers</a:t>
            </a:r>
          </a:p>
        </p:txBody>
      </p:sp>
      <p:sp>
        <p:nvSpPr>
          <p:cNvPr id="43" name="TextBox 42">
            <a:extLst>
              <a:ext uri="{FF2B5EF4-FFF2-40B4-BE49-F238E27FC236}">
                <a16:creationId xmlns:a16="http://schemas.microsoft.com/office/drawing/2014/main" id="{F90C53BF-1008-C342-BDC7-5DB94430320A}"/>
              </a:ext>
            </a:extLst>
          </p:cNvPr>
          <p:cNvSpPr txBox="1"/>
          <p:nvPr/>
        </p:nvSpPr>
        <p:spPr>
          <a:xfrm>
            <a:off x="153221" y="4234071"/>
            <a:ext cx="4097058" cy="2585323"/>
          </a:xfrm>
          <a:prstGeom prst="rect">
            <a:avLst/>
          </a:prstGeom>
          <a:noFill/>
        </p:spPr>
        <p:txBody>
          <a:bodyPr wrap="square" rtlCol="0">
            <a:spAutoFit/>
          </a:bodyPr>
          <a:lstStyle/>
          <a:p>
            <a:r>
              <a:rPr lang="en-US" dirty="0"/>
              <a:t>Works on </a:t>
            </a:r>
            <a:r>
              <a:rPr lang="en-US" b="1" dirty="0"/>
              <a:t>ordered sequences</a:t>
            </a:r>
            <a:endParaRPr lang="en-US" dirty="0"/>
          </a:p>
          <a:p>
            <a:pPr marL="285750" indent="-285750">
              <a:buFont typeface="Arial" panose="020B0604020202020204" pitchFamily="34" charset="0"/>
              <a:buChar char="•"/>
            </a:pPr>
            <a:r>
              <a:rPr lang="en-US" dirty="0">
                <a:solidFill>
                  <a:schemeClr val="accent6"/>
                </a:solidFill>
              </a:rPr>
              <a:t>Pros: Not limited by fixed context size (in principle): After one RNN layer, </a:t>
            </a:r>
            <a:r>
              <a:rPr lang="en-US" dirty="0" err="1">
                <a:solidFill>
                  <a:schemeClr val="accent6"/>
                </a:solidFill>
              </a:rPr>
              <a:t>h</a:t>
            </a:r>
            <a:r>
              <a:rPr lang="en-US" baseline="-25000" dirty="0" err="1">
                <a:solidFill>
                  <a:schemeClr val="accent6"/>
                </a:solidFill>
              </a:rPr>
              <a:t>T</a:t>
            </a:r>
            <a:r>
              <a:rPr lang="en-US" dirty="0">
                <a:solidFill>
                  <a:schemeClr val="accent6"/>
                </a:solidFill>
              </a:rPr>
              <a:t> ”sees” the whole sequence</a:t>
            </a:r>
          </a:p>
          <a:p>
            <a:pPr marL="285750" indent="-285750">
              <a:buFont typeface="Arial" panose="020B0604020202020204" pitchFamily="34" charset="0"/>
              <a:buChar char="•"/>
            </a:pPr>
            <a:r>
              <a:rPr lang="en-US" dirty="0">
                <a:solidFill>
                  <a:srgbClr val="C00000"/>
                </a:solidFill>
              </a:rPr>
              <a:t>Con: Hidden states have limited expressive capacity</a:t>
            </a:r>
          </a:p>
          <a:p>
            <a:pPr marL="285750" indent="-285750">
              <a:buFont typeface="Arial" panose="020B0604020202020204" pitchFamily="34" charset="0"/>
              <a:buChar char="•"/>
            </a:pPr>
            <a:r>
              <a:rPr lang="en-US" dirty="0">
                <a:solidFill>
                  <a:srgbClr val="C00000"/>
                </a:solidFill>
              </a:rPr>
              <a:t>Con: Not parallelizable: need to compute hidden states sequentially</a:t>
            </a:r>
          </a:p>
          <a:p>
            <a:pPr marL="285750" indent="-285750">
              <a:buFont typeface="Arial" panose="020B0604020202020204" pitchFamily="34" charset="0"/>
              <a:buChar char="•"/>
            </a:pPr>
            <a:endParaRPr lang="en-US" dirty="0">
              <a:solidFill>
                <a:srgbClr val="C00000"/>
              </a:solidFill>
            </a:endParaRPr>
          </a:p>
        </p:txBody>
      </p:sp>
      <p:sp>
        <p:nvSpPr>
          <p:cNvPr id="44" name="TextBox 43">
            <a:extLst>
              <a:ext uri="{FF2B5EF4-FFF2-40B4-BE49-F238E27FC236}">
                <a16:creationId xmlns:a16="http://schemas.microsoft.com/office/drawing/2014/main" id="{CD19067C-23B2-9E48-A54C-A6DE48D39351}"/>
              </a:ext>
            </a:extLst>
          </p:cNvPr>
          <p:cNvSpPr txBox="1"/>
          <p:nvPr/>
        </p:nvSpPr>
        <p:spPr>
          <a:xfrm>
            <a:off x="4250279" y="4245014"/>
            <a:ext cx="3826921" cy="2308324"/>
          </a:xfrm>
          <a:prstGeom prst="rect">
            <a:avLst/>
          </a:prstGeom>
          <a:noFill/>
        </p:spPr>
        <p:txBody>
          <a:bodyPr wrap="square" rtlCol="0">
            <a:spAutoFit/>
          </a:bodyPr>
          <a:lstStyle/>
          <a:p>
            <a:r>
              <a:rPr lang="en-US" dirty="0"/>
              <a:t>Works on </a:t>
            </a:r>
            <a:r>
              <a:rPr lang="en-US" b="1" dirty="0"/>
              <a:t>multidimensional grids</a:t>
            </a:r>
          </a:p>
          <a:p>
            <a:pPr marL="285750" indent="-285750">
              <a:buFont typeface="Arial" panose="020B0604020202020204" pitchFamily="34" charset="0"/>
              <a:buChar char="•"/>
            </a:pPr>
            <a:r>
              <a:rPr lang="en-US" dirty="0">
                <a:solidFill>
                  <a:schemeClr val="accent6"/>
                </a:solidFill>
              </a:rPr>
              <a:t>Pro: Each output can be computed in parallel (at training time)</a:t>
            </a:r>
          </a:p>
          <a:p>
            <a:pPr marL="285750" indent="-285750">
              <a:buFont typeface="Arial" panose="020B0604020202020204" pitchFamily="34" charset="0"/>
              <a:buChar char="•"/>
            </a:pPr>
            <a:r>
              <a:rPr lang="en-US" dirty="0">
                <a:solidFill>
                  <a:srgbClr val="C00000"/>
                </a:solidFill>
              </a:rPr>
              <a:t>Con: Bad at long sequences: Need to stack many conv layers for outputs to “see” the whole sequence</a:t>
            </a:r>
          </a:p>
        </p:txBody>
      </p:sp>
      <p:sp>
        <p:nvSpPr>
          <p:cNvPr id="45" name="TextBox 44">
            <a:extLst>
              <a:ext uri="{FF2B5EF4-FFF2-40B4-BE49-F238E27FC236}">
                <a16:creationId xmlns:a16="http://schemas.microsoft.com/office/drawing/2014/main" id="{08D0FA5A-6D4F-8D4F-A7D9-A945E1DD2C6A}"/>
              </a:ext>
            </a:extLst>
          </p:cNvPr>
          <p:cNvSpPr txBox="1"/>
          <p:nvPr/>
        </p:nvSpPr>
        <p:spPr>
          <a:xfrm>
            <a:off x="8348044" y="4234071"/>
            <a:ext cx="3691441" cy="646331"/>
          </a:xfrm>
          <a:prstGeom prst="rect">
            <a:avLst/>
          </a:prstGeom>
          <a:noFill/>
        </p:spPr>
        <p:txBody>
          <a:bodyPr wrap="square" rtlCol="0">
            <a:spAutoFit/>
          </a:bodyPr>
          <a:lstStyle/>
          <a:p>
            <a:pPr marL="285750" indent="-285750">
              <a:buFont typeface="Arial" panose="020B0604020202020204" pitchFamily="34" charset="0"/>
              <a:buChar char="•"/>
            </a:pPr>
            <a:r>
              <a:rPr lang="en-US" dirty="0"/>
              <a:t>Works on </a:t>
            </a:r>
            <a:r>
              <a:rPr lang="en-US" b="1" dirty="0"/>
              <a:t>sets of vectors</a:t>
            </a:r>
          </a:p>
          <a:p>
            <a:pPr marL="285750" indent="-285750">
              <a:buFont typeface="Arial" panose="020B0604020202020204" pitchFamily="34" charset="0"/>
              <a:buChar char="•"/>
            </a:pPr>
            <a:endParaRPr lang="en-US" dirty="0">
              <a:solidFill>
                <a:srgbClr val="C00000"/>
              </a:solidFill>
            </a:endParaRPr>
          </a:p>
        </p:txBody>
      </p:sp>
    </p:spTree>
    <p:extLst>
      <p:ext uri="{BB962C8B-B14F-4D97-AF65-F5344CB8AC3E}">
        <p14:creationId xmlns:p14="http://schemas.microsoft.com/office/powerpoint/2010/main" val="356822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build="p" bldLvl="2"/>
      <p:bldP spid="45" grpId="0" uiExpand="1"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CCEF-390C-2C44-9143-331288EF809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1325C35-1778-7346-BE8A-DC2A2E214457}"/>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Vanilla seq2seq with RNNs</a:t>
            </a:r>
          </a:p>
          <a:p>
            <a:pPr marL="457200" indent="-457200">
              <a:buFont typeface="Arial" panose="020B0604020202020204" pitchFamily="34" charset="0"/>
              <a:buChar char="•"/>
            </a:pPr>
            <a:r>
              <a:rPr lang="en-US" dirty="0">
                <a:solidFill>
                  <a:schemeClr val="bg1">
                    <a:lumMod val="50000"/>
                  </a:schemeClr>
                </a:solidFill>
              </a:rPr>
              <a:t>Seq2seq with RNNs and attention</a:t>
            </a:r>
          </a:p>
          <a:p>
            <a:pPr marL="457200" indent="-457200">
              <a:buFont typeface="Arial" panose="020B0604020202020204" pitchFamily="34" charset="0"/>
              <a:buChar char="•"/>
            </a:pPr>
            <a:r>
              <a:rPr lang="en-US" dirty="0">
                <a:solidFill>
                  <a:schemeClr val="bg1">
                    <a:lumMod val="50000"/>
                  </a:schemeClr>
                </a:solidFill>
              </a:rPr>
              <a:t>Image captioning with attention</a:t>
            </a:r>
          </a:p>
          <a:p>
            <a:pPr marL="457200" indent="-457200">
              <a:buFont typeface="Arial" panose="020B0604020202020204" pitchFamily="34" charset="0"/>
              <a:buChar char="•"/>
            </a:pPr>
            <a:r>
              <a:rPr lang="en-US" dirty="0"/>
              <a:t>Transformers</a:t>
            </a:r>
          </a:p>
        </p:txBody>
      </p:sp>
    </p:spTree>
    <p:extLst>
      <p:ext uri="{BB962C8B-B14F-4D97-AF65-F5344CB8AC3E}">
        <p14:creationId xmlns:p14="http://schemas.microsoft.com/office/powerpoint/2010/main" val="2642997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AF0A-66E7-8649-B425-22DF39E9BA7B}"/>
              </a:ext>
            </a:extLst>
          </p:cNvPr>
          <p:cNvSpPr>
            <a:spLocks noGrp="1"/>
          </p:cNvSpPr>
          <p:nvPr>
            <p:ph type="title"/>
          </p:nvPr>
        </p:nvSpPr>
        <p:spPr/>
        <p:txBody>
          <a:bodyPr/>
          <a:lstStyle/>
          <a:p>
            <a:r>
              <a:rPr lang="en-US" dirty="0"/>
              <a:t>Basic transformer model</a:t>
            </a:r>
          </a:p>
        </p:txBody>
      </p:sp>
      <p:sp>
        <p:nvSpPr>
          <p:cNvPr id="3" name="Content Placeholder 2">
            <a:extLst>
              <a:ext uri="{FF2B5EF4-FFF2-40B4-BE49-F238E27FC236}">
                <a16:creationId xmlns:a16="http://schemas.microsoft.com/office/drawing/2014/main" id="{31F7BE3D-8D52-E244-AAF2-9537239ED442}"/>
              </a:ext>
            </a:extLst>
          </p:cNvPr>
          <p:cNvSpPr>
            <a:spLocks noGrp="1"/>
          </p:cNvSpPr>
          <p:nvPr>
            <p:ph idx="1"/>
          </p:nvPr>
        </p:nvSpPr>
        <p:spPr/>
        <p:txBody>
          <a:bodyPr/>
          <a:lstStyle/>
          <a:p>
            <a:pPr marL="457200" indent="-457200">
              <a:buFont typeface="Arial" panose="020B0604020202020204" pitchFamily="34" charset="0"/>
              <a:buChar char="•"/>
            </a:pPr>
            <a:r>
              <a:rPr lang="en-US" dirty="0"/>
              <a:t>Sequence-to-sequence architecture using </a:t>
            </a:r>
            <a:r>
              <a:rPr lang="en-US" i="1" dirty="0"/>
              <a:t>only point-wise processing and attention</a:t>
            </a:r>
            <a:r>
              <a:rPr lang="en-US" dirty="0"/>
              <a:t> – no recurrent units or convolutions</a:t>
            </a:r>
          </a:p>
          <a:p>
            <a:pPr marL="857250" lvl="1"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77F823C3-4AF7-D547-8B0E-7BE045609B9A}"/>
              </a:ext>
            </a:extLst>
          </p:cNvPr>
          <p:cNvPicPr>
            <a:picLocks noChangeAspect="1"/>
          </p:cNvPicPr>
          <p:nvPr/>
        </p:nvPicPr>
        <p:blipFill>
          <a:blip r:embed="rId2"/>
          <a:stretch>
            <a:fillRect/>
          </a:stretch>
        </p:blipFill>
        <p:spPr>
          <a:xfrm>
            <a:off x="1600200" y="3124199"/>
            <a:ext cx="8882626" cy="2819400"/>
          </a:xfrm>
          <a:prstGeom prst="rect">
            <a:avLst/>
          </a:prstGeom>
        </p:spPr>
      </p:pic>
      <p:sp>
        <p:nvSpPr>
          <p:cNvPr id="7" name="TextBox 6">
            <a:extLst>
              <a:ext uri="{FF2B5EF4-FFF2-40B4-BE49-F238E27FC236}">
                <a16:creationId xmlns:a16="http://schemas.microsoft.com/office/drawing/2014/main" id="{E0C2C534-AACA-B348-B471-CD90A5A1DD79}"/>
              </a:ext>
            </a:extLst>
          </p:cNvPr>
          <p:cNvSpPr txBox="1"/>
          <p:nvPr/>
        </p:nvSpPr>
        <p:spPr>
          <a:xfrm>
            <a:off x="1752600" y="2133601"/>
            <a:ext cx="3962400" cy="1015663"/>
          </a:xfrm>
          <a:prstGeom prst="rect">
            <a:avLst/>
          </a:prstGeom>
          <a:noFill/>
        </p:spPr>
        <p:txBody>
          <a:bodyPr wrap="square" rtlCol="0">
            <a:spAutoFit/>
          </a:bodyPr>
          <a:lstStyle/>
          <a:p>
            <a:pPr algn="ctr"/>
            <a:r>
              <a:rPr lang="en-US" sz="2000" b="1" dirty="0"/>
              <a:t>Encoder:</a:t>
            </a:r>
            <a:r>
              <a:rPr lang="en-US" sz="2000" dirty="0"/>
              <a:t> receives entire input sequence and outputs encoded sequence of the same length</a:t>
            </a:r>
          </a:p>
        </p:txBody>
      </p:sp>
      <p:sp>
        <p:nvSpPr>
          <p:cNvPr id="9" name="TextBox 8">
            <a:extLst>
              <a:ext uri="{FF2B5EF4-FFF2-40B4-BE49-F238E27FC236}">
                <a16:creationId xmlns:a16="http://schemas.microsoft.com/office/drawing/2014/main" id="{E42A065A-CE11-454C-A179-9A8D12AFA154}"/>
              </a:ext>
            </a:extLst>
          </p:cNvPr>
          <p:cNvSpPr txBox="1"/>
          <p:nvPr/>
        </p:nvSpPr>
        <p:spPr>
          <a:xfrm>
            <a:off x="6248400" y="2133600"/>
            <a:ext cx="4300331" cy="1015663"/>
          </a:xfrm>
          <a:prstGeom prst="rect">
            <a:avLst/>
          </a:prstGeom>
          <a:noFill/>
        </p:spPr>
        <p:txBody>
          <a:bodyPr wrap="square" rtlCol="0">
            <a:spAutoFit/>
          </a:bodyPr>
          <a:lstStyle/>
          <a:p>
            <a:pPr algn="ctr"/>
            <a:r>
              <a:rPr lang="en-US" sz="2000" b="1" dirty="0"/>
              <a:t>Decoder:</a:t>
            </a:r>
            <a:r>
              <a:rPr lang="en-US" sz="2000" dirty="0"/>
              <a:t> predicts next token conditioned on encoder output and previously predicted tokens</a:t>
            </a:r>
          </a:p>
        </p:txBody>
      </p:sp>
      <p:sp>
        <p:nvSpPr>
          <p:cNvPr id="10" name="TextBox 9">
            <a:extLst>
              <a:ext uri="{FF2B5EF4-FFF2-40B4-BE49-F238E27FC236}">
                <a16:creationId xmlns:a16="http://schemas.microsoft.com/office/drawing/2014/main" id="{D67CD1C0-4E53-6342-9510-1C4108860D6E}"/>
              </a:ext>
            </a:extLst>
          </p:cNvPr>
          <p:cNvSpPr txBox="1"/>
          <p:nvPr/>
        </p:nvSpPr>
        <p:spPr>
          <a:xfrm>
            <a:off x="10820400" y="6495365"/>
            <a:ext cx="1268296" cy="307777"/>
          </a:xfrm>
          <a:prstGeom prst="rect">
            <a:avLst/>
          </a:prstGeom>
          <a:noFill/>
        </p:spPr>
        <p:txBody>
          <a:bodyPr wrap="none" rtlCol="0">
            <a:spAutoFit/>
          </a:bodyPr>
          <a:lstStyle/>
          <a:p>
            <a:r>
              <a:rPr lang="en-US" sz="1400" dirty="0">
                <a:hlinkClick r:id="rId3"/>
              </a:rPr>
              <a:t>Image source</a:t>
            </a:r>
            <a:endParaRPr lang="en-US" sz="1400" dirty="0"/>
          </a:p>
        </p:txBody>
      </p:sp>
      <p:sp>
        <p:nvSpPr>
          <p:cNvPr id="11" name="Rectangle 10">
            <a:extLst>
              <a:ext uri="{FF2B5EF4-FFF2-40B4-BE49-F238E27FC236}">
                <a16:creationId xmlns:a16="http://schemas.microsoft.com/office/drawing/2014/main" id="{CA1E28AD-9FC7-B846-B8AA-434CB38C1D0C}"/>
              </a:ext>
            </a:extLst>
          </p:cNvPr>
          <p:cNvSpPr/>
          <p:nvPr/>
        </p:nvSpPr>
        <p:spPr>
          <a:xfrm>
            <a:off x="1600200" y="6172201"/>
            <a:ext cx="8991600" cy="646331"/>
          </a:xfrm>
          <a:prstGeom prst="rect">
            <a:avLst/>
          </a:prstGeom>
        </p:spPr>
        <p:txBody>
          <a:bodyPr wrap="square">
            <a:spAutoFit/>
          </a:bodyPr>
          <a:lstStyle/>
          <a:p>
            <a:pPr algn="ctr"/>
            <a:r>
              <a:rPr lang="en-US" dirty="0"/>
              <a:t>A. Vaswani, N. </a:t>
            </a:r>
            <a:r>
              <a:rPr lang="en-US" dirty="0" err="1"/>
              <a:t>Shazeer</a:t>
            </a:r>
            <a:r>
              <a:rPr lang="en-US" dirty="0"/>
              <a:t>, N. Parmar, J. </a:t>
            </a:r>
            <a:r>
              <a:rPr lang="en-US" dirty="0" err="1"/>
              <a:t>Uszkoreit</a:t>
            </a:r>
            <a:r>
              <a:rPr lang="en-US" dirty="0"/>
              <a:t>, L. Jones, A. Gomez, L. Kaiser, </a:t>
            </a:r>
            <a:br>
              <a:rPr lang="en-US" dirty="0"/>
            </a:br>
            <a:r>
              <a:rPr lang="en-US" dirty="0"/>
              <a:t>I. </a:t>
            </a:r>
            <a:r>
              <a:rPr lang="en-US" dirty="0" err="1"/>
              <a:t>Polosukhin</a:t>
            </a:r>
            <a:r>
              <a:rPr lang="en-US" dirty="0"/>
              <a:t>, </a:t>
            </a:r>
            <a:r>
              <a:rPr lang="en-US" dirty="0">
                <a:hlinkClick r:id="rId4"/>
              </a:rPr>
              <a:t>Attention is all you need</a:t>
            </a:r>
            <a:r>
              <a:rPr lang="en-US" dirty="0"/>
              <a:t>, </a:t>
            </a:r>
            <a:r>
              <a:rPr lang="en-US" dirty="0" err="1"/>
              <a:t>NeurIPS</a:t>
            </a:r>
            <a:r>
              <a:rPr lang="en-US" dirty="0"/>
              <a:t> 2017</a:t>
            </a:r>
          </a:p>
        </p:txBody>
      </p:sp>
    </p:spTree>
    <p:extLst>
      <p:ext uri="{BB962C8B-B14F-4D97-AF65-F5344CB8AC3E}">
        <p14:creationId xmlns:p14="http://schemas.microsoft.com/office/powerpoint/2010/main" val="327121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450C-DCCA-3044-B599-83306FAEF117}"/>
              </a:ext>
            </a:extLst>
          </p:cNvPr>
          <p:cNvSpPr>
            <a:spLocks noGrp="1"/>
          </p:cNvSpPr>
          <p:nvPr>
            <p:ph type="title"/>
          </p:nvPr>
        </p:nvSpPr>
        <p:spPr/>
        <p:txBody>
          <a:bodyPr/>
          <a:lstStyle/>
          <a:p>
            <a:r>
              <a:rPr lang="en-US" dirty="0"/>
              <a:t>Key-Value-Query attention model</a:t>
            </a:r>
          </a:p>
        </p:txBody>
      </p:sp>
      <p:pic>
        <p:nvPicPr>
          <p:cNvPr id="5" name="Content Placeholder 4">
            <a:extLst>
              <a:ext uri="{FF2B5EF4-FFF2-40B4-BE49-F238E27FC236}">
                <a16:creationId xmlns:a16="http://schemas.microsoft.com/office/drawing/2014/main" id="{9B59F0C8-719B-6547-BDF1-BB68432E58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3600" y="1524001"/>
            <a:ext cx="7315200" cy="4735595"/>
          </a:xfrm>
        </p:spPr>
      </p:pic>
      <p:sp>
        <p:nvSpPr>
          <p:cNvPr id="6" name="TextBox 5">
            <a:extLst>
              <a:ext uri="{FF2B5EF4-FFF2-40B4-BE49-F238E27FC236}">
                <a16:creationId xmlns:a16="http://schemas.microsoft.com/office/drawing/2014/main" id="{E48882AF-1CE5-E441-BD84-9F97E8991863}"/>
              </a:ext>
            </a:extLst>
          </p:cNvPr>
          <p:cNvSpPr txBox="1"/>
          <p:nvPr/>
        </p:nvSpPr>
        <p:spPr>
          <a:xfrm>
            <a:off x="10643452" y="6431577"/>
            <a:ext cx="1268296" cy="307777"/>
          </a:xfrm>
          <a:prstGeom prst="rect">
            <a:avLst/>
          </a:prstGeom>
          <a:noFill/>
        </p:spPr>
        <p:txBody>
          <a:bodyPr wrap="none" rtlCol="0">
            <a:spAutoFit/>
          </a:bodyPr>
          <a:lstStyle/>
          <a:p>
            <a:r>
              <a:rPr lang="en-US" sz="1400" dirty="0">
                <a:hlinkClick r:id="rId4"/>
              </a:rPr>
              <a:t>Image source</a:t>
            </a:r>
            <a:endParaRPr lang="en-US" sz="1400" dirty="0"/>
          </a:p>
        </p:txBody>
      </p:sp>
      <p:sp>
        <p:nvSpPr>
          <p:cNvPr id="8" name="Rectangle 7">
            <a:extLst>
              <a:ext uri="{FF2B5EF4-FFF2-40B4-BE49-F238E27FC236}">
                <a16:creationId xmlns:a16="http://schemas.microsoft.com/office/drawing/2014/main" id="{38FFC1FB-1548-5A4E-8350-3010BB32945F}"/>
              </a:ext>
            </a:extLst>
          </p:cNvPr>
          <p:cNvSpPr/>
          <p:nvPr/>
        </p:nvSpPr>
        <p:spPr>
          <a:xfrm>
            <a:off x="2133600" y="1447800"/>
            <a:ext cx="2286000" cy="1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45C4D7-5A8D-CE4A-ADB9-B4C0837E0994}"/>
              </a:ext>
            </a:extLst>
          </p:cNvPr>
          <p:cNvSpPr/>
          <p:nvPr/>
        </p:nvSpPr>
        <p:spPr>
          <a:xfrm>
            <a:off x="6477000" y="3671121"/>
            <a:ext cx="2286000" cy="1510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43AEF2-35E0-454C-9D2F-765D6F164FF9}"/>
              </a:ext>
            </a:extLst>
          </p:cNvPr>
          <p:cNvSpPr txBox="1"/>
          <p:nvPr/>
        </p:nvSpPr>
        <p:spPr>
          <a:xfrm>
            <a:off x="2476500" y="1369399"/>
            <a:ext cx="2971800" cy="923330"/>
          </a:xfrm>
          <a:prstGeom prst="rect">
            <a:avLst/>
          </a:prstGeom>
          <a:noFill/>
        </p:spPr>
        <p:txBody>
          <a:bodyPr wrap="square" rtlCol="0">
            <a:spAutoFit/>
          </a:bodyPr>
          <a:lstStyle/>
          <a:p>
            <a:r>
              <a:rPr lang="en-US" dirty="0"/>
              <a:t>The decoder generates a </a:t>
            </a:r>
            <a:r>
              <a:rPr lang="en-US" b="1" i="1" dirty="0"/>
              <a:t>query</a:t>
            </a:r>
            <a:r>
              <a:rPr lang="en-US" dirty="0"/>
              <a:t> describing what it wants to focus on</a:t>
            </a:r>
          </a:p>
        </p:txBody>
      </p:sp>
      <p:sp>
        <p:nvSpPr>
          <p:cNvPr id="10" name="TextBox 9">
            <a:extLst>
              <a:ext uri="{FF2B5EF4-FFF2-40B4-BE49-F238E27FC236}">
                <a16:creationId xmlns:a16="http://schemas.microsoft.com/office/drawing/2014/main" id="{3E838ECC-EA5D-3D4B-BEE2-A79E494931E4}"/>
              </a:ext>
            </a:extLst>
          </p:cNvPr>
          <p:cNvSpPr txBox="1"/>
          <p:nvPr/>
        </p:nvSpPr>
        <p:spPr>
          <a:xfrm>
            <a:off x="6642608" y="4765543"/>
            <a:ext cx="3564613" cy="1477328"/>
          </a:xfrm>
          <a:prstGeom prst="rect">
            <a:avLst/>
          </a:prstGeom>
          <a:noFill/>
        </p:spPr>
        <p:txBody>
          <a:bodyPr wrap="square" rtlCol="0">
            <a:spAutoFit/>
          </a:bodyPr>
          <a:lstStyle/>
          <a:p>
            <a:r>
              <a:rPr lang="en-US" dirty="0"/>
              <a:t>Compute dot products between the query and the </a:t>
            </a:r>
            <a:r>
              <a:rPr lang="en-US" b="1" i="1" dirty="0"/>
              <a:t>keys</a:t>
            </a:r>
            <a:r>
              <a:rPr lang="en-US" dirty="0"/>
              <a:t> generated by encoder, giving alignment scores between source tokens and the query</a:t>
            </a:r>
          </a:p>
        </p:txBody>
      </p:sp>
      <p:sp>
        <p:nvSpPr>
          <p:cNvPr id="11" name="TextBox 10">
            <a:extLst>
              <a:ext uri="{FF2B5EF4-FFF2-40B4-BE49-F238E27FC236}">
                <a16:creationId xmlns:a16="http://schemas.microsoft.com/office/drawing/2014/main" id="{DDF50E53-8AB9-7A40-9718-47A8FE63535C}"/>
              </a:ext>
            </a:extLst>
          </p:cNvPr>
          <p:cNvSpPr txBox="1"/>
          <p:nvPr/>
        </p:nvSpPr>
        <p:spPr>
          <a:xfrm>
            <a:off x="7121865" y="2514600"/>
            <a:ext cx="3282270" cy="923330"/>
          </a:xfrm>
          <a:prstGeom prst="rect">
            <a:avLst/>
          </a:prstGeom>
          <a:noFill/>
        </p:spPr>
        <p:txBody>
          <a:bodyPr wrap="square" rtlCol="0">
            <a:spAutoFit/>
          </a:bodyPr>
          <a:lstStyle/>
          <a:p>
            <a:r>
              <a:rPr lang="en-US" dirty="0"/>
              <a:t>Sum the </a:t>
            </a:r>
            <a:r>
              <a:rPr lang="en-US" b="1" i="1" dirty="0"/>
              <a:t>values</a:t>
            </a:r>
            <a:r>
              <a:rPr lang="en-US" dirty="0"/>
              <a:t> generated by encoder weighted by the attention weights</a:t>
            </a:r>
          </a:p>
        </p:txBody>
      </p:sp>
      <p:sp>
        <p:nvSpPr>
          <p:cNvPr id="12" name="TextBox 11">
            <a:extLst>
              <a:ext uri="{FF2B5EF4-FFF2-40B4-BE49-F238E27FC236}">
                <a16:creationId xmlns:a16="http://schemas.microsoft.com/office/drawing/2014/main" id="{DDB65621-8998-5D41-9ED6-37908A7E8820}"/>
              </a:ext>
            </a:extLst>
          </p:cNvPr>
          <p:cNvSpPr txBox="1"/>
          <p:nvPr/>
        </p:nvSpPr>
        <p:spPr>
          <a:xfrm>
            <a:off x="5952711" y="1054503"/>
            <a:ext cx="2971800" cy="369332"/>
          </a:xfrm>
          <a:prstGeom prst="rect">
            <a:avLst/>
          </a:prstGeom>
          <a:noFill/>
        </p:spPr>
        <p:txBody>
          <a:bodyPr wrap="square" rtlCol="0">
            <a:spAutoFit/>
          </a:bodyPr>
          <a:lstStyle/>
          <a:p>
            <a:pPr algn="ctr"/>
            <a:r>
              <a:rPr lang="en-US" b="1" dirty="0"/>
              <a:t>Decoder</a:t>
            </a:r>
          </a:p>
        </p:txBody>
      </p:sp>
      <p:sp>
        <p:nvSpPr>
          <p:cNvPr id="13" name="TextBox 12">
            <a:extLst>
              <a:ext uri="{FF2B5EF4-FFF2-40B4-BE49-F238E27FC236}">
                <a16:creationId xmlns:a16="http://schemas.microsoft.com/office/drawing/2014/main" id="{6D5843EC-C993-4946-A2F8-8732DF01190A}"/>
              </a:ext>
            </a:extLst>
          </p:cNvPr>
          <p:cNvSpPr txBox="1"/>
          <p:nvPr/>
        </p:nvSpPr>
        <p:spPr>
          <a:xfrm>
            <a:off x="2773017" y="6216134"/>
            <a:ext cx="2971800" cy="369332"/>
          </a:xfrm>
          <a:prstGeom prst="rect">
            <a:avLst/>
          </a:prstGeom>
          <a:noFill/>
        </p:spPr>
        <p:txBody>
          <a:bodyPr wrap="square" rtlCol="0">
            <a:spAutoFit/>
          </a:bodyPr>
          <a:lstStyle/>
          <a:p>
            <a:pPr algn="ctr"/>
            <a:r>
              <a:rPr lang="en-US" b="1" dirty="0"/>
              <a:t>Encoder</a:t>
            </a:r>
          </a:p>
        </p:txBody>
      </p:sp>
      <p:sp>
        <p:nvSpPr>
          <p:cNvPr id="14" name="Rectangle 13">
            <a:extLst>
              <a:ext uri="{FF2B5EF4-FFF2-40B4-BE49-F238E27FC236}">
                <a16:creationId xmlns:a16="http://schemas.microsoft.com/office/drawing/2014/main" id="{4754B14A-79A7-0944-97BB-4704D01F4C10}"/>
              </a:ext>
            </a:extLst>
          </p:cNvPr>
          <p:cNvSpPr/>
          <p:nvPr/>
        </p:nvSpPr>
        <p:spPr>
          <a:xfrm>
            <a:off x="6661308" y="3891798"/>
            <a:ext cx="3339592" cy="646331"/>
          </a:xfrm>
          <a:prstGeom prst="rect">
            <a:avLst/>
          </a:prstGeom>
        </p:spPr>
        <p:txBody>
          <a:bodyPr wrap="square">
            <a:spAutoFit/>
          </a:bodyPr>
          <a:lstStyle/>
          <a:p>
            <a:r>
              <a:rPr lang="en-US" dirty="0"/>
              <a:t>Feed the scores into a </a:t>
            </a:r>
            <a:r>
              <a:rPr lang="en-US" dirty="0" err="1"/>
              <a:t>softmax</a:t>
            </a:r>
            <a:r>
              <a:rPr lang="en-US" dirty="0"/>
              <a:t> to create the attention weights</a:t>
            </a:r>
          </a:p>
        </p:txBody>
      </p:sp>
      <p:cxnSp>
        <p:nvCxnSpPr>
          <p:cNvPr id="16" name="Straight Arrow Connector 15">
            <a:extLst>
              <a:ext uri="{FF2B5EF4-FFF2-40B4-BE49-F238E27FC236}">
                <a16:creationId xmlns:a16="http://schemas.microsoft.com/office/drawing/2014/main" id="{1E061506-57FA-D84F-9B80-C8741E3E6FF7}"/>
              </a:ext>
            </a:extLst>
          </p:cNvPr>
          <p:cNvCxnSpPr/>
          <p:nvPr/>
        </p:nvCxnSpPr>
        <p:spPr>
          <a:xfrm>
            <a:off x="2819400" y="2281410"/>
            <a:ext cx="0" cy="402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F8B5C36-0EC1-884B-A14B-25249CF98C2C}"/>
              </a:ext>
            </a:extLst>
          </p:cNvPr>
          <p:cNvCxnSpPr>
            <a:cxnSpLocks/>
          </p:cNvCxnSpPr>
          <p:nvPr/>
        </p:nvCxnSpPr>
        <p:spPr>
          <a:xfrm flipH="1" flipV="1">
            <a:off x="6324600" y="4765544"/>
            <a:ext cx="336708" cy="187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20F77C7-8A3A-7845-9F29-6BF58CFE43B4}"/>
                  </a:ext>
                </a:extLst>
              </p:cNvPr>
              <p:cNvSpPr/>
              <p:nvPr/>
            </p:nvSpPr>
            <p:spPr>
              <a:xfrm>
                <a:off x="2446021" y="5581104"/>
                <a:ext cx="373380"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𝑋</m:t>
                      </m:r>
                      <m:r>
                        <a:rPr lang="en-US" sz="1600" i="1" baseline="-25000" dirty="0">
                          <a:solidFill>
                            <a:schemeClr val="tx1"/>
                          </a:solidFill>
                          <a:latin typeface="Cambria Math" panose="02040503050406030204" pitchFamily="18" charset="0"/>
                        </a:rPr>
                        <m:t>1</m:t>
                      </m:r>
                    </m:oMath>
                  </m:oMathPara>
                </a14:m>
                <a:endParaRPr lang="en-US" sz="1600" baseline="-25000" dirty="0">
                  <a:solidFill>
                    <a:schemeClr val="tx1"/>
                  </a:solidFill>
                </a:endParaRPr>
              </a:p>
            </p:txBody>
          </p:sp>
        </mc:Choice>
        <mc:Fallback xmlns="">
          <p:sp>
            <p:nvSpPr>
              <p:cNvPr id="15" name="Rectangle 14">
                <a:extLst>
                  <a:ext uri="{FF2B5EF4-FFF2-40B4-BE49-F238E27FC236}">
                    <a16:creationId xmlns:a16="http://schemas.microsoft.com/office/drawing/2014/main" id="{820F77C7-8A3A-7845-9F29-6BF58CFE43B4}"/>
                  </a:ext>
                </a:extLst>
              </p:cNvPr>
              <p:cNvSpPr>
                <a:spLocks noRot="1" noChangeAspect="1" noMove="1" noResize="1" noEditPoints="1" noAdjustHandles="1" noChangeArrowheads="1" noChangeShapeType="1" noTextEdit="1"/>
              </p:cNvSpPr>
              <p:nvPr/>
            </p:nvSpPr>
            <p:spPr>
              <a:xfrm>
                <a:off x="2446021" y="5581104"/>
                <a:ext cx="373380" cy="389965"/>
              </a:xfrm>
              <a:prstGeom prst="rect">
                <a:avLst/>
              </a:prstGeom>
              <a:blipFill>
                <a:blip r:embed="rId5"/>
                <a:stretch>
                  <a:fillRect/>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6CA19F90-DD6C-EC40-B9EC-E5D6FDF41796}"/>
                  </a:ext>
                </a:extLst>
              </p:cNvPr>
              <p:cNvSpPr/>
              <p:nvPr/>
            </p:nvSpPr>
            <p:spPr>
              <a:xfrm>
                <a:off x="3530502" y="5581103"/>
                <a:ext cx="373380"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𝑋</m:t>
                      </m:r>
                      <m:r>
                        <a:rPr lang="en-US" sz="1600" b="0" i="1" baseline="-25000" dirty="0" smtClean="0">
                          <a:solidFill>
                            <a:schemeClr val="tx1"/>
                          </a:solidFill>
                          <a:latin typeface="Cambria Math" panose="02040503050406030204" pitchFamily="18" charset="0"/>
                        </a:rPr>
                        <m:t>2</m:t>
                      </m:r>
                    </m:oMath>
                  </m:oMathPara>
                </a14:m>
                <a:endParaRPr lang="en-US" sz="1600" baseline="-25000" dirty="0">
                  <a:solidFill>
                    <a:schemeClr val="tx1"/>
                  </a:solidFill>
                </a:endParaRPr>
              </a:p>
            </p:txBody>
          </p:sp>
        </mc:Choice>
        <mc:Fallback xmlns="">
          <p:sp>
            <p:nvSpPr>
              <p:cNvPr id="18" name="Rectangle 17">
                <a:extLst>
                  <a:ext uri="{FF2B5EF4-FFF2-40B4-BE49-F238E27FC236}">
                    <a16:creationId xmlns:a16="http://schemas.microsoft.com/office/drawing/2014/main" id="{6CA19F90-DD6C-EC40-B9EC-E5D6FDF41796}"/>
                  </a:ext>
                </a:extLst>
              </p:cNvPr>
              <p:cNvSpPr>
                <a:spLocks noRot="1" noChangeAspect="1" noMove="1" noResize="1" noEditPoints="1" noAdjustHandles="1" noChangeArrowheads="1" noChangeShapeType="1" noTextEdit="1"/>
              </p:cNvSpPr>
              <p:nvPr/>
            </p:nvSpPr>
            <p:spPr>
              <a:xfrm>
                <a:off x="3530502" y="5581103"/>
                <a:ext cx="373380" cy="389965"/>
              </a:xfrm>
              <a:prstGeom prst="rect">
                <a:avLst/>
              </a:prstGeom>
              <a:blipFill>
                <a:blip r:embed="rId6"/>
                <a:stretch>
                  <a:fillRect/>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DFEE661E-90DD-504F-ADE8-671E6D6BC53E}"/>
                  </a:ext>
                </a:extLst>
              </p:cNvPr>
              <p:cNvSpPr/>
              <p:nvPr/>
            </p:nvSpPr>
            <p:spPr>
              <a:xfrm>
                <a:off x="4572000" y="5581103"/>
                <a:ext cx="443917"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i="1" dirty="0" smtClean="0">
                        <a:solidFill>
                          <a:schemeClr val="tx1"/>
                        </a:solidFill>
                        <a:latin typeface="Cambria Math" panose="02040503050406030204" pitchFamily="18" charset="0"/>
                      </a:rPr>
                      <m:t>𝑋</m:t>
                    </m:r>
                  </m:oMath>
                </a14:m>
                <a:r>
                  <a:rPr lang="en-US" sz="1600" baseline="-25000" dirty="0">
                    <a:solidFill>
                      <a:schemeClr val="tx1"/>
                    </a:solidFill>
                  </a:rPr>
                  <a:t>3</a:t>
                </a:r>
              </a:p>
            </p:txBody>
          </p:sp>
        </mc:Choice>
        <mc:Fallback xmlns="">
          <p:sp>
            <p:nvSpPr>
              <p:cNvPr id="19" name="Rectangle 18">
                <a:extLst>
                  <a:ext uri="{FF2B5EF4-FFF2-40B4-BE49-F238E27FC236}">
                    <a16:creationId xmlns:a16="http://schemas.microsoft.com/office/drawing/2014/main" id="{DFEE661E-90DD-504F-ADE8-671E6D6BC53E}"/>
                  </a:ext>
                </a:extLst>
              </p:cNvPr>
              <p:cNvSpPr>
                <a:spLocks noRot="1" noChangeAspect="1" noMove="1" noResize="1" noEditPoints="1" noAdjustHandles="1" noChangeArrowheads="1" noChangeShapeType="1" noTextEdit="1"/>
              </p:cNvSpPr>
              <p:nvPr/>
            </p:nvSpPr>
            <p:spPr>
              <a:xfrm>
                <a:off x="4572000" y="5581103"/>
                <a:ext cx="443917" cy="389965"/>
              </a:xfrm>
              <a:prstGeom prst="rect">
                <a:avLst/>
              </a:prstGeom>
              <a:blipFill>
                <a:blip r:embed="rId7"/>
                <a:stretch>
                  <a:fillRect b="-6250"/>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A46DD0E-07D1-514B-85FC-940A57D6CDDD}"/>
                  </a:ext>
                </a:extLst>
              </p:cNvPr>
              <p:cNvSpPr/>
              <p:nvPr/>
            </p:nvSpPr>
            <p:spPr>
              <a:xfrm>
                <a:off x="5605272" y="5581103"/>
                <a:ext cx="473663"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i="1" dirty="0" smtClean="0">
                        <a:solidFill>
                          <a:schemeClr val="tx1"/>
                        </a:solidFill>
                        <a:latin typeface="Cambria Math" panose="02040503050406030204" pitchFamily="18" charset="0"/>
                      </a:rPr>
                      <m:t>𝑋</m:t>
                    </m:r>
                  </m:oMath>
                </a14:m>
                <a:r>
                  <a:rPr lang="en-US" sz="1600" baseline="-25000" dirty="0">
                    <a:solidFill>
                      <a:schemeClr val="tx1"/>
                    </a:solidFill>
                  </a:rPr>
                  <a:t>4</a:t>
                </a:r>
              </a:p>
            </p:txBody>
          </p:sp>
        </mc:Choice>
        <mc:Fallback xmlns="">
          <p:sp>
            <p:nvSpPr>
              <p:cNvPr id="20" name="Rectangle 19">
                <a:extLst>
                  <a:ext uri="{FF2B5EF4-FFF2-40B4-BE49-F238E27FC236}">
                    <a16:creationId xmlns:a16="http://schemas.microsoft.com/office/drawing/2014/main" id="{CA46DD0E-07D1-514B-85FC-940A57D6CDDD}"/>
                  </a:ext>
                </a:extLst>
              </p:cNvPr>
              <p:cNvSpPr>
                <a:spLocks noRot="1" noChangeAspect="1" noMove="1" noResize="1" noEditPoints="1" noAdjustHandles="1" noChangeArrowheads="1" noChangeShapeType="1" noTextEdit="1"/>
              </p:cNvSpPr>
              <p:nvPr/>
            </p:nvSpPr>
            <p:spPr>
              <a:xfrm>
                <a:off x="5605272" y="5581103"/>
                <a:ext cx="473663" cy="389965"/>
              </a:xfrm>
              <a:prstGeom prst="rect">
                <a:avLst/>
              </a:prstGeom>
              <a:blipFill>
                <a:blip r:embed="rId8"/>
                <a:stretch>
                  <a:fillRect b="-6250"/>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9BB203C-F606-2D4F-BDD3-992D8C96DCB2}"/>
                  </a:ext>
                </a:extLst>
              </p:cNvPr>
              <p:cNvSpPr/>
              <p:nvPr/>
            </p:nvSpPr>
            <p:spPr>
              <a:xfrm>
                <a:off x="5616853" y="1834530"/>
                <a:ext cx="373380"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𝑌</m:t>
                      </m:r>
                      <m:r>
                        <a:rPr lang="en-US" sz="1600" i="1" baseline="-25000" dirty="0">
                          <a:solidFill>
                            <a:schemeClr val="tx1"/>
                          </a:solidFill>
                          <a:latin typeface="Cambria Math" panose="02040503050406030204" pitchFamily="18" charset="0"/>
                        </a:rPr>
                        <m:t>1</m:t>
                      </m:r>
                    </m:oMath>
                  </m:oMathPara>
                </a14:m>
                <a:endParaRPr lang="en-US" sz="1600" baseline="-25000" dirty="0">
                  <a:solidFill>
                    <a:schemeClr val="tx1"/>
                  </a:solidFill>
                </a:endParaRPr>
              </a:p>
            </p:txBody>
          </p:sp>
        </mc:Choice>
        <mc:Fallback xmlns="">
          <p:sp>
            <p:nvSpPr>
              <p:cNvPr id="21" name="Rectangle 20">
                <a:extLst>
                  <a:ext uri="{FF2B5EF4-FFF2-40B4-BE49-F238E27FC236}">
                    <a16:creationId xmlns:a16="http://schemas.microsoft.com/office/drawing/2014/main" id="{F9BB203C-F606-2D4F-BDD3-992D8C96DCB2}"/>
                  </a:ext>
                </a:extLst>
              </p:cNvPr>
              <p:cNvSpPr>
                <a:spLocks noRot="1" noChangeAspect="1" noMove="1" noResize="1" noEditPoints="1" noAdjustHandles="1" noChangeArrowheads="1" noChangeShapeType="1" noTextEdit="1"/>
              </p:cNvSpPr>
              <p:nvPr/>
            </p:nvSpPr>
            <p:spPr>
              <a:xfrm>
                <a:off x="5616853" y="1834530"/>
                <a:ext cx="373380" cy="389965"/>
              </a:xfrm>
              <a:prstGeom prst="rect">
                <a:avLst/>
              </a:prstGeom>
              <a:blipFill>
                <a:blip r:embed="rId9"/>
                <a:stretch>
                  <a:fillRect/>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E1214B9-FA11-2449-9DFE-B8B1869C776D}"/>
                  </a:ext>
                </a:extLst>
              </p:cNvPr>
              <p:cNvSpPr/>
              <p:nvPr/>
            </p:nvSpPr>
            <p:spPr>
              <a:xfrm>
                <a:off x="6701334" y="1834529"/>
                <a:ext cx="373380"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𝑌</m:t>
                      </m:r>
                      <m:r>
                        <a:rPr lang="en-US" sz="1600" b="0" i="1" baseline="-25000" dirty="0" smtClean="0">
                          <a:solidFill>
                            <a:schemeClr val="tx1"/>
                          </a:solidFill>
                          <a:latin typeface="Cambria Math" panose="02040503050406030204" pitchFamily="18" charset="0"/>
                        </a:rPr>
                        <m:t>2</m:t>
                      </m:r>
                    </m:oMath>
                  </m:oMathPara>
                </a14:m>
                <a:endParaRPr lang="en-US" sz="1600" baseline="-25000" dirty="0">
                  <a:solidFill>
                    <a:schemeClr val="tx1"/>
                  </a:solidFill>
                </a:endParaRPr>
              </a:p>
            </p:txBody>
          </p:sp>
        </mc:Choice>
        <mc:Fallback xmlns="">
          <p:sp>
            <p:nvSpPr>
              <p:cNvPr id="22" name="Rectangle 21">
                <a:extLst>
                  <a:ext uri="{FF2B5EF4-FFF2-40B4-BE49-F238E27FC236}">
                    <a16:creationId xmlns:a16="http://schemas.microsoft.com/office/drawing/2014/main" id="{1E1214B9-FA11-2449-9DFE-B8B1869C776D}"/>
                  </a:ext>
                </a:extLst>
              </p:cNvPr>
              <p:cNvSpPr>
                <a:spLocks noRot="1" noChangeAspect="1" noMove="1" noResize="1" noEditPoints="1" noAdjustHandles="1" noChangeArrowheads="1" noChangeShapeType="1" noTextEdit="1"/>
              </p:cNvSpPr>
              <p:nvPr/>
            </p:nvSpPr>
            <p:spPr>
              <a:xfrm>
                <a:off x="6701334" y="1834529"/>
                <a:ext cx="373380" cy="389965"/>
              </a:xfrm>
              <a:prstGeom prst="rect">
                <a:avLst/>
              </a:prstGeom>
              <a:blipFill>
                <a:blip r:embed="rId10"/>
                <a:stretch>
                  <a:fillRect l="-3448"/>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9C6CD647-7AE7-B849-AA97-C8ACD8451CC8}"/>
                  </a:ext>
                </a:extLst>
              </p:cNvPr>
              <p:cNvSpPr/>
              <p:nvPr/>
            </p:nvSpPr>
            <p:spPr>
              <a:xfrm>
                <a:off x="7696200" y="1834529"/>
                <a:ext cx="443917"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b="0" i="1" dirty="0" smtClean="0">
                        <a:solidFill>
                          <a:schemeClr val="tx1"/>
                        </a:solidFill>
                        <a:latin typeface="Cambria Math" panose="02040503050406030204" pitchFamily="18" charset="0"/>
                      </a:rPr>
                      <m:t>𝑌</m:t>
                    </m:r>
                  </m:oMath>
                </a14:m>
                <a:r>
                  <a:rPr lang="en-US" sz="1600" baseline="-25000" dirty="0">
                    <a:solidFill>
                      <a:schemeClr val="tx1"/>
                    </a:solidFill>
                  </a:rPr>
                  <a:t>3</a:t>
                </a:r>
              </a:p>
            </p:txBody>
          </p:sp>
        </mc:Choice>
        <mc:Fallback xmlns="">
          <p:sp>
            <p:nvSpPr>
              <p:cNvPr id="23" name="Rectangle 22">
                <a:extLst>
                  <a:ext uri="{FF2B5EF4-FFF2-40B4-BE49-F238E27FC236}">
                    <a16:creationId xmlns:a16="http://schemas.microsoft.com/office/drawing/2014/main" id="{9C6CD647-7AE7-B849-AA97-C8ACD8451CC8}"/>
                  </a:ext>
                </a:extLst>
              </p:cNvPr>
              <p:cNvSpPr>
                <a:spLocks noRot="1" noChangeAspect="1" noMove="1" noResize="1" noEditPoints="1" noAdjustHandles="1" noChangeArrowheads="1" noChangeShapeType="1" noTextEdit="1"/>
              </p:cNvSpPr>
              <p:nvPr/>
            </p:nvSpPr>
            <p:spPr>
              <a:xfrm>
                <a:off x="7696200" y="1834529"/>
                <a:ext cx="443917" cy="389965"/>
              </a:xfrm>
              <a:prstGeom prst="rect">
                <a:avLst/>
              </a:prstGeom>
              <a:blipFill>
                <a:blip r:embed="rId11"/>
                <a:stretch>
                  <a:fillRect b="-6452"/>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0EBCFBC0-239C-3642-92A7-6624DF9BA72B}"/>
                  </a:ext>
                </a:extLst>
              </p:cNvPr>
              <p:cNvSpPr/>
              <p:nvPr/>
            </p:nvSpPr>
            <p:spPr>
              <a:xfrm>
                <a:off x="8729472" y="1834529"/>
                <a:ext cx="473663"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b="0" i="1" dirty="0" smtClean="0">
                        <a:solidFill>
                          <a:schemeClr val="tx1"/>
                        </a:solidFill>
                        <a:latin typeface="Cambria Math" panose="02040503050406030204" pitchFamily="18" charset="0"/>
                      </a:rPr>
                      <m:t>𝑌</m:t>
                    </m:r>
                  </m:oMath>
                </a14:m>
                <a:r>
                  <a:rPr lang="en-US" sz="1600" baseline="-25000" dirty="0">
                    <a:solidFill>
                      <a:schemeClr val="tx1"/>
                    </a:solidFill>
                  </a:rPr>
                  <a:t>4</a:t>
                </a:r>
              </a:p>
            </p:txBody>
          </p:sp>
        </mc:Choice>
        <mc:Fallback xmlns="">
          <p:sp>
            <p:nvSpPr>
              <p:cNvPr id="24" name="Rectangle 23">
                <a:extLst>
                  <a:ext uri="{FF2B5EF4-FFF2-40B4-BE49-F238E27FC236}">
                    <a16:creationId xmlns:a16="http://schemas.microsoft.com/office/drawing/2014/main" id="{0EBCFBC0-239C-3642-92A7-6624DF9BA72B}"/>
                  </a:ext>
                </a:extLst>
              </p:cNvPr>
              <p:cNvSpPr>
                <a:spLocks noRot="1" noChangeAspect="1" noMove="1" noResize="1" noEditPoints="1" noAdjustHandles="1" noChangeArrowheads="1" noChangeShapeType="1" noTextEdit="1"/>
              </p:cNvSpPr>
              <p:nvPr/>
            </p:nvSpPr>
            <p:spPr>
              <a:xfrm>
                <a:off x="8729472" y="1834529"/>
                <a:ext cx="473663" cy="389965"/>
              </a:xfrm>
              <a:prstGeom prst="rect">
                <a:avLst/>
              </a:prstGeom>
              <a:blipFill>
                <a:blip r:embed="rId12"/>
                <a:stretch>
                  <a:fillRect b="-6452"/>
                </a:stretch>
              </a:blipFill>
              <a:ln w="12700">
                <a:noFill/>
              </a:ln>
            </p:spPr>
            <p:txBody>
              <a:bodyPr/>
              <a:lstStyle/>
              <a:p>
                <a:r>
                  <a:rPr lang="en-US">
                    <a:noFill/>
                  </a:rPr>
                  <a:t> </a:t>
                </a:r>
              </a:p>
            </p:txBody>
          </p:sp>
        </mc:Fallback>
      </mc:AlternateContent>
    </p:spTree>
    <p:extLst>
      <p:ext uri="{BB962C8B-B14F-4D97-AF65-F5344CB8AC3E}">
        <p14:creationId xmlns:p14="http://schemas.microsoft.com/office/powerpoint/2010/main" val="298416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BA7A87-A0AE-A043-9C91-4C6493BAEC22}"/>
              </a:ext>
            </a:extLst>
          </p:cNvPr>
          <p:cNvSpPr/>
          <p:nvPr/>
        </p:nvSpPr>
        <p:spPr>
          <a:xfrm>
            <a:off x="7391400" y="685800"/>
            <a:ext cx="4800600" cy="22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731987" y="3863873"/>
            <a:ext cx="3235930" cy="1794958"/>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2" name="Title 1"/>
          <p:cNvSpPr>
            <a:spLocks noGrp="1"/>
          </p:cNvSpPr>
          <p:nvPr>
            <p:ph type="title"/>
          </p:nvPr>
        </p:nvSpPr>
        <p:spPr/>
        <p:txBody>
          <a:bodyPr>
            <a:normAutofit/>
          </a:bodyPr>
          <a:lstStyle/>
          <a:p>
            <a:r>
              <a:rPr lang="en-US" dirty="0"/>
              <a:t>Key-Value-Query attention model</a:t>
            </a:r>
          </a:p>
        </p:txBody>
      </p:sp>
      <mc:AlternateContent xmlns:mc="http://schemas.openxmlformats.org/markup-compatibility/2006" xmlns:a14="http://schemas.microsoft.com/office/drawing/2010/main">
        <mc:Choice Requires="a14">
          <p:sp>
            <p:nvSpPr>
              <p:cNvPr id="41" name="Content Placeholder 40">
                <a:extLst>
                  <a:ext uri="{FF2B5EF4-FFF2-40B4-BE49-F238E27FC236}">
                    <a16:creationId xmlns:a16="http://schemas.microsoft.com/office/drawing/2014/main" id="{D197B103-81A2-8C47-9093-D02156D185A0}"/>
                  </a:ext>
                </a:extLst>
              </p:cNvPr>
              <p:cNvSpPr>
                <a:spLocks noGrp="1"/>
              </p:cNvSpPr>
              <p:nvPr>
                <p:ph idx="1"/>
              </p:nvPr>
            </p:nvSpPr>
            <p:spPr>
              <a:xfrm>
                <a:off x="609600" y="914400"/>
                <a:ext cx="5979392" cy="5257800"/>
              </a:xfrm>
            </p:spPr>
            <p:txBody>
              <a:bodyPr/>
              <a:lstStyle/>
              <a:p>
                <a:pPr>
                  <a:buFont typeface="Arial" panose="020B0604020202020204" pitchFamily="34" charset="0"/>
                  <a:buChar char="•"/>
                </a:pPr>
                <a:r>
                  <a:rPr lang="en-US" sz="2400" dirty="0"/>
                  <a:t>Key vectors: </a:t>
                </a:r>
                <a14:m>
                  <m:oMath xmlns:m="http://schemas.openxmlformats.org/officeDocument/2006/math">
                    <m:r>
                      <a:rPr lang="en-US" sz="2400" i="1" dirty="0">
                        <a:solidFill>
                          <a:srgbClr val="9900CC"/>
                        </a:solidFill>
                        <a:latin typeface="Cambria Math" panose="02040503050406030204" pitchFamily="18" charset="0"/>
                      </a:rPr>
                      <m:t>𝐾</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𝑋</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𝑊</m:t>
                        </m:r>
                      </m:e>
                      <m:sub>
                        <m:r>
                          <a:rPr lang="en-US" sz="2400" b="0" i="1" dirty="0" smtClean="0">
                            <a:solidFill>
                              <a:srgbClr val="9900CC"/>
                            </a:solidFill>
                            <a:latin typeface="Cambria Math" panose="02040503050406030204" pitchFamily="18" charset="0"/>
                          </a:rPr>
                          <m:t>𝐾</m:t>
                        </m:r>
                      </m:sub>
                    </m:sSub>
                  </m:oMath>
                </a14:m>
                <a:endParaRPr lang="en-US" sz="2400" baseline="-25000" dirty="0"/>
              </a:p>
              <a:p>
                <a:pPr>
                  <a:buFont typeface="Arial" panose="020B0604020202020204" pitchFamily="34" charset="0"/>
                  <a:buChar char="•"/>
                </a:pPr>
                <a:r>
                  <a:rPr lang="en-US" sz="2400" dirty="0"/>
                  <a:t>Value Vectors: </a:t>
                </a:r>
                <a14:m>
                  <m:oMath xmlns:m="http://schemas.openxmlformats.org/officeDocument/2006/math">
                    <m:r>
                      <a:rPr lang="en-US" sz="2400" i="1" dirty="0">
                        <a:solidFill>
                          <a:srgbClr val="9900CC"/>
                        </a:solidFill>
                        <a:latin typeface="Cambria Math" panose="02040503050406030204" pitchFamily="18" charset="0"/>
                      </a:rPr>
                      <m:t>𝑉</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𝑋</m:t>
                    </m:r>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𝑊</m:t>
                        </m:r>
                      </m:e>
                      <m:sub>
                        <m:r>
                          <a:rPr lang="en-US" sz="2400" b="0" i="1" dirty="0" smtClean="0">
                            <a:solidFill>
                              <a:srgbClr val="9900CC"/>
                            </a:solidFill>
                            <a:latin typeface="Cambria Math" panose="02040503050406030204" pitchFamily="18" charset="0"/>
                          </a:rPr>
                          <m:t>𝑉</m:t>
                        </m:r>
                      </m:sub>
                    </m:sSub>
                  </m:oMath>
                </a14:m>
                <a:endParaRPr lang="en-US" sz="2400" baseline="-25000" dirty="0"/>
              </a:p>
              <a:p>
                <a:pPr>
                  <a:buFont typeface="Arial" panose="020B0604020202020204" pitchFamily="34" charset="0"/>
                  <a:buChar char="•"/>
                </a:pPr>
                <a:r>
                  <a:rPr lang="en-US" sz="2400" dirty="0"/>
                  <a:t>Query vectors</a:t>
                </a:r>
              </a:p>
              <a:p>
                <a:pPr>
                  <a:buFont typeface="Arial" panose="020B0604020202020204" pitchFamily="34" charset="0"/>
                  <a:buChar char="•"/>
                </a:pPr>
                <a:r>
                  <a:rPr lang="en-US" sz="2400" dirty="0"/>
                  <a:t>Similarities: </a:t>
                </a:r>
                <a:r>
                  <a:rPr lang="en-US" sz="2400" i="1" dirty="0"/>
                  <a:t>scaled dot-product attention</a:t>
                </a:r>
                <a:endParaRPr lang="en-US" sz="2400" i="1" dirty="0">
                  <a:solidFill>
                    <a:srgbClr val="9900CC"/>
                  </a:solidFill>
                  <a:latin typeface="Cambria Math" panose="02040503050406030204" pitchFamily="18" charset="0"/>
                </a:endParaRPr>
              </a:p>
              <a:p>
                <a:pPr algn="ctr"/>
                <a14:m>
                  <m:oMath xmlns:m="http://schemas.openxmlformats.org/officeDocument/2006/math">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𝐸</m:t>
                        </m:r>
                      </m:e>
                      <m:sub>
                        <m:r>
                          <a:rPr lang="en-US" sz="2400" i="1" dirty="0">
                            <a:solidFill>
                              <a:srgbClr val="9900CC"/>
                            </a:solidFill>
                            <a:latin typeface="Cambria Math" panose="02040503050406030204" pitchFamily="18" charset="0"/>
                          </a:rPr>
                          <m:t>𝑖</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 =</m:t>
                    </m:r>
                    <m:f>
                      <m:fPr>
                        <m:ctrlPr>
                          <a:rPr lang="en-US" sz="2400" i="1" dirty="0">
                            <a:solidFill>
                              <a:srgbClr val="9900CC"/>
                            </a:solidFill>
                            <a:latin typeface="Cambria Math" panose="02040503050406030204" pitchFamily="18" charset="0"/>
                          </a:rPr>
                        </m:ctrlPr>
                      </m:fPr>
                      <m:num>
                        <m:d>
                          <m:dPr>
                            <m:ctrlPr>
                              <a:rPr lang="en-US" sz="2400" i="1" dirty="0">
                                <a:solidFill>
                                  <a:srgbClr val="9900CC"/>
                                </a:solidFill>
                                <a:latin typeface="Cambria Math" panose="02040503050406030204" pitchFamily="18" charset="0"/>
                              </a:rPr>
                            </m:ctrlPr>
                          </m:dPr>
                          <m:e>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𝑄</m:t>
                                </m:r>
                              </m:e>
                              <m:sub>
                                <m:r>
                                  <a:rPr lang="en-US" sz="2400" b="0" i="1" dirty="0" smtClean="0">
                                    <a:solidFill>
                                      <a:srgbClr val="9900CC"/>
                                    </a:solidFill>
                                    <a:latin typeface="Cambria Math" panose="02040503050406030204" pitchFamily="18" charset="0"/>
                                  </a:rPr>
                                  <m:t>𝑖</m:t>
                                </m:r>
                              </m:sub>
                            </m:sSub>
                            <m:r>
                              <a:rPr lang="en-US" sz="2400" i="1" dirty="0">
                                <a:solidFill>
                                  <a:srgbClr val="9900CC"/>
                                </a:solidFill>
                                <a:latin typeface="Cambria Math" panose="02040503050406030204" pitchFamily="18" charset="0"/>
                              </a:rPr>
                              <m:t> · </m:t>
                            </m:r>
                            <m:r>
                              <a:rPr lang="en-US" sz="2400" i="1" dirty="0" err="1">
                                <a:solidFill>
                                  <a:srgbClr val="9900CC"/>
                                </a:solidFill>
                                <a:latin typeface="Cambria Math" panose="02040503050406030204" pitchFamily="18" charset="0"/>
                              </a:rPr>
                              <m:t>𝐾</m:t>
                            </m:r>
                            <m:r>
                              <a:rPr lang="en-US" sz="2400" i="1" baseline="-25000" dirty="0" err="1">
                                <a:solidFill>
                                  <a:srgbClr val="9900CC"/>
                                </a:solidFill>
                                <a:latin typeface="Cambria Math" panose="02040503050406030204" pitchFamily="18" charset="0"/>
                              </a:rPr>
                              <m:t>𝑗</m:t>
                            </m:r>
                          </m:e>
                        </m:d>
                      </m:num>
                      <m:den>
                        <m:rad>
                          <m:radPr>
                            <m:degHide m:val="on"/>
                            <m:ctrlPr>
                              <a:rPr lang="en-US" sz="2400" i="1">
                                <a:solidFill>
                                  <a:srgbClr val="9900CC"/>
                                </a:solidFill>
                                <a:latin typeface="Cambria Math" panose="02040503050406030204" pitchFamily="18" charset="0"/>
                              </a:rPr>
                            </m:ctrlPr>
                          </m:radPr>
                          <m:deg/>
                          <m:e>
                            <m:r>
                              <a:rPr lang="en-US" sz="2400" b="0" i="1" smtClean="0">
                                <a:solidFill>
                                  <a:srgbClr val="9900CC"/>
                                </a:solidFill>
                                <a:latin typeface="Cambria Math" panose="02040503050406030204" pitchFamily="18" charset="0"/>
                              </a:rPr>
                              <m:t>𝐷</m:t>
                            </m:r>
                          </m:e>
                        </m:rad>
                      </m:den>
                    </m:f>
                  </m:oMath>
                </a14:m>
                <a:r>
                  <a:rPr lang="en-US" sz="2400" i="1" dirty="0">
                    <a:solidFill>
                      <a:srgbClr val="9900CC"/>
                    </a:solidFill>
                    <a:latin typeface="Cambria Math" panose="02040503050406030204" pitchFamily="18" charset="0"/>
                  </a:rPr>
                  <a:t>  </a:t>
                </a:r>
                <a:r>
                  <a:rPr lang="en-US" sz="2400" dirty="0"/>
                  <a:t>or </a:t>
                </a:r>
                <a14:m>
                  <m:oMath xmlns:m="http://schemas.openxmlformats.org/officeDocument/2006/math">
                    <m:r>
                      <a:rPr lang="en-US" sz="2400" i="1" dirty="0">
                        <a:solidFill>
                          <a:srgbClr val="9900CC"/>
                        </a:solidFill>
                        <a:latin typeface="Cambria Math" panose="02040503050406030204" pitchFamily="18" charset="0"/>
                      </a:rPr>
                      <m:t>𝐸</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𝑄</m:t>
                    </m:r>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𝐾</m:t>
                        </m:r>
                      </m:e>
                      <m:sup>
                        <m:r>
                          <a:rPr lang="en-US" sz="2400" b="0" i="1" dirty="0" smtClean="0">
                            <a:solidFill>
                              <a:srgbClr val="9900CC"/>
                            </a:solidFill>
                            <a:latin typeface="Cambria Math" panose="02040503050406030204" pitchFamily="18" charset="0"/>
                          </a:rPr>
                          <m:t>𝑇</m:t>
                        </m:r>
                      </m:sup>
                    </m:sSup>
                    <m:r>
                      <a:rPr lang="en-US" sz="2400" i="1" dirty="0">
                        <a:solidFill>
                          <a:srgbClr val="9900CC"/>
                        </a:solidFill>
                        <a:latin typeface="Cambria Math" panose="02040503050406030204" pitchFamily="18" charset="0"/>
                      </a:rPr>
                      <m:t> /</m:t>
                    </m:r>
                    <m:rad>
                      <m:radPr>
                        <m:degHide m:val="on"/>
                        <m:ctrlPr>
                          <a:rPr lang="en-US" sz="2400" i="1">
                            <a:solidFill>
                              <a:srgbClr val="9900CC"/>
                            </a:solidFill>
                            <a:latin typeface="Cambria Math" panose="02040503050406030204" pitchFamily="18" charset="0"/>
                          </a:rPr>
                        </m:ctrlPr>
                      </m:radPr>
                      <m:deg/>
                      <m:e>
                        <m:r>
                          <a:rPr lang="en-US" sz="2400" b="0" i="1" smtClean="0">
                            <a:solidFill>
                              <a:srgbClr val="9900CC"/>
                            </a:solidFill>
                            <a:latin typeface="Cambria Math" panose="02040503050406030204" pitchFamily="18" charset="0"/>
                          </a:rPr>
                          <m:t>𝐷</m:t>
                        </m:r>
                      </m:e>
                    </m:rad>
                  </m:oMath>
                </a14:m>
                <a:r>
                  <a:rPr lang="en-US" sz="2400" dirty="0"/>
                  <a:t> </a:t>
                </a:r>
              </a:p>
              <a:p>
                <a:pPr algn="ctr"/>
                <a:r>
                  <a:rPr lang="en-US" sz="2400" dirty="0"/>
                  <a:t>(</a:t>
                </a:r>
                <a14:m>
                  <m:oMath xmlns:m="http://schemas.openxmlformats.org/officeDocument/2006/math">
                    <m:r>
                      <a:rPr lang="en-US" sz="2400" b="0" i="1" smtClean="0">
                        <a:solidFill>
                          <a:srgbClr val="9900CC"/>
                        </a:solidFill>
                        <a:latin typeface="Cambria Math" panose="02040503050406030204" pitchFamily="18" charset="0"/>
                      </a:rPr>
                      <m:t>𝐷</m:t>
                    </m:r>
                  </m:oMath>
                </a14:m>
                <a:r>
                  <a:rPr lang="en-US" sz="2400" dirty="0"/>
                  <a:t> is the dimensionality of the keys) </a:t>
                </a:r>
              </a:p>
              <a:p>
                <a:pPr>
                  <a:buFont typeface="Arial" panose="020B0604020202020204" pitchFamily="34" charset="0"/>
                  <a:buChar char="•"/>
                </a:pPr>
                <a:endParaRPr lang="en-US" sz="2400" dirty="0"/>
              </a:p>
              <a:p>
                <a:pPr>
                  <a:buFont typeface="Arial" panose="020B0604020202020204" pitchFamily="34" charset="0"/>
                  <a:buChar char="•"/>
                </a:pPr>
                <a:r>
                  <a:rPr lang="en-US" sz="2400" dirty="0"/>
                  <a:t>Attn. weights: </a:t>
                </a:r>
                <a14:m>
                  <m:oMath xmlns:m="http://schemas.openxmlformats.org/officeDocument/2006/math">
                    <m:r>
                      <a:rPr lang="en-US" sz="2400" i="1" dirty="0">
                        <a:solidFill>
                          <a:srgbClr val="9900CC"/>
                        </a:solidFill>
                        <a:latin typeface="Cambria Math" panose="02040503050406030204" pitchFamily="18" charset="0"/>
                      </a:rPr>
                      <m:t>𝐴</m:t>
                    </m:r>
                    <m:r>
                      <a:rPr lang="en-US" sz="2400" i="1" dirty="0">
                        <a:solidFill>
                          <a:srgbClr val="9900CC"/>
                        </a:solidFill>
                        <a:latin typeface="Cambria Math" panose="02040503050406030204" pitchFamily="18" charset="0"/>
                      </a:rPr>
                      <m:t> = </m:t>
                    </m:r>
                    <m:r>
                      <m:rPr>
                        <m:sty m:val="p"/>
                      </m:rPr>
                      <a:rPr lang="en-US" sz="2400" dirty="0" err="1">
                        <a:solidFill>
                          <a:srgbClr val="9900CC"/>
                        </a:solidFill>
                        <a:latin typeface="Cambria Math" panose="02040503050406030204" pitchFamily="18" charset="0"/>
                      </a:rPr>
                      <m:t>softmax</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𝐸</m:t>
                    </m:r>
                    <m:r>
                      <a:rPr lang="en-US" sz="2400" i="1" dirty="0">
                        <a:solidFill>
                          <a:srgbClr val="9900CC"/>
                        </a:solidFill>
                        <a:latin typeface="Cambria Math" panose="02040503050406030204" pitchFamily="18" charset="0"/>
                      </a:rPr>
                      <m:t>, </m:t>
                    </m:r>
                    <m:r>
                      <m:rPr>
                        <m:sty m:val="p"/>
                      </m:rPr>
                      <a:rPr lang="en-US" sz="2400" i="1" dirty="0">
                        <a:solidFill>
                          <a:srgbClr val="9900CC"/>
                        </a:solidFill>
                        <a:latin typeface="Cambria Math" panose="02040503050406030204" pitchFamily="18" charset="0"/>
                      </a:rPr>
                      <m:t>dim</m:t>
                    </m:r>
                    <m:r>
                      <a:rPr lang="en-US" sz="2400" i="1" dirty="0">
                        <a:solidFill>
                          <a:srgbClr val="9900CC"/>
                        </a:solidFill>
                        <a:latin typeface="Cambria Math" panose="02040503050406030204" pitchFamily="18" charset="0"/>
                      </a:rPr>
                      <m:t>=1)</m:t>
                    </m:r>
                  </m:oMath>
                </a14:m>
                <a:endParaRPr lang="en-US" sz="2400" dirty="0"/>
              </a:p>
              <a:p>
                <a:pPr>
                  <a:buFont typeface="Arial" panose="020B0604020202020204" pitchFamily="34" charset="0"/>
                  <a:buChar char="•"/>
                </a:pPr>
                <a:r>
                  <a:rPr lang="en-US" sz="2400" dirty="0"/>
                  <a:t>Output vectors: </a:t>
                </a:r>
              </a:p>
              <a:p>
                <a:pPr algn="ct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𝑌</m:t>
                        </m:r>
                      </m:e>
                      <m:sub>
                        <m:r>
                          <a:rPr lang="en-US" sz="2400" i="1">
                            <a:solidFill>
                              <a:srgbClr val="9900CC"/>
                            </a:solidFill>
                            <a:latin typeface="Cambria Math" panose="02040503050406030204" pitchFamily="18" charset="0"/>
                          </a:rPr>
                          <m:t>𝑖</m:t>
                        </m:r>
                      </m:sub>
                    </m:sSub>
                    <m:r>
                      <a:rPr lang="en-US" sz="2400" i="1">
                        <a:solidFill>
                          <a:srgbClr val="9900CC"/>
                        </a:solidFill>
                        <a:latin typeface="Cambria Math" panose="02040503050406030204" pitchFamily="18" charset="0"/>
                      </a:rPr>
                      <m:t>=</m:t>
                    </m:r>
                    <m:nary>
                      <m:naryPr>
                        <m:chr m:val="∑"/>
                        <m:limLoc m:val="subSup"/>
                        <m:supHide m:val="on"/>
                        <m:ctrlPr>
                          <a:rPr lang="en-US" sz="2400" i="1">
                            <a:solidFill>
                              <a:srgbClr val="9900CC"/>
                            </a:solidFill>
                            <a:latin typeface="Cambria Math" panose="02040503050406030204" pitchFamily="18" charset="0"/>
                          </a:rPr>
                        </m:ctrlPr>
                      </m:naryPr>
                      <m:sub>
                        <m:r>
                          <m:rPr>
                            <m:brk m:alnAt="9"/>
                          </m:rPr>
                          <a:rPr lang="en-US" sz="2400" i="1">
                            <a:solidFill>
                              <a:srgbClr val="9900CC"/>
                            </a:solidFill>
                            <a:latin typeface="Cambria Math" panose="02040503050406030204" pitchFamily="18" charset="0"/>
                          </a:rPr>
                          <m:t>𝑗</m:t>
                        </m:r>
                      </m:sub>
                      <m:sup/>
                      <m:e>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𝐴</m:t>
                            </m:r>
                          </m:e>
                          <m:sub>
                            <m:r>
                              <a:rPr lang="en-US" sz="2400" i="1">
                                <a:solidFill>
                                  <a:srgbClr val="9900CC"/>
                                </a:solidFill>
                                <a:latin typeface="Cambria Math" panose="02040503050406030204" pitchFamily="18" charset="0"/>
                              </a:rPr>
                              <m:t>𝑖</m:t>
                            </m:r>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𝑗</m:t>
                            </m:r>
                          </m:sub>
                        </m:sSub>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𝑉</m:t>
                            </m:r>
                          </m:e>
                          <m:sub>
                            <m:r>
                              <a:rPr lang="en-US" sz="2400" i="1">
                                <a:solidFill>
                                  <a:srgbClr val="9900CC"/>
                                </a:solidFill>
                                <a:latin typeface="Cambria Math" panose="02040503050406030204" pitchFamily="18" charset="0"/>
                              </a:rPr>
                              <m:t>𝑗</m:t>
                            </m:r>
                          </m:sub>
                        </m:sSub>
                      </m:e>
                    </m:nary>
                  </m:oMath>
                </a14:m>
                <a:r>
                  <a:rPr lang="en-US" sz="2400" dirty="0"/>
                  <a:t>  or  </a:t>
                </a:r>
                <a14:m>
                  <m:oMath xmlns:m="http://schemas.openxmlformats.org/officeDocument/2006/math">
                    <m:r>
                      <a:rPr lang="en-US" sz="2400" i="1" dirty="0">
                        <a:solidFill>
                          <a:srgbClr val="9900CC"/>
                        </a:solidFill>
                        <a:latin typeface="Cambria Math" panose="02040503050406030204" pitchFamily="18" charset="0"/>
                      </a:rPr>
                      <m:t>𝑌</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𝐴𝑉</m:t>
                    </m:r>
                  </m:oMath>
                </a14:m>
                <a:endParaRPr lang="en-US" sz="2400" dirty="0">
                  <a:solidFill>
                    <a:srgbClr val="BC44C4"/>
                  </a:solidFill>
                </a:endParaRPr>
              </a:p>
              <a:p>
                <a:endParaRPr lang="en-US" dirty="0"/>
              </a:p>
            </p:txBody>
          </p:sp>
        </mc:Choice>
        <mc:Fallback xmlns="">
          <p:sp>
            <p:nvSpPr>
              <p:cNvPr id="41" name="Content Placeholder 40">
                <a:extLst>
                  <a:ext uri="{FF2B5EF4-FFF2-40B4-BE49-F238E27FC236}">
                    <a16:creationId xmlns:a16="http://schemas.microsoft.com/office/drawing/2014/main" id="{D197B103-81A2-8C47-9093-D02156D185A0}"/>
                  </a:ext>
                </a:extLst>
              </p:cNvPr>
              <p:cNvSpPr>
                <a:spLocks noGrp="1" noRot="1" noChangeAspect="1" noMove="1" noResize="1" noEditPoints="1" noAdjustHandles="1" noChangeArrowheads="1" noChangeShapeType="1" noTextEdit="1"/>
              </p:cNvSpPr>
              <p:nvPr>
                <p:ph idx="1"/>
              </p:nvPr>
            </p:nvSpPr>
            <p:spPr>
              <a:xfrm>
                <a:off x="609600" y="914400"/>
                <a:ext cx="5979392" cy="5257800"/>
              </a:xfrm>
              <a:blipFill>
                <a:blip r:embed="rId2"/>
                <a:stretch>
                  <a:fillRect l="-1486" t="-966" r="-637" b="-5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903595"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8903595" y="5960592"/>
                <a:ext cx="440971" cy="576781"/>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715111"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9715111" y="5960592"/>
                <a:ext cx="440971" cy="576781"/>
              </a:xfrm>
              <a:prstGeom prst="rect">
                <a:avLst/>
              </a:prstGeom>
              <a:blipFill>
                <a:blip r:embed="rId4"/>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515538"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0515538" y="5960592"/>
                <a:ext cx="440971" cy="576781"/>
              </a:xfrm>
              <a:prstGeom prst="rect">
                <a:avLst/>
              </a:prstGeom>
              <a:blipFill>
                <a:blip r:embed="rId5"/>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327802"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4</m:t>
                      </m:r>
                    </m:oMath>
                  </m:oMathPara>
                </a14:m>
                <a:endParaRPr lang="en-US" sz="14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327802" y="5960592"/>
                <a:ext cx="440971" cy="576781"/>
              </a:xfrm>
              <a:prstGeom prst="rect">
                <a:avLst/>
              </a:prstGeom>
              <a:blipFill>
                <a:blip r:embed="rId6"/>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967859" y="3996908"/>
                <a:ext cx="575981" cy="389965"/>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6967859" y="3996908"/>
                <a:ext cx="575981" cy="389965"/>
              </a:xfrm>
              <a:prstGeom prst="rect">
                <a:avLst/>
              </a:prstGeom>
              <a:blipFill>
                <a:blip r:embed="rId7"/>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967859" y="4566370"/>
                <a:ext cx="575981" cy="389965"/>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6967859" y="4566370"/>
                <a:ext cx="575981" cy="389965"/>
              </a:xfrm>
              <a:prstGeom prst="rect">
                <a:avLst/>
              </a:prstGeom>
              <a:blipFill>
                <a:blip r:embed="rId8"/>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967859" y="5141506"/>
                <a:ext cx="575981" cy="389965"/>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967859" y="5141506"/>
                <a:ext cx="575981" cy="389965"/>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849923" y="3996908"/>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849923" y="3996908"/>
                <a:ext cx="575981" cy="389965"/>
              </a:xfrm>
              <a:prstGeom prst="rect">
                <a:avLst/>
              </a:prstGeom>
              <a:blipFill>
                <a:blip r:embed="rId10"/>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849923" y="4566370"/>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7849923" y="4566370"/>
                <a:ext cx="575981" cy="389965"/>
              </a:xfrm>
              <a:prstGeom prst="rect">
                <a:avLst/>
              </a:prstGeom>
              <a:blipFill>
                <a:blip r:embed="rId11"/>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7849923" y="5141506"/>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7849923" y="5141506"/>
                <a:ext cx="575981" cy="389965"/>
              </a:xfrm>
              <a:prstGeom prst="rect">
                <a:avLst/>
              </a:prstGeom>
              <a:blipFill>
                <a:blip r:embed="rId1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8848678" y="3983974"/>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8848678" y="3983974"/>
                <a:ext cx="563386" cy="415832"/>
              </a:xfrm>
              <a:prstGeom prst="rect">
                <a:avLst/>
              </a:prstGeom>
              <a:blipFill>
                <a:blip r:embed="rId1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9654650" y="3978791"/>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9654650" y="3978791"/>
                <a:ext cx="563386" cy="415832"/>
              </a:xfrm>
              <a:prstGeom prst="rect">
                <a:avLst/>
              </a:prstGeom>
              <a:blipFill>
                <a:blip r:embed="rId1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8842388" y="455990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8842388" y="4559903"/>
                <a:ext cx="563386" cy="402898"/>
              </a:xfrm>
              <a:prstGeom prst="rect">
                <a:avLst/>
              </a:prstGeom>
              <a:blipFill>
                <a:blip r:embed="rId1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8842388" y="5135039"/>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8842388" y="5135039"/>
                <a:ext cx="563386" cy="402898"/>
              </a:xfrm>
              <a:prstGeom prst="rect">
                <a:avLst/>
              </a:prstGeom>
              <a:blipFill>
                <a:blip r:embed="rId16"/>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654650" y="4566370"/>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9654650" y="4566370"/>
                <a:ext cx="563386" cy="402898"/>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9654650" y="512857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9654650" y="5128573"/>
                <a:ext cx="563386" cy="402898"/>
              </a:xfrm>
              <a:prstGeom prst="rect">
                <a:avLst/>
              </a:prstGeom>
              <a:blipFill>
                <a:blip r:embed="rId1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0460622" y="512857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10460622" y="5128573"/>
                <a:ext cx="563386" cy="402898"/>
              </a:xfrm>
              <a:prstGeom prst="rect">
                <a:avLst/>
              </a:prstGeom>
              <a:blipFill>
                <a:blip r:embed="rId1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10466912" y="4566370"/>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0466912" y="4566370"/>
                <a:ext cx="563386" cy="402898"/>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0463864" y="3985258"/>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3</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10463864" y="3985258"/>
                <a:ext cx="563386" cy="402898"/>
              </a:xfrm>
              <a:prstGeom prst="rect">
                <a:avLst/>
              </a:prstGeom>
              <a:blipFill>
                <a:blip r:embed="rId2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1260258" y="512857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11260258" y="5128573"/>
                <a:ext cx="563386" cy="402898"/>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1266548" y="4566370"/>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11266548" y="4566370"/>
                <a:ext cx="563386" cy="402898"/>
              </a:xfrm>
              <a:prstGeom prst="rect">
                <a:avLst/>
              </a:prstGeom>
              <a:blipFill>
                <a:blip r:embed="rId2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1263500" y="3985258"/>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11263500" y="3985258"/>
                <a:ext cx="563386" cy="402898"/>
              </a:xfrm>
              <a:prstGeom prst="rect">
                <a:avLst/>
              </a:prstGeom>
              <a:blipFill>
                <a:blip r:embed="rId24"/>
                <a:stretch>
                  <a:fillRect/>
                </a:stretch>
              </a:blipFill>
              <a:ln w="12700">
                <a:solidFill>
                  <a:srgbClr val="FF9300"/>
                </a:solidFill>
              </a:ln>
            </p:spPr>
            <p:txBody>
              <a:bodyPr/>
              <a:lstStyle/>
              <a:p>
                <a:r>
                  <a:rPr lang="en-US">
                    <a:noFill/>
                  </a:rPr>
                  <a:t> </a:t>
                </a:r>
              </a:p>
            </p:txBody>
          </p:sp>
        </mc:Fallback>
      </mc:AlternateContent>
      <p:cxnSp>
        <p:nvCxnSpPr>
          <p:cNvPr id="36" name="Straight Arrow Connector 35"/>
          <p:cNvCxnSpPr>
            <a:stCxn id="13" idx="3"/>
            <a:endCxn id="21" idx="1"/>
          </p:cNvCxnSpPr>
          <p:nvPr/>
        </p:nvCxnSpPr>
        <p:spPr>
          <a:xfrm>
            <a:off x="7543840" y="4191891"/>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4" idx="3"/>
            <a:endCxn id="22" idx="1"/>
          </p:cNvCxnSpPr>
          <p:nvPr/>
        </p:nvCxnSpPr>
        <p:spPr>
          <a:xfrm>
            <a:off x="7543840" y="4761353"/>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5" idx="3"/>
            <a:endCxn id="23" idx="1"/>
          </p:cNvCxnSpPr>
          <p:nvPr/>
        </p:nvCxnSpPr>
        <p:spPr>
          <a:xfrm>
            <a:off x="7543840" y="5336489"/>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3" idx="3"/>
          </p:cNvCxnSpPr>
          <p:nvPr/>
        </p:nvCxnSpPr>
        <p:spPr>
          <a:xfrm>
            <a:off x="8425904" y="5336489"/>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2" idx="3"/>
            <a:endCxn id="55" idx="1"/>
          </p:cNvCxnSpPr>
          <p:nvPr/>
        </p:nvCxnSpPr>
        <p:spPr>
          <a:xfrm flipV="1">
            <a:off x="8425904" y="4761352"/>
            <a:ext cx="306083"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1" idx="3"/>
          </p:cNvCxnSpPr>
          <p:nvPr/>
        </p:nvCxnSpPr>
        <p:spPr>
          <a:xfrm>
            <a:off x="8425904" y="4191891"/>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9119280" y="5643145"/>
            <a:ext cx="0" cy="3152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9936343" y="5676761"/>
            <a:ext cx="0" cy="2816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10742315" y="5690208"/>
            <a:ext cx="0" cy="268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11541951" y="5676761"/>
            <a:ext cx="0" cy="268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8731987" y="1660626"/>
            <a:ext cx="3235930" cy="1794958"/>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mc:AlternateContent xmlns:mc="http://schemas.openxmlformats.org/markup-compatibility/2006" xmlns:a14="http://schemas.microsoft.com/office/drawing/2010/main">
        <mc:Choice Requires="a14">
          <p:sp>
            <p:nvSpPr>
              <p:cNvPr id="68" name="Rectangle 67"/>
              <p:cNvSpPr/>
              <p:nvPr/>
            </p:nvSpPr>
            <p:spPr>
              <a:xfrm>
                <a:off x="8848678" y="1780727"/>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1,1</m:t>
                          </m:r>
                        </m:sub>
                      </m:sSub>
                    </m:oMath>
                  </m:oMathPara>
                </a14:m>
                <a:endParaRPr lang="en-US" sz="1400" baseline="-25000"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8848678" y="1780727"/>
                <a:ext cx="563386" cy="415832"/>
              </a:xfrm>
              <a:prstGeom prst="rect">
                <a:avLst/>
              </a:prstGeom>
              <a:blipFill>
                <a:blip r:embed="rId2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9654650" y="1775544"/>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9654650" y="1775544"/>
                <a:ext cx="563386" cy="415832"/>
              </a:xfrm>
              <a:prstGeom prst="rect">
                <a:avLst/>
              </a:prstGeom>
              <a:blipFill>
                <a:blip r:embed="rId26"/>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p:cNvSpPr/>
              <p:nvPr/>
            </p:nvSpPr>
            <p:spPr>
              <a:xfrm>
                <a:off x="8842388" y="235665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1,2</m:t>
                          </m:r>
                        </m:sub>
                      </m:sSub>
                    </m:oMath>
                  </m:oMathPara>
                </a14:m>
                <a:endParaRPr lang="en-US" sz="1400" baseline="-25000" dirty="0">
                  <a:solidFill>
                    <a:schemeClr val="tx1"/>
                  </a:solidFill>
                </a:endParaRPr>
              </a:p>
            </p:txBody>
          </p:sp>
        </mc:Choice>
        <mc:Fallback xmlns="">
          <p:sp>
            <p:nvSpPr>
              <p:cNvPr id="70" name="Rectangle 69"/>
              <p:cNvSpPr>
                <a:spLocks noRot="1" noChangeAspect="1" noMove="1" noResize="1" noEditPoints="1" noAdjustHandles="1" noChangeArrowheads="1" noChangeShapeType="1" noTextEdit="1"/>
              </p:cNvSpPr>
              <p:nvPr/>
            </p:nvSpPr>
            <p:spPr>
              <a:xfrm>
                <a:off x="8842388" y="2356656"/>
                <a:ext cx="563386" cy="402898"/>
              </a:xfrm>
              <a:prstGeom prst="rect">
                <a:avLst/>
              </a:prstGeom>
              <a:blipFill>
                <a:blip r:embed="rId2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p:cNvSpPr/>
              <p:nvPr/>
            </p:nvSpPr>
            <p:spPr>
              <a:xfrm>
                <a:off x="8842388" y="2931792"/>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71" name="Rectangle 70"/>
              <p:cNvSpPr>
                <a:spLocks noRot="1" noChangeAspect="1" noMove="1" noResize="1" noEditPoints="1" noAdjustHandles="1" noChangeArrowheads="1" noChangeShapeType="1" noTextEdit="1"/>
              </p:cNvSpPr>
              <p:nvPr/>
            </p:nvSpPr>
            <p:spPr>
              <a:xfrm>
                <a:off x="8842388" y="2931792"/>
                <a:ext cx="563386" cy="402898"/>
              </a:xfrm>
              <a:prstGeom prst="rect">
                <a:avLst/>
              </a:prstGeom>
              <a:blipFill>
                <a:blip r:embed="rId2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angle 71"/>
              <p:cNvSpPr/>
              <p:nvPr/>
            </p:nvSpPr>
            <p:spPr>
              <a:xfrm>
                <a:off x="9654650" y="236312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72" name="Rectangle 71"/>
              <p:cNvSpPr>
                <a:spLocks noRot="1" noChangeAspect="1" noMove="1" noResize="1" noEditPoints="1" noAdjustHandles="1" noChangeArrowheads="1" noChangeShapeType="1" noTextEdit="1"/>
              </p:cNvSpPr>
              <p:nvPr/>
            </p:nvSpPr>
            <p:spPr>
              <a:xfrm>
                <a:off x="9654650" y="2363123"/>
                <a:ext cx="563386" cy="402898"/>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p:cNvSpPr/>
              <p:nvPr/>
            </p:nvSpPr>
            <p:spPr>
              <a:xfrm>
                <a:off x="9654650" y="292532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73" name="Rectangle 72"/>
              <p:cNvSpPr>
                <a:spLocks noRot="1" noChangeAspect="1" noMove="1" noResize="1" noEditPoints="1" noAdjustHandles="1" noChangeArrowheads="1" noChangeShapeType="1" noTextEdit="1"/>
              </p:cNvSpPr>
              <p:nvPr/>
            </p:nvSpPr>
            <p:spPr>
              <a:xfrm>
                <a:off x="9654650" y="2925326"/>
                <a:ext cx="563386" cy="402898"/>
              </a:xfrm>
              <a:prstGeom prst="rect">
                <a:avLst/>
              </a:prstGeom>
              <a:blipFill>
                <a:blip r:embed="rId3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10460622" y="292532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74" name="Rectangle 73"/>
              <p:cNvSpPr>
                <a:spLocks noRot="1" noChangeAspect="1" noMove="1" noResize="1" noEditPoints="1" noAdjustHandles="1" noChangeArrowheads="1" noChangeShapeType="1" noTextEdit="1"/>
              </p:cNvSpPr>
              <p:nvPr/>
            </p:nvSpPr>
            <p:spPr>
              <a:xfrm>
                <a:off x="10460622" y="2925326"/>
                <a:ext cx="563386" cy="402898"/>
              </a:xfrm>
              <a:prstGeom prst="rect">
                <a:avLst/>
              </a:prstGeom>
              <a:blipFill>
                <a:blip r:embed="rId3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10466912" y="236312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75" name="Rectangle 74"/>
              <p:cNvSpPr>
                <a:spLocks noRot="1" noChangeAspect="1" noMove="1" noResize="1" noEditPoints="1" noAdjustHandles="1" noChangeArrowheads="1" noChangeShapeType="1" noTextEdit="1"/>
              </p:cNvSpPr>
              <p:nvPr/>
            </p:nvSpPr>
            <p:spPr>
              <a:xfrm>
                <a:off x="10466912" y="2363123"/>
                <a:ext cx="563386" cy="402898"/>
              </a:xfrm>
              <a:prstGeom prst="rect">
                <a:avLst/>
              </a:prstGeom>
              <a:blipFill>
                <a:blip r:embed="rId3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p:cNvSpPr/>
              <p:nvPr/>
            </p:nvSpPr>
            <p:spPr>
              <a:xfrm>
                <a:off x="10463864" y="1782011"/>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3</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76" name="Rectangle 75"/>
              <p:cNvSpPr>
                <a:spLocks noRot="1" noChangeAspect="1" noMove="1" noResize="1" noEditPoints="1" noAdjustHandles="1" noChangeArrowheads="1" noChangeShapeType="1" noTextEdit="1"/>
              </p:cNvSpPr>
              <p:nvPr/>
            </p:nvSpPr>
            <p:spPr>
              <a:xfrm>
                <a:off x="10463864" y="1782011"/>
                <a:ext cx="563386" cy="402898"/>
              </a:xfrm>
              <a:prstGeom prst="rect">
                <a:avLst/>
              </a:prstGeom>
              <a:blipFill>
                <a:blip r:embed="rId3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11260258" y="292532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77" name="Rectangle 76"/>
              <p:cNvSpPr>
                <a:spLocks noRot="1" noChangeAspect="1" noMove="1" noResize="1" noEditPoints="1" noAdjustHandles="1" noChangeArrowheads="1" noChangeShapeType="1" noTextEdit="1"/>
              </p:cNvSpPr>
              <p:nvPr/>
            </p:nvSpPr>
            <p:spPr>
              <a:xfrm>
                <a:off x="11260258" y="2925326"/>
                <a:ext cx="563386" cy="402898"/>
              </a:xfrm>
              <a:prstGeom prst="rect">
                <a:avLst/>
              </a:prstGeom>
              <a:blipFill>
                <a:blip r:embed="rId3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77"/>
              <p:cNvSpPr/>
              <p:nvPr/>
            </p:nvSpPr>
            <p:spPr>
              <a:xfrm>
                <a:off x="11266548" y="236312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4,2</m:t>
                          </m:r>
                        </m:sub>
                      </m:sSub>
                    </m:oMath>
                  </m:oMathPara>
                </a14:m>
                <a:endParaRPr lang="en-US" sz="1400" baseline="-25000" dirty="0">
                  <a:solidFill>
                    <a:schemeClr val="tx1"/>
                  </a:solidFill>
                </a:endParaRPr>
              </a:p>
            </p:txBody>
          </p:sp>
        </mc:Choice>
        <mc:Fallback xmlns="">
          <p:sp>
            <p:nvSpPr>
              <p:cNvPr id="78" name="Rectangle 77"/>
              <p:cNvSpPr>
                <a:spLocks noRot="1" noChangeAspect="1" noMove="1" noResize="1" noEditPoints="1" noAdjustHandles="1" noChangeArrowheads="1" noChangeShapeType="1" noTextEdit="1"/>
              </p:cNvSpPr>
              <p:nvPr/>
            </p:nvSpPr>
            <p:spPr>
              <a:xfrm>
                <a:off x="11266548" y="2363123"/>
                <a:ext cx="563386" cy="402898"/>
              </a:xfrm>
              <a:prstGeom prst="rect">
                <a:avLst/>
              </a:prstGeom>
              <a:blipFill>
                <a:blip r:embed="rId3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11263500" y="1782011"/>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4,1</m:t>
                          </m:r>
                        </m:sub>
                      </m:sSub>
                    </m:oMath>
                  </m:oMathPara>
                </a14:m>
                <a:endParaRPr lang="en-US" sz="1400" baseline="-25000" dirty="0">
                  <a:solidFill>
                    <a:schemeClr val="tx1"/>
                  </a:solidFill>
                </a:endParaRPr>
              </a:p>
            </p:txBody>
          </p:sp>
        </mc:Choice>
        <mc:Fallback xmlns="">
          <p:sp>
            <p:nvSpPr>
              <p:cNvPr id="79" name="Rectangle 78"/>
              <p:cNvSpPr>
                <a:spLocks noRot="1" noChangeAspect="1" noMove="1" noResize="1" noEditPoints="1" noAdjustHandles="1" noChangeArrowheads="1" noChangeShapeType="1" noTextEdit="1"/>
              </p:cNvSpPr>
              <p:nvPr/>
            </p:nvSpPr>
            <p:spPr>
              <a:xfrm>
                <a:off x="11263500" y="1782011"/>
                <a:ext cx="563386" cy="402898"/>
              </a:xfrm>
              <a:prstGeom prst="rect">
                <a:avLst/>
              </a:prstGeom>
              <a:blipFill>
                <a:blip r:embed="rId36"/>
                <a:stretch>
                  <a:fillRect/>
                </a:stretch>
              </a:blipFill>
              <a:ln w="12700">
                <a:solidFill>
                  <a:srgbClr val="FF9300"/>
                </a:solidFill>
              </a:ln>
            </p:spPr>
            <p:txBody>
              <a:bodyPr/>
              <a:lstStyle/>
              <a:p>
                <a:r>
                  <a:rPr lang="en-US">
                    <a:noFill/>
                  </a:rPr>
                  <a:t> </a:t>
                </a:r>
              </a:p>
            </p:txBody>
          </p:sp>
        </mc:Fallback>
      </mc:AlternateContent>
      <p:cxnSp>
        <p:nvCxnSpPr>
          <p:cNvPr id="80" name="Straight Arrow Connector 79"/>
          <p:cNvCxnSpPr/>
          <p:nvPr/>
        </p:nvCxnSpPr>
        <p:spPr>
          <a:xfrm flipV="1">
            <a:off x="10344237" y="3502820"/>
            <a:ext cx="0" cy="2816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9448800" y="3463164"/>
            <a:ext cx="1159292" cy="307777"/>
          </a:xfrm>
          <a:prstGeom prst="rect">
            <a:avLst/>
          </a:prstGeom>
          <a:noFill/>
          <a:ln>
            <a:noFill/>
          </a:ln>
        </p:spPr>
        <p:txBody>
          <a:bodyPr wrap="none" rtlCol="0">
            <a:spAutoFit/>
          </a:bodyPr>
          <a:lstStyle/>
          <a:p>
            <a:r>
              <a:rPr lang="en-US" sz="1400" dirty="0" err="1"/>
              <a:t>Softmax</a:t>
            </a:r>
            <a:r>
              <a:rPr lang="en-US" sz="1400" dirty="0"/>
              <a:t>(    )</a:t>
            </a:r>
          </a:p>
        </p:txBody>
      </p:sp>
      <mc:AlternateContent xmlns:mc="http://schemas.openxmlformats.org/markup-compatibility/2006" xmlns:a14="http://schemas.microsoft.com/office/drawing/2010/main">
        <mc:Choice Requires="a14">
          <p:sp>
            <p:nvSpPr>
              <p:cNvPr id="82" name="Rectangle 81"/>
              <p:cNvSpPr/>
              <p:nvPr/>
            </p:nvSpPr>
            <p:spPr>
              <a:xfrm>
                <a:off x="7852644" y="1793642"/>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82" name="Rectangle 81"/>
              <p:cNvSpPr>
                <a:spLocks noRot="1" noChangeAspect="1" noMove="1" noResize="1" noEditPoints="1" noAdjustHandles="1" noChangeArrowheads="1" noChangeShapeType="1" noTextEdit="1"/>
              </p:cNvSpPr>
              <p:nvPr/>
            </p:nvSpPr>
            <p:spPr>
              <a:xfrm>
                <a:off x="7852644" y="1793642"/>
                <a:ext cx="575981" cy="389965"/>
              </a:xfrm>
              <a:prstGeom prst="rect">
                <a:avLst/>
              </a:prstGeom>
              <a:blipFill>
                <a:blip r:embed="rId37"/>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Rectangle 82"/>
              <p:cNvSpPr/>
              <p:nvPr/>
            </p:nvSpPr>
            <p:spPr>
              <a:xfrm>
                <a:off x="7852644" y="2363104"/>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83" name="Rectangle 82"/>
              <p:cNvSpPr>
                <a:spLocks noRot="1" noChangeAspect="1" noMove="1" noResize="1" noEditPoints="1" noAdjustHandles="1" noChangeArrowheads="1" noChangeShapeType="1" noTextEdit="1"/>
              </p:cNvSpPr>
              <p:nvPr/>
            </p:nvSpPr>
            <p:spPr>
              <a:xfrm>
                <a:off x="7852644" y="2363104"/>
                <a:ext cx="575981" cy="389965"/>
              </a:xfrm>
              <a:prstGeom prst="rect">
                <a:avLst/>
              </a:prstGeom>
              <a:blipFill>
                <a:blip r:embed="rId38"/>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Rectangle 83"/>
              <p:cNvSpPr/>
              <p:nvPr/>
            </p:nvSpPr>
            <p:spPr>
              <a:xfrm>
                <a:off x="7852644" y="2938240"/>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7852644" y="2938240"/>
                <a:ext cx="575981" cy="389965"/>
              </a:xfrm>
              <a:prstGeom prst="rect">
                <a:avLst/>
              </a:prstGeom>
              <a:blipFill>
                <a:blip r:embed="rId39"/>
                <a:stretch>
                  <a:fillRect/>
                </a:stretch>
              </a:blipFill>
              <a:ln w="12700">
                <a:solidFill>
                  <a:schemeClr val="accent1"/>
                </a:solidFill>
              </a:ln>
            </p:spPr>
            <p:txBody>
              <a:bodyPr/>
              <a:lstStyle/>
              <a:p>
                <a:r>
                  <a:rPr lang="en-US">
                    <a:noFill/>
                  </a:rPr>
                  <a:t> </a:t>
                </a:r>
              </a:p>
            </p:txBody>
          </p:sp>
        </mc:Fallback>
      </mc:AlternateContent>
      <p:cxnSp>
        <p:nvCxnSpPr>
          <p:cNvPr id="85" name="Straight Arrow Connector 84"/>
          <p:cNvCxnSpPr/>
          <p:nvPr/>
        </p:nvCxnSpPr>
        <p:spPr>
          <a:xfrm>
            <a:off x="8428625" y="3133223"/>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8428625" y="2558086"/>
            <a:ext cx="306083"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8428625" y="1988625"/>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p:cNvCxnSpPr>
            <a:stCxn id="13" idx="1"/>
            <a:endCxn id="82" idx="1"/>
          </p:cNvCxnSpPr>
          <p:nvPr/>
        </p:nvCxnSpPr>
        <p:spPr>
          <a:xfrm rot="10800000" flipH="1">
            <a:off x="6967858" y="1988625"/>
            <a:ext cx="884785" cy="2203266"/>
          </a:xfrm>
          <a:prstGeom prst="bentConnector3">
            <a:avLst>
              <a:gd name="adj1" fmla="val -12919"/>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p:cNvCxnSpPr>
            <a:stCxn id="14" idx="1"/>
            <a:endCxn id="83" idx="1"/>
          </p:cNvCxnSpPr>
          <p:nvPr/>
        </p:nvCxnSpPr>
        <p:spPr>
          <a:xfrm rot="10800000" flipH="1">
            <a:off x="6967858" y="2558087"/>
            <a:ext cx="884785" cy="2203266"/>
          </a:xfrm>
          <a:prstGeom prst="bentConnector3">
            <a:avLst>
              <a:gd name="adj1" fmla="val -29637"/>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Elbow Connector 97"/>
          <p:cNvCxnSpPr>
            <a:stCxn id="15" idx="1"/>
            <a:endCxn id="84" idx="1"/>
          </p:cNvCxnSpPr>
          <p:nvPr/>
        </p:nvCxnSpPr>
        <p:spPr>
          <a:xfrm rot="10800000" flipH="1">
            <a:off x="6967858" y="3133223"/>
            <a:ext cx="884785" cy="2203266"/>
          </a:xfrm>
          <a:prstGeom prst="bentConnector3">
            <a:avLst>
              <a:gd name="adj1" fmla="val -44835"/>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Rectangle 101"/>
              <p:cNvSpPr/>
              <p:nvPr/>
            </p:nvSpPr>
            <p:spPr>
              <a:xfrm>
                <a:off x="8903595"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02" name="Rectangle 101"/>
              <p:cNvSpPr>
                <a:spLocks noRot="1" noChangeAspect="1" noMove="1" noResize="1" noEditPoints="1" noAdjustHandles="1" noChangeArrowheads="1" noChangeShapeType="1" noTextEdit="1"/>
              </p:cNvSpPr>
              <p:nvPr/>
            </p:nvSpPr>
            <p:spPr>
              <a:xfrm>
                <a:off x="8903595" y="304800"/>
                <a:ext cx="440971" cy="442147"/>
              </a:xfrm>
              <a:prstGeom prst="rect">
                <a:avLst/>
              </a:prstGeom>
              <a:blipFill>
                <a:blip r:embed="rId40"/>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Rectangle 102"/>
              <p:cNvSpPr/>
              <p:nvPr/>
            </p:nvSpPr>
            <p:spPr>
              <a:xfrm>
                <a:off x="9715111"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03" name="Rectangle 102"/>
              <p:cNvSpPr>
                <a:spLocks noRot="1" noChangeAspect="1" noMove="1" noResize="1" noEditPoints="1" noAdjustHandles="1" noChangeArrowheads="1" noChangeShapeType="1" noTextEdit="1"/>
              </p:cNvSpPr>
              <p:nvPr/>
            </p:nvSpPr>
            <p:spPr>
              <a:xfrm>
                <a:off x="9715111" y="304800"/>
                <a:ext cx="440971" cy="442147"/>
              </a:xfrm>
              <a:prstGeom prst="rect">
                <a:avLst/>
              </a:prstGeom>
              <a:blipFill>
                <a:blip r:embed="rId41"/>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Rectangle 103"/>
              <p:cNvSpPr/>
              <p:nvPr/>
            </p:nvSpPr>
            <p:spPr>
              <a:xfrm>
                <a:off x="10515538"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04" name="Rectangle 103"/>
              <p:cNvSpPr>
                <a:spLocks noRot="1" noChangeAspect="1" noMove="1" noResize="1" noEditPoints="1" noAdjustHandles="1" noChangeArrowheads="1" noChangeShapeType="1" noTextEdit="1"/>
              </p:cNvSpPr>
              <p:nvPr/>
            </p:nvSpPr>
            <p:spPr>
              <a:xfrm>
                <a:off x="10515538" y="304800"/>
                <a:ext cx="440971" cy="442147"/>
              </a:xfrm>
              <a:prstGeom prst="rect">
                <a:avLst/>
              </a:prstGeom>
              <a:blipFill>
                <a:blip r:embed="rId42"/>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Rectangle 104"/>
              <p:cNvSpPr/>
              <p:nvPr/>
            </p:nvSpPr>
            <p:spPr>
              <a:xfrm>
                <a:off x="11327802"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4</m:t>
                      </m:r>
                    </m:oMath>
                  </m:oMathPara>
                </a14:m>
                <a:endParaRPr lang="en-US" sz="1400" dirty="0">
                  <a:solidFill>
                    <a:schemeClr val="tx1"/>
                  </a:solidFill>
                </a:endParaRPr>
              </a:p>
            </p:txBody>
          </p:sp>
        </mc:Choice>
        <mc:Fallback xmlns="">
          <p:sp>
            <p:nvSpPr>
              <p:cNvPr id="105" name="Rectangle 104"/>
              <p:cNvSpPr>
                <a:spLocks noRot="1" noChangeAspect="1" noMove="1" noResize="1" noEditPoints="1" noAdjustHandles="1" noChangeArrowheads="1" noChangeShapeType="1" noTextEdit="1"/>
              </p:cNvSpPr>
              <p:nvPr/>
            </p:nvSpPr>
            <p:spPr>
              <a:xfrm>
                <a:off x="11327802" y="304800"/>
                <a:ext cx="440971" cy="442147"/>
              </a:xfrm>
              <a:prstGeom prst="rect">
                <a:avLst/>
              </a:prstGeom>
              <a:blipFill>
                <a:blip r:embed="rId43"/>
                <a:stretch>
                  <a:fillRect/>
                </a:stretch>
              </a:blipFill>
              <a:ln w="12700">
                <a:solidFill>
                  <a:schemeClr val="accent2"/>
                </a:solidFill>
              </a:ln>
            </p:spPr>
            <p:txBody>
              <a:bodyPr/>
              <a:lstStyle/>
              <a:p>
                <a:r>
                  <a:rPr lang="en-US">
                    <a:noFill/>
                  </a:rPr>
                  <a:t> </a:t>
                </a:r>
              </a:p>
            </p:txBody>
          </p:sp>
        </mc:Fallback>
      </mc:AlternateContent>
      <p:cxnSp>
        <p:nvCxnSpPr>
          <p:cNvPr id="106" name="Straight Arrow Connector 105"/>
          <p:cNvCxnSpPr>
            <a:cxnSpLocks/>
          </p:cNvCxnSpPr>
          <p:nvPr/>
        </p:nvCxnSpPr>
        <p:spPr>
          <a:xfrm flipV="1">
            <a:off x="9119280" y="746947"/>
            <a:ext cx="0" cy="3256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cxnSpLocks/>
          </p:cNvCxnSpPr>
          <p:nvPr/>
        </p:nvCxnSpPr>
        <p:spPr>
          <a:xfrm flipV="1">
            <a:off x="9936343" y="746948"/>
            <a:ext cx="0" cy="3256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cxnSpLocks/>
          </p:cNvCxnSpPr>
          <p:nvPr/>
        </p:nvCxnSpPr>
        <p:spPr>
          <a:xfrm flipV="1">
            <a:off x="10742315" y="746948"/>
            <a:ext cx="0" cy="3256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cxnSpLocks/>
          </p:cNvCxnSpPr>
          <p:nvPr/>
        </p:nvCxnSpPr>
        <p:spPr>
          <a:xfrm flipV="1">
            <a:off x="11541951" y="760395"/>
            <a:ext cx="0" cy="312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8731988" y="1072626"/>
            <a:ext cx="3235930" cy="307777"/>
          </a:xfrm>
          <a:prstGeom prst="rect">
            <a:avLst/>
          </a:prstGeom>
          <a:noFill/>
          <a:ln>
            <a:solidFill>
              <a:schemeClr val="tx1"/>
            </a:solidFill>
          </a:ln>
        </p:spPr>
        <p:txBody>
          <a:bodyPr wrap="square" rtlCol="0">
            <a:spAutoFit/>
          </a:bodyPr>
          <a:lstStyle/>
          <a:p>
            <a:pPr algn="ctr"/>
            <a:r>
              <a:rPr lang="en-US" sz="1400" dirty="0"/>
              <a:t>Product(     ),   Sum(    )</a:t>
            </a:r>
          </a:p>
        </p:txBody>
      </p:sp>
      <p:cxnSp>
        <p:nvCxnSpPr>
          <p:cNvPr id="111" name="Straight Arrow Connector 110"/>
          <p:cNvCxnSpPr/>
          <p:nvPr/>
        </p:nvCxnSpPr>
        <p:spPr>
          <a:xfrm>
            <a:off x="10115741" y="1241901"/>
            <a:ext cx="235403" cy="7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11125200" y="1131628"/>
            <a:ext cx="3173" cy="186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cxnSpLocks/>
            <a:stCxn id="67" idx="0"/>
            <a:endCxn id="110" idx="2"/>
          </p:cNvCxnSpPr>
          <p:nvPr/>
        </p:nvCxnSpPr>
        <p:spPr>
          <a:xfrm flipV="1">
            <a:off x="10349952" y="1380403"/>
            <a:ext cx="1" cy="2802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F401EA1-CCE9-E74A-942A-CE75C27B39E9}"/>
              </a:ext>
            </a:extLst>
          </p:cNvPr>
          <p:cNvSpPr txBox="1"/>
          <p:nvPr/>
        </p:nvSpPr>
        <p:spPr>
          <a:xfrm>
            <a:off x="50234" y="6488668"/>
            <a:ext cx="2525050" cy="338554"/>
          </a:xfrm>
          <a:prstGeom prst="rect">
            <a:avLst/>
          </a:prstGeom>
          <a:noFill/>
        </p:spPr>
        <p:txBody>
          <a:bodyPr wrap="none" rtlCol="0">
            <a:spAutoFit/>
          </a:bodyPr>
          <a:lstStyle/>
          <a:p>
            <a:r>
              <a:rPr lang="en-US" sz="1600" dirty="0"/>
              <a:t>Adapted from </a:t>
            </a:r>
            <a:r>
              <a:rPr lang="en-US" sz="1600" dirty="0">
                <a:hlinkClick r:id="rId44"/>
              </a:rPr>
              <a:t>J. Johnson</a:t>
            </a:r>
            <a:endParaRPr lang="en-US" sz="1600" dirty="0"/>
          </a:p>
        </p:txBody>
      </p:sp>
    </p:spTree>
    <p:extLst>
      <p:ext uri="{BB962C8B-B14F-4D97-AF65-F5344CB8AC3E}">
        <p14:creationId xmlns:p14="http://schemas.microsoft.com/office/powerpoint/2010/main" val="72651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xEl>
                                              <p:pRg st="3" end="3"/>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xEl>
                                              <p:pRg st="4" end="4"/>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xEl>
                                              <p:pRg st="5" end="5"/>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xEl>
                                              <p:pRg st="7" end="7"/>
                                            </p:txEl>
                                          </p:spTgt>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1">
                                            <p:txEl>
                                              <p:pRg st="8" end="8"/>
                                            </p:txEl>
                                          </p:spTgt>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41">
                                            <p:txEl>
                                              <p:pRg st="9" end="9"/>
                                            </p:txEl>
                                          </p:spTgt>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8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8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7"/>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0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0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0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5"/>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6"/>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07"/>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08"/>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09"/>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10"/>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11"/>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13"/>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1" grpId="0" uiExpand="1" build="p"/>
      <p:bldP spid="8" grpId="0" animBg="1"/>
      <p:bldP spid="9" grpId="0" animBg="1"/>
      <p:bldP spid="11" grpId="0" animBg="1"/>
      <p:bldP spid="12"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1" grpId="0"/>
      <p:bldP spid="82" grpId="0" animBg="1"/>
      <p:bldP spid="83" grpId="0" animBg="1"/>
      <p:bldP spid="84" grpId="0" animBg="1"/>
      <p:bldP spid="102" grpId="0" animBg="1"/>
      <p:bldP spid="103" grpId="0" animBg="1"/>
      <p:bldP spid="104" grpId="0" animBg="1"/>
      <p:bldP spid="105" grpId="0" animBg="1"/>
      <p:bldP spid="1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E11EF-22B3-664F-9D9A-2E7C1F2703CD}"/>
              </a:ext>
            </a:extLst>
          </p:cNvPr>
          <p:cNvSpPr>
            <a:spLocks noGrp="1"/>
          </p:cNvSpPr>
          <p:nvPr>
            <p:ph type="title"/>
          </p:nvPr>
        </p:nvSpPr>
        <p:spPr/>
        <p:txBody>
          <a:bodyPr/>
          <a:lstStyle/>
          <a:p>
            <a:r>
              <a:rPr lang="en-US" dirty="0"/>
              <a:t>Sequence-to-sequence modeling with RNNs</a:t>
            </a:r>
          </a:p>
        </p:txBody>
      </p:sp>
      <p:sp>
        <p:nvSpPr>
          <p:cNvPr id="5" name="Content Placeholder 4">
            <a:extLst>
              <a:ext uri="{FF2B5EF4-FFF2-40B4-BE49-F238E27FC236}">
                <a16:creationId xmlns:a16="http://schemas.microsoft.com/office/drawing/2014/main" id="{9F25FAA3-0CFA-DF49-861F-A5E71E69809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4B48FE0-A884-9445-96F3-1B9C2A1F1018}"/>
              </a:ext>
            </a:extLst>
          </p:cNvPr>
          <p:cNvPicPr>
            <a:picLocks noChangeAspect="1"/>
          </p:cNvPicPr>
          <p:nvPr/>
        </p:nvPicPr>
        <p:blipFill>
          <a:blip r:embed="rId2"/>
          <a:stretch>
            <a:fillRect/>
          </a:stretch>
        </p:blipFill>
        <p:spPr>
          <a:xfrm>
            <a:off x="2692704" y="1027965"/>
            <a:ext cx="6669010" cy="1502638"/>
          </a:xfrm>
          <a:prstGeom prst="rect">
            <a:avLst/>
          </a:prstGeom>
        </p:spPr>
      </p:pic>
      <p:pic>
        <p:nvPicPr>
          <p:cNvPr id="6" name="Picture 5">
            <a:extLst>
              <a:ext uri="{FF2B5EF4-FFF2-40B4-BE49-F238E27FC236}">
                <a16:creationId xmlns:a16="http://schemas.microsoft.com/office/drawing/2014/main" id="{8C21C47F-87E9-2D4A-90E7-E8755272992E}"/>
              </a:ext>
            </a:extLst>
          </p:cNvPr>
          <p:cNvPicPr>
            <a:picLocks noChangeAspect="1"/>
          </p:cNvPicPr>
          <p:nvPr/>
        </p:nvPicPr>
        <p:blipFill>
          <a:blip r:embed="rId3"/>
          <a:stretch>
            <a:fillRect/>
          </a:stretch>
        </p:blipFill>
        <p:spPr>
          <a:xfrm>
            <a:off x="4949214" y="3286816"/>
            <a:ext cx="2850853" cy="2913215"/>
          </a:xfrm>
          <a:prstGeom prst="rect">
            <a:avLst/>
          </a:prstGeom>
        </p:spPr>
      </p:pic>
      <p:sp>
        <p:nvSpPr>
          <p:cNvPr id="9" name="Rectangle 8">
            <a:extLst>
              <a:ext uri="{FF2B5EF4-FFF2-40B4-BE49-F238E27FC236}">
                <a16:creationId xmlns:a16="http://schemas.microsoft.com/office/drawing/2014/main" id="{E7FE5341-5C79-794C-9C63-E7745FD7C2E4}"/>
              </a:ext>
            </a:extLst>
          </p:cNvPr>
          <p:cNvSpPr/>
          <p:nvPr/>
        </p:nvSpPr>
        <p:spPr>
          <a:xfrm>
            <a:off x="1288957" y="2437019"/>
            <a:ext cx="9569051" cy="338554"/>
          </a:xfrm>
          <a:prstGeom prst="rect">
            <a:avLst/>
          </a:prstGeom>
        </p:spPr>
        <p:txBody>
          <a:bodyPr wrap="square">
            <a:spAutoFit/>
          </a:bodyPr>
          <a:lstStyle/>
          <a:p>
            <a:pPr algn="ctr"/>
            <a:r>
              <a:rPr lang="en-US" sz="1600" dirty="0"/>
              <a:t>I. </a:t>
            </a:r>
            <a:r>
              <a:rPr lang="en-US" sz="1600" dirty="0" err="1"/>
              <a:t>Sutskever</a:t>
            </a:r>
            <a:r>
              <a:rPr lang="en-US" sz="1600" dirty="0"/>
              <a:t>, O. </a:t>
            </a:r>
            <a:r>
              <a:rPr lang="en-US" sz="1600" dirty="0" err="1"/>
              <a:t>Vinyals</a:t>
            </a:r>
            <a:r>
              <a:rPr lang="en-US" sz="1600" dirty="0"/>
              <a:t>, Q. Le, </a:t>
            </a:r>
            <a:r>
              <a:rPr lang="en-US" sz="1600" dirty="0">
                <a:hlinkClick r:id="rId4"/>
              </a:rPr>
              <a:t>Sequence to Sequence Learning with Neural Networks</a:t>
            </a:r>
            <a:r>
              <a:rPr lang="en-US" sz="1600" dirty="0"/>
              <a:t>, </a:t>
            </a:r>
            <a:r>
              <a:rPr lang="en-US" sz="1600" dirty="0" err="1"/>
              <a:t>NeurIPS</a:t>
            </a:r>
            <a:r>
              <a:rPr lang="en-US" sz="1600" dirty="0"/>
              <a:t> 2014</a:t>
            </a:r>
          </a:p>
        </p:txBody>
      </p:sp>
      <p:sp>
        <p:nvSpPr>
          <p:cNvPr id="10" name="Rectangle 9">
            <a:extLst>
              <a:ext uri="{FF2B5EF4-FFF2-40B4-BE49-F238E27FC236}">
                <a16:creationId xmlns:a16="http://schemas.microsoft.com/office/drawing/2014/main" id="{A160EACC-688E-304E-9E76-3BCAB2CE2F13}"/>
              </a:ext>
            </a:extLst>
          </p:cNvPr>
          <p:cNvSpPr/>
          <p:nvPr/>
        </p:nvSpPr>
        <p:spPr>
          <a:xfrm>
            <a:off x="1595250" y="6169806"/>
            <a:ext cx="9060873" cy="584775"/>
          </a:xfrm>
          <a:prstGeom prst="rect">
            <a:avLst/>
          </a:prstGeom>
        </p:spPr>
        <p:txBody>
          <a:bodyPr wrap="square">
            <a:spAutoFit/>
          </a:bodyPr>
          <a:lstStyle/>
          <a:p>
            <a:pPr algn="ctr"/>
            <a:r>
              <a:rPr lang="en-US" sz="1600" dirty="0"/>
              <a:t>K. Cho, B. </a:t>
            </a:r>
            <a:r>
              <a:rPr lang="en-US" sz="1600" dirty="0" err="1"/>
              <a:t>Merrienboer</a:t>
            </a:r>
            <a:r>
              <a:rPr lang="en-US" sz="1600" dirty="0"/>
              <a:t>, C. </a:t>
            </a:r>
            <a:r>
              <a:rPr lang="en-US" sz="1600" dirty="0" err="1"/>
              <a:t>Gulcehre</a:t>
            </a:r>
            <a:r>
              <a:rPr lang="en-US" sz="1600" dirty="0"/>
              <a:t>, F. </a:t>
            </a:r>
            <a:r>
              <a:rPr lang="en-US" sz="1600" dirty="0" err="1"/>
              <a:t>Bougares</a:t>
            </a:r>
            <a:r>
              <a:rPr lang="en-US" sz="1600" dirty="0"/>
              <a:t>, H. </a:t>
            </a:r>
            <a:r>
              <a:rPr lang="en-US" sz="1600" dirty="0" err="1"/>
              <a:t>Schwenk</a:t>
            </a:r>
            <a:r>
              <a:rPr lang="en-US" sz="1600" dirty="0"/>
              <a:t>, and Y. </a:t>
            </a:r>
            <a:r>
              <a:rPr lang="en-US" sz="1600" dirty="0" err="1"/>
              <a:t>Bengio</a:t>
            </a:r>
            <a:r>
              <a:rPr lang="en-US" sz="1600" dirty="0"/>
              <a:t>, </a:t>
            </a:r>
            <a:r>
              <a:rPr lang="en-US" sz="1600" dirty="0">
                <a:hlinkClick r:id="rId5"/>
              </a:rPr>
              <a:t>Learning phrase representations using RNN encoder-decoder for statistical machine translation</a:t>
            </a:r>
            <a:r>
              <a:rPr lang="en-US" sz="1600" dirty="0"/>
              <a:t>, ACL 2014</a:t>
            </a:r>
          </a:p>
        </p:txBody>
      </p:sp>
    </p:spTree>
    <p:extLst>
      <p:ext uri="{BB962C8B-B14F-4D97-AF65-F5344CB8AC3E}">
        <p14:creationId xmlns:p14="http://schemas.microsoft.com/office/powerpoint/2010/main" val="2828295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BA7A87-A0AE-A043-9C91-4C6493BAEC22}"/>
              </a:ext>
            </a:extLst>
          </p:cNvPr>
          <p:cNvSpPr/>
          <p:nvPr/>
        </p:nvSpPr>
        <p:spPr>
          <a:xfrm>
            <a:off x="7391400" y="685800"/>
            <a:ext cx="4800600" cy="22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731987" y="3863873"/>
            <a:ext cx="3235930" cy="1794958"/>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2" name="Title 1"/>
          <p:cNvSpPr>
            <a:spLocks noGrp="1"/>
          </p:cNvSpPr>
          <p:nvPr>
            <p:ph type="title"/>
          </p:nvPr>
        </p:nvSpPr>
        <p:spPr/>
        <p:txBody>
          <a:bodyPr>
            <a:normAutofit/>
          </a:bodyPr>
          <a:lstStyle/>
          <a:p>
            <a:r>
              <a:rPr lang="en-US" dirty="0"/>
              <a:t>Key-Value-Query attention model</a:t>
            </a:r>
          </a:p>
        </p:txBody>
      </p:sp>
      <p:sp>
        <p:nvSpPr>
          <p:cNvPr id="41" name="Content Placeholder 40">
            <a:extLst>
              <a:ext uri="{FF2B5EF4-FFF2-40B4-BE49-F238E27FC236}">
                <a16:creationId xmlns:a16="http://schemas.microsoft.com/office/drawing/2014/main" id="{D197B103-81A2-8C47-9093-D02156D185A0}"/>
              </a:ext>
            </a:extLst>
          </p:cNvPr>
          <p:cNvSpPr>
            <a:spLocks noGrp="1"/>
          </p:cNvSpPr>
          <p:nvPr>
            <p:ph idx="1"/>
          </p:nvPr>
        </p:nvSpPr>
        <p:spPr>
          <a:xfrm>
            <a:off x="609600" y="914400"/>
            <a:ext cx="5979392" cy="5257800"/>
          </a:xfrm>
        </p:spPr>
        <p:txBody>
          <a:bodyPr/>
          <a:lstStyle/>
          <a:p>
            <a:pPr>
              <a:buFont typeface="Arial" panose="020B0604020202020204" pitchFamily="34" charset="0"/>
              <a:buChar char="•"/>
            </a:pPr>
            <a:r>
              <a:rPr lang="en-US" dirty="0"/>
              <a:t>How does permuting the order of the </a:t>
            </a:r>
            <a:r>
              <a:rPr lang="en-US" i="1" dirty="0"/>
              <a:t>queries</a:t>
            </a:r>
            <a:r>
              <a:rPr lang="en-US" dirty="0"/>
              <a:t> change the output?</a:t>
            </a:r>
          </a:p>
          <a:p>
            <a:pPr>
              <a:buFont typeface="Arial" panose="020B0604020202020204" pitchFamily="34" charset="0"/>
              <a:buChar char="•"/>
            </a:pPr>
            <a:r>
              <a:rPr lang="en-US" dirty="0"/>
              <a:t>How does changing the order of the </a:t>
            </a:r>
            <a:r>
              <a:rPr lang="en-US" i="1" dirty="0"/>
              <a:t>keys/values </a:t>
            </a:r>
            <a:r>
              <a:rPr lang="en-US" dirty="0"/>
              <a:t>change the output?</a:t>
            </a:r>
          </a:p>
          <a:p>
            <a:endParaRPr lang="en-US" dirty="0"/>
          </a:p>
        </p:txBody>
      </p:sp>
      <mc:AlternateContent xmlns:mc="http://schemas.openxmlformats.org/markup-compatibility/2006" xmlns:a14="http://schemas.microsoft.com/office/drawing/2010/main">
        <mc:Choice Requires="a14">
          <p:sp>
            <p:nvSpPr>
              <p:cNvPr id="8" name="Rectangle 7"/>
              <p:cNvSpPr/>
              <p:nvPr/>
            </p:nvSpPr>
            <p:spPr>
              <a:xfrm>
                <a:off x="8903595"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8903595" y="5960592"/>
                <a:ext cx="440971" cy="576781"/>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715111"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9715111" y="5960592"/>
                <a:ext cx="440971" cy="576781"/>
              </a:xfrm>
              <a:prstGeom prst="rect">
                <a:avLst/>
              </a:prstGeom>
              <a:blipFill>
                <a:blip r:embed="rId4"/>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515538"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0515538" y="5960592"/>
                <a:ext cx="440971" cy="576781"/>
              </a:xfrm>
              <a:prstGeom prst="rect">
                <a:avLst/>
              </a:prstGeom>
              <a:blipFill>
                <a:blip r:embed="rId5"/>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327802"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4</m:t>
                      </m:r>
                    </m:oMath>
                  </m:oMathPara>
                </a14:m>
                <a:endParaRPr lang="en-US" sz="14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327802" y="5960592"/>
                <a:ext cx="440971" cy="576781"/>
              </a:xfrm>
              <a:prstGeom prst="rect">
                <a:avLst/>
              </a:prstGeom>
              <a:blipFill>
                <a:blip r:embed="rId6"/>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967859" y="3996908"/>
                <a:ext cx="575981" cy="389965"/>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6967859" y="3996908"/>
                <a:ext cx="575981" cy="389965"/>
              </a:xfrm>
              <a:prstGeom prst="rect">
                <a:avLst/>
              </a:prstGeom>
              <a:blipFill>
                <a:blip r:embed="rId7"/>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967859" y="4566370"/>
                <a:ext cx="575981" cy="389965"/>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6967859" y="4566370"/>
                <a:ext cx="575981" cy="389965"/>
              </a:xfrm>
              <a:prstGeom prst="rect">
                <a:avLst/>
              </a:prstGeom>
              <a:blipFill>
                <a:blip r:embed="rId8"/>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967859" y="5141506"/>
                <a:ext cx="575981" cy="389965"/>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967859" y="5141506"/>
                <a:ext cx="575981" cy="389965"/>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849923" y="3996908"/>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849923" y="3996908"/>
                <a:ext cx="575981" cy="389965"/>
              </a:xfrm>
              <a:prstGeom prst="rect">
                <a:avLst/>
              </a:prstGeom>
              <a:blipFill>
                <a:blip r:embed="rId10"/>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849923" y="4566370"/>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7849923" y="4566370"/>
                <a:ext cx="575981" cy="389965"/>
              </a:xfrm>
              <a:prstGeom prst="rect">
                <a:avLst/>
              </a:prstGeom>
              <a:blipFill>
                <a:blip r:embed="rId11"/>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7849923" y="5141506"/>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7849923" y="5141506"/>
                <a:ext cx="575981" cy="389965"/>
              </a:xfrm>
              <a:prstGeom prst="rect">
                <a:avLst/>
              </a:prstGeom>
              <a:blipFill>
                <a:blip r:embed="rId1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8848678" y="3983974"/>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8848678" y="3983974"/>
                <a:ext cx="563386" cy="415832"/>
              </a:xfrm>
              <a:prstGeom prst="rect">
                <a:avLst/>
              </a:prstGeom>
              <a:blipFill>
                <a:blip r:embed="rId1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9654650" y="3978791"/>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9654650" y="3978791"/>
                <a:ext cx="563386" cy="415832"/>
              </a:xfrm>
              <a:prstGeom prst="rect">
                <a:avLst/>
              </a:prstGeom>
              <a:blipFill>
                <a:blip r:embed="rId1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8842388" y="455990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8842388" y="4559903"/>
                <a:ext cx="563386" cy="402898"/>
              </a:xfrm>
              <a:prstGeom prst="rect">
                <a:avLst/>
              </a:prstGeom>
              <a:blipFill>
                <a:blip r:embed="rId1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8842388" y="5135039"/>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8842388" y="5135039"/>
                <a:ext cx="563386" cy="402898"/>
              </a:xfrm>
              <a:prstGeom prst="rect">
                <a:avLst/>
              </a:prstGeom>
              <a:blipFill>
                <a:blip r:embed="rId16"/>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654650" y="4566370"/>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9654650" y="4566370"/>
                <a:ext cx="563386" cy="402898"/>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9654650" y="512857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9654650" y="5128573"/>
                <a:ext cx="563386" cy="402898"/>
              </a:xfrm>
              <a:prstGeom prst="rect">
                <a:avLst/>
              </a:prstGeom>
              <a:blipFill>
                <a:blip r:embed="rId1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0460622" y="512857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10460622" y="5128573"/>
                <a:ext cx="563386" cy="402898"/>
              </a:xfrm>
              <a:prstGeom prst="rect">
                <a:avLst/>
              </a:prstGeom>
              <a:blipFill>
                <a:blip r:embed="rId1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10466912" y="4566370"/>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0466912" y="4566370"/>
                <a:ext cx="563386" cy="402898"/>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0463864" y="3985258"/>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3</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10463864" y="3985258"/>
                <a:ext cx="563386" cy="402898"/>
              </a:xfrm>
              <a:prstGeom prst="rect">
                <a:avLst/>
              </a:prstGeom>
              <a:blipFill>
                <a:blip r:embed="rId2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1260258" y="512857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11260258" y="5128573"/>
                <a:ext cx="563386" cy="402898"/>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1266548" y="4566370"/>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11266548" y="4566370"/>
                <a:ext cx="563386" cy="402898"/>
              </a:xfrm>
              <a:prstGeom prst="rect">
                <a:avLst/>
              </a:prstGeom>
              <a:blipFill>
                <a:blip r:embed="rId2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1263500" y="3985258"/>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11263500" y="3985258"/>
                <a:ext cx="563386" cy="402898"/>
              </a:xfrm>
              <a:prstGeom prst="rect">
                <a:avLst/>
              </a:prstGeom>
              <a:blipFill>
                <a:blip r:embed="rId24"/>
                <a:stretch>
                  <a:fillRect/>
                </a:stretch>
              </a:blipFill>
              <a:ln w="12700">
                <a:solidFill>
                  <a:srgbClr val="FF9300"/>
                </a:solidFill>
              </a:ln>
            </p:spPr>
            <p:txBody>
              <a:bodyPr/>
              <a:lstStyle/>
              <a:p>
                <a:r>
                  <a:rPr lang="en-US">
                    <a:noFill/>
                  </a:rPr>
                  <a:t> </a:t>
                </a:r>
              </a:p>
            </p:txBody>
          </p:sp>
        </mc:Fallback>
      </mc:AlternateContent>
      <p:cxnSp>
        <p:nvCxnSpPr>
          <p:cNvPr id="36" name="Straight Arrow Connector 35"/>
          <p:cNvCxnSpPr>
            <a:stCxn id="13" idx="3"/>
            <a:endCxn id="21" idx="1"/>
          </p:cNvCxnSpPr>
          <p:nvPr/>
        </p:nvCxnSpPr>
        <p:spPr>
          <a:xfrm>
            <a:off x="7543840" y="4191891"/>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4" idx="3"/>
            <a:endCxn id="22" idx="1"/>
          </p:cNvCxnSpPr>
          <p:nvPr/>
        </p:nvCxnSpPr>
        <p:spPr>
          <a:xfrm>
            <a:off x="7543840" y="4761353"/>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5" idx="3"/>
            <a:endCxn id="23" idx="1"/>
          </p:cNvCxnSpPr>
          <p:nvPr/>
        </p:nvCxnSpPr>
        <p:spPr>
          <a:xfrm>
            <a:off x="7543840" y="5336489"/>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3" idx="3"/>
          </p:cNvCxnSpPr>
          <p:nvPr/>
        </p:nvCxnSpPr>
        <p:spPr>
          <a:xfrm>
            <a:off x="8425904" y="5336489"/>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2" idx="3"/>
            <a:endCxn id="55" idx="1"/>
          </p:cNvCxnSpPr>
          <p:nvPr/>
        </p:nvCxnSpPr>
        <p:spPr>
          <a:xfrm flipV="1">
            <a:off x="8425904" y="4761352"/>
            <a:ext cx="306083"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1" idx="3"/>
          </p:cNvCxnSpPr>
          <p:nvPr/>
        </p:nvCxnSpPr>
        <p:spPr>
          <a:xfrm>
            <a:off x="8425904" y="4191891"/>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9119280" y="5643145"/>
            <a:ext cx="0" cy="3152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9936343" y="5676761"/>
            <a:ext cx="0" cy="2816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10742315" y="5690208"/>
            <a:ext cx="0" cy="268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11541951" y="5676761"/>
            <a:ext cx="0" cy="268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8731987" y="1660626"/>
            <a:ext cx="3235930" cy="1794958"/>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mc:AlternateContent xmlns:mc="http://schemas.openxmlformats.org/markup-compatibility/2006" xmlns:a14="http://schemas.microsoft.com/office/drawing/2010/main">
        <mc:Choice Requires="a14">
          <p:sp>
            <p:nvSpPr>
              <p:cNvPr id="68" name="Rectangle 67"/>
              <p:cNvSpPr/>
              <p:nvPr/>
            </p:nvSpPr>
            <p:spPr>
              <a:xfrm>
                <a:off x="8848678" y="1780727"/>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1,1</m:t>
                          </m:r>
                        </m:sub>
                      </m:sSub>
                    </m:oMath>
                  </m:oMathPara>
                </a14:m>
                <a:endParaRPr lang="en-US" sz="1400" baseline="-25000"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8848678" y="1780727"/>
                <a:ext cx="563386" cy="415832"/>
              </a:xfrm>
              <a:prstGeom prst="rect">
                <a:avLst/>
              </a:prstGeom>
              <a:blipFill>
                <a:blip r:embed="rId2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9654650" y="1775544"/>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9654650" y="1775544"/>
                <a:ext cx="563386" cy="415832"/>
              </a:xfrm>
              <a:prstGeom prst="rect">
                <a:avLst/>
              </a:prstGeom>
              <a:blipFill>
                <a:blip r:embed="rId26"/>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p:cNvSpPr/>
              <p:nvPr/>
            </p:nvSpPr>
            <p:spPr>
              <a:xfrm>
                <a:off x="8842388" y="235665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1,2</m:t>
                          </m:r>
                        </m:sub>
                      </m:sSub>
                    </m:oMath>
                  </m:oMathPara>
                </a14:m>
                <a:endParaRPr lang="en-US" sz="1400" baseline="-25000" dirty="0">
                  <a:solidFill>
                    <a:schemeClr val="tx1"/>
                  </a:solidFill>
                </a:endParaRPr>
              </a:p>
            </p:txBody>
          </p:sp>
        </mc:Choice>
        <mc:Fallback xmlns="">
          <p:sp>
            <p:nvSpPr>
              <p:cNvPr id="70" name="Rectangle 69"/>
              <p:cNvSpPr>
                <a:spLocks noRot="1" noChangeAspect="1" noMove="1" noResize="1" noEditPoints="1" noAdjustHandles="1" noChangeArrowheads="1" noChangeShapeType="1" noTextEdit="1"/>
              </p:cNvSpPr>
              <p:nvPr/>
            </p:nvSpPr>
            <p:spPr>
              <a:xfrm>
                <a:off x="8842388" y="2356656"/>
                <a:ext cx="563386" cy="402898"/>
              </a:xfrm>
              <a:prstGeom prst="rect">
                <a:avLst/>
              </a:prstGeom>
              <a:blipFill>
                <a:blip r:embed="rId2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p:cNvSpPr/>
              <p:nvPr/>
            </p:nvSpPr>
            <p:spPr>
              <a:xfrm>
                <a:off x="8842388" y="2931792"/>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71" name="Rectangle 70"/>
              <p:cNvSpPr>
                <a:spLocks noRot="1" noChangeAspect="1" noMove="1" noResize="1" noEditPoints="1" noAdjustHandles="1" noChangeArrowheads="1" noChangeShapeType="1" noTextEdit="1"/>
              </p:cNvSpPr>
              <p:nvPr/>
            </p:nvSpPr>
            <p:spPr>
              <a:xfrm>
                <a:off x="8842388" y="2931792"/>
                <a:ext cx="563386" cy="402898"/>
              </a:xfrm>
              <a:prstGeom prst="rect">
                <a:avLst/>
              </a:prstGeom>
              <a:blipFill>
                <a:blip r:embed="rId2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angle 71"/>
              <p:cNvSpPr/>
              <p:nvPr/>
            </p:nvSpPr>
            <p:spPr>
              <a:xfrm>
                <a:off x="9654650" y="236312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72" name="Rectangle 71"/>
              <p:cNvSpPr>
                <a:spLocks noRot="1" noChangeAspect="1" noMove="1" noResize="1" noEditPoints="1" noAdjustHandles="1" noChangeArrowheads="1" noChangeShapeType="1" noTextEdit="1"/>
              </p:cNvSpPr>
              <p:nvPr/>
            </p:nvSpPr>
            <p:spPr>
              <a:xfrm>
                <a:off x="9654650" y="2363123"/>
                <a:ext cx="563386" cy="402898"/>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p:cNvSpPr/>
              <p:nvPr/>
            </p:nvSpPr>
            <p:spPr>
              <a:xfrm>
                <a:off x="9654650" y="292532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73" name="Rectangle 72"/>
              <p:cNvSpPr>
                <a:spLocks noRot="1" noChangeAspect="1" noMove="1" noResize="1" noEditPoints="1" noAdjustHandles="1" noChangeArrowheads="1" noChangeShapeType="1" noTextEdit="1"/>
              </p:cNvSpPr>
              <p:nvPr/>
            </p:nvSpPr>
            <p:spPr>
              <a:xfrm>
                <a:off x="9654650" y="2925326"/>
                <a:ext cx="563386" cy="402898"/>
              </a:xfrm>
              <a:prstGeom prst="rect">
                <a:avLst/>
              </a:prstGeom>
              <a:blipFill>
                <a:blip r:embed="rId3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10460622" y="292532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74" name="Rectangle 73"/>
              <p:cNvSpPr>
                <a:spLocks noRot="1" noChangeAspect="1" noMove="1" noResize="1" noEditPoints="1" noAdjustHandles="1" noChangeArrowheads="1" noChangeShapeType="1" noTextEdit="1"/>
              </p:cNvSpPr>
              <p:nvPr/>
            </p:nvSpPr>
            <p:spPr>
              <a:xfrm>
                <a:off x="10460622" y="2925326"/>
                <a:ext cx="563386" cy="402898"/>
              </a:xfrm>
              <a:prstGeom prst="rect">
                <a:avLst/>
              </a:prstGeom>
              <a:blipFill>
                <a:blip r:embed="rId3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10466912" y="236312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75" name="Rectangle 74"/>
              <p:cNvSpPr>
                <a:spLocks noRot="1" noChangeAspect="1" noMove="1" noResize="1" noEditPoints="1" noAdjustHandles="1" noChangeArrowheads="1" noChangeShapeType="1" noTextEdit="1"/>
              </p:cNvSpPr>
              <p:nvPr/>
            </p:nvSpPr>
            <p:spPr>
              <a:xfrm>
                <a:off x="10466912" y="2363123"/>
                <a:ext cx="563386" cy="402898"/>
              </a:xfrm>
              <a:prstGeom prst="rect">
                <a:avLst/>
              </a:prstGeom>
              <a:blipFill>
                <a:blip r:embed="rId3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p:cNvSpPr/>
              <p:nvPr/>
            </p:nvSpPr>
            <p:spPr>
              <a:xfrm>
                <a:off x="10463864" y="1782011"/>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3</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76" name="Rectangle 75"/>
              <p:cNvSpPr>
                <a:spLocks noRot="1" noChangeAspect="1" noMove="1" noResize="1" noEditPoints="1" noAdjustHandles="1" noChangeArrowheads="1" noChangeShapeType="1" noTextEdit="1"/>
              </p:cNvSpPr>
              <p:nvPr/>
            </p:nvSpPr>
            <p:spPr>
              <a:xfrm>
                <a:off x="10463864" y="1782011"/>
                <a:ext cx="563386" cy="402898"/>
              </a:xfrm>
              <a:prstGeom prst="rect">
                <a:avLst/>
              </a:prstGeom>
              <a:blipFill>
                <a:blip r:embed="rId3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11260258" y="292532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77" name="Rectangle 76"/>
              <p:cNvSpPr>
                <a:spLocks noRot="1" noChangeAspect="1" noMove="1" noResize="1" noEditPoints="1" noAdjustHandles="1" noChangeArrowheads="1" noChangeShapeType="1" noTextEdit="1"/>
              </p:cNvSpPr>
              <p:nvPr/>
            </p:nvSpPr>
            <p:spPr>
              <a:xfrm>
                <a:off x="11260258" y="2925326"/>
                <a:ext cx="563386" cy="402898"/>
              </a:xfrm>
              <a:prstGeom prst="rect">
                <a:avLst/>
              </a:prstGeom>
              <a:blipFill>
                <a:blip r:embed="rId3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77"/>
              <p:cNvSpPr/>
              <p:nvPr/>
            </p:nvSpPr>
            <p:spPr>
              <a:xfrm>
                <a:off x="11266548" y="236312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4,2</m:t>
                          </m:r>
                        </m:sub>
                      </m:sSub>
                    </m:oMath>
                  </m:oMathPara>
                </a14:m>
                <a:endParaRPr lang="en-US" sz="1400" baseline="-25000" dirty="0">
                  <a:solidFill>
                    <a:schemeClr val="tx1"/>
                  </a:solidFill>
                </a:endParaRPr>
              </a:p>
            </p:txBody>
          </p:sp>
        </mc:Choice>
        <mc:Fallback xmlns="">
          <p:sp>
            <p:nvSpPr>
              <p:cNvPr id="78" name="Rectangle 77"/>
              <p:cNvSpPr>
                <a:spLocks noRot="1" noChangeAspect="1" noMove="1" noResize="1" noEditPoints="1" noAdjustHandles="1" noChangeArrowheads="1" noChangeShapeType="1" noTextEdit="1"/>
              </p:cNvSpPr>
              <p:nvPr/>
            </p:nvSpPr>
            <p:spPr>
              <a:xfrm>
                <a:off x="11266548" y="2363123"/>
                <a:ext cx="563386" cy="402898"/>
              </a:xfrm>
              <a:prstGeom prst="rect">
                <a:avLst/>
              </a:prstGeom>
              <a:blipFill>
                <a:blip r:embed="rId3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11263500" y="1782011"/>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4,1</m:t>
                          </m:r>
                        </m:sub>
                      </m:sSub>
                    </m:oMath>
                  </m:oMathPara>
                </a14:m>
                <a:endParaRPr lang="en-US" sz="1400" baseline="-25000" dirty="0">
                  <a:solidFill>
                    <a:schemeClr val="tx1"/>
                  </a:solidFill>
                </a:endParaRPr>
              </a:p>
            </p:txBody>
          </p:sp>
        </mc:Choice>
        <mc:Fallback xmlns="">
          <p:sp>
            <p:nvSpPr>
              <p:cNvPr id="79" name="Rectangle 78"/>
              <p:cNvSpPr>
                <a:spLocks noRot="1" noChangeAspect="1" noMove="1" noResize="1" noEditPoints="1" noAdjustHandles="1" noChangeArrowheads="1" noChangeShapeType="1" noTextEdit="1"/>
              </p:cNvSpPr>
              <p:nvPr/>
            </p:nvSpPr>
            <p:spPr>
              <a:xfrm>
                <a:off x="11263500" y="1782011"/>
                <a:ext cx="563386" cy="402898"/>
              </a:xfrm>
              <a:prstGeom prst="rect">
                <a:avLst/>
              </a:prstGeom>
              <a:blipFill>
                <a:blip r:embed="rId36"/>
                <a:stretch>
                  <a:fillRect/>
                </a:stretch>
              </a:blipFill>
              <a:ln w="12700">
                <a:solidFill>
                  <a:srgbClr val="FF9300"/>
                </a:solidFill>
              </a:ln>
            </p:spPr>
            <p:txBody>
              <a:bodyPr/>
              <a:lstStyle/>
              <a:p>
                <a:r>
                  <a:rPr lang="en-US">
                    <a:noFill/>
                  </a:rPr>
                  <a:t> </a:t>
                </a:r>
              </a:p>
            </p:txBody>
          </p:sp>
        </mc:Fallback>
      </mc:AlternateContent>
      <p:cxnSp>
        <p:nvCxnSpPr>
          <p:cNvPr id="80" name="Straight Arrow Connector 79"/>
          <p:cNvCxnSpPr/>
          <p:nvPr/>
        </p:nvCxnSpPr>
        <p:spPr>
          <a:xfrm flipV="1">
            <a:off x="10344237" y="3502820"/>
            <a:ext cx="0" cy="2816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9448800" y="3463164"/>
            <a:ext cx="1159292" cy="307777"/>
          </a:xfrm>
          <a:prstGeom prst="rect">
            <a:avLst/>
          </a:prstGeom>
          <a:noFill/>
          <a:ln>
            <a:noFill/>
          </a:ln>
        </p:spPr>
        <p:txBody>
          <a:bodyPr wrap="none" rtlCol="0">
            <a:spAutoFit/>
          </a:bodyPr>
          <a:lstStyle/>
          <a:p>
            <a:r>
              <a:rPr lang="en-US" sz="1400" dirty="0" err="1"/>
              <a:t>Softmax</a:t>
            </a:r>
            <a:r>
              <a:rPr lang="en-US" sz="1400" dirty="0"/>
              <a:t>(    )</a:t>
            </a:r>
          </a:p>
        </p:txBody>
      </p:sp>
      <mc:AlternateContent xmlns:mc="http://schemas.openxmlformats.org/markup-compatibility/2006" xmlns:a14="http://schemas.microsoft.com/office/drawing/2010/main">
        <mc:Choice Requires="a14">
          <p:sp>
            <p:nvSpPr>
              <p:cNvPr id="82" name="Rectangle 81"/>
              <p:cNvSpPr/>
              <p:nvPr/>
            </p:nvSpPr>
            <p:spPr>
              <a:xfrm>
                <a:off x="7852644" y="1793642"/>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82" name="Rectangle 81"/>
              <p:cNvSpPr>
                <a:spLocks noRot="1" noChangeAspect="1" noMove="1" noResize="1" noEditPoints="1" noAdjustHandles="1" noChangeArrowheads="1" noChangeShapeType="1" noTextEdit="1"/>
              </p:cNvSpPr>
              <p:nvPr/>
            </p:nvSpPr>
            <p:spPr>
              <a:xfrm>
                <a:off x="7852644" y="1793642"/>
                <a:ext cx="575981" cy="389965"/>
              </a:xfrm>
              <a:prstGeom prst="rect">
                <a:avLst/>
              </a:prstGeom>
              <a:blipFill>
                <a:blip r:embed="rId37"/>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Rectangle 82"/>
              <p:cNvSpPr/>
              <p:nvPr/>
            </p:nvSpPr>
            <p:spPr>
              <a:xfrm>
                <a:off x="7852644" y="2363104"/>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83" name="Rectangle 82"/>
              <p:cNvSpPr>
                <a:spLocks noRot="1" noChangeAspect="1" noMove="1" noResize="1" noEditPoints="1" noAdjustHandles="1" noChangeArrowheads="1" noChangeShapeType="1" noTextEdit="1"/>
              </p:cNvSpPr>
              <p:nvPr/>
            </p:nvSpPr>
            <p:spPr>
              <a:xfrm>
                <a:off x="7852644" y="2363104"/>
                <a:ext cx="575981" cy="389965"/>
              </a:xfrm>
              <a:prstGeom prst="rect">
                <a:avLst/>
              </a:prstGeom>
              <a:blipFill>
                <a:blip r:embed="rId38"/>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Rectangle 83"/>
              <p:cNvSpPr/>
              <p:nvPr/>
            </p:nvSpPr>
            <p:spPr>
              <a:xfrm>
                <a:off x="7852644" y="2938240"/>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7852644" y="2938240"/>
                <a:ext cx="575981" cy="389965"/>
              </a:xfrm>
              <a:prstGeom prst="rect">
                <a:avLst/>
              </a:prstGeom>
              <a:blipFill>
                <a:blip r:embed="rId39"/>
                <a:stretch>
                  <a:fillRect/>
                </a:stretch>
              </a:blipFill>
              <a:ln w="12700">
                <a:solidFill>
                  <a:schemeClr val="accent1"/>
                </a:solidFill>
              </a:ln>
            </p:spPr>
            <p:txBody>
              <a:bodyPr/>
              <a:lstStyle/>
              <a:p>
                <a:r>
                  <a:rPr lang="en-US">
                    <a:noFill/>
                  </a:rPr>
                  <a:t> </a:t>
                </a:r>
              </a:p>
            </p:txBody>
          </p:sp>
        </mc:Fallback>
      </mc:AlternateContent>
      <p:cxnSp>
        <p:nvCxnSpPr>
          <p:cNvPr id="85" name="Straight Arrow Connector 84"/>
          <p:cNvCxnSpPr/>
          <p:nvPr/>
        </p:nvCxnSpPr>
        <p:spPr>
          <a:xfrm>
            <a:off x="8428625" y="3133223"/>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8428625" y="2558086"/>
            <a:ext cx="306083"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8428625" y="1988625"/>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p:cNvCxnSpPr>
            <a:stCxn id="13" idx="1"/>
            <a:endCxn id="82" idx="1"/>
          </p:cNvCxnSpPr>
          <p:nvPr/>
        </p:nvCxnSpPr>
        <p:spPr>
          <a:xfrm rot="10800000" flipH="1">
            <a:off x="6967858" y="1988625"/>
            <a:ext cx="884785" cy="2203266"/>
          </a:xfrm>
          <a:prstGeom prst="bentConnector3">
            <a:avLst>
              <a:gd name="adj1" fmla="val -12919"/>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p:cNvCxnSpPr>
            <a:stCxn id="14" idx="1"/>
            <a:endCxn id="83" idx="1"/>
          </p:cNvCxnSpPr>
          <p:nvPr/>
        </p:nvCxnSpPr>
        <p:spPr>
          <a:xfrm rot="10800000" flipH="1">
            <a:off x="6967858" y="2558087"/>
            <a:ext cx="884785" cy="2203266"/>
          </a:xfrm>
          <a:prstGeom prst="bentConnector3">
            <a:avLst>
              <a:gd name="adj1" fmla="val -29637"/>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Elbow Connector 97"/>
          <p:cNvCxnSpPr>
            <a:stCxn id="15" idx="1"/>
            <a:endCxn id="84" idx="1"/>
          </p:cNvCxnSpPr>
          <p:nvPr/>
        </p:nvCxnSpPr>
        <p:spPr>
          <a:xfrm rot="10800000" flipH="1">
            <a:off x="6967858" y="3133223"/>
            <a:ext cx="884785" cy="2203266"/>
          </a:xfrm>
          <a:prstGeom prst="bentConnector3">
            <a:avLst>
              <a:gd name="adj1" fmla="val -44835"/>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Rectangle 101"/>
              <p:cNvSpPr/>
              <p:nvPr/>
            </p:nvSpPr>
            <p:spPr>
              <a:xfrm>
                <a:off x="8903595"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02" name="Rectangle 101"/>
              <p:cNvSpPr>
                <a:spLocks noRot="1" noChangeAspect="1" noMove="1" noResize="1" noEditPoints="1" noAdjustHandles="1" noChangeArrowheads="1" noChangeShapeType="1" noTextEdit="1"/>
              </p:cNvSpPr>
              <p:nvPr/>
            </p:nvSpPr>
            <p:spPr>
              <a:xfrm>
                <a:off x="8903595" y="304800"/>
                <a:ext cx="440971" cy="442147"/>
              </a:xfrm>
              <a:prstGeom prst="rect">
                <a:avLst/>
              </a:prstGeom>
              <a:blipFill>
                <a:blip r:embed="rId40"/>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Rectangle 102"/>
              <p:cNvSpPr/>
              <p:nvPr/>
            </p:nvSpPr>
            <p:spPr>
              <a:xfrm>
                <a:off x="9715111"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03" name="Rectangle 102"/>
              <p:cNvSpPr>
                <a:spLocks noRot="1" noChangeAspect="1" noMove="1" noResize="1" noEditPoints="1" noAdjustHandles="1" noChangeArrowheads="1" noChangeShapeType="1" noTextEdit="1"/>
              </p:cNvSpPr>
              <p:nvPr/>
            </p:nvSpPr>
            <p:spPr>
              <a:xfrm>
                <a:off x="9715111" y="304800"/>
                <a:ext cx="440971" cy="442147"/>
              </a:xfrm>
              <a:prstGeom prst="rect">
                <a:avLst/>
              </a:prstGeom>
              <a:blipFill>
                <a:blip r:embed="rId41"/>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Rectangle 103"/>
              <p:cNvSpPr/>
              <p:nvPr/>
            </p:nvSpPr>
            <p:spPr>
              <a:xfrm>
                <a:off x="10515538"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04" name="Rectangle 103"/>
              <p:cNvSpPr>
                <a:spLocks noRot="1" noChangeAspect="1" noMove="1" noResize="1" noEditPoints="1" noAdjustHandles="1" noChangeArrowheads="1" noChangeShapeType="1" noTextEdit="1"/>
              </p:cNvSpPr>
              <p:nvPr/>
            </p:nvSpPr>
            <p:spPr>
              <a:xfrm>
                <a:off x="10515538" y="304800"/>
                <a:ext cx="440971" cy="442147"/>
              </a:xfrm>
              <a:prstGeom prst="rect">
                <a:avLst/>
              </a:prstGeom>
              <a:blipFill>
                <a:blip r:embed="rId42"/>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Rectangle 104"/>
              <p:cNvSpPr/>
              <p:nvPr/>
            </p:nvSpPr>
            <p:spPr>
              <a:xfrm>
                <a:off x="11327802"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4</m:t>
                      </m:r>
                    </m:oMath>
                  </m:oMathPara>
                </a14:m>
                <a:endParaRPr lang="en-US" sz="1400" dirty="0">
                  <a:solidFill>
                    <a:schemeClr val="tx1"/>
                  </a:solidFill>
                </a:endParaRPr>
              </a:p>
            </p:txBody>
          </p:sp>
        </mc:Choice>
        <mc:Fallback xmlns="">
          <p:sp>
            <p:nvSpPr>
              <p:cNvPr id="105" name="Rectangle 104"/>
              <p:cNvSpPr>
                <a:spLocks noRot="1" noChangeAspect="1" noMove="1" noResize="1" noEditPoints="1" noAdjustHandles="1" noChangeArrowheads="1" noChangeShapeType="1" noTextEdit="1"/>
              </p:cNvSpPr>
              <p:nvPr/>
            </p:nvSpPr>
            <p:spPr>
              <a:xfrm>
                <a:off x="11327802" y="304800"/>
                <a:ext cx="440971" cy="442147"/>
              </a:xfrm>
              <a:prstGeom prst="rect">
                <a:avLst/>
              </a:prstGeom>
              <a:blipFill>
                <a:blip r:embed="rId43"/>
                <a:stretch>
                  <a:fillRect/>
                </a:stretch>
              </a:blipFill>
              <a:ln w="12700">
                <a:solidFill>
                  <a:schemeClr val="accent2"/>
                </a:solidFill>
              </a:ln>
            </p:spPr>
            <p:txBody>
              <a:bodyPr/>
              <a:lstStyle/>
              <a:p>
                <a:r>
                  <a:rPr lang="en-US">
                    <a:noFill/>
                  </a:rPr>
                  <a:t> </a:t>
                </a:r>
              </a:p>
            </p:txBody>
          </p:sp>
        </mc:Fallback>
      </mc:AlternateContent>
      <p:cxnSp>
        <p:nvCxnSpPr>
          <p:cNvPr id="106" name="Straight Arrow Connector 105"/>
          <p:cNvCxnSpPr>
            <a:cxnSpLocks/>
          </p:cNvCxnSpPr>
          <p:nvPr/>
        </p:nvCxnSpPr>
        <p:spPr>
          <a:xfrm flipV="1">
            <a:off x="9119280" y="746947"/>
            <a:ext cx="0" cy="3256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cxnSpLocks/>
          </p:cNvCxnSpPr>
          <p:nvPr/>
        </p:nvCxnSpPr>
        <p:spPr>
          <a:xfrm flipV="1">
            <a:off x="9936343" y="746948"/>
            <a:ext cx="0" cy="3256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cxnSpLocks/>
          </p:cNvCxnSpPr>
          <p:nvPr/>
        </p:nvCxnSpPr>
        <p:spPr>
          <a:xfrm flipV="1">
            <a:off x="10742315" y="746948"/>
            <a:ext cx="0" cy="3256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cxnSpLocks/>
          </p:cNvCxnSpPr>
          <p:nvPr/>
        </p:nvCxnSpPr>
        <p:spPr>
          <a:xfrm flipV="1">
            <a:off x="11541951" y="760395"/>
            <a:ext cx="0" cy="312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8731988" y="1072626"/>
            <a:ext cx="3235930" cy="307777"/>
          </a:xfrm>
          <a:prstGeom prst="rect">
            <a:avLst/>
          </a:prstGeom>
          <a:noFill/>
          <a:ln>
            <a:solidFill>
              <a:schemeClr val="tx1"/>
            </a:solidFill>
          </a:ln>
        </p:spPr>
        <p:txBody>
          <a:bodyPr wrap="square" rtlCol="0">
            <a:spAutoFit/>
          </a:bodyPr>
          <a:lstStyle/>
          <a:p>
            <a:pPr algn="ctr"/>
            <a:r>
              <a:rPr lang="en-US" sz="1400" dirty="0"/>
              <a:t>Product(     ),   Sum(    )</a:t>
            </a:r>
          </a:p>
        </p:txBody>
      </p:sp>
      <p:cxnSp>
        <p:nvCxnSpPr>
          <p:cNvPr id="111" name="Straight Arrow Connector 110"/>
          <p:cNvCxnSpPr/>
          <p:nvPr/>
        </p:nvCxnSpPr>
        <p:spPr>
          <a:xfrm>
            <a:off x="10115741" y="1241901"/>
            <a:ext cx="235403" cy="7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11125200" y="1131628"/>
            <a:ext cx="3173" cy="186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cxnSpLocks/>
            <a:stCxn id="67" idx="0"/>
            <a:endCxn id="110" idx="2"/>
          </p:cNvCxnSpPr>
          <p:nvPr/>
        </p:nvCxnSpPr>
        <p:spPr>
          <a:xfrm flipV="1">
            <a:off x="10349952" y="1380403"/>
            <a:ext cx="1" cy="2802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286E58B7-1504-944A-8E59-0E01E8A5AA72}"/>
              </a:ext>
            </a:extLst>
          </p:cNvPr>
          <p:cNvSpPr txBox="1"/>
          <p:nvPr/>
        </p:nvSpPr>
        <p:spPr>
          <a:xfrm>
            <a:off x="50234" y="6488668"/>
            <a:ext cx="2525050" cy="338554"/>
          </a:xfrm>
          <a:prstGeom prst="rect">
            <a:avLst/>
          </a:prstGeom>
          <a:noFill/>
        </p:spPr>
        <p:txBody>
          <a:bodyPr wrap="none" rtlCol="0">
            <a:spAutoFit/>
          </a:bodyPr>
          <a:lstStyle/>
          <a:p>
            <a:r>
              <a:rPr lang="en-US" sz="1600" dirty="0"/>
              <a:t>Adapted from </a:t>
            </a:r>
            <a:r>
              <a:rPr lang="en-US" sz="1600" dirty="0">
                <a:hlinkClick r:id="rId44"/>
              </a:rPr>
              <a:t>J. Johnson</a:t>
            </a:r>
            <a:endParaRPr lang="en-US" sz="1600" dirty="0"/>
          </a:p>
        </p:txBody>
      </p:sp>
    </p:spTree>
    <p:extLst>
      <p:ext uri="{BB962C8B-B14F-4D97-AF65-F5344CB8AC3E}">
        <p14:creationId xmlns:p14="http://schemas.microsoft.com/office/powerpoint/2010/main" val="31062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B93B-F8FA-144D-8E51-068471FFAB8E}"/>
              </a:ext>
            </a:extLst>
          </p:cNvPr>
          <p:cNvSpPr>
            <a:spLocks noGrp="1"/>
          </p:cNvSpPr>
          <p:nvPr>
            <p:ph type="title"/>
          </p:nvPr>
        </p:nvSpPr>
        <p:spPr/>
        <p:txBody>
          <a:bodyPr/>
          <a:lstStyle/>
          <a:p>
            <a:r>
              <a:rPr lang="en-US" dirty="0"/>
              <a:t>Attention mechanisms</a:t>
            </a:r>
          </a:p>
        </p:txBody>
      </p:sp>
      <p:sp>
        <p:nvSpPr>
          <p:cNvPr id="3" name="Content Placeholder 2">
            <a:extLst>
              <a:ext uri="{FF2B5EF4-FFF2-40B4-BE49-F238E27FC236}">
                <a16:creationId xmlns:a16="http://schemas.microsoft.com/office/drawing/2014/main" id="{0A5ED435-F0CB-9A4F-882F-C91B08B6401A}"/>
              </a:ext>
            </a:extLst>
          </p:cNvPr>
          <p:cNvSpPr>
            <a:spLocks noGrp="1"/>
          </p:cNvSpPr>
          <p:nvPr>
            <p:ph idx="1"/>
          </p:nvPr>
        </p:nvSpPr>
        <p:spPr>
          <a:xfrm>
            <a:off x="914400" y="4191000"/>
            <a:ext cx="10363200" cy="2667000"/>
          </a:xfrm>
        </p:spPr>
        <p:txBody>
          <a:bodyPr/>
          <a:lstStyle/>
          <a:p>
            <a:pPr marL="457200" indent="-457200">
              <a:buFont typeface="Arial" panose="020B0604020202020204" pitchFamily="34" charset="0"/>
              <a:buChar char="•"/>
            </a:pPr>
            <a:r>
              <a:rPr lang="en-US" sz="2400" b="1" dirty="0"/>
              <a:t>Encoder self-attention: </a:t>
            </a:r>
            <a:r>
              <a:rPr lang="en-US" sz="2400" dirty="0"/>
              <a:t>queries, keys, and values come from previous layer of encoder</a:t>
            </a:r>
          </a:p>
          <a:p>
            <a:pPr marL="457200" indent="-457200">
              <a:buFont typeface="Arial" panose="020B0604020202020204" pitchFamily="34" charset="0"/>
              <a:buChar char="•"/>
            </a:pPr>
            <a:r>
              <a:rPr lang="en-US" sz="2400" b="1" dirty="0"/>
              <a:t>Decoder self-attention:</a:t>
            </a:r>
            <a:r>
              <a:rPr lang="en-US" sz="2400" dirty="0"/>
              <a:t> values corresponding to future decoder outputs are masked out</a:t>
            </a:r>
          </a:p>
          <a:p>
            <a:pPr marL="457200" indent="-457200">
              <a:buFont typeface="Arial" panose="020B0604020202020204" pitchFamily="34" charset="0"/>
              <a:buChar char="•"/>
            </a:pPr>
            <a:r>
              <a:rPr lang="en-US" sz="2400" b="1" dirty="0"/>
              <a:t>Encoder-decoder attention:</a:t>
            </a:r>
            <a:r>
              <a:rPr lang="en-US" sz="2400" dirty="0"/>
              <a:t> queries come from previous decoder layer, keys and values come from output of encoder</a:t>
            </a:r>
          </a:p>
        </p:txBody>
      </p:sp>
      <p:pic>
        <p:nvPicPr>
          <p:cNvPr id="4" name="Picture 3">
            <a:extLst>
              <a:ext uri="{FF2B5EF4-FFF2-40B4-BE49-F238E27FC236}">
                <a16:creationId xmlns:a16="http://schemas.microsoft.com/office/drawing/2014/main" id="{080AB98C-20F5-BF47-9DDE-4C5135DBDBC4}"/>
              </a:ext>
            </a:extLst>
          </p:cNvPr>
          <p:cNvPicPr>
            <a:picLocks noChangeAspect="1"/>
          </p:cNvPicPr>
          <p:nvPr/>
        </p:nvPicPr>
        <p:blipFill>
          <a:blip r:embed="rId2"/>
          <a:stretch>
            <a:fillRect/>
          </a:stretch>
        </p:blipFill>
        <p:spPr>
          <a:xfrm>
            <a:off x="1828800" y="1066800"/>
            <a:ext cx="8744155" cy="2775448"/>
          </a:xfrm>
          <a:prstGeom prst="rect">
            <a:avLst/>
          </a:prstGeom>
        </p:spPr>
      </p:pic>
    </p:spTree>
    <p:extLst>
      <p:ext uri="{BB962C8B-B14F-4D97-AF65-F5344CB8AC3E}">
        <p14:creationId xmlns:p14="http://schemas.microsoft.com/office/powerpoint/2010/main" val="214412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BDCA-6650-8842-9E4F-B1753233194D}"/>
              </a:ext>
            </a:extLst>
          </p:cNvPr>
          <p:cNvSpPr>
            <a:spLocks noGrp="1"/>
          </p:cNvSpPr>
          <p:nvPr>
            <p:ph type="title"/>
          </p:nvPr>
        </p:nvSpPr>
        <p:spPr/>
        <p:txBody>
          <a:bodyPr/>
          <a:lstStyle/>
          <a:p>
            <a:r>
              <a:rPr lang="en-US" dirty="0"/>
              <a:t>Self-attention</a:t>
            </a:r>
          </a:p>
        </p:txBody>
      </p:sp>
      <p:sp>
        <p:nvSpPr>
          <p:cNvPr id="6" name="TextBox 5">
            <a:extLst>
              <a:ext uri="{FF2B5EF4-FFF2-40B4-BE49-F238E27FC236}">
                <a16:creationId xmlns:a16="http://schemas.microsoft.com/office/drawing/2014/main" id="{073F7B75-0D01-2540-B5D6-1A41AAC5DD55}"/>
              </a:ext>
            </a:extLst>
          </p:cNvPr>
          <p:cNvSpPr txBox="1"/>
          <p:nvPr/>
        </p:nvSpPr>
        <p:spPr>
          <a:xfrm>
            <a:off x="10847504" y="6474023"/>
            <a:ext cx="1268296" cy="307777"/>
          </a:xfrm>
          <a:prstGeom prst="rect">
            <a:avLst/>
          </a:prstGeom>
          <a:noFill/>
        </p:spPr>
        <p:txBody>
          <a:bodyPr wrap="none" rtlCol="0">
            <a:spAutoFit/>
          </a:bodyPr>
          <a:lstStyle/>
          <a:p>
            <a:r>
              <a:rPr lang="en-US" sz="1400" dirty="0">
                <a:hlinkClick r:id="rId2"/>
              </a:rPr>
              <a:t>Image source</a:t>
            </a:r>
            <a:endParaRPr lang="en-US" sz="1400" dirty="0"/>
          </a:p>
        </p:txBody>
      </p:sp>
      <p:sp>
        <p:nvSpPr>
          <p:cNvPr id="10" name="Content Placeholder 9">
            <a:extLst>
              <a:ext uri="{FF2B5EF4-FFF2-40B4-BE49-F238E27FC236}">
                <a16:creationId xmlns:a16="http://schemas.microsoft.com/office/drawing/2014/main" id="{73CD4D94-8BFB-B345-9602-7716FDE57BE0}"/>
              </a:ext>
            </a:extLst>
          </p:cNvPr>
          <p:cNvSpPr>
            <a:spLocks noGrp="1"/>
          </p:cNvSpPr>
          <p:nvPr>
            <p:ph idx="1"/>
          </p:nvPr>
        </p:nvSpPr>
        <p:spPr>
          <a:xfrm>
            <a:off x="914400" y="914400"/>
            <a:ext cx="10564696" cy="5257800"/>
          </a:xfrm>
        </p:spPr>
        <p:txBody>
          <a:bodyPr/>
          <a:lstStyle/>
          <a:p>
            <a:pPr marL="457200" indent="-457200">
              <a:buFont typeface="Arial" panose="020B0604020202020204" pitchFamily="34" charset="0"/>
              <a:buChar char="•"/>
            </a:pPr>
            <a:r>
              <a:rPr lang="en-US" dirty="0"/>
              <a:t>Used to capture context </a:t>
            </a:r>
            <a:r>
              <a:rPr lang="en-US" i="1" dirty="0"/>
              <a:t>within the sequence</a:t>
            </a:r>
          </a:p>
        </p:txBody>
      </p:sp>
      <p:sp>
        <p:nvSpPr>
          <p:cNvPr id="3" name="TextBox 2">
            <a:extLst>
              <a:ext uri="{FF2B5EF4-FFF2-40B4-BE49-F238E27FC236}">
                <a16:creationId xmlns:a16="http://schemas.microsoft.com/office/drawing/2014/main" id="{F011DDC4-2096-BD44-B675-C611AD83FA87}"/>
              </a:ext>
            </a:extLst>
          </p:cNvPr>
          <p:cNvSpPr txBox="1"/>
          <p:nvPr/>
        </p:nvSpPr>
        <p:spPr>
          <a:xfrm>
            <a:off x="2117558" y="5963335"/>
            <a:ext cx="3377348" cy="646331"/>
          </a:xfrm>
          <a:prstGeom prst="rect">
            <a:avLst/>
          </a:prstGeom>
          <a:noFill/>
        </p:spPr>
        <p:txBody>
          <a:bodyPr wrap="square" rtlCol="0">
            <a:spAutoFit/>
          </a:bodyPr>
          <a:lstStyle/>
          <a:p>
            <a:r>
              <a:rPr lang="en-US" dirty="0"/>
              <a:t>As we are encoding “it”, we should focus on “the animal”</a:t>
            </a:r>
          </a:p>
        </p:txBody>
      </p:sp>
      <p:pic>
        <p:nvPicPr>
          <p:cNvPr id="4" name="Picture 3">
            <a:extLst>
              <a:ext uri="{FF2B5EF4-FFF2-40B4-BE49-F238E27FC236}">
                <a16:creationId xmlns:a16="http://schemas.microsoft.com/office/drawing/2014/main" id="{A45339FD-663F-4646-937E-B6F1D1BB8892}"/>
              </a:ext>
            </a:extLst>
          </p:cNvPr>
          <p:cNvPicPr>
            <a:picLocks noChangeAspect="1"/>
          </p:cNvPicPr>
          <p:nvPr/>
        </p:nvPicPr>
        <p:blipFill rotWithShape="1">
          <a:blip r:embed="rId3"/>
          <a:srcRect r="52187"/>
          <a:stretch/>
        </p:blipFill>
        <p:spPr>
          <a:xfrm>
            <a:off x="1752600" y="2514600"/>
            <a:ext cx="3886200" cy="3352800"/>
          </a:xfrm>
          <a:prstGeom prst="rect">
            <a:avLst/>
          </a:prstGeom>
        </p:spPr>
      </p:pic>
      <p:sp>
        <p:nvSpPr>
          <p:cNvPr id="8" name="TextBox 7">
            <a:extLst>
              <a:ext uri="{FF2B5EF4-FFF2-40B4-BE49-F238E27FC236}">
                <a16:creationId xmlns:a16="http://schemas.microsoft.com/office/drawing/2014/main" id="{8B540930-AB7B-2643-BDD9-5013DBE8C5D9}"/>
              </a:ext>
            </a:extLst>
          </p:cNvPr>
          <p:cNvSpPr txBox="1"/>
          <p:nvPr/>
        </p:nvSpPr>
        <p:spPr>
          <a:xfrm>
            <a:off x="6909652" y="5959007"/>
            <a:ext cx="3377348" cy="646331"/>
          </a:xfrm>
          <a:prstGeom prst="rect">
            <a:avLst/>
          </a:prstGeom>
          <a:noFill/>
        </p:spPr>
        <p:txBody>
          <a:bodyPr wrap="square" rtlCol="0">
            <a:spAutoFit/>
          </a:bodyPr>
          <a:lstStyle/>
          <a:p>
            <a:r>
              <a:rPr lang="en-US" dirty="0"/>
              <a:t>As we are encoding “it”, we should focus on “the street”</a:t>
            </a:r>
          </a:p>
        </p:txBody>
      </p:sp>
      <p:pic>
        <p:nvPicPr>
          <p:cNvPr id="9" name="Picture 8">
            <a:extLst>
              <a:ext uri="{FF2B5EF4-FFF2-40B4-BE49-F238E27FC236}">
                <a16:creationId xmlns:a16="http://schemas.microsoft.com/office/drawing/2014/main" id="{23EF1654-0472-8F4F-93FE-8A712FD27B1B}"/>
              </a:ext>
            </a:extLst>
          </p:cNvPr>
          <p:cNvPicPr>
            <a:picLocks noChangeAspect="1"/>
          </p:cNvPicPr>
          <p:nvPr/>
        </p:nvPicPr>
        <p:blipFill rotWithShape="1">
          <a:blip r:embed="rId3"/>
          <a:srcRect l="52500"/>
          <a:stretch/>
        </p:blipFill>
        <p:spPr>
          <a:xfrm>
            <a:off x="6426200" y="2514600"/>
            <a:ext cx="3860800" cy="3352800"/>
          </a:xfrm>
          <a:prstGeom prst="rect">
            <a:avLst/>
          </a:prstGeom>
        </p:spPr>
      </p:pic>
      <p:sp>
        <p:nvSpPr>
          <p:cNvPr id="5" name="Rectangle 4">
            <a:extLst>
              <a:ext uri="{FF2B5EF4-FFF2-40B4-BE49-F238E27FC236}">
                <a16:creationId xmlns:a16="http://schemas.microsoft.com/office/drawing/2014/main" id="{18B8BD32-FCEA-684D-B5D9-142A9A61CAFF}"/>
              </a:ext>
            </a:extLst>
          </p:cNvPr>
          <p:cNvSpPr/>
          <p:nvPr/>
        </p:nvSpPr>
        <p:spPr>
          <a:xfrm>
            <a:off x="1600200" y="3581400"/>
            <a:ext cx="3894706"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A5BB92-0BCD-C746-9B98-26968EA73E0C}"/>
              </a:ext>
            </a:extLst>
          </p:cNvPr>
          <p:cNvSpPr/>
          <p:nvPr/>
        </p:nvSpPr>
        <p:spPr>
          <a:xfrm>
            <a:off x="6477000" y="3581400"/>
            <a:ext cx="3894706"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60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8" grpId="0"/>
      <p:bldP spid="5"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D55BD53-138E-0D48-86D5-860BC4AF728E}"/>
              </a:ext>
            </a:extLst>
          </p:cNvPr>
          <p:cNvSpPr/>
          <p:nvPr/>
        </p:nvSpPr>
        <p:spPr>
          <a:xfrm>
            <a:off x="7391400" y="687665"/>
            <a:ext cx="4800600" cy="22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9464064" y="5520472"/>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2" name="Rectangle 141"/>
          <p:cNvSpPr/>
          <p:nvPr/>
        </p:nvSpPr>
        <p:spPr>
          <a:xfrm>
            <a:off x="9667008" y="5517201"/>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3" name="Rectangle 142"/>
          <p:cNvSpPr/>
          <p:nvPr/>
        </p:nvSpPr>
        <p:spPr>
          <a:xfrm>
            <a:off x="10496066" y="5517201"/>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4" name="Rectangle 143"/>
          <p:cNvSpPr/>
          <p:nvPr/>
        </p:nvSpPr>
        <p:spPr>
          <a:xfrm>
            <a:off x="10256238" y="5517201"/>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5" name="Rectangle 144"/>
          <p:cNvSpPr/>
          <p:nvPr/>
        </p:nvSpPr>
        <p:spPr>
          <a:xfrm>
            <a:off x="11066601" y="5517201"/>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6" name="Rectangle 145"/>
          <p:cNvSpPr/>
          <p:nvPr/>
        </p:nvSpPr>
        <p:spPr>
          <a:xfrm>
            <a:off x="11282715" y="5517201"/>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70" name="Rectangle 69"/>
          <p:cNvSpPr/>
          <p:nvPr/>
        </p:nvSpPr>
        <p:spPr>
          <a:xfrm>
            <a:off x="9284143" y="3226989"/>
            <a:ext cx="2346513" cy="1320076"/>
          </a:xfrm>
          <a:prstGeom prst="rect">
            <a:avLst/>
          </a:prstGeom>
          <a:solidFill>
            <a:schemeClr val="accent3">
              <a:lumMod val="20000"/>
              <a:lumOff val="80000"/>
            </a:schemeClr>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2" name="Title 1"/>
          <p:cNvSpPr>
            <a:spLocks noGrp="1"/>
          </p:cNvSpPr>
          <p:nvPr>
            <p:ph type="title"/>
          </p:nvPr>
        </p:nvSpPr>
        <p:spPr/>
        <p:txBody>
          <a:bodyPr>
            <a:normAutofit/>
          </a:bodyPr>
          <a:lstStyle/>
          <a:p>
            <a:r>
              <a:rPr lang="en-US" dirty="0"/>
              <a:t>Self-attention layer</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28016ADD-E20A-8440-B30C-99A3EC119BC4}"/>
                  </a:ext>
                </a:extLst>
              </p:cNvPr>
              <p:cNvSpPr>
                <a:spLocks noGrp="1"/>
              </p:cNvSpPr>
              <p:nvPr>
                <p:ph idx="1"/>
              </p:nvPr>
            </p:nvSpPr>
            <p:spPr>
              <a:xfrm>
                <a:off x="914400" y="914400"/>
                <a:ext cx="6654308" cy="5257800"/>
              </a:xfrm>
            </p:spPr>
            <p:txBody>
              <a:bodyPr/>
              <a:lstStyle/>
              <a:p>
                <a:pPr>
                  <a:buFont typeface="Arial" panose="020B0604020202020204" pitchFamily="34" charset="0"/>
                  <a:buChar char="•"/>
                </a:pPr>
                <a:r>
                  <a:rPr lang="en-US" sz="2400" dirty="0"/>
                  <a:t>Query vectors: </a:t>
                </a:r>
                <a14:m>
                  <m:oMath xmlns:m="http://schemas.openxmlformats.org/officeDocument/2006/math">
                    <m:r>
                      <a:rPr lang="en-US" sz="2400" b="0" i="1" dirty="0" smtClean="0">
                        <a:solidFill>
                          <a:srgbClr val="9900CC"/>
                        </a:solidFill>
                        <a:latin typeface="Cambria Math" panose="02040503050406030204" pitchFamily="18" charset="0"/>
                      </a:rPr>
                      <m:t>𝑄</m:t>
                    </m:r>
                    <m:r>
                      <a:rPr lang="en-US" sz="2400" i="1" dirty="0">
                        <a:solidFill>
                          <a:srgbClr val="9900CC"/>
                        </a:solidFill>
                        <a:latin typeface="Cambria Math" panose="02040503050406030204" pitchFamily="18" charset="0"/>
                      </a:rPr>
                      <m:t>= </m:t>
                    </m:r>
                    <m:r>
                      <a:rPr lang="en-US" sz="2400" i="1" dirty="0">
                        <a:solidFill>
                          <a:srgbClr val="9900CC"/>
                        </a:solidFill>
                        <a:latin typeface="Cambria Math" panose="02040503050406030204" pitchFamily="18" charset="0"/>
                      </a:rPr>
                      <m:t>𝑋</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𝑊</m:t>
                        </m:r>
                      </m:e>
                      <m:sub>
                        <m:r>
                          <a:rPr lang="en-US" sz="2400" b="0" i="1" dirty="0" smtClean="0">
                            <a:solidFill>
                              <a:srgbClr val="9900CC"/>
                            </a:solidFill>
                            <a:latin typeface="Cambria Math" panose="02040503050406030204" pitchFamily="18" charset="0"/>
                          </a:rPr>
                          <m:t>𝑄</m:t>
                        </m:r>
                      </m:sub>
                    </m:sSub>
                  </m:oMath>
                </a14:m>
                <a:endParaRPr lang="en-US" sz="2400" dirty="0"/>
              </a:p>
              <a:p>
                <a:pPr>
                  <a:buFont typeface="Arial" panose="020B0604020202020204" pitchFamily="34" charset="0"/>
                  <a:buChar char="•"/>
                </a:pPr>
                <a:r>
                  <a:rPr lang="en-US" sz="2400" dirty="0"/>
                  <a:t>Key vectors: </a:t>
                </a:r>
                <a14:m>
                  <m:oMath xmlns:m="http://schemas.openxmlformats.org/officeDocument/2006/math">
                    <m:r>
                      <a:rPr lang="en-US" sz="2400" i="1" dirty="0">
                        <a:solidFill>
                          <a:srgbClr val="9900CC"/>
                        </a:solidFill>
                        <a:latin typeface="Cambria Math" panose="02040503050406030204" pitchFamily="18" charset="0"/>
                      </a:rPr>
                      <m:t>𝐾</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𝑋</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𝑊</m:t>
                        </m:r>
                      </m:e>
                      <m:sub>
                        <m:r>
                          <a:rPr lang="en-US" sz="2400" b="0" i="1" dirty="0" smtClean="0">
                            <a:solidFill>
                              <a:srgbClr val="9900CC"/>
                            </a:solidFill>
                            <a:latin typeface="Cambria Math" panose="02040503050406030204" pitchFamily="18" charset="0"/>
                          </a:rPr>
                          <m:t>𝐾</m:t>
                        </m:r>
                      </m:sub>
                    </m:sSub>
                  </m:oMath>
                </a14:m>
                <a:endParaRPr lang="en-US" sz="2400" baseline="-25000" dirty="0"/>
              </a:p>
              <a:p>
                <a:pPr>
                  <a:buFont typeface="Arial" panose="020B0604020202020204" pitchFamily="34" charset="0"/>
                  <a:buChar char="•"/>
                </a:pPr>
                <a:r>
                  <a:rPr lang="en-US" sz="2400" dirty="0"/>
                  <a:t>Value vectors: </a:t>
                </a:r>
                <a14:m>
                  <m:oMath xmlns:m="http://schemas.openxmlformats.org/officeDocument/2006/math">
                    <m:r>
                      <a:rPr lang="en-US" sz="2400" i="1" dirty="0">
                        <a:solidFill>
                          <a:srgbClr val="9900CC"/>
                        </a:solidFill>
                        <a:latin typeface="Cambria Math" panose="02040503050406030204" pitchFamily="18" charset="0"/>
                      </a:rPr>
                      <m:t>𝑉</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𝑋</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𝑊</m:t>
                        </m:r>
                      </m:e>
                      <m:sub>
                        <m:r>
                          <a:rPr lang="en-US" sz="2400" b="0" i="1" dirty="0" smtClean="0">
                            <a:solidFill>
                              <a:srgbClr val="9900CC"/>
                            </a:solidFill>
                            <a:latin typeface="Cambria Math" panose="02040503050406030204" pitchFamily="18" charset="0"/>
                          </a:rPr>
                          <m:t>𝑉</m:t>
                        </m:r>
                      </m:sub>
                    </m:sSub>
                  </m:oMath>
                </a14:m>
                <a:endParaRPr lang="en-US" sz="2400" baseline="-25000" dirty="0"/>
              </a:p>
              <a:p>
                <a:pPr>
                  <a:buFont typeface="Arial" panose="020B0604020202020204" pitchFamily="34" charset="0"/>
                  <a:buChar char="•"/>
                </a:pPr>
                <a:r>
                  <a:rPr lang="en-US" sz="2400" dirty="0"/>
                  <a:t>Similarities: </a:t>
                </a:r>
                <a:r>
                  <a:rPr lang="en-US" sz="2400" i="1" dirty="0"/>
                  <a:t>scaled dot-product attention</a:t>
                </a:r>
                <a:endParaRPr lang="en-US" sz="2400" i="1" dirty="0">
                  <a:solidFill>
                    <a:srgbClr val="9900CC"/>
                  </a:solidFill>
                  <a:latin typeface="Cambria Math" panose="02040503050406030204" pitchFamily="18" charset="0"/>
                </a:endParaRPr>
              </a:p>
              <a:p>
                <a:pPr algn="ctr"/>
                <a14:m>
                  <m:oMath xmlns:m="http://schemas.openxmlformats.org/officeDocument/2006/math">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𝐸</m:t>
                        </m:r>
                      </m:e>
                      <m:sub>
                        <m:r>
                          <a:rPr lang="en-US" sz="2400" i="1" dirty="0">
                            <a:solidFill>
                              <a:srgbClr val="9900CC"/>
                            </a:solidFill>
                            <a:latin typeface="Cambria Math" panose="02040503050406030204" pitchFamily="18" charset="0"/>
                          </a:rPr>
                          <m:t>𝑖</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 =</m:t>
                    </m:r>
                    <m:f>
                      <m:fPr>
                        <m:ctrlPr>
                          <a:rPr lang="en-US" sz="2400" i="1" dirty="0">
                            <a:solidFill>
                              <a:srgbClr val="9900CC"/>
                            </a:solidFill>
                            <a:latin typeface="Cambria Math" panose="02040503050406030204" pitchFamily="18" charset="0"/>
                          </a:rPr>
                        </m:ctrlPr>
                      </m:fPr>
                      <m:num>
                        <m:d>
                          <m:dPr>
                            <m:ctrlPr>
                              <a:rPr lang="en-US" sz="2400" i="1" dirty="0">
                                <a:solidFill>
                                  <a:srgbClr val="9900CC"/>
                                </a:solidFill>
                                <a:latin typeface="Cambria Math" panose="02040503050406030204" pitchFamily="18" charset="0"/>
                              </a:rPr>
                            </m:ctrlPr>
                          </m:dPr>
                          <m:e>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𝑄</m:t>
                                </m:r>
                              </m:e>
                              <m:sub>
                                <m:r>
                                  <a:rPr lang="en-US" sz="2400" i="1" dirty="0">
                                    <a:solidFill>
                                      <a:srgbClr val="9900CC"/>
                                    </a:solidFill>
                                    <a:latin typeface="Cambria Math" panose="02040503050406030204" pitchFamily="18" charset="0"/>
                                  </a:rPr>
                                  <m:t>𝑖</m:t>
                                </m:r>
                              </m:sub>
                            </m:sSub>
                            <m:r>
                              <a:rPr lang="en-US" sz="2400" i="1" dirty="0">
                                <a:solidFill>
                                  <a:srgbClr val="9900CC"/>
                                </a:solidFill>
                                <a:latin typeface="Cambria Math" panose="02040503050406030204" pitchFamily="18" charset="0"/>
                              </a:rPr>
                              <m:t>· </m:t>
                            </m:r>
                            <m:r>
                              <a:rPr lang="en-US" sz="2400" i="1" dirty="0" err="1">
                                <a:solidFill>
                                  <a:srgbClr val="9900CC"/>
                                </a:solidFill>
                                <a:latin typeface="Cambria Math" panose="02040503050406030204" pitchFamily="18" charset="0"/>
                              </a:rPr>
                              <m:t>𝐾</m:t>
                            </m:r>
                            <m:r>
                              <a:rPr lang="en-US" sz="2400" i="1" baseline="-25000" dirty="0" err="1">
                                <a:solidFill>
                                  <a:srgbClr val="9900CC"/>
                                </a:solidFill>
                                <a:latin typeface="Cambria Math" panose="02040503050406030204" pitchFamily="18" charset="0"/>
                              </a:rPr>
                              <m:t>𝑗</m:t>
                            </m:r>
                          </m:e>
                        </m:d>
                      </m:num>
                      <m:den>
                        <m:rad>
                          <m:radPr>
                            <m:degHide m:val="on"/>
                            <m:ctrlPr>
                              <a:rPr lang="en-US" sz="2400" i="1">
                                <a:solidFill>
                                  <a:srgbClr val="9900CC"/>
                                </a:solidFill>
                                <a:latin typeface="Cambria Math" panose="02040503050406030204" pitchFamily="18" charset="0"/>
                              </a:rPr>
                            </m:ctrlPr>
                          </m:radPr>
                          <m:deg/>
                          <m:e>
                            <m:r>
                              <a:rPr lang="en-US" sz="2400" b="0" i="1" smtClean="0">
                                <a:solidFill>
                                  <a:srgbClr val="9900CC"/>
                                </a:solidFill>
                                <a:latin typeface="Cambria Math" panose="02040503050406030204" pitchFamily="18" charset="0"/>
                              </a:rPr>
                              <m:t>𝐷</m:t>
                            </m:r>
                          </m:e>
                        </m:rad>
                      </m:den>
                    </m:f>
                  </m:oMath>
                </a14:m>
                <a:r>
                  <a:rPr lang="en-US" sz="2400" i="1" dirty="0">
                    <a:solidFill>
                      <a:srgbClr val="9900CC"/>
                    </a:solidFill>
                    <a:latin typeface="Cambria Math" panose="02040503050406030204" pitchFamily="18" charset="0"/>
                  </a:rPr>
                  <a:t>  </a:t>
                </a:r>
                <a:r>
                  <a:rPr lang="en-US" sz="2400" dirty="0"/>
                  <a:t>or </a:t>
                </a:r>
                <a14:m>
                  <m:oMath xmlns:m="http://schemas.openxmlformats.org/officeDocument/2006/math">
                    <m:r>
                      <a:rPr lang="en-US" sz="2400" i="1" dirty="0">
                        <a:solidFill>
                          <a:srgbClr val="9900CC"/>
                        </a:solidFill>
                        <a:latin typeface="Cambria Math" panose="02040503050406030204" pitchFamily="18" charset="0"/>
                      </a:rPr>
                      <m:t>𝐸</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𝑄</m:t>
                    </m:r>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𝐾</m:t>
                        </m:r>
                      </m:e>
                      <m:sup>
                        <m:r>
                          <a:rPr lang="en-US" sz="2400" b="0" i="1" dirty="0" smtClean="0">
                            <a:solidFill>
                              <a:srgbClr val="9900CC"/>
                            </a:solidFill>
                            <a:latin typeface="Cambria Math" panose="02040503050406030204" pitchFamily="18" charset="0"/>
                          </a:rPr>
                          <m:t>𝑇</m:t>
                        </m:r>
                      </m:sup>
                    </m:sSup>
                    <m:r>
                      <a:rPr lang="en-US" sz="2400" i="1" dirty="0">
                        <a:solidFill>
                          <a:srgbClr val="9900CC"/>
                        </a:solidFill>
                        <a:latin typeface="Cambria Math" panose="02040503050406030204" pitchFamily="18" charset="0"/>
                      </a:rPr>
                      <m:t> /</m:t>
                    </m:r>
                    <m:rad>
                      <m:radPr>
                        <m:degHide m:val="on"/>
                        <m:ctrlPr>
                          <a:rPr lang="en-US" sz="2400" i="1">
                            <a:solidFill>
                              <a:srgbClr val="9900CC"/>
                            </a:solidFill>
                            <a:latin typeface="Cambria Math" panose="02040503050406030204" pitchFamily="18" charset="0"/>
                          </a:rPr>
                        </m:ctrlPr>
                      </m:radPr>
                      <m:deg/>
                      <m:e>
                        <m:r>
                          <a:rPr lang="en-US" sz="2400" b="0" i="1" smtClean="0">
                            <a:solidFill>
                              <a:srgbClr val="9900CC"/>
                            </a:solidFill>
                            <a:latin typeface="Cambria Math" panose="02040503050406030204" pitchFamily="18" charset="0"/>
                          </a:rPr>
                          <m:t>𝐷</m:t>
                        </m:r>
                      </m:e>
                    </m:rad>
                  </m:oMath>
                </a14:m>
                <a:r>
                  <a:rPr lang="en-US" sz="2400" dirty="0"/>
                  <a:t> </a:t>
                </a:r>
              </a:p>
              <a:p>
                <a:pPr algn="ctr"/>
                <a:r>
                  <a:rPr lang="en-US" sz="2400" dirty="0"/>
                  <a:t>(</a:t>
                </a:r>
                <a14:m>
                  <m:oMath xmlns:m="http://schemas.openxmlformats.org/officeDocument/2006/math">
                    <m:r>
                      <a:rPr lang="en-US" sz="2400" b="0" i="1" smtClean="0">
                        <a:solidFill>
                          <a:srgbClr val="9900CC"/>
                        </a:solidFill>
                        <a:latin typeface="Cambria Math" panose="02040503050406030204" pitchFamily="18" charset="0"/>
                      </a:rPr>
                      <m:t>𝐷</m:t>
                    </m:r>
                  </m:oMath>
                </a14:m>
                <a:r>
                  <a:rPr lang="en-US" sz="2400" dirty="0"/>
                  <a:t> is the dimensionality of the keys) </a:t>
                </a:r>
              </a:p>
              <a:p>
                <a:pPr>
                  <a:buFont typeface="Arial" panose="020B0604020202020204" pitchFamily="34" charset="0"/>
                  <a:buChar char="•"/>
                </a:pPr>
                <a:endParaRPr lang="en-US" sz="2400" dirty="0"/>
              </a:p>
              <a:p>
                <a:pPr>
                  <a:buFont typeface="Arial" panose="020B0604020202020204" pitchFamily="34" charset="0"/>
                  <a:buChar char="•"/>
                </a:pPr>
                <a:r>
                  <a:rPr lang="en-US" sz="2400" dirty="0"/>
                  <a:t>Attn. weights: </a:t>
                </a:r>
                <a14:m>
                  <m:oMath xmlns:m="http://schemas.openxmlformats.org/officeDocument/2006/math">
                    <m:r>
                      <a:rPr lang="en-US" sz="2400" i="1" dirty="0">
                        <a:solidFill>
                          <a:srgbClr val="9900CC"/>
                        </a:solidFill>
                        <a:latin typeface="Cambria Math" panose="02040503050406030204" pitchFamily="18" charset="0"/>
                      </a:rPr>
                      <m:t>𝐴</m:t>
                    </m:r>
                    <m:r>
                      <a:rPr lang="en-US" sz="2400" i="1" dirty="0">
                        <a:solidFill>
                          <a:srgbClr val="9900CC"/>
                        </a:solidFill>
                        <a:latin typeface="Cambria Math" panose="02040503050406030204" pitchFamily="18" charset="0"/>
                      </a:rPr>
                      <m:t> = </m:t>
                    </m:r>
                    <m:r>
                      <m:rPr>
                        <m:sty m:val="p"/>
                      </m:rPr>
                      <a:rPr lang="en-US" sz="2400" dirty="0" err="1">
                        <a:solidFill>
                          <a:srgbClr val="9900CC"/>
                        </a:solidFill>
                        <a:latin typeface="Cambria Math" panose="02040503050406030204" pitchFamily="18" charset="0"/>
                      </a:rPr>
                      <m:t>softmax</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𝐸</m:t>
                    </m:r>
                    <m:r>
                      <a:rPr lang="en-US" sz="2400" i="1" dirty="0">
                        <a:solidFill>
                          <a:srgbClr val="9900CC"/>
                        </a:solidFill>
                        <a:latin typeface="Cambria Math" panose="02040503050406030204" pitchFamily="18" charset="0"/>
                      </a:rPr>
                      <m:t>, </m:t>
                    </m:r>
                    <m:r>
                      <m:rPr>
                        <m:sty m:val="p"/>
                      </m:rPr>
                      <a:rPr lang="en-US" sz="2400" i="1" dirty="0">
                        <a:solidFill>
                          <a:srgbClr val="9900CC"/>
                        </a:solidFill>
                        <a:latin typeface="Cambria Math" panose="02040503050406030204" pitchFamily="18" charset="0"/>
                      </a:rPr>
                      <m:t>dim</m:t>
                    </m:r>
                    <m:r>
                      <a:rPr lang="en-US" sz="2400" i="1" dirty="0">
                        <a:solidFill>
                          <a:srgbClr val="9900CC"/>
                        </a:solidFill>
                        <a:latin typeface="Cambria Math" panose="02040503050406030204" pitchFamily="18" charset="0"/>
                      </a:rPr>
                      <m:t>=1)</m:t>
                    </m:r>
                  </m:oMath>
                </a14:m>
                <a:endParaRPr lang="en-US" sz="2400" dirty="0"/>
              </a:p>
              <a:p>
                <a:pPr>
                  <a:buFont typeface="Arial" panose="020B0604020202020204" pitchFamily="34" charset="0"/>
                  <a:buChar char="•"/>
                </a:pPr>
                <a:r>
                  <a:rPr lang="en-US" sz="2400" dirty="0"/>
                  <a:t>Output vectors: </a:t>
                </a:r>
              </a:p>
              <a:p>
                <a:pPr algn="ct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𝑌</m:t>
                        </m:r>
                      </m:e>
                      <m:sub>
                        <m:r>
                          <a:rPr lang="en-US" sz="2400" i="1">
                            <a:solidFill>
                              <a:srgbClr val="9900CC"/>
                            </a:solidFill>
                            <a:latin typeface="Cambria Math" panose="02040503050406030204" pitchFamily="18" charset="0"/>
                          </a:rPr>
                          <m:t>𝑖</m:t>
                        </m:r>
                      </m:sub>
                    </m:sSub>
                    <m:r>
                      <a:rPr lang="en-US" sz="2400" i="1">
                        <a:solidFill>
                          <a:srgbClr val="9900CC"/>
                        </a:solidFill>
                        <a:latin typeface="Cambria Math" panose="02040503050406030204" pitchFamily="18" charset="0"/>
                      </a:rPr>
                      <m:t>=</m:t>
                    </m:r>
                    <m:nary>
                      <m:naryPr>
                        <m:chr m:val="∑"/>
                        <m:limLoc m:val="subSup"/>
                        <m:supHide m:val="on"/>
                        <m:ctrlPr>
                          <a:rPr lang="en-US" sz="2400" i="1">
                            <a:solidFill>
                              <a:srgbClr val="9900CC"/>
                            </a:solidFill>
                            <a:latin typeface="Cambria Math" panose="02040503050406030204" pitchFamily="18" charset="0"/>
                          </a:rPr>
                        </m:ctrlPr>
                      </m:naryPr>
                      <m:sub>
                        <m:r>
                          <m:rPr>
                            <m:brk m:alnAt="9"/>
                          </m:rPr>
                          <a:rPr lang="en-US" sz="2400" i="1">
                            <a:solidFill>
                              <a:srgbClr val="9900CC"/>
                            </a:solidFill>
                            <a:latin typeface="Cambria Math" panose="02040503050406030204" pitchFamily="18" charset="0"/>
                          </a:rPr>
                          <m:t>𝑗</m:t>
                        </m:r>
                      </m:sub>
                      <m:sup/>
                      <m:e>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𝐴</m:t>
                            </m:r>
                          </m:e>
                          <m:sub>
                            <m:r>
                              <a:rPr lang="en-US" sz="2400" i="1">
                                <a:solidFill>
                                  <a:srgbClr val="9900CC"/>
                                </a:solidFill>
                                <a:latin typeface="Cambria Math" panose="02040503050406030204" pitchFamily="18" charset="0"/>
                              </a:rPr>
                              <m:t>𝑖</m:t>
                            </m:r>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𝑗</m:t>
                            </m:r>
                          </m:sub>
                        </m:sSub>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𝑉</m:t>
                            </m:r>
                          </m:e>
                          <m:sub>
                            <m:r>
                              <a:rPr lang="en-US" sz="2400" i="1">
                                <a:solidFill>
                                  <a:srgbClr val="9900CC"/>
                                </a:solidFill>
                                <a:latin typeface="Cambria Math" panose="02040503050406030204" pitchFamily="18" charset="0"/>
                              </a:rPr>
                              <m:t>𝑗</m:t>
                            </m:r>
                          </m:sub>
                        </m:sSub>
                      </m:e>
                    </m:nary>
                  </m:oMath>
                </a14:m>
                <a:r>
                  <a:rPr lang="en-US" sz="2400" dirty="0"/>
                  <a:t>  or  </a:t>
                </a:r>
                <a14:m>
                  <m:oMath xmlns:m="http://schemas.openxmlformats.org/officeDocument/2006/math">
                    <m:r>
                      <a:rPr lang="en-US" sz="2400" i="1" dirty="0">
                        <a:solidFill>
                          <a:srgbClr val="9900CC"/>
                        </a:solidFill>
                        <a:latin typeface="Cambria Math" panose="02040503050406030204" pitchFamily="18" charset="0"/>
                      </a:rPr>
                      <m:t>𝑌</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𝐴𝑉</m:t>
                    </m:r>
                  </m:oMath>
                </a14:m>
                <a:endParaRPr lang="en-US" sz="2400" dirty="0">
                  <a:solidFill>
                    <a:srgbClr val="BC44C4"/>
                  </a:solidFill>
                </a:endParaRPr>
              </a:p>
              <a:p>
                <a:endParaRPr lang="en-US" dirty="0"/>
              </a:p>
            </p:txBody>
          </p:sp>
        </mc:Choice>
        <mc:Fallback xmlns="">
          <p:sp>
            <p:nvSpPr>
              <p:cNvPr id="5" name="Content Placeholder 4">
                <a:extLst>
                  <a:ext uri="{FF2B5EF4-FFF2-40B4-BE49-F238E27FC236}">
                    <a16:creationId xmlns:a16="http://schemas.microsoft.com/office/drawing/2014/main" id="{28016ADD-E20A-8440-B30C-99A3EC119BC4}"/>
                  </a:ext>
                </a:extLst>
              </p:cNvPr>
              <p:cNvSpPr>
                <a:spLocks noGrp="1" noRot="1" noChangeAspect="1" noMove="1" noResize="1" noEditPoints="1" noAdjustHandles="1" noChangeArrowheads="1" noChangeShapeType="1" noTextEdit="1"/>
              </p:cNvSpPr>
              <p:nvPr>
                <p:ph idx="1"/>
              </p:nvPr>
            </p:nvSpPr>
            <p:spPr>
              <a:xfrm>
                <a:off x="914400" y="914400"/>
                <a:ext cx="6654308" cy="5257800"/>
              </a:xfrm>
              <a:blipFill>
                <a:blip r:embed="rId2"/>
                <a:stretch>
                  <a:fillRect l="-1336" t="-966" b="-6280"/>
                </a:stretch>
              </a:blipFill>
            </p:spPr>
            <p:txBody>
              <a:bodyPr/>
              <a:lstStyle/>
              <a:p>
                <a:r>
                  <a:rPr lang="en-US">
                    <a:noFill/>
                  </a:rPr>
                  <a:t> </a:t>
                </a:r>
              </a:p>
            </p:txBody>
          </p:sp>
        </mc:Fallback>
      </mc:AlternateContent>
      <p:sp>
        <p:nvSpPr>
          <p:cNvPr id="6" name="TextBox 5"/>
          <p:cNvSpPr txBox="1"/>
          <p:nvPr/>
        </p:nvSpPr>
        <p:spPr>
          <a:xfrm>
            <a:off x="8823655" y="6381690"/>
            <a:ext cx="3215945" cy="400110"/>
          </a:xfrm>
          <a:prstGeom prst="rect">
            <a:avLst/>
          </a:prstGeom>
          <a:noFill/>
        </p:spPr>
        <p:txBody>
          <a:bodyPr wrap="none" rtlCol="0">
            <a:spAutoFit/>
          </a:bodyPr>
          <a:lstStyle/>
          <a:p>
            <a:r>
              <a:rPr lang="en-US" sz="2000" dirty="0">
                <a:solidFill>
                  <a:srgbClr val="9900CC"/>
                </a:solidFill>
              </a:rPr>
              <a:t>One query per input vector</a:t>
            </a:r>
          </a:p>
        </p:txBody>
      </p:sp>
      <mc:AlternateContent xmlns:mc="http://schemas.openxmlformats.org/markup-compatibility/2006" xmlns:a14="http://schemas.microsoft.com/office/drawing/2010/main">
        <mc:Choice Requires="a14">
          <p:sp>
            <p:nvSpPr>
              <p:cNvPr id="10" name="Rectangle 9"/>
              <p:cNvSpPr/>
              <p:nvPr/>
            </p:nvSpPr>
            <p:spPr>
              <a:xfrm>
                <a:off x="9419118" y="4736566"/>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9419118" y="4736566"/>
                <a:ext cx="440971" cy="395223"/>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225836" y="4736563"/>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0225836" y="4736563"/>
                <a:ext cx="440971" cy="395223"/>
              </a:xfrm>
              <a:prstGeom prst="rect">
                <a:avLst/>
              </a:prstGeom>
              <a:blipFill>
                <a:blip r:embed="rId4"/>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031061" y="4733876"/>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031061" y="4733876"/>
                <a:ext cx="440971" cy="395223"/>
              </a:xfrm>
              <a:prstGeom prst="rect">
                <a:avLst/>
              </a:prstGeom>
              <a:blipFill>
                <a:blip r:embed="rId5"/>
                <a:stretch>
                  <a:fillRect/>
                </a:stretch>
              </a:blipFill>
              <a:ln w="12700">
                <a:solidFill>
                  <a:schemeClr val="accent1"/>
                </a:solidFill>
              </a:ln>
            </p:spPr>
            <p:txBody>
              <a:bodyPr/>
              <a:lstStyle/>
              <a:p>
                <a:r>
                  <a:rPr lang="en-US">
                    <a:noFill/>
                  </a:rPr>
                  <a:t> </a:t>
                </a:r>
              </a:p>
            </p:txBody>
          </p:sp>
        </mc:Fallback>
      </mc:AlternateContent>
      <p:cxnSp>
        <p:nvCxnSpPr>
          <p:cNvPr id="22" name="Straight Arrow Connector 21"/>
          <p:cNvCxnSpPr>
            <a:stCxn id="18" idx="0"/>
            <a:endCxn id="10" idx="2"/>
          </p:cNvCxnSpPr>
          <p:nvPr/>
        </p:nvCxnSpPr>
        <p:spPr>
          <a:xfrm flipV="1">
            <a:off x="9639604" y="5131789"/>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9" idx="0"/>
            <a:endCxn id="11" idx="2"/>
          </p:cNvCxnSpPr>
          <p:nvPr/>
        </p:nvCxnSpPr>
        <p:spPr>
          <a:xfrm flipH="1" flipV="1">
            <a:off x="10446322" y="5131786"/>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0"/>
            <a:endCxn id="12" idx="2"/>
          </p:cNvCxnSpPr>
          <p:nvPr/>
        </p:nvCxnSpPr>
        <p:spPr>
          <a:xfrm flipV="1">
            <a:off x="11251547" y="5129099"/>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p:cNvSpPr/>
              <p:nvPr/>
            </p:nvSpPr>
            <p:spPr>
              <a:xfrm>
                <a:off x="8384511" y="3302001"/>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8384511" y="3302001"/>
                <a:ext cx="575981" cy="328401"/>
              </a:xfrm>
              <a:prstGeom prst="rect">
                <a:avLst/>
              </a:prstGeom>
              <a:blipFill>
                <a:blip r:embed="rId6"/>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8384512" y="3725395"/>
                <a:ext cx="575981" cy="330439"/>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8384512" y="3725395"/>
                <a:ext cx="575981" cy="330439"/>
              </a:xfrm>
              <a:prstGeom prst="rect">
                <a:avLst/>
              </a:prstGeom>
              <a:blipFill>
                <a:blip r:embed="rId7"/>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384510" y="4159388"/>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8384510" y="4159388"/>
                <a:ext cx="575981" cy="328401"/>
              </a:xfrm>
              <a:prstGeom prst="rect">
                <a:avLst/>
              </a:prstGeom>
              <a:blipFill>
                <a:blip r:embed="rId8"/>
                <a:stretch>
                  <a:fillRect/>
                </a:stretch>
              </a:blipFill>
              <a:ln w="12700">
                <a:solidFill>
                  <a:schemeClr val="accent2"/>
                </a:solidFill>
              </a:ln>
            </p:spPr>
            <p:txBody>
              <a:bodyPr/>
              <a:lstStyle/>
              <a:p>
                <a:r>
                  <a:rPr lang="en-US">
                    <a:noFill/>
                  </a:rPr>
                  <a:t> </a:t>
                </a:r>
              </a:p>
            </p:txBody>
          </p:sp>
        </mc:Fallback>
      </mc:AlternateContent>
      <p:cxnSp>
        <p:nvCxnSpPr>
          <p:cNvPr id="39" name="Elbow Connector 38"/>
          <p:cNvCxnSpPr>
            <a:stCxn id="145" idx="2"/>
            <a:endCxn id="36" idx="1"/>
          </p:cNvCxnSpPr>
          <p:nvPr/>
        </p:nvCxnSpPr>
        <p:spPr>
          <a:xfrm rot="5400000" flipH="1">
            <a:off x="8655875" y="3194839"/>
            <a:ext cx="2216233" cy="2758961"/>
          </a:xfrm>
          <a:prstGeom prst="bentConnector4">
            <a:avLst>
              <a:gd name="adj1" fmla="val -15398"/>
              <a:gd name="adj2" fmla="val 111888"/>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44" idx="2"/>
            <a:endCxn id="37" idx="1"/>
          </p:cNvCxnSpPr>
          <p:nvPr/>
        </p:nvCxnSpPr>
        <p:spPr>
          <a:xfrm rot="5400000" flipH="1">
            <a:off x="8462901" y="3812227"/>
            <a:ext cx="1791820" cy="1948597"/>
          </a:xfrm>
          <a:prstGeom prst="bentConnector4">
            <a:avLst>
              <a:gd name="adj1" fmla="val -13498"/>
              <a:gd name="adj2" fmla="val 111732"/>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141" idx="2"/>
            <a:endCxn id="38" idx="1"/>
          </p:cNvCxnSpPr>
          <p:nvPr/>
        </p:nvCxnSpPr>
        <p:spPr>
          <a:xfrm rot="5400000" flipH="1">
            <a:off x="8281664" y="4426436"/>
            <a:ext cx="1362117" cy="1156425"/>
          </a:xfrm>
          <a:prstGeom prst="bentConnector4">
            <a:avLst>
              <a:gd name="adj1" fmla="val -10459"/>
              <a:gd name="adj2" fmla="val 111746"/>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ectangle 60"/>
              <p:cNvSpPr/>
              <p:nvPr/>
            </p:nvSpPr>
            <p:spPr>
              <a:xfrm>
                <a:off x="9360480" y="3302000"/>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9360480" y="3302000"/>
                <a:ext cx="558246" cy="328402"/>
              </a:xfrm>
              <a:prstGeom prst="rect">
                <a:avLst/>
              </a:prstGeom>
              <a:blipFill>
                <a:blip r:embed="rId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9360480" y="3725395"/>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9360480" y="3725395"/>
                <a:ext cx="558246" cy="328402"/>
              </a:xfrm>
              <a:prstGeom prst="rect">
                <a:avLst/>
              </a:prstGeom>
              <a:blipFill>
                <a:blip r:embed="rId1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9360480" y="4164695"/>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3" name="Rectangle 62"/>
              <p:cNvSpPr>
                <a:spLocks noRot="1" noChangeAspect="1" noMove="1" noResize="1" noEditPoints="1" noAdjustHandles="1" noChangeArrowheads="1" noChangeShapeType="1" noTextEdit="1"/>
              </p:cNvSpPr>
              <p:nvPr/>
            </p:nvSpPr>
            <p:spPr>
              <a:xfrm>
                <a:off x="9360480" y="4164695"/>
                <a:ext cx="558246" cy="328402"/>
              </a:xfrm>
              <a:prstGeom prst="rect">
                <a:avLst/>
              </a:prstGeom>
              <a:blipFill>
                <a:blip r:embed="rId1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p:cNvSpPr/>
              <p:nvPr/>
            </p:nvSpPr>
            <p:spPr>
              <a:xfrm>
                <a:off x="10159071" y="3299359"/>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10159071" y="3299359"/>
                <a:ext cx="558246" cy="328402"/>
              </a:xfrm>
              <a:prstGeom prst="rect">
                <a:avLst/>
              </a:prstGeom>
              <a:blipFill>
                <a:blip r:embed="rId1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10159071" y="3722754"/>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2,2</m:t>
                          </m:r>
                        </m:sub>
                      </m:sSub>
                    </m:oMath>
                  </m:oMathPara>
                </a14:m>
                <a:endParaRPr lang="en-US" sz="1400" baseline="-25000" dirty="0">
                  <a:solidFill>
                    <a:schemeClr val="tx1"/>
                  </a:solidFill>
                </a:endParaRPr>
              </a:p>
            </p:txBody>
          </p:sp>
        </mc:Choice>
        <mc:Fallback xmlns="">
          <p:sp>
            <p:nvSpPr>
              <p:cNvPr id="65" name="Rectangle 64"/>
              <p:cNvSpPr>
                <a:spLocks noRot="1" noChangeAspect="1" noMove="1" noResize="1" noEditPoints="1" noAdjustHandles="1" noChangeArrowheads="1" noChangeShapeType="1" noTextEdit="1"/>
              </p:cNvSpPr>
              <p:nvPr/>
            </p:nvSpPr>
            <p:spPr>
              <a:xfrm>
                <a:off x="10159071" y="3722754"/>
                <a:ext cx="558246" cy="328402"/>
              </a:xfrm>
              <a:prstGeom prst="rect">
                <a:avLst/>
              </a:prstGeom>
              <a:blipFill>
                <a:blip r:embed="rId1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p:cNvSpPr/>
              <p:nvPr/>
            </p:nvSpPr>
            <p:spPr>
              <a:xfrm>
                <a:off x="10159071" y="4162054"/>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6" name="Rectangle 65"/>
              <p:cNvSpPr>
                <a:spLocks noRot="1" noChangeAspect="1" noMove="1" noResize="1" noEditPoints="1" noAdjustHandles="1" noChangeArrowheads="1" noChangeShapeType="1" noTextEdit="1"/>
              </p:cNvSpPr>
              <p:nvPr/>
            </p:nvSpPr>
            <p:spPr>
              <a:xfrm>
                <a:off x="10159071" y="4162054"/>
                <a:ext cx="558246" cy="328402"/>
              </a:xfrm>
              <a:prstGeom prst="rect">
                <a:avLst/>
              </a:prstGeom>
              <a:blipFill>
                <a:blip r:embed="rId1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0968846" y="3296160"/>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7" name="Rectangle 66"/>
              <p:cNvSpPr>
                <a:spLocks noRot="1" noChangeAspect="1" noMove="1" noResize="1" noEditPoints="1" noAdjustHandles="1" noChangeArrowheads="1" noChangeShapeType="1" noTextEdit="1"/>
              </p:cNvSpPr>
              <p:nvPr/>
            </p:nvSpPr>
            <p:spPr>
              <a:xfrm>
                <a:off x="10968846" y="3296160"/>
                <a:ext cx="558246" cy="328402"/>
              </a:xfrm>
              <a:prstGeom prst="rect">
                <a:avLst/>
              </a:prstGeom>
              <a:blipFill>
                <a:blip r:embed="rId1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10968846" y="3719555"/>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10968846" y="3719555"/>
                <a:ext cx="558246" cy="328402"/>
              </a:xfrm>
              <a:prstGeom prst="rect">
                <a:avLst/>
              </a:prstGeom>
              <a:blipFill>
                <a:blip r:embed="rId16"/>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10968846" y="4158855"/>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3,1</m:t>
                          </m:r>
                        </m:sub>
                      </m:sSub>
                    </m:oMath>
                  </m:oMathPara>
                </a14:m>
                <a:endParaRPr lang="en-US" sz="1400" baseline="-25000" dirty="0">
                  <a:solidFill>
                    <a:schemeClr val="tx1"/>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10968846" y="4158855"/>
                <a:ext cx="558246" cy="328402"/>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5" name="Straight Arrow Connector 74"/>
          <p:cNvCxnSpPr/>
          <p:nvPr/>
        </p:nvCxnSpPr>
        <p:spPr>
          <a:xfrm flipV="1">
            <a:off x="9637207" y="4564056"/>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10443925" y="4564053"/>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11249150" y="4561366"/>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9009570" y="3460361"/>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009569" y="3883756"/>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9009568" y="4325393"/>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9284143" y="1350174"/>
            <a:ext cx="2346513" cy="1320076"/>
          </a:xfrm>
          <a:prstGeom prst="rect">
            <a:avLst/>
          </a:prstGeom>
          <a:no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mc:AlternateContent xmlns:mc="http://schemas.openxmlformats.org/markup-compatibility/2006" xmlns:a14="http://schemas.microsoft.com/office/drawing/2010/main">
        <mc:Choice Requires="a14">
          <p:sp>
            <p:nvSpPr>
              <p:cNvPr id="84" name="Rectangle 83"/>
              <p:cNvSpPr/>
              <p:nvPr/>
            </p:nvSpPr>
            <p:spPr>
              <a:xfrm>
                <a:off x="9360480" y="1425185"/>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9360480" y="1425185"/>
                <a:ext cx="558246" cy="328402"/>
              </a:xfrm>
              <a:prstGeom prst="rect">
                <a:avLst/>
              </a:prstGeom>
              <a:blipFill>
                <a:blip r:embed="rId1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p:cNvSpPr/>
              <p:nvPr/>
            </p:nvSpPr>
            <p:spPr>
              <a:xfrm>
                <a:off x="9360480" y="1848580"/>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5" name="Rectangle 84"/>
              <p:cNvSpPr>
                <a:spLocks noRot="1" noChangeAspect="1" noMove="1" noResize="1" noEditPoints="1" noAdjustHandles="1" noChangeArrowheads="1" noChangeShapeType="1" noTextEdit="1"/>
              </p:cNvSpPr>
              <p:nvPr/>
            </p:nvSpPr>
            <p:spPr>
              <a:xfrm>
                <a:off x="9360480" y="1848580"/>
                <a:ext cx="558246" cy="328402"/>
              </a:xfrm>
              <a:prstGeom prst="rect">
                <a:avLst/>
              </a:prstGeom>
              <a:blipFill>
                <a:blip r:embed="rId1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p:cNvSpPr/>
              <p:nvPr/>
            </p:nvSpPr>
            <p:spPr>
              <a:xfrm>
                <a:off x="9360480" y="2287880"/>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6" name="Rectangle 85"/>
              <p:cNvSpPr>
                <a:spLocks noRot="1" noChangeAspect="1" noMove="1" noResize="1" noEditPoints="1" noAdjustHandles="1" noChangeArrowheads="1" noChangeShapeType="1" noTextEdit="1"/>
              </p:cNvSpPr>
              <p:nvPr/>
            </p:nvSpPr>
            <p:spPr>
              <a:xfrm>
                <a:off x="9360480" y="2287880"/>
                <a:ext cx="558246" cy="328402"/>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p:cNvSpPr/>
              <p:nvPr/>
            </p:nvSpPr>
            <p:spPr>
              <a:xfrm>
                <a:off x="10159071" y="1422544"/>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87" name="Rectangle 86"/>
              <p:cNvSpPr>
                <a:spLocks noRot="1" noChangeAspect="1" noMove="1" noResize="1" noEditPoints="1" noAdjustHandles="1" noChangeArrowheads="1" noChangeShapeType="1" noTextEdit="1"/>
              </p:cNvSpPr>
              <p:nvPr/>
            </p:nvSpPr>
            <p:spPr>
              <a:xfrm>
                <a:off x="10159071" y="1422544"/>
                <a:ext cx="558246" cy="328402"/>
              </a:xfrm>
              <a:prstGeom prst="rect">
                <a:avLst/>
              </a:prstGeom>
              <a:blipFill>
                <a:blip r:embed="rId2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p:cNvSpPr/>
              <p:nvPr/>
            </p:nvSpPr>
            <p:spPr>
              <a:xfrm>
                <a:off x="10159071" y="1845939"/>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8" name="Rectangle 87"/>
              <p:cNvSpPr>
                <a:spLocks noRot="1" noChangeAspect="1" noMove="1" noResize="1" noEditPoints="1" noAdjustHandles="1" noChangeArrowheads="1" noChangeShapeType="1" noTextEdit="1"/>
              </p:cNvSpPr>
              <p:nvPr/>
            </p:nvSpPr>
            <p:spPr>
              <a:xfrm>
                <a:off x="10159071" y="1845939"/>
                <a:ext cx="558246" cy="328402"/>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p:cNvSpPr/>
              <p:nvPr/>
            </p:nvSpPr>
            <p:spPr>
              <a:xfrm>
                <a:off x="10159071" y="2285239"/>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9" name="Rectangle 88"/>
              <p:cNvSpPr>
                <a:spLocks noRot="1" noChangeAspect="1" noMove="1" noResize="1" noEditPoints="1" noAdjustHandles="1" noChangeArrowheads="1" noChangeShapeType="1" noTextEdit="1"/>
              </p:cNvSpPr>
              <p:nvPr/>
            </p:nvSpPr>
            <p:spPr>
              <a:xfrm>
                <a:off x="10159071" y="2285239"/>
                <a:ext cx="558246" cy="328402"/>
              </a:xfrm>
              <a:prstGeom prst="rect">
                <a:avLst/>
              </a:prstGeom>
              <a:blipFill>
                <a:blip r:embed="rId2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10968846" y="1419345"/>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3,3</m:t>
                          </m:r>
                        </m:sub>
                      </m:sSub>
                    </m:oMath>
                  </m:oMathPara>
                </a14:m>
                <a:endParaRPr lang="en-US" sz="1400" baseline="-25000" dirty="0">
                  <a:solidFill>
                    <a:schemeClr val="tx1"/>
                  </a:solidFill>
                </a:endParaRPr>
              </a:p>
            </p:txBody>
          </p:sp>
        </mc:Choice>
        <mc:Fallback xmlns="">
          <p:sp>
            <p:nvSpPr>
              <p:cNvPr id="90" name="Rectangle 89"/>
              <p:cNvSpPr>
                <a:spLocks noRot="1" noChangeAspect="1" noMove="1" noResize="1" noEditPoints="1" noAdjustHandles="1" noChangeArrowheads="1" noChangeShapeType="1" noTextEdit="1"/>
              </p:cNvSpPr>
              <p:nvPr/>
            </p:nvSpPr>
            <p:spPr>
              <a:xfrm>
                <a:off x="10968846" y="1419345"/>
                <a:ext cx="558246" cy="328402"/>
              </a:xfrm>
              <a:prstGeom prst="rect">
                <a:avLst/>
              </a:prstGeom>
              <a:blipFill>
                <a:blip r:embed="rId2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p:cNvSpPr/>
              <p:nvPr/>
            </p:nvSpPr>
            <p:spPr>
              <a:xfrm>
                <a:off x="10968846" y="1842740"/>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91" name="Rectangle 90"/>
              <p:cNvSpPr>
                <a:spLocks noRot="1" noChangeAspect="1" noMove="1" noResize="1" noEditPoints="1" noAdjustHandles="1" noChangeArrowheads="1" noChangeShapeType="1" noTextEdit="1"/>
              </p:cNvSpPr>
              <p:nvPr/>
            </p:nvSpPr>
            <p:spPr>
              <a:xfrm>
                <a:off x="10968846" y="1842740"/>
                <a:ext cx="558246" cy="328402"/>
              </a:xfrm>
              <a:prstGeom prst="rect">
                <a:avLst/>
              </a:prstGeom>
              <a:blipFill>
                <a:blip r:embed="rId2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10968846" y="2282040"/>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10968846" y="2282040"/>
                <a:ext cx="558246" cy="328402"/>
              </a:xfrm>
              <a:prstGeom prst="rect">
                <a:avLst/>
              </a:prstGeom>
              <a:blipFill>
                <a:blip r:embed="rId26"/>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8382002" y="1397240"/>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98" name="Rectangle 97"/>
              <p:cNvSpPr>
                <a:spLocks noRot="1" noChangeAspect="1" noMove="1" noResize="1" noEditPoints="1" noAdjustHandles="1" noChangeArrowheads="1" noChangeShapeType="1" noTextEdit="1"/>
              </p:cNvSpPr>
              <p:nvPr/>
            </p:nvSpPr>
            <p:spPr>
              <a:xfrm>
                <a:off x="8382002" y="1397240"/>
                <a:ext cx="575981" cy="328401"/>
              </a:xfrm>
              <a:prstGeom prst="rect">
                <a:avLst/>
              </a:prstGeom>
              <a:blipFill>
                <a:blip r:embed="rId27"/>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8382003" y="1820634"/>
                <a:ext cx="575981" cy="330439"/>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99" name="Rectangle 98"/>
              <p:cNvSpPr>
                <a:spLocks noRot="1" noChangeAspect="1" noMove="1" noResize="1" noEditPoints="1" noAdjustHandles="1" noChangeArrowheads="1" noChangeShapeType="1" noTextEdit="1"/>
              </p:cNvSpPr>
              <p:nvPr/>
            </p:nvSpPr>
            <p:spPr>
              <a:xfrm>
                <a:off x="8382003" y="1820634"/>
                <a:ext cx="575981" cy="330439"/>
              </a:xfrm>
              <a:prstGeom prst="rect">
                <a:avLst/>
              </a:prstGeom>
              <a:blipFill>
                <a:blip r:embed="rId28"/>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8382001" y="2254627"/>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100" name="Rectangle 99"/>
              <p:cNvSpPr>
                <a:spLocks noRot="1" noChangeAspect="1" noMove="1" noResize="1" noEditPoints="1" noAdjustHandles="1" noChangeArrowheads="1" noChangeShapeType="1" noTextEdit="1"/>
              </p:cNvSpPr>
              <p:nvPr/>
            </p:nvSpPr>
            <p:spPr>
              <a:xfrm>
                <a:off x="8382001" y="2254627"/>
                <a:ext cx="575981" cy="328401"/>
              </a:xfrm>
              <a:prstGeom prst="rect">
                <a:avLst/>
              </a:prstGeom>
              <a:blipFill>
                <a:blip r:embed="rId29"/>
                <a:stretch>
                  <a:fillRect/>
                </a:stretch>
              </a:blipFill>
              <a:ln w="12700">
                <a:solidFill>
                  <a:srgbClr val="BC44C4"/>
                </a:solidFill>
              </a:ln>
            </p:spPr>
            <p:txBody>
              <a:bodyPr/>
              <a:lstStyle/>
              <a:p>
                <a:r>
                  <a:rPr lang="en-US">
                    <a:noFill/>
                  </a:rPr>
                  <a:t> </a:t>
                </a:r>
              </a:p>
            </p:txBody>
          </p:sp>
        </mc:Fallback>
      </mc:AlternateContent>
      <p:cxnSp>
        <p:nvCxnSpPr>
          <p:cNvPr id="101" name="Straight Arrow Connector 100"/>
          <p:cNvCxnSpPr/>
          <p:nvPr/>
        </p:nvCxnSpPr>
        <p:spPr>
          <a:xfrm>
            <a:off x="9007061" y="1555600"/>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9007060" y="1978995"/>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9007059" y="2420632"/>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9284142" y="920121"/>
            <a:ext cx="2346514" cy="25092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Product(→),   Sum(↑)</a:t>
            </a:r>
            <a:endParaRPr lang="en-US" sz="1400" baseline="-25000" dirty="0">
              <a:solidFill>
                <a:schemeClr val="tx1"/>
              </a:solidFill>
            </a:endParaRPr>
          </a:p>
        </p:txBody>
      </p:sp>
      <p:sp>
        <p:nvSpPr>
          <p:cNvPr id="106" name="Rectangle 105"/>
          <p:cNvSpPr/>
          <p:nvPr/>
        </p:nvSpPr>
        <p:spPr>
          <a:xfrm>
            <a:off x="9284142" y="2844436"/>
            <a:ext cx="2346513" cy="2357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Softmax</a:t>
            </a:r>
            <a:r>
              <a:rPr lang="en-US" sz="1400" dirty="0">
                <a:solidFill>
                  <a:schemeClr val="tx1"/>
                </a:solidFill>
              </a:rPr>
              <a:t>(↑)</a:t>
            </a:r>
            <a:endParaRPr lang="en-US" sz="1400" baseline="-25000" dirty="0">
              <a:solidFill>
                <a:schemeClr val="tx1"/>
              </a:solidFill>
            </a:endParaRPr>
          </a:p>
        </p:txBody>
      </p:sp>
      <p:cxnSp>
        <p:nvCxnSpPr>
          <p:cNvPr id="107" name="Straight Arrow Connector 106"/>
          <p:cNvCxnSpPr>
            <a:stCxn id="70" idx="0"/>
            <a:endCxn id="106" idx="2"/>
          </p:cNvCxnSpPr>
          <p:nvPr/>
        </p:nvCxnSpPr>
        <p:spPr>
          <a:xfrm flipH="1" flipV="1">
            <a:off x="10457399" y="3080228"/>
            <a:ext cx="1"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06" idx="0"/>
            <a:endCxn id="83" idx="2"/>
          </p:cNvCxnSpPr>
          <p:nvPr/>
        </p:nvCxnSpPr>
        <p:spPr>
          <a:xfrm flipV="1">
            <a:off x="10457399" y="2670250"/>
            <a:ext cx="1" cy="1741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83" idx="0"/>
            <a:endCxn id="105" idx="2"/>
          </p:cNvCxnSpPr>
          <p:nvPr/>
        </p:nvCxnSpPr>
        <p:spPr>
          <a:xfrm flipH="1" flipV="1">
            <a:off x="10457399" y="1171045"/>
            <a:ext cx="1" cy="1791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Rectangle 120"/>
              <p:cNvSpPr/>
              <p:nvPr/>
            </p:nvSpPr>
            <p:spPr>
              <a:xfrm>
                <a:off x="9416721" y="381000"/>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21" name="Rectangle 120"/>
              <p:cNvSpPr>
                <a:spLocks noRot="1" noChangeAspect="1" noMove="1" noResize="1" noEditPoints="1" noAdjustHandles="1" noChangeArrowheads="1" noChangeShapeType="1" noTextEdit="1"/>
              </p:cNvSpPr>
              <p:nvPr/>
            </p:nvSpPr>
            <p:spPr>
              <a:xfrm>
                <a:off x="9416721" y="381000"/>
                <a:ext cx="440971" cy="395223"/>
              </a:xfrm>
              <a:prstGeom prst="rect">
                <a:avLst/>
              </a:prstGeom>
              <a:blipFill>
                <a:blip r:embed="rId30"/>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Rectangle 121"/>
              <p:cNvSpPr/>
              <p:nvPr/>
            </p:nvSpPr>
            <p:spPr>
              <a:xfrm>
                <a:off x="10236912" y="386206"/>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22" name="Rectangle 121"/>
              <p:cNvSpPr>
                <a:spLocks noRot="1" noChangeAspect="1" noMove="1" noResize="1" noEditPoints="1" noAdjustHandles="1" noChangeArrowheads="1" noChangeShapeType="1" noTextEdit="1"/>
              </p:cNvSpPr>
              <p:nvPr/>
            </p:nvSpPr>
            <p:spPr>
              <a:xfrm>
                <a:off x="10236912" y="386206"/>
                <a:ext cx="440971" cy="395223"/>
              </a:xfrm>
              <a:prstGeom prst="rect">
                <a:avLst/>
              </a:prstGeom>
              <a:blipFill>
                <a:blip r:embed="rId31"/>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Rectangle 122"/>
              <p:cNvSpPr/>
              <p:nvPr/>
            </p:nvSpPr>
            <p:spPr>
              <a:xfrm>
                <a:off x="11027483" y="382833"/>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3" name="Rectangle 122"/>
              <p:cNvSpPr>
                <a:spLocks noRot="1" noChangeAspect="1" noMove="1" noResize="1" noEditPoints="1" noAdjustHandles="1" noChangeArrowheads="1" noChangeShapeType="1" noTextEdit="1"/>
              </p:cNvSpPr>
              <p:nvPr/>
            </p:nvSpPr>
            <p:spPr>
              <a:xfrm>
                <a:off x="11027483" y="382833"/>
                <a:ext cx="440971" cy="395223"/>
              </a:xfrm>
              <a:prstGeom prst="rect">
                <a:avLst/>
              </a:prstGeom>
              <a:blipFill>
                <a:blip r:embed="rId32"/>
                <a:stretch>
                  <a:fillRect/>
                </a:stretch>
              </a:blipFill>
              <a:ln w="12700">
                <a:solidFill>
                  <a:schemeClr val="accent2"/>
                </a:solidFill>
              </a:ln>
            </p:spPr>
            <p:txBody>
              <a:bodyPr/>
              <a:lstStyle/>
              <a:p>
                <a:r>
                  <a:rPr lang="en-US">
                    <a:noFill/>
                  </a:rPr>
                  <a:t> </a:t>
                </a:r>
              </a:p>
            </p:txBody>
          </p:sp>
        </mc:Fallback>
      </mc:AlternateContent>
      <p:cxnSp>
        <p:nvCxnSpPr>
          <p:cNvPr id="124" name="Straight Arrow Connector 123"/>
          <p:cNvCxnSpPr>
            <a:endCxn id="121" idx="2"/>
          </p:cNvCxnSpPr>
          <p:nvPr/>
        </p:nvCxnSpPr>
        <p:spPr>
          <a:xfrm flipV="1">
            <a:off x="9637207" y="776223"/>
            <a:ext cx="0"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05" idx="0"/>
            <a:endCxn id="122" idx="2"/>
          </p:cNvCxnSpPr>
          <p:nvPr/>
        </p:nvCxnSpPr>
        <p:spPr>
          <a:xfrm flipH="1" flipV="1">
            <a:off x="10457398" y="781429"/>
            <a:ext cx="1" cy="1386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endCxn id="123" idx="2"/>
          </p:cNvCxnSpPr>
          <p:nvPr/>
        </p:nvCxnSpPr>
        <p:spPr>
          <a:xfrm flipV="1">
            <a:off x="11247969" y="778056"/>
            <a:ext cx="0" cy="1495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146" idx="2"/>
            <a:endCxn id="98" idx="1"/>
          </p:cNvCxnSpPr>
          <p:nvPr/>
        </p:nvCxnSpPr>
        <p:spPr>
          <a:xfrm rot="5400000" flipH="1">
            <a:off x="7810297" y="2133146"/>
            <a:ext cx="4120994" cy="2977584"/>
          </a:xfrm>
          <a:prstGeom prst="bentConnector4">
            <a:avLst>
              <a:gd name="adj1" fmla="val -16481"/>
              <a:gd name="adj2" fmla="val 124367"/>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Elbow Connector 153"/>
          <p:cNvCxnSpPr>
            <a:stCxn id="143" idx="2"/>
            <a:endCxn id="99" idx="1"/>
          </p:cNvCxnSpPr>
          <p:nvPr/>
        </p:nvCxnSpPr>
        <p:spPr>
          <a:xfrm rot="5400000" flipH="1">
            <a:off x="7629179" y="2738678"/>
            <a:ext cx="3696581" cy="2190934"/>
          </a:xfrm>
          <a:prstGeom prst="bentConnector4">
            <a:avLst>
              <a:gd name="adj1" fmla="val -15146"/>
              <a:gd name="adj2" fmla="val 126764"/>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Elbow Connector 156"/>
          <p:cNvCxnSpPr>
            <a:stCxn id="142" idx="2"/>
            <a:endCxn id="100" idx="1"/>
          </p:cNvCxnSpPr>
          <p:nvPr/>
        </p:nvCxnSpPr>
        <p:spPr>
          <a:xfrm rot="5400000" flipH="1">
            <a:off x="7431136" y="3369693"/>
            <a:ext cx="3263607" cy="1361878"/>
          </a:xfrm>
          <a:prstGeom prst="bentConnector4">
            <a:avLst>
              <a:gd name="adj1" fmla="val -13705"/>
              <a:gd name="adj2" fmla="val 134301"/>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9419118" y="5290482"/>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9419118" y="5290482"/>
                <a:ext cx="440971" cy="395223"/>
              </a:xfrm>
              <a:prstGeom prst="rect">
                <a:avLst/>
              </a:prstGeom>
              <a:blipFill>
                <a:blip r:embed="rId3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230634" y="5290482"/>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30634" y="5290482"/>
                <a:ext cx="440971" cy="395223"/>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031061" y="5290482"/>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11031061" y="5290482"/>
                <a:ext cx="440971" cy="395223"/>
              </a:xfrm>
              <a:prstGeom prst="rect">
                <a:avLst/>
              </a:prstGeom>
              <a:blipFill>
                <a:blip r:embed="rId35"/>
                <a:stretch>
                  <a:fillRect/>
                </a:stretch>
              </a:blipFill>
              <a:ln w="12700">
                <a:solidFill>
                  <a:schemeClr val="accent1"/>
                </a:solidFill>
              </a:ln>
            </p:spPr>
            <p:txBody>
              <a:bodyPr/>
              <a:lstStyle/>
              <a:p>
                <a:r>
                  <a:rPr lang="en-US">
                    <a:noFill/>
                  </a:rPr>
                  <a:t> </a:t>
                </a:r>
              </a:p>
            </p:txBody>
          </p:sp>
        </mc:Fallback>
      </mc:AlternateContent>
      <p:sp>
        <p:nvSpPr>
          <p:cNvPr id="73" name="TextBox 72">
            <a:extLst>
              <a:ext uri="{FF2B5EF4-FFF2-40B4-BE49-F238E27FC236}">
                <a16:creationId xmlns:a16="http://schemas.microsoft.com/office/drawing/2014/main" id="{9D61865A-42B8-134E-86C1-B947DAD8FF0A}"/>
              </a:ext>
            </a:extLst>
          </p:cNvPr>
          <p:cNvSpPr txBox="1"/>
          <p:nvPr/>
        </p:nvSpPr>
        <p:spPr>
          <a:xfrm>
            <a:off x="50234" y="6488668"/>
            <a:ext cx="2525050" cy="338554"/>
          </a:xfrm>
          <a:prstGeom prst="rect">
            <a:avLst/>
          </a:prstGeom>
          <a:noFill/>
        </p:spPr>
        <p:txBody>
          <a:bodyPr wrap="none" rtlCol="0">
            <a:spAutoFit/>
          </a:bodyPr>
          <a:lstStyle/>
          <a:p>
            <a:r>
              <a:rPr lang="en-US" sz="1600" dirty="0"/>
              <a:t>Adapted from </a:t>
            </a:r>
            <a:r>
              <a:rPr lang="en-US" sz="1600" dirty="0">
                <a:hlinkClick r:id="rId36"/>
              </a:rPr>
              <a:t>J. Johnson</a:t>
            </a:r>
            <a:endParaRPr lang="en-US" sz="1600" dirty="0"/>
          </a:p>
        </p:txBody>
      </p:sp>
    </p:spTree>
    <p:extLst>
      <p:ext uri="{BB962C8B-B14F-4D97-AF65-F5344CB8AC3E}">
        <p14:creationId xmlns:p14="http://schemas.microsoft.com/office/powerpoint/2010/main" val="11935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
                                            <p:txEl>
                                              <p:pRg st="5" end="5"/>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
                                            <p:txEl>
                                              <p:pRg st="7" end="7"/>
                                            </p:tx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0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0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
                                            <p:txEl>
                                              <p:pRg st="8" end="8"/>
                                            </p:txEl>
                                          </p:spTgt>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
                                            <p:txEl>
                                              <p:pRg st="9" end="9"/>
                                            </p:txEl>
                                          </p:spTgt>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0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0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0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05"/>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1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2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2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23"/>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24"/>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25"/>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5" grpId="0" uiExpand="1" build="p"/>
      <p:bldP spid="10" grpId="0" animBg="1"/>
      <p:bldP spid="11" grpId="0" animBg="1"/>
      <p:bldP spid="12" grpId="0" animBg="1"/>
      <p:bldP spid="36" grpId="0" animBg="1"/>
      <p:bldP spid="37" grpId="0" animBg="1"/>
      <p:bldP spid="38" grpId="0" animBg="1"/>
      <p:bldP spid="61" grpId="0" animBg="1"/>
      <p:bldP spid="62" grpId="0" animBg="1"/>
      <p:bldP spid="63" grpId="0" animBg="1"/>
      <p:bldP spid="64" grpId="0" animBg="1"/>
      <p:bldP spid="65" grpId="0" animBg="1"/>
      <p:bldP spid="66" grpId="0" animBg="1"/>
      <p:bldP spid="67" grpId="0" animBg="1"/>
      <p:bldP spid="68" grpId="0" animBg="1"/>
      <p:bldP spid="69"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8" grpId="0" animBg="1"/>
      <p:bldP spid="99" grpId="0" animBg="1"/>
      <p:bldP spid="100" grpId="0" animBg="1"/>
      <p:bldP spid="105" grpId="0" animBg="1"/>
      <p:bldP spid="106" grpId="0" animBg="1"/>
      <p:bldP spid="121" grpId="0" animBg="1"/>
      <p:bldP spid="122" grpId="0" animBg="1"/>
      <p:bldP spid="123"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Self-attention GAN</a:t>
            </a:r>
          </a:p>
        </p:txBody>
      </p:sp>
      <p:pic>
        <p:nvPicPr>
          <p:cNvPr id="7" name="Picture 6">
            <a:extLst>
              <a:ext uri="{FF2B5EF4-FFF2-40B4-BE49-F238E27FC236}">
                <a16:creationId xmlns:a16="http://schemas.microsoft.com/office/drawing/2014/main" id="{BB29D806-691F-6E43-B968-6A5DF39FB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8812"/>
            <a:ext cx="12192000" cy="470856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8CB8F0-87DF-0740-8F88-89900268952D}"/>
                  </a:ext>
                </a:extLst>
              </p:cNvPr>
              <p:cNvSpPr txBox="1"/>
              <p:nvPr/>
            </p:nvSpPr>
            <p:spPr>
              <a:xfrm>
                <a:off x="4474402" y="2753564"/>
                <a:ext cx="1621598" cy="2711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rPr>
                            <m:t>𝑠</m:t>
                          </m:r>
                        </m:e>
                        <m:sub>
                          <m:r>
                            <a:rPr lang="en-US" sz="1600" b="0" i="1" smtClean="0">
                              <a:solidFill>
                                <a:srgbClr val="9900CC"/>
                              </a:solidFill>
                              <a:latin typeface="Cambria Math" panose="02040503050406030204" pitchFamily="18" charset="0"/>
                            </a:rPr>
                            <m:t>𝑖𝑗</m:t>
                          </m:r>
                        </m:sub>
                      </m:sSub>
                      <m:r>
                        <a:rPr lang="en-US" sz="1600" b="1" i="1" smtClean="0">
                          <a:solidFill>
                            <a:srgbClr val="9900CC"/>
                          </a:solidFill>
                          <a:latin typeface="Cambria Math" panose="02040503050406030204" pitchFamily="18" charset="0"/>
                        </a:rPr>
                        <m:t>=</m:t>
                      </m:r>
                      <m:sSup>
                        <m:sSupPr>
                          <m:ctrlPr>
                            <a:rPr lang="en-US" sz="1600" b="1" i="1" smtClean="0">
                              <a:solidFill>
                                <a:srgbClr val="9900CC"/>
                              </a:solidFill>
                              <a:latin typeface="Cambria Math" panose="02040503050406030204" pitchFamily="18" charset="0"/>
                            </a:rPr>
                          </m:ctrlPr>
                        </m:sSupPr>
                        <m:e>
                          <m:r>
                            <a:rPr lang="en-US" sz="1600" b="1" i="1" smtClean="0">
                              <a:solidFill>
                                <a:srgbClr val="9900CC"/>
                              </a:solidFill>
                              <a:latin typeface="Cambria Math" panose="02040503050406030204" pitchFamily="18" charset="0"/>
                            </a:rPr>
                            <m:t>𝒇</m:t>
                          </m:r>
                          <m:d>
                            <m:dPr>
                              <m:ctrlPr>
                                <a:rPr lang="en-US" sz="1600" b="1" i="1" smtClean="0">
                                  <a:solidFill>
                                    <a:srgbClr val="9900CC"/>
                                  </a:solidFill>
                                  <a:latin typeface="Cambria Math" panose="02040503050406030204" pitchFamily="18" charset="0"/>
                                </a:rPr>
                              </m:ctrlPr>
                            </m:dPr>
                            <m:e>
                              <m:sSub>
                                <m:sSubPr>
                                  <m:ctrlPr>
                                    <a:rPr lang="en-US" sz="1600" b="1" i="1" smtClean="0">
                                      <a:solidFill>
                                        <a:srgbClr val="9900CC"/>
                                      </a:solidFill>
                                      <a:latin typeface="Cambria Math" panose="02040503050406030204" pitchFamily="18" charset="0"/>
                                    </a:rPr>
                                  </m:ctrlPr>
                                </m:sSubPr>
                                <m:e>
                                  <m:r>
                                    <a:rPr lang="en-US" sz="1600" b="1" i="1" smtClean="0">
                                      <a:solidFill>
                                        <a:srgbClr val="9900CC"/>
                                      </a:solidFill>
                                      <a:latin typeface="Cambria Math" panose="02040503050406030204" pitchFamily="18" charset="0"/>
                                    </a:rPr>
                                    <m:t>𝒙</m:t>
                                  </m:r>
                                </m:e>
                                <m:sub>
                                  <m:r>
                                    <a:rPr lang="en-US" sz="1600" b="0" i="1" smtClean="0">
                                      <a:solidFill>
                                        <a:srgbClr val="9900CC"/>
                                      </a:solidFill>
                                      <a:latin typeface="Cambria Math" panose="02040503050406030204" pitchFamily="18" charset="0"/>
                                    </a:rPr>
                                    <m:t>𝑖</m:t>
                                  </m:r>
                                </m:sub>
                              </m:sSub>
                            </m:e>
                          </m:d>
                        </m:e>
                        <m:sup>
                          <m:r>
                            <a:rPr lang="en-US" sz="1600" b="0" i="1" smtClean="0">
                              <a:solidFill>
                                <a:srgbClr val="9900CC"/>
                              </a:solidFill>
                              <a:latin typeface="Cambria Math" panose="02040503050406030204" pitchFamily="18" charset="0"/>
                            </a:rPr>
                            <m:t>𝑇</m:t>
                          </m:r>
                        </m:sup>
                      </m:sSup>
                      <m:r>
                        <a:rPr lang="en-US" sz="1600" b="1" i="1" smtClean="0">
                          <a:solidFill>
                            <a:srgbClr val="9900CC"/>
                          </a:solidFill>
                          <a:latin typeface="Cambria Math" panose="02040503050406030204" pitchFamily="18" charset="0"/>
                        </a:rPr>
                        <m:t>𝒈</m:t>
                      </m:r>
                      <m:r>
                        <a:rPr lang="en-US" sz="1600" b="1" i="1" smtClean="0">
                          <a:solidFill>
                            <a:srgbClr val="9900CC"/>
                          </a:solidFill>
                          <a:latin typeface="Cambria Math" panose="02040503050406030204" pitchFamily="18" charset="0"/>
                        </a:rPr>
                        <m:t>(</m:t>
                      </m:r>
                      <m:sSub>
                        <m:sSubPr>
                          <m:ctrlPr>
                            <a:rPr lang="en-US" sz="1600" b="1" i="1" smtClean="0">
                              <a:solidFill>
                                <a:srgbClr val="9900CC"/>
                              </a:solidFill>
                              <a:latin typeface="Cambria Math" panose="02040503050406030204" pitchFamily="18" charset="0"/>
                            </a:rPr>
                          </m:ctrlPr>
                        </m:sSubPr>
                        <m:e>
                          <m:r>
                            <a:rPr lang="en-US" sz="1600" b="1" i="1" smtClean="0">
                              <a:solidFill>
                                <a:srgbClr val="9900CC"/>
                              </a:solidFill>
                              <a:latin typeface="Cambria Math" panose="02040503050406030204" pitchFamily="18" charset="0"/>
                            </a:rPr>
                            <m:t>𝒙</m:t>
                          </m:r>
                        </m:e>
                        <m:sub>
                          <m:r>
                            <a:rPr lang="en-US" sz="1600" b="0" i="1" smtClean="0">
                              <a:solidFill>
                                <a:srgbClr val="9900CC"/>
                              </a:solidFill>
                              <a:latin typeface="Cambria Math" panose="02040503050406030204" pitchFamily="18" charset="0"/>
                            </a:rPr>
                            <m:t>𝑗</m:t>
                          </m:r>
                        </m:sub>
                      </m:sSub>
                      <m:r>
                        <a:rPr lang="en-US" sz="1600" b="1" i="1" smtClean="0">
                          <a:solidFill>
                            <a:srgbClr val="9900CC"/>
                          </a:solidFill>
                          <a:latin typeface="Cambria Math" panose="02040503050406030204" pitchFamily="18" charset="0"/>
                        </a:rPr>
                        <m:t>)</m:t>
                      </m:r>
                    </m:oMath>
                  </m:oMathPara>
                </a14:m>
                <a:endParaRPr lang="en-US" sz="1600" dirty="0">
                  <a:solidFill>
                    <a:srgbClr val="9900CC"/>
                  </a:solidFill>
                </a:endParaRPr>
              </a:p>
            </p:txBody>
          </p:sp>
        </mc:Choice>
        <mc:Fallback xmlns="">
          <p:sp>
            <p:nvSpPr>
              <p:cNvPr id="8" name="TextBox 7">
                <a:extLst>
                  <a:ext uri="{FF2B5EF4-FFF2-40B4-BE49-F238E27FC236}">
                    <a16:creationId xmlns:a16="http://schemas.microsoft.com/office/drawing/2014/main" id="{E58CB8F0-87DF-0740-8F88-89900268952D}"/>
                  </a:ext>
                </a:extLst>
              </p:cNvPr>
              <p:cNvSpPr txBox="1">
                <a:spLocks noRot="1" noChangeAspect="1" noMove="1" noResize="1" noEditPoints="1" noAdjustHandles="1" noChangeArrowheads="1" noChangeShapeType="1" noTextEdit="1"/>
              </p:cNvSpPr>
              <p:nvPr/>
            </p:nvSpPr>
            <p:spPr>
              <a:xfrm>
                <a:off x="4474402" y="2753564"/>
                <a:ext cx="1621598" cy="271100"/>
              </a:xfrm>
              <a:prstGeom prst="rect">
                <a:avLst/>
              </a:prstGeom>
              <a:blipFill>
                <a:blip r:embed="rId4"/>
                <a:stretch>
                  <a:fillRect l="-775" r="-3101"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6741E5-2BCF-C442-8F5B-F35E47E5D1C6}"/>
                  </a:ext>
                </a:extLst>
              </p:cNvPr>
              <p:cNvSpPr txBox="1"/>
              <p:nvPr/>
            </p:nvSpPr>
            <p:spPr>
              <a:xfrm>
                <a:off x="6477000" y="3175713"/>
                <a:ext cx="1548436" cy="5455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ea typeface="Cambria Math" panose="02040503050406030204" pitchFamily="18" charset="0"/>
                            </a:rPr>
                            <m:t>𝛽</m:t>
                          </m:r>
                        </m:e>
                        <m:sub>
                          <m:r>
                            <a:rPr lang="en-US" sz="1600" b="0" i="1" smtClean="0">
                              <a:solidFill>
                                <a:srgbClr val="9900CC"/>
                              </a:solidFill>
                              <a:latin typeface="Cambria Math" panose="02040503050406030204" pitchFamily="18" charset="0"/>
                            </a:rPr>
                            <m:t>𝑗</m:t>
                          </m:r>
                          <m:r>
                            <a:rPr lang="en-US" sz="1600" b="0" i="1" smtClean="0">
                              <a:solidFill>
                                <a:srgbClr val="9900CC"/>
                              </a:solidFill>
                              <a:latin typeface="Cambria Math" panose="02040503050406030204" pitchFamily="18" charset="0"/>
                            </a:rPr>
                            <m:t>,</m:t>
                          </m:r>
                          <m:r>
                            <a:rPr lang="en-US" sz="1600" b="0" i="1" smtClean="0">
                              <a:solidFill>
                                <a:srgbClr val="9900CC"/>
                              </a:solidFill>
                              <a:latin typeface="Cambria Math" panose="02040503050406030204" pitchFamily="18" charset="0"/>
                            </a:rPr>
                            <m:t>𝑖</m:t>
                          </m:r>
                        </m:sub>
                      </m:sSub>
                      <m:r>
                        <a:rPr lang="en-US" sz="1600" b="0" i="1" smtClean="0">
                          <a:solidFill>
                            <a:srgbClr val="9900CC"/>
                          </a:solidFill>
                          <a:latin typeface="Cambria Math" panose="02040503050406030204" pitchFamily="18" charset="0"/>
                        </a:rPr>
                        <m:t>=</m:t>
                      </m:r>
                      <m:f>
                        <m:fPr>
                          <m:ctrlPr>
                            <a:rPr lang="en-US" sz="1600" b="0" i="1" smtClean="0">
                              <a:solidFill>
                                <a:srgbClr val="9900CC"/>
                              </a:solidFill>
                              <a:latin typeface="Cambria Math" panose="02040503050406030204" pitchFamily="18" charset="0"/>
                            </a:rPr>
                          </m:ctrlPr>
                        </m:fPr>
                        <m:num>
                          <m:r>
                            <m:rPr>
                              <m:sty m:val="p"/>
                            </m:rPr>
                            <a:rPr lang="en-US" sz="1600" b="0" i="0" smtClean="0">
                              <a:solidFill>
                                <a:srgbClr val="9900CC"/>
                              </a:solidFill>
                              <a:latin typeface="Cambria Math" panose="02040503050406030204" pitchFamily="18" charset="0"/>
                            </a:rPr>
                            <m:t>exp</m:t>
                          </m:r>
                          <m:r>
                            <a:rPr lang="en-US" sz="1600" b="0" i="1" smtClean="0">
                              <a:solidFill>
                                <a:srgbClr val="9900CC"/>
                              </a:solidFill>
                              <a:latin typeface="Cambria Math" panose="02040503050406030204" pitchFamily="18" charset="0"/>
                            </a:rPr>
                            <m:t>(</m:t>
                          </m:r>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rPr>
                                <m:t>𝑠</m:t>
                              </m:r>
                            </m:e>
                            <m:sub>
                              <m:r>
                                <a:rPr lang="en-US" sz="1600" b="0" i="1" smtClean="0">
                                  <a:solidFill>
                                    <a:srgbClr val="9900CC"/>
                                  </a:solidFill>
                                  <a:latin typeface="Cambria Math" panose="02040503050406030204" pitchFamily="18" charset="0"/>
                                </a:rPr>
                                <m:t>𝑖𝑗</m:t>
                              </m:r>
                            </m:sub>
                          </m:sSub>
                          <m:r>
                            <a:rPr lang="en-US" sz="1600" b="0" i="1" smtClean="0">
                              <a:solidFill>
                                <a:srgbClr val="9900CC"/>
                              </a:solidFill>
                              <a:latin typeface="Cambria Math" panose="02040503050406030204" pitchFamily="18" charset="0"/>
                            </a:rPr>
                            <m:t>)</m:t>
                          </m:r>
                        </m:num>
                        <m:den>
                          <m:nary>
                            <m:naryPr>
                              <m:chr m:val="∑"/>
                              <m:limLoc m:val="subSup"/>
                              <m:supHide m:val="on"/>
                              <m:ctrlPr>
                                <a:rPr lang="en-US" sz="1600" b="0" i="1" smtClean="0">
                                  <a:solidFill>
                                    <a:srgbClr val="9900CC"/>
                                  </a:solidFill>
                                  <a:latin typeface="Cambria Math" panose="02040503050406030204" pitchFamily="18" charset="0"/>
                                </a:rPr>
                              </m:ctrlPr>
                            </m:naryPr>
                            <m:sub>
                              <m:r>
                                <m:rPr>
                                  <m:brk m:alnAt="9"/>
                                </m:rPr>
                                <a:rPr lang="en-US" sz="1600" b="0" i="1" smtClean="0">
                                  <a:solidFill>
                                    <a:srgbClr val="9900CC"/>
                                  </a:solidFill>
                                  <a:latin typeface="Cambria Math" panose="02040503050406030204" pitchFamily="18" charset="0"/>
                                </a:rPr>
                                <m:t>𝑖</m:t>
                              </m:r>
                            </m:sub>
                            <m:sup/>
                            <m:e>
                              <m:r>
                                <m:rPr>
                                  <m:sty m:val="p"/>
                                </m:rPr>
                                <a:rPr lang="en-US" sz="1600" b="0" i="0" smtClean="0">
                                  <a:solidFill>
                                    <a:srgbClr val="9900CC"/>
                                  </a:solidFill>
                                  <a:latin typeface="Cambria Math" panose="02040503050406030204" pitchFamily="18" charset="0"/>
                                </a:rPr>
                                <m:t>exp</m:t>
                              </m:r>
                              <m:r>
                                <a:rPr lang="en-US" sz="1600" b="0" i="1" smtClean="0">
                                  <a:solidFill>
                                    <a:srgbClr val="9900CC"/>
                                  </a:solidFill>
                                  <a:latin typeface="Cambria Math" panose="02040503050406030204" pitchFamily="18" charset="0"/>
                                </a:rPr>
                                <m:t>(</m:t>
                              </m:r>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rPr>
                                    <m:t>𝑠</m:t>
                                  </m:r>
                                </m:e>
                                <m:sub>
                                  <m:r>
                                    <a:rPr lang="en-US" sz="1600" b="0" i="1" smtClean="0">
                                      <a:solidFill>
                                        <a:srgbClr val="9900CC"/>
                                      </a:solidFill>
                                      <a:latin typeface="Cambria Math" panose="02040503050406030204" pitchFamily="18" charset="0"/>
                                    </a:rPr>
                                    <m:t>𝑖𝑗</m:t>
                                  </m:r>
                                </m:sub>
                              </m:sSub>
                              <m:r>
                                <a:rPr lang="en-US" sz="1600" b="0" i="1" smtClean="0">
                                  <a:solidFill>
                                    <a:srgbClr val="9900CC"/>
                                  </a:solidFill>
                                  <a:latin typeface="Cambria Math" panose="02040503050406030204" pitchFamily="18" charset="0"/>
                                </a:rPr>
                                <m:t>)</m:t>
                              </m:r>
                            </m:e>
                          </m:nary>
                        </m:den>
                      </m:f>
                    </m:oMath>
                  </m:oMathPara>
                </a14:m>
                <a:endParaRPr lang="en-US" sz="1600" b="0" dirty="0">
                  <a:solidFill>
                    <a:srgbClr val="9900CC"/>
                  </a:solidFill>
                </a:endParaRPr>
              </a:p>
            </p:txBody>
          </p:sp>
        </mc:Choice>
        <mc:Fallback xmlns="">
          <p:sp>
            <p:nvSpPr>
              <p:cNvPr id="9" name="TextBox 8">
                <a:extLst>
                  <a:ext uri="{FF2B5EF4-FFF2-40B4-BE49-F238E27FC236}">
                    <a16:creationId xmlns:a16="http://schemas.microsoft.com/office/drawing/2014/main" id="{E46741E5-2BCF-C442-8F5B-F35E47E5D1C6}"/>
                  </a:ext>
                </a:extLst>
              </p:cNvPr>
              <p:cNvSpPr txBox="1">
                <a:spLocks noRot="1" noChangeAspect="1" noMove="1" noResize="1" noEditPoints="1" noAdjustHandles="1" noChangeArrowheads="1" noChangeShapeType="1" noTextEdit="1"/>
              </p:cNvSpPr>
              <p:nvPr/>
            </p:nvSpPr>
            <p:spPr>
              <a:xfrm>
                <a:off x="6477000" y="3175713"/>
                <a:ext cx="1548436" cy="545534"/>
              </a:xfrm>
              <a:prstGeom prst="rect">
                <a:avLst/>
              </a:prstGeom>
              <a:blipFill>
                <a:blip r:embed="rId5"/>
                <a:stretch>
                  <a:fillRect l="-3252" t="-25000" r="-3252" b="-1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EE5059-E6CD-7547-92E5-C2291257430E}"/>
                  </a:ext>
                </a:extLst>
              </p:cNvPr>
              <p:cNvSpPr txBox="1"/>
              <p:nvPr/>
            </p:nvSpPr>
            <p:spPr>
              <a:xfrm>
                <a:off x="6324600" y="3793425"/>
                <a:ext cx="1905000" cy="954107"/>
              </a:xfrm>
              <a:prstGeom prst="rect">
                <a:avLst/>
              </a:prstGeom>
              <a:noFill/>
            </p:spPr>
            <p:txBody>
              <a:bodyPr wrap="square" rtlCol="0">
                <a:spAutoFit/>
              </a:bodyPr>
              <a:lstStyle/>
              <a:p>
                <a:pPr algn="ctr"/>
                <a:r>
                  <a:rPr lang="en-US" sz="1400" b="0" dirty="0"/>
                  <a:t>How much to attend to location </a:t>
                </a:r>
                <a14:m>
                  <m:oMath xmlns:m="http://schemas.openxmlformats.org/officeDocument/2006/math">
                    <m:r>
                      <a:rPr lang="en-US" sz="1400" b="0" i="1" dirty="0" smtClean="0">
                        <a:latin typeface="Cambria Math" panose="02040503050406030204" pitchFamily="18" charset="0"/>
                      </a:rPr>
                      <m:t>𝑖</m:t>
                    </m:r>
                  </m:oMath>
                </a14:m>
                <a:r>
                  <a:rPr lang="en-US" sz="1400" b="0" dirty="0"/>
                  <a:t> while synthesizing feature at location </a:t>
                </a:r>
                <a14:m>
                  <m:oMath xmlns:m="http://schemas.openxmlformats.org/officeDocument/2006/math">
                    <m:r>
                      <a:rPr lang="en-US" sz="1400" b="0" i="1" dirty="0" smtClean="0">
                        <a:latin typeface="Cambria Math" panose="02040503050406030204" pitchFamily="18" charset="0"/>
                      </a:rPr>
                      <m:t>𝑗</m:t>
                    </m:r>
                  </m:oMath>
                </a14:m>
                <a:endParaRPr lang="en-US" sz="1400" b="0" dirty="0"/>
              </a:p>
            </p:txBody>
          </p:sp>
        </mc:Choice>
        <mc:Fallback xmlns="">
          <p:sp>
            <p:nvSpPr>
              <p:cNvPr id="10" name="TextBox 9">
                <a:extLst>
                  <a:ext uri="{FF2B5EF4-FFF2-40B4-BE49-F238E27FC236}">
                    <a16:creationId xmlns:a16="http://schemas.microsoft.com/office/drawing/2014/main" id="{C3EE5059-E6CD-7547-92E5-C2291257430E}"/>
                  </a:ext>
                </a:extLst>
              </p:cNvPr>
              <p:cNvSpPr txBox="1">
                <a:spLocks noRot="1" noChangeAspect="1" noMove="1" noResize="1" noEditPoints="1" noAdjustHandles="1" noChangeArrowheads="1" noChangeShapeType="1" noTextEdit="1"/>
              </p:cNvSpPr>
              <p:nvPr/>
            </p:nvSpPr>
            <p:spPr>
              <a:xfrm>
                <a:off x="6324600" y="3793425"/>
                <a:ext cx="1905000" cy="954107"/>
              </a:xfrm>
              <a:prstGeom prst="rect">
                <a:avLst/>
              </a:prstGeom>
              <a:blipFill>
                <a:blip r:embed="rId6"/>
                <a:stretch>
                  <a:fillRect t="-1316"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ED047D-9584-944B-BB62-F75493C95B70}"/>
                  </a:ext>
                </a:extLst>
              </p:cNvPr>
              <p:cNvSpPr txBox="1"/>
              <p:nvPr/>
            </p:nvSpPr>
            <p:spPr>
              <a:xfrm>
                <a:off x="9144000" y="4670245"/>
                <a:ext cx="2059475"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00CC"/>
                              </a:solidFill>
                              <a:latin typeface="Cambria Math" panose="02040503050406030204" pitchFamily="18" charset="0"/>
                            </a:rPr>
                          </m:ctrlPr>
                        </m:sSubPr>
                        <m:e>
                          <m:r>
                            <a:rPr lang="en-US" sz="1600" b="1" i="1" smtClean="0">
                              <a:solidFill>
                                <a:srgbClr val="9900CC"/>
                              </a:solidFill>
                              <a:latin typeface="Cambria Math" panose="02040503050406030204" pitchFamily="18" charset="0"/>
                            </a:rPr>
                            <m:t>𝒐</m:t>
                          </m:r>
                        </m:e>
                        <m:sub>
                          <m:r>
                            <a:rPr lang="en-US" sz="1600" b="0" i="1" smtClean="0">
                              <a:solidFill>
                                <a:srgbClr val="9900CC"/>
                              </a:solidFill>
                              <a:latin typeface="Cambria Math" panose="02040503050406030204" pitchFamily="18" charset="0"/>
                            </a:rPr>
                            <m:t>𝑗</m:t>
                          </m:r>
                        </m:sub>
                      </m:sSub>
                      <m:r>
                        <a:rPr lang="en-US" sz="1600" b="0" i="1" smtClean="0">
                          <a:solidFill>
                            <a:srgbClr val="9900CC"/>
                          </a:solidFill>
                          <a:latin typeface="Cambria Math" panose="02040503050406030204" pitchFamily="18" charset="0"/>
                        </a:rPr>
                        <m:t>=</m:t>
                      </m:r>
                      <m:r>
                        <a:rPr lang="en-US" sz="1600" b="1" i="1" smtClean="0">
                          <a:solidFill>
                            <a:srgbClr val="9900CC"/>
                          </a:solidFill>
                          <a:latin typeface="Cambria Math" panose="02040503050406030204" pitchFamily="18" charset="0"/>
                        </a:rPr>
                        <m:t>𝒗</m:t>
                      </m:r>
                      <m:d>
                        <m:dPr>
                          <m:ctrlPr>
                            <a:rPr lang="en-US" sz="1600" b="0" i="1" smtClean="0">
                              <a:solidFill>
                                <a:srgbClr val="9900CC"/>
                              </a:solidFill>
                              <a:latin typeface="Cambria Math" panose="02040503050406030204" pitchFamily="18" charset="0"/>
                            </a:rPr>
                          </m:ctrlPr>
                        </m:dPr>
                        <m:e>
                          <m:nary>
                            <m:naryPr>
                              <m:chr m:val="∑"/>
                              <m:limLoc m:val="subSup"/>
                              <m:supHide m:val="on"/>
                              <m:ctrlPr>
                                <a:rPr lang="en-US" sz="1600" b="0" i="1" smtClean="0">
                                  <a:solidFill>
                                    <a:srgbClr val="9900CC"/>
                                  </a:solidFill>
                                  <a:latin typeface="Cambria Math" panose="02040503050406030204" pitchFamily="18" charset="0"/>
                                </a:rPr>
                              </m:ctrlPr>
                            </m:naryPr>
                            <m:sub>
                              <m:r>
                                <m:rPr>
                                  <m:brk m:alnAt="9"/>
                                </m:rPr>
                                <a:rPr lang="en-US" sz="1600" b="0" i="1" smtClean="0">
                                  <a:solidFill>
                                    <a:srgbClr val="9900CC"/>
                                  </a:solidFill>
                                  <a:latin typeface="Cambria Math" panose="02040503050406030204" pitchFamily="18" charset="0"/>
                                </a:rPr>
                                <m:t>𝑖</m:t>
                              </m:r>
                            </m:sub>
                            <m:sup/>
                            <m:e>
                              <m:sSub>
                                <m:sSubPr>
                                  <m:ctrlPr>
                                    <a:rPr lang="en-US" sz="1600" b="0" i="1">
                                      <a:solidFill>
                                        <a:srgbClr val="9900CC"/>
                                      </a:solidFill>
                                      <a:latin typeface="Cambria Math" panose="02040503050406030204" pitchFamily="18" charset="0"/>
                                    </a:rPr>
                                  </m:ctrlPr>
                                </m:sSubPr>
                                <m:e>
                                  <m:r>
                                    <a:rPr lang="en-US" sz="1600" b="0" i="1">
                                      <a:solidFill>
                                        <a:srgbClr val="9900CC"/>
                                      </a:solidFill>
                                      <a:latin typeface="Cambria Math" panose="02040503050406030204" pitchFamily="18" charset="0"/>
                                      <a:ea typeface="Cambria Math" panose="02040503050406030204" pitchFamily="18" charset="0"/>
                                    </a:rPr>
                                    <m:t>𝛽</m:t>
                                  </m:r>
                                </m:e>
                                <m:sub>
                                  <m:r>
                                    <a:rPr lang="en-US" sz="1600" b="0" i="1">
                                      <a:solidFill>
                                        <a:srgbClr val="9900CC"/>
                                      </a:solidFill>
                                      <a:latin typeface="Cambria Math" panose="02040503050406030204" pitchFamily="18" charset="0"/>
                                    </a:rPr>
                                    <m:t>𝑗</m:t>
                                  </m:r>
                                  <m:r>
                                    <a:rPr lang="en-US" sz="1600" b="0" i="1">
                                      <a:solidFill>
                                        <a:srgbClr val="9900CC"/>
                                      </a:solidFill>
                                      <a:latin typeface="Cambria Math" panose="02040503050406030204" pitchFamily="18" charset="0"/>
                                    </a:rPr>
                                    <m:t>,</m:t>
                                  </m:r>
                                  <m:r>
                                    <a:rPr lang="en-US" sz="1600" b="0" i="1">
                                      <a:solidFill>
                                        <a:srgbClr val="9900CC"/>
                                      </a:solidFill>
                                      <a:latin typeface="Cambria Math" panose="02040503050406030204" pitchFamily="18" charset="0"/>
                                    </a:rPr>
                                    <m:t>𝑖</m:t>
                                  </m:r>
                                </m:sub>
                              </m:sSub>
                            </m:e>
                          </m:nary>
                          <m:r>
                            <a:rPr lang="en-US" sz="1600" b="1" i="1" smtClean="0">
                              <a:solidFill>
                                <a:srgbClr val="9900CC"/>
                              </a:solidFill>
                              <a:latin typeface="Cambria Math" panose="02040503050406030204" pitchFamily="18" charset="0"/>
                            </a:rPr>
                            <m:t>𝒉</m:t>
                          </m:r>
                          <m:d>
                            <m:dPr>
                              <m:ctrlPr>
                                <a:rPr lang="en-US" sz="1600" i="1">
                                  <a:solidFill>
                                    <a:srgbClr val="9900CC"/>
                                  </a:solidFill>
                                  <a:latin typeface="Cambria Math" panose="02040503050406030204" pitchFamily="18" charset="0"/>
                                </a:rPr>
                              </m:ctrlPr>
                            </m:dPr>
                            <m:e>
                              <m:sSub>
                                <m:sSubPr>
                                  <m:ctrlPr>
                                    <a:rPr lang="en-US" sz="1600" i="1">
                                      <a:solidFill>
                                        <a:srgbClr val="9900CC"/>
                                      </a:solidFill>
                                      <a:latin typeface="Cambria Math" panose="02040503050406030204" pitchFamily="18" charset="0"/>
                                    </a:rPr>
                                  </m:ctrlPr>
                                </m:sSubPr>
                                <m:e>
                                  <m:r>
                                    <a:rPr lang="en-US" sz="1600" i="1">
                                      <a:solidFill>
                                        <a:srgbClr val="9900CC"/>
                                      </a:solidFill>
                                      <a:latin typeface="Cambria Math" panose="02040503050406030204" pitchFamily="18" charset="0"/>
                                    </a:rPr>
                                    <m:t>𝒙</m:t>
                                  </m:r>
                                </m:e>
                                <m:sub>
                                  <m:r>
                                    <a:rPr lang="en-US" sz="1600" b="0" i="1">
                                      <a:solidFill>
                                        <a:srgbClr val="9900CC"/>
                                      </a:solidFill>
                                      <a:latin typeface="Cambria Math" panose="02040503050406030204" pitchFamily="18" charset="0"/>
                                    </a:rPr>
                                    <m:t>𝑖</m:t>
                                  </m:r>
                                </m:sub>
                              </m:sSub>
                            </m:e>
                          </m:d>
                        </m:e>
                      </m:d>
                    </m:oMath>
                  </m:oMathPara>
                </a14:m>
                <a:endParaRPr lang="en-US" sz="1600" b="0" dirty="0">
                  <a:solidFill>
                    <a:srgbClr val="9900CC"/>
                  </a:solidFill>
                </a:endParaRPr>
              </a:p>
            </p:txBody>
          </p:sp>
        </mc:Choice>
        <mc:Fallback xmlns="">
          <p:sp>
            <p:nvSpPr>
              <p:cNvPr id="11" name="TextBox 10">
                <a:extLst>
                  <a:ext uri="{FF2B5EF4-FFF2-40B4-BE49-F238E27FC236}">
                    <a16:creationId xmlns:a16="http://schemas.microsoft.com/office/drawing/2014/main" id="{C1ED047D-9584-944B-BB62-F75493C95B70}"/>
                  </a:ext>
                </a:extLst>
              </p:cNvPr>
              <p:cNvSpPr txBox="1">
                <a:spLocks noRot="1" noChangeAspect="1" noMove="1" noResize="1" noEditPoints="1" noAdjustHandles="1" noChangeArrowheads="1" noChangeShapeType="1" noTextEdit="1"/>
              </p:cNvSpPr>
              <p:nvPr/>
            </p:nvSpPr>
            <p:spPr>
              <a:xfrm>
                <a:off x="9144000" y="4670245"/>
                <a:ext cx="2059475" cy="553228"/>
              </a:xfrm>
              <a:prstGeom prst="rect">
                <a:avLst/>
              </a:prstGeom>
              <a:blipFill>
                <a:blip r:embed="rId7"/>
                <a:stretch>
                  <a:fillRect l="-1852" t="-159091" b="-23636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8179638-89CE-E742-8097-EF112AE7FC8A}"/>
              </a:ext>
            </a:extLst>
          </p:cNvPr>
          <p:cNvSpPr txBox="1"/>
          <p:nvPr/>
        </p:nvSpPr>
        <p:spPr>
          <a:xfrm>
            <a:off x="3048000" y="4300913"/>
            <a:ext cx="872868" cy="369332"/>
          </a:xfrm>
          <a:prstGeom prst="rect">
            <a:avLst/>
          </a:prstGeom>
          <a:noFill/>
        </p:spPr>
        <p:txBody>
          <a:bodyPr wrap="none" rtlCol="0">
            <a:spAutoFit/>
          </a:bodyPr>
          <a:lstStyle/>
          <a:p>
            <a:r>
              <a:rPr lang="en-US" dirty="0">
                <a:solidFill>
                  <a:srgbClr val="C00000"/>
                </a:solidFill>
              </a:rPr>
              <a:t>Values</a:t>
            </a:r>
          </a:p>
        </p:txBody>
      </p:sp>
      <p:sp>
        <p:nvSpPr>
          <p:cNvPr id="12" name="TextBox 11">
            <a:extLst>
              <a:ext uri="{FF2B5EF4-FFF2-40B4-BE49-F238E27FC236}">
                <a16:creationId xmlns:a16="http://schemas.microsoft.com/office/drawing/2014/main" id="{79B52688-354F-7448-A334-FB62D34D76F7}"/>
              </a:ext>
            </a:extLst>
          </p:cNvPr>
          <p:cNvSpPr txBox="1"/>
          <p:nvPr/>
        </p:nvSpPr>
        <p:spPr>
          <a:xfrm>
            <a:off x="3144334" y="2655332"/>
            <a:ext cx="697627" cy="369332"/>
          </a:xfrm>
          <a:prstGeom prst="rect">
            <a:avLst/>
          </a:prstGeom>
          <a:noFill/>
        </p:spPr>
        <p:txBody>
          <a:bodyPr wrap="none" rtlCol="0">
            <a:spAutoFit/>
          </a:bodyPr>
          <a:lstStyle/>
          <a:p>
            <a:r>
              <a:rPr lang="en-US" dirty="0">
                <a:solidFill>
                  <a:srgbClr val="C00000"/>
                </a:solidFill>
              </a:rPr>
              <a:t>Keys</a:t>
            </a:r>
          </a:p>
        </p:txBody>
      </p:sp>
      <p:sp>
        <p:nvSpPr>
          <p:cNvPr id="13" name="TextBox 12">
            <a:extLst>
              <a:ext uri="{FF2B5EF4-FFF2-40B4-BE49-F238E27FC236}">
                <a16:creationId xmlns:a16="http://schemas.microsoft.com/office/drawing/2014/main" id="{812136EA-8445-6540-8DF5-FFAEB6F7BE25}"/>
              </a:ext>
            </a:extLst>
          </p:cNvPr>
          <p:cNvSpPr txBox="1"/>
          <p:nvPr/>
        </p:nvSpPr>
        <p:spPr>
          <a:xfrm>
            <a:off x="3056713" y="1219200"/>
            <a:ext cx="992579" cy="369332"/>
          </a:xfrm>
          <a:prstGeom prst="rect">
            <a:avLst/>
          </a:prstGeom>
          <a:noFill/>
        </p:spPr>
        <p:txBody>
          <a:bodyPr wrap="none" rtlCol="0">
            <a:spAutoFit/>
          </a:bodyPr>
          <a:lstStyle/>
          <a:p>
            <a:r>
              <a:rPr lang="en-US" dirty="0">
                <a:solidFill>
                  <a:srgbClr val="C00000"/>
                </a:solidFill>
              </a:rPr>
              <a:t>Queries</a:t>
            </a:r>
          </a:p>
        </p:txBody>
      </p:sp>
      <p:sp>
        <p:nvSpPr>
          <p:cNvPr id="14" name="Rectangle 13">
            <a:extLst>
              <a:ext uri="{FF2B5EF4-FFF2-40B4-BE49-F238E27FC236}">
                <a16:creationId xmlns:a16="http://schemas.microsoft.com/office/drawing/2014/main" id="{231BC65D-AB76-5F49-9ABA-D5E7FBA2845A}"/>
              </a:ext>
            </a:extLst>
          </p:cNvPr>
          <p:cNvSpPr/>
          <p:nvPr/>
        </p:nvSpPr>
        <p:spPr>
          <a:xfrm>
            <a:off x="304800" y="6324600"/>
            <a:ext cx="11506200" cy="369332"/>
          </a:xfrm>
          <a:prstGeom prst="rect">
            <a:avLst/>
          </a:prstGeom>
        </p:spPr>
        <p:txBody>
          <a:bodyPr wrap="square">
            <a:spAutoFit/>
          </a:bodyPr>
          <a:lstStyle/>
          <a:p>
            <a:pPr algn="ctr"/>
            <a:r>
              <a:rPr lang="en-US" sz="1800" b="0" dirty="0"/>
              <a:t>H. Zhang, I. </a:t>
            </a:r>
            <a:r>
              <a:rPr lang="en-US" sz="1800" b="0" dirty="0" err="1"/>
              <a:t>Goodfellow</a:t>
            </a:r>
            <a:r>
              <a:rPr lang="en-US" sz="1800" b="0" dirty="0"/>
              <a:t>, D. Metaxas, A. </a:t>
            </a:r>
            <a:r>
              <a:rPr lang="en-US" sz="1800" b="0" dirty="0" err="1"/>
              <a:t>Odena</a:t>
            </a:r>
            <a:r>
              <a:rPr lang="en-US" sz="1800" b="0" dirty="0"/>
              <a:t>. </a:t>
            </a:r>
            <a:r>
              <a:rPr lang="en-US" sz="1800" b="0" dirty="0">
                <a:hlinkClick r:id="rId8"/>
              </a:rPr>
              <a:t>Self-Attention Generative Adversarial Networks</a:t>
            </a:r>
            <a:r>
              <a:rPr lang="en-US" sz="1800" b="0" dirty="0"/>
              <a:t>. ICML 2019</a:t>
            </a:r>
          </a:p>
        </p:txBody>
      </p:sp>
    </p:spTree>
    <p:extLst>
      <p:ext uri="{BB962C8B-B14F-4D97-AF65-F5344CB8AC3E}">
        <p14:creationId xmlns:p14="http://schemas.microsoft.com/office/powerpoint/2010/main" val="93495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Self-attention GAN</a:t>
            </a:r>
          </a:p>
        </p:txBody>
      </p:sp>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Adaptive receptive fields to capture non-local structure</a:t>
            </a:r>
          </a:p>
        </p:txBody>
      </p:sp>
      <p:pic>
        <p:nvPicPr>
          <p:cNvPr id="6" name="Picture 5">
            <a:extLst>
              <a:ext uri="{FF2B5EF4-FFF2-40B4-BE49-F238E27FC236}">
                <a16:creationId xmlns:a16="http://schemas.microsoft.com/office/drawing/2014/main" id="{12856765-9752-FD4F-A73D-F06FB199F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81200"/>
            <a:ext cx="10409970" cy="3506164"/>
          </a:xfrm>
          <a:prstGeom prst="rect">
            <a:avLst/>
          </a:prstGeom>
        </p:spPr>
      </p:pic>
      <p:sp>
        <p:nvSpPr>
          <p:cNvPr id="5" name="Rectangle 4">
            <a:extLst>
              <a:ext uri="{FF2B5EF4-FFF2-40B4-BE49-F238E27FC236}">
                <a16:creationId xmlns:a16="http://schemas.microsoft.com/office/drawing/2014/main" id="{21E778EA-3648-FE4B-9281-733212674035}"/>
              </a:ext>
            </a:extLst>
          </p:cNvPr>
          <p:cNvSpPr/>
          <p:nvPr/>
        </p:nvSpPr>
        <p:spPr>
          <a:xfrm>
            <a:off x="304800" y="6324600"/>
            <a:ext cx="11506200" cy="369332"/>
          </a:xfrm>
          <a:prstGeom prst="rect">
            <a:avLst/>
          </a:prstGeom>
        </p:spPr>
        <p:txBody>
          <a:bodyPr wrap="square">
            <a:spAutoFit/>
          </a:bodyPr>
          <a:lstStyle/>
          <a:p>
            <a:pPr algn="ctr"/>
            <a:r>
              <a:rPr lang="en-US" sz="1800" b="0" dirty="0"/>
              <a:t>H. Zhang, I. </a:t>
            </a:r>
            <a:r>
              <a:rPr lang="en-US" sz="1800" b="0" dirty="0" err="1"/>
              <a:t>Goodfellow</a:t>
            </a:r>
            <a:r>
              <a:rPr lang="en-US" sz="1800" b="0" dirty="0"/>
              <a:t>, D. Metaxas, A. </a:t>
            </a:r>
            <a:r>
              <a:rPr lang="en-US" sz="1800" b="0" dirty="0" err="1"/>
              <a:t>Odena</a:t>
            </a:r>
            <a:r>
              <a:rPr lang="en-US" sz="1800" b="0" dirty="0"/>
              <a:t>. </a:t>
            </a:r>
            <a:r>
              <a:rPr lang="en-US" sz="1800" b="0" dirty="0">
                <a:hlinkClick r:id="rId4"/>
              </a:rPr>
              <a:t>Self-Attention Generative Adversarial Networks</a:t>
            </a:r>
            <a:r>
              <a:rPr lang="en-US" sz="1800" b="0" dirty="0"/>
              <a:t>. ICML 2019</a:t>
            </a:r>
          </a:p>
        </p:txBody>
      </p:sp>
    </p:spTree>
    <p:extLst>
      <p:ext uri="{BB962C8B-B14F-4D97-AF65-F5344CB8AC3E}">
        <p14:creationId xmlns:p14="http://schemas.microsoft.com/office/powerpoint/2010/main" val="613844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D55BD53-138E-0D48-86D5-860BC4AF728E}"/>
              </a:ext>
            </a:extLst>
          </p:cNvPr>
          <p:cNvSpPr/>
          <p:nvPr/>
        </p:nvSpPr>
        <p:spPr>
          <a:xfrm>
            <a:off x="7391400" y="687665"/>
            <a:ext cx="4800600" cy="22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9464064" y="5854565"/>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2" name="Rectangle 141"/>
          <p:cNvSpPr/>
          <p:nvPr/>
        </p:nvSpPr>
        <p:spPr>
          <a:xfrm>
            <a:off x="9667008"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3" name="Rectangle 142"/>
          <p:cNvSpPr/>
          <p:nvPr/>
        </p:nvSpPr>
        <p:spPr>
          <a:xfrm>
            <a:off x="10496066"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4" name="Rectangle 143"/>
          <p:cNvSpPr/>
          <p:nvPr/>
        </p:nvSpPr>
        <p:spPr>
          <a:xfrm>
            <a:off x="10256238"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5" name="Rectangle 144"/>
          <p:cNvSpPr/>
          <p:nvPr/>
        </p:nvSpPr>
        <p:spPr>
          <a:xfrm>
            <a:off x="11066601"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6" name="Rectangle 145"/>
          <p:cNvSpPr/>
          <p:nvPr/>
        </p:nvSpPr>
        <p:spPr>
          <a:xfrm>
            <a:off x="11282715"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70" name="Rectangle 69"/>
          <p:cNvSpPr/>
          <p:nvPr/>
        </p:nvSpPr>
        <p:spPr>
          <a:xfrm>
            <a:off x="9284143" y="3561082"/>
            <a:ext cx="2346513" cy="1320076"/>
          </a:xfrm>
          <a:prstGeom prst="rect">
            <a:avLst/>
          </a:prstGeom>
          <a:solidFill>
            <a:schemeClr val="accent3">
              <a:lumMod val="20000"/>
              <a:lumOff val="80000"/>
            </a:schemeClr>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2" name="Title 1"/>
          <p:cNvSpPr>
            <a:spLocks noGrp="1"/>
          </p:cNvSpPr>
          <p:nvPr>
            <p:ph type="title"/>
          </p:nvPr>
        </p:nvSpPr>
        <p:spPr/>
        <p:txBody>
          <a:bodyPr>
            <a:normAutofit/>
          </a:bodyPr>
          <a:lstStyle/>
          <a:p>
            <a:r>
              <a:rPr lang="en-US" dirty="0"/>
              <a:t>Masked self-attention layer</a:t>
            </a:r>
          </a:p>
        </p:txBody>
      </p:sp>
      <p:sp>
        <p:nvSpPr>
          <p:cNvPr id="5" name="Content Placeholder 4">
            <a:extLst>
              <a:ext uri="{FF2B5EF4-FFF2-40B4-BE49-F238E27FC236}">
                <a16:creationId xmlns:a16="http://schemas.microsoft.com/office/drawing/2014/main" id="{28016ADD-E20A-8440-B30C-99A3EC119BC4}"/>
              </a:ext>
            </a:extLst>
          </p:cNvPr>
          <p:cNvSpPr>
            <a:spLocks noGrp="1"/>
          </p:cNvSpPr>
          <p:nvPr>
            <p:ph idx="1"/>
          </p:nvPr>
        </p:nvSpPr>
        <p:spPr>
          <a:xfrm>
            <a:off x="914400" y="914400"/>
            <a:ext cx="6654308" cy="5257800"/>
          </a:xfrm>
        </p:spPr>
        <p:txBody>
          <a:bodyPr/>
          <a:lstStyle/>
          <a:p>
            <a:pPr marL="457200" indent="-457200">
              <a:buFont typeface="Arial" panose="020B0604020202020204" pitchFamily="34" charset="0"/>
              <a:buChar char="•"/>
            </a:pPr>
            <a:r>
              <a:rPr lang="en-US" dirty="0"/>
              <a:t>The decoder should not “look ahead” in the output sequence</a:t>
            </a:r>
          </a:p>
          <a:p>
            <a:endParaRPr lang="en-US" dirty="0"/>
          </a:p>
        </p:txBody>
      </p:sp>
      <mc:AlternateContent xmlns:mc="http://schemas.openxmlformats.org/markup-compatibility/2006" xmlns:a14="http://schemas.microsoft.com/office/drawing/2010/main">
        <mc:Choice Requires="a14">
          <p:sp>
            <p:nvSpPr>
              <p:cNvPr id="10" name="Rectangle 9"/>
              <p:cNvSpPr/>
              <p:nvPr/>
            </p:nvSpPr>
            <p:spPr>
              <a:xfrm>
                <a:off x="9419118" y="5070659"/>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9419118" y="5070659"/>
                <a:ext cx="440971" cy="395223"/>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225836" y="5070656"/>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0225836" y="5070656"/>
                <a:ext cx="440971" cy="395223"/>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031061" y="5067969"/>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031061" y="5067969"/>
                <a:ext cx="440971" cy="395223"/>
              </a:xfrm>
              <a:prstGeom prst="rect">
                <a:avLst/>
              </a:prstGeom>
              <a:blipFill>
                <a:blip r:embed="rId4"/>
                <a:stretch>
                  <a:fillRect/>
                </a:stretch>
              </a:blipFill>
              <a:ln w="12700">
                <a:solidFill>
                  <a:schemeClr val="accent1"/>
                </a:solidFill>
              </a:ln>
            </p:spPr>
            <p:txBody>
              <a:bodyPr/>
              <a:lstStyle/>
              <a:p>
                <a:r>
                  <a:rPr lang="en-US">
                    <a:noFill/>
                  </a:rPr>
                  <a:t> </a:t>
                </a:r>
              </a:p>
            </p:txBody>
          </p:sp>
        </mc:Fallback>
      </mc:AlternateContent>
      <p:cxnSp>
        <p:nvCxnSpPr>
          <p:cNvPr id="22" name="Straight Arrow Connector 21"/>
          <p:cNvCxnSpPr>
            <a:stCxn id="18" idx="0"/>
            <a:endCxn id="10" idx="2"/>
          </p:cNvCxnSpPr>
          <p:nvPr/>
        </p:nvCxnSpPr>
        <p:spPr>
          <a:xfrm flipV="1">
            <a:off x="9639604" y="5465882"/>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9" idx="0"/>
            <a:endCxn id="11" idx="2"/>
          </p:cNvCxnSpPr>
          <p:nvPr/>
        </p:nvCxnSpPr>
        <p:spPr>
          <a:xfrm flipH="1" flipV="1">
            <a:off x="10446322" y="5465879"/>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0"/>
            <a:endCxn id="12" idx="2"/>
          </p:cNvCxnSpPr>
          <p:nvPr/>
        </p:nvCxnSpPr>
        <p:spPr>
          <a:xfrm flipV="1">
            <a:off x="11251547" y="5463192"/>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p:cNvSpPr/>
              <p:nvPr/>
            </p:nvSpPr>
            <p:spPr>
              <a:xfrm>
                <a:off x="8384511" y="3636094"/>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8384511" y="3636094"/>
                <a:ext cx="575981" cy="328401"/>
              </a:xfrm>
              <a:prstGeom prst="rect">
                <a:avLst/>
              </a:prstGeom>
              <a:blipFill>
                <a:blip r:embed="rId5"/>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8384512" y="4059488"/>
                <a:ext cx="575981" cy="330439"/>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8384512" y="4059488"/>
                <a:ext cx="575981" cy="330439"/>
              </a:xfrm>
              <a:prstGeom prst="rect">
                <a:avLst/>
              </a:prstGeom>
              <a:blipFill>
                <a:blip r:embed="rId6"/>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384510" y="4493481"/>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8384510" y="4493481"/>
                <a:ext cx="575981" cy="328401"/>
              </a:xfrm>
              <a:prstGeom prst="rect">
                <a:avLst/>
              </a:prstGeom>
              <a:blipFill>
                <a:blip r:embed="rId7"/>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9360480" y="363609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9360480" y="3636093"/>
                <a:ext cx="558246" cy="328402"/>
              </a:xfrm>
              <a:prstGeom prst="rect">
                <a:avLst/>
              </a:prstGeom>
              <a:blipFill>
                <a:blip r:embed="rId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9360480" y="405948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9360480" y="4059488"/>
                <a:ext cx="558246" cy="328402"/>
              </a:xfrm>
              <a:prstGeom prst="rect">
                <a:avLst/>
              </a:prstGeom>
              <a:blipFill>
                <a:blip r:embed="rId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9360480" y="449878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3" name="Rectangle 62"/>
              <p:cNvSpPr>
                <a:spLocks noRot="1" noChangeAspect="1" noMove="1" noResize="1" noEditPoints="1" noAdjustHandles="1" noChangeArrowheads="1" noChangeShapeType="1" noTextEdit="1"/>
              </p:cNvSpPr>
              <p:nvPr/>
            </p:nvSpPr>
            <p:spPr>
              <a:xfrm>
                <a:off x="9360480" y="4498788"/>
                <a:ext cx="558246" cy="328402"/>
              </a:xfrm>
              <a:prstGeom prst="rect">
                <a:avLst/>
              </a:prstGeom>
              <a:blipFill>
                <a:blip r:embed="rId1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p:cNvSpPr/>
              <p:nvPr/>
            </p:nvSpPr>
            <p:spPr>
              <a:xfrm>
                <a:off x="10159071" y="363345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10159071" y="3633452"/>
                <a:ext cx="558246" cy="328402"/>
              </a:xfrm>
              <a:prstGeom prst="rect">
                <a:avLst/>
              </a:prstGeom>
              <a:blipFill>
                <a:blip r:embed="rId1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10159071" y="405684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2,2</m:t>
                          </m:r>
                        </m:sub>
                      </m:sSub>
                    </m:oMath>
                  </m:oMathPara>
                </a14:m>
                <a:endParaRPr lang="en-US" sz="1400" baseline="-25000" dirty="0">
                  <a:solidFill>
                    <a:schemeClr val="tx1"/>
                  </a:solidFill>
                </a:endParaRPr>
              </a:p>
            </p:txBody>
          </p:sp>
        </mc:Choice>
        <mc:Fallback xmlns="">
          <p:sp>
            <p:nvSpPr>
              <p:cNvPr id="65" name="Rectangle 64"/>
              <p:cNvSpPr>
                <a:spLocks noRot="1" noChangeAspect="1" noMove="1" noResize="1" noEditPoints="1" noAdjustHandles="1" noChangeArrowheads="1" noChangeShapeType="1" noTextEdit="1"/>
              </p:cNvSpPr>
              <p:nvPr/>
            </p:nvSpPr>
            <p:spPr>
              <a:xfrm>
                <a:off x="10159071" y="4056847"/>
                <a:ext cx="558246" cy="328402"/>
              </a:xfrm>
              <a:prstGeom prst="rect">
                <a:avLst/>
              </a:prstGeom>
              <a:blipFill>
                <a:blip r:embed="rId1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p:cNvSpPr/>
              <p:nvPr/>
            </p:nvSpPr>
            <p:spPr>
              <a:xfrm>
                <a:off x="10159071" y="449614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6" name="Rectangle 65"/>
              <p:cNvSpPr>
                <a:spLocks noRot="1" noChangeAspect="1" noMove="1" noResize="1" noEditPoints="1" noAdjustHandles="1" noChangeArrowheads="1" noChangeShapeType="1" noTextEdit="1"/>
              </p:cNvSpPr>
              <p:nvPr/>
            </p:nvSpPr>
            <p:spPr>
              <a:xfrm>
                <a:off x="10159071" y="4496147"/>
                <a:ext cx="558246" cy="328402"/>
              </a:xfrm>
              <a:prstGeom prst="rect">
                <a:avLst/>
              </a:prstGeom>
              <a:blipFill>
                <a:blip r:embed="rId1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0968846" y="363025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7" name="Rectangle 66"/>
              <p:cNvSpPr>
                <a:spLocks noRot="1" noChangeAspect="1" noMove="1" noResize="1" noEditPoints="1" noAdjustHandles="1" noChangeArrowheads="1" noChangeShapeType="1" noTextEdit="1"/>
              </p:cNvSpPr>
              <p:nvPr/>
            </p:nvSpPr>
            <p:spPr>
              <a:xfrm>
                <a:off x="10968846" y="3630253"/>
                <a:ext cx="558246" cy="328402"/>
              </a:xfrm>
              <a:prstGeom prst="rect">
                <a:avLst/>
              </a:prstGeom>
              <a:blipFill>
                <a:blip r:embed="rId1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10968846" y="405364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10968846" y="4053648"/>
                <a:ext cx="558246" cy="328402"/>
              </a:xfrm>
              <a:prstGeom prst="rect">
                <a:avLst/>
              </a:prstGeom>
              <a:blipFill>
                <a:blip r:embed="rId1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10968846" y="449294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3,1</m:t>
                          </m:r>
                        </m:sub>
                      </m:sSub>
                    </m:oMath>
                  </m:oMathPara>
                </a14:m>
                <a:endParaRPr lang="en-US" sz="1400" baseline="-25000" dirty="0">
                  <a:solidFill>
                    <a:schemeClr val="tx1"/>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10968846" y="4492948"/>
                <a:ext cx="558246" cy="328402"/>
              </a:xfrm>
              <a:prstGeom prst="rect">
                <a:avLst/>
              </a:prstGeom>
              <a:blipFill>
                <a:blip r:embed="rId16"/>
                <a:stretch>
                  <a:fillRect/>
                </a:stretch>
              </a:blipFill>
              <a:ln w="12700">
                <a:solidFill>
                  <a:srgbClr val="FF9300"/>
                </a:solidFill>
              </a:ln>
            </p:spPr>
            <p:txBody>
              <a:bodyPr/>
              <a:lstStyle/>
              <a:p>
                <a:r>
                  <a:rPr lang="en-US">
                    <a:noFill/>
                  </a:rPr>
                  <a:t> </a:t>
                </a:r>
              </a:p>
            </p:txBody>
          </p:sp>
        </mc:Fallback>
      </mc:AlternateContent>
      <p:cxnSp>
        <p:nvCxnSpPr>
          <p:cNvPr id="75" name="Straight Arrow Connector 74"/>
          <p:cNvCxnSpPr/>
          <p:nvPr/>
        </p:nvCxnSpPr>
        <p:spPr>
          <a:xfrm flipV="1">
            <a:off x="9637207" y="4898149"/>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10443925" y="4898146"/>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11249150" y="4895459"/>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9009570" y="3794454"/>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009569" y="4217849"/>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9009568" y="4659486"/>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9284143" y="1684267"/>
            <a:ext cx="2346513" cy="1320076"/>
          </a:xfrm>
          <a:prstGeom prst="rect">
            <a:avLst/>
          </a:prstGeom>
          <a:no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mc:AlternateContent xmlns:mc="http://schemas.openxmlformats.org/markup-compatibility/2006" xmlns:a14="http://schemas.microsoft.com/office/drawing/2010/main">
        <mc:Choice Requires="a14">
          <p:sp>
            <p:nvSpPr>
              <p:cNvPr id="84" name="Rectangle 83"/>
              <p:cNvSpPr/>
              <p:nvPr/>
            </p:nvSpPr>
            <p:spPr>
              <a:xfrm>
                <a:off x="9360480" y="175927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9360480" y="1759278"/>
                <a:ext cx="558246" cy="328402"/>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p:cNvSpPr/>
              <p:nvPr/>
            </p:nvSpPr>
            <p:spPr>
              <a:xfrm>
                <a:off x="9360480" y="218267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5" name="Rectangle 84"/>
              <p:cNvSpPr>
                <a:spLocks noRot="1" noChangeAspect="1" noMove="1" noResize="1" noEditPoints="1" noAdjustHandles="1" noChangeArrowheads="1" noChangeShapeType="1" noTextEdit="1"/>
              </p:cNvSpPr>
              <p:nvPr/>
            </p:nvSpPr>
            <p:spPr>
              <a:xfrm>
                <a:off x="9360480" y="2182673"/>
                <a:ext cx="558246" cy="328402"/>
              </a:xfrm>
              <a:prstGeom prst="rect">
                <a:avLst/>
              </a:prstGeom>
              <a:blipFill>
                <a:blip r:embed="rId1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p:cNvSpPr/>
              <p:nvPr/>
            </p:nvSpPr>
            <p:spPr>
              <a:xfrm>
                <a:off x="9360480" y="262197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6" name="Rectangle 85"/>
              <p:cNvSpPr>
                <a:spLocks noRot="1" noChangeAspect="1" noMove="1" noResize="1" noEditPoints="1" noAdjustHandles="1" noChangeArrowheads="1" noChangeShapeType="1" noTextEdit="1"/>
              </p:cNvSpPr>
              <p:nvPr/>
            </p:nvSpPr>
            <p:spPr>
              <a:xfrm>
                <a:off x="9360480" y="2621973"/>
                <a:ext cx="558246" cy="328402"/>
              </a:xfrm>
              <a:prstGeom prst="rect">
                <a:avLst/>
              </a:prstGeom>
              <a:blipFill>
                <a:blip r:embed="rId1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p:cNvSpPr/>
              <p:nvPr/>
            </p:nvSpPr>
            <p:spPr>
              <a:xfrm>
                <a:off x="10159071" y="175663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87" name="Rectangle 86"/>
              <p:cNvSpPr>
                <a:spLocks noRot="1" noChangeAspect="1" noMove="1" noResize="1" noEditPoints="1" noAdjustHandles="1" noChangeArrowheads="1" noChangeShapeType="1" noTextEdit="1"/>
              </p:cNvSpPr>
              <p:nvPr/>
            </p:nvSpPr>
            <p:spPr>
              <a:xfrm>
                <a:off x="10159071" y="1756637"/>
                <a:ext cx="558246" cy="328402"/>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p:cNvSpPr/>
              <p:nvPr/>
            </p:nvSpPr>
            <p:spPr>
              <a:xfrm>
                <a:off x="10159071" y="218003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8" name="Rectangle 87"/>
              <p:cNvSpPr>
                <a:spLocks noRot="1" noChangeAspect="1" noMove="1" noResize="1" noEditPoints="1" noAdjustHandles="1" noChangeArrowheads="1" noChangeShapeType="1" noTextEdit="1"/>
              </p:cNvSpPr>
              <p:nvPr/>
            </p:nvSpPr>
            <p:spPr>
              <a:xfrm>
                <a:off x="10159071" y="2180032"/>
                <a:ext cx="558246" cy="328402"/>
              </a:xfrm>
              <a:prstGeom prst="rect">
                <a:avLst/>
              </a:prstGeom>
              <a:blipFill>
                <a:blip r:embed="rId2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p:cNvSpPr/>
              <p:nvPr/>
            </p:nvSpPr>
            <p:spPr>
              <a:xfrm>
                <a:off x="10159071" y="261933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9" name="Rectangle 88"/>
              <p:cNvSpPr>
                <a:spLocks noRot="1" noChangeAspect="1" noMove="1" noResize="1" noEditPoints="1" noAdjustHandles="1" noChangeArrowheads="1" noChangeShapeType="1" noTextEdit="1"/>
              </p:cNvSpPr>
              <p:nvPr/>
            </p:nvSpPr>
            <p:spPr>
              <a:xfrm>
                <a:off x="10159071" y="2619332"/>
                <a:ext cx="558246" cy="328402"/>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10968846" y="175343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3,3</m:t>
                          </m:r>
                        </m:sub>
                      </m:sSub>
                    </m:oMath>
                  </m:oMathPara>
                </a14:m>
                <a:endParaRPr lang="en-US" sz="1400" baseline="-25000" dirty="0">
                  <a:solidFill>
                    <a:schemeClr val="tx1"/>
                  </a:solidFill>
                </a:endParaRPr>
              </a:p>
            </p:txBody>
          </p:sp>
        </mc:Choice>
        <mc:Fallback xmlns="">
          <p:sp>
            <p:nvSpPr>
              <p:cNvPr id="90" name="Rectangle 89"/>
              <p:cNvSpPr>
                <a:spLocks noRot="1" noChangeAspect="1" noMove="1" noResize="1" noEditPoints="1" noAdjustHandles="1" noChangeArrowheads="1" noChangeShapeType="1" noTextEdit="1"/>
              </p:cNvSpPr>
              <p:nvPr/>
            </p:nvSpPr>
            <p:spPr>
              <a:xfrm>
                <a:off x="10968846" y="1753438"/>
                <a:ext cx="558246" cy="328402"/>
              </a:xfrm>
              <a:prstGeom prst="rect">
                <a:avLst/>
              </a:prstGeom>
              <a:blipFill>
                <a:blip r:embed="rId2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p:cNvSpPr/>
              <p:nvPr/>
            </p:nvSpPr>
            <p:spPr>
              <a:xfrm>
                <a:off x="10968846" y="217683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91" name="Rectangle 90"/>
              <p:cNvSpPr>
                <a:spLocks noRot="1" noChangeAspect="1" noMove="1" noResize="1" noEditPoints="1" noAdjustHandles="1" noChangeArrowheads="1" noChangeShapeType="1" noTextEdit="1"/>
              </p:cNvSpPr>
              <p:nvPr/>
            </p:nvSpPr>
            <p:spPr>
              <a:xfrm>
                <a:off x="10968846" y="2176833"/>
                <a:ext cx="558246" cy="328402"/>
              </a:xfrm>
              <a:prstGeom prst="rect">
                <a:avLst/>
              </a:prstGeom>
              <a:blipFill>
                <a:blip r:embed="rId2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10968846" y="261613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10968846" y="2616133"/>
                <a:ext cx="558246" cy="328402"/>
              </a:xfrm>
              <a:prstGeom prst="rect">
                <a:avLst/>
              </a:prstGeom>
              <a:blipFill>
                <a:blip r:embed="rId2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8382002" y="1731333"/>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98" name="Rectangle 97"/>
              <p:cNvSpPr>
                <a:spLocks noRot="1" noChangeAspect="1" noMove="1" noResize="1" noEditPoints="1" noAdjustHandles="1" noChangeArrowheads="1" noChangeShapeType="1" noTextEdit="1"/>
              </p:cNvSpPr>
              <p:nvPr/>
            </p:nvSpPr>
            <p:spPr>
              <a:xfrm>
                <a:off x="8382002" y="1731333"/>
                <a:ext cx="575981" cy="328401"/>
              </a:xfrm>
              <a:prstGeom prst="rect">
                <a:avLst/>
              </a:prstGeom>
              <a:blipFill>
                <a:blip r:embed="rId26"/>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8382003" y="2154727"/>
                <a:ext cx="575981" cy="330439"/>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99" name="Rectangle 98"/>
              <p:cNvSpPr>
                <a:spLocks noRot="1" noChangeAspect="1" noMove="1" noResize="1" noEditPoints="1" noAdjustHandles="1" noChangeArrowheads="1" noChangeShapeType="1" noTextEdit="1"/>
              </p:cNvSpPr>
              <p:nvPr/>
            </p:nvSpPr>
            <p:spPr>
              <a:xfrm>
                <a:off x="8382003" y="2154727"/>
                <a:ext cx="575981" cy="330439"/>
              </a:xfrm>
              <a:prstGeom prst="rect">
                <a:avLst/>
              </a:prstGeom>
              <a:blipFill>
                <a:blip r:embed="rId27"/>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8382001" y="2588720"/>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100" name="Rectangle 99"/>
              <p:cNvSpPr>
                <a:spLocks noRot="1" noChangeAspect="1" noMove="1" noResize="1" noEditPoints="1" noAdjustHandles="1" noChangeArrowheads="1" noChangeShapeType="1" noTextEdit="1"/>
              </p:cNvSpPr>
              <p:nvPr/>
            </p:nvSpPr>
            <p:spPr>
              <a:xfrm>
                <a:off x="8382001" y="2588720"/>
                <a:ext cx="575981" cy="328401"/>
              </a:xfrm>
              <a:prstGeom prst="rect">
                <a:avLst/>
              </a:prstGeom>
              <a:blipFill>
                <a:blip r:embed="rId28"/>
                <a:stretch>
                  <a:fillRect/>
                </a:stretch>
              </a:blipFill>
              <a:ln w="12700">
                <a:solidFill>
                  <a:srgbClr val="BC44C4"/>
                </a:solidFill>
              </a:ln>
            </p:spPr>
            <p:txBody>
              <a:bodyPr/>
              <a:lstStyle/>
              <a:p>
                <a:r>
                  <a:rPr lang="en-US">
                    <a:noFill/>
                  </a:rPr>
                  <a:t> </a:t>
                </a:r>
              </a:p>
            </p:txBody>
          </p:sp>
        </mc:Fallback>
      </mc:AlternateContent>
      <p:cxnSp>
        <p:nvCxnSpPr>
          <p:cNvPr id="101" name="Straight Arrow Connector 100"/>
          <p:cNvCxnSpPr/>
          <p:nvPr/>
        </p:nvCxnSpPr>
        <p:spPr>
          <a:xfrm>
            <a:off x="9007061" y="1889693"/>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9007060" y="2313088"/>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9007059" y="2754725"/>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9284142" y="1254214"/>
            <a:ext cx="2346514" cy="25092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Product(→),   Sum(↑)</a:t>
            </a:r>
            <a:endParaRPr lang="en-US" sz="1400" baseline="-25000" dirty="0">
              <a:solidFill>
                <a:schemeClr val="tx1"/>
              </a:solidFill>
            </a:endParaRPr>
          </a:p>
        </p:txBody>
      </p:sp>
      <p:sp>
        <p:nvSpPr>
          <p:cNvPr id="106" name="Rectangle 105"/>
          <p:cNvSpPr/>
          <p:nvPr/>
        </p:nvSpPr>
        <p:spPr>
          <a:xfrm>
            <a:off x="9284142" y="3178529"/>
            <a:ext cx="2346513" cy="2357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Softmax</a:t>
            </a:r>
            <a:r>
              <a:rPr lang="en-US" sz="1400" dirty="0">
                <a:solidFill>
                  <a:schemeClr val="tx1"/>
                </a:solidFill>
              </a:rPr>
              <a:t>(↑)</a:t>
            </a:r>
            <a:endParaRPr lang="en-US" sz="1400" baseline="-25000" dirty="0">
              <a:solidFill>
                <a:schemeClr val="tx1"/>
              </a:solidFill>
            </a:endParaRPr>
          </a:p>
        </p:txBody>
      </p:sp>
      <p:cxnSp>
        <p:nvCxnSpPr>
          <p:cNvPr id="107" name="Straight Arrow Connector 106"/>
          <p:cNvCxnSpPr>
            <a:stCxn id="70" idx="0"/>
            <a:endCxn id="106" idx="2"/>
          </p:cNvCxnSpPr>
          <p:nvPr/>
        </p:nvCxnSpPr>
        <p:spPr>
          <a:xfrm flipH="1" flipV="1">
            <a:off x="10457399" y="3414321"/>
            <a:ext cx="1"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06" idx="0"/>
            <a:endCxn id="83" idx="2"/>
          </p:cNvCxnSpPr>
          <p:nvPr/>
        </p:nvCxnSpPr>
        <p:spPr>
          <a:xfrm flipV="1">
            <a:off x="10457399" y="3004343"/>
            <a:ext cx="1" cy="1741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83" idx="0"/>
            <a:endCxn id="105" idx="2"/>
          </p:cNvCxnSpPr>
          <p:nvPr/>
        </p:nvCxnSpPr>
        <p:spPr>
          <a:xfrm flipH="1" flipV="1">
            <a:off x="10457399" y="1505138"/>
            <a:ext cx="1" cy="1791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Rectangle 120"/>
              <p:cNvSpPr/>
              <p:nvPr/>
            </p:nvSpPr>
            <p:spPr>
              <a:xfrm>
                <a:off x="9416721" y="715093"/>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21" name="Rectangle 120"/>
              <p:cNvSpPr>
                <a:spLocks noRot="1" noChangeAspect="1" noMove="1" noResize="1" noEditPoints="1" noAdjustHandles="1" noChangeArrowheads="1" noChangeShapeType="1" noTextEdit="1"/>
              </p:cNvSpPr>
              <p:nvPr/>
            </p:nvSpPr>
            <p:spPr>
              <a:xfrm>
                <a:off x="9416721" y="715093"/>
                <a:ext cx="440971" cy="395223"/>
              </a:xfrm>
              <a:prstGeom prst="rect">
                <a:avLst/>
              </a:prstGeom>
              <a:blipFill>
                <a:blip r:embed="rId29"/>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Rectangle 121"/>
              <p:cNvSpPr/>
              <p:nvPr/>
            </p:nvSpPr>
            <p:spPr>
              <a:xfrm>
                <a:off x="10236912" y="720299"/>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22" name="Rectangle 121"/>
              <p:cNvSpPr>
                <a:spLocks noRot="1" noChangeAspect="1" noMove="1" noResize="1" noEditPoints="1" noAdjustHandles="1" noChangeArrowheads="1" noChangeShapeType="1" noTextEdit="1"/>
              </p:cNvSpPr>
              <p:nvPr/>
            </p:nvSpPr>
            <p:spPr>
              <a:xfrm>
                <a:off x="10236912" y="720299"/>
                <a:ext cx="440971" cy="395223"/>
              </a:xfrm>
              <a:prstGeom prst="rect">
                <a:avLst/>
              </a:prstGeom>
              <a:blipFill>
                <a:blip r:embed="rId30"/>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Rectangle 122"/>
              <p:cNvSpPr/>
              <p:nvPr/>
            </p:nvSpPr>
            <p:spPr>
              <a:xfrm>
                <a:off x="11027483" y="716926"/>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3" name="Rectangle 122"/>
              <p:cNvSpPr>
                <a:spLocks noRot="1" noChangeAspect="1" noMove="1" noResize="1" noEditPoints="1" noAdjustHandles="1" noChangeArrowheads="1" noChangeShapeType="1" noTextEdit="1"/>
              </p:cNvSpPr>
              <p:nvPr/>
            </p:nvSpPr>
            <p:spPr>
              <a:xfrm>
                <a:off x="11027483" y="716926"/>
                <a:ext cx="440971" cy="395223"/>
              </a:xfrm>
              <a:prstGeom prst="rect">
                <a:avLst/>
              </a:prstGeom>
              <a:blipFill>
                <a:blip r:embed="rId31"/>
                <a:stretch>
                  <a:fillRect/>
                </a:stretch>
              </a:blipFill>
              <a:ln w="12700">
                <a:solidFill>
                  <a:schemeClr val="accent2"/>
                </a:solidFill>
              </a:ln>
            </p:spPr>
            <p:txBody>
              <a:bodyPr/>
              <a:lstStyle/>
              <a:p>
                <a:r>
                  <a:rPr lang="en-US">
                    <a:noFill/>
                  </a:rPr>
                  <a:t> </a:t>
                </a:r>
              </a:p>
            </p:txBody>
          </p:sp>
        </mc:Fallback>
      </mc:AlternateContent>
      <p:cxnSp>
        <p:nvCxnSpPr>
          <p:cNvPr id="124" name="Straight Arrow Connector 123"/>
          <p:cNvCxnSpPr>
            <a:endCxn id="121" idx="2"/>
          </p:cNvCxnSpPr>
          <p:nvPr/>
        </p:nvCxnSpPr>
        <p:spPr>
          <a:xfrm flipV="1">
            <a:off x="9637207" y="1110316"/>
            <a:ext cx="0"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05" idx="0"/>
            <a:endCxn id="122" idx="2"/>
          </p:cNvCxnSpPr>
          <p:nvPr/>
        </p:nvCxnSpPr>
        <p:spPr>
          <a:xfrm flipH="1" flipV="1">
            <a:off x="10457398" y="1115522"/>
            <a:ext cx="1" cy="1386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endCxn id="123" idx="2"/>
          </p:cNvCxnSpPr>
          <p:nvPr/>
        </p:nvCxnSpPr>
        <p:spPr>
          <a:xfrm flipV="1">
            <a:off x="11247969" y="1112149"/>
            <a:ext cx="0" cy="1495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9419118"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9419118" y="5624575"/>
                <a:ext cx="440971" cy="395223"/>
              </a:xfrm>
              <a:prstGeom prst="rect">
                <a:avLst/>
              </a:prstGeom>
              <a:blipFill>
                <a:blip r:embed="rId3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230634"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30634" y="5624575"/>
                <a:ext cx="440971" cy="395223"/>
              </a:xfrm>
              <a:prstGeom prst="rect">
                <a:avLst/>
              </a:prstGeom>
              <a:blipFill>
                <a:blip r:embed="rId3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031061"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11031061" y="5624575"/>
                <a:ext cx="440971" cy="395223"/>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sp>
        <p:nvSpPr>
          <p:cNvPr id="72" name="TextBox 71">
            <a:extLst>
              <a:ext uri="{FF2B5EF4-FFF2-40B4-BE49-F238E27FC236}">
                <a16:creationId xmlns:a16="http://schemas.microsoft.com/office/drawing/2014/main" id="{11656435-1732-2542-9E85-DD05A086938C}"/>
              </a:ext>
            </a:extLst>
          </p:cNvPr>
          <p:cNvSpPr txBox="1"/>
          <p:nvPr/>
        </p:nvSpPr>
        <p:spPr>
          <a:xfrm>
            <a:off x="9021500" y="6183868"/>
            <a:ext cx="1189300" cy="369332"/>
          </a:xfrm>
          <a:prstGeom prst="rect">
            <a:avLst/>
          </a:prstGeom>
          <a:noFill/>
        </p:spPr>
        <p:txBody>
          <a:bodyPr wrap="none" rtlCol="0">
            <a:spAutoFit/>
          </a:bodyPr>
          <a:lstStyle/>
          <a:p>
            <a:r>
              <a:rPr lang="en-US" dirty="0">
                <a:solidFill>
                  <a:srgbClr val="0000FF"/>
                </a:solidFill>
              </a:rPr>
              <a:t>&lt;START&gt;</a:t>
            </a:r>
          </a:p>
        </p:txBody>
      </p:sp>
      <p:sp>
        <p:nvSpPr>
          <p:cNvPr id="73" name="TextBox 72">
            <a:extLst>
              <a:ext uri="{FF2B5EF4-FFF2-40B4-BE49-F238E27FC236}">
                <a16:creationId xmlns:a16="http://schemas.microsoft.com/office/drawing/2014/main" id="{7787AC07-292C-D44F-8BF1-7CFB7BACD567}"/>
              </a:ext>
            </a:extLst>
          </p:cNvPr>
          <p:cNvSpPr txBox="1"/>
          <p:nvPr/>
        </p:nvSpPr>
        <p:spPr>
          <a:xfrm>
            <a:off x="10134600" y="6183868"/>
            <a:ext cx="620683" cy="369332"/>
          </a:xfrm>
          <a:prstGeom prst="rect">
            <a:avLst/>
          </a:prstGeom>
          <a:noFill/>
        </p:spPr>
        <p:txBody>
          <a:bodyPr wrap="none" rtlCol="0">
            <a:spAutoFit/>
          </a:bodyPr>
          <a:lstStyle/>
          <a:p>
            <a:r>
              <a:rPr lang="en-US" dirty="0">
                <a:solidFill>
                  <a:srgbClr val="0000FF"/>
                </a:solidFill>
              </a:rPr>
              <a:t>This</a:t>
            </a:r>
          </a:p>
        </p:txBody>
      </p:sp>
      <p:sp>
        <p:nvSpPr>
          <p:cNvPr id="79" name="TextBox 78">
            <a:extLst>
              <a:ext uri="{FF2B5EF4-FFF2-40B4-BE49-F238E27FC236}">
                <a16:creationId xmlns:a16="http://schemas.microsoft.com/office/drawing/2014/main" id="{55589C9A-D31E-9047-964F-63CCD75A97A4}"/>
              </a:ext>
            </a:extLst>
          </p:cNvPr>
          <p:cNvSpPr txBox="1"/>
          <p:nvPr/>
        </p:nvSpPr>
        <p:spPr>
          <a:xfrm>
            <a:off x="11060712" y="6183868"/>
            <a:ext cx="351378" cy="369332"/>
          </a:xfrm>
          <a:prstGeom prst="rect">
            <a:avLst/>
          </a:prstGeom>
          <a:noFill/>
        </p:spPr>
        <p:txBody>
          <a:bodyPr wrap="none" rtlCol="0">
            <a:spAutoFit/>
          </a:bodyPr>
          <a:lstStyle/>
          <a:p>
            <a:r>
              <a:rPr lang="en-US" dirty="0">
                <a:solidFill>
                  <a:srgbClr val="0000FF"/>
                </a:solidFill>
              </a:rPr>
              <a:t>is</a:t>
            </a:r>
          </a:p>
        </p:txBody>
      </p:sp>
      <p:sp>
        <p:nvSpPr>
          <p:cNvPr id="80" name="TextBox 79">
            <a:extLst>
              <a:ext uri="{FF2B5EF4-FFF2-40B4-BE49-F238E27FC236}">
                <a16:creationId xmlns:a16="http://schemas.microsoft.com/office/drawing/2014/main" id="{AAEC374C-2902-5344-B3CC-352702D55D20}"/>
              </a:ext>
            </a:extLst>
          </p:cNvPr>
          <p:cNvSpPr txBox="1"/>
          <p:nvPr/>
        </p:nvSpPr>
        <p:spPr>
          <a:xfrm>
            <a:off x="9296400" y="228600"/>
            <a:ext cx="620683" cy="369332"/>
          </a:xfrm>
          <a:prstGeom prst="rect">
            <a:avLst/>
          </a:prstGeom>
          <a:noFill/>
        </p:spPr>
        <p:txBody>
          <a:bodyPr wrap="none" rtlCol="0">
            <a:spAutoFit/>
          </a:bodyPr>
          <a:lstStyle/>
          <a:p>
            <a:r>
              <a:rPr lang="en-US" dirty="0">
                <a:solidFill>
                  <a:srgbClr val="0000FF"/>
                </a:solidFill>
              </a:rPr>
              <a:t>This</a:t>
            </a:r>
          </a:p>
        </p:txBody>
      </p:sp>
      <p:sp>
        <p:nvSpPr>
          <p:cNvPr id="93" name="TextBox 92">
            <a:extLst>
              <a:ext uri="{FF2B5EF4-FFF2-40B4-BE49-F238E27FC236}">
                <a16:creationId xmlns:a16="http://schemas.microsoft.com/office/drawing/2014/main" id="{95FDA72B-9F6A-F746-BFEB-CEF385B73F0E}"/>
              </a:ext>
            </a:extLst>
          </p:cNvPr>
          <p:cNvSpPr txBox="1"/>
          <p:nvPr/>
        </p:nvSpPr>
        <p:spPr>
          <a:xfrm>
            <a:off x="10246505" y="233166"/>
            <a:ext cx="351378" cy="369332"/>
          </a:xfrm>
          <a:prstGeom prst="rect">
            <a:avLst/>
          </a:prstGeom>
          <a:noFill/>
        </p:spPr>
        <p:txBody>
          <a:bodyPr wrap="none" rtlCol="0">
            <a:spAutoFit/>
          </a:bodyPr>
          <a:lstStyle/>
          <a:p>
            <a:r>
              <a:rPr lang="en-US" dirty="0">
                <a:solidFill>
                  <a:srgbClr val="0000FF"/>
                </a:solidFill>
              </a:rPr>
              <a:t>is</a:t>
            </a:r>
          </a:p>
        </p:txBody>
      </p:sp>
      <p:sp>
        <p:nvSpPr>
          <p:cNvPr id="94" name="TextBox 93">
            <a:extLst>
              <a:ext uri="{FF2B5EF4-FFF2-40B4-BE49-F238E27FC236}">
                <a16:creationId xmlns:a16="http://schemas.microsoft.com/office/drawing/2014/main" id="{D7921C65-20DF-E647-91C3-0D9F28A16814}"/>
              </a:ext>
            </a:extLst>
          </p:cNvPr>
          <p:cNvSpPr txBox="1"/>
          <p:nvPr/>
        </p:nvSpPr>
        <p:spPr>
          <a:xfrm>
            <a:off x="11026582" y="233166"/>
            <a:ext cx="479618" cy="369332"/>
          </a:xfrm>
          <a:prstGeom prst="rect">
            <a:avLst/>
          </a:prstGeom>
          <a:noFill/>
        </p:spPr>
        <p:txBody>
          <a:bodyPr wrap="none" rtlCol="0">
            <a:spAutoFit/>
          </a:bodyPr>
          <a:lstStyle/>
          <a:p>
            <a:r>
              <a:rPr lang="en-US" dirty="0">
                <a:solidFill>
                  <a:srgbClr val="0000FF"/>
                </a:solidFill>
              </a:rPr>
              <a:t>….</a:t>
            </a:r>
          </a:p>
        </p:txBody>
      </p:sp>
      <p:sp>
        <p:nvSpPr>
          <p:cNvPr id="95" name="TextBox 94">
            <a:extLst>
              <a:ext uri="{FF2B5EF4-FFF2-40B4-BE49-F238E27FC236}">
                <a16:creationId xmlns:a16="http://schemas.microsoft.com/office/drawing/2014/main" id="{2497E7BB-6D50-F442-ADCA-963767E983FF}"/>
              </a:ext>
            </a:extLst>
          </p:cNvPr>
          <p:cNvSpPr txBox="1"/>
          <p:nvPr/>
        </p:nvSpPr>
        <p:spPr>
          <a:xfrm>
            <a:off x="50234" y="6488668"/>
            <a:ext cx="2525050" cy="338554"/>
          </a:xfrm>
          <a:prstGeom prst="rect">
            <a:avLst/>
          </a:prstGeom>
          <a:noFill/>
        </p:spPr>
        <p:txBody>
          <a:bodyPr wrap="none" rtlCol="0">
            <a:spAutoFit/>
          </a:bodyPr>
          <a:lstStyle/>
          <a:p>
            <a:r>
              <a:rPr lang="en-US" sz="1600" dirty="0"/>
              <a:t>Adapted from </a:t>
            </a:r>
            <a:r>
              <a:rPr lang="en-US" sz="1600" dirty="0">
                <a:hlinkClick r:id="rId35"/>
              </a:rPr>
              <a:t>J. Johnson</a:t>
            </a:r>
            <a:endParaRPr lang="en-US" sz="1600" dirty="0"/>
          </a:p>
        </p:txBody>
      </p:sp>
    </p:spTree>
    <p:extLst>
      <p:ext uri="{BB962C8B-B14F-4D97-AF65-F5344CB8AC3E}">
        <p14:creationId xmlns:p14="http://schemas.microsoft.com/office/powerpoint/2010/main" val="292860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D55BD53-138E-0D48-86D5-860BC4AF728E}"/>
              </a:ext>
            </a:extLst>
          </p:cNvPr>
          <p:cNvSpPr/>
          <p:nvPr/>
        </p:nvSpPr>
        <p:spPr>
          <a:xfrm>
            <a:off x="7391400" y="687665"/>
            <a:ext cx="4800600" cy="22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9464064" y="5854565"/>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2" name="Rectangle 141"/>
          <p:cNvSpPr/>
          <p:nvPr/>
        </p:nvSpPr>
        <p:spPr>
          <a:xfrm>
            <a:off x="9667008"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3" name="Rectangle 142"/>
          <p:cNvSpPr/>
          <p:nvPr/>
        </p:nvSpPr>
        <p:spPr>
          <a:xfrm>
            <a:off x="10496066"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4" name="Rectangle 143"/>
          <p:cNvSpPr/>
          <p:nvPr/>
        </p:nvSpPr>
        <p:spPr>
          <a:xfrm>
            <a:off x="10256238"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5" name="Rectangle 144"/>
          <p:cNvSpPr/>
          <p:nvPr/>
        </p:nvSpPr>
        <p:spPr>
          <a:xfrm>
            <a:off x="11066601"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6" name="Rectangle 145"/>
          <p:cNvSpPr/>
          <p:nvPr/>
        </p:nvSpPr>
        <p:spPr>
          <a:xfrm>
            <a:off x="11282715"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70" name="Rectangle 69"/>
          <p:cNvSpPr/>
          <p:nvPr/>
        </p:nvSpPr>
        <p:spPr>
          <a:xfrm>
            <a:off x="9284143" y="3561082"/>
            <a:ext cx="2346513" cy="1320076"/>
          </a:xfrm>
          <a:prstGeom prst="rect">
            <a:avLst/>
          </a:prstGeom>
          <a:solidFill>
            <a:schemeClr val="accent3">
              <a:lumMod val="20000"/>
              <a:lumOff val="80000"/>
            </a:schemeClr>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2" name="Title 1"/>
          <p:cNvSpPr>
            <a:spLocks noGrp="1"/>
          </p:cNvSpPr>
          <p:nvPr>
            <p:ph type="title"/>
          </p:nvPr>
        </p:nvSpPr>
        <p:spPr/>
        <p:txBody>
          <a:bodyPr>
            <a:normAutofit/>
          </a:bodyPr>
          <a:lstStyle/>
          <a:p>
            <a:r>
              <a:rPr lang="en-US" dirty="0"/>
              <a:t>Masked self-attention layer</a:t>
            </a:r>
          </a:p>
        </p:txBody>
      </p:sp>
      <p:sp>
        <p:nvSpPr>
          <p:cNvPr id="5" name="Content Placeholder 4">
            <a:extLst>
              <a:ext uri="{FF2B5EF4-FFF2-40B4-BE49-F238E27FC236}">
                <a16:creationId xmlns:a16="http://schemas.microsoft.com/office/drawing/2014/main" id="{28016ADD-E20A-8440-B30C-99A3EC119BC4}"/>
              </a:ext>
            </a:extLst>
          </p:cNvPr>
          <p:cNvSpPr>
            <a:spLocks noGrp="1"/>
          </p:cNvSpPr>
          <p:nvPr>
            <p:ph idx="1"/>
          </p:nvPr>
        </p:nvSpPr>
        <p:spPr>
          <a:xfrm>
            <a:off x="914400" y="914400"/>
            <a:ext cx="6654308" cy="5257800"/>
          </a:xfrm>
        </p:spPr>
        <p:txBody>
          <a:bodyPr/>
          <a:lstStyle/>
          <a:p>
            <a:pPr marL="457200" indent="-457200">
              <a:buFont typeface="Arial" panose="020B0604020202020204" pitchFamily="34" charset="0"/>
              <a:buChar char="•"/>
            </a:pPr>
            <a:r>
              <a:rPr lang="en-US" dirty="0"/>
              <a:t>The decoder should not “look ahead” in the output sequence</a:t>
            </a:r>
          </a:p>
          <a:p>
            <a:endParaRPr lang="en-US" dirty="0"/>
          </a:p>
        </p:txBody>
      </p:sp>
      <mc:AlternateContent xmlns:mc="http://schemas.openxmlformats.org/markup-compatibility/2006" xmlns:a14="http://schemas.microsoft.com/office/drawing/2010/main">
        <mc:Choice Requires="a14">
          <p:sp>
            <p:nvSpPr>
              <p:cNvPr id="10" name="Rectangle 9"/>
              <p:cNvSpPr/>
              <p:nvPr/>
            </p:nvSpPr>
            <p:spPr>
              <a:xfrm>
                <a:off x="9419118" y="5070659"/>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9419118" y="5070659"/>
                <a:ext cx="440971" cy="395223"/>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225836" y="5070656"/>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0225836" y="5070656"/>
                <a:ext cx="440971" cy="395223"/>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031061" y="5067969"/>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031061" y="5067969"/>
                <a:ext cx="440971" cy="395223"/>
              </a:xfrm>
              <a:prstGeom prst="rect">
                <a:avLst/>
              </a:prstGeom>
              <a:blipFill>
                <a:blip r:embed="rId4"/>
                <a:stretch>
                  <a:fillRect/>
                </a:stretch>
              </a:blipFill>
              <a:ln w="12700">
                <a:solidFill>
                  <a:schemeClr val="accent1"/>
                </a:solidFill>
              </a:ln>
            </p:spPr>
            <p:txBody>
              <a:bodyPr/>
              <a:lstStyle/>
              <a:p>
                <a:r>
                  <a:rPr lang="en-US">
                    <a:noFill/>
                  </a:rPr>
                  <a:t> </a:t>
                </a:r>
              </a:p>
            </p:txBody>
          </p:sp>
        </mc:Fallback>
      </mc:AlternateContent>
      <p:cxnSp>
        <p:nvCxnSpPr>
          <p:cNvPr id="22" name="Straight Arrow Connector 21"/>
          <p:cNvCxnSpPr>
            <a:stCxn id="18" idx="0"/>
            <a:endCxn id="10" idx="2"/>
          </p:cNvCxnSpPr>
          <p:nvPr/>
        </p:nvCxnSpPr>
        <p:spPr>
          <a:xfrm flipV="1">
            <a:off x="9639604" y="5465882"/>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9" idx="0"/>
            <a:endCxn id="11" idx="2"/>
          </p:cNvCxnSpPr>
          <p:nvPr/>
        </p:nvCxnSpPr>
        <p:spPr>
          <a:xfrm flipH="1" flipV="1">
            <a:off x="10446322" y="5465879"/>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0"/>
            <a:endCxn id="12" idx="2"/>
          </p:cNvCxnSpPr>
          <p:nvPr/>
        </p:nvCxnSpPr>
        <p:spPr>
          <a:xfrm flipV="1">
            <a:off x="11251547" y="5463192"/>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p:cNvSpPr/>
              <p:nvPr/>
            </p:nvSpPr>
            <p:spPr>
              <a:xfrm>
                <a:off x="8384511" y="3636094"/>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8384511" y="3636094"/>
                <a:ext cx="575981" cy="328401"/>
              </a:xfrm>
              <a:prstGeom prst="rect">
                <a:avLst/>
              </a:prstGeom>
              <a:blipFill>
                <a:blip r:embed="rId5"/>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8384512" y="4059488"/>
                <a:ext cx="575981" cy="330439"/>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8384512" y="4059488"/>
                <a:ext cx="575981" cy="330439"/>
              </a:xfrm>
              <a:prstGeom prst="rect">
                <a:avLst/>
              </a:prstGeom>
              <a:blipFill>
                <a:blip r:embed="rId6"/>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384510" y="4493481"/>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8384510" y="4493481"/>
                <a:ext cx="575981" cy="328401"/>
              </a:xfrm>
              <a:prstGeom prst="rect">
                <a:avLst/>
              </a:prstGeom>
              <a:blipFill>
                <a:blip r:embed="rId7"/>
                <a:stretch>
                  <a:fillRect/>
                </a:stretch>
              </a:blipFill>
              <a:ln w="12700">
                <a:solidFill>
                  <a:schemeClr val="accent2"/>
                </a:solidFill>
              </a:ln>
            </p:spPr>
            <p:txBody>
              <a:bodyPr/>
              <a:lstStyle/>
              <a:p>
                <a:r>
                  <a:rPr lang="en-US">
                    <a:noFill/>
                  </a:rPr>
                  <a:t> </a:t>
                </a:r>
              </a:p>
            </p:txBody>
          </p:sp>
        </mc:Fallback>
      </mc:AlternateContent>
      <p:cxnSp>
        <p:nvCxnSpPr>
          <p:cNvPr id="39" name="Elbow Connector 38"/>
          <p:cNvCxnSpPr>
            <a:stCxn id="145" idx="2"/>
            <a:endCxn id="36" idx="1"/>
          </p:cNvCxnSpPr>
          <p:nvPr/>
        </p:nvCxnSpPr>
        <p:spPr>
          <a:xfrm rot="5400000" flipH="1">
            <a:off x="8655875" y="3528932"/>
            <a:ext cx="2216233" cy="2758961"/>
          </a:xfrm>
          <a:prstGeom prst="bentConnector4">
            <a:avLst>
              <a:gd name="adj1" fmla="val -15398"/>
              <a:gd name="adj2" fmla="val 111888"/>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44" idx="2"/>
            <a:endCxn id="37" idx="1"/>
          </p:cNvCxnSpPr>
          <p:nvPr/>
        </p:nvCxnSpPr>
        <p:spPr>
          <a:xfrm rot="5400000" flipH="1">
            <a:off x="8462901" y="4146320"/>
            <a:ext cx="1791820" cy="1948597"/>
          </a:xfrm>
          <a:prstGeom prst="bentConnector4">
            <a:avLst>
              <a:gd name="adj1" fmla="val -13498"/>
              <a:gd name="adj2" fmla="val 111732"/>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141" idx="2"/>
            <a:endCxn id="38" idx="1"/>
          </p:cNvCxnSpPr>
          <p:nvPr/>
        </p:nvCxnSpPr>
        <p:spPr>
          <a:xfrm rot="5400000" flipH="1">
            <a:off x="8281664" y="4760529"/>
            <a:ext cx="1362117" cy="1156425"/>
          </a:xfrm>
          <a:prstGeom prst="bentConnector4">
            <a:avLst>
              <a:gd name="adj1" fmla="val -10459"/>
              <a:gd name="adj2" fmla="val 111746"/>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ectangle 60"/>
              <p:cNvSpPr/>
              <p:nvPr/>
            </p:nvSpPr>
            <p:spPr>
              <a:xfrm>
                <a:off x="9360480" y="363609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9360480" y="3636093"/>
                <a:ext cx="558246" cy="328402"/>
              </a:xfrm>
              <a:prstGeom prst="rect">
                <a:avLst/>
              </a:prstGeom>
              <a:blipFill>
                <a:blip r:embed="rId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9360480" y="405948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9360480" y="4059488"/>
                <a:ext cx="558246" cy="328402"/>
              </a:xfrm>
              <a:prstGeom prst="rect">
                <a:avLst/>
              </a:prstGeom>
              <a:blipFill>
                <a:blip r:embed="rId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9360480" y="449878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3" name="Rectangle 62"/>
              <p:cNvSpPr>
                <a:spLocks noRot="1" noChangeAspect="1" noMove="1" noResize="1" noEditPoints="1" noAdjustHandles="1" noChangeArrowheads="1" noChangeShapeType="1" noTextEdit="1"/>
              </p:cNvSpPr>
              <p:nvPr/>
            </p:nvSpPr>
            <p:spPr>
              <a:xfrm>
                <a:off x="9360480" y="4498788"/>
                <a:ext cx="558246" cy="328402"/>
              </a:xfrm>
              <a:prstGeom prst="rect">
                <a:avLst/>
              </a:prstGeom>
              <a:blipFill>
                <a:blip r:embed="rId1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p:cNvSpPr/>
              <p:nvPr/>
            </p:nvSpPr>
            <p:spPr>
              <a:xfrm>
                <a:off x="10159071" y="363345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10159071" y="3633452"/>
                <a:ext cx="558246" cy="328402"/>
              </a:xfrm>
              <a:prstGeom prst="rect">
                <a:avLst/>
              </a:prstGeom>
              <a:blipFill>
                <a:blip r:embed="rId1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10159071" y="405684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2,2</m:t>
                          </m:r>
                        </m:sub>
                      </m:sSub>
                    </m:oMath>
                  </m:oMathPara>
                </a14:m>
                <a:endParaRPr lang="en-US" sz="1400" baseline="-25000" dirty="0">
                  <a:solidFill>
                    <a:schemeClr val="tx1"/>
                  </a:solidFill>
                </a:endParaRPr>
              </a:p>
            </p:txBody>
          </p:sp>
        </mc:Choice>
        <mc:Fallback xmlns="">
          <p:sp>
            <p:nvSpPr>
              <p:cNvPr id="65" name="Rectangle 64"/>
              <p:cNvSpPr>
                <a:spLocks noRot="1" noChangeAspect="1" noMove="1" noResize="1" noEditPoints="1" noAdjustHandles="1" noChangeArrowheads="1" noChangeShapeType="1" noTextEdit="1"/>
              </p:cNvSpPr>
              <p:nvPr/>
            </p:nvSpPr>
            <p:spPr>
              <a:xfrm>
                <a:off x="10159071" y="4056847"/>
                <a:ext cx="558246" cy="328402"/>
              </a:xfrm>
              <a:prstGeom prst="rect">
                <a:avLst/>
              </a:prstGeom>
              <a:blipFill>
                <a:blip r:embed="rId1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p:cNvSpPr/>
              <p:nvPr/>
            </p:nvSpPr>
            <p:spPr>
              <a:xfrm>
                <a:off x="10159071" y="449614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6" name="Rectangle 65"/>
              <p:cNvSpPr>
                <a:spLocks noRot="1" noChangeAspect="1" noMove="1" noResize="1" noEditPoints="1" noAdjustHandles="1" noChangeArrowheads="1" noChangeShapeType="1" noTextEdit="1"/>
              </p:cNvSpPr>
              <p:nvPr/>
            </p:nvSpPr>
            <p:spPr>
              <a:xfrm>
                <a:off x="10159071" y="4496147"/>
                <a:ext cx="558246" cy="328402"/>
              </a:xfrm>
              <a:prstGeom prst="rect">
                <a:avLst/>
              </a:prstGeom>
              <a:blipFill>
                <a:blip r:embed="rId1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0968846" y="363025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7" name="Rectangle 66"/>
              <p:cNvSpPr>
                <a:spLocks noRot="1" noChangeAspect="1" noMove="1" noResize="1" noEditPoints="1" noAdjustHandles="1" noChangeArrowheads="1" noChangeShapeType="1" noTextEdit="1"/>
              </p:cNvSpPr>
              <p:nvPr/>
            </p:nvSpPr>
            <p:spPr>
              <a:xfrm>
                <a:off x="10968846" y="3630253"/>
                <a:ext cx="558246" cy="328402"/>
              </a:xfrm>
              <a:prstGeom prst="rect">
                <a:avLst/>
              </a:prstGeom>
              <a:blipFill>
                <a:blip r:embed="rId1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10968846" y="405364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10968846" y="4053648"/>
                <a:ext cx="558246" cy="328402"/>
              </a:xfrm>
              <a:prstGeom prst="rect">
                <a:avLst/>
              </a:prstGeom>
              <a:blipFill>
                <a:blip r:embed="rId1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10968846" y="449294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3,1</m:t>
                          </m:r>
                        </m:sub>
                      </m:sSub>
                    </m:oMath>
                  </m:oMathPara>
                </a14:m>
                <a:endParaRPr lang="en-US" sz="1400" baseline="-25000" dirty="0">
                  <a:solidFill>
                    <a:schemeClr val="tx1"/>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10968846" y="4492948"/>
                <a:ext cx="558246" cy="328402"/>
              </a:xfrm>
              <a:prstGeom prst="rect">
                <a:avLst/>
              </a:prstGeom>
              <a:blipFill>
                <a:blip r:embed="rId16"/>
                <a:stretch>
                  <a:fillRect/>
                </a:stretch>
              </a:blipFill>
              <a:ln w="12700">
                <a:solidFill>
                  <a:srgbClr val="FF9300"/>
                </a:solidFill>
              </a:ln>
            </p:spPr>
            <p:txBody>
              <a:bodyPr/>
              <a:lstStyle/>
              <a:p>
                <a:r>
                  <a:rPr lang="en-US">
                    <a:noFill/>
                  </a:rPr>
                  <a:t> </a:t>
                </a:r>
              </a:p>
            </p:txBody>
          </p:sp>
        </mc:Fallback>
      </mc:AlternateContent>
      <p:cxnSp>
        <p:nvCxnSpPr>
          <p:cNvPr id="75" name="Straight Arrow Connector 74"/>
          <p:cNvCxnSpPr/>
          <p:nvPr/>
        </p:nvCxnSpPr>
        <p:spPr>
          <a:xfrm flipV="1">
            <a:off x="9637207" y="4898149"/>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10443925" y="4898146"/>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11249150" y="4895459"/>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9009570" y="3794454"/>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009569" y="4217849"/>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9009568" y="4659486"/>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9284143" y="1684267"/>
            <a:ext cx="2346513" cy="1320076"/>
          </a:xfrm>
          <a:prstGeom prst="rect">
            <a:avLst/>
          </a:prstGeom>
          <a:no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mc:AlternateContent xmlns:mc="http://schemas.openxmlformats.org/markup-compatibility/2006" xmlns:a14="http://schemas.microsoft.com/office/drawing/2010/main">
        <mc:Choice Requires="a14">
          <p:sp>
            <p:nvSpPr>
              <p:cNvPr id="84" name="Rectangle 83"/>
              <p:cNvSpPr/>
              <p:nvPr/>
            </p:nvSpPr>
            <p:spPr>
              <a:xfrm>
                <a:off x="9360480" y="175927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9360480" y="1759278"/>
                <a:ext cx="558246" cy="328402"/>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p:cNvSpPr/>
              <p:nvPr/>
            </p:nvSpPr>
            <p:spPr>
              <a:xfrm>
                <a:off x="9360480" y="218267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5" name="Rectangle 84"/>
              <p:cNvSpPr>
                <a:spLocks noRot="1" noChangeAspect="1" noMove="1" noResize="1" noEditPoints="1" noAdjustHandles="1" noChangeArrowheads="1" noChangeShapeType="1" noTextEdit="1"/>
              </p:cNvSpPr>
              <p:nvPr/>
            </p:nvSpPr>
            <p:spPr>
              <a:xfrm>
                <a:off x="9360480" y="2182673"/>
                <a:ext cx="558246" cy="328402"/>
              </a:xfrm>
              <a:prstGeom prst="rect">
                <a:avLst/>
              </a:prstGeom>
              <a:blipFill>
                <a:blip r:embed="rId1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p:cNvSpPr/>
              <p:nvPr/>
            </p:nvSpPr>
            <p:spPr>
              <a:xfrm>
                <a:off x="9360480" y="262197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6" name="Rectangle 85"/>
              <p:cNvSpPr>
                <a:spLocks noRot="1" noChangeAspect="1" noMove="1" noResize="1" noEditPoints="1" noAdjustHandles="1" noChangeArrowheads="1" noChangeShapeType="1" noTextEdit="1"/>
              </p:cNvSpPr>
              <p:nvPr/>
            </p:nvSpPr>
            <p:spPr>
              <a:xfrm>
                <a:off x="9360480" y="2621973"/>
                <a:ext cx="558246" cy="328402"/>
              </a:xfrm>
              <a:prstGeom prst="rect">
                <a:avLst/>
              </a:prstGeom>
              <a:blipFill>
                <a:blip r:embed="rId1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p:cNvSpPr/>
              <p:nvPr/>
            </p:nvSpPr>
            <p:spPr>
              <a:xfrm>
                <a:off x="10159071" y="175663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87" name="Rectangle 86"/>
              <p:cNvSpPr>
                <a:spLocks noRot="1" noChangeAspect="1" noMove="1" noResize="1" noEditPoints="1" noAdjustHandles="1" noChangeArrowheads="1" noChangeShapeType="1" noTextEdit="1"/>
              </p:cNvSpPr>
              <p:nvPr/>
            </p:nvSpPr>
            <p:spPr>
              <a:xfrm>
                <a:off x="10159071" y="1756637"/>
                <a:ext cx="558246" cy="328402"/>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p:cNvSpPr/>
              <p:nvPr/>
            </p:nvSpPr>
            <p:spPr>
              <a:xfrm>
                <a:off x="10159071" y="218003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8" name="Rectangle 87"/>
              <p:cNvSpPr>
                <a:spLocks noRot="1" noChangeAspect="1" noMove="1" noResize="1" noEditPoints="1" noAdjustHandles="1" noChangeArrowheads="1" noChangeShapeType="1" noTextEdit="1"/>
              </p:cNvSpPr>
              <p:nvPr/>
            </p:nvSpPr>
            <p:spPr>
              <a:xfrm>
                <a:off x="10159071" y="2180032"/>
                <a:ext cx="558246" cy="328402"/>
              </a:xfrm>
              <a:prstGeom prst="rect">
                <a:avLst/>
              </a:prstGeom>
              <a:blipFill>
                <a:blip r:embed="rId2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p:cNvSpPr/>
              <p:nvPr/>
            </p:nvSpPr>
            <p:spPr>
              <a:xfrm>
                <a:off x="10159071" y="261933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9" name="Rectangle 88"/>
              <p:cNvSpPr>
                <a:spLocks noRot="1" noChangeAspect="1" noMove="1" noResize="1" noEditPoints="1" noAdjustHandles="1" noChangeArrowheads="1" noChangeShapeType="1" noTextEdit="1"/>
              </p:cNvSpPr>
              <p:nvPr/>
            </p:nvSpPr>
            <p:spPr>
              <a:xfrm>
                <a:off x="10159071" y="2619332"/>
                <a:ext cx="558246" cy="328402"/>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10968846" y="175343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3,3</m:t>
                          </m:r>
                        </m:sub>
                      </m:sSub>
                    </m:oMath>
                  </m:oMathPara>
                </a14:m>
                <a:endParaRPr lang="en-US" sz="1400" baseline="-25000" dirty="0">
                  <a:solidFill>
                    <a:schemeClr val="tx1"/>
                  </a:solidFill>
                </a:endParaRPr>
              </a:p>
            </p:txBody>
          </p:sp>
        </mc:Choice>
        <mc:Fallback xmlns="">
          <p:sp>
            <p:nvSpPr>
              <p:cNvPr id="90" name="Rectangle 89"/>
              <p:cNvSpPr>
                <a:spLocks noRot="1" noChangeAspect="1" noMove="1" noResize="1" noEditPoints="1" noAdjustHandles="1" noChangeArrowheads="1" noChangeShapeType="1" noTextEdit="1"/>
              </p:cNvSpPr>
              <p:nvPr/>
            </p:nvSpPr>
            <p:spPr>
              <a:xfrm>
                <a:off x="10968846" y="1753438"/>
                <a:ext cx="558246" cy="328402"/>
              </a:xfrm>
              <a:prstGeom prst="rect">
                <a:avLst/>
              </a:prstGeom>
              <a:blipFill>
                <a:blip r:embed="rId2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p:cNvSpPr/>
              <p:nvPr/>
            </p:nvSpPr>
            <p:spPr>
              <a:xfrm>
                <a:off x="10968846" y="217683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91" name="Rectangle 90"/>
              <p:cNvSpPr>
                <a:spLocks noRot="1" noChangeAspect="1" noMove="1" noResize="1" noEditPoints="1" noAdjustHandles="1" noChangeArrowheads="1" noChangeShapeType="1" noTextEdit="1"/>
              </p:cNvSpPr>
              <p:nvPr/>
            </p:nvSpPr>
            <p:spPr>
              <a:xfrm>
                <a:off x="10968846" y="2176833"/>
                <a:ext cx="558246" cy="328402"/>
              </a:xfrm>
              <a:prstGeom prst="rect">
                <a:avLst/>
              </a:prstGeom>
              <a:blipFill>
                <a:blip r:embed="rId2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10968846" y="261613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10968846" y="2616133"/>
                <a:ext cx="558246" cy="328402"/>
              </a:xfrm>
              <a:prstGeom prst="rect">
                <a:avLst/>
              </a:prstGeom>
              <a:blipFill>
                <a:blip r:embed="rId2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8382002" y="1731333"/>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98" name="Rectangle 97"/>
              <p:cNvSpPr>
                <a:spLocks noRot="1" noChangeAspect="1" noMove="1" noResize="1" noEditPoints="1" noAdjustHandles="1" noChangeArrowheads="1" noChangeShapeType="1" noTextEdit="1"/>
              </p:cNvSpPr>
              <p:nvPr/>
            </p:nvSpPr>
            <p:spPr>
              <a:xfrm>
                <a:off x="8382002" y="1731333"/>
                <a:ext cx="575981" cy="328401"/>
              </a:xfrm>
              <a:prstGeom prst="rect">
                <a:avLst/>
              </a:prstGeom>
              <a:blipFill>
                <a:blip r:embed="rId26"/>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8382003" y="2154727"/>
                <a:ext cx="575981" cy="330439"/>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99" name="Rectangle 98"/>
              <p:cNvSpPr>
                <a:spLocks noRot="1" noChangeAspect="1" noMove="1" noResize="1" noEditPoints="1" noAdjustHandles="1" noChangeArrowheads="1" noChangeShapeType="1" noTextEdit="1"/>
              </p:cNvSpPr>
              <p:nvPr/>
            </p:nvSpPr>
            <p:spPr>
              <a:xfrm>
                <a:off x="8382003" y="2154727"/>
                <a:ext cx="575981" cy="330439"/>
              </a:xfrm>
              <a:prstGeom prst="rect">
                <a:avLst/>
              </a:prstGeom>
              <a:blipFill>
                <a:blip r:embed="rId27"/>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8382001" y="2588720"/>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100" name="Rectangle 99"/>
              <p:cNvSpPr>
                <a:spLocks noRot="1" noChangeAspect="1" noMove="1" noResize="1" noEditPoints="1" noAdjustHandles="1" noChangeArrowheads="1" noChangeShapeType="1" noTextEdit="1"/>
              </p:cNvSpPr>
              <p:nvPr/>
            </p:nvSpPr>
            <p:spPr>
              <a:xfrm>
                <a:off x="8382001" y="2588720"/>
                <a:ext cx="575981" cy="328401"/>
              </a:xfrm>
              <a:prstGeom prst="rect">
                <a:avLst/>
              </a:prstGeom>
              <a:blipFill>
                <a:blip r:embed="rId28"/>
                <a:stretch>
                  <a:fillRect/>
                </a:stretch>
              </a:blipFill>
              <a:ln w="12700">
                <a:solidFill>
                  <a:srgbClr val="BC44C4"/>
                </a:solidFill>
              </a:ln>
            </p:spPr>
            <p:txBody>
              <a:bodyPr/>
              <a:lstStyle/>
              <a:p>
                <a:r>
                  <a:rPr lang="en-US">
                    <a:noFill/>
                  </a:rPr>
                  <a:t> </a:t>
                </a:r>
              </a:p>
            </p:txBody>
          </p:sp>
        </mc:Fallback>
      </mc:AlternateContent>
      <p:cxnSp>
        <p:nvCxnSpPr>
          <p:cNvPr id="101" name="Straight Arrow Connector 100"/>
          <p:cNvCxnSpPr/>
          <p:nvPr/>
        </p:nvCxnSpPr>
        <p:spPr>
          <a:xfrm>
            <a:off x="9007061" y="1889693"/>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9007060" y="2313088"/>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9007059" y="2754725"/>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9284142" y="1254214"/>
            <a:ext cx="2346514" cy="25092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Product(→),   Sum(↑)</a:t>
            </a:r>
            <a:endParaRPr lang="en-US" sz="1400" baseline="-25000" dirty="0">
              <a:solidFill>
                <a:schemeClr val="tx1"/>
              </a:solidFill>
            </a:endParaRPr>
          </a:p>
        </p:txBody>
      </p:sp>
      <p:sp>
        <p:nvSpPr>
          <p:cNvPr id="106" name="Rectangle 105"/>
          <p:cNvSpPr/>
          <p:nvPr/>
        </p:nvSpPr>
        <p:spPr>
          <a:xfrm>
            <a:off x="9284142" y="3178529"/>
            <a:ext cx="2346513" cy="2357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Softmax</a:t>
            </a:r>
            <a:r>
              <a:rPr lang="en-US" sz="1400" dirty="0">
                <a:solidFill>
                  <a:schemeClr val="tx1"/>
                </a:solidFill>
              </a:rPr>
              <a:t>(↑)</a:t>
            </a:r>
            <a:endParaRPr lang="en-US" sz="1400" baseline="-25000" dirty="0">
              <a:solidFill>
                <a:schemeClr val="tx1"/>
              </a:solidFill>
            </a:endParaRPr>
          </a:p>
        </p:txBody>
      </p:sp>
      <p:cxnSp>
        <p:nvCxnSpPr>
          <p:cNvPr id="107" name="Straight Arrow Connector 106"/>
          <p:cNvCxnSpPr>
            <a:stCxn id="70" idx="0"/>
            <a:endCxn id="106" idx="2"/>
          </p:cNvCxnSpPr>
          <p:nvPr/>
        </p:nvCxnSpPr>
        <p:spPr>
          <a:xfrm flipH="1" flipV="1">
            <a:off x="10457399" y="3414321"/>
            <a:ext cx="1"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06" idx="0"/>
            <a:endCxn id="83" idx="2"/>
          </p:cNvCxnSpPr>
          <p:nvPr/>
        </p:nvCxnSpPr>
        <p:spPr>
          <a:xfrm flipV="1">
            <a:off x="10457399" y="3004343"/>
            <a:ext cx="1" cy="1741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83" idx="0"/>
            <a:endCxn id="105" idx="2"/>
          </p:cNvCxnSpPr>
          <p:nvPr/>
        </p:nvCxnSpPr>
        <p:spPr>
          <a:xfrm flipH="1" flipV="1">
            <a:off x="10457399" y="1505138"/>
            <a:ext cx="1" cy="1791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Rectangle 120"/>
              <p:cNvSpPr/>
              <p:nvPr/>
            </p:nvSpPr>
            <p:spPr>
              <a:xfrm>
                <a:off x="9416721" y="715093"/>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21" name="Rectangle 120"/>
              <p:cNvSpPr>
                <a:spLocks noRot="1" noChangeAspect="1" noMove="1" noResize="1" noEditPoints="1" noAdjustHandles="1" noChangeArrowheads="1" noChangeShapeType="1" noTextEdit="1"/>
              </p:cNvSpPr>
              <p:nvPr/>
            </p:nvSpPr>
            <p:spPr>
              <a:xfrm>
                <a:off x="9416721" y="715093"/>
                <a:ext cx="440971" cy="395223"/>
              </a:xfrm>
              <a:prstGeom prst="rect">
                <a:avLst/>
              </a:prstGeom>
              <a:blipFill>
                <a:blip r:embed="rId29"/>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Rectangle 121"/>
              <p:cNvSpPr/>
              <p:nvPr/>
            </p:nvSpPr>
            <p:spPr>
              <a:xfrm>
                <a:off x="10236912" y="720299"/>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22" name="Rectangle 121"/>
              <p:cNvSpPr>
                <a:spLocks noRot="1" noChangeAspect="1" noMove="1" noResize="1" noEditPoints="1" noAdjustHandles="1" noChangeArrowheads="1" noChangeShapeType="1" noTextEdit="1"/>
              </p:cNvSpPr>
              <p:nvPr/>
            </p:nvSpPr>
            <p:spPr>
              <a:xfrm>
                <a:off x="10236912" y="720299"/>
                <a:ext cx="440971" cy="395223"/>
              </a:xfrm>
              <a:prstGeom prst="rect">
                <a:avLst/>
              </a:prstGeom>
              <a:blipFill>
                <a:blip r:embed="rId30"/>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Rectangle 122"/>
              <p:cNvSpPr/>
              <p:nvPr/>
            </p:nvSpPr>
            <p:spPr>
              <a:xfrm>
                <a:off x="11027483" y="716926"/>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3" name="Rectangle 122"/>
              <p:cNvSpPr>
                <a:spLocks noRot="1" noChangeAspect="1" noMove="1" noResize="1" noEditPoints="1" noAdjustHandles="1" noChangeArrowheads="1" noChangeShapeType="1" noTextEdit="1"/>
              </p:cNvSpPr>
              <p:nvPr/>
            </p:nvSpPr>
            <p:spPr>
              <a:xfrm>
                <a:off x="11027483" y="716926"/>
                <a:ext cx="440971" cy="395223"/>
              </a:xfrm>
              <a:prstGeom prst="rect">
                <a:avLst/>
              </a:prstGeom>
              <a:blipFill>
                <a:blip r:embed="rId31"/>
                <a:stretch>
                  <a:fillRect/>
                </a:stretch>
              </a:blipFill>
              <a:ln w="12700">
                <a:solidFill>
                  <a:schemeClr val="accent2"/>
                </a:solidFill>
              </a:ln>
            </p:spPr>
            <p:txBody>
              <a:bodyPr/>
              <a:lstStyle/>
              <a:p>
                <a:r>
                  <a:rPr lang="en-US">
                    <a:noFill/>
                  </a:rPr>
                  <a:t> </a:t>
                </a:r>
              </a:p>
            </p:txBody>
          </p:sp>
        </mc:Fallback>
      </mc:AlternateContent>
      <p:cxnSp>
        <p:nvCxnSpPr>
          <p:cNvPr id="124" name="Straight Arrow Connector 123"/>
          <p:cNvCxnSpPr>
            <a:endCxn id="121" idx="2"/>
          </p:cNvCxnSpPr>
          <p:nvPr/>
        </p:nvCxnSpPr>
        <p:spPr>
          <a:xfrm flipV="1">
            <a:off x="9637207" y="1110316"/>
            <a:ext cx="0"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05" idx="0"/>
            <a:endCxn id="122" idx="2"/>
          </p:cNvCxnSpPr>
          <p:nvPr/>
        </p:nvCxnSpPr>
        <p:spPr>
          <a:xfrm flipH="1" flipV="1">
            <a:off x="10457398" y="1115522"/>
            <a:ext cx="1" cy="1386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endCxn id="123" idx="2"/>
          </p:cNvCxnSpPr>
          <p:nvPr/>
        </p:nvCxnSpPr>
        <p:spPr>
          <a:xfrm flipV="1">
            <a:off x="11247969" y="1112149"/>
            <a:ext cx="0" cy="1495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146" idx="2"/>
            <a:endCxn id="98" idx="1"/>
          </p:cNvCxnSpPr>
          <p:nvPr/>
        </p:nvCxnSpPr>
        <p:spPr>
          <a:xfrm rot="5400000" flipH="1">
            <a:off x="7810297" y="2467239"/>
            <a:ext cx="4120994" cy="2977584"/>
          </a:xfrm>
          <a:prstGeom prst="bentConnector4">
            <a:avLst>
              <a:gd name="adj1" fmla="val -16481"/>
              <a:gd name="adj2" fmla="val 124367"/>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Elbow Connector 153"/>
          <p:cNvCxnSpPr>
            <a:stCxn id="143" idx="2"/>
            <a:endCxn id="99" idx="1"/>
          </p:cNvCxnSpPr>
          <p:nvPr/>
        </p:nvCxnSpPr>
        <p:spPr>
          <a:xfrm rot="5400000" flipH="1">
            <a:off x="7629179" y="3072771"/>
            <a:ext cx="3696581" cy="2190934"/>
          </a:xfrm>
          <a:prstGeom prst="bentConnector4">
            <a:avLst>
              <a:gd name="adj1" fmla="val -15146"/>
              <a:gd name="adj2" fmla="val 126764"/>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Elbow Connector 156"/>
          <p:cNvCxnSpPr>
            <a:stCxn id="142" idx="2"/>
            <a:endCxn id="100" idx="1"/>
          </p:cNvCxnSpPr>
          <p:nvPr/>
        </p:nvCxnSpPr>
        <p:spPr>
          <a:xfrm rot="5400000" flipH="1">
            <a:off x="7431136" y="3703786"/>
            <a:ext cx="3263607" cy="1361878"/>
          </a:xfrm>
          <a:prstGeom prst="bentConnector4">
            <a:avLst>
              <a:gd name="adj1" fmla="val -13705"/>
              <a:gd name="adj2" fmla="val 134301"/>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9419118"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9419118" y="5624575"/>
                <a:ext cx="440971" cy="395223"/>
              </a:xfrm>
              <a:prstGeom prst="rect">
                <a:avLst/>
              </a:prstGeom>
              <a:blipFill>
                <a:blip r:embed="rId3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230634"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30634" y="5624575"/>
                <a:ext cx="440971" cy="395223"/>
              </a:xfrm>
              <a:prstGeom prst="rect">
                <a:avLst/>
              </a:prstGeom>
              <a:blipFill>
                <a:blip r:embed="rId3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031061"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11031061" y="5624575"/>
                <a:ext cx="440971" cy="395223"/>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sp>
        <p:nvSpPr>
          <p:cNvPr id="72" name="TextBox 71">
            <a:extLst>
              <a:ext uri="{FF2B5EF4-FFF2-40B4-BE49-F238E27FC236}">
                <a16:creationId xmlns:a16="http://schemas.microsoft.com/office/drawing/2014/main" id="{25F7382F-AC63-AD40-AB7F-2AEF5D7C0247}"/>
              </a:ext>
            </a:extLst>
          </p:cNvPr>
          <p:cNvSpPr txBox="1"/>
          <p:nvPr/>
        </p:nvSpPr>
        <p:spPr>
          <a:xfrm>
            <a:off x="50234" y="6488668"/>
            <a:ext cx="2525050" cy="338554"/>
          </a:xfrm>
          <a:prstGeom prst="rect">
            <a:avLst/>
          </a:prstGeom>
          <a:noFill/>
        </p:spPr>
        <p:txBody>
          <a:bodyPr wrap="none" rtlCol="0">
            <a:spAutoFit/>
          </a:bodyPr>
          <a:lstStyle/>
          <a:p>
            <a:r>
              <a:rPr lang="en-US" sz="1600" dirty="0"/>
              <a:t>Adapted from </a:t>
            </a:r>
            <a:r>
              <a:rPr lang="en-US" sz="1600" dirty="0">
                <a:hlinkClick r:id="rId35"/>
              </a:rPr>
              <a:t>J. Johnson</a:t>
            </a:r>
            <a:endParaRPr lang="en-US" sz="1600" dirty="0"/>
          </a:p>
        </p:txBody>
      </p:sp>
    </p:spTree>
    <p:extLst>
      <p:ext uri="{BB962C8B-B14F-4D97-AF65-F5344CB8AC3E}">
        <p14:creationId xmlns:p14="http://schemas.microsoft.com/office/powerpoint/2010/main" val="1089155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589FC0AB-1865-4446-984C-5984E43B9FDA}"/>
              </a:ext>
            </a:extLst>
          </p:cNvPr>
          <p:cNvSpPr/>
          <p:nvPr/>
        </p:nvSpPr>
        <p:spPr>
          <a:xfrm>
            <a:off x="7391400" y="685800"/>
            <a:ext cx="4800600" cy="22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9464064" y="5854565"/>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2" name="Rectangle 141"/>
          <p:cNvSpPr/>
          <p:nvPr/>
        </p:nvSpPr>
        <p:spPr>
          <a:xfrm>
            <a:off x="9667008"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3" name="Rectangle 142"/>
          <p:cNvSpPr/>
          <p:nvPr/>
        </p:nvSpPr>
        <p:spPr>
          <a:xfrm>
            <a:off x="10496066"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4" name="Rectangle 143"/>
          <p:cNvSpPr/>
          <p:nvPr/>
        </p:nvSpPr>
        <p:spPr>
          <a:xfrm>
            <a:off x="10256238"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5" name="Rectangle 144"/>
          <p:cNvSpPr/>
          <p:nvPr/>
        </p:nvSpPr>
        <p:spPr>
          <a:xfrm>
            <a:off x="11066601"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6" name="Rectangle 145"/>
          <p:cNvSpPr/>
          <p:nvPr/>
        </p:nvSpPr>
        <p:spPr>
          <a:xfrm>
            <a:off x="11282715"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70" name="Rectangle 69"/>
          <p:cNvSpPr/>
          <p:nvPr/>
        </p:nvSpPr>
        <p:spPr>
          <a:xfrm>
            <a:off x="9284143" y="3561082"/>
            <a:ext cx="2346513" cy="1320076"/>
          </a:xfrm>
          <a:prstGeom prst="rect">
            <a:avLst/>
          </a:prstGeom>
          <a:solidFill>
            <a:schemeClr val="accent3">
              <a:lumMod val="20000"/>
              <a:lumOff val="80000"/>
            </a:schemeClr>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2" name="Title 1"/>
          <p:cNvSpPr>
            <a:spLocks noGrp="1"/>
          </p:cNvSpPr>
          <p:nvPr>
            <p:ph type="title"/>
          </p:nvPr>
        </p:nvSpPr>
        <p:spPr/>
        <p:txBody>
          <a:bodyPr>
            <a:normAutofit/>
          </a:bodyPr>
          <a:lstStyle/>
          <a:p>
            <a:r>
              <a:rPr lang="en-US" dirty="0"/>
              <a:t>Masked self-attention layer</a:t>
            </a:r>
          </a:p>
        </p:txBody>
      </p:sp>
      <p:sp>
        <p:nvSpPr>
          <p:cNvPr id="4" name="Content Placeholder 3">
            <a:extLst>
              <a:ext uri="{FF2B5EF4-FFF2-40B4-BE49-F238E27FC236}">
                <a16:creationId xmlns:a16="http://schemas.microsoft.com/office/drawing/2014/main" id="{2388EE0C-0E68-114F-BA43-B2A1B9AD05FC}"/>
              </a:ext>
            </a:extLst>
          </p:cNvPr>
          <p:cNvSpPr>
            <a:spLocks noGrp="1"/>
          </p:cNvSpPr>
          <p:nvPr>
            <p:ph idx="1"/>
          </p:nvPr>
        </p:nvSpPr>
        <p:spPr>
          <a:xfrm>
            <a:off x="914399" y="914400"/>
            <a:ext cx="6589339" cy="5257800"/>
          </a:xfrm>
        </p:spPr>
        <p:txBody>
          <a:bodyPr/>
          <a:lstStyle/>
          <a:p>
            <a:pPr marL="457200" indent="-457200">
              <a:buFont typeface="Arial" panose="020B0604020202020204" pitchFamily="34" charset="0"/>
              <a:buChar char="•"/>
            </a:pPr>
            <a:r>
              <a:rPr lang="en-US" dirty="0"/>
              <a:t>The decoder should not “look ahead” in the output sequence</a:t>
            </a:r>
          </a:p>
          <a:p>
            <a:pPr marL="457200" indent="-45720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10" name="Rectangle 9"/>
              <p:cNvSpPr/>
              <p:nvPr/>
            </p:nvSpPr>
            <p:spPr>
              <a:xfrm>
                <a:off x="9419118" y="5070659"/>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9419118" y="5070659"/>
                <a:ext cx="440971" cy="395223"/>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225836" y="5070656"/>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0225836" y="5070656"/>
                <a:ext cx="440971" cy="395223"/>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031061" y="5067969"/>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031061" y="5067969"/>
                <a:ext cx="440971" cy="395223"/>
              </a:xfrm>
              <a:prstGeom prst="rect">
                <a:avLst/>
              </a:prstGeom>
              <a:blipFill>
                <a:blip r:embed="rId4"/>
                <a:stretch>
                  <a:fillRect/>
                </a:stretch>
              </a:blipFill>
              <a:ln w="12700">
                <a:solidFill>
                  <a:schemeClr val="accent1"/>
                </a:solidFill>
              </a:ln>
            </p:spPr>
            <p:txBody>
              <a:bodyPr/>
              <a:lstStyle/>
              <a:p>
                <a:r>
                  <a:rPr lang="en-US">
                    <a:noFill/>
                  </a:rPr>
                  <a:t> </a:t>
                </a:r>
              </a:p>
            </p:txBody>
          </p:sp>
        </mc:Fallback>
      </mc:AlternateContent>
      <p:cxnSp>
        <p:nvCxnSpPr>
          <p:cNvPr id="22" name="Straight Arrow Connector 21"/>
          <p:cNvCxnSpPr>
            <a:stCxn id="18" idx="0"/>
            <a:endCxn id="10" idx="2"/>
          </p:cNvCxnSpPr>
          <p:nvPr/>
        </p:nvCxnSpPr>
        <p:spPr>
          <a:xfrm flipV="1">
            <a:off x="9639604" y="5465882"/>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9" idx="0"/>
            <a:endCxn id="11" idx="2"/>
          </p:cNvCxnSpPr>
          <p:nvPr/>
        </p:nvCxnSpPr>
        <p:spPr>
          <a:xfrm flipH="1" flipV="1">
            <a:off x="10446322" y="5465879"/>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0"/>
            <a:endCxn id="12" idx="2"/>
          </p:cNvCxnSpPr>
          <p:nvPr/>
        </p:nvCxnSpPr>
        <p:spPr>
          <a:xfrm flipV="1">
            <a:off x="11251547" y="5463192"/>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p:cNvSpPr/>
              <p:nvPr/>
            </p:nvSpPr>
            <p:spPr>
              <a:xfrm>
                <a:off x="8384511" y="3636094"/>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8384511" y="3636094"/>
                <a:ext cx="575981" cy="328401"/>
              </a:xfrm>
              <a:prstGeom prst="rect">
                <a:avLst/>
              </a:prstGeom>
              <a:blipFill>
                <a:blip r:embed="rId5"/>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8384512" y="4059488"/>
                <a:ext cx="575981" cy="330439"/>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8384512" y="4059488"/>
                <a:ext cx="575981" cy="330439"/>
              </a:xfrm>
              <a:prstGeom prst="rect">
                <a:avLst/>
              </a:prstGeom>
              <a:blipFill>
                <a:blip r:embed="rId6"/>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384510" y="4493481"/>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8384510" y="4493481"/>
                <a:ext cx="575981" cy="328401"/>
              </a:xfrm>
              <a:prstGeom prst="rect">
                <a:avLst/>
              </a:prstGeom>
              <a:blipFill>
                <a:blip r:embed="rId7"/>
                <a:stretch>
                  <a:fillRect/>
                </a:stretch>
              </a:blipFill>
              <a:ln w="12700">
                <a:solidFill>
                  <a:schemeClr val="accent2"/>
                </a:solidFill>
              </a:ln>
            </p:spPr>
            <p:txBody>
              <a:bodyPr/>
              <a:lstStyle/>
              <a:p>
                <a:r>
                  <a:rPr lang="en-US">
                    <a:noFill/>
                  </a:rPr>
                  <a:t> </a:t>
                </a:r>
              </a:p>
            </p:txBody>
          </p:sp>
        </mc:Fallback>
      </mc:AlternateContent>
      <p:cxnSp>
        <p:nvCxnSpPr>
          <p:cNvPr id="39" name="Elbow Connector 38"/>
          <p:cNvCxnSpPr>
            <a:stCxn id="145" idx="2"/>
            <a:endCxn id="36" idx="1"/>
          </p:cNvCxnSpPr>
          <p:nvPr/>
        </p:nvCxnSpPr>
        <p:spPr>
          <a:xfrm rot="5400000" flipH="1">
            <a:off x="8655875" y="3528932"/>
            <a:ext cx="2216233" cy="2758961"/>
          </a:xfrm>
          <a:prstGeom prst="bentConnector4">
            <a:avLst>
              <a:gd name="adj1" fmla="val -15398"/>
              <a:gd name="adj2" fmla="val 111888"/>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44" idx="2"/>
            <a:endCxn id="37" idx="1"/>
          </p:cNvCxnSpPr>
          <p:nvPr/>
        </p:nvCxnSpPr>
        <p:spPr>
          <a:xfrm rot="5400000" flipH="1">
            <a:off x="8462901" y="4146320"/>
            <a:ext cx="1791820" cy="1948597"/>
          </a:xfrm>
          <a:prstGeom prst="bentConnector4">
            <a:avLst>
              <a:gd name="adj1" fmla="val -13498"/>
              <a:gd name="adj2" fmla="val 111732"/>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141" idx="2"/>
            <a:endCxn id="38" idx="1"/>
          </p:cNvCxnSpPr>
          <p:nvPr/>
        </p:nvCxnSpPr>
        <p:spPr>
          <a:xfrm rot="5400000" flipH="1">
            <a:off x="8281664" y="4760529"/>
            <a:ext cx="1362117" cy="1156425"/>
          </a:xfrm>
          <a:prstGeom prst="bentConnector4">
            <a:avLst>
              <a:gd name="adj1" fmla="val -10459"/>
              <a:gd name="adj2" fmla="val 111746"/>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ectangle 60"/>
              <p:cNvSpPr/>
              <p:nvPr/>
            </p:nvSpPr>
            <p:spPr>
              <a:xfrm>
                <a:off x="9360480" y="363609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1" i="1" dirty="0" smtClean="0">
                          <a:solidFill>
                            <a:srgbClr val="FF0000"/>
                          </a:solidFill>
                          <a:latin typeface="Cambria Math" panose="02040503050406030204" pitchFamily="18" charset="0"/>
                        </a:rPr>
                        <m:t>−</m:t>
                      </m:r>
                      <m:r>
                        <a:rPr lang="en-US" sz="1400" b="1" i="1" dirty="0">
                          <a:solidFill>
                            <a:srgbClr val="FF0000"/>
                          </a:solidFill>
                          <a:latin typeface="Cambria Math" panose="02040503050406030204" pitchFamily="18" charset="0"/>
                          <a:ea typeface="Cambria Math" panose="02040503050406030204" pitchFamily="18" charset="0"/>
                        </a:rPr>
                        <m:t>∞</m:t>
                      </m:r>
                    </m:oMath>
                  </m:oMathPara>
                </a14:m>
                <a:endParaRPr lang="en-US" sz="1400" b="1" baseline="-25000" dirty="0">
                  <a:solidFill>
                    <a:srgbClr val="FF0000"/>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9360480" y="3636093"/>
                <a:ext cx="558246" cy="328402"/>
              </a:xfrm>
              <a:prstGeom prst="rect">
                <a:avLst/>
              </a:prstGeom>
              <a:blipFill>
                <a:blip r:embed="rId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9360480" y="405948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1" i="1" dirty="0" smtClean="0">
                          <a:solidFill>
                            <a:srgbClr val="FF0000"/>
                          </a:solidFill>
                          <a:latin typeface="Cambria Math" panose="02040503050406030204" pitchFamily="18" charset="0"/>
                        </a:rPr>
                        <m:t>−</m:t>
                      </m:r>
                      <m:r>
                        <a:rPr lang="en-US" sz="1400" b="1" i="1" dirty="0" smtClean="0">
                          <a:solidFill>
                            <a:srgbClr val="FF0000"/>
                          </a:solidFill>
                          <a:latin typeface="Cambria Math" panose="02040503050406030204" pitchFamily="18" charset="0"/>
                          <a:ea typeface="Cambria Math" panose="02040503050406030204" pitchFamily="18" charset="0"/>
                        </a:rPr>
                        <m:t>∞</m:t>
                      </m:r>
                    </m:oMath>
                  </m:oMathPara>
                </a14:m>
                <a:endParaRPr lang="en-US" sz="1400" b="1" baseline="-25000" dirty="0">
                  <a:solidFill>
                    <a:srgbClr val="FF0000"/>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9360480" y="4059488"/>
                <a:ext cx="558246" cy="328402"/>
              </a:xfrm>
              <a:prstGeom prst="rect">
                <a:avLst/>
              </a:prstGeom>
              <a:blipFill>
                <a:blip r:embed="rId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9360480" y="449878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3" name="Rectangle 62"/>
              <p:cNvSpPr>
                <a:spLocks noRot="1" noChangeAspect="1" noMove="1" noResize="1" noEditPoints="1" noAdjustHandles="1" noChangeArrowheads="1" noChangeShapeType="1" noTextEdit="1"/>
              </p:cNvSpPr>
              <p:nvPr/>
            </p:nvSpPr>
            <p:spPr>
              <a:xfrm>
                <a:off x="9360480" y="4498788"/>
                <a:ext cx="558246" cy="328402"/>
              </a:xfrm>
              <a:prstGeom prst="rect">
                <a:avLst/>
              </a:prstGeom>
              <a:blipFill>
                <a:blip r:embed="rId1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p:cNvSpPr/>
              <p:nvPr/>
            </p:nvSpPr>
            <p:spPr>
              <a:xfrm>
                <a:off x="10159071" y="363345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1" i="1" dirty="0" smtClean="0">
                          <a:solidFill>
                            <a:srgbClr val="FF0000"/>
                          </a:solidFill>
                          <a:latin typeface="Cambria Math" panose="02040503050406030204" pitchFamily="18" charset="0"/>
                        </a:rPr>
                        <m:t>−</m:t>
                      </m:r>
                      <m:r>
                        <a:rPr lang="en-US" sz="1400" b="1" i="1" dirty="0">
                          <a:solidFill>
                            <a:srgbClr val="FF0000"/>
                          </a:solidFill>
                          <a:latin typeface="Cambria Math" panose="02040503050406030204" pitchFamily="18" charset="0"/>
                          <a:ea typeface="Cambria Math" panose="02040503050406030204" pitchFamily="18" charset="0"/>
                        </a:rPr>
                        <m:t>∞</m:t>
                      </m:r>
                    </m:oMath>
                  </m:oMathPara>
                </a14:m>
                <a:endParaRPr lang="en-US" sz="1400" b="1" baseline="-25000" dirty="0">
                  <a:solidFill>
                    <a:srgbClr val="FF0000"/>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10159071" y="3633452"/>
                <a:ext cx="558246" cy="328402"/>
              </a:xfrm>
              <a:prstGeom prst="rect">
                <a:avLst/>
              </a:prstGeom>
              <a:blipFill>
                <a:blip r:embed="rId1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10159071" y="405684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2,2</m:t>
                          </m:r>
                        </m:sub>
                      </m:sSub>
                    </m:oMath>
                  </m:oMathPara>
                </a14:m>
                <a:endParaRPr lang="en-US" sz="1400" baseline="-25000" dirty="0">
                  <a:solidFill>
                    <a:schemeClr val="tx1"/>
                  </a:solidFill>
                </a:endParaRPr>
              </a:p>
            </p:txBody>
          </p:sp>
        </mc:Choice>
        <mc:Fallback xmlns="">
          <p:sp>
            <p:nvSpPr>
              <p:cNvPr id="65" name="Rectangle 64"/>
              <p:cNvSpPr>
                <a:spLocks noRot="1" noChangeAspect="1" noMove="1" noResize="1" noEditPoints="1" noAdjustHandles="1" noChangeArrowheads="1" noChangeShapeType="1" noTextEdit="1"/>
              </p:cNvSpPr>
              <p:nvPr/>
            </p:nvSpPr>
            <p:spPr>
              <a:xfrm>
                <a:off x="10159071" y="4056847"/>
                <a:ext cx="558246" cy="328402"/>
              </a:xfrm>
              <a:prstGeom prst="rect">
                <a:avLst/>
              </a:prstGeom>
              <a:blipFill>
                <a:blip r:embed="rId1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p:cNvSpPr/>
              <p:nvPr/>
            </p:nvSpPr>
            <p:spPr>
              <a:xfrm>
                <a:off x="10159071" y="449614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6" name="Rectangle 65"/>
              <p:cNvSpPr>
                <a:spLocks noRot="1" noChangeAspect="1" noMove="1" noResize="1" noEditPoints="1" noAdjustHandles="1" noChangeArrowheads="1" noChangeShapeType="1" noTextEdit="1"/>
              </p:cNvSpPr>
              <p:nvPr/>
            </p:nvSpPr>
            <p:spPr>
              <a:xfrm>
                <a:off x="10159071" y="4496147"/>
                <a:ext cx="558246" cy="328402"/>
              </a:xfrm>
              <a:prstGeom prst="rect">
                <a:avLst/>
              </a:prstGeom>
              <a:blipFill>
                <a:blip r:embed="rId1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0968846" y="363025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7" name="Rectangle 66"/>
              <p:cNvSpPr>
                <a:spLocks noRot="1" noChangeAspect="1" noMove="1" noResize="1" noEditPoints="1" noAdjustHandles="1" noChangeArrowheads="1" noChangeShapeType="1" noTextEdit="1"/>
              </p:cNvSpPr>
              <p:nvPr/>
            </p:nvSpPr>
            <p:spPr>
              <a:xfrm>
                <a:off x="10968846" y="3630253"/>
                <a:ext cx="558246" cy="328402"/>
              </a:xfrm>
              <a:prstGeom prst="rect">
                <a:avLst/>
              </a:prstGeom>
              <a:blipFill>
                <a:blip r:embed="rId1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10968846" y="405364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10968846" y="4053648"/>
                <a:ext cx="558246" cy="328402"/>
              </a:xfrm>
              <a:prstGeom prst="rect">
                <a:avLst/>
              </a:prstGeom>
              <a:blipFill>
                <a:blip r:embed="rId1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10968846" y="449294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3,1</m:t>
                          </m:r>
                        </m:sub>
                      </m:sSub>
                    </m:oMath>
                  </m:oMathPara>
                </a14:m>
                <a:endParaRPr lang="en-US" sz="1400" baseline="-25000" dirty="0">
                  <a:solidFill>
                    <a:schemeClr val="tx1"/>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10968846" y="4492948"/>
                <a:ext cx="558246" cy="328402"/>
              </a:xfrm>
              <a:prstGeom prst="rect">
                <a:avLst/>
              </a:prstGeom>
              <a:blipFill>
                <a:blip r:embed="rId16"/>
                <a:stretch>
                  <a:fillRect/>
                </a:stretch>
              </a:blipFill>
              <a:ln w="12700">
                <a:solidFill>
                  <a:srgbClr val="FF9300"/>
                </a:solidFill>
              </a:ln>
            </p:spPr>
            <p:txBody>
              <a:bodyPr/>
              <a:lstStyle/>
              <a:p>
                <a:r>
                  <a:rPr lang="en-US">
                    <a:noFill/>
                  </a:rPr>
                  <a:t> </a:t>
                </a:r>
              </a:p>
            </p:txBody>
          </p:sp>
        </mc:Fallback>
      </mc:AlternateContent>
      <p:cxnSp>
        <p:nvCxnSpPr>
          <p:cNvPr id="75" name="Straight Arrow Connector 74"/>
          <p:cNvCxnSpPr/>
          <p:nvPr/>
        </p:nvCxnSpPr>
        <p:spPr>
          <a:xfrm flipV="1">
            <a:off x="9637207" y="4898149"/>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10443925" y="4898146"/>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11249150" y="4895459"/>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9009570" y="3794454"/>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009569" y="4217849"/>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9009568" y="4659486"/>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9284143" y="1684267"/>
            <a:ext cx="2346513" cy="1320076"/>
          </a:xfrm>
          <a:prstGeom prst="rect">
            <a:avLst/>
          </a:prstGeom>
          <a:no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mc:AlternateContent xmlns:mc="http://schemas.openxmlformats.org/markup-compatibility/2006" xmlns:a14="http://schemas.microsoft.com/office/drawing/2010/main">
        <mc:Choice Requires="a14">
          <p:sp>
            <p:nvSpPr>
              <p:cNvPr id="84" name="Rectangle 83"/>
              <p:cNvSpPr/>
              <p:nvPr/>
            </p:nvSpPr>
            <p:spPr>
              <a:xfrm>
                <a:off x="9360480" y="175927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1" i="1" dirty="0" smtClean="0">
                          <a:solidFill>
                            <a:srgbClr val="FF0000"/>
                          </a:solidFill>
                          <a:latin typeface="Cambria Math" panose="02040503050406030204" pitchFamily="18" charset="0"/>
                        </a:rPr>
                        <m:t>𝟎</m:t>
                      </m:r>
                    </m:oMath>
                  </m:oMathPara>
                </a14:m>
                <a:endParaRPr lang="en-US" sz="1400" b="1" baseline="-25000" dirty="0">
                  <a:solidFill>
                    <a:schemeClr val="tx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9360480" y="1759278"/>
                <a:ext cx="558246" cy="328402"/>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p:cNvSpPr/>
              <p:nvPr/>
            </p:nvSpPr>
            <p:spPr>
              <a:xfrm>
                <a:off x="9360480" y="218267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1" i="1" dirty="0" smtClean="0">
                          <a:solidFill>
                            <a:srgbClr val="FF0000"/>
                          </a:solidFill>
                          <a:latin typeface="Cambria Math" panose="02040503050406030204" pitchFamily="18" charset="0"/>
                        </a:rPr>
                        <m:t>𝟎</m:t>
                      </m:r>
                    </m:oMath>
                  </m:oMathPara>
                </a14:m>
                <a:endParaRPr lang="en-US" sz="1400" b="1" baseline="-25000" dirty="0">
                  <a:solidFill>
                    <a:srgbClr val="FF0000"/>
                  </a:solidFill>
                </a:endParaRPr>
              </a:p>
            </p:txBody>
          </p:sp>
        </mc:Choice>
        <mc:Fallback xmlns="">
          <p:sp>
            <p:nvSpPr>
              <p:cNvPr id="85" name="Rectangle 84"/>
              <p:cNvSpPr>
                <a:spLocks noRot="1" noChangeAspect="1" noMove="1" noResize="1" noEditPoints="1" noAdjustHandles="1" noChangeArrowheads="1" noChangeShapeType="1" noTextEdit="1"/>
              </p:cNvSpPr>
              <p:nvPr/>
            </p:nvSpPr>
            <p:spPr>
              <a:xfrm>
                <a:off x="9360480" y="2182673"/>
                <a:ext cx="558246" cy="328402"/>
              </a:xfrm>
              <a:prstGeom prst="rect">
                <a:avLst/>
              </a:prstGeom>
              <a:blipFill>
                <a:blip r:embed="rId1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p:cNvSpPr/>
              <p:nvPr/>
            </p:nvSpPr>
            <p:spPr>
              <a:xfrm>
                <a:off x="9360480" y="262197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6" name="Rectangle 85"/>
              <p:cNvSpPr>
                <a:spLocks noRot="1" noChangeAspect="1" noMove="1" noResize="1" noEditPoints="1" noAdjustHandles="1" noChangeArrowheads="1" noChangeShapeType="1" noTextEdit="1"/>
              </p:cNvSpPr>
              <p:nvPr/>
            </p:nvSpPr>
            <p:spPr>
              <a:xfrm>
                <a:off x="9360480" y="2621973"/>
                <a:ext cx="558246" cy="328402"/>
              </a:xfrm>
              <a:prstGeom prst="rect">
                <a:avLst/>
              </a:prstGeom>
              <a:blipFill>
                <a:blip r:embed="rId1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p:cNvSpPr/>
              <p:nvPr/>
            </p:nvSpPr>
            <p:spPr>
              <a:xfrm>
                <a:off x="10159071" y="175663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1" i="1" dirty="0" smtClean="0">
                          <a:solidFill>
                            <a:srgbClr val="FF0000"/>
                          </a:solidFill>
                          <a:latin typeface="Cambria Math" panose="02040503050406030204" pitchFamily="18" charset="0"/>
                        </a:rPr>
                        <m:t>𝟎</m:t>
                      </m:r>
                    </m:oMath>
                  </m:oMathPara>
                </a14:m>
                <a:endParaRPr lang="en-US" sz="1400" b="1" baseline="-25000" dirty="0">
                  <a:solidFill>
                    <a:srgbClr val="FF0000"/>
                  </a:solidFill>
                </a:endParaRPr>
              </a:p>
            </p:txBody>
          </p:sp>
        </mc:Choice>
        <mc:Fallback xmlns="">
          <p:sp>
            <p:nvSpPr>
              <p:cNvPr id="87" name="Rectangle 86"/>
              <p:cNvSpPr>
                <a:spLocks noRot="1" noChangeAspect="1" noMove="1" noResize="1" noEditPoints="1" noAdjustHandles="1" noChangeArrowheads="1" noChangeShapeType="1" noTextEdit="1"/>
              </p:cNvSpPr>
              <p:nvPr/>
            </p:nvSpPr>
            <p:spPr>
              <a:xfrm>
                <a:off x="10159071" y="1756637"/>
                <a:ext cx="558246" cy="328402"/>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p:cNvSpPr/>
              <p:nvPr/>
            </p:nvSpPr>
            <p:spPr>
              <a:xfrm>
                <a:off x="10159071" y="218003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8" name="Rectangle 87"/>
              <p:cNvSpPr>
                <a:spLocks noRot="1" noChangeAspect="1" noMove="1" noResize="1" noEditPoints="1" noAdjustHandles="1" noChangeArrowheads="1" noChangeShapeType="1" noTextEdit="1"/>
              </p:cNvSpPr>
              <p:nvPr/>
            </p:nvSpPr>
            <p:spPr>
              <a:xfrm>
                <a:off x="10159071" y="2180032"/>
                <a:ext cx="558246" cy="328402"/>
              </a:xfrm>
              <a:prstGeom prst="rect">
                <a:avLst/>
              </a:prstGeom>
              <a:blipFill>
                <a:blip r:embed="rId2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p:cNvSpPr/>
              <p:nvPr/>
            </p:nvSpPr>
            <p:spPr>
              <a:xfrm>
                <a:off x="10159071" y="261933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9" name="Rectangle 88"/>
              <p:cNvSpPr>
                <a:spLocks noRot="1" noChangeAspect="1" noMove="1" noResize="1" noEditPoints="1" noAdjustHandles="1" noChangeArrowheads="1" noChangeShapeType="1" noTextEdit="1"/>
              </p:cNvSpPr>
              <p:nvPr/>
            </p:nvSpPr>
            <p:spPr>
              <a:xfrm>
                <a:off x="10159071" y="2619332"/>
                <a:ext cx="558246" cy="328402"/>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10968846" y="175343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3,3</m:t>
                          </m:r>
                        </m:sub>
                      </m:sSub>
                    </m:oMath>
                  </m:oMathPara>
                </a14:m>
                <a:endParaRPr lang="en-US" sz="1400" baseline="-25000" dirty="0">
                  <a:solidFill>
                    <a:schemeClr val="tx1"/>
                  </a:solidFill>
                </a:endParaRPr>
              </a:p>
            </p:txBody>
          </p:sp>
        </mc:Choice>
        <mc:Fallback xmlns="">
          <p:sp>
            <p:nvSpPr>
              <p:cNvPr id="90" name="Rectangle 89"/>
              <p:cNvSpPr>
                <a:spLocks noRot="1" noChangeAspect="1" noMove="1" noResize="1" noEditPoints="1" noAdjustHandles="1" noChangeArrowheads="1" noChangeShapeType="1" noTextEdit="1"/>
              </p:cNvSpPr>
              <p:nvPr/>
            </p:nvSpPr>
            <p:spPr>
              <a:xfrm>
                <a:off x="10968846" y="1753438"/>
                <a:ext cx="558246" cy="328402"/>
              </a:xfrm>
              <a:prstGeom prst="rect">
                <a:avLst/>
              </a:prstGeom>
              <a:blipFill>
                <a:blip r:embed="rId2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p:cNvSpPr/>
              <p:nvPr/>
            </p:nvSpPr>
            <p:spPr>
              <a:xfrm>
                <a:off x="10968846" y="217683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91" name="Rectangle 90"/>
              <p:cNvSpPr>
                <a:spLocks noRot="1" noChangeAspect="1" noMove="1" noResize="1" noEditPoints="1" noAdjustHandles="1" noChangeArrowheads="1" noChangeShapeType="1" noTextEdit="1"/>
              </p:cNvSpPr>
              <p:nvPr/>
            </p:nvSpPr>
            <p:spPr>
              <a:xfrm>
                <a:off x="10968846" y="2176833"/>
                <a:ext cx="558246" cy="328402"/>
              </a:xfrm>
              <a:prstGeom prst="rect">
                <a:avLst/>
              </a:prstGeom>
              <a:blipFill>
                <a:blip r:embed="rId2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10968846" y="261613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10968846" y="2616133"/>
                <a:ext cx="558246" cy="328402"/>
              </a:xfrm>
              <a:prstGeom prst="rect">
                <a:avLst/>
              </a:prstGeom>
              <a:blipFill>
                <a:blip r:embed="rId2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8382002" y="1731333"/>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98" name="Rectangle 97"/>
              <p:cNvSpPr>
                <a:spLocks noRot="1" noChangeAspect="1" noMove="1" noResize="1" noEditPoints="1" noAdjustHandles="1" noChangeArrowheads="1" noChangeShapeType="1" noTextEdit="1"/>
              </p:cNvSpPr>
              <p:nvPr/>
            </p:nvSpPr>
            <p:spPr>
              <a:xfrm>
                <a:off x="8382002" y="1731333"/>
                <a:ext cx="575981" cy="328401"/>
              </a:xfrm>
              <a:prstGeom prst="rect">
                <a:avLst/>
              </a:prstGeom>
              <a:blipFill>
                <a:blip r:embed="rId26"/>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8382003" y="2154727"/>
                <a:ext cx="575981" cy="330439"/>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99" name="Rectangle 98"/>
              <p:cNvSpPr>
                <a:spLocks noRot="1" noChangeAspect="1" noMove="1" noResize="1" noEditPoints="1" noAdjustHandles="1" noChangeArrowheads="1" noChangeShapeType="1" noTextEdit="1"/>
              </p:cNvSpPr>
              <p:nvPr/>
            </p:nvSpPr>
            <p:spPr>
              <a:xfrm>
                <a:off x="8382003" y="2154727"/>
                <a:ext cx="575981" cy="330439"/>
              </a:xfrm>
              <a:prstGeom prst="rect">
                <a:avLst/>
              </a:prstGeom>
              <a:blipFill>
                <a:blip r:embed="rId27"/>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8382001" y="2588720"/>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100" name="Rectangle 99"/>
              <p:cNvSpPr>
                <a:spLocks noRot="1" noChangeAspect="1" noMove="1" noResize="1" noEditPoints="1" noAdjustHandles="1" noChangeArrowheads="1" noChangeShapeType="1" noTextEdit="1"/>
              </p:cNvSpPr>
              <p:nvPr/>
            </p:nvSpPr>
            <p:spPr>
              <a:xfrm>
                <a:off x="8382001" y="2588720"/>
                <a:ext cx="575981" cy="328401"/>
              </a:xfrm>
              <a:prstGeom prst="rect">
                <a:avLst/>
              </a:prstGeom>
              <a:blipFill>
                <a:blip r:embed="rId28"/>
                <a:stretch>
                  <a:fillRect/>
                </a:stretch>
              </a:blipFill>
              <a:ln w="12700">
                <a:solidFill>
                  <a:srgbClr val="BC44C4"/>
                </a:solidFill>
              </a:ln>
            </p:spPr>
            <p:txBody>
              <a:bodyPr/>
              <a:lstStyle/>
              <a:p>
                <a:r>
                  <a:rPr lang="en-US">
                    <a:noFill/>
                  </a:rPr>
                  <a:t> </a:t>
                </a:r>
              </a:p>
            </p:txBody>
          </p:sp>
        </mc:Fallback>
      </mc:AlternateContent>
      <p:cxnSp>
        <p:nvCxnSpPr>
          <p:cNvPr id="101" name="Straight Arrow Connector 100"/>
          <p:cNvCxnSpPr/>
          <p:nvPr/>
        </p:nvCxnSpPr>
        <p:spPr>
          <a:xfrm>
            <a:off x="9007061" y="1889693"/>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9007060" y="2313088"/>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9007059" y="2754725"/>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9284142" y="1254214"/>
            <a:ext cx="2346514" cy="25092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Product(→),   Sum(↑)</a:t>
            </a:r>
            <a:endParaRPr lang="en-US" sz="1400" baseline="-25000" dirty="0">
              <a:solidFill>
                <a:schemeClr val="tx1"/>
              </a:solidFill>
            </a:endParaRPr>
          </a:p>
        </p:txBody>
      </p:sp>
      <p:sp>
        <p:nvSpPr>
          <p:cNvPr id="106" name="Rectangle 105"/>
          <p:cNvSpPr/>
          <p:nvPr/>
        </p:nvSpPr>
        <p:spPr>
          <a:xfrm>
            <a:off x="9284142" y="3178529"/>
            <a:ext cx="2346513" cy="2357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Softmax</a:t>
            </a:r>
            <a:r>
              <a:rPr lang="en-US" sz="1400" dirty="0">
                <a:solidFill>
                  <a:schemeClr val="tx1"/>
                </a:solidFill>
              </a:rPr>
              <a:t>(↑)</a:t>
            </a:r>
            <a:endParaRPr lang="en-US" sz="1400" baseline="-25000" dirty="0">
              <a:solidFill>
                <a:schemeClr val="tx1"/>
              </a:solidFill>
            </a:endParaRPr>
          </a:p>
        </p:txBody>
      </p:sp>
      <p:cxnSp>
        <p:nvCxnSpPr>
          <p:cNvPr id="107" name="Straight Arrow Connector 106"/>
          <p:cNvCxnSpPr>
            <a:stCxn id="70" idx="0"/>
            <a:endCxn id="106" idx="2"/>
          </p:cNvCxnSpPr>
          <p:nvPr/>
        </p:nvCxnSpPr>
        <p:spPr>
          <a:xfrm flipH="1" flipV="1">
            <a:off x="10457399" y="3414321"/>
            <a:ext cx="1"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06" idx="0"/>
            <a:endCxn id="83" idx="2"/>
          </p:cNvCxnSpPr>
          <p:nvPr/>
        </p:nvCxnSpPr>
        <p:spPr>
          <a:xfrm flipV="1">
            <a:off x="10457399" y="3004343"/>
            <a:ext cx="1" cy="1741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83" idx="0"/>
            <a:endCxn id="105" idx="2"/>
          </p:cNvCxnSpPr>
          <p:nvPr/>
        </p:nvCxnSpPr>
        <p:spPr>
          <a:xfrm flipH="1" flipV="1">
            <a:off x="10457399" y="1505138"/>
            <a:ext cx="1" cy="1791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Rectangle 120"/>
              <p:cNvSpPr/>
              <p:nvPr/>
            </p:nvSpPr>
            <p:spPr>
              <a:xfrm>
                <a:off x="9416721" y="715093"/>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21" name="Rectangle 120"/>
              <p:cNvSpPr>
                <a:spLocks noRot="1" noChangeAspect="1" noMove="1" noResize="1" noEditPoints="1" noAdjustHandles="1" noChangeArrowheads="1" noChangeShapeType="1" noTextEdit="1"/>
              </p:cNvSpPr>
              <p:nvPr/>
            </p:nvSpPr>
            <p:spPr>
              <a:xfrm>
                <a:off x="9416721" y="715093"/>
                <a:ext cx="440971" cy="395223"/>
              </a:xfrm>
              <a:prstGeom prst="rect">
                <a:avLst/>
              </a:prstGeom>
              <a:blipFill>
                <a:blip r:embed="rId29"/>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Rectangle 121"/>
              <p:cNvSpPr/>
              <p:nvPr/>
            </p:nvSpPr>
            <p:spPr>
              <a:xfrm>
                <a:off x="10236912" y="720299"/>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22" name="Rectangle 121"/>
              <p:cNvSpPr>
                <a:spLocks noRot="1" noChangeAspect="1" noMove="1" noResize="1" noEditPoints="1" noAdjustHandles="1" noChangeArrowheads="1" noChangeShapeType="1" noTextEdit="1"/>
              </p:cNvSpPr>
              <p:nvPr/>
            </p:nvSpPr>
            <p:spPr>
              <a:xfrm>
                <a:off x="10236912" y="720299"/>
                <a:ext cx="440971" cy="395223"/>
              </a:xfrm>
              <a:prstGeom prst="rect">
                <a:avLst/>
              </a:prstGeom>
              <a:blipFill>
                <a:blip r:embed="rId30"/>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Rectangle 122"/>
              <p:cNvSpPr/>
              <p:nvPr/>
            </p:nvSpPr>
            <p:spPr>
              <a:xfrm>
                <a:off x="11027483" y="716926"/>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3" name="Rectangle 122"/>
              <p:cNvSpPr>
                <a:spLocks noRot="1" noChangeAspect="1" noMove="1" noResize="1" noEditPoints="1" noAdjustHandles="1" noChangeArrowheads="1" noChangeShapeType="1" noTextEdit="1"/>
              </p:cNvSpPr>
              <p:nvPr/>
            </p:nvSpPr>
            <p:spPr>
              <a:xfrm>
                <a:off x="11027483" y="716926"/>
                <a:ext cx="440971" cy="395223"/>
              </a:xfrm>
              <a:prstGeom prst="rect">
                <a:avLst/>
              </a:prstGeom>
              <a:blipFill>
                <a:blip r:embed="rId31"/>
                <a:stretch>
                  <a:fillRect/>
                </a:stretch>
              </a:blipFill>
              <a:ln w="12700">
                <a:solidFill>
                  <a:schemeClr val="accent2"/>
                </a:solidFill>
              </a:ln>
            </p:spPr>
            <p:txBody>
              <a:bodyPr/>
              <a:lstStyle/>
              <a:p>
                <a:r>
                  <a:rPr lang="en-US">
                    <a:noFill/>
                  </a:rPr>
                  <a:t> </a:t>
                </a:r>
              </a:p>
            </p:txBody>
          </p:sp>
        </mc:Fallback>
      </mc:AlternateContent>
      <p:cxnSp>
        <p:nvCxnSpPr>
          <p:cNvPr id="124" name="Straight Arrow Connector 123"/>
          <p:cNvCxnSpPr>
            <a:endCxn id="121" idx="2"/>
          </p:cNvCxnSpPr>
          <p:nvPr/>
        </p:nvCxnSpPr>
        <p:spPr>
          <a:xfrm flipV="1">
            <a:off x="9637207" y="1110316"/>
            <a:ext cx="0"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05" idx="0"/>
            <a:endCxn id="122" idx="2"/>
          </p:cNvCxnSpPr>
          <p:nvPr/>
        </p:nvCxnSpPr>
        <p:spPr>
          <a:xfrm flipH="1" flipV="1">
            <a:off x="10457398" y="1115522"/>
            <a:ext cx="1" cy="1386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endCxn id="123" idx="2"/>
          </p:cNvCxnSpPr>
          <p:nvPr/>
        </p:nvCxnSpPr>
        <p:spPr>
          <a:xfrm flipV="1">
            <a:off x="11247969" y="1112149"/>
            <a:ext cx="0" cy="1495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146" idx="2"/>
            <a:endCxn id="98" idx="1"/>
          </p:cNvCxnSpPr>
          <p:nvPr/>
        </p:nvCxnSpPr>
        <p:spPr>
          <a:xfrm rot="5400000" flipH="1">
            <a:off x="7810297" y="2467239"/>
            <a:ext cx="4120994" cy="2977584"/>
          </a:xfrm>
          <a:prstGeom prst="bentConnector4">
            <a:avLst>
              <a:gd name="adj1" fmla="val -16481"/>
              <a:gd name="adj2" fmla="val 124367"/>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Elbow Connector 153"/>
          <p:cNvCxnSpPr>
            <a:stCxn id="143" idx="2"/>
            <a:endCxn id="99" idx="1"/>
          </p:cNvCxnSpPr>
          <p:nvPr/>
        </p:nvCxnSpPr>
        <p:spPr>
          <a:xfrm rot="5400000" flipH="1">
            <a:off x="7629179" y="3072771"/>
            <a:ext cx="3696581" cy="2190934"/>
          </a:xfrm>
          <a:prstGeom prst="bentConnector4">
            <a:avLst>
              <a:gd name="adj1" fmla="val -15146"/>
              <a:gd name="adj2" fmla="val 126764"/>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Elbow Connector 156"/>
          <p:cNvCxnSpPr>
            <a:stCxn id="142" idx="2"/>
            <a:endCxn id="100" idx="1"/>
          </p:cNvCxnSpPr>
          <p:nvPr/>
        </p:nvCxnSpPr>
        <p:spPr>
          <a:xfrm rot="5400000" flipH="1">
            <a:off x="7431136" y="3703786"/>
            <a:ext cx="3263607" cy="1361878"/>
          </a:xfrm>
          <a:prstGeom prst="bentConnector4">
            <a:avLst>
              <a:gd name="adj1" fmla="val -13705"/>
              <a:gd name="adj2" fmla="val 134301"/>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9419118"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9419118" y="5624575"/>
                <a:ext cx="440971" cy="395223"/>
              </a:xfrm>
              <a:prstGeom prst="rect">
                <a:avLst/>
              </a:prstGeom>
              <a:blipFill>
                <a:blip r:embed="rId3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230634"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30634" y="5624575"/>
                <a:ext cx="440971" cy="395223"/>
              </a:xfrm>
              <a:prstGeom prst="rect">
                <a:avLst/>
              </a:prstGeom>
              <a:blipFill>
                <a:blip r:embed="rId3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031061"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11031061" y="5624575"/>
                <a:ext cx="440971" cy="395223"/>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sp>
        <p:nvSpPr>
          <p:cNvPr id="72" name="TextBox 71">
            <a:extLst>
              <a:ext uri="{FF2B5EF4-FFF2-40B4-BE49-F238E27FC236}">
                <a16:creationId xmlns:a16="http://schemas.microsoft.com/office/drawing/2014/main" id="{2C873E1D-104A-5C42-A29B-41A11B5D53FD}"/>
              </a:ext>
            </a:extLst>
          </p:cNvPr>
          <p:cNvSpPr txBox="1"/>
          <p:nvPr/>
        </p:nvSpPr>
        <p:spPr>
          <a:xfrm>
            <a:off x="50234" y="6488668"/>
            <a:ext cx="2525050" cy="338554"/>
          </a:xfrm>
          <a:prstGeom prst="rect">
            <a:avLst/>
          </a:prstGeom>
          <a:noFill/>
        </p:spPr>
        <p:txBody>
          <a:bodyPr wrap="none" rtlCol="0">
            <a:spAutoFit/>
          </a:bodyPr>
          <a:lstStyle/>
          <a:p>
            <a:r>
              <a:rPr lang="en-US" sz="1600" dirty="0"/>
              <a:t>Adapted from </a:t>
            </a:r>
            <a:r>
              <a:rPr lang="en-US" sz="1600" dirty="0">
                <a:hlinkClick r:id="rId35"/>
              </a:rPr>
              <a:t>J. Johnson</a:t>
            </a:r>
            <a:endParaRPr lang="en-US" sz="1600" dirty="0"/>
          </a:p>
        </p:txBody>
      </p:sp>
    </p:spTree>
    <p:extLst>
      <p:ext uri="{BB962C8B-B14F-4D97-AF65-F5344CB8AC3E}">
        <p14:creationId xmlns:p14="http://schemas.microsoft.com/office/powerpoint/2010/main" val="3625514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B93B-F8FA-144D-8E51-068471FFAB8E}"/>
              </a:ext>
            </a:extLst>
          </p:cNvPr>
          <p:cNvSpPr>
            <a:spLocks noGrp="1"/>
          </p:cNvSpPr>
          <p:nvPr>
            <p:ph type="title"/>
          </p:nvPr>
        </p:nvSpPr>
        <p:spPr>
          <a:xfrm>
            <a:off x="914400" y="76200"/>
            <a:ext cx="10363200" cy="838200"/>
          </a:xfrm>
        </p:spPr>
        <p:txBody>
          <a:bodyPr/>
          <a:lstStyle/>
          <a:p>
            <a:r>
              <a:rPr lang="en-US" dirty="0"/>
              <a:t>Attention mechanisms: Summary</a:t>
            </a:r>
          </a:p>
        </p:txBody>
      </p:sp>
      <p:sp>
        <p:nvSpPr>
          <p:cNvPr id="3" name="Content Placeholder 2">
            <a:extLst>
              <a:ext uri="{FF2B5EF4-FFF2-40B4-BE49-F238E27FC236}">
                <a16:creationId xmlns:a16="http://schemas.microsoft.com/office/drawing/2014/main" id="{0A5ED435-F0CB-9A4F-882F-C91B08B6401A}"/>
              </a:ext>
            </a:extLst>
          </p:cNvPr>
          <p:cNvSpPr>
            <a:spLocks noGrp="1"/>
          </p:cNvSpPr>
          <p:nvPr>
            <p:ph idx="1"/>
          </p:nvPr>
        </p:nvSpPr>
        <p:spPr>
          <a:xfrm>
            <a:off x="914400" y="4191000"/>
            <a:ext cx="10363200" cy="2667000"/>
          </a:xfrm>
        </p:spPr>
        <p:txBody>
          <a:bodyPr/>
          <a:lstStyle/>
          <a:p>
            <a:pPr marL="457200" indent="-457200">
              <a:buFont typeface="Arial" panose="020B0604020202020204" pitchFamily="34" charset="0"/>
              <a:buChar char="•"/>
            </a:pPr>
            <a:r>
              <a:rPr lang="en-US" sz="2400" b="1" dirty="0"/>
              <a:t>Encoder self-attention: </a:t>
            </a:r>
            <a:r>
              <a:rPr lang="en-US" sz="2400" dirty="0"/>
              <a:t>queries, keys, and values come from previous layer of encoder</a:t>
            </a:r>
          </a:p>
          <a:p>
            <a:pPr marL="457200" indent="-457200">
              <a:buFont typeface="Arial" panose="020B0604020202020204" pitchFamily="34" charset="0"/>
              <a:buChar char="•"/>
            </a:pPr>
            <a:r>
              <a:rPr lang="en-US" sz="2400" b="1" dirty="0"/>
              <a:t>Decoder self-attention:</a:t>
            </a:r>
            <a:r>
              <a:rPr lang="en-US" sz="2400" dirty="0"/>
              <a:t> values corresponding to future decoder outputs are masked out</a:t>
            </a:r>
          </a:p>
          <a:p>
            <a:pPr marL="457200" indent="-457200">
              <a:buFont typeface="Arial" panose="020B0604020202020204" pitchFamily="34" charset="0"/>
              <a:buChar char="•"/>
            </a:pPr>
            <a:r>
              <a:rPr lang="en-US" sz="2400" b="1" dirty="0"/>
              <a:t>Encoder-decoder attention:</a:t>
            </a:r>
            <a:r>
              <a:rPr lang="en-US" sz="2400" dirty="0"/>
              <a:t> queries come from previous decoder layer, keys and values come from output of encoder</a:t>
            </a:r>
          </a:p>
        </p:txBody>
      </p:sp>
      <p:pic>
        <p:nvPicPr>
          <p:cNvPr id="4" name="Picture 3">
            <a:extLst>
              <a:ext uri="{FF2B5EF4-FFF2-40B4-BE49-F238E27FC236}">
                <a16:creationId xmlns:a16="http://schemas.microsoft.com/office/drawing/2014/main" id="{080AB98C-20F5-BF47-9DDE-4C5135DBDBC4}"/>
              </a:ext>
            </a:extLst>
          </p:cNvPr>
          <p:cNvPicPr>
            <a:picLocks noChangeAspect="1"/>
          </p:cNvPicPr>
          <p:nvPr/>
        </p:nvPicPr>
        <p:blipFill>
          <a:blip r:embed="rId2"/>
          <a:stretch>
            <a:fillRect/>
          </a:stretch>
        </p:blipFill>
        <p:spPr>
          <a:xfrm>
            <a:off x="1828800" y="1066800"/>
            <a:ext cx="8744155" cy="2775448"/>
          </a:xfrm>
          <a:prstGeom prst="rect">
            <a:avLst/>
          </a:prstGeom>
        </p:spPr>
      </p:pic>
      <p:sp>
        <p:nvSpPr>
          <p:cNvPr id="5" name="TextBox 4">
            <a:extLst>
              <a:ext uri="{FF2B5EF4-FFF2-40B4-BE49-F238E27FC236}">
                <a16:creationId xmlns:a16="http://schemas.microsoft.com/office/drawing/2014/main" id="{366B12C7-F1D0-F049-AF63-5CD2F4BF09DA}"/>
              </a:ext>
            </a:extLst>
          </p:cNvPr>
          <p:cNvSpPr txBox="1"/>
          <p:nvPr/>
        </p:nvSpPr>
        <p:spPr>
          <a:xfrm>
            <a:off x="152400" y="2454524"/>
            <a:ext cx="1828800" cy="646331"/>
          </a:xfrm>
          <a:prstGeom prst="rect">
            <a:avLst/>
          </a:prstGeom>
          <a:noFill/>
        </p:spPr>
        <p:txBody>
          <a:bodyPr wrap="square" rtlCol="0">
            <a:spAutoFit/>
          </a:bodyPr>
          <a:lstStyle/>
          <a:p>
            <a:pPr algn="r"/>
            <a:r>
              <a:rPr lang="en-US" dirty="0"/>
              <a:t>N transformer blocks</a:t>
            </a:r>
          </a:p>
        </p:txBody>
      </p:sp>
      <p:sp>
        <p:nvSpPr>
          <p:cNvPr id="6" name="TextBox 5">
            <a:extLst>
              <a:ext uri="{FF2B5EF4-FFF2-40B4-BE49-F238E27FC236}">
                <a16:creationId xmlns:a16="http://schemas.microsoft.com/office/drawing/2014/main" id="{7097130A-D2B0-3744-8D34-CCF79BA54538}"/>
              </a:ext>
            </a:extLst>
          </p:cNvPr>
          <p:cNvSpPr txBox="1"/>
          <p:nvPr/>
        </p:nvSpPr>
        <p:spPr>
          <a:xfrm>
            <a:off x="10439400" y="2454524"/>
            <a:ext cx="1828800" cy="646331"/>
          </a:xfrm>
          <a:prstGeom prst="rect">
            <a:avLst/>
          </a:prstGeom>
          <a:noFill/>
        </p:spPr>
        <p:txBody>
          <a:bodyPr wrap="square" rtlCol="0">
            <a:spAutoFit/>
          </a:bodyPr>
          <a:lstStyle/>
          <a:p>
            <a:r>
              <a:rPr lang="en-US" dirty="0"/>
              <a:t>N transformer blocks</a:t>
            </a:r>
          </a:p>
        </p:txBody>
      </p:sp>
    </p:spTree>
    <p:extLst>
      <p:ext uri="{BB962C8B-B14F-4D97-AF65-F5344CB8AC3E}">
        <p14:creationId xmlns:p14="http://schemas.microsoft.com/office/powerpoint/2010/main" val="4169186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Rectangle 15"/>
              <p:cNvSpPr/>
              <p:nvPr/>
            </p:nvSpPr>
            <p:spPr>
              <a:xfrm>
                <a:off x="7744362"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44362" y="3418114"/>
                <a:ext cx="438967" cy="604157"/>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a:t>Sequence-to-sequence modeling with RNNs</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8868310"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8868310" y="3418114"/>
                <a:ext cx="438967" cy="604157"/>
              </a:xfrm>
              <a:prstGeom prst="rect">
                <a:avLst/>
              </a:prstGeom>
              <a:blipFill>
                <a:blip r:embed="rId10"/>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298622"/>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758852"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758852" y="4580164"/>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882800"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8882800" y="4580163"/>
                <a:ext cx="409985" cy="604157"/>
              </a:xfrm>
              <a:prstGeom prst="rect">
                <a:avLst/>
              </a:prstGeom>
              <a:blipFill>
                <a:blip r:embed="rId12"/>
                <a:stretch>
                  <a:fillRect l="-571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5885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58850" y="2251546"/>
                <a:ext cx="409985" cy="604157"/>
              </a:xfrm>
              <a:prstGeom prst="rect">
                <a:avLst/>
              </a:prstGeom>
              <a:blipFill>
                <a:blip r:embed="rId13"/>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88280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8882800" y="2251546"/>
                <a:ext cx="409985" cy="604157"/>
              </a:xfrm>
              <a:prstGeom prst="rect">
                <a:avLst/>
              </a:prstGeom>
              <a:blipFill>
                <a:blip r:embed="rId14"/>
                <a:stretch>
                  <a:fillRect l="-5714"/>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sp>
        <p:nvSpPr>
          <p:cNvPr id="27" name="TextBox 26"/>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28" name="TextBox 27"/>
          <p:cNvSpPr txBox="1"/>
          <p:nvPr/>
        </p:nvSpPr>
        <p:spPr>
          <a:xfrm>
            <a:off x="11050995" y="5298622"/>
            <a:ext cx="569387" cy="369332"/>
          </a:xfrm>
          <a:prstGeom prst="rect">
            <a:avLst/>
          </a:prstGeom>
          <a:noFill/>
        </p:spPr>
        <p:txBody>
          <a:bodyPr wrap="none" rtlCol="0" anchor="ctr">
            <a:spAutoFit/>
          </a:bodyPr>
          <a:lstStyle/>
          <a:p>
            <a:pPr algn="ctr"/>
            <a:r>
              <a:rPr lang="en-US" dirty="0">
                <a:solidFill>
                  <a:srgbClr val="0000FF"/>
                </a:solidFill>
              </a:rPr>
              <a:t>pan</a:t>
            </a:r>
          </a:p>
        </p:txBody>
      </p:sp>
      <mc:AlternateContent xmlns:mc="http://schemas.openxmlformats.org/markup-compatibility/2006" xmlns:a14="http://schemas.microsoft.com/office/drawing/2010/main">
        <mc:Choice Requires="a14">
          <p:sp>
            <p:nvSpPr>
              <p:cNvPr id="29" name="Rectangle 28"/>
              <p:cNvSpPr/>
              <p:nvPr/>
            </p:nvSpPr>
            <p:spPr>
              <a:xfrm>
                <a:off x="9992258"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9992258" y="4580161"/>
                <a:ext cx="409985" cy="604157"/>
              </a:xfrm>
              <a:prstGeom prst="rect">
                <a:avLst/>
              </a:prstGeom>
              <a:blipFill>
                <a:blip r:embed="rId17"/>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1130696"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11130696" y="4580161"/>
                <a:ext cx="409985" cy="604157"/>
              </a:xfrm>
              <a:prstGeom prst="rect">
                <a:avLst/>
              </a:prstGeom>
              <a:blipFill>
                <a:blip r:embed="rId18"/>
                <a:stretch>
                  <a:fillRect l="-8824"/>
                </a:stretch>
              </a:blipFill>
              <a:ln w="12700">
                <a:solidFill>
                  <a:schemeClr val="accent6"/>
                </a:solidFill>
              </a:ln>
            </p:spPr>
            <p:txBody>
              <a:bodyPr/>
              <a:lstStyle/>
              <a:p>
                <a:r>
                  <a:rPr lang="en-US">
                    <a:noFill/>
                  </a:rPr>
                  <a:t> </a:t>
                </a:r>
              </a:p>
            </p:txBody>
          </p:sp>
        </mc:Fallback>
      </mc:AlternateContent>
      <p:sp>
        <p:nvSpPr>
          <p:cNvPr id="31" name="TextBox 30"/>
          <p:cNvSpPr txBox="1"/>
          <p:nvPr/>
        </p:nvSpPr>
        <p:spPr>
          <a:xfrm>
            <a:off x="8559442" y="5298622"/>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sp>
        <p:nvSpPr>
          <p:cNvPr id="32" name="TextBox 31"/>
          <p:cNvSpPr txBox="1"/>
          <p:nvPr/>
        </p:nvSpPr>
        <p:spPr>
          <a:xfrm>
            <a:off x="9632770" y="5298622"/>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xmlns:a14="http://schemas.microsoft.com/office/drawing/2010/main">
        <mc:Choice Requires="a14">
          <p:sp>
            <p:nvSpPr>
              <p:cNvPr id="33" name="Rectangle 32"/>
              <p:cNvSpPr/>
              <p:nvPr/>
            </p:nvSpPr>
            <p:spPr>
              <a:xfrm>
                <a:off x="9977766"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9977766" y="3418112"/>
                <a:ext cx="438967" cy="604157"/>
              </a:xfrm>
              <a:prstGeom prst="rect">
                <a:avLst/>
              </a:prstGeom>
              <a:blipFill>
                <a:blip r:embed="rId1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1116204"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11116204" y="3418112"/>
                <a:ext cx="438967" cy="604157"/>
              </a:xfrm>
              <a:prstGeom prst="rect">
                <a:avLst/>
              </a:prstGeom>
              <a:blipFill>
                <a:blip r:embed="rId20"/>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9992258"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9992258" y="2251546"/>
                <a:ext cx="409985" cy="604157"/>
              </a:xfrm>
              <a:prstGeom prst="rect">
                <a:avLst/>
              </a:prstGeom>
              <a:blipFill>
                <a:blip r:embed="rId21"/>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11130694"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11130694" y="2251546"/>
                <a:ext cx="409985" cy="604157"/>
              </a:xfrm>
              <a:prstGeom prst="rect">
                <a:avLst/>
              </a:prstGeom>
              <a:blipFill>
                <a:blip r:embed="rId22"/>
                <a:stretch>
                  <a:fillRect l="-8824"/>
                </a:stretch>
              </a:blipFill>
              <a:ln w="12700">
                <a:solidFill>
                  <a:schemeClr val="accent6"/>
                </a:solidFill>
              </a:ln>
            </p:spPr>
            <p:txBody>
              <a:bodyPr/>
              <a:lstStyle/>
              <a:p>
                <a:r>
                  <a:rPr lang="en-US">
                    <a:noFill/>
                  </a:rPr>
                  <a:t> </a:t>
                </a:r>
              </a:p>
            </p:txBody>
          </p:sp>
        </mc:Fallback>
      </mc:AlternateContent>
      <p:sp>
        <p:nvSpPr>
          <p:cNvPr id="37" name="TextBox 36"/>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sp>
        <p:nvSpPr>
          <p:cNvPr id="38" name="TextBox 37"/>
          <p:cNvSpPr txBox="1"/>
          <p:nvPr/>
        </p:nvSpPr>
        <p:spPr>
          <a:xfrm>
            <a:off x="10867128"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5" idx="3"/>
            <a:endCxn id="16" idx="1"/>
          </p:cNvCxnSpPr>
          <p:nvPr/>
        </p:nvCxnSpPr>
        <p:spPr>
          <a:xfrm>
            <a:off x="6046104" y="3720190"/>
            <a:ext cx="1698258"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9" idx="0"/>
            <a:endCxn id="16" idx="2"/>
          </p:cNvCxnSpPr>
          <p:nvPr/>
        </p:nvCxnSpPr>
        <p:spPr>
          <a:xfrm flipV="1">
            <a:off x="7963845"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20" idx="0"/>
            <a:endCxn id="17" idx="2"/>
          </p:cNvCxnSpPr>
          <p:nvPr/>
        </p:nvCxnSpPr>
        <p:spPr>
          <a:xfrm flipV="1">
            <a:off x="9087793"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6" idx="3"/>
            <a:endCxn id="17" idx="1"/>
          </p:cNvCxnSpPr>
          <p:nvPr/>
        </p:nvCxnSpPr>
        <p:spPr>
          <a:xfrm>
            <a:off x="8183329"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7" idx="3"/>
            <a:endCxn id="33" idx="1"/>
          </p:cNvCxnSpPr>
          <p:nvPr/>
        </p:nvCxnSpPr>
        <p:spPr>
          <a:xfrm flipV="1">
            <a:off x="9307277"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29" idx="0"/>
            <a:endCxn id="33" idx="2"/>
          </p:cNvCxnSpPr>
          <p:nvPr/>
        </p:nvCxnSpPr>
        <p:spPr>
          <a:xfrm flipH="1" flipV="1">
            <a:off x="10197250"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30" idx="0"/>
            <a:endCxn id="34" idx="2"/>
          </p:cNvCxnSpPr>
          <p:nvPr/>
        </p:nvCxnSpPr>
        <p:spPr>
          <a:xfrm flipH="1" flipV="1">
            <a:off x="11335688"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33" idx="3"/>
            <a:endCxn id="34" idx="1"/>
          </p:cNvCxnSpPr>
          <p:nvPr/>
        </p:nvCxnSpPr>
        <p:spPr>
          <a:xfrm>
            <a:off x="10416733"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6" idx="0"/>
            <a:endCxn id="21" idx="2"/>
          </p:cNvCxnSpPr>
          <p:nvPr/>
        </p:nvCxnSpPr>
        <p:spPr>
          <a:xfrm flipH="1" flipV="1">
            <a:off x="7963843"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17" idx="0"/>
            <a:endCxn id="22" idx="2"/>
          </p:cNvCxnSpPr>
          <p:nvPr/>
        </p:nvCxnSpPr>
        <p:spPr>
          <a:xfrm flipH="1" flipV="1">
            <a:off x="9087793"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33" idx="0"/>
            <a:endCxn id="35" idx="2"/>
          </p:cNvCxnSpPr>
          <p:nvPr/>
        </p:nvCxnSpPr>
        <p:spPr>
          <a:xfrm flipV="1">
            <a:off x="10197250"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34" idx="0"/>
            <a:endCxn id="36" idx="2"/>
          </p:cNvCxnSpPr>
          <p:nvPr/>
        </p:nvCxnSpPr>
        <p:spPr>
          <a:xfrm flipH="1" flipV="1">
            <a:off x="11335687"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2" name="TextBox 171"/>
              <p:cNvSpPr txBox="1"/>
              <p:nvPr/>
            </p:nvSpPr>
            <p:spPr>
              <a:xfrm>
                <a:off x="850850" y="2665684"/>
                <a:ext cx="2931315" cy="369332"/>
              </a:xfrm>
              <a:prstGeom prst="rect">
                <a:avLst/>
              </a:prstGeom>
              <a:noFill/>
            </p:spPr>
            <p:txBody>
              <a:bodyPr wrap="none" rtlCol="0">
                <a:spAutoFit/>
              </a:bodyPr>
              <a:lstStyle/>
              <a:p>
                <a:r>
                  <a:rPr lang="en-US" b="1" dirty="0"/>
                  <a:t>Encoder: </a:t>
                </a:r>
                <a14:m>
                  <m:oMath xmlns:m="http://schemas.openxmlformats.org/officeDocument/2006/math">
                    <m:r>
                      <a:rPr lang="en-US" i="1" dirty="0" smtClean="0">
                        <a:solidFill>
                          <a:srgbClr val="9900CC"/>
                        </a:solidFill>
                        <a:latin typeface="Cambria Math" panose="02040503050406030204" pitchFamily="18" charset="0"/>
                      </a:rPr>
                      <m:t>h</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𝑓</m:t>
                    </m:r>
                    <m:r>
                      <a:rPr lang="en-US" i="1" baseline="-25000" dirty="0" err="1">
                        <a:solidFill>
                          <a:srgbClr val="9900CC"/>
                        </a:solidFill>
                        <a:latin typeface="Cambria Math" panose="02040503050406030204" pitchFamily="18" charset="0"/>
                      </a:rPr>
                      <m:t>𝑊</m:t>
                    </m:r>
                    <m:r>
                      <a:rPr lang="en-US" i="1" dirty="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𝑥</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sSub>
                      <m:sSubPr>
                        <m:ctrlPr>
                          <a:rPr lang="en-US" i="1" dirty="0">
                            <a:solidFill>
                              <a:srgbClr val="9900CC"/>
                            </a:solidFill>
                            <a:latin typeface="Cambria Math" panose="02040503050406030204" pitchFamily="18" charset="0"/>
                          </a:rPr>
                        </m:ctrlPr>
                      </m:sSubPr>
                      <m:e>
                        <m:r>
                          <a:rPr lang="en-US" i="1" dirty="0">
                            <a:solidFill>
                              <a:srgbClr val="9900CC"/>
                            </a:solidFill>
                            <a:latin typeface="Cambria Math" panose="02040503050406030204" pitchFamily="18" charset="0"/>
                          </a:rPr>
                          <m:t>h</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m:t>
                    </m:r>
                  </m:oMath>
                </a14:m>
                <a:endParaRPr lang="en-US" b="1" dirty="0"/>
              </a:p>
            </p:txBody>
          </p:sp>
        </mc:Choice>
        <mc:Fallback xmlns="">
          <p:sp>
            <p:nvSpPr>
              <p:cNvPr id="172" name="TextBox 171"/>
              <p:cNvSpPr txBox="1">
                <a:spLocks noRot="1" noChangeAspect="1" noMove="1" noResize="1" noEditPoints="1" noAdjustHandles="1" noChangeArrowheads="1" noChangeShapeType="1" noTextEdit="1"/>
              </p:cNvSpPr>
              <p:nvPr/>
            </p:nvSpPr>
            <p:spPr>
              <a:xfrm>
                <a:off x="850850" y="2665684"/>
                <a:ext cx="2931315" cy="369332"/>
              </a:xfrm>
              <a:prstGeom prst="rect">
                <a:avLst/>
              </a:prstGeom>
              <a:blipFill>
                <a:blip r:embed="rId24"/>
                <a:stretch>
                  <a:fillRect l="-1724" t="-6667"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3" name="TextBox 172"/>
              <p:cNvSpPr txBox="1"/>
              <p:nvPr/>
            </p:nvSpPr>
            <p:spPr>
              <a:xfrm>
                <a:off x="7917329" y="1106660"/>
                <a:ext cx="3180614" cy="369332"/>
              </a:xfrm>
              <a:prstGeom prst="rect">
                <a:avLst/>
              </a:prstGeom>
              <a:noFill/>
            </p:spPr>
            <p:txBody>
              <a:bodyPr wrap="none" rtlCol="0">
                <a:spAutoFit/>
              </a:bodyPr>
              <a:lstStyle/>
              <a:p>
                <a:r>
                  <a:rPr lang="en-US" b="1" dirty="0"/>
                  <a:t>Decoder: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err="1">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𝑔</m:t>
                    </m:r>
                    <m:r>
                      <a:rPr lang="en-US" i="1" baseline="-25000" dirty="0" err="1">
                        <a:solidFill>
                          <a:srgbClr val="9900CC"/>
                        </a:solidFill>
                        <a:latin typeface="Cambria Math" panose="02040503050406030204" pitchFamily="18" charset="0"/>
                      </a:rPr>
                      <m:t>𝑈</m:t>
                    </m:r>
                    <m:r>
                      <a:rPr lang="en-US" i="1" dirty="0">
                        <a:solidFill>
                          <a:srgbClr val="9900CC"/>
                        </a:solidFill>
                        <a:latin typeface="Cambria Math" panose="02040503050406030204" pitchFamily="18" charset="0"/>
                      </a:rPr>
                      <m:t>(</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𝑦</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m:t>
                    </m:r>
                    <m:sSub>
                      <m:sSubPr>
                        <m:ctrlPr>
                          <a:rPr lang="en-US" i="1" dirty="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𝑠</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m:t>
                    </m:r>
                  </m:oMath>
                </a14:m>
                <a:endParaRPr lang="en-US" b="1" dirty="0"/>
              </a:p>
            </p:txBody>
          </p:sp>
        </mc:Choice>
        <mc:Fallback>
          <p:sp>
            <p:nvSpPr>
              <p:cNvPr id="173" name="TextBox 172"/>
              <p:cNvSpPr txBox="1">
                <a:spLocks noRot="1" noChangeAspect="1" noMove="1" noResize="1" noEditPoints="1" noAdjustHandles="1" noChangeArrowheads="1" noChangeShapeType="1" noTextEdit="1"/>
              </p:cNvSpPr>
              <p:nvPr/>
            </p:nvSpPr>
            <p:spPr>
              <a:xfrm>
                <a:off x="7917329" y="1106660"/>
                <a:ext cx="3180614" cy="369332"/>
              </a:xfrm>
              <a:prstGeom prst="rect">
                <a:avLst/>
              </a:prstGeom>
              <a:blipFill>
                <a:blip r:embed="rId25"/>
                <a:stretch>
                  <a:fillRect l="-1587" t="-10000"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8" name="TextBox 177"/>
              <p:cNvSpPr txBox="1"/>
              <p:nvPr/>
            </p:nvSpPr>
            <p:spPr>
              <a:xfrm>
                <a:off x="4094703" y="2167109"/>
                <a:ext cx="3352200" cy="646331"/>
              </a:xfrm>
              <a:prstGeom prst="rect">
                <a:avLst/>
              </a:prstGeom>
              <a:noFill/>
            </p:spPr>
            <p:txBody>
              <a:bodyPr wrap="none" rtlCol="0">
                <a:spAutoFit/>
              </a:bodyPr>
              <a:lstStyle/>
              <a:p>
                <a:r>
                  <a:rPr lang="en-US" dirty="0"/>
                  <a:t>From final hidden state predict:</a:t>
                </a:r>
              </a:p>
              <a:p>
                <a:r>
                  <a:rPr lang="en-US" b="1" dirty="0"/>
                  <a:t>Initial decoder state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a:solidFill>
                          <a:srgbClr val="9900CC"/>
                        </a:solidFill>
                        <a:latin typeface="Cambria Math" panose="02040503050406030204" pitchFamily="18" charset="0"/>
                      </a:rPr>
                      <m:t>0</m:t>
                    </m:r>
                  </m:oMath>
                </a14:m>
                <a:endParaRPr lang="en-US" dirty="0"/>
              </a:p>
            </p:txBody>
          </p:sp>
        </mc:Choice>
        <mc:Fallback>
          <p:sp>
            <p:nvSpPr>
              <p:cNvPr id="178" name="TextBox 177"/>
              <p:cNvSpPr txBox="1">
                <a:spLocks noRot="1" noChangeAspect="1" noMove="1" noResize="1" noEditPoints="1" noAdjustHandles="1" noChangeArrowheads="1" noChangeShapeType="1" noTextEdit="1"/>
              </p:cNvSpPr>
              <p:nvPr/>
            </p:nvSpPr>
            <p:spPr>
              <a:xfrm>
                <a:off x="4094703" y="2167109"/>
                <a:ext cx="3352200" cy="646331"/>
              </a:xfrm>
              <a:prstGeom prst="rect">
                <a:avLst/>
              </a:prstGeom>
              <a:blipFill>
                <a:blip r:embed="rId26"/>
                <a:stretch>
                  <a:fillRect l="-1509" t="-3846" r="-377" b="-13462"/>
                </a:stretch>
              </a:blipFill>
            </p:spPr>
            <p:txBody>
              <a:bodyPr/>
              <a:lstStyle/>
              <a:p>
                <a:r>
                  <a:rPr lang="en-US">
                    <a:noFill/>
                  </a:rPr>
                  <a:t> </a:t>
                </a:r>
              </a:p>
            </p:txBody>
          </p:sp>
        </mc:Fallback>
      </mc:AlternateContent>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ular Callout 2">
            <a:extLst>
              <a:ext uri="{FF2B5EF4-FFF2-40B4-BE49-F238E27FC236}">
                <a16:creationId xmlns:a16="http://schemas.microsoft.com/office/drawing/2014/main" id="{C68A80CF-C5EE-FC0E-F3F7-EBDC1307DFEF}"/>
              </a:ext>
            </a:extLst>
          </p:cNvPr>
          <p:cNvSpPr/>
          <p:nvPr/>
        </p:nvSpPr>
        <p:spPr>
          <a:xfrm>
            <a:off x="3607279" y="5723536"/>
            <a:ext cx="4317521" cy="1039207"/>
          </a:xfrm>
          <a:prstGeom prst="wedgeRoundRectCallout">
            <a:avLst>
              <a:gd name="adj1" fmla="val 1634"/>
              <a:gd name="adj2" fmla="val -211281"/>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Problem: It is too hard for the decoder state to keep track both of the input context and the decoder context</a:t>
            </a:r>
          </a:p>
        </p:txBody>
      </p:sp>
    </p:spTree>
    <p:extLst>
      <p:ext uri="{BB962C8B-B14F-4D97-AF65-F5344CB8AC3E}">
        <p14:creationId xmlns:p14="http://schemas.microsoft.com/office/powerpoint/2010/main" val="399607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7" grpId="0" animBg="1"/>
      <p:bldP spid="18" grpId="0"/>
      <p:bldP spid="19" grpId="0" animBg="1"/>
      <p:bldP spid="20" grpId="0" animBg="1"/>
      <p:bldP spid="21" grpId="0" animBg="1"/>
      <p:bldP spid="22" grpId="0" animBg="1"/>
      <p:bldP spid="26" grpId="0"/>
      <p:bldP spid="27" grpId="0"/>
      <p:bldP spid="28" grpId="0"/>
      <p:bldP spid="29" grpId="0" animBg="1"/>
      <p:bldP spid="30" grpId="0" animBg="1"/>
      <p:bldP spid="31" grpId="0"/>
      <p:bldP spid="32" grpId="0"/>
      <p:bldP spid="33" grpId="0" animBg="1"/>
      <p:bldP spid="34" grpId="0" animBg="1"/>
      <p:bldP spid="35" grpId="0" animBg="1"/>
      <p:bldP spid="36" grpId="0" animBg="1"/>
      <p:bldP spid="37" grpId="0"/>
      <p:bldP spid="38" grpId="0"/>
      <p:bldP spid="173" grpId="0"/>
      <p:bldP spid="178" grpId="0"/>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2407-A9B6-1B4A-AD1F-E4518066A6B1}"/>
              </a:ext>
            </a:extLst>
          </p:cNvPr>
          <p:cNvSpPr>
            <a:spLocks noGrp="1"/>
          </p:cNvSpPr>
          <p:nvPr>
            <p:ph type="title"/>
          </p:nvPr>
        </p:nvSpPr>
        <p:spPr/>
        <p:txBody>
          <a:bodyPr/>
          <a:lstStyle/>
          <a:p>
            <a:r>
              <a:rPr lang="en-US" dirty="0"/>
              <a:t>Attention mechanisms: Illustration</a:t>
            </a:r>
          </a:p>
        </p:txBody>
      </p:sp>
      <p:pic>
        <p:nvPicPr>
          <p:cNvPr id="5" name="Content Placeholder 4">
            <a:extLst>
              <a:ext uri="{FF2B5EF4-FFF2-40B4-BE49-F238E27FC236}">
                <a16:creationId xmlns:a16="http://schemas.microsoft.com/office/drawing/2014/main" id="{E55C501A-9F38-8444-A2DF-A2EE9076A1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3392" y="914400"/>
            <a:ext cx="5945215" cy="5257800"/>
          </a:xfrm>
        </p:spPr>
      </p:pic>
      <p:sp>
        <p:nvSpPr>
          <p:cNvPr id="6" name="Rectangle 5">
            <a:extLst>
              <a:ext uri="{FF2B5EF4-FFF2-40B4-BE49-F238E27FC236}">
                <a16:creationId xmlns:a16="http://schemas.microsoft.com/office/drawing/2014/main" id="{4808F7F8-3B2A-A647-AAFA-A717CE0E0906}"/>
              </a:ext>
            </a:extLst>
          </p:cNvPr>
          <p:cNvSpPr/>
          <p:nvPr/>
        </p:nvSpPr>
        <p:spPr>
          <a:xfrm>
            <a:off x="1600200" y="6208643"/>
            <a:ext cx="9067800" cy="369332"/>
          </a:xfrm>
          <a:prstGeom prst="rect">
            <a:avLst/>
          </a:prstGeom>
        </p:spPr>
        <p:txBody>
          <a:bodyPr wrap="square">
            <a:spAutoFit/>
          </a:bodyPr>
          <a:lstStyle/>
          <a:p>
            <a:pPr algn="ctr"/>
            <a:r>
              <a:rPr lang="en-US" dirty="0">
                <a:hlinkClick r:id="rId3"/>
              </a:rPr>
              <a:t>https://</a:t>
            </a:r>
            <a:r>
              <a:rPr lang="en-US" dirty="0" err="1">
                <a:hlinkClick r:id="rId3"/>
              </a:rPr>
              <a:t>ai.googleblog.com</a:t>
            </a:r>
            <a:r>
              <a:rPr lang="en-US" dirty="0">
                <a:hlinkClick r:id="rId3"/>
              </a:rPr>
              <a:t>/2017/08/transformer-novel-neural-</a:t>
            </a:r>
            <a:r>
              <a:rPr lang="en-US" dirty="0" err="1">
                <a:hlinkClick r:id="rId3"/>
              </a:rPr>
              <a:t>network.html</a:t>
            </a:r>
            <a:endParaRPr lang="en-US" dirty="0"/>
          </a:p>
        </p:txBody>
      </p:sp>
    </p:spTree>
    <p:extLst>
      <p:ext uri="{BB962C8B-B14F-4D97-AF65-F5344CB8AC3E}">
        <p14:creationId xmlns:p14="http://schemas.microsoft.com/office/powerpoint/2010/main" val="898475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AF0A-66E7-8649-B425-22DF39E9BA7B}"/>
              </a:ext>
            </a:extLst>
          </p:cNvPr>
          <p:cNvSpPr>
            <a:spLocks noGrp="1"/>
          </p:cNvSpPr>
          <p:nvPr>
            <p:ph type="title"/>
          </p:nvPr>
        </p:nvSpPr>
        <p:spPr/>
        <p:txBody>
          <a:bodyPr/>
          <a:lstStyle/>
          <a:p>
            <a:r>
              <a:rPr lang="en-US" dirty="0"/>
              <a:t>Transformer architecture: Details</a:t>
            </a:r>
          </a:p>
        </p:txBody>
      </p:sp>
      <p:pic>
        <p:nvPicPr>
          <p:cNvPr id="6" name="Picture 5">
            <a:extLst>
              <a:ext uri="{FF2B5EF4-FFF2-40B4-BE49-F238E27FC236}">
                <a16:creationId xmlns:a16="http://schemas.microsoft.com/office/drawing/2014/main" id="{FC288B17-C780-F449-95FE-EDBCE30FF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4515"/>
            <a:ext cx="4267200" cy="5886867"/>
          </a:xfrm>
          <a:prstGeom prst="rect">
            <a:avLst/>
          </a:prstGeom>
        </p:spPr>
      </p:pic>
      <p:sp>
        <p:nvSpPr>
          <p:cNvPr id="7" name="Rectangle 6">
            <a:extLst>
              <a:ext uri="{FF2B5EF4-FFF2-40B4-BE49-F238E27FC236}">
                <a16:creationId xmlns:a16="http://schemas.microsoft.com/office/drawing/2014/main" id="{17D59730-580C-C84E-B15A-0055E84C270B}"/>
              </a:ext>
            </a:extLst>
          </p:cNvPr>
          <p:cNvSpPr/>
          <p:nvPr/>
        </p:nvSpPr>
        <p:spPr>
          <a:xfrm>
            <a:off x="3962400" y="6318051"/>
            <a:ext cx="8991600" cy="369332"/>
          </a:xfrm>
          <a:prstGeom prst="rect">
            <a:avLst/>
          </a:prstGeom>
        </p:spPr>
        <p:txBody>
          <a:bodyPr wrap="square">
            <a:spAutoFit/>
          </a:bodyPr>
          <a:lstStyle/>
          <a:p>
            <a:pPr algn="ctr"/>
            <a:r>
              <a:rPr lang="en-US" dirty="0"/>
              <a:t>A. Vaswani et al., </a:t>
            </a:r>
            <a:r>
              <a:rPr lang="en-US" dirty="0">
                <a:hlinkClick r:id="rId3"/>
              </a:rPr>
              <a:t>Attention is all you need</a:t>
            </a:r>
            <a:r>
              <a:rPr lang="en-US" dirty="0"/>
              <a:t>, </a:t>
            </a:r>
            <a:r>
              <a:rPr lang="en-US" dirty="0" err="1"/>
              <a:t>NeurIPS</a:t>
            </a:r>
            <a:r>
              <a:rPr lang="en-US" dirty="0"/>
              <a:t> 2017</a:t>
            </a:r>
          </a:p>
        </p:txBody>
      </p:sp>
      <p:sp>
        <p:nvSpPr>
          <p:cNvPr id="3" name="TextBox 2">
            <a:extLst>
              <a:ext uri="{FF2B5EF4-FFF2-40B4-BE49-F238E27FC236}">
                <a16:creationId xmlns:a16="http://schemas.microsoft.com/office/drawing/2014/main" id="{073333B4-4564-954C-A66C-0D33A45878CE}"/>
              </a:ext>
            </a:extLst>
          </p:cNvPr>
          <p:cNvSpPr txBox="1"/>
          <p:nvPr/>
        </p:nvSpPr>
        <p:spPr>
          <a:xfrm>
            <a:off x="977285" y="2743200"/>
            <a:ext cx="851515" cy="307777"/>
          </a:xfrm>
          <a:prstGeom prst="rect">
            <a:avLst/>
          </a:prstGeom>
          <a:noFill/>
        </p:spPr>
        <p:txBody>
          <a:bodyPr wrap="none" rtlCol="0">
            <a:spAutoFit/>
          </a:bodyPr>
          <a:lstStyle/>
          <a:p>
            <a:r>
              <a:rPr lang="en-US" sz="1400" dirty="0"/>
              <a:t>Encoder</a:t>
            </a:r>
          </a:p>
        </p:txBody>
      </p:sp>
      <p:sp>
        <p:nvSpPr>
          <p:cNvPr id="8" name="TextBox 7">
            <a:extLst>
              <a:ext uri="{FF2B5EF4-FFF2-40B4-BE49-F238E27FC236}">
                <a16:creationId xmlns:a16="http://schemas.microsoft.com/office/drawing/2014/main" id="{DE31A341-3A11-534F-A4CE-62AF4D8FB9CE}"/>
              </a:ext>
            </a:extLst>
          </p:cNvPr>
          <p:cNvSpPr txBox="1"/>
          <p:nvPr/>
        </p:nvSpPr>
        <p:spPr>
          <a:xfrm>
            <a:off x="4191000" y="1828800"/>
            <a:ext cx="861133" cy="307777"/>
          </a:xfrm>
          <a:prstGeom prst="rect">
            <a:avLst/>
          </a:prstGeom>
          <a:noFill/>
        </p:spPr>
        <p:txBody>
          <a:bodyPr wrap="none" rtlCol="0">
            <a:spAutoFit/>
          </a:bodyPr>
          <a:lstStyle/>
          <a:p>
            <a:r>
              <a:rPr lang="en-US" sz="1400" dirty="0"/>
              <a:t>Decoder</a:t>
            </a:r>
          </a:p>
        </p:txBody>
      </p:sp>
    </p:spTree>
    <p:extLst>
      <p:ext uri="{BB962C8B-B14F-4D97-AF65-F5344CB8AC3E}">
        <p14:creationId xmlns:p14="http://schemas.microsoft.com/office/powerpoint/2010/main" val="507837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E4EA-466A-E049-98CF-7B84CA1EA7DC}"/>
              </a:ext>
            </a:extLst>
          </p:cNvPr>
          <p:cNvSpPr>
            <a:spLocks noGrp="1"/>
          </p:cNvSpPr>
          <p:nvPr>
            <p:ph type="title"/>
          </p:nvPr>
        </p:nvSpPr>
        <p:spPr/>
        <p:txBody>
          <a:bodyPr/>
          <a:lstStyle/>
          <a:p>
            <a:r>
              <a:rPr lang="en-US" dirty="0"/>
              <a:t>Positional encoding</a:t>
            </a:r>
          </a:p>
        </p:txBody>
      </p:sp>
      <p:sp>
        <p:nvSpPr>
          <p:cNvPr id="3" name="Content Placeholder 2">
            <a:extLst>
              <a:ext uri="{FF2B5EF4-FFF2-40B4-BE49-F238E27FC236}">
                <a16:creationId xmlns:a16="http://schemas.microsoft.com/office/drawing/2014/main" id="{447D326D-A700-4E43-A1B0-63E645D1BFD6}"/>
              </a:ext>
            </a:extLst>
          </p:cNvPr>
          <p:cNvSpPr>
            <a:spLocks noGrp="1"/>
          </p:cNvSpPr>
          <p:nvPr>
            <p:ph idx="1"/>
          </p:nvPr>
        </p:nvSpPr>
        <p:spPr>
          <a:xfrm>
            <a:off x="762000" y="914400"/>
            <a:ext cx="10668000" cy="5257800"/>
          </a:xfrm>
        </p:spPr>
        <p:txBody>
          <a:bodyPr/>
          <a:lstStyle/>
          <a:p>
            <a:pPr marL="457200" indent="-457200">
              <a:buFont typeface="Arial" panose="020B0604020202020204" pitchFamily="34" charset="0"/>
              <a:buChar char="•"/>
            </a:pPr>
            <a:r>
              <a:rPr lang="en-US" dirty="0"/>
              <a:t>To give transformer information about ordering of tokens, add function of position (based on sines and cosines) to every input</a:t>
            </a:r>
          </a:p>
        </p:txBody>
      </p:sp>
      <p:pic>
        <p:nvPicPr>
          <p:cNvPr id="4" name="Picture 3">
            <a:extLst>
              <a:ext uri="{FF2B5EF4-FFF2-40B4-BE49-F238E27FC236}">
                <a16:creationId xmlns:a16="http://schemas.microsoft.com/office/drawing/2014/main" id="{23410EBD-A19D-884C-B9BF-0826E2820297}"/>
              </a:ext>
            </a:extLst>
          </p:cNvPr>
          <p:cNvPicPr>
            <a:picLocks noChangeAspect="1"/>
          </p:cNvPicPr>
          <p:nvPr/>
        </p:nvPicPr>
        <p:blipFill>
          <a:blip r:embed="rId2"/>
          <a:stretch>
            <a:fillRect/>
          </a:stretch>
        </p:blipFill>
        <p:spPr>
          <a:xfrm>
            <a:off x="3200401" y="2057400"/>
            <a:ext cx="5876473" cy="4305300"/>
          </a:xfrm>
          <a:prstGeom prst="rect">
            <a:avLst/>
          </a:prstGeom>
        </p:spPr>
      </p:pic>
      <p:sp>
        <p:nvSpPr>
          <p:cNvPr id="5" name="TextBox 4">
            <a:extLst>
              <a:ext uri="{FF2B5EF4-FFF2-40B4-BE49-F238E27FC236}">
                <a16:creationId xmlns:a16="http://schemas.microsoft.com/office/drawing/2014/main" id="{67C5FCB0-B46E-F34B-849C-B15D6E875752}"/>
              </a:ext>
            </a:extLst>
          </p:cNvPr>
          <p:cNvSpPr txBox="1"/>
          <p:nvPr/>
        </p:nvSpPr>
        <p:spPr>
          <a:xfrm>
            <a:off x="10820400" y="6477000"/>
            <a:ext cx="1268296" cy="307777"/>
          </a:xfrm>
          <a:prstGeom prst="rect">
            <a:avLst/>
          </a:prstGeom>
          <a:noFill/>
        </p:spPr>
        <p:txBody>
          <a:bodyPr wrap="none" rtlCol="0">
            <a:spAutoFit/>
          </a:bodyPr>
          <a:lstStyle/>
          <a:p>
            <a:r>
              <a:rPr lang="en-US" sz="1400" dirty="0">
                <a:hlinkClick r:id="rId3"/>
              </a:rPr>
              <a:t>Image source</a:t>
            </a:r>
            <a:endParaRPr lang="en-US" sz="1400" dirty="0"/>
          </a:p>
        </p:txBody>
      </p:sp>
      <p:sp>
        <p:nvSpPr>
          <p:cNvPr id="6" name="TextBox 5">
            <a:extLst>
              <a:ext uri="{FF2B5EF4-FFF2-40B4-BE49-F238E27FC236}">
                <a16:creationId xmlns:a16="http://schemas.microsoft.com/office/drawing/2014/main" id="{3C3A95C0-AE3D-CD43-870D-B5272436EAFB}"/>
              </a:ext>
            </a:extLst>
          </p:cNvPr>
          <p:cNvSpPr txBox="1"/>
          <p:nvPr/>
        </p:nvSpPr>
        <p:spPr>
          <a:xfrm>
            <a:off x="2057400" y="1981200"/>
            <a:ext cx="979755" cy="369332"/>
          </a:xfrm>
          <a:prstGeom prst="rect">
            <a:avLst/>
          </a:prstGeom>
          <a:noFill/>
        </p:spPr>
        <p:txBody>
          <a:bodyPr wrap="none" rtlCol="0">
            <a:spAutoFit/>
          </a:bodyPr>
          <a:lstStyle/>
          <a:p>
            <a:r>
              <a:rPr lang="en-US" dirty="0"/>
              <a:t>position</a:t>
            </a:r>
          </a:p>
        </p:txBody>
      </p:sp>
      <p:cxnSp>
        <p:nvCxnSpPr>
          <p:cNvPr id="8" name="Straight Arrow Connector 7">
            <a:extLst>
              <a:ext uri="{FF2B5EF4-FFF2-40B4-BE49-F238E27FC236}">
                <a16:creationId xmlns:a16="http://schemas.microsoft.com/office/drawing/2014/main" id="{B01FF83F-BEA5-FA41-AFD3-792243042EA4}"/>
              </a:ext>
            </a:extLst>
          </p:cNvPr>
          <p:cNvCxnSpPr>
            <a:cxnSpLocks/>
            <a:stCxn id="6" idx="2"/>
          </p:cNvCxnSpPr>
          <p:nvPr/>
        </p:nvCxnSpPr>
        <p:spPr>
          <a:xfrm>
            <a:off x="2547278" y="2350532"/>
            <a:ext cx="0" cy="138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1A736F1-A921-794C-ADD5-59F3C91C3241}"/>
              </a:ext>
            </a:extLst>
          </p:cNvPr>
          <p:cNvSpPr txBox="1"/>
          <p:nvPr/>
        </p:nvSpPr>
        <p:spPr>
          <a:xfrm>
            <a:off x="3352800" y="6446222"/>
            <a:ext cx="2467342" cy="369332"/>
          </a:xfrm>
          <a:prstGeom prst="rect">
            <a:avLst/>
          </a:prstGeom>
          <a:noFill/>
        </p:spPr>
        <p:txBody>
          <a:bodyPr wrap="none" rtlCol="0">
            <a:spAutoFit/>
          </a:bodyPr>
          <a:lstStyle/>
          <a:p>
            <a:r>
              <a:rPr lang="en-US" dirty="0"/>
              <a:t>Embedding dimension</a:t>
            </a:r>
          </a:p>
        </p:txBody>
      </p:sp>
      <p:cxnSp>
        <p:nvCxnSpPr>
          <p:cNvPr id="11" name="Straight Arrow Connector 10">
            <a:extLst>
              <a:ext uri="{FF2B5EF4-FFF2-40B4-BE49-F238E27FC236}">
                <a16:creationId xmlns:a16="http://schemas.microsoft.com/office/drawing/2014/main" id="{A21C5799-DF87-A946-9B99-10A6448D74A1}"/>
              </a:ext>
            </a:extLst>
          </p:cNvPr>
          <p:cNvCxnSpPr>
            <a:cxnSpLocks/>
          </p:cNvCxnSpPr>
          <p:nvPr/>
        </p:nvCxnSpPr>
        <p:spPr>
          <a:xfrm>
            <a:off x="5789662" y="6630888"/>
            <a:ext cx="180670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7643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B93B-F8FA-144D-8E51-068471FFAB8E}"/>
              </a:ext>
            </a:extLst>
          </p:cNvPr>
          <p:cNvSpPr>
            <a:spLocks noGrp="1"/>
          </p:cNvSpPr>
          <p:nvPr>
            <p:ph type="title"/>
          </p:nvPr>
        </p:nvSpPr>
        <p:spPr/>
        <p:txBody>
          <a:bodyPr/>
          <a:lstStyle/>
          <a:p>
            <a:r>
              <a:rPr lang="en-US" dirty="0"/>
              <a:t>Multi-head attention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A5ED435-F0CB-9A4F-882F-C91B08B6401A}"/>
                  </a:ext>
                </a:extLst>
              </p:cNvPr>
              <p:cNvSpPr>
                <a:spLocks noGrp="1"/>
              </p:cNvSpPr>
              <p:nvPr>
                <p:ph idx="1"/>
              </p:nvPr>
            </p:nvSpPr>
            <p:spPr>
              <a:xfrm>
                <a:off x="914400" y="914400"/>
                <a:ext cx="6019800" cy="5257800"/>
              </a:xfrm>
            </p:spPr>
            <p:txBody>
              <a:bodyPr/>
              <a:lstStyle/>
              <a:p>
                <a:pPr marL="457200" indent="-457200">
                  <a:buFont typeface="Arial" panose="020B0604020202020204" pitchFamily="34" charset="0"/>
                  <a:buChar char="•"/>
                </a:pPr>
                <a:r>
                  <a:rPr lang="en-US" dirty="0"/>
                  <a:t>Run </a:t>
                </a:r>
                <a14:m>
                  <m:oMath xmlns:m="http://schemas.openxmlformats.org/officeDocument/2006/math">
                    <m:r>
                      <a:rPr lang="en-US" i="1" dirty="0">
                        <a:latin typeface="Cambria Math" panose="02040503050406030204" pitchFamily="18" charset="0"/>
                      </a:rPr>
                      <m:t>h</m:t>
                    </m:r>
                  </m:oMath>
                </a14:m>
                <a:r>
                  <a:rPr lang="en-US" dirty="0"/>
                  <a:t> attention models in parallel on top of different linearly projected versions of </a:t>
                </a:r>
                <a14:m>
                  <m:oMath xmlns:m="http://schemas.openxmlformats.org/officeDocument/2006/math">
                    <m:r>
                      <a:rPr lang="en-US" i="1" dirty="0">
                        <a:latin typeface="Cambria Math" panose="02040503050406030204" pitchFamily="18" charset="0"/>
                      </a:rPr>
                      <m:t>𝑄</m:t>
                    </m:r>
                    <m:r>
                      <a:rPr lang="en-US" i="1" dirty="0">
                        <a:latin typeface="Cambria Math" panose="02040503050406030204" pitchFamily="18" charset="0"/>
                      </a:rPr>
                      <m:t>, </m:t>
                    </m:r>
                    <m:r>
                      <a:rPr lang="en-US" i="1" dirty="0">
                        <a:latin typeface="Cambria Math" panose="02040503050406030204" pitchFamily="18" charset="0"/>
                      </a:rPr>
                      <m:t>𝐾</m:t>
                    </m:r>
                    <m:r>
                      <a:rPr lang="en-US" i="1" dirty="0">
                        <a:latin typeface="Cambria Math" panose="02040503050406030204" pitchFamily="18" charset="0"/>
                      </a:rPr>
                      <m:t>, </m:t>
                    </m:r>
                    <m:r>
                      <a:rPr lang="en-US" i="1" dirty="0">
                        <a:latin typeface="Cambria Math" panose="02040503050406030204" pitchFamily="18" charset="0"/>
                      </a:rPr>
                      <m:t>𝑉</m:t>
                    </m:r>
                  </m:oMath>
                </a14:m>
                <a:r>
                  <a:rPr lang="en-US" dirty="0"/>
                  <a:t>; concatenate and linearly project the results</a:t>
                </a:r>
              </a:p>
              <a:p>
                <a:pPr marL="457200" indent="-457200">
                  <a:buFont typeface="Arial" panose="020B0604020202020204" pitchFamily="34" charset="0"/>
                  <a:buChar char="•"/>
                </a:pPr>
                <a:r>
                  <a:rPr lang="en-US" dirty="0"/>
                  <a:t>Intuition: enables model to attend to different kinds of information at different positions (see </a:t>
                </a:r>
                <a:r>
                  <a:rPr lang="en-US" dirty="0">
                    <a:hlinkClick r:id="rId3"/>
                  </a:rPr>
                  <a:t>visualization tool</a:t>
                </a:r>
                <a:r>
                  <a:rPr lang="en-US" dirty="0"/>
                  <a:t>)</a:t>
                </a:r>
              </a:p>
              <a:p>
                <a:pPr marL="457200" indent="-457200">
                  <a:buFont typeface="Arial" panose="020B0604020202020204" pitchFamily="34" charset="0"/>
                  <a:buChar char="•"/>
                </a:pPr>
                <a:endParaRPr lang="en-US" sz="2400" i="1" dirty="0"/>
              </a:p>
            </p:txBody>
          </p:sp>
        </mc:Choice>
        <mc:Fallback xmlns="">
          <p:sp>
            <p:nvSpPr>
              <p:cNvPr id="3" name="Content Placeholder 2">
                <a:extLst>
                  <a:ext uri="{FF2B5EF4-FFF2-40B4-BE49-F238E27FC236}">
                    <a16:creationId xmlns:a16="http://schemas.microsoft.com/office/drawing/2014/main" id="{0A5ED435-F0CB-9A4F-882F-C91B08B6401A}"/>
                  </a:ext>
                </a:extLst>
              </p:cNvPr>
              <p:cNvSpPr>
                <a:spLocks noGrp="1" noRot="1" noChangeAspect="1" noMove="1" noResize="1" noEditPoints="1" noAdjustHandles="1" noChangeArrowheads="1" noChangeShapeType="1" noTextEdit="1"/>
              </p:cNvSpPr>
              <p:nvPr>
                <p:ph idx="1"/>
              </p:nvPr>
            </p:nvSpPr>
            <p:spPr>
              <a:xfrm>
                <a:off x="914400" y="914400"/>
                <a:ext cx="6019800" cy="5257800"/>
              </a:xfrm>
              <a:blipFill>
                <a:blip r:embed="rId4"/>
                <a:stretch>
                  <a:fillRect l="-1899" t="-1449" r="-232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20AB618-A715-DB4E-A03D-BC206D7238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0921" y="1200197"/>
            <a:ext cx="3856679" cy="4957489"/>
          </a:xfrm>
          <a:prstGeom prst="rect">
            <a:avLst/>
          </a:prstGeom>
        </p:spPr>
      </p:pic>
    </p:spTree>
    <p:extLst>
      <p:ext uri="{BB962C8B-B14F-4D97-AF65-F5344CB8AC3E}">
        <p14:creationId xmlns:p14="http://schemas.microsoft.com/office/powerpoint/2010/main" val="2505328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Transformer blocks</a:t>
            </a:r>
          </a:p>
        </p:txBody>
      </p:sp>
      <p:pic>
        <p:nvPicPr>
          <p:cNvPr id="12" name="Content Placeholder 3">
            <a:extLst>
              <a:ext uri="{FF2B5EF4-FFF2-40B4-BE49-F238E27FC236}">
                <a16:creationId xmlns:a16="http://schemas.microsoft.com/office/drawing/2014/main" id="{AF649BCF-2B93-E44A-B4B0-817AEC4B525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34150" y="1143000"/>
            <a:ext cx="5119650" cy="5257800"/>
          </a:xfrm>
          <a:prstGeom prst="rect">
            <a:avLst/>
          </a:prstGeom>
        </p:spPr>
      </p:pic>
      <p:sp>
        <p:nvSpPr>
          <p:cNvPr id="5" name="Content Placeholder 4">
            <a:extLst>
              <a:ext uri="{FF2B5EF4-FFF2-40B4-BE49-F238E27FC236}">
                <a16:creationId xmlns:a16="http://schemas.microsoft.com/office/drawing/2014/main" id="{17F06E89-6BAF-E04E-B0F3-BCDC7E7A01E4}"/>
              </a:ext>
            </a:extLst>
          </p:cNvPr>
          <p:cNvSpPr>
            <a:spLocks noGrp="1"/>
          </p:cNvSpPr>
          <p:nvPr>
            <p:ph idx="1"/>
          </p:nvPr>
        </p:nvSpPr>
        <p:spPr>
          <a:xfrm>
            <a:off x="914400" y="914400"/>
            <a:ext cx="5410200" cy="5257800"/>
          </a:xfrm>
        </p:spPr>
        <p:txBody>
          <a:bodyPr/>
          <a:lstStyle/>
          <a:p>
            <a:pPr marL="457200" indent="-457200">
              <a:buFont typeface="Arial" panose="020B0604020202020204" pitchFamily="34" charset="0"/>
              <a:buChar char="•"/>
            </a:pPr>
            <a:r>
              <a:rPr lang="en-US" dirty="0"/>
              <a:t>A </a:t>
            </a:r>
            <a:r>
              <a:rPr lang="en-US" b="1" dirty="0"/>
              <a:t>Transformer</a:t>
            </a:r>
            <a:r>
              <a:rPr lang="en-US" dirty="0"/>
              <a:t> is a sequence of transformer blocks</a:t>
            </a:r>
          </a:p>
          <a:p>
            <a:pPr marL="857250" lvl="1" indent="-457200">
              <a:buFont typeface="Arial" panose="020B0604020202020204" pitchFamily="34" charset="0"/>
              <a:buChar char="•"/>
            </a:pPr>
            <a:r>
              <a:rPr lang="en-US" sz="2400" dirty="0"/>
              <a:t>Vaswani et al.: N=12 blocks, embedding dimension = 512, </a:t>
            </a:r>
            <a:br>
              <a:rPr lang="en-US" sz="2400" dirty="0"/>
            </a:br>
            <a:r>
              <a:rPr lang="en-US" sz="2400" dirty="0"/>
              <a:t>6 attention heads</a:t>
            </a:r>
            <a:endParaRPr lang="en-US" dirty="0"/>
          </a:p>
          <a:p>
            <a:pPr marL="857250" lvl="1" indent="-457200">
              <a:buFont typeface="Arial" panose="020B0604020202020204" pitchFamily="34" charset="0"/>
              <a:buChar char="•"/>
            </a:pPr>
            <a:r>
              <a:rPr lang="en-US" sz="2400" b="1" dirty="0"/>
              <a:t>Add &amp; Norm:</a:t>
            </a:r>
            <a:r>
              <a:rPr lang="en-US" sz="2400" dirty="0"/>
              <a:t> residual connection followed by </a:t>
            </a:r>
            <a:r>
              <a:rPr lang="en-US" sz="2400" dirty="0">
                <a:hlinkClick r:id="rId3"/>
              </a:rPr>
              <a:t>layer normalization</a:t>
            </a:r>
            <a:endParaRPr lang="en-US" sz="2400" dirty="0"/>
          </a:p>
          <a:p>
            <a:pPr marL="857250" lvl="1" indent="-457200">
              <a:buFont typeface="Arial" panose="020B0604020202020204" pitchFamily="34" charset="0"/>
              <a:buChar char="•"/>
            </a:pPr>
            <a:r>
              <a:rPr lang="en-US" sz="2400" b="1" dirty="0"/>
              <a:t>Feedforward:</a:t>
            </a:r>
            <a:r>
              <a:rPr lang="en-US" sz="2400" dirty="0"/>
              <a:t> two linear layers with </a:t>
            </a:r>
            <a:r>
              <a:rPr lang="en-US" sz="2400" dirty="0" err="1"/>
              <a:t>ReLUs</a:t>
            </a:r>
            <a:r>
              <a:rPr lang="en-US" sz="2400" dirty="0"/>
              <a:t> in between, applied independently to each vector</a:t>
            </a:r>
          </a:p>
          <a:p>
            <a:pPr marL="457200" indent="-457200">
              <a:buFont typeface="Arial" panose="020B0604020202020204" pitchFamily="34" charset="0"/>
              <a:buChar char="•"/>
            </a:pPr>
            <a:r>
              <a:rPr lang="en-US" dirty="0"/>
              <a:t>Attention is the only interaction between inputs!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28036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Transformer block</a:t>
            </a:r>
          </a:p>
        </p:txBody>
      </p:sp>
      <p:sp>
        <p:nvSpPr>
          <p:cNvPr id="50" name="TextBox 49"/>
          <p:cNvSpPr txBox="1"/>
          <p:nvPr/>
        </p:nvSpPr>
        <p:spPr>
          <a:xfrm>
            <a:off x="5382747" y="4314369"/>
            <a:ext cx="2626643" cy="707886"/>
          </a:xfrm>
          <a:prstGeom prst="rect">
            <a:avLst/>
          </a:prstGeom>
          <a:noFill/>
        </p:spPr>
        <p:txBody>
          <a:bodyPr wrap="square" rtlCol="0">
            <a:spAutoFit/>
          </a:bodyPr>
          <a:lstStyle/>
          <a:p>
            <a:r>
              <a:rPr lang="en-US" sz="2000" dirty="0"/>
              <a:t>All vectors interact with each other</a:t>
            </a:r>
          </a:p>
        </p:txBody>
      </p:sp>
      <p:sp>
        <p:nvSpPr>
          <p:cNvPr id="51" name="TextBox 50"/>
          <p:cNvSpPr txBox="1"/>
          <p:nvPr/>
        </p:nvSpPr>
        <p:spPr>
          <a:xfrm>
            <a:off x="5382747" y="3879963"/>
            <a:ext cx="2770653" cy="400110"/>
          </a:xfrm>
          <a:prstGeom prst="rect">
            <a:avLst/>
          </a:prstGeom>
          <a:noFill/>
        </p:spPr>
        <p:txBody>
          <a:bodyPr wrap="square" rtlCol="0">
            <a:spAutoFit/>
          </a:bodyPr>
          <a:lstStyle/>
          <a:p>
            <a:r>
              <a:rPr lang="en-US" sz="2000" dirty="0"/>
              <a:t>Residual connection</a:t>
            </a:r>
          </a:p>
        </p:txBody>
      </p:sp>
      <p:sp>
        <p:nvSpPr>
          <p:cNvPr id="52" name="TextBox 51"/>
          <p:cNvSpPr txBox="1"/>
          <p:nvPr/>
        </p:nvSpPr>
        <p:spPr>
          <a:xfrm>
            <a:off x="5387945" y="2406290"/>
            <a:ext cx="2659818" cy="707886"/>
          </a:xfrm>
          <a:prstGeom prst="rect">
            <a:avLst/>
          </a:prstGeom>
          <a:noFill/>
        </p:spPr>
        <p:txBody>
          <a:bodyPr wrap="square" rtlCol="0">
            <a:spAutoFit/>
          </a:bodyPr>
          <a:lstStyle/>
          <a:p>
            <a:r>
              <a:rPr lang="en-US" sz="2000"/>
              <a:t>MLP independently on each vector</a:t>
            </a:r>
            <a:endParaRPr lang="en-US" sz="2000" dirty="0"/>
          </a:p>
        </p:txBody>
      </p:sp>
      <p:sp>
        <p:nvSpPr>
          <p:cNvPr id="53" name="TextBox 52"/>
          <p:cNvSpPr txBox="1"/>
          <p:nvPr/>
        </p:nvSpPr>
        <p:spPr>
          <a:xfrm>
            <a:off x="5382747" y="1815871"/>
            <a:ext cx="2770653" cy="400110"/>
          </a:xfrm>
          <a:prstGeom prst="rect">
            <a:avLst/>
          </a:prstGeom>
          <a:noFill/>
        </p:spPr>
        <p:txBody>
          <a:bodyPr wrap="square" rtlCol="0">
            <a:spAutoFit/>
          </a:bodyPr>
          <a:lstStyle/>
          <a:p>
            <a:r>
              <a:rPr lang="en-US" sz="2000" dirty="0"/>
              <a:t>Residual connection</a:t>
            </a:r>
          </a:p>
        </p:txBody>
      </p:sp>
      <p:sp>
        <p:nvSpPr>
          <p:cNvPr id="55" name="TextBox 54">
            <a:extLst>
              <a:ext uri="{FF2B5EF4-FFF2-40B4-BE49-F238E27FC236}">
                <a16:creationId xmlns:a16="http://schemas.microsoft.com/office/drawing/2014/main" id="{EA78CB89-172B-E442-BBF5-C307F0C34F15}"/>
              </a:ext>
            </a:extLst>
          </p:cNvPr>
          <p:cNvSpPr txBox="1"/>
          <p:nvPr/>
        </p:nvSpPr>
        <p:spPr>
          <a:xfrm>
            <a:off x="794642" y="1584475"/>
            <a:ext cx="3693640" cy="3477875"/>
          </a:xfrm>
          <a:prstGeom prst="rect">
            <a:avLst/>
          </a:prstGeom>
          <a:noFill/>
        </p:spPr>
        <p:txBody>
          <a:bodyPr wrap="none" rtlCol="0">
            <a:spAutoFit/>
          </a:bodyPr>
          <a:lstStyle/>
          <a:p>
            <a:r>
              <a:rPr lang="en-US" sz="2000" b="1" dirty="0"/>
              <a:t>Layer Normalization</a:t>
            </a:r>
            <a:r>
              <a:rPr lang="en-US" sz="2000" dirty="0"/>
              <a:t>:</a:t>
            </a:r>
          </a:p>
          <a:p>
            <a:r>
              <a:rPr lang="en-US" sz="2000" dirty="0"/>
              <a:t>Given h</a:t>
            </a:r>
            <a:r>
              <a:rPr lang="en-US" sz="2000" baseline="-25000" dirty="0"/>
              <a:t>1</a:t>
            </a:r>
            <a:r>
              <a:rPr lang="en-US" sz="2000" dirty="0"/>
              <a:t>, </a:t>
            </a:r>
            <a:r>
              <a:rPr lang="mr-IN" sz="2000" dirty="0"/>
              <a:t>…</a:t>
            </a:r>
            <a:r>
              <a:rPr lang="en-US" sz="2000" dirty="0"/>
              <a:t>, </a:t>
            </a:r>
            <a:r>
              <a:rPr lang="en-US" sz="2000" dirty="0" err="1"/>
              <a:t>h</a:t>
            </a:r>
            <a:r>
              <a:rPr lang="en-US" sz="2000" baseline="-25000" dirty="0" err="1"/>
              <a:t>N</a:t>
            </a:r>
            <a:r>
              <a:rPr lang="en-US" sz="2000" dirty="0"/>
              <a:t>     (Shape: D)</a:t>
            </a:r>
          </a:p>
          <a:p>
            <a:r>
              <a:rPr lang="en-US" sz="2000" dirty="0"/>
              <a:t>scale: 𝛾                  (Shape: D)</a:t>
            </a:r>
          </a:p>
          <a:p>
            <a:r>
              <a:rPr lang="en-US" sz="2000" dirty="0"/>
              <a:t>shift: 𝛽                   (Shape: D)</a:t>
            </a:r>
          </a:p>
          <a:p>
            <a:r>
              <a:rPr lang="en-US" sz="2000" dirty="0"/>
              <a:t>𝜇</a:t>
            </a:r>
            <a:r>
              <a:rPr lang="en-US" sz="2000" baseline="-25000" dirty="0" err="1"/>
              <a:t>i</a:t>
            </a:r>
            <a:r>
              <a:rPr lang="en-US" sz="2000" dirty="0"/>
              <a:t> = (∑</a:t>
            </a:r>
            <a:r>
              <a:rPr lang="en-US" sz="2000" baseline="-25000" dirty="0"/>
              <a:t>j</a:t>
            </a:r>
            <a:r>
              <a:rPr lang="en-US" sz="2000" dirty="0"/>
              <a:t> </a:t>
            </a:r>
            <a:r>
              <a:rPr lang="en-US" sz="2000" dirty="0" err="1"/>
              <a:t>h</a:t>
            </a:r>
            <a:r>
              <a:rPr lang="en-US" sz="2000" baseline="-25000" dirty="0" err="1"/>
              <a:t>i,j</a:t>
            </a:r>
            <a:r>
              <a:rPr lang="en-US" sz="2000" dirty="0"/>
              <a:t>)/D                 (scalar)</a:t>
            </a:r>
          </a:p>
          <a:p>
            <a:r>
              <a:rPr lang="en-US" sz="2000" dirty="0"/>
              <a:t>𝜎</a:t>
            </a:r>
            <a:r>
              <a:rPr lang="en-US" sz="2000" baseline="-25000" dirty="0" err="1"/>
              <a:t>i</a:t>
            </a:r>
            <a:r>
              <a:rPr lang="en-US" sz="2000" dirty="0"/>
              <a:t> = (∑</a:t>
            </a:r>
            <a:r>
              <a:rPr lang="en-US" sz="2000" baseline="-25000" dirty="0"/>
              <a:t>j</a:t>
            </a:r>
            <a:r>
              <a:rPr lang="en-US" sz="2000" dirty="0"/>
              <a:t> (</a:t>
            </a:r>
            <a:r>
              <a:rPr lang="en-US" sz="2000" dirty="0" err="1"/>
              <a:t>h</a:t>
            </a:r>
            <a:r>
              <a:rPr lang="en-US" sz="2000" baseline="-25000" dirty="0" err="1"/>
              <a:t>i,j</a:t>
            </a:r>
            <a:r>
              <a:rPr lang="en-US" sz="2000" dirty="0"/>
              <a:t> - 𝜇</a:t>
            </a:r>
            <a:r>
              <a:rPr lang="en-US" sz="2000" baseline="-25000" dirty="0" err="1"/>
              <a:t>i</a:t>
            </a:r>
            <a:r>
              <a:rPr lang="en-US" sz="2000" dirty="0"/>
              <a:t>)</a:t>
            </a:r>
            <a:r>
              <a:rPr lang="en-US" sz="2000" baseline="30000" dirty="0"/>
              <a:t>2</a:t>
            </a:r>
            <a:r>
              <a:rPr lang="en-US" sz="2000" dirty="0"/>
              <a:t>/D)</a:t>
            </a:r>
            <a:r>
              <a:rPr lang="en-US" sz="2000" baseline="30000" dirty="0"/>
              <a:t>1/2</a:t>
            </a:r>
            <a:r>
              <a:rPr lang="en-US" sz="2000" dirty="0"/>
              <a:t>  (scalar)</a:t>
            </a:r>
          </a:p>
          <a:p>
            <a:r>
              <a:rPr lang="en-US" sz="2000" dirty="0" err="1"/>
              <a:t>z</a:t>
            </a:r>
            <a:r>
              <a:rPr lang="en-US" sz="2000" baseline="-25000" dirty="0" err="1"/>
              <a:t>i</a:t>
            </a:r>
            <a:r>
              <a:rPr lang="en-US" sz="2000" dirty="0"/>
              <a:t> = (h</a:t>
            </a:r>
            <a:r>
              <a:rPr lang="en-US" sz="2000" baseline="-25000" dirty="0"/>
              <a:t>i</a:t>
            </a:r>
            <a:r>
              <a:rPr lang="en-US" sz="2000" dirty="0"/>
              <a:t> - 𝜇</a:t>
            </a:r>
            <a:r>
              <a:rPr lang="en-US" sz="2000" baseline="-25000" dirty="0" err="1"/>
              <a:t>i</a:t>
            </a:r>
            <a:r>
              <a:rPr lang="en-US" sz="2000" dirty="0"/>
              <a:t>) / 𝜎</a:t>
            </a:r>
            <a:r>
              <a:rPr lang="en-US" sz="2000" baseline="-25000" dirty="0" err="1"/>
              <a:t>i</a:t>
            </a:r>
            <a:r>
              <a:rPr lang="en-US" sz="2000" dirty="0"/>
              <a:t> </a:t>
            </a:r>
          </a:p>
          <a:p>
            <a:r>
              <a:rPr lang="en-US" sz="2000" dirty="0" err="1"/>
              <a:t>y</a:t>
            </a:r>
            <a:r>
              <a:rPr lang="en-US" sz="2000" baseline="-25000" dirty="0" err="1"/>
              <a:t>i</a:t>
            </a:r>
            <a:r>
              <a:rPr lang="en-US" sz="2000" dirty="0"/>
              <a:t> = 𝛾 * </a:t>
            </a:r>
            <a:r>
              <a:rPr lang="en-US" sz="2000" dirty="0" err="1"/>
              <a:t>z</a:t>
            </a:r>
            <a:r>
              <a:rPr lang="en-US" sz="2000" baseline="-25000" dirty="0" err="1"/>
              <a:t>i</a:t>
            </a:r>
            <a:r>
              <a:rPr lang="en-US" sz="2000" dirty="0"/>
              <a:t> + 𝛽</a:t>
            </a:r>
          </a:p>
          <a:p>
            <a:endParaRPr lang="en-US" sz="2000" dirty="0"/>
          </a:p>
          <a:p>
            <a:endParaRPr lang="en-US" sz="2000" dirty="0"/>
          </a:p>
          <a:p>
            <a:r>
              <a:rPr lang="en-US" sz="2000" dirty="0"/>
              <a:t>Ba et al, 2016</a:t>
            </a:r>
          </a:p>
        </p:txBody>
      </p:sp>
      <p:pic>
        <p:nvPicPr>
          <p:cNvPr id="58" name="Content Placeholder 3">
            <a:extLst>
              <a:ext uri="{FF2B5EF4-FFF2-40B4-BE49-F238E27FC236}">
                <a16:creationId xmlns:a16="http://schemas.microsoft.com/office/drawing/2014/main" id="{ECF2E3A3-FB22-D44C-A14A-D3FE51B5B9E5}"/>
              </a:ext>
            </a:extLst>
          </p:cNvPr>
          <p:cNvPicPr>
            <a:picLocks noChangeAspect="1"/>
          </p:cNvPicPr>
          <p:nvPr/>
        </p:nvPicPr>
        <p:blipFill rotWithShape="1">
          <a:blip r:embed="rId2">
            <a:extLst>
              <a:ext uri="{28A0092B-C50C-407E-A947-70E740481C1C}">
                <a14:useLocalDpi xmlns:a14="http://schemas.microsoft.com/office/drawing/2010/main" val="0"/>
              </a:ext>
            </a:extLst>
          </a:blip>
          <a:srcRect l="23814"/>
          <a:stretch/>
        </p:blipFill>
        <p:spPr>
          <a:xfrm>
            <a:off x="7696200" y="1143000"/>
            <a:ext cx="3900450" cy="5257800"/>
          </a:xfrm>
          <a:prstGeom prst="rect">
            <a:avLst/>
          </a:prstGeom>
        </p:spPr>
      </p:pic>
    </p:spTree>
    <p:extLst>
      <p:ext uri="{BB962C8B-B14F-4D97-AF65-F5344CB8AC3E}">
        <p14:creationId xmlns:p14="http://schemas.microsoft.com/office/powerpoint/2010/main" val="3034428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AF0A-66E7-8649-B425-22DF39E9BA7B}"/>
              </a:ext>
            </a:extLst>
          </p:cNvPr>
          <p:cNvSpPr>
            <a:spLocks noGrp="1"/>
          </p:cNvSpPr>
          <p:nvPr>
            <p:ph type="title"/>
          </p:nvPr>
        </p:nvSpPr>
        <p:spPr/>
        <p:txBody>
          <a:bodyPr/>
          <a:lstStyle/>
          <a:p>
            <a:r>
              <a:rPr lang="en-US" dirty="0"/>
              <a:t>Transformer architecture: Zooming back out</a:t>
            </a:r>
          </a:p>
        </p:txBody>
      </p:sp>
      <p:pic>
        <p:nvPicPr>
          <p:cNvPr id="6" name="Picture 5">
            <a:extLst>
              <a:ext uri="{FF2B5EF4-FFF2-40B4-BE49-F238E27FC236}">
                <a16:creationId xmlns:a16="http://schemas.microsoft.com/office/drawing/2014/main" id="{FC288B17-C780-F449-95FE-EDBCE30FF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4515"/>
            <a:ext cx="4267200" cy="5886867"/>
          </a:xfrm>
          <a:prstGeom prst="rect">
            <a:avLst/>
          </a:prstGeom>
        </p:spPr>
      </p:pic>
      <p:sp>
        <p:nvSpPr>
          <p:cNvPr id="7" name="Rectangle 6">
            <a:extLst>
              <a:ext uri="{FF2B5EF4-FFF2-40B4-BE49-F238E27FC236}">
                <a16:creationId xmlns:a16="http://schemas.microsoft.com/office/drawing/2014/main" id="{17D59730-580C-C84E-B15A-0055E84C270B}"/>
              </a:ext>
            </a:extLst>
          </p:cNvPr>
          <p:cNvSpPr/>
          <p:nvPr/>
        </p:nvSpPr>
        <p:spPr>
          <a:xfrm>
            <a:off x="3962400" y="6318051"/>
            <a:ext cx="8991600" cy="369332"/>
          </a:xfrm>
          <a:prstGeom prst="rect">
            <a:avLst/>
          </a:prstGeom>
        </p:spPr>
        <p:txBody>
          <a:bodyPr wrap="square">
            <a:spAutoFit/>
          </a:bodyPr>
          <a:lstStyle/>
          <a:p>
            <a:pPr algn="ctr"/>
            <a:r>
              <a:rPr lang="en-US" dirty="0"/>
              <a:t>A. Vaswani et al., </a:t>
            </a:r>
            <a:r>
              <a:rPr lang="en-US" dirty="0">
                <a:hlinkClick r:id="rId3"/>
              </a:rPr>
              <a:t>Attention is all you need</a:t>
            </a:r>
            <a:r>
              <a:rPr lang="en-US" dirty="0"/>
              <a:t>, </a:t>
            </a:r>
            <a:r>
              <a:rPr lang="en-US" dirty="0" err="1"/>
              <a:t>NeurIPS</a:t>
            </a:r>
            <a:r>
              <a:rPr lang="en-US" dirty="0"/>
              <a:t> 2017</a:t>
            </a:r>
          </a:p>
        </p:txBody>
      </p:sp>
      <p:sp>
        <p:nvSpPr>
          <p:cNvPr id="3" name="TextBox 2">
            <a:extLst>
              <a:ext uri="{FF2B5EF4-FFF2-40B4-BE49-F238E27FC236}">
                <a16:creationId xmlns:a16="http://schemas.microsoft.com/office/drawing/2014/main" id="{073333B4-4564-954C-A66C-0D33A45878CE}"/>
              </a:ext>
            </a:extLst>
          </p:cNvPr>
          <p:cNvSpPr txBox="1"/>
          <p:nvPr/>
        </p:nvSpPr>
        <p:spPr>
          <a:xfrm>
            <a:off x="977285" y="2743200"/>
            <a:ext cx="851515" cy="307777"/>
          </a:xfrm>
          <a:prstGeom prst="rect">
            <a:avLst/>
          </a:prstGeom>
          <a:noFill/>
        </p:spPr>
        <p:txBody>
          <a:bodyPr wrap="none" rtlCol="0">
            <a:spAutoFit/>
          </a:bodyPr>
          <a:lstStyle/>
          <a:p>
            <a:r>
              <a:rPr lang="en-US" sz="1400" dirty="0"/>
              <a:t>Encoder</a:t>
            </a:r>
          </a:p>
        </p:txBody>
      </p:sp>
      <p:sp>
        <p:nvSpPr>
          <p:cNvPr id="8" name="TextBox 7">
            <a:extLst>
              <a:ext uri="{FF2B5EF4-FFF2-40B4-BE49-F238E27FC236}">
                <a16:creationId xmlns:a16="http://schemas.microsoft.com/office/drawing/2014/main" id="{DE31A341-3A11-534F-A4CE-62AF4D8FB9CE}"/>
              </a:ext>
            </a:extLst>
          </p:cNvPr>
          <p:cNvSpPr txBox="1"/>
          <p:nvPr/>
        </p:nvSpPr>
        <p:spPr>
          <a:xfrm>
            <a:off x="4191000" y="1828800"/>
            <a:ext cx="861133" cy="307777"/>
          </a:xfrm>
          <a:prstGeom prst="rect">
            <a:avLst/>
          </a:prstGeom>
          <a:noFill/>
        </p:spPr>
        <p:txBody>
          <a:bodyPr wrap="none" rtlCol="0">
            <a:spAutoFit/>
          </a:bodyPr>
          <a:lstStyle/>
          <a:p>
            <a:r>
              <a:rPr lang="en-US" sz="1400" dirty="0"/>
              <a:t>Decoder</a:t>
            </a:r>
          </a:p>
        </p:txBody>
      </p:sp>
    </p:spTree>
    <p:extLst>
      <p:ext uri="{BB962C8B-B14F-4D97-AF65-F5344CB8AC3E}">
        <p14:creationId xmlns:p14="http://schemas.microsoft.com/office/powerpoint/2010/main" val="3864521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AF0A-66E7-8649-B425-22DF39E9BA7B}"/>
              </a:ext>
            </a:extLst>
          </p:cNvPr>
          <p:cNvSpPr>
            <a:spLocks noGrp="1"/>
          </p:cNvSpPr>
          <p:nvPr>
            <p:ph type="title"/>
          </p:nvPr>
        </p:nvSpPr>
        <p:spPr/>
        <p:txBody>
          <a:bodyPr/>
          <a:lstStyle/>
          <a:p>
            <a:r>
              <a:rPr lang="en-US" dirty="0"/>
              <a:t>Results</a:t>
            </a:r>
          </a:p>
        </p:txBody>
      </p:sp>
      <p:pic>
        <p:nvPicPr>
          <p:cNvPr id="5" name="Picture 4">
            <a:extLst>
              <a:ext uri="{FF2B5EF4-FFF2-40B4-BE49-F238E27FC236}">
                <a16:creationId xmlns:a16="http://schemas.microsoft.com/office/drawing/2014/main" id="{3B3FEA7A-671E-E748-BB14-417EA075B350}"/>
              </a:ext>
            </a:extLst>
          </p:cNvPr>
          <p:cNvPicPr>
            <a:picLocks noChangeAspect="1"/>
          </p:cNvPicPr>
          <p:nvPr/>
        </p:nvPicPr>
        <p:blipFill>
          <a:blip r:embed="rId2"/>
          <a:stretch>
            <a:fillRect/>
          </a:stretch>
        </p:blipFill>
        <p:spPr>
          <a:xfrm>
            <a:off x="533400" y="1991088"/>
            <a:ext cx="5522449" cy="3417016"/>
          </a:xfrm>
          <a:prstGeom prst="rect">
            <a:avLst/>
          </a:prstGeom>
        </p:spPr>
      </p:pic>
      <p:pic>
        <p:nvPicPr>
          <p:cNvPr id="6" name="Picture 5">
            <a:extLst>
              <a:ext uri="{FF2B5EF4-FFF2-40B4-BE49-F238E27FC236}">
                <a16:creationId xmlns:a16="http://schemas.microsoft.com/office/drawing/2014/main" id="{0659A33B-A44C-8C4B-9803-A22468DF6A66}"/>
              </a:ext>
            </a:extLst>
          </p:cNvPr>
          <p:cNvPicPr>
            <a:picLocks noChangeAspect="1"/>
          </p:cNvPicPr>
          <p:nvPr/>
        </p:nvPicPr>
        <p:blipFill>
          <a:blip r:embed="rId3"/>
          <a:stretch>
            <a:fillRect/>
          </a:stretch>
        </p:blipFill>
        <p:spPr>
          <a:xfrm>
            <a:off x="6096000" y="1981200"/>
            <a:ext cx="5541816" cy="3429000"/>
          </a:xfrm>
          <a:prstGeom prst="rect">
            <a:avLst/>
          </a:prstGeom>
        </p:spPr>
      </p:pic>
      <p:sp>
        <p:nvSpPr>
          <p:cNvPr id="7" name="Rectangle 6">
            <a:extLst>
              <a:ext uri="{FF2B5EF4-FFF2-40B4-BE49-F238E27FC236}">
                <a16:creationId xmlns:a16="http://schemas.microsoft.com/office/drawing/2014/main" id="{5B9D6630-7F03-864D-B972-1A196432F6B3}"/>
              </a:ext>
            </a:extLst>
          </p:cNvPr>
          <p:cNvSpPr/>
          <p:nvPr/>
        </p:nvSpPr>
        <p:spPr>
          <a:xfrm>
            <a:off x="1600200" y="6208643"/>
            <a:ext cx="9067800" cy="369332"/>
          </a:xfrm>
          <a:prstGeom prst="rect">
            <a:avLst/>
          </a:prstGeom>
        </p:spPr>
        <p:txBody>
          <a:bodyPr wrap="square">
            <a:spAutoFit/>
          </a:bodyPr>
          <a:lstStyle/>
          <a:p>
            <a:pPr algn="ctr"/>
            <a:r>
              <a:rPr lang="en-US" dirty="0">
                <a:hlinkClick r:id="rId4"/>
              </a:rPr>
              <a:t>https://</a:t>
            </a:r>
            <a:r>
              <a:rPr lang="en-US" dirty="0" err="1">
                <a:hlinkClick r:id="rId4"/>
              </a:rPr>
              <a:t>ai.googleblog.com</a:t>
            </a:r>
            <a:r>
              <a:rPr lang="en-US" dirty="0">
                <a:hlinkClick r:id="rId4"/>
              </a:rPr>
              <a:t>/2017/08/transformer-novel-neural-</a:t>
            </a:r>
            <a:r>
              <a:rPr lang="en-US" dirty="0" err="1">
                <a:hlinkClick r:id="rId4"/>
              </a:rPr>
              <a:t>network.html</a:t>
            </a:r>
            <a:endParaRPr lang="en-US" dirty="0"/>
          </a:p>
        </p:txBody>
      </p:sp>
    </p:spTree>
    <p:extLst>
      <p:ext uri="{BB962C8B-B14F-4D97-AF65-F5344CB8AC3E}">
        <p14:creationId xmlns:p14="http://schemas.microsoft.com/office/powerpoint/2010/main" val="272538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Different ways of processing sequences</a:t>
            </a:r>
          </a:p>
        </p:txBody>
      </p:sp>
      <p:pic>
        <p:nvPicPr>
          <p:cNvPr id="29" name="Picture 28">
            <a:extLst>
              <a:ext uri="{FF2B5EF4-FFF2-40B4-BE49-F238E27FC236}">
                <a16:creationId xmlns:a16="http://schemas.microsoft.com/office/drawing/2014/main" id="{880567DA-3C73-1B49-9631-77417EAAC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12192000" cy="3877836"/>
          </a:xfrm>
          <a:prstGeom prst="rect">
            <a:avLst/>
          </a:prstGeom>
        </p:spPr>
      </p:pic>
    </p:spTree>
    <p:extLst>
      <p:ext uri="{BB962C8B-B14F-4D97-AF65-F5344CB8AC3E}">
        <p14:creationId xmlns:p14="http://schemas.microsoft.com/office/powerpoint/2010/main" val="9335705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Transformers: Pros and cons</a:t>
            </a:r>
          </a:p>
        </p:txBody>
      </p:sp>
      <p:sp>
        <p:nvSpPr>
          <p:cNvPr id="4" name="Rectangle 3"/>
          <p:cNvSpPr/>
          <p:nvPr/>
        </p:nvSpPr>
        <p:spPr>
          <a:xfrm>
            <a:off x="404637" y="3151392"/>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1</a:t>
            </a:r>
            <a:endParaRPr lang="en-US" sz="1600" dirty="0">
              <a:solidFill>
                <a:schemeClr val="tx1"/>
              </a:solidFill>
            </a:endParaRPr>
          </a:p>
        </p:txBody>
      </p:sp>
      <p:sp>
        <p:nvSpPr>
          <p:cNvPr id="5" name="Rectangle 4"/>
          <p:cNvSpPr/>
          <p:nvPr/>
        </p:nvSpPr>
        <p:spPr>
          <a:xfrm>
            <a:off x="1340806" y="3151392"/>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2</a:t>
            </a:r>
            <a:endParaRPr lang="en-US" sz="1600" dirty="0">
              <a:solidFill>
                <a:schemeClr val="tx1"/>
              </a:solidFill>
            </a:endParaRPr>
          </a:p>
        </p:txBody>
      </p:sp>
      <p:sp>
        <p:nvSpPr>
          <p:cNvPr id="6" name="Rectangle 5"/>
          <p:cNvSpPr/>
          <p:nvPr/>
        </p:nvSpPr>
        <p:spPr>
          <a:xfrm>
            <a:off x="2276975" y="3151393"/>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3</a:t>
            </a:r>
            <a:endParaRPr lang="en-US" sz="1600" dirty="0">
              <a:solidFill>
                <a:schemeClr val="tx1"/>
              </a:solidFill>
            </a:endParaRPr>
          </a:p>
        </p:txBody>
      </p:sp>
      <p:sp>
        <p:nvSpPr>
          <p:cNvPr id="7" name="Rectangle 6"/>
          <p:cNvSpPr/>
          <p:nvPr/>
        </p:nvSpPr>
        <p:spPr>
          <a:xfrm>
            <a:off x="371978"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1</a:t>
            </a:r>
            <a:endParaRPr lang="en-US" sz="1600" dirty="0">
              <a:solidFill>
                <a:schemeClr val="tx1"/>
              </a:solidFill>
            </a:endParaRPr>
          </a:p>
        </p:txBody>
      </p:sp>
      <p:sp>
        <p:nvSpPr>
          <p:cNvPr id="8" name="Rectangle 7"/>
          <p:cNvSpPr/>
          <p:nvPr/>
        </p:nvSpPr>
        <p:spPr>
          <a:xfrm>
            <a:off x="1311822"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2</a:t>
            </a:r>
            <a:endParaRPr lang="en-US" sz="1600" dirty="0">
              <a:solidFill>
                <a:schemeClr val="tx1"/>
              </a:solidFill>
            </a:endParaRPr>
          </a:p>
        </p:txBody>
      </p:sp>
      <p:sp>
        <p:nvSpPr>
          <p:cNvPr id="9" name="Rectangle 8"/>
          <p:cNvSpPr/>
          <p:nvPr/>
        </p:nvSpPr>
        <p:spPr>
          <a:xfrm>
            <a:off x="2247991" y="1989342"/>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3</a:t>
            </a:r>
            <a:endParaRPr lang="en-US" sz="1600" dirty="0">
              <a:solidFill>
                <a:schemeClr val="tx1"/>
              </a:solidFill>
            </a:endParaRPr>
          </a:p>
        </p:txBody>
      </p:sp>
      <p:sp>
        <p:nvSpPr>
          <p:cNvPr id="10" name="Rectangle 9"/>
          <p:cNvSpPr/>
          <p:nvPr/>
        </p:nvSpPr>
        <p:spPr>
          <a:xfrm>
            <a:off x="3213144" y="3151390"/>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4</a:t>
            </a:r>
            <a:endParaRPr lang="en-US" sz="1600" dirty="0">
              <a:solidFill>
                <a:schemeClr val="tx1"/>
              </a:solidFill>
            </a:endParaRPr>
          </a:p>
        </p:txBody>
      </p:sp>
      <p:sp>
        <p:nvSpPr>
          <p:cNvPr id="11" name="Rectangle 10"/>
          <p:cNvSpPr/>
          <p:nvPr/>
        </p:nvSpPr>
        <p:spPr>
          <a:xfrm>
            <a:off x="3184160" y="1989340"/>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4</a:t>
            </a:r>
            <a:endParaRPr lang="en-US" sz="1600" dirty="0">
              <a:solidFill>
                <a:schemeClr val="tx1"/>
              </a:solidFill>
            </a:endParaRPr>
          </a:p>
        </p:txBody>
      </p:sp>
      <p:cxnSp>
        <p:nvCxnSpPr>
          <p:cNvPr id="12" name="Straight Arrow Connector 11"/>
          <p:cNvCxnSpPr>
            <a:stCxn id="7" idx="0"/>
            <a:endCxn id="13" idx="2"/>
          </p:cNvCxnSpPr>
          <p:nvPr/>
        </p:nvCxnSpPr>
        <p:spPr>
          <a:xfrm flipH="1" flipV="1">
            <a:off x="591462" y="2593500"/>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0"/>
            <a:endCxn id="14" idx="2"/>
          </p:cNvCxnSpPr>
          <p:nvPr/>
        </p:nvCxnSpPr>
        <p:spPr>
          <a:xfrm flipH="1" flipV="1">
            <a:off x="1531306" y="2593500"/>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3" idx="3"/>
            <a:endCxn id="14" idx="1"/>
          </p:cNvCxnSpPr>
          <p:nvPr/>
        </p:nvCxnSpPr>
        <p:spPr>
          <a:xfrm>
            <a:off x="810945" y="2291422"/>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4" idx="3"/>
            <a:endCxn id="16" idx="1"/>
          </p:cNvCxnSpPr>
          <p:nvPr/>
        </p:nvCxnSpPr>
        <p:spPr>
          <a:xfrm flipV="1">
            <a:off x="1750789" y="2291421"/>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6" idx="3"/>
          </p:cNvCxnSpPr>
          <p:nvPr/>
        </p:nvCxnSpPr>
        <p:spPr>
          <a:xfrm flipV="1">
            <a:off x="2686958" y="2291419"/>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0"/>
            <a:endCxn id="16" idx="2"/>
          </p:cNvCxnSpPr>
          <p:nvPr/>
        </p:nvCxnSpPr>
        <p:spPr>
          <a:xfrm flipH="1" flipV="1">
            <a:off x="2467475" y="2593499"/>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3403644" y="2593497"/>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2" name="Picture 141"/>
          <p:cNvPicPr>
            <a:picLocks noChangeAspect="1"/>
          </p:cNvPicPr>
          <p:nvPr/>
        </p:nvPicPr>
        <p:blipFill>
          <a:blip r:embed="rId2"/>
          <a:stretch>
            <a:fillRect/>
          </a:stretch>
        </p:blipFill>
        <p:spPr>
          <a:xfrm>
            <a:off x="9631443" y="1748508"/>
            <a:ext cx="1339050" cy="2012813"/>
          </a:xfrm>
          <a:prstGeom prst="rect">
            <a:avLst/>
          </a:prstGeom>
        </p:spPr>
      </p:pic>
      <p:sp>
        <p:nvSpPr>
          <p:cNvPr id="143" name="TextBox 142"/>
          <p:cNvSpPr txBox="1"/>
          <p:nvPr/>
        </p:nvSpPr>
        <p:spPr>
          <a:xfrm>
            <a:off x="1614355" y="1264653"/>
            <a:ext cx="1007007" cy="461665"/>
          </a:xfrm>
          <a:prstGeom prst="rect">
            <a:avLst/>
          </a:prstGeom>
          <a:noFill/>
        </p:spPr>
        <p:txBody>
          <a:bodyPr wrap="none" rtlCol="0">
            <a:spAutoFit/>
          </a:bodyPr>
          <a:lstStyle/>
          <a:p>
            <a:r>
              <a:rPr lang="en-US" sz="2400" dirty="0"/>
              <a:t>RNNs</a:t>
            </a:r>
          </a:p>
        </p:txBody>
      </p:sp>
      <p:grpSp>
        <p:nvGrpSpPr>
          <p:cNvPr id="3" name="Group 2">
            <a:extLst>
              <a:ext uri="{FF2B5EF4-FFF2-40B4-BE49-F238E27FC236}">
                <a16:creationId xmlns:a16="http://schemas.microsoft.com/office/drawing/2014/main" id="{871256F8-BCDD-AB44-A8ED-261E53549DDA}"/>
              </a:ext>
            </a:extLst>
          </p:cNvPr>
          <p:cNvGrpSpPr/>
          <p:nvPr/>
        </p:nvGrpSpPr>
        <p:grpSpPr>
          <a:xfrm>
            <a:off x="4373084" y="1264653"/>
            <a:ext cx="3781805" cy="2490894"/>
            <a:chOff x="4373084" y="1264653"/>
            <a:chExt cx="3781805" cy="2490894"/>
          </a:xfrm>
        </p:grpSpPr>
        <p:sp>
          <p:nvSpPr>
            <p:cNvPr id="19" name="Rectangle 18"/>
            <p:cNvSpPr/>
            <p:nvPr/>
          </p:nvSpPr>
          <p:spPr>
            <a:xfrm>
              <a:off x="4589628" y="3151390"/>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1</a:t>
              </a:r>
              <a:endParaRPr lang="en-US" sz="1600" dirty="0">
                <a:solidFill>
                  <a:schemeClr val="tx1"/>
                </a:solidFill>
              </a:endParaRPr>
            </a:p>
          </p:txBody>
        </p:sp>
        <p:sp>
          <p:nvSpPr>
            <p:cNvPr id="20" name="Rectangle 19"/>
            <p:cNvSpPr/>
            <p:nvPr/>
          </p:nvSpPr>
          <p:spPr>
            <a:xfrm>
              <a:off x="5533476" y="3151389"/>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2</a:t>
              </a:r>
              <a:endParaRPr lang="en-US" sz="1600" dirty="0">
                <a:solidFill>
                  <a:schemeClr val="tx1"/>
                </a:solidFill>
              </a:endParaRPr>
            </a:p>
          </p:txBody>
        </p:sp>
        <p:sp>
          <p:nvSpPr>
            <p:cNvPr id="21" name="Rectangle 20"/>
            <p:cNvSpPr/>
            <p:nvPr/>
          </p:nvSpPr>
          <p:spPr>
            <a:xfrm>
              <a:off x="6463386" y="3151389"/>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3</a:t>
              </a:r>
              <a:endParaRPr lang="en-US" sz="1600" dirty="0">
                <a:solidFill>
                  <a:schemeClr val="tx1"/>
                </a:solidFill>
              </a:endParaRPr>
            </a:p>
          </p:txBody>
        </p:sp>
        <p:sp>
          <p:nvSpPr>
            <p:cNvPr id="22" name="Rectangle 21"/>
            <p:cNvSpPr/>
            <p:nvPr/>
          </p:nvSpPr>
          <p:spPr>
            <a:xfrm>
              <a:off x="7393296" y="3151389"/>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4</a:t>
              </a:r>
              <a:endParaRPr lang="en-US" sz="1600" dirty="0">
                <a:solidFill>
                  <a:schemeClr val="tx1"/>
                </a:solidFill>
              </a:endParaRPr>
            </a:p>
          </p:txBody>
        </p:sp>
        <p:sp>
          <p:nvSpPr>
            <p:cNvPr id="23" name="Rectangle 22"/>
            <p:cNvSpPr/>
            <p:nvPr/>
          </p:nvSpPr>
          <p:spPr>
            <a:xfrm>
              <a:off x="4558391"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1</a:t>
              </a:r>
              <a:endParaRPr lang="en-US" sz="1600" dirty="0">
                <a:solidFill>
                  <a:schemeClr val="tx1"/>
                </a:solidFill>
              </a:endParaRPr>
            </a:p>
          </p:txBody>
        </p:sp>
        <p:sp>
          <p:nvSpPr>
            <p:cNvPr id="24" name="Rectangle 23"/>
            <p:cNvSpPr/>
            <p:nvPr/>
          </p:nvSpPr>
          <p:spPr>
            <a:xfrm>
              <a:off x="5498235"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2</a:t>
              </a:r>
              <a:endParaRPr lang="en-US" sz="1600" dirty="0">
                <a:solidFill>
                  <a:schemeClr val="tx1"/>
                </a:solidFill>
              </a:endParaRPr>
            </a:p>
          </p:txBody>
        </p:sp>
        <p:sp>
          <p:nvSpPr>
            <p:cNvPr id="25" name="Rectangle 24"/>
            <p:cNvSpPr/>
            <p:nvPr/>
          </p:nvSpPr>
          <p:spPr>
            <a:xfrm>
              <a:off x="6434404" y="1989342"/>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3</a:t>
              </a:r>
              <a:endParaRPr lang="en-US" sz="1600" dirty="0">
                <a:solidFill>
                  <a:schemeClr val="tx1"/>
                </a:solidFill>
              </a:endParaRPr>
            </a:p>
          </p:txBody>
        </p:sp>
        <p:sp>
          <p:nvSpPr>
            <p:cNvPr id="26" name="Rectangle 25"/>
            <p:cNvSpPr/>
            <p:nvPr/>
          </p:nvSpPr>
          <p:spPr>
            <a:xfrm>
              <a:off x="7370573" y="1989340"/>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4</a:t>
              </a:r>
              <a:endParaRPr lang="en-US" sz="1600" dirty="0">
                <a:solidFill>
                  <a:schemeClr val="tx1"/>
                </a:solidFill>
              </a:endParaRPr>
            </a:p>
          </p:txBody>
        </p:sp>
        <p:cxnSp>
          <p:nvCxnSpPr>
            <p:cNvPr id="27" name="Straight Arrow Connector 26"/>
            <p:cNvCxnSpPr>
              <a:stCxn id="19" idx="0"/>
              <a:endCxn id="23" idx="2"/>
            </p:cNvCxnSpPr>
            <p:nvPr/>
          </p:nvCxnSpPr>
          <p:spPr>
            <a:xfrm flipH="1" flipV="1">
              <a:off x="4777875" y="2593500"/>
              <a:ext cx="2254" cy="5578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978308" y="2593498"/>
              <a:ext cx="516252"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4978309" y="2593496"/>
              <a:ext cx="512942" cy="549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0" idx="0"/>
              <a:endCxn id="24" idx="2"/>
            </p:cNvCxnSpPr>
            <p:nvPr/>
          </p:nvCxnSpPr>
          <p:spPr>
            <a:xfrm flipH="1" flipV="1">
              <a:off x="5717719" y="2593500"/>
              <a:ext cx="6258" cy="5578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5935199" y="2599888"/>
              <a:ext cx="450574" cy="5300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5951159" y="2580244"/>
              <a:ext cx="512942" cy="549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6888171" y="2586636"/>
              <a:ext cx="450574" cy="5300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0"/>
              <a:endCxn id="25" idx="2"/>
            </p:cNvCxnSpPr>
            <p:nvPr/>
          </p:nvCxnSpPr>
          <p:spPr>
            <a:xfrm flipV="1">
              <a:off x="6653887" y="2593499"/>
              <a:ext cx="1" cy="5578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2" idx="0"/>
              <a:endCxn id="26" idx="2"/>
            </p:cNvCxnSpPr>
            <p:nvPr/>
          </p:nvCxnSpPr>
          <p:spPr>
            <a:xfrm flipV="1">
              <a:off x="7583797" y="2593497"/>
              <a:ext cx="6260"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6885014" y="2593496"/>
              <a:ext cx="512942" cy="549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4373084" y="1264653"/>
              <a:ext cx="3781805" cy="461665"/>
            </a:xfrm>
            <a:prstGeom prst="rect">
              <a:avLst/>
            </a:prstGeom>
            <a:noFill/>
          </p:spPr>
          <p:txBody>
            <a:bodyPr wrap="none" rtlCol="0">
              <a:spAutoFit/>
            </a:bodyPr>
            <a:lstStyle/>
            <a:p>
              <a:r>
                <a:rPr lang="en-US" sz="2400" dirty="0"/>
                <a:t>1D convolutional networks</a:t>
              </a:r>
            </a:p>
          </p:txBody>
        </p:sp>
      </p:grpSp>
      <p:sp>
        <p:nvSpPr>
          <p:cNvPr id="145" name="TextBox 144"/>
          <p:cNvSpPr txBox="1"/>
          <p:nvPr/>
        </p:nvSpPr>
        <p:spPr>
          <a:xfrm>
            <a:off x="8534400" y="1264652"/>
            <a:ext cx="3235403" cy="461665"/>
          </a:xfrm>
          <a:prstGeom prst="rect">
            <a:avLst/>
          </a:prstGeom>
          <a:noFill/>
        </p:spPr>
        <p:txBody>
          <a:bodyPr wrap="square" rtlCol="0">
            <a:spAutoFit/>
          </a:bodyPr>
          <a:lstStyle/>
          <a:p>
            <a:pPr algn="ctr"/>
            <a:r>
              <a:rPr lang="en-US" sz="2400" dirty="0"/>
              <a:t>Transformers</a:t>
            </a:r>
          </a:p>
        </p:txBody>
      </p:sp>
      <p:sp>
        <p:nvSpPr>
          <p:cNvPr id="146" name="TextBox 145"/>
          <p:cNvSpPr txBox="1"/>
          <p:nvPr/>
        </p:nvSpPr>
        <p:spPr>
          <a:xfrm>
            <a:off x="153221" y="4234071"/>
            <a:ext cx="4097058" cy="2585323"/>
          </a:xfrm>
          <a:prstGeom prst="rect">
            <a:avLst/>
          </a:prstGeom>
          <a:noFill/>
        </p:spPr>
        <p:txBody>
          <a:bodyPr wrap="square" rtlCol="0">
            <a:spAutoFit/>
          </a:bodyPr>
          <a:lstStyle/>
          <a:p>
            <a:r>
              <a:rPr lang="en-US" dirty="0"/>
              <a:t>Works on </a:t>
            </a:r>
            <a:r>
              <a:rPr lang="en-US" b="1" dirty="0"/>
              <a:t>ordered sequences</a:t>
            </a:r>
            <a:endParaRPr lang="en-US" dirty="0"/>
          </a:p>
          <a:p>
            <a:pPr marL="285750" indent="-285750">
              <a:buFont typeface="Arial" panose="020B0604020202020204" pitchFamily="34" charset="0"/>
              <a:buChar char="•"/>
            </a:pPr>
            <a:r>
              <a:rPr lang="en-US" dirty="0">
                <a:solidFill>
                  <a:schemeClr val="accent6"/>
                </a:solidFill>
              </a:rPr>
              <a:t>Pros: Not limited by fixed context size (in principle): After one RNN layer, </a:t>
            </a:r>
            <a:r>
              <a:rPr lang="en-US" dirty="0" err="1">
                <a:solidFill>
                  <a:schemeClr val="accent6"/>
                </a:solidFill>
              </a:rPr>
              <a:t>h</a:t>
            </a:r>
            <a:r>
              <a:rPr lang="en-US" baseline="-25000" dirty="0" err="1">
                <a:solidFill>
                  <a:schemeClr val="accent6"/>
                </a:solidFill>
              </a:rPr>
              <a:t>T</a:t>
            </a:r>
            <a:r>
              <a:rPr lang="en-US" dirty="0">
                <a:solidFill>
                  <a:schemeClr val="accent6"/>
                </a:solidFill>
              </a:rPr>
              <a:t> ”sees” the whole sequence</a:t>
            </a:r>
          </a:p>
          <a:p>
            <a:pPr marL="285750" indent="-285750">
              <a:buFont typeface="Arial" panose="020B0604020202020204" pitchFamily="34" charset="0"/>
              <a:buChar char="•"/>
            </a:pPr>
            <a:r>
              <a:rPr lang="en-US" dirty="0">
                <a:solidFill>
                  <a:srgbClr val="C00000"/>
                </a:solidFill>
              </a:rPr>
              <a:t>Con: Not parallelizable: need to compute hidden states sequentially</a:t>
            </a:r>
          </a:p>
          <a:p>
            <a:pPr marL="285750" indent="-285750">
              <a:buFont typeface="Arial" panose="020B0604020202020204" pitchFamily="34" charset="0"/>
              <a:buChar char="•"/>
            </a:pPr>
            <a:r>
              <a:rPr lang="en-US" dirty="0">
                <a:solidFill>
                  <a:srgbClr val="C00000"/>
                </a:solidFill>
              </a:rPr>
              <a:t>Con: Hidden states have limited expressive capacity</a:t>
            </a:r>
          </a:p>
          <a:p>
            <a:pPr marL="285750" indent="-285750">
              <a:buFont typeface="Arial" panose="020B0604020202020204" pitchFamily="34" charset="0"/>
              <a:buChar char="•"/>
            </a:pPr>
            <a:endParaRPr lang="en-US" dirty="0">
              <a:solidFill>
                <a:srgbClr val="C00000"/>
              </a:solidFill>
            </a:endParaRPr>
          </a:p>
        </p:txBody>
      </p:sp>
      <p:sp>
        <p:nvSpPr>
          <p:cNvPr id="147" name="TextBox 146"/>
          <p:cNvSpPr txBox="1"/>
          <p:nvPr/>
        </p:nvSpPr>
        <p:spPr>
          <a:xfrm>
            <a:off x="4250279" y="4245014"/>
            <a:ext cx="3826921" cy="2031325"/>
          </a:xfrm>
          <a:prstGeom prst="rect">
            <a:avLst/>
          </a:prstGeom>
          <a:noFill/>
        </p:spPr>
        <p:txBody>
          <a:bodyPr wrap="square" rtlCol="0">
            <a:spAutoFit/>
          </a:bodyPr>
          <a:lstStyle/>
          <a:p>
            <a:r>
              <a:rPr lang="en-US" dirty="0"/>
              <a:t>Works on </a:t>
            </a:r>
            <a:r>
              <a:rPr lang="en-US" b="1" dirty="0"/>
              <a:t>multidimensional grids</a:t>
            </a:r>
          </a:p>
          <a:p>
            <a:pPr marL="285750" indent="-285750">
              <a:buFont typeface="Arial" panose="020B0604020202020204" pitchFamily="34" charset="0"/>
              <a:buChar char="•"/>
            </a:pPr>
            <a:r>
              <a:rPr lang="en-US" dirty="0">
                <a:solidFill>
                  <a:schemeClr val="accent6"/>
                </a:solidFill>
              </a:rPr>
              <a:t>Pro: Each output can be computed in parallel (at training time)</a:t>
            </a:r>
          </a:p>
          <a:p>
            <a:pPr marL="285750" indent="-285750">
              <a:buFont typeface="Arial" panose="020B0604020202020204" pitchFamily="34" charset="0"/>
              <a:buChar char="•"/>
            </a:pPr>
            <a:r>
              <a:rPr lang="en-US" dirty="0">
                <a:solidFill>
                  <a:srgbClr val="C00000"/>
                </a:solidFill>
              </a:rPr>
              <a:t>Con: Need to stack many conv layers for outputs to “see” the whole sequence</a:t>
            </a:r>
          </a:p>
        </p:txBody>
      </p:sp>
      <p:sp>
        <p:nvSpPr>
          <p:cNvPr id="148" name="TextBox 147"/>
          <p:cNvSpPr txBox="1"/>
          <p:nvPr/>
        </p:nvSpPr>
        <p:spPr>
          <a:xfrm>
            <a:off x="7924800" y="4234071"/>
            <a:ext cx="4114685" cy="2585323"/>
          </a:xfrm>
          <a:prstGeom prst="rect">
            <a:avLst/>
          </a:prstGeom>
          <a:noFill/>
        </p:spPr>
        <p:txBody>
          <a:bodyPr wrap="square" rtlCol="0">
            <a:spAutoFit/>
          </a:bodyPr>
          <a:lstStyle/>
          <a:p>
            <a:pPr marL="285750" indent="-285750">
              <a:buFont typeface="Arial" panose="020B0604020202020204" pitchFamily="34" charset="0"/>
              <a:buChar char="•"/>
            </a:pPr>
            <a:r>
              <a:rPr lang="en-US" dirty="0"/>
              <a:t>Works on </a:t>
            </a:r>
            <a:r>
              <a:rPr lang="en-US" b="1" dirty="0"/>
              <a:t>sets of vectors</a:t>
            </a:r>
          </a:p>
          <a:p>
            <a:pPr marL="285750" indent="-285750">
              <a:buFont typeface="Arial" panose="020B0604020202020204" pitchFamily="34" charset="0"/>
              <a:buChar char="•"/>
            </a:pPr>
            <a:r>
              <a:rPr lang="en-US" dirty="0">
                <a:solidFill>
                  <a:schemeClr val="accent6"/>
                </a:solidFill>
              </a:rPr>
              <a:t>Pro: Good at long sequences: after one self-attention layer, each output “sees” all inputs!</a:t>
            </a:r>
          </a:p>
          <a:p>
            <a:pPr marL="285750" indent="-285750">
              <a:buFont typeface="Arial" panose="020B0604020202020204" pitchFamily="34" charset="0"/>
              <a:buChar char="•"/>
            </a:pPr>
            <a:r>
              <a:rPr lang="en-US" dirty="0">
                <a:solidFill>
                  <a:schemeClr val="accent6"/>
                </a:solidFill>
              </a:rPr>
              <a:t>Pro: Each output can be computed in parallel (at training time)</a:t>
            </a:r>
          </a:p>
          <a:p>
            <a:pPr marL="285750" indent="-285750">
              <a:buFont typeface="Arial" panose="020B0604020202020204" pitchFamily="34" charset="0"/>
              <a:buChar char="•"/>
            </a:pPr>
            <a:r>
              <a:rPr lang="en-US" dirty="0">
                <a:solidFill>
                  <a:srgbClr val="C00000"/>
                </a:solidFill>
              </a:rPr>
              <a:t>Con: Memory-intensive: cost of attention operator is </a:t>
            </a:r>
            <a:r>
              <a:rPr lang="en-US" i="1" dirty="0">
                <a:solidFill>
                  <a:srgbClr val="C00000"/>
                </a:solidFill>
              </a:rPr>
              <a:t>quadratic</a:t>
            </a:r>
            <a:r>
              <a:rPr lang="en-US" dirty="0">
                <a:solidFill>
                  <a:srgbClr val="C00000"/>
                </a:solidFill>
              </a:rPr>
              <a:t> in input size</a:t>
            </a:r>
          </a:p>
        </p:txBody>
      </p:sp>
    </p:spTree>
    <p:extLst>
      <p:ext uri="{BB962C8B-B14F-4D97-AF65-F5344CB8AC3E}">
        <p14:creationId xmlns:p14="http://schemas.microsoft.com/office/powerpoint/2010/main" val="15596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uiExpand="1"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modeling with RNNs</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ectangle 61"/>
              <p:cNvSpPr/>
              <p:nvPr/>
            </p:nvSpPr>
            <p:spPr>
              <a:xfrm>
                <a:off x="5607137" y="4542934"/>
                <a:ext cx="438967" cy="604157"/>
              </a:xfrm>
              <a:prstGeom prst="rect">
                <a:avLst/>
              </a:prstGeom>
              <a:solidFill>
                <a:srgbClr val="FFD579"/>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oMath>
                  </m:oMathPara>
                </a14:m>
                <a:endParaRPr lang="en-US" sz="2000" dirty="0">
                  <a:solidFill>
                    <a:schemeClr val="tx1"/>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5607137" y="4542934"/>
                <a:ext cx="438967" cy="604157"/>
              </a:xfrm>
              <a:prstGeom prst="rect">
                <a:avLst/>
              </a:prstGeom>
              <a:blipFill>
                <a:blip r:embed="rId23"/>
                <a:stretch>
                  <a:fillRect/>
                </a:stretch>
              </a:blipFill>
              <a:ln w="12700">
                <a:solidFill>
                  <a:srgbClr val="FFC000"/>
                </a:solidFill>
              </a:ln>
            </p:spPr>
            <p:txBody>
              <a:bodyPr/>
              <a:lstStyle/>
              <a:p>
                <a:r>
                  <a:rPr lang="en-US">
                    <a:noFill/>
                  </a:rPr>
                  <a:t> </a:t>
                </a:r>
              </a:p>
            </p:txBody>
          </p:sp>
        </mc:Fallback>
      </mc:AlternateContent>
      <p:cxnSp>
        <p:nvCxnSpPr>
          <p:cNvPr id="139" name="Elbow Connector 138"/>
          <p:cNvCxnSpPr>
            <a:stCxn id="25" idx="3"/>
            <a:endCxn id="62" idx="1"/>
          </p:cNvCxnSpPr>
          <p:nvPr/>
        </p:nvCxnSpPr>
        <p:spPr>
          <a:xfrm>
            <a:off x="3882516" y="3720192"/>
            <a:ext cx="1724621" cy="1124821"/>
          </a:xfrm>
          <a:prstGeom prst="bentConnector3">
            <a:avLst>
              <a:gd name="adj1" fmla="val 5000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2" name="TextBox 171"/>
              <p:cNvSpPr txBox="1"/>
              <p:nvPr/>
            </p:nvSpPr>
            <p:spPr>
              <a:xfrm>
                <a:off x="850850" y="2665684"/>
                <a:ext cx="2931315" cy="369332"/>
              </a:xfrm>
              <a:prstGeom prst="rect">
                <a:avLst/>
              </a:prstGeom>
              <a:noFill/>
            </p:spPr>
            <p:txBody>
              <a:bodyPr wrap="none" rtlCol="0">
                <a:spAutoFit/>
              </a:bodyPr>
              <a:lstStyle/>
              <a:p>
                <a:r>
                  <a:rPr lang="en-US" b="1" dirty="0"/>
                  <a:t>Encoder: </a:t>
                </a:r>
                <a14:m>
                  <m:oMath xmlns:m="http://schemas.openxmlformats.org/officeDocument/2006/math">
                    <m:r>
                      <a:rPr lang="en-US" i="1" dirty="0" smtClean="0">
                        <a:solidFill>
                          <a:srgbClr val="9900CC"/>
                        </a:solidFill>
                        <a:latin typeface="Cambria Math" panose="02040503050406030204" pitchFamily="18" charset="0"/>
                      </a:rPr>
                      <m:t>h</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𝑓</m:t>
                    </m:r>
                    <m:r>
                      <a:rPr lang="en-US" i="1" baseline="-25000" dirty="0" err="1">
                        <a:solidFill>
                          <a:srgbClr val="9900CC"/>
                        </a:solidFill>
                        <a:latin typeface="Cambria Math" panose="02040503050406030204" pitchFamily="18" charset="0"/>
                      </a:rPr>
                      <m:t>𝑊</m:t>
                    </m:r>
                    <m:r>
                      <a:rPr lang="en-US" i="1" dirty="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𝑥</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sSub>
                      <m:sSubPr>
                        <m:ctrlPr>
                          <a:rPr lang="en-US" i="1" dirty="0">
                            <a:solidFill>
                              <a:srgbClr val="9900CC"/>
                            </a:solidFill>
                            <a:latin typeface="Cambria Math" panose="02040503050406030204" pitchFamily="18" charset="0"/>
                          </a:rPr>
                        </m:ctrlPr>
                      </m:sSubPr>
                      <m:e>
                        <m:r>
                          <a:rPr lang="en-US" i="1" dirty="0">
                            <a:solidFill>
                              <a:srgbClr val="9900CC"/>
                            </a:solidFill>
                            <a:latin typeface="Cambria Math" panose="02040503050406030204" pitchFamily="18" charset="0"/>
                          </a:rPr>
                          <m:t>h</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m:t>
                    </m:r>
                  </m:oMath>
                </a14:m>
                <a:endParaRPr lang="en-US" b="1" dirty="0"/>
              </a:p>
            </p:txBody>
          </p:sp>
        </mc:Choice>
        <mc:Fallback xmlns="">
          <p:sp>
            <p:nvSpPr>
              <p:cNvPr id="172" name="TextBox 171"/>
              <p:cNvSpPr txBox="1">
                <a:spLocks noRot="1" noChangeAspect="1" noMove="1" noResize="1" noEditPoints="1" noAdjustHandles="1" noChangeArrowheads="1" noChangeShapeType="1" noTextEdit="1"/>
              </p:cNvSpPr>
              <p:nvPr/>
            </p:nvSpPr>
            <p:spPr>
              <a:xfrm>
                <a:off x="850850" y="2665684"/>
                <a:ext cx="2931315" cy="369332"/>
              </a:xfrm>
              <a:prstGeom prst="rect">
                <a:avLst/>
              </a:prstGeom>
              <a:blipFill>
                <a:blip r:embed="rId24"/>
                <a:stretch>
                  <a:fillRect l="-1724"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TextBox 177"/>
              <p:cNvSpPr txBox="1"/>
              <p:nvPr/>
            </p:nvSpPr>
            <p:spPr>
              <a:xfrm>
                <a:off x="4094703" y="2167109"/>
                <a:ext cx="3411960" cy="923330"/>
              </a:xfrm>
              <a:prstGeom prst="rect">
                <a:avLst/>
              </a:prstGeom>
              <a:noFill/>
            </p:spPr>
            <p:txBody>
              <a:bodyPr wrap="none" rtlCol="0">
                <a:spAutoFit/>
              </a:bodyPr>
              <a:lstStyle/>
              <a:p>
                <a:r>
                  <a:rPr lang="en-US" dirty="0"/>
                  <a:t>From final hidden state predict:</a:t>
                </a:r>
              </a:p>
              <a:p>
                <a:r>
                  <a:rPr lang="en-US" b="1" dirty="0"/>
                  <a:t>Initial decoder state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a:solidFill>
                          <a:srgbClr val="9900CC"/>
                        </a:solidFill>
                        <a:latin typeface="Cambria Math" panose="02040503050406030204" pitchFamily="18" charset="0"/>
                      </a:rPr>
                      <m:t>0</m:t>
                    </m:r>
                  </m:oMath>
                </a14:m>
                <a:endParaRPr lang="en-US" dirty="0"/>
              </a:p>
              <a:p>
                <a:r>
                  <a:rPr lang="en-US" b="1" dirty="0"/>
                  <a:t>Context vector </a:t>
                </a:r>
                <a14:m>
                  <m:oMath xmlns:m="http://schemas.openxmlformats.org/officeDocument/2006/math">
                    <m:r>
                      <a:rPr lang="en-US" i="1" dirty="0" smtClean="0">
                        <a:solidFill>
                          <a:srgbClr val="9900CC"/>
                        </a:solidFill>
                        <a:latin typeface="Cambria Math" panose="02040503050406030204" pitchFamily="18" charset="0"/>
                      </a:rPr>
                      <m:t>𝑐</m:t>
                    </m:r>
                  </m:oMath>
                </a14:m>
                <a:r>
                  <a:rPr lang="en-US" b="1" dirty="0"/>
                  <a:t> </a:t>
                </a:r>
                <a:r>
                  <a:rPr lang="en-US" dirty="0"/>
                  <a:t>(often </a:t>
                </a:r>
                <a14:m>
                  <m:oMath xmlns:m="http://schemas.openxmlformats.org/officeDocument/2006/math">
                    <m:r>
                      <a:rPr lang="en-US" i="1" dirty="0" smtClean="0">
                        <a:solidFill>
                          <a:srgbClr val="9900CC"/>
                        </a:solidFill>
                        <a:latin typeface="Cambria Math" panose="02040503050406030204" pitchFamily="18" charset="0"/>
                      </a:rPr>
                      <m:t>𝑐</m:t>
                    </m:r>
                    <m:r>
                      <a:rPr lang="en-US" i="1" dirty="0" smtClean="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h</m:t>
                    </m:r>
                    <m:r>
                      <a:rPr lang="en-US" i="1" baseline="-25000" dirty="0" err="1">
                        <a:solidFill>
                          <a:srgbClr val="9900CC"/>
                        </a:solidFill>
                        <a:latin typeface="Cambria Math" panose="02040503050406030204" pitchFamily="18" charset="0"/>
                      </a:rPr>
                      <m:t>𝑇</m:t>
                    </m:r>
                  </m:oMath>
                </a14:m>
                <a:r>
                  <a:rPr lang="en-US" dirty="0"/>
                  <a:t>)</a:t>
                </a:r>
              </a:p>
            </p:txBody>
          </p:sp>
        </mc:Choice>
        <mc:Fallback xmlns="">
          <p:sp>
            <p:nvSpPr>
              <p:cNvPr id="178" name="TextBox 177"/>
              <p:cNvSpPr txBox="1">
                <a:spLocks noRot="1" noChangeAspect="1" noMove="1" noResize="1" noEditPoints="1" noAdjustHandles="1" noChangeArrowheads="1" noChangeShapeType="1" noTextEdit="1"/>
              </p:cNvSpPr>
              <p:nvPr/>
            </p:nvSpPr>
            <p:spPr>
              <a:xfrm>
                <a:off x="4094703" y="2167109"/>
                <a:ext cx="3411960" cy="923330"/>
              </a:xfrm>
              <a:prstGeom prst="rect">
                <a:avLst/>
              </a:prstGeom>
              <a:blipFill>
                <a:blip r:embed="rId26"/>
                <a:stretch>
                  <a:fillRect l="-1111" t="-2740" r="-370" b="-9589"/>
                </a:stretch>
              </a:blipFill>
            </p:spPr>
            <p:txBody>
              <a:bodyPr/>
              <a:lstStyle/>
              <a:p>
                <a:r>
                  <a:rPr lang="en-US">
                    <a:noFill/>
                  </a:rPr>
                  <a:t> </a:t>
                </a:r>
              </a:p>
            </p:txBody>
          </p:sp>
        </mc:Fallback>
      </mc:AlternateContent>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ular Callout 2">
            <a:extLst>
              <a:ext uri="{FF2B5EF4-FFF2-40B4-BE49-F238E27FC236}">
                <a16:creationId xmlns:a16="http://schemas.microsoft.com/office/drawing/2014/main" id="{5FB80FA7-7F51-EE18-D1B4-E70769384E2C}"/>
              </a:ext>
            </a:extLst>
          </p:cNvPr>
          <p:cNvSpPr/>
          <p:nvPr/>
        </p:nvSpPr>
        <p:spPr>
          <a:xfrm>
            <a:off x="3607279" y="5723536"/>
            <a:ext cx="4317521" cy="1039207"/>
          </a:xfrm>
          <a:prstGeom prst="wedgeRoundRectCallout">
            <a:avLst>
              <a:gd name="adj1" fmla="val 992"/>
              <a:gd name="adj2" fmla="val -103293"/>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Solution: Introduce a separate context vector to “remember” the input sequence</a:t>
            </a:r>
          </a:p>
        </p:txBody>
      </p:sp>
    </p:spTree>
    <p:extLst>
      <p:ext uri="{BB962C8B-B14F-4D97-AF65-F5344CB8AC3E}">
        <p14:creationId xmlns:p14="http://schemas.microsoft.com/office/powerpoint/2010/main" val="15615472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51F0-CFB8-4543-B59F-63FBEBB66B0D}"/>
              </a:ext>
            </a:extLst>
          </p:cNvPr>
          <p:cNvSpPr>
            <a:spLocks noGrp="1"/>
          </p:cNvSpPr>
          <p:nvPr>
            <p:ph type="title"/>
          </p:nvPr>
        </p:nvSpPr>
        <p:spPr/>
        <p:txBody>
          <a:bodyPr/>
          <a:lstStyle/>
          <a:p>
            <a:r>
              <a:rPr lang="en-US" dirty="0"/>
              <a:t>Making transformers more efficient</a:t>
            </a:r>
          </a:p>
        </p:txBody>
      </p:sp>
      <p:sp>
        <p:nvSpPr>
          <p:cNvPr id="3" name="TextBox 2">
            <a:extLst>
              <a:ext uri="{FF2B5EF4-FFF2-40B4-BE49-F238E27FC236}">
                <a16:creationId xmlns:a16="http://schemas.microsoft.com/office/drawing/2014/main" id="{DA98D4A6-3B72-7C44-B30D-92294E8808B6}"/>
              </a:ext>
            </a:extLst>
          </p:cNvPr>
          <p:cNvSpPr txBox="1"/>
          <p:nvPr/>
        </p:nvSpPr>
        <p:spPr>
          <a:xfrm>
            <a:off x="3190653" y="6400800"/>
            <a:ext cx="5810693" cy="369332"/>
          </a:xfrm>
          <a:prstGeom prst="rect">
            <a:avLst/>
          </a:prstGeom>
          <a:noFill/>
        </p:spPr>
        <p:txBody>
          <a:bodyPr wrap="none" rtlCol="0">
            <a:spAutoFit/>
          </a:bodyPr>
          <a:lstStyle/>
          <a:p>
            <a:r>
              <a:rPr lang="en-US" dirty="0"/>
              <a:t>Y. Tay et al. </a:t>
            </a:r>
            <a:r>
              <a:rPr lang="en-US" dirty="0">
                <a:hlinkClick r:id="rId2"/>
              </a:rPr>
              <a:t>Efficient transformers: A survey</a:t>
            </a:r>
            <a:r>
              <a:rPr lang="en-US" dirty="0"/>
              <a:t>. </a:t>
            </a:r>
            <a:r>
              <a:rPr lang="en-US" dirty="0" err="1"/>
              <a:t>arXiv</a:t>
            </a:r>
            <a:r>
              <a:rPr lang="en-US" dirty="0"/>
              <a:t> 2022</a:t>
            </a:r>
          </a:p>
        </p:txBody>
      </p:sp>
      <p:pic>
        <p:nvPicPr>
          <p:cNvPr id="7" name="Picture 6">
            <a:extLst>
              <a:ext uri="{FF2B5EF4-FFF2-40B4-BE49-F238E27FC236}">
                <a16:creationId xmlns:a16="http://schemas.microsoft.com/office/drawing/2014/main" id="{CA791C0C-6C49-AE4D-98C5-2444816D0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910046"/>
            <a:ext cx="7212431" cy="5490754"/>
          </a:xfrm>
          <a:prstGeom prst="rect">
            <a:avLst/>
          </a:prstGeom>
        </p:spPr>
      </p:pic>
    </p:spTree>
    <p:extLst>
      <p:ext uri="{BB962C8B-B14F-4D97-AF65-F5344CB8AC3E}">
        <p14:creationId xmlns:p14="http://schemas.microsoft.com/office/powerpoint/2010/main" val="2651543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6" name="Rectangle 15"/>
              <p:cNvSpPr/>
              <p:nvPr/>
            </p:nvSpPr>
            <p:spPr>
              <a:xfrm>
                <a:off x="7744362"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p:sp>
            <p:nvSpPr>
              <p:cNvPr id="16" name="Rectangle 15"/>
              <p:cNvSpPr>
                <a:spLocks noRot="1" noChangeAspect="1" noMove="1" noResize="1" noEditPoints="1" noAdjustHandles="1" noChangeArrowheads="1" noChangeShapeType="1" noTextEdit="1"/>
              </p:cNvSpPr>
              <p:nvPr/>
            </p:nvSpPr>
            <p:spPr>
              <a:xfrm>
                <a:off x="7744362" y="3418114"/>
                <a:ext cx="438967" cy="604157"/>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a:t>Sequence-to-sequence modeling with RNNs</a:t>
            </a:r>
          </a:p>
        </p:txBody>
      </p:sp>
      <mc:AlternateContent xmlns:mc="http://schemas.openxmlformats.org/markup-compatibility/2006">
        <mc:Choice xmlns:a14="http://schemas.microsoft.com/office/drawing/2010/main"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mc:Choice xmlns:a14="http://schemas.microsoft.com/office/drawing/2010/main"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8868310"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p:sp>
            <p:nvSpPr>
              <p:cNvPr id="17" name="Rectangle 16"/>
              <p:cNvSpPr>
                <a:spLocks noRot="1" noChangeAspect="1" noMove="1" noResize="1" noEditPoints="1" noAdjustHandles="1" noChangeArrowheads="1" noChangeShapeType="1" noTextEdit="1"/>
              </p:cNvSpPr>
              <p:nvPr/>
            </p:nvSpPr>
            <p:spPr>
              <a:xfrm>
                <a:off x="8868310" y="3418114"/>
                <a:ext cx="438967" cy="604157"/>
              </a:xfrm>
              <a:prstGeom prst="rect">
                <a:avLst/>
              </a:prstGeom>
              <a:blipFill>
                <a:blip r:embed="rId10"/>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298622"/>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mc:Choice xmlns:a14="http://schemas.microsoft.com/office/drawing/2010/main" Requires="a14">
          <p:sp>
            <p:nvSpPr>
              <p:cNvPr id="19" name="Rectangle 18"/>
              <p:cNvSpPr/>
              <p:nvPr/>
            </p:nvSpPr>
            <p:spPr>
              <a:xfrm>
                <a:off x="7758852"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p:sp>
            <p:nvSpPr>
              <p:cNvPr id="19" name="Rectangle 18"/>
              <p:cNvSpPr>
                <a:spLocks noRot="1" noChangeAspect="1" noMove="1" noResize="1" noEditPoints="1" noAdjustHandles="1" noChangeArrowheads="1" noChangeShapeType="1" noTextEdit="1"/>
              </p:cNvSpPr>
              <p:nvPr/>
            </p:nvSpPr>
            <p:spPr>
              <a:xfrm>
                <a:off x="7758852" y="4580164"/>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8882800"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p:sp>
            <p:nvSpPr>
              <p:cNvPr id="20" name="Rectangle 19"/>
              <p:cNvSpPr>
                <a:spLocks noRot="1" noChangeAspect="1" noMove="1" noResize="1" noEditPoints="1" noAdjustHandles="1" noChangeArrowheads="1" noChangeShapeType="1" noTextEdit="1"/>
              </p:cNvSpPr>
              <p:nvPr/>
            </p:nvSpPr>
            <p:spPr>
              <a:xfrm>
                <a:off x="8882800" y="4580163"/>
                <a:ext cx="409985" cy="604157"/>
              </a:xfrm>
              <a:prstGeom prst="rect">
                <a:avLst/>
              </a:prstGeom>
              <a:blipFill>
                <a:blip r:embed="rId12"/>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775885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p:sp>
            <p:nvSpPr>
              <p:cNvPr id="21" name="Rectangle 20"/>
              <p:cNvSpPr>
                <a:spLocks noRot="1" noChangeAspect="1" noMove="1" noResize="1" noEditPoints="1" noAdjustHandles="1" noChangeArrowheads="1" noChangeShapeType="1" noTextEdit="1"/>
              </p:cNvSpPr>
              <p:nvPr/>
            </p:nvSpPr>
            <p:spPr>
              <a:xfrm>
                <a:off x="7758850" y="2251546"/>
                <a:ext cx="409985" cy="604157"/>
              </a:xfrm>
              <a:prstGeom prst="rect">
                <a:avLst/>
              </a:prstGeom>
              <a:blipFill>
                <a:blip r:embed="rId13"/>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888280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p:sp>
            <p:nvSpPr>
              <p:cNvPr id="22" name="Rectangle 21"/>
              <p:cNvSpPr>
                <a:spLocks noRot="1" noChangeAspect="1" noMove="1" noResize="1" noEditPoints="1" noAdjustHandles="1" noChangeArrowheads="1" noChangeShapeType="1" noTextEdit="1"/>
              </p:cNvSpPr>
              <p:nvPr/>
            </p:nvSpPr>
            <p:spPr>
              <a:xfrm>
                <a:off x="8882800" y="2251546"/>
                <a:ext cx="409985" cy="604157"/>
              </a:xfrm>
              <a:prstGeom prst="rect">
                <a:avLst/>
              </a:prstGeom>
              <a:blipFill>
                <a:blip r:embed="rId14"/>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mc:Choice xmlns:a14="http://schemas.microsoft.com/office/drawing/2010/main"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6452"/>
                </a:stretch>
              </a:blipFill>
              <a:ln w="12700">
                <a:solidFill>
                  <a:schemeClr val="accent2"/>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sp>
        <p:nvSpPr>
          <p:cNvPr id="27" name="TextBox 26"/>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28" name="TextBox 27"/>
          <p:cNvSpPr txBox="1"/>
          <p:nvPr/>
        </p:nvSpPr>
        <p:spPr>
          <a:xfrm>
            <a:off x="11050995" y="5298622"/>
            <a:ext cx="569387" cy="369332"/>
          </a:xfrm>
          <a:prstGeom prst="rect">
            <a:avLst/>
          </a:prstGeom>
          <a:noFill/>
        </p:spPr>
        <p:txBody>
          <a:bodyPr wrap="none" rtlCol="0" anchor="ctr">
            <a:spAutoFit/>
          </a:bodyPr>
          <a:lstStyle/>
          <a:p>
            <a:pPr algn="ctr"/>
            <a:r>
              <a:rPr lang="en-US" dirty="0">
                <a:solidFill>
                  <a:srgbClr val="0000FF"/>
                </a:solidFill>
              </a:rPr>
              <a:t>pan</a:t>
            </a:r>
          </a:p>
        </p:txBody>
      </p:sp>
      <mc:AlternateContent xmlns:mc="http://schemas.openxmlformats.org/markup-compatibility/2006">
        <mc:Choice xmlns:a14="http://schemas.microsoft.com/office/drawing/2010/main" Requires="a14">
          <p:sp>
            <p:nvSpPr>
              <p:cNvPr id="29" name="Rectangle 28"/>
              <p:cNvSpPr/>
              <p:nvPr/>
            </p:nvSpPr>
            <p:spPr>
              <a:xfrm>
                <a:off x="9992258"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p:sp>
            <p:nvSpPr>
              <p:cNvPr id="29" name="Rectangle 28"/>
              <p:cNvSpPr>
                <a:spLocks noRot="1" noChangeAspect="1" noMove="1" noResize="1" noEditPoints="1" noAdjustHandles="1" noChangeArrowheads="1" noChangeShapeType="1" noTextEdit="1"/>
              </p:cNvSpPr>
              <p:nvPr/>
            </p:nvSpPr>
            <p:spPr>
              <a:xfrm>
                <a:off x="9992258" y="4580161"/>
                <a:ext cx="409985" cy="604157"/>
              </a:xfrm>
              <a:prstGeom prst="rect">
                <a:avLst/>
              </a:prstGeom>
              <a:blipFill>
                <a:blip r:embed="rId17"/>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a:off x="11130696"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p:sp>
            <p:nvSpPr>
              <p:cNvPr id="30" name="Rectangle 29"/>
              <p:cNvSpPr>
                <a:spLocks noRot="1" noChangeAspect="1" noMove="1" noResize="1" noEditPoints="1" noAdjustHandles="1" noChangeArrowheads="1" noChangeShapeType="1" noTextEdit="1"/>
              </p:cNvSpPr>
              <p:nvPr/>
            </p:nvSpPr>
            <p:spPr>
              <a:xfrm>
                <a:off x="11130696" y="4580161"/>
                <a:ext cx="409985" cy="604157"/>
              </a:xfrm>
              <a:prstGeom prst="rect">
                <a:avLst/>
              </a:prstGeom>
              <a:blipFill>
                <a:blip r:embed="rId18"/>
                <a:stretch>
                  <a:fillRect l="-8824"/>
                </a:stretch>
              </a:blipFill>
              <a:ln w="12700">
                <a:solidFill>
                  <a:schemeClr val="accent6"/>
                </a:solidFill>
              </a:ln>
            </p:spPr>
            <p:txBody>
              <a:bodyPr/>
              <a:lstStyle/>
              <a:p>
                <a:r>
                  <a:rPr lang="en-US">
                    <a:noFill/>
                  </a:rPr>
                  <a:t> </a:t>
                </a:r>
              </a:p>
            </p:txBody>
          </p:sp>
        </mc:Fallback>
      </mc:AlternateContent>
      <p:sp>
        <p:nvSpPr>
          <p:cNvPr id="31" name="TextBox 30"/>
          <p:cNvSpPr txBox="1"/>
          <p:nvPr/>
        </p:nvSpPr>
        <p:spPr>
          <a:xfrm>
            <a:off x="8559442" y="5298622"/>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sp>
        <p:nvSpPr>
          <p:cNvPr id="32" name="TextBox 31"/>
          <p:cNvSpPr txBox="1"/>
          <p:nvPr/>
        </p:nvSpPr>
        <p:spPr>
          <a:xfrm>
            <a:off x="9632770" y="5298622"/>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mc:Choice xmlns:a14="http://schemas.microsoft.com/office/drawing/2010/main" Requires="a14">
          <p:sp>
            <p:nvSpPr>
              <p:cNvPr id="33" name="Rectangle 32"/>
              <p:cNvSpPr/>
              <p:nvPr/>
            </p:nvSpPr>
            <p:spPr>
              <a:xfrm>
                <a:off x="9977766"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p:sp>
            <p:nvSpPr>
              <p:cNvPr id="33" name="Rectangle 32"/>
              <p:cNvSpPr>
                <a:spLocks noRot="1" noChangeAspect="1" noMove="1" noResize="1" noEditPoints="1" noAdjustHandles="1" noChangeArrowheads="1" noChangeShapeType="1" noTextEdit="1"/>
              </p:cNvSpPr>
              <p:nvPr/>
            </p:nvSpPr>
            <p:spPr>
              <a:xfrm>
                <a:off x="9977766" y="3418112"/>
                <a:ext cx="438967" cy="604157"/>
              </a:xfrm>
              <a:prstGeom prst="rect">
                <a:avLst/>
              </a:prstGeom>
              <a:blipFill>
                <a:blip r:embed="rId1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Rectangle 33"/>
              <p:cNvSpPr/>
              <p:nvPr/>
            </p:nvSpPr>
            <p:spPr>
              <a:xfrm>
                <a:off x="11116204"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p:sp>
            <p:nvSpPr>
              <p:cNvPr id="34" name="Rectangle 33"/>
              <p:cNvSpPr>
                <a:spLocks noRot="1" noChangeAspect="1" noMove="1" noResize="1" noEditPoints="1" noAdjustHandles="1" noChangeArrowheads="1" noChangeShapeType="1" noTextEdit="1"/>
              </p:cNvSpPr>
              <p:nvPr/>
            </p:nvSpPr>
            <p:spPr>
              <a:xfrm>
                <a:off x="11116204" y="3418112"/>
                <a:ext cx="438967" cy="604157"/>
              </a:xfrm>
              <a:prstGeom prst="rect">
                <a:avLst/>
              </a:prstGeom>
              <a:blipFill>
                <a:blip r:embed="rId20"/>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Rectangle 34"/>
              <p:cNvSpPr/>
              <p:nvPr/>
            </p:nvSpPr>
            <p:spPr>
              <a:xfrm>
                <a:off x="9992258"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p:sp>
            <p:nvSpPr>
              <p:cNvPr id="35" name="Rectangle 34"/>
              <p:cNvSpPr>
                <a:spLocks noRot="1" noChangeAspect="1" noMove="1" noResize="1" noEditPoints="1" noAdjustHandles="1" noChangeArrowheads="1" noChangeShapeType="1" noTextEdit="1"/>
              </p:cNvSpPr>
              <p:nvPr/>
            </p:nvSpPr>
            <p:spPr>
              <a:xfrm>
                <a:off x="9992258" y="2251546"/>
                <a:ext cx="409985" cy="604157"/>
              </a:xfrm>
              <a:prstGeom prst="rect">
                <a:avLst/>
              </a:prstGeom>
              <a:blipFill>
                <a:blip r:embed="rId21"/>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Rectangle 35"/>
              <p:cNvSpPr/>
              <p:nvPr/>
            </p:nvSpPr>
            <p:spPr>
              <a:xfrm>
                <a:off x="11130694"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p:sp>
            <p:nvSpPr>
              <p:cNvPr id="36" name="Rectangle 35"/>
              <p:cNvSpPr>
                <a:spLocks noRot="1" noChangeAspect="1" noMove="1" noResize="1" noEditPoints="1" noAdjustHandles="1" noChangeArrowheads="1" noChangeShapeType="1" noTextEdit="1"/>
              </p:cNvSpPr>
              <p:nvPr/>
            </p:nvSpPr>
            <p:spPr>
              <a:xfrm>
                <a:off x="11130694" y="2251546"/>
                <a:ext cx="409985" cy="604157"/>
              </a:xfrm>
              <a:prstGeom prst="rect">
                <a:avLst/>
              </a:prstGeom>
              <a:blipFill>
                <a:blip r:embed="rId22"/>
                <a:stretch>
                  <a:fillRect l="-8824"/>
                </a:stretch>
              </a:blipFill>
              <a:ln w="12700">
                <a:solidFill>
                  <a:schemeClr val="accent6"/>
                </a:solidFill>
              </a:ln>
            </p:spPr>
            <p:txBody>
              <a:bodyPr/>
              <a:lstStyle/>
              <a:p>
                <a:r>
                  <a:rPr lang="en-US">
                    <a:noFill/>
                  </a:rPr>
                  <a:t> </a:t>
                </a:r>
              </a:p>
            </p:txBody>
          </p:sp>
        </mc:Fallback>
      </mc:AlternateContent>
      <p:sp>
        <p:nvSpPr>
          <p:cNvPr id="37" name="TextBox 36"/>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sp>
        <p:nvSpPr>
          <p:cNvPr id="38" name="TextBox 37"/>
          <p:cNvSpPr txBox="1"/>
          <p:nvPr/>
        </p:nvSpPr>
        <p:spPr>
          <a:xfrm>
            <a:off x="10867128"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2" name="Rectangle 61"/>
              <p:cNvSpPr/>
              <p:nvPr/>
            </p:nvSpPr>
            <p:spPr>
              <a:xfrm>
                <a:off x="5607137" y="4542934"/>
                <a:ext cx="438967" cy="604157"/>
              </a:xfrm>
              <a:prstGeom prst="rect">
                <a:avLst/>
              </a:prstGeom>
              <a:solidFill>
                <a:srgbClr val="FFD579"/>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oMath>
                  </m:oMathPara>
                </a14:m>
                <a:endParaRPr lang="en-US" sz="2000" dirty="0">
                  <a:solidFill>
                    <a:schemeClr val="tx1"/>
                  </a:solidFill>
                </a:endParaRPr>
              </a:p>
            </p:txBody>
          </p:sp>
        </mc:Choice>
        <mc:Fallback>
          <p:sp>
            <p:nvSpPr>
              <p:cNvPr id="62" name="Rectangle 61"/>
              <p:cNvSpPr>
                <a:spLocks noRot="1" noChangeAspect="1" noMove="1" noResize="1" noEditPoints="1" noAdjustHandles="1" noChangeArrowheads="1" noChangeShapeType="1" noTextEdit="1"/>
              </p:cNvSpPr>
              <p:nvPr/>
            </p:nvSpPr>
            <p:spPr>
              <a:xfrm>
                <a:off x="5607137" y="4542934"/>
                <a:ext cx="438967" cy="604157"/>
              </a:xfrm>
              <a:prstGeom prst="rect">
                <a:avLst/>
              </a:prstGeom>
              <a:blipFill>
                <a:blip r:embed="rId23"/>
                <a:stretch>
                  <a:fillRect/>
                </a:stretch>
              </a:blipFill>
              <a:ln w="12700">
                <a:solidFill>
                  <a:srgbClr val="FFC000"/>
                </a:solidFill>
              </a:ln>
            </p:spPr>
            <p:txBody>
              <a:bodyPr/>
              <a:lstStyle/>
              <a:p>
                <a:r>
                  <a:rPr lang="en-US">
                    <a:noFill/>
                  </a:rPr>
                  <a:t> </a:t>
                </a:r>
              </a:p>
            </p:txBody>
          </p:sp>
        </mc:Fallback>
      </mc:AlternateContent>
      <p:cxnSp>
        <p:nvCxnSpPr>
          <p:cNvPr id="65" name="Straight Arrow Connector 64"/>
          <p:cNvCxnSpPr>
            <a:stCxn id="15" idx="3"/>
            <a:endCxn id="16" idx="1"/>
          </p:cNvCxnSpPr>
          <p:nvPr/>
        </p:nvCxnSpPr>
        <p:spPr>
          <a:xfrm>
            <a:off x="6046104" y="3720190"/>
            <a:ext cx="1698258"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9" idx="0"/>
            <a:endCxn id="16" idx="2"/>
          </p:cNvCxnSpPr>
          <p:nvPr/>
        </p:nvCxnSpPr>
        <p:spPr>
          <a:xfrm flipV="1">
            <a:off x="7963845"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20" idx="0"/>
            <a:endCxn id="17" idx="2"/>
          </p:cNvCxnSpPr>
          <p:nvPr/>
        </p:nvCxnSpPr>
        <p:spPr>
          <a:xfrm flipV="1">
            <a:off x="9087793"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6" idx="3"/>
            <a:endCxn id="17" idx="1"/>
          </p:cNvCxnSpPr>
          <p:nvPr/>
        </p:nvCxnSpPr>
        <p:spPr>
          <a:xfrm>
            <a:off x="8183329"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7" idx="3"/>
            <a:endCxn id="33" idx="1"/>
          </p:cNvCxnSpPr>
          <p:nvPr/>
        </p:nvCxnSpPr>
        <p:spPr>
          <a:xfrm flipV="1">
            <a:off x="9307277"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29" idx="0"/>
            <a:endCxn id="33" idx="2"/>
          </p:cNvCxnSpPr>
          <p:nvPr/>
        </p:nvCxnSpPr>
        <p:spPr>
          <a:xfrm flipH="1" flipV="1">
            <a:off x="10197250"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30" idx="0"/>
            <a:endCxn id="34" idx="2"/>
          </p:cNvCxnSpPr>
          <p:nvPr/>
        </p:nvCxnSpPr>
        <p:spPr>
          <a:xfrm flipH="1" flipV="1">
            <a:off x="11335688"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33" idx="3"/>
            <a:endCxn id="34" idx="1"/>
          </p:cNvCxnSpPr>
          <p:nvPr/>
        </p:nvCxnSpPr>
        <p:spPr>
          <a:xfrm>
            <a:off x="10416733"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6" idx="0"/>
            <a:endCxn id="21" idx="2"/>
          </p:cNvCxnSpPr>
          <p:nvPr/>
        </p:nvCxnSpPr>
        <p:spPr>
          <a:xfrm flipH="1" flipV="1">
            <a:off x="7963843"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17" idx="0"/>
            <a:endCxn id="22" idx="2"/>
          </p:cNvCxnSpPr>
          <p:nvPr/>
        </p:nvCxnSpPr>
        <p:spPr>
          <a:xfrm flipH="1" flipV="1">
            <a:off x="9087793"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33" idx="0"/>
            <a:endCxn id="35" idx="2"/>
          </p:cNvCxnSpPr>
          <p:nvPr/>
        </p:nvCxnSpPr>
        <p:spPr>
          <a:xfrm flipV="1">
            <a:off x="10197250"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34" idx="0"/>
            <a:endCxn id="36" idx="2"/>
          </p:cNvCxnSpPr>
          <p:nvPr/>
        </p:nvCxnSpPr>
        <p:spPr>
          <a:xfrm flipH="1" flipV="1">
            <a:off x="11335687"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Elbow Connector 127"/>
          <p:cNvCxnSpPr>
            <a:stCxn id="62" idx="3"/>
          </p:cNvCxnSpPr>
          <p:nvPr/>
        </p:nvCxnSpPr>
        <p:spPr>
          <a:xfrm flipV="1">
            <a:off x="6046104" y="4294414"/>
            <a:ext cx="501653" cy="550599"/>
          </a:xfrm>
          <a:prstGeom prst="bentConnector2">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39" name="Elbow Connector 138"/>
          <p:cNvCxnSpPr>
            <a:stCxn id="25" idx="3"/>
            <a:endCxn id="62" idx="1"/>
          </p:cNvCxnSpPr>
          <p:nvPr/>
        </p:nvCxnSpPr>
        <p:spPr>
          <a:xfrm>
            <a:off x="3882516" y="3720192"/>
            <a:ext cx="1724621" cy="1124821"/>
          </a:xfrm>
          <a:prstGeom prst="bentConnector3">
            <a:avLst>
              <a:gd name="adj1" fmla="val 5000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Elbow Connector 144"/>
          <p:cNvCxnSpPr>
            <a:cxnSpLocks/>
          </p:cNvCxnSpPr>
          <p:nvPr/>
        </p:nvCxnSpPr>
        <p:spPr>
          <a:xfrm flipV="1">
            <a:off x="6546981" y="4022268"/>
            <a:ext cx="1286769" cy="267384"/>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p:cNvCxnSpPr/>
          <p:nvPr/>
        </p:nvCxnSpPr>
        <p:spPr>
          <a:xfrm flipV="1">
            <a:off x="9307652" y="4041997"/>
            <a:ext cx="1896281" cy="247652"/>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2" name="TextBox 171"/>
              <p:cNvSpPr txBox="1"/>
              <p:nvPr/>
            </p:nvSpPr>
            <p:spPr>
              <a:xfrm>
                <a:off x="850850" y="2665684"/>
                <a:ext cx="2931315" cy="369332"/>
              </a:xfrm>
              <a:prstGeom prst="rect">
                <a:avLst/>
              </a:prstGeom>
              <a:noFill/>
            </p:spPr>
            <p:txBody>
              <a:bodyPr wrap="none" rtlCol="0">
                <a:spAutoFit/>
              </a:bodyPr>
              <a:lstStyle/>
              <a:p>
                <a:r>
                  <a:rPr lang="en-US" b="1" dirty="0"/>
                  <a:t>Encoder: </a:t>
                </a:r>
                <a14:m>
                  <m:oMath xmlns:m="http://schemas.openxmlformats.org/officeDocument/2006/math">
                    <m:r>
                      <a:rPr lang="en-US" i="1" dirty="0" smtClean="0">
                        <a:solidFill>
                          <a:srgbClr val="9900CC"/>
                        </a:solidFill>
                        <a:latin typeface="Cambria Math" panose="02040503050406030204" pitchFamily="18" charset="0"/>
                      </a:rPr>
                      <m:t>h</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𝑓</m:t>
                    </m:r>
                    <m:r>
                      <a:rPr lang="en-US" i="1" baseline="-25000" dirty="0" err="1">
                        <a:solidFill>
                          <a:srgbClr val="9900CC"/>
                        </a:solidFill>
                        <a:latin typeface="Cambria Math" panose="02040503050406030204" pitchFamily="18" charset="0"/>
                      </a:rPr>
                      <m:t>𝑊</m:t>
                    </m:r>
                    <m:r>
                      <a:rPr lang="en-US" i="1" dirty="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𝑥</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sSub>
                      <m:sSubPr>
                        <m:ctrlPr>
                          <a:rPr lang="en-US" i="1" dirty="0">
                            <a:solidFill>
                              <a:srgbClr val="9900CC"/>
                            </a:solidFill>
                            <a:latin typeface="Cambria Math" panose="02040503050406030204" pitchFamily="18" charset="0"/>
                          </a:rPr>
                        </m:ctrlPr>
                      </m:sSubPr>
                      <m:e>
                        <m:r>
                          <a:rPr lang="en-US" i="1" dirty="0">
                            <a:solidFill>
                              <a:srgbClr val="9900CC"/>
                            </a:solidFill>
                            <a:latin typeface="Cambria Math" panose="02040503050406030204" pitchFamily="18" charset="0"/>
                          </a:rPr>
                          <m:t>h</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m:t>
                    </m:r>
                  </m:oMath>
                </a14:m>
                <a:endParaRPr lang="en-US" b="1" dirty="0"/>
              </a:p>
            </p:txBody>
          </p:sp>
        </mc:Choice>
        <mc:Fallback>
          <p:sp>
            <p:nvSpPr>
              <p:cNvPr id="172" name="TextBox 171"/>
              <p:cNvSpPr txBox="1">
                <a:spLocks noRot="1" noChangeAspect="1" noMove="1" noResize="1" noEditPoints="1" noAdjustHandles="1" noChangeArrowheads="1" noChangeShapeType="1" noTextEdit="1"/>
              </p:cNvSpPr>
              <p:nvPr/>
            </p:nvSpPr>
            <p:spPr>
              <a:xfrm>
                <a:off x="850850" y="2665684"/>
                <a:ext cx="2931315" cy="369332"/>
              </a:xfrm>
              <a:prstGeom prst="rect">
                <a:avLst/>
              </a:prstGeom>
              <a:blipFill>
                <a:blip r:embed="rId24"/>
                <a:stretch>
                  <a:fillRect l="-2165" t="-6452" b="-225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3" name="TextBox 172"/>
              <p:cNvSpPr txBox="1"/>
              <p:nvPr/>
            </p:nvSpPr>
            <p:spPr>
              <a:xfrm>
                <a:off x="7917329" y="1106660"/>
                <a:ext cx="3401957" cy="369332"/>
              </a:xfrm>
              <a:prstGeom prst="rect">
                <a:avLst/>
              </a:prstGeom>
              <a:noFill/>
            </p:spPr>
            <p:txBody>
              <a:bodyPr wrap="none" rtlCol="0">
                <a:spAutoFit/>
              </a:bodyPr>
              <a:lstStyle/>
              <a:p>
                <a:r>
                  <a:rPr lang="en-US" b="1" dirty="0"/>
                  <a:t>Decoder: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err="1">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𝑔</m:t>
                    </m:r>
                    <m:r>
                      <a:rPr lang="en-US" i="1" baseline="-25000" dirty="0" err="1">
                        <a:solidFill>
                          <a:srgbClr val="9900CC"/>
                        </a:solidFill>
                        <a:latin typeface="Cambria Math" panose="02040503050406030204" pitchFamily="18" charset="0"/>
                      </a:rPr>
                      <m:t>𝑈</m:t>
                    </m:r>
                    <m:r>
                      <a:rPr lang="en-US" i="1" dirty="0">
                        <a:solidFill>
                          <a:srgbClr val="9900CC"/>
                        </a:solidFill>
                        <a:latin typeface="Cambria Math" panose="02040503050406030204" pitchFamily="18" charset="0"/>
                      </a:rPr>
                      <m:t>(</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𝑦</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m:t>
                    </m:r>
                    <m:sSub>
                      <m:sSubPr>
                        <m:ctrlPr>
                          <a:rPr lang="en-US" i="1" dirty="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𝑠</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 </m:t>
                    </m:r>
                    <m:r>
                      <a:rPr lang="en-US" i="1" dirty="0">
                        <a:solidFill>
                          <a:srgbClr val="9900CC"/>
                        </a:solidFill>
                        <a:latin typeface="Cambria Math" panose="02040503050406030204" pitchFamily="18" charset="0"/>
                      </a:rPr>
                      <m:t>𝑐</m:t>
                    </m:r>
                    <m:r>
                      <a:rPr lang="en-US" i="1" dirty="0">
                        <a:solidFill>
                          <a:srgbClr val="9900CC"/>
                        </a:solidFill>
                        <a:latin typeface="Cambria Math" panose="02040503050406030204" pitchFamily="18" charset="0"/>
                      </a:rPr>
                      <m:t>)</m:t>
                    </m:r>
                  </m:oMath>
                </a14:m>
                <a:endParaRPr lang="en-US" b="1" dirty="0"/>
              </a:p>
            </p:txBody>
          </p:sp>
        </mc:Choice>
        <mc:Fallback>
          <p:sp>
            <p:nvSpPr>
              <p:cNvPr id="173" name="TextBox 172"/>
              <p:cNvSpPr txBox="1">
                <a:spLocks noRot="1" noChangeAspect="1" noMove="1" noResize="1" noEditPoints="1" noAdjustHandles="1" noChangeArrowheads="1" noChangeShapeType="1" noTextEdit="1"/>
              </p:cNvSpPr>
              <p:nvPr/>
            </p:nvSpPr>
            <p:spPr>
              <a:xfrm>
                <a:off x="7917329" y="1106660"/>
                <a:ext cx="3401957" cy="369332"/>
              </a:xfrm>
              <a:prstGeom prst="rect">
                <a:avLst/>
              </a:prstGeom>
              <a:blipFill>
                <a:blip r:embed="rId25"/>
                <a:stretch>
                  <a:fillRect l="-1487" t="-10000"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8" name="TextBox 177"/>
              <p:cNvSpPr txBox="1"/>
              <p:nvPr/>
            </p:nvSpPr>
            <p:spPr>
              <a:xfrm>
                <a:off x="4094703" y="2167109"/>
                <a:ext cx="3411960" cy="923330"/>
              </a:xfrm>
              <a:prstGeom prst="rect">
                <a:avLst/>
              </a:prstGeom>
              <a:noFill/>
            </p:spPr>
            <p:txBody>
              <a:bodyPr wrap="none" rtlCol="0">
                <a:spAutoFit/>
              </a:bodyPr>
              <a:lstStyle/>
              <a:p>
                <a:r>
                  <a:rPr lang="en-US" dirty="0"/>
                  <a:t>From final hidden state predict:</a:t>
                </a:r>
              </a:p>
              <a:p>
                <a:r>
                  <a:rPr lang="en-US" b="1" dirty="0"/>
                  <a:t>Initial decoder state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a:solidFill>
                          <a:srgbClr val="9900CC"/>
                        </a:solidFill>
                        <a:latin typeface="Cambria Math" panose="02040503050406030204" pitchFamily="18" charset="0"/>
                      </a:rPr>
                      <m:t>0</m:t>
                    </m:r>
                  </m:oMath>
                </a14:m>
                <a:endParaRPr lang="en-US" dirty="0"/>
              </a:p>
              <a:p>
                <a:r>
                  <a:rPr lang="en-US" b="1" dirty="0"/>
                  <a:t>Context vector </a:t>
                </a:r>
                <a14:m>
                  <m:oMath xmlns:m="http://schemas.openxmlformats.org/officeDocument/2006/math">
                    <m:r>
                      <a:rPr lang="en-US" i="1" dirty="0" smtClean="0">
                        <a:solidFill>
                          <a:srgbClr val="9900CC"/>
                        </a:solidFill>
                        <a:latin typeface="Cambria Math" panose="02040503050406030204" pitchFamily="18" charset="0"/>
                      </a:rPr>
                      <m:t>𝑐</m:t>
                    </m:r>
                  </m:oMath>
                </a14:m>
                <a:r>
                  <a:rPr lang="en-US" b="1" dirty="0"/>
                  <a:t> </a:t>
                </a:r>
                <a:r>
                  <a:rPr lang="en-US" dirty="0"/>
                  <a:t>(often </a:t>
                </a:r>
                <a14:m>
                  <m:oMath xmlns:m="http://schemas.openxmlformats.org/officeDocument/2006/math">
                    <m:r>
                      <a:rPr lang="en-US" i="1" dirty="0" smtClean="0">
                        <a:solidFill>
                          <a:srgbClr val="9900CC"/>
                        </a:solidFill>
                        <a:latin typeface="Cambria Math" panose="02040503050406030204" pitchFamily="18" charset="0"/>
                      </a:rPr>
                      <m:t>𝑐</m:t>
                    </m:r>
                    <m:r>
                      <a:rPr lang="en-US" i="1" dirty="0" smtClean="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h</m:t>
                    </m:r>
                    <m:r>
                      <a:rPr lang="en-US" i="1" baseline="-25000" dirty="0" err="1">
                        <a:solidFill>
                          <a:srgbClr val="9900CC"/>
                        </a:solidFill>
                        <a:latin typeface="Cambria Math" panose="02040503050406030204" pitchFamily="18" charset="0"/>
                      </a:rPr>
                      <m:t>𝑇</m:t>
                    </m:r>
                  </m:oMath>
                </a14:m>
                <a:r>
                  <a:rPr lang="en-US" dirty="0"/>
                  <a:t>)</a:t>
                </a:r>
              </a:p>
            </p:txBody>
          </p:sp>
        </mc:Choice>
        <mc:Fallback>
          <p:sp>
            <p:nvSpPr>
              <p:cNvPr id="178" name="TextBox 177"/>
              <p:cNvSpPr txBox="1">
                <a:spLocks noRot="1" noChangeAspect="1" noMove="1" noResize="1" noEditPoints="1" noAdjustHandles="1" noChangeArrowheads="1" noChangeShapeType="1" noTextEdit="1"/>
              </p:cNvSpPr>
              <p:nvPr/>
            </p:nvSpPr>
            <p:spPr>
              <a:xfrm>
                <a:off x="4094703" y="2167109"/>
                <a:ext cx="3411960" cy="923330"/>
              </a:xfrm>
              <a:prstGeom prst="rect">
                <a:avLst/>
              </a:prstGeom>
              <a:blipFill>
                <a:blip r:embed="rId26"/>
                <a:stretch>
                  <a:fillRect l="-1487" t="-2703" r="-743" b="-9459"/>
                </a:stretch>
              </a:blipFill>
            </p:spPr>
            <p:txBody>
              <a:bodyPr/>
              <a:lstStyle/>
              <a:p>
                <a:r>
                  <a:rPr lang="en-US">
                    <a:noFill/>
                  </a:rPr>
                  <a:t> </a:t>
                </a:r>
              </a:p>
            </p:txBody>
          </p:sp>
        </mc:Fallback>
      </mc:AlternateContent>
      <p:cxnSp>
        <p:nvCxnSpPr>
          <p:cNvPr id="73" name="Elbow Connector 72">
            <a:extLst>
              <a:ext uri="{FF2B5EF4-FFF2-40B4-BE49-F238E27FC236}">
                <a16:creationId xmlns:a16="http://schemas.microsoft.com/office/drawing/2014/main" id="{26CA5B98-1140-E54A-8931-DBAA3D6FA2CB}"/>
              </a:ext>
            </a:extLst>
          </p:cNvPr>
          <p:cNvCxnSpPr>
            <a:cxnSpLocks/>
          </p:cNvCxnSpPr>
          <p:nvPr/>
        </p:nvCxnSpPr>
        <p:spPr>
          <a:xfrm flipV="1">
            <a:off x="8922627" y="4033829"/>
            <a:ext cx="1142869" cy="255820"/>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A43729CD-BA99-8348-8D16-D19428134C35}"/>
              </a:ext>
            </a:extLst>
          </p:cNvPr>
          <p:cNvCxnSpPr>
            <a:cxnSpLocks/>
          </p:cNvCxnSpPr>
          <p:nvPr/>
        </p:nvCxnSpPr>
        <p:spPr>
          <a:xfrm flipV="1">
            <a:off x="7829103" y="4041998"/>
            <a:ext cx="1156193" cy="247654"/>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59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6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animBg="1"/>
      <p:bldP spid="20" grpId="0" animBg="1"/>
      <p:bldP spid="21" grpId="0" animBg="1"/>
      <p:bldP spid="22" grpId="0" animBg="1"/>
      <p:bldP spid="26" grpId="0"/>
      <p:bldP spid="27" grpId="0"/>
      <p:bldP spid="28" grpId="0"/>
      <p:bldP spid="29" grpId="0" animBg="1"/>
      <p:bldP spid="30" grpId="0" animBg="1"/>
      <p:bldP spid="31" grpId="0"/>
      <p:bldP spid="32" grpId="0"/>
      <p:bldP spid="33" grpId="0" animBg="1"/>
      <p:bldP spid="34" grpId="0" animBg="1"/>
      <p:bldP spid="35" grpId="0" animBg="1"/>
      <p:bldP spid="36" grpId="0" animBg="1"/>
      <p:bldP spid="37" grpId="0"/>
      <p:bldP spid="38" grpId="0"/>
      <p:bldP spid="17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Rectangle 15"/>
              <p:cNvSpPr/>
              <p:nvPr/>
            </p:nvSpPr>
            <p:spPr>
              <a:xfrm>
                <a:off x="7744362"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44362" y="3418114"/>
                <a:ext cx="438967" cy="604157"/>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a:t>Sequence-to-sequence modeling with RNNs</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8868310"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8868310" y="3418114"/>
                <a:ext cx="438967" cy="604157"/>
              </a:xfrm>
              <a:prstGeom prst="rect">
                <a:avLst/>
              </a:prstGeom>
              <a:blipFill>
                <a:blip r:embed="rId10"/>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298622"/>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758852"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758852" y="4580164"/>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882800"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8882800" y="4580163"/>
                <a:ext cx="409985" cy="604157"/>
              </a:xfrm>
              <a:prstGeom prst="rect">
                <a:avLst/>
              </a:prstGeom>
              <a:blipFill>
                <a:blip r:embed="rId12"/>
                <a:stretch>
                  <a:fillRect l="-571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5885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58850" y="2251546"/>
                <a:ext cx="409985" cy="604157"/>
              </a:xfrm>
              <a:prstGeom prst="rect">
                <a:avLst/>
              </a:prstGeom>
              <a:blipFill>
                <a:blip r:embed="rId13"/>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88280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8882800" y="2251546"/>
                <a:ext cx="409985" cy="604157"/>
              </a:xfrm>
              <a:prstGeom prst="rect">
                <a:avLst/>
              </a:prstGeom>
              <a:blipFill>
                <a:blip r:embed="rId14"/>
                <a:stretch>
                  <a:fillRect l="-5714"/>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sp>
        <p:nvSpPr>
          <p:cNvPr id="27" name="TextBox 26"/>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28" name="TextBox 27"/>
          <p:cNvSpPr txBox="1"/>
          <p:nvPr/>
        </p:nvSpPr>
        <p:spPr>
          <a:xfrm>
            <a:off x="11050995" y="5298622"/>
            <a:ext cx="569387" cy="369332"/>
          </a:xfrm>
          <a:prstGeom prst="rect">
            <a:avLst/>
          </a:prstGeom>
          <a:noFill/>
        </p:spPr>
        <p:txBody>
          <a:bodyPr wrap="none" rtlCol="0" anchor="ctr">
            <a:spAutoFit/>
          </a:bodyPr>
          <a:lstStyle/>
          <a:p>
            <a:pPr algn="ctr"/>
            <a:r>
              <a:rPr lang="en-US" dirty="0">
                <a:solidFill>
                  <a:srgbClr val="0000FF"/>
                </a:solidFill>
              </a:rPr>
              <a:t>pan</a:t>
            </a:r>
          </a:p>
        </p:txBody>
      </p:sp>
      <mc:AlternateContent xmlns:mc="http://schemas.openxmlformats.org/markup-compatibility/2006" xmlns:a14="http://schemas.microsoft.com/office/drawing/2010/main">
        <mc:Choice Requires="a14">
          <p:sp>
            <p:nvSpPr>
              <p:cNvPr id="29" name="Rectangle 28"/>
              <p:cNvSpPr/>
              <p:nvPr/>
            </p:nvSpPr>
            <p:spPr>
              <a:xfrm>
                <a:off x="9992258"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9992258" y="4580161"/>
                <a:ext cx="409985" cy="604157"/>
              </a:xfrm>
              <a:prstGeom prst="rect">
                <a:avLst/>
              </a:prstGeom>
              <a:blipFill>
                <a:blip r:embed="rId17"/>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1130696"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11130696" y="4580161"/>
                <a:ext cx="409985" cy="604157"/>
              </a:xfrm>
              <a:prstGeom prst="rect">
                <a:avLst/>
              </a:prstGeom>
              <a:blipFill>
                <a:blip r:embed="rId18"/>
                <a:stretch>
                  <a:fillRect l="-8824"/>
                </a:stretch>
              </a:blipFill>
              <a:ln w="12700">
                <a:solidFill>
                  <a:schemeClr val="accent6"/>
                </a:solidFill>
              </a:ln>
            </p:spPr>
            <p:txBody>
              <a:bodyPr/>
              <a:lstStyle/>
              <a:p>
                <a:r>
                  <a:rPr lang="en-US">
                    <a:noFill/>
                  </a:rPr>
                  <a:t> </a:t>
                </a:r>
              </a:p>
            </p:txBody>
          </p:sp>
        </mc:Fallback>
      </mc:AlternateContent>
      <p:sp>
        <p:nvSpPr>
          <p:cNvPr id="31" name="TextBox 30"/>
          <p:cNvSpPr txBox="1"/>
          <p:nvPr/>
        </p:nvSpPr>
        <p:spPr>
          <a:xfrm>
            <a:off x="8559442" y="5298622"/>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sp>
        <p:nvSpPr>
          <p:cNvPr id="32" name="TextBox 31"/>
          <p:cNvSpPr txBox="1"/>
          <p:nvPr/>
        </p:nvSpPr>
        <p:spPr>
          <a:xfrm>
            <a:off x="9632770" y="5298622"/>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xmlns:a14="http://schemas.microsoft.com/office/drawing/2010/main">
        <mc:Choice Requires="a14">
          <p:sp>
            <p:nvSpPr>
              <p:cNvPr id="33" name="Rectangle 32"/>
              <p:cNvSpPr/>
              <p:nvPr/>
            </p:nvSpPr>
            <p:spPr>
              <a:xfrm>
                <a:off x="9977766"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9977766" y="3418112"/>
                <a:ext cx="438967" cy="604157"/>
              </a:xfrm>
              <a:prstGeom prst="rect">
                <a:avLst/>
              </a:prstGeom>
              <a:blipFill>
                <a:blip r:embed="rId1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1116204"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11116204" y="3418112"/>
                <a:ext cx="438967" cy="604157"/>
              </a:xfrm>
              <a:prstGeom prst="rect">
                <a:avLst/>
              </a:prstGeom>
              <a:blipFill>
                <a:blip r:embed="rId20"/>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9992258"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9992258" y="2251546"/>
                <a:ext cx="409985" cy="604157"/>
              </a:xfrm>
              <a:prstGeom prst="rect">
                <a:avLst/>
              </a:prstGeom>
              <a:blipFill>
                <a:blip r:embed="rId21"/>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11130694"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11130694" y="2251546"/>
                <a:ext cx="409985" cy="604157"/>
              </a:xfrm>
              <a:prstGeom prst="rect">
                <a:avLst/>
              </a:prstGeom>
              <a:blipFill>
                <a:blip r:embed="rId22"/>
                <a:stretch>
                  <a:fillRect l="-8824"/>
                </a:stretch>
              </a:blipFill>
              <a:ln w="12700">
                <a:solidFill>
                  <a:schemeClr val="accent6"/>
                </a:solidFill>
              </a:ln>
            </p:spPr>
            <p:txBody>
              <a:bodyPr/>
              <a:lstStyle/>
              <a:p>
                <a:r>
                  <a:rPr lang="en-US">
                    <a:noFill/>
                  </a:rPr>
                  <a:t> </a:t>
                </a:r>
              </a:p>
            </p:txBody>
          </p:sp>
        </mc:Fallback>
      </mc:AlternateContent>
      <p:sp>
        <p:nvSpPr>
          <p:cNvPr id="37" name="TextBox 36"/>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sp>
        <p:nvSpPr>
          <p:cNvPr id="38" name="TextBox 37"/>
          <p:cNvSpPr txBox="1"/>
          <p:nvPr/>
        </p:nvSpPr>
        <p:spPr>
          <a:xfrm>
            <a:off x="10867128"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ectangle 61"/>
              <p:cNvSpPr/>
              <p:nvPr/>
            </p:nvSpPr>
            <p:spPr>
              <a:xfrm>
                <a:off x="5607137" y="4542934"/>
                <a:ext cx="438967" cy="604157"/>
              </a:xfrm>
              <a:prstGeom prst="rect">
                <a:avLst/>
              </a:prstGeom>
              <a:solidFill>
                <a:srgbClr val="FFD579"/>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oMath>
                  </m:oMathPara>
                </a14:m>
                <a:endParaRPr lang="en-US" sz="2000" dirty="0">
                  <a:solidFill>
                    <a:schemeClr val="tx1"/>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5607137" y="4542934"/>
                <a:ext cx="438967" cy="604157"/>
              </a:xfrm>
              <a:prstGeom prst="rect">
                <a:avLst/>
              </a:prstGeom>
              <a:blipFill>
                <a:blip r:embed="rId23"/>
                <a:stretch>
                  <a:fillRect/>
                </a:stretch>
              </a:blipFill>
              <a:ln w="12700">
                <a:solidFill>
                  <a:srgbClr val="FFC000"/>
                </a:solidFill>
              </a:ln>
            </p:spPr>
            <p:txBody>
              <a:bodyPr/>
              <a:lstStyle/>
              <a:p>
                <a:r>
                  <a:rPr lang="en-US">
                    <a:noFill/>
                  </a:rPr>
                  <a:t> </a:t>
                </a:r>
              </a:p>
            </p:txBody>
          </p:sp>
        </mc:Fallback>
      </mc:AlternateContent>
      <p:cxnSp>
        <p:nvCxnSpPr>
          <p:cNvPr id="65" name="Straight Arrow Connector 64"/>
          <p:cNvCxnSpPr>
            <a:stCxn id="15" idx="3"/>
            <a:endCxn id="16" idx="1"/>
          </p:cNvCxnSpPr>
          <p:nvPr/>
        </p:nvCxnSpPr>
        <p:spPr>
          <a:xfrm>
            <a:off x="6046104" y="3720190"/>
            <a:ext cx="1698258"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9" idx="0"/>
            <a:endCxn id="16" idx="2"/>
          </p:cNvCxnSpPr>
          <p:nvPr/>
        </p:nvCxnSpPr>
        <p:spPr>
          <a:xfrm flipV="1">
            <a:off x="7963845"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20" idx="0"/>
            <a:endCxn id="17" idx="2"/>
          </p:cNvCxnSpPr>
          <p:nvPr/>
        </p:nvCxnSpPr>
        <p:spPr>
          <a:xfrm flipV="1">
            <a:off x="9087793"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6" idx="3"/>
            <a:endCxn id="17" idx="1"/>
          </p:cNvCxnSpPr>
          <p:nvPr/>
        </p:nvCxnSpPr>
        <p:spPr>
          <a:xfrm>
            <a:off x="8183329"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7" idx="3"/>
            <a:endCxn id="33" idx="1"/>
          </p:cNvCxnSpPr>
          <p:nvPr/>
        </p:nvCxnSpPr>
        <p:spPr>
          <a:xfrm flipV="1">
            <a:off x="9307277"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29" idx="0"/>
            <a:endCxn id="33" idx="2"/>
          </p:cNvCxnSpPr>
          <p:nvPr/>
        </p:nvCxnSpPr>
        <p:spPr>
          <a:xfrm flipH="1" flipV="1">
            <a:off x="10197250"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30" idx="0"/>
            <a:endCxn id="34" idx="2"/>
          </p:cNvCxnSpPr>
          <p:nvPr/>
        </p:nvCxnSpPr>
        <p:spPr>
          <a:xfrm flipH="1" flipV="1">
            <a:off x="11335688"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33" idx="3"/>
            <a:endCxn id="34" idx="1"/>
          </p:cNvCxnSpPr>
          <p:nvPr/>
        </p:nvCxnSpPr>
        <p:spPr>
          <a:xfrm>
            <a:off x="10416733"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6" idx="0"/>
            <a:endCxn id="21" idx="2"/>
          </p:cNvCxnSpPr>
          <p:nvPr/>
        </p:nvCxnSpPr>
        <p:spPr>
          <a:xfrm flipH="1" flipV="1">
            <a:off x="7963843"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17" idx="0"/>
            <a:endCxn id="22" idx="2"/>
          </p:cNvCxnSpPr>
          <p:nvPr/>
        </p:nvCxnSpPr>
        <p:spPr>
          <a:xfrm flipH="1" flipV="1">
            <a:off x="9087793"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33" idx="0"/>
            <a:endCxn id="35" idx="2"/>
          </p:cNvCxnSpPr>
          <p:nvPr/>
        </p:nvCxnSpPr>
        <p:spPr>
          <a:xfrm flipV="1">
            <a:off x="10197250"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34" idx="0"/>
            <a:endCxn id="36" idx="2"/>
          </p:cNvCxnSpPr>
          <p:nvPr/>
        </p:nvCxnSpPr>
        <p:spPr>
          <a:xfrm flipH="1" flipV="1">
            <a:off x="11335687"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Elbow Connector 127"/>
          <p:cNvCxnSpPr>
            <a:stCxn id="62" idx="3"/>
          </p:cNvCxnSpPr>
          <p:nvPr/>
        </p:nvCxnSpPr>
        <p:spPr>
          <a:xfrm flipV="1">
            <a:off x="6046104" y="4294414"/>
            <a:ext cx="501653" cy="550599"/>
          </a:xfrm>
          <a:prstGeom prst="bentConnector2">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39" name="Elbow Connector 138"/>
          <p:cNvCxnSpPr>
            <a:stCxn id="25" idx="3"/>
            <a:endCxn id="62" idx="1"/>
          </p:cNvCxnSpPr>
          <p:nvPr/>
        </p:nvCxnSpPr>
        <p:spPr>
          <a:xfrm>
            <a:off x="3882516" y="3720192"/>
            <a:ext cx="1724621" cy="1124821"/>
          </a:xfrm>
          <a:prstGeom prst="bentConnector3">
            <a:avLst>
              <a:gd name="adj1" fmla="val 5000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Elbow Connector 144"/>
          <p:cNvCxnSpPr>
            <a:cxnSpLocks/>
          </p:cNvCxnSpPr>
          <p:nvPr/>
        </p:nvCxnSpPr>
        <p:spPr>
          <a:xfrm flipV="1">
            <a:off x="6546981" y="4022268"/>
            <a:ext cx="1286769" cy="267384"/>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p:cNvCxnSpPr/>
          <p:nvPr/>
        </p:nvCxnSpPr>
        <p:spPr>
          <a:xfrm flipV="1">
            <a:off x="9307652" y="4041997"/>
            <a:ext cx="1896281" cy="247652"/>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2" name="TextBox 171"/>
              <p:cNvSpPr txBox="1"/>
              <p:nvPr/>
            </p:nvSpPr>
            <p:spPr>
              <a:xfrm>
                <a:off x="850850" y="2665684"/>
                <a:ext cx="2931315" cy="369332"/>
              </a:xfrm>
              <a:prstGeom prst="rect">
                <a:avLst/>
              </a:prstGeom>
              <a:noFill/>
            </p:spPr>
            <p:txBody>
              <a:bodyPr wrap="none" rtlCol="0">
                <a:spAutoFit/>
              </a:bodyPr>
              <a:lstStyle/>
              <a:p>
                <a:r>
                  <a:rPr lang="en-US" b="1" dirty="0"/>
                  <a:t>Encoder: </a:t>
                </a:r>
                <a14:m>
                  <m:oMath xmlns:m="http://schemas.openxmlformats.org/officeDocument/2006/math">
                    <m:r>
                      <a:rPr lang="en-US" i="1" dirty="0" smtClean="0">
                        <a:solidFill>
                          <a:srgbClr val="9900CC"/>
                        </a:solidFill>
                        <a:latin typeface="Cambria Math" panose="02040503050406030204" pitchFamily="18" charset="0"/>
                      </a:rPr>
                      <m:t>h</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𝑓</m:t>
                    </m:r>
                    <m:r>
                      <a:rPr lang="en-US" i="1" baseline="-25000" dirty="0" err="1">
                        <a:solidFill>
                          <a:srgbClr val="9900CC"/>
                        </a:solidFill>
                        <a:latin typeface="Cambria Math" panose="02040503050406030204" pitchFamily="18" charset="0"/>
                      </a:rPr>
                      <m:t>𝑊</m:t>
                    </m:r>
                    <m:r>
                      <a:rPr lang="en-US" i="1" dirty="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𝑥</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sSub>
                      <m:sSubPr>
                        <m:ctrlPr>
                          <a:rPr lang="en-US" i="1" dirty="0">
                            <a:solidFill>
                              <a:srgbClr val="9900CC"/>
                            </a:solidFill>
                            <a:latin typeface="Cambria Math" panose="02040503050406030204" pitchFamily="18" charset="0"/>
                          </a:rPr>
                        </m:ctrlPr>
                      </m:sSubPr>
                      <m:e>
                        <m:r>
                          <a:rPr lang="en-US" i="1" dirty="0">
                            <a:solidFill>
                              <a:srgbClr val="9900CC"/>
                            </a:solidFill>
                            <a:latin typeface="Cambria Math" panose="02040503050406030204" pitchFamily="18" charset="0"/>
                          </a:rPr>
                          <m:t>h</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m:t>
                    </m:r>
                  </m:oMath>
                </a14:m>
                <a:endParaRPr lang="en-US" b="1" dirty="0"/>
              </a:p>
            </p:txBody>
          </p:sp>
        </mc:Choice>
        <mc:Fallback xmlns="">
          <p:sp>
            <p:nvSpPr>
              <p:cNvPr id="172" name="TextBox 171"/>
              <p:cNvSpPr txBox="1">
                <a:spLocks noRot="1" noChangeAspect="1" noMove="1" noResize="1" noEditPoints="1" noAdjustHandles="1" noChangeArrowheads="1" noChangeShapeType="1" noTextEdit="1"/>
              </p:cNvSpPr>
              <p:nvPr/>
            </p:nvSpPr>
            <p:spPr>
              <a:xfrm>
                <a:off x="850850" y="2665684"/>
                <a:ext cx="2931315" cy="369332"/>
              </a:xfrm>
              <a:prstGeom prst="rect">
                <a:avLst/>
              </a:prstGeom>
              <a:blipFill>
                <a:blip r:embed="rId24"/>
                <a:stretch>
                  <a:fillRect l="-1724"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3" name="TextBox 172"/>
              <p:cNvSpPr txBox="1"/>
              <p:nvPr/>
            </p:nvSpPr>
            <p:spPr>
              <a:xfrm>
                <a:off x="7917329" y="1106660"/>
                <a:ext cx="3401957" cy="369332"/>
              </a:xfrm>
              <a:prstGeom prst="rect">
                <a:avLst/>
              </a:prstGeom>
              <a:noFill/>
            </p:spPr>
            <p:txBody>
              <a:bodyPr wrap="none" rtlCol="0">
                <a:spAutoFit/>
              </a:bodyPr>
              <a:lstStyle/>
              <a:p>
                <a:r>
                  <a:rPr lang="en-US" b="1" dirty="0"/>
                  <a:t>Decoder: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err="1">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𝑔</m:t>
                    </m:r>
                    <m:r>
                      <a:rPr lang="en-US" i="1" baseline="-25000" dirty="0" err="1">
                        <a:solidFill>
                          <a:srgbClr val="9900CC"/>
                        </a:solidFill>
                        <a:latin typeface="Cambria Math" panose="02040503050406030204" pitchFamily="18" charset="0"/>
                      </a:rPr>
                      <m:t>𝑈</m:t>
                    </m:r>
                    <m:r>
                      <a:rPr lang="en-US" i="1" dirty="0">
                        <a:solidFill>
                          <a:srgbClr val="9900CC"/>
                        </a:solidFill>
                        <a:latin typeface="Cambria Math" panose="02040503050406030204" pitchFamily="18" charset="0"/>
                      </a:rPr>
                      <m:t>(</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𝑦</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m:t>
                    </m:r>
                    <m:sSub>
                      <m:sSubPr>
                        <m:ctrlPr>
                          <a:rPr lang="en-US" i="1" dirty="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𝑠</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 </m:t>
                    </m:r>
                    <m:r>
                      <a:rPr lang="en-US" i="1" dirty="0">
                        <a:solidFill>
                          <a:srgbClr val="9900CC"/>
                        </a:solidFill>
                        <a:latin typeface="Cambria Math" panose="02040503050406030204" pitchFamily="18" charset="0"/>
                      </a:rPr>
                      <m:t>𝑐</m:t>
                    </m:r>
                    <m:r>
                      <a:rPr lang="en-US" i="1" dirty="0">
                        <a:solidFill>
                          <a:srgbClr val="9900CC"/>
                        </a:solidFill>
                        <a:latin typeface="Cambria Math" panose="02040503050406030204" pitchFamily="18" charset="0"/>
                      </a:rPr>
                      <m:t>)</m:t>
                    </m:r>
                  </m:oMath>
                </a14:m>
                <a:endParaRPr lang="en-US" b="1" dirty="0"/>
              </a:p>
            </p:txBody>
          </p:sp>
        </mc:Choice>
        <mc:Fallback xmlns="">
          <p:sp>
            <p:nvSpPr>
              <p:cNvPr id="173" name="TextBox 172"/>
              <p:cNvSpPr txBox="1">
                <a:spLocks noRot="1" noChangeAspect="1" noMove="1" noResize="1" noEditPoints="1" noAdjustHandles="1" noChangeArrowheads="1" noChangeShapeType="1" noTextEdit="1"/>
              </p:cNvSpPr>
              <p:nvPr/>
            </p:nvSpPr>
            <p:spPr>
              <a:xfrm>
                <a:off x="7917329" y="1106660"/>
                <a:ext cx="3401957" cy="369332"/>
              </a:xfrm>
              <a:prstGeom prst="rect">
                <a:avLst/>
              </a:prstGeom>
              <a:blipFill>
                <a:blip r:embed="rId25"/>
                <a:stretch>
                  <a:fillRect l="-1115"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TextBox 177"/>
              <p:cNvSpPr txBox="1"/>
              <p:nvPr/>
            </p:nvSpPr>
            <p:spPr>
              <a:xfrm>
                <a:off x="4094703" y="2167109"/>
                <a:ext cx="3411960" cy="923330"/>
              </a:xfrm>
              <a:prstGeom prst="rect">
                <a:avLst/>
              </a:prstGeom>
              <a:noFill/>
            </p:spPr>
            <p:txBody>
              <a:bodyPr wrap="none" rtlCol="0">
                <a:spAutoFit/>
              </a:bodyPr>
              <a:lstStyle/>
              <a:p>
                <a:r>
                  <a:rPr lang="en-US" dirty="0"/>
                  <a:t>From final hidden state predict:</a:t>
                </a:r>
              </a:p>
              <a:p>
                <a:r>
                  <a:rPr lang="en-US" b="1" dirty="0"/>
                  <a:t>Initial decoder state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a:solidFill>
                          <a:srgbClr val="9900CC"/>
                        </a:solidFill>
                        <a:latin typeface="Cambria Math" panose="02040503050406030204" pitchFamily="18" charset="0"/>
                      </a:rPr>
                      <m:t>0</m:t>
                    </m:r>
                  </m:oMath>
                </a14:m>
                <a:endParaRPr lang="en-US" dirty="0"/>
              </a:p>
              <a:p>
                <a:r>
                  <a:rPr lang="en-US" b="1" dirty="0"/>
                  <a:t>Context vector </a:t>
                </a:r>
                <a14:m>
                  <m:oMath xmlns:m="http://schemas.openxmlformats.org/officeDocument/2006/math">
                    <m:r>
                      <a:rPr lang="en-US" i="1" dirty="0" smtClean="0">
                        <a:solidFill>
                          <a:srgbClr val="9900CC"/>
                        </a:solidFill>
                        <a:latin typeface="Cambria Math" panose="02040503050406030204" pitchFamily="18" charset="0"/>
                      </a:rPr>
                      <m:t>𝑐</m:t>
                    </m:r>
                  </m:oMath>
                </a14:m>
                <a:r>
                  <a:rPr lang="en-US" b="1" dirty="0"/>
                  <a:t> </a:t>
                </a:r>
                <a:r>
                  <a:rPr lang="en-US" dirty="0"/>
                  <a:t>(often </a:t>
                </a:r>
                <a14:m>
                  <m:oMath xmlns:m="http://schemas.openxmlformats.org/officeDocument/2006/math">
                    <m:r>
                      <a:rPr lang="en-US" i="1" dirty="0" smtClean="0">
                        <a:solidFill>
                          <a:srgbClr val="9900CC"/>
                        </a:solidFill>
                        <a:latin typeface="Cambria Math" panose="02040503050406030204" pitchFamily="18" charset="0"/>
                      </a:rPr>
                      <m:t>𝑐</m:t>
                    </m:r>
                    <m:r>
                      <a:rPr lang="en-US" i="1" dirty="0" smtClean="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h</m:t>
                    </m:r>
                    <m:r>
                      <a:rPr lang="en-US" i="1" baseline="-25000" dirty="0" err="1">
                        <a:solidFill>
                          <a:srgbClr val="9900CC"/>
                        </a:solidFill>
                        <a:latin typeface="Cambria Math" panose="02040503050406030204" pitchFamily="18" charset="0"/>
                      </a:rPr>
                      <m:t>𝑇</m:t>
                    </m:r>
                  </m:oMath>
                </a14:m>
                <a:r>
                  <a:rPr lang="en-US" dirty="0"/>
                  <a:t>)</a:t>
                </a:r>
              </a:p>
            </p:txBody>
          </p:sp>
        </mc:Choice>
        <mc:Fallback xmlns="">
          <p:sp>
            <p:nvSpPr>
              <p:cNvPr id="178" name="TextBox 177"/>
              <p:cNvSpPr txBox="1">
                <a:spLocks noRot="1" noChangeAspect="1" noMove="1" noResize="1" noEditPoints="1" noAdjustHandles="1" noChangeArrowheads="1" noChangeShapeType="1" noTextEdit="1"/>
              </p:cNvSpPr>
              <p:nvPr/>
            </p:nvSpPr>
            <p:spPr>
              <a:xfrm>
                <a:off x="4094703" y="2167109"/>
                <a:ext cx="3411960" cy="923330"/>
              </a:xfrm>
              <a:prstGeom prst="rect">
                <a:avLst/>
              </a:prstGeom>
              <a:blipFill>
                <a:blip r:embed="rId26"/>
                <a:stretch>
                  <a:fillRect l="-1111" t="-2740" r="-370" b="-9589"/>
                </a:stretch>
              </a:blipFill>
            </p:spPr>
            <p:txBody>
              <a:bodyPr/>
              <a:lstStyle/>
              <a:p>
                <a:r>
                  <a:rPr lang="en-US">
                    <a:noFill/>
                  </a:rPr>
                  <a:t> </a:t>
                </a:r>
              </a:p>
            </p:txBody>
          </p:sp>
        </mc:Fallback>
      </mc:AlternateContent>
      <p:cxnSp>
        <p:nvCxnSpPr>
          <p:cNvPr id="73" name="Elbow Connector 72">
            <a:extLst>
              <a:ext uri="{FF2B5EF4-FFF2-40B4-BE49-F238E27FC236}">
                <a16:creationId xmlns:a16="http://schemas.microsoft.com/office/drawing/2014/main" id="{26CA5B98-1140-E54A-8931-DBAA3D6FA2CB}"/>
              </a:ext>
            </a:extLst>
          </p:cNvPr>
          <p:cNvCxnSpPr>
            <a:cxnSpLocks/>
          </p:cNvCxnSpPr>
          <p:nvPr/>
        </p:nvCxnSpPr>
        <p:spPr>
          <a:xfrm flipV="1">
            <a:off x="8922627" y="4033829"/>
            <a:ext cx="1142869" cy="255820"/>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A43729CD-BA99-8348-8D16-D19428134C35}"/>
              </a:ext>
            </a:extLst>
          </p:cNvPr>
          <p:cNvCxnSpPr>
            <a:cxnSpLocks/>
          </p:cNvCxnSpPr>
          <p:nvPr/>
        </p:nvCxnSpPr>
        <p:spPr>
          <a:xfrm flipV="1">
            <a:off x="7829103" y="4041998"/>
            <a:ext cx="1156193" cy="247654"/>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ular Callout 2">
            <a:extLst>
              <a:ext uri="{FF2B5EF4-FFF2-40B4-BE49-F238E27FC236}">
                <a16:creationId xmlns:a16="http://schemas.microsoft.com/office/drawing/2014/main" id="{8733CF9D-9BCE-F643-B70A-FA452C126C04}"/>
              </a:ext>
            </a:extLst>
          </p:cNvPr>
          <p:cNvSpPr/>
          <p:nvPr/>
        </p:nvSpPr>
        <p:spPr>
          <a:xfrm>
            <a:off x="1460274" y="5723537"/>
            <a:ext cx="4317521" cy="764682"/>
          </a:xfrm>
          <a:prstGeom prst="wedgeRoundRectCallout">
            <a:avLst>
              <a:gd name="adj1" fmla="val 48805"/>
              <a:gd name="adj2" fmla="val -122809"/>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Problem: Input sequence bottlenecked through fixed-sized vector </a:t>
            </a:r>
          </a:p>
        </p:txBody>
      </p:sp>
      <p:sp>
        <p:nvSpPr>
          <p:cNvPr id="78" name="Rounded Rectangular Callout 77">
            <a:extLst>
              <a:ext uri="{FF2B5EF4-FFF2-40B4-BE49-F238E27FC236}">
                <a16:creationId xmlns:a16="http://schemas.microsoft.com/office/drawing/2014/main" id="{E7F06888-E474-1548-B317-09B7B22DA4D3}"/>
              </a:ext>
            </a:extLst>
          </p:cNvPr>
          <p:cNvSpPr/>
          <p:nvPr/>
        </p:nvSpPr>
        <p:spPr>
          <a:xfrm>
            <a:off x="6046104" y="5723537"/>
            <a:ext cx="4019392" cy="764682"/>
          </a:xfrm>
          <a:prstGeom prst="wedgeRoundRectCallout">
            <a:avLst>
              <a:gd name="adj1" fmla="val -52049"/>
              <a:gd name="adj2" fmla="val -121148"/>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Idea: use </a:t>
            </a:r>
            <a:r>
              <a:rPr lang="en-US" i="1" dirty="0">
                <a:solidFill>
                  <a:srgbClr val="C00000"/>
                </a:solidFill>
              </a:rPr>
              <a:t>new</a:t>
            </a:r>
            <a:r>
              <a:rPr lang="en-US" dirty="0">
                <a:solidFill>
                  <a:srgbClr val="C00000"/>
                </a:solidFill>
              </a:rPr>
              <a:t> context vector at each step of decoder!</a:t>
            </a:r>
          </a:p>
        </p:txBody>
      </p:sp>
    </p:spTree>
    <p:extLst>
      <p:ext uri="{BB962C8B-B14F-4D97-AF65-F5344CB8AC3E}">
        <p14:creationId xmlns:p14="http://schemas.microsoft.com/office/powerpoint/2010/main" val="199650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C0F7-94C8-DD4C-8F45-1A22EF8DF8EC}"/>
              </a:ext>
            </a:extLst>
          </p:cNvPr>
          <p:cNvSpPr>
            <a:spLocks noGrp="1"/>
          </p:cNvSpPr>
          <p:nvPr>
            <p:ph type="title"/>
          </p:nvPr>
        </p:nvSpPr>
        <p:spPr/>
        <p:txBody>
          <a:bodyPr/>
          <a:lstStyle/>
          <a:p>
            <a:r>
              <a:rPr lang="en-US" dirty="0"/>
              <a:t>Sequence-to-sequence with RNNs </a:t>
            </a:r>
            <a:r>
              <a:rPr lang="en-US" i="1" dirty="0"/>
              <a:t>and attention</a:t>
            </a:r>
          </a:p>
        </p:txBody>
      </p:sp>
      <p:sp>
        <p:nvSpPr>
          <p:cNvPr id="3" name="Content Placeholder 2">
            <a:extLst>
              <a:ext uri="{FF2B5EF4-FFF2-40B4-BE49-F238E27FC236}">
                <a16:creationId xmlns:a16="http://schemas.microsoft.com/office/drawing/2014/main" id="{536A90DA-6F8E-5949-849E-9C0F91923445}"/>
              </a:ext>
            </a:extLst>
          </p:cNvPr>
          <p:cNvSpPr>
            <a:spLocks noGrp="1"/>
          </p:cNvSpPr>
          <p:nvPr>
            <p:ph idx="1"/>
          </p:nvPr>
        </p:nvSpPr>
        <p:spPr/>
        <p:txBody>
          <a:bodyPr/>
          <a:lstStyle/>
          <a:p>
            <a:pPr marL="457200" indent="-457200">
              <a:buFont typeface="Arial" panose="020B0604020202020204" pitchFamily="34" charset="0"/>
              <a:buChar char="•"/>
            </a:pPr>
            <a:r>
              <a:rPr lang="en-US" dirty="0"/>
              <a:t>Intuition: translation requires </a:t>
            </a:r>
            <a:r>
              <a:rPr lang="en-US" i="1" dirty="0"/>
              <a:t>alignment</a:t>
            </a:r>
          </a:p>
        </p:txBody>
      </p:sp>
      <p:pic>
        <p:nvPicPr>
          <p:cNvPr id="4" name="Picture 2">
            <a:extLst>
              <a:ext uri="{FF2B5EF4-FFF2-40B4-BE49-F238E27FC236}">
                <a16:creationId xmlns:a16="http://schemas.microsoft.com/office/drawing/2014/main" id="{F270CF63-54D3-4C4C-9CB8-D82D926A272C}"/>
              </a:ext>
            </a:extLst>
          </p:cNvPr>
          <p:cNvPicPr>
            <a:picLocks noChangeAspect="1" noChangeArrowheads="1"/>
          </p:cNvPicPr>
          <p:nvPr/>
        </p:nvPicPr>
        <p:blipFill rotWithShape="1">
          <a:blip r:embed="rId2"/>
          <a:srcRect l="56920"/>
          <a:stretch/>
        </p:blipFill>
        <p:spPr bwMode="auto">
          <a:xfrm>
            <a:off x="3991493" y="1600200"/>
            <a:ext cx="4209013" cy="4953000"/>
          </a:xfrm>
          <a:prstGeom prst="rect">
            <a:avLst/>
          </a:prstGeom>
          <a:noFill/>
          <a:ln w="9525">
            <a:noFill/>
            <a:miter lim="800000"/>
            <a:headEnd/>
            <a:tailEnd/>
          </a:ln>
        </p:spPr>
      </p:pic>
    </p:spTree>
    <p:extLst>
      <p:ext uri="{BB962C8B-B14F-4D97-AF65-F5344CB8AC3E}">
        <p14:creationId xmlns:p14="http://schemas.microsoft.com/office/powerpoint/2010/main" val="3622581453"/>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58651</TotalTime>
  <Words>4499</Words>
  <Application>Microsoft Macintosh PowerPoint</Application>
  <PresentationFormat>Widescreen</PresentationFormat>
  <Paragraphs>1170</Paragraphs>
  <Slides>60</Slides>
  <Notes>12</Notes>
  <HiddenSlides>8</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Cambria Math</vt:lpstr>
      <vt:lpstr>Times New Roman</vt:lpstr>
      <vt:lpstr>Wingdings</vt:lpstr>
      <vt:lpstr>Blank Presentation</vt:lpstr>
      <vt:lpstr>Default Design</vt:lpstr>
      <vt:lpstr>Sequence-to-sequence models with attention</vt:lpstr>
      <vt:lpstr>Outline</vt:lpstr>
      <vt:lpstr>Sequence-to-sequence modeling: Machine translation</vt:lpstr>
      <vt:lpstr>Sequence-to-sequence modeling with RNNs</vt:lpstr>
      <vt:lpstr>Sequence-to-sequence modeling with RNNs</vt:lpstr>
      <vt:lpstr>Sequence-to-sequence modeling with RNNs</vt:lpstr>
      <vt:lpstr>Sequence-to-sequence modeling with RNNs</vt:lpstr>
      <vt:lpstr>Sequence-to-sequence modeling with RNNs</vt:lpstr>
      <vt:lpstr>Sequence-to-sequence with RNNs and attention</vt:lpstr>
      <vt:lpstr>Sequence-to-sequence with RNNs and attention</vt:lpstr>
      <vt:lpstr>Sequence-to-sequence with RNNs and attention</vt:lpstr>
      <vt:lpstr>Sequence-to-sequence with RNNs and attention</vt:lpstr>
      <vt:lpstr>Sequence-to-sequence with RNNs and attention</vt:lpstr>
      <vt:lpstr>Sequence-to-sequence with RNNs and attention</vt:lpstr>
      <vt:lpstr>Sequence-to-sequence with RNNs and attention</vt:lpstr>
      <vt:lpstr>Sequence-to-sequence with RNNs and attention</vt:lpstr>
      <vt:lpstr>Quantitative evaluation</vt:lpstr>
      <vt:lpstr>BLEU: Bilingual Evaluation Understudy</vt:lpstr>
      <vt:lpstr>BLEU: Bilingual Evaluation Understudy</vt:lpstr>
      <vt:lpstr>Google Neural Machine Translation (GNMT)</vt:lpstr>
      <vt:lpstr>Google Neural Machine Translation (GNMT)</vt:lpstr>
      <vt:lpstr>Google Neural Machine Translation (GNMT)</vt:lpstr>
      <vt:lpstr>Google Neural Machine Translation (GNMT)</vt:lpstr>
      <vt:lpstr>Outline</vt:lpstr>
      <vt:lpstr>Generalizing attention</vt:lpstr>
      <vt:lpstr>Image captioning with RNNs and attention</vt:lpstr>
      <vt:lpstr>Image captioning with RNNs and attention</vt:lpstr>
      <vt:lpstr>Image captioning with RNNs and attention</vt:lpstr>
      <vt:lpstr>Image captioning with RNNs and attention</vt:lpstr>
      <vt:lpstr>Image captioning with RNNs and attention</vt:lpstr>
      <vt:lpstr>Example results</vt:lpstr>
      <vt:lpstr>Example results</vt:lpstr>
      <vt:lpstr>Quantitative results</vt:lpstr>
      <vt:lpstr>X, Attend, and Y</vt:lpstr>
      <vt:lpstr>Sequence modeling beyond RNNs</vt:lpstr>
      <vt:lpstr>Outline</vt:lpstr>
      <vt:lpstr>Basic transformer model</vt:lpstr>
      <vt:lpstr>Key-Value-Query attention model</vt:lpstr>
      <vt:lpstr>Key-Value-Query attention model</vt:lpstr>
      <vt:lpstr>Key-Value-Query attention model</vt:lpstr>
      <vt:lpstr>Attention mechanisms</vt:lpstr>
      <vt:lpstr>Self-attention</vt:lpstr>
      <vt:lpstr>Self-attention layer</vt:lpstr>
      <vt:lpstr>Self-attention GAN</vt:lpstr>
      <vt:lpstr>Self-attention GAN</vt:lpstr>
      <vt:lpstr>Masked self-attention layer</vt:lpstr>
      <vt:lpstr>Masked self-attention layer</vt:lpstr>
      <vt:lpstr>Masked self-attention layer</vt:lpstr>
      <vt:lpstr>Attention mechanisms: Summary</vt:lpstr>
      <vt:lpstr>Attention mechanisms: Illustration</vt:lpstr>
      <vt:lpstr>Transformer architecture: Details</vt:lpstr>
      <vt:lpstr>Positional encoding</vt:lpstr>
      <vt:lpstr>Multi-head attention</vt:lpstr>
      <vt:lpstr>Transformer blocks</vt:lpstr>
      <vt:lpstr>Transformer block</vt:lpstr>
      <vt:lpstr>Transformer architecture: Zooming back out</vt:lpstr>
      <vt:lpstr>Results</vt:lpstr>
      <vt:lpstr>Different ways of processing sequences</vt:lpstr>
      <vt:lpstr>Transformers: Pros and cons</vt:lpstr>
      <vt:lpstr>Making transformers more efficient</vt:lpstr>
    </vt:vector>
  </TitlesOfParts>
  <Company>New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ICCV 2005 Beijing, Short Course, Oct 15</dc:title>
  <dc:creator>Rob Fergus</dc:creator>
  <cp:lastModifiedBy>Lazebnik, Svetlana</cp:lastModifiedBy>
  <cp:revision>796</cp:revision>
  <cp:lastPrinted>2023-04-21T16:28:19Z</cp:lastPrinted>
  <dcterms:created xsi:type="dcterms:W3CDTF">2005-10-15T04:03:13Z</dcterms:created>
  <dcterms:modified xsi:type="dcterms:W3CDTF">2024-04-23T15:21:16Z</dcterms:modified>
</cp:coreProperties>
</file>