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688" r:id="rId2"/>
  </p:sldMasterIdLst>
  <p:notesMasterIdLst>
    <p:notesMasterId r:id="rId67"/>
  </p:notesMasterIdLst>
  <p:sldIdLst>
    <p:sldId id="1318" r:id="rId3"/>
    <p:sldId id="922" r:id="rId4"/>
    <p:sldId id="1641" r:id="rId5"/>
    <p:sldId id="1643" r:id="rId6"/>
    <p:sldId id="1642" r:id="rId7"/>
    <p:sldId id="1645" r:id="rId8"/>
    <p:sldId id="303" r:id="rId9"/>
    <p:sldId id="374" r:id="rId10"/>
    <p:sldId id="1409" r:id="rId11"/>
    <p:sldId id="1377" r:id="rId12"/>
    <p:sldId id="1378" r:id="rId13"/>
    <p:sldId id="1380" r:id="rId14"/>
    <p:sldId id="1392" r:id="rId15"/>
    <p:sldId id="1382" r:id="rId16"/>
    <p:sldId id="1383" r:id="rId17"/>
    <p:sldId id="1384" r:id="rId18"/>
    <p:sldId id="1385" r:id="rId19"/>
    <p:sldId id="1359" r:id="rId20"/>
    <p:sldId id="1390" r:id="rId21"/>
    <p:sldId id="1630" r:id="rId22"/>
    <p:sldId id="367" r:id="rId23"/>
    <p:sldId id="370" r:id="rId24"/>
    <p:sldId id="369" r:id="rId25"/>
    <p:sldId id="382" r:id="rId26"/>
    <p:sldId id="384" r:id="rId27"/>
    <p:sldId id="386" r:id="rId28"/>
    <p:sldId id="385" r:id="rId29"/>
    <p:sldId id="1467" r:id="rId30"/>
    <p:sldId id="1468" r:id="rId31"/>
    <p:sldId id="1629" r:id="rId32"/>
    <p:sldId id="1631" r:id="rId33"/>
    <p:sldId id="1632" r:id="rId34"/>
    <p:sldId id="1633" r:id="rId35"/>
    <p:sldId id="1389" r:id="rId36"/>
    <p:sldId id="1393" r:id="rId37"/>
    <p:sldId id="1395" r:id="rId38"/>
    <p:sldId id="1397" r:id="rId39"/>
    <p:sldId id="1398" r:id="rId40"/>
    <p:sldId id="1400" r:id="rId41"/>
    <p:sldId id="1399" r:id="rId42"/>
    <p:sldId id="1401" r:id="rId43"/>
    <p:sldId id="1407" r:id="rId44"/>
    <p:sldId id="1404" r:id="rId45"/>
    <p:sldId id="1405" r:id="rId46"/>
    <p:sldId id="1406" r:id="rId47"/>
    <p:sldId id="1473" r:id="rId48"/>
    <p:sldId id="1634" r:id="rId49"/>
    <p:sldId id="1493" r:id="rId50"/>
    <p:sldId id="1474" r:id="rId51"/>
    <p:sldId id="1624" r:id="rId52"/>
    <p:sldId id="1626" r:id="rId53"/>
    <p:sldId id="1628" r:id="rId54"/>
    <p:sldId id="1627" r:id="rId55"/>
    <p:sldId id="1638" r:id="rId56"/>
    <p:sldId id="1625" r:id="rId57"/>
    <p:sldId id="1637" r:id="rId58"/>
    <p:sldId id="1635" r:id="rId59"/>
    <p:sldId id="1636" r:id="rId60"/>
    <p:sldId id="1639" r:id="rId61"/>
    <p:sldId id="1640" r:id="rId62"/>
    <p:sldId id="1503" r:id="rId63"/>
    <p:sldId id="1443" r:id="rId64"/>
    <p:sldId id="1237" r:id="rId65"/>
    <p:sldId id="1644" r:id="rId66"/>
  </p:sldIdLst>
  <p:sldSz cx="12192000" cy="6858000"/>
  <p:notesSz cx="7315200" cy="96012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FF00FF"/>
    <a:srgbClr val="EEB2E9"/>
    <a:srgbClr val="FFD579"/>
    <a:srgbClr val="9900CC"/>
    <a:srgbClr val="0000FF"/>
    <a:srgbClr val="D60093"/>
    <a:srgbClr val="FF9300"/>
    <a:srgbClr val="73FB79"/>
    <a:srgbClr val="CC0066"/>
    <a:srgbClr val="F7E56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322" autoAdjust="0"/>
    <p:restoredTop sz="83463" autoAdjust="0"/>
  </p:normalViewPr>
  <p:slideViewPr>
    <p:cSldViewPr>
      <p:cViewPr varScale="1">
        <p:scale>
          <a:sx n="92" d="100"/>
          <a:sy n="92" d="100"/>
        </p:scale>
        <p:origin x="592" y="168"/>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6018"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defTabSz="966788">
              <a:defRPr sz="1300"/>
            </a:lvl1pPr>
          </a:lstStyle>
          <a:p>
            <a:pPr>
              <a:defRPr/>
            </a:pPr>
            <a:endParaRPr lang="en-US"/>
          </a:p>
        </p:txBody>
      </p:sp>
      <p:sp>
        <p:nvSpPr>
          <p:cNvPr id="86019" name="Rectangle 3"/>
          <p:cNvSpPr>
            <a:spLocks noGrp="1" noChangeArrowheads="1"/>
          </p:cNvSpPr>
          <p:nvPr>
            <p:ph type="dt" idx="1"/>
          </p:nvPr>
        </p:nvSpPr>
        <p:spPr bwMode="auto">
          <a:xfrm>
            <a:off x="4143375"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a:defRPr sz="1300"/>
            </a:lvl1pPr>
          </a:lstStyle>
          <a:p>
            <a:pPr>
              <a:defRPr/>
            </a:pPr>
            <a:endParaRPr lang="en-US"/>
          </a:p>
        </p:txBody>
      </p:sp>
      <p:sp>
        <p:nvSpPr>
          <p:cNvPr id="47108" name="Rectangle 4"/>
          <p:cNvSpPr>
            <a:spLocks noGrp="1" noRot="1" noChangeAspect="1" noChangeArrowheads="1" noTextEdit="1"/>
          </p:cNvSpPr>
          <p:nvPr>
            <p:ph type="sldImg" idx="2"/>
          </p:nvPr>
        </p:nvSpPr>
        <p:spPr bwMode="auto">
          <a:xfrm>
            <a:off x="457200" y="720725"/>
            <a:ext cx="6400800" cy="3600450"/>
          </a:xfrm>
          <a:prstGeom prst="rect">
            <a:avLst/>
          </a:prstGeom>
          <a:noFill/>
          <a:ln w="9525">
            <a:solidFill>
              <a:srgbClr val="000000"/>
            </a:solidFill>
            <a:miter lim="800000"/>
            <a:headEnd/>
            <a:tailEnd/>
          </a:ln>
        </p:spPr>
      </p:sp>
      <p:sp>
        <p:nvSpPr>
          <p:cNvPr id="86021" name="Rectangle 5"/>
          <p:cNvSpPr>
            <a:spLocks noGrp="1" noChangeArrowheads="1"/>
          </p:cNvSpPr>
          <p:nvPr>
            <p:ph type="body" sz="quarter" idx="3"/>
          </p:nvPr>
        </p:nvSpPr>
        <p:spPr bwMode="auto">
          <a:xfrm>
            <a:off x="731838" y="4560888"/>
            <a:ext cx="5851525" cy="4319587"/>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6022" name="Rectangle 6"/>
          <p:cNvSpPr>
            <a:spLocks noGrp="1" noChangeArrowheads="1"/>
          </p:cNvSpPr>
          <p:nvPr>
            <p:ph type="ftr" sz="quarter" idx="4"/>
          </p:nvPr>
        </p:nvSpPr>
        <p:spPr bwMode="auto">
          <a:xfrm>
            <a:off x="0"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defTabSz="966788">
              <a:defRPr sz="1300"/>
            </a:lvl1pPr>
          </a:lstStyle>
          <a:p>
            <a:pPr>
              <a:defRPr/>
            </a:pPr>
            <a:endParaRPr lang="en-US"/>
          </a:p>
        </p:txBody>
      </p:sp>
      <p:sp>
        <p:nvSpPr>
          <p:cNvPr id="86023" name="Rectangle 7"/>
          <p:cNvSpPr>
            <a:spLocks noGrp="1" noChangeArrowheads="1"/>
          </p:cNvSpPr>
          <p:nvPr>
            <p:ph type="sldNum" sz="quarter" idx="5"/>
          </p:nvPr>
        </p:nvSpPr>
        <p:spPr bwMode="auto">
          <a:xfrm>
            <a:off x="4143375"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a:defRPr sz="1300"/>
            </a:lvl1pPr>
          </a:lstStyle>
          <a:p>
            <a:pPr>
              <a:defRPr/>
            </a:pPr>
            <a:fld id="{9558165C-9B11-4AA3-A889-152AF13555D8}" type="slidenum">
              <a:rPr lang="en-US"/>
              <a:pPr>
                <a:defRPr/>
              </a:pPr>
              <a:t>‹#›</a:t>
            </a:fld>
            <a:endParaRPr lang="en-US"/>
          </a:p>
        </p:txBody>
      </p:sp>
    </p:spTree>
    <p:extLst>
      <p:ext uri="{BB962C8B-B14F-4D97-AF65-F5344CB8AC3E}">
        <p14:creationId xmlns:p14="http://schemas.microsoft.com/office/powerpoint/2010/main" val="230422495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DETR uses a conventional CNN backbone to learn a 2D representation of an input image. The model flattens it and supplements it with a positional encoding before passing it into a transformer encoder. A transformer decoder then takes as input a small fixed number of learned positional embeddings, which we call object queries, and additionally attends to the encoder output. We pass each output embedding of the decoder to a shared feed forward network (FFN) that predicts either a detection (class and bounding box) or a “no object” class.</a:t>
            </a:r>
          </a:p>
        </p:txBody>
      </p:sp>
      <p:sp>
        <p:nvSpPr>
          <p:cNvPr id="4" name="Slide Number Placeholder 3"/>
          <p:cNvSpPr>
            <a:spLocks noGrp="1"/>
          </p:cNvSpPr>
          <p:nvPr>
            <p:ph type="sldNum" sz="quarter" idx="5"/>
          </p:nvPr>
        </p:nvSpPr>
        <p:spPr/>
        <p:txBody>
          <a:bodyPr/>
          <a:lstStyle/>
          <a:p>
            <a:pPr>
              <a:defRPr/>
            </a:pPr>
            <a:fld id="{E297EAD1-C33D-48A2-8CAB-582B6385EBDB}" type="slidenum">
              <a:rPr lang="en-US" smtClean="0"/>
              <a:pPr>
                <a:defRPr/>
              </a:pPr>
              <a:t>2</a:t>
            </a:fld>
            <a:endParaRPr lang="en-US"/>
          </a:p>
        </p:txBody>
      </p:sp>
    </p:spTree>
    <p:extLst>
      <p:ext uri="{BB962C8B-B14F-4D97-AF65-F5344CB8AC3E}">
        <p14:creationId xmlns:p14="http://schemas.microsoft.com/office/powerpoint/2010/main" val="18521445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the GPT-2 abstract: Natural language processing tasks, such as question answering, machine translation, reading comprehension, and summarization, are typically approached with supervised learning on </a:t>
            </a:r>
            <a:r>
              <a:rPr lang="en-US" dirty="0" err="1"/>
              <a:t>taskspecific</a:t>
            </a:r>
            <a:r>
              <a:rPr lang="en-US" dirty="0"/>
              <a:t> datasets. We demonstrate that language models begin to learn these tasks without any explicit supervision when trained on a new dataset of millions of webpages called </a:t>
            </a:r>
            <a:r>
              <a:rPr lang="en-US" dirty="0" err="1"/>
              <a:t>WebText</a:t>
            </a:r>
            <a:r>
              <a:rPr lang="en-US" dirty="0"/>
              <a:t>. When conditioned on a document plus questions, the answers generated by the language model reach 55 F1 on the </a:t>
            </a:r>
            <a:r>
              <a:rPr lang="en-US" dirty="0" err="1"/>
              <a:t>CoQA</a:t>
            </a:r>
            <a:r>
              <a:rPr lang="en-US" dirty="0"/>
              <a:t> dataset - matching or exceeding the performance of 3 out of 4 baseline systems without using the 127,000+ training examples. The capacity of the language model is essential to the success of zero-shot task transfer and increasing it improves performance in a log-linear fashion across tasks. Our largest model, GPT-2, is a 1.5B parameter Transformer that achieves state of the art results on 7 out of 8 tested language modeling datasets in a zero-shot setting but still underfits </a:t>
            </a:r>
            <a:r>
              <a:rPr lang="en-US" dirty="0" err="1"/>
              <a:t>WebText</a:t>
            </a:r>
            <a:r>
              <a:rPr lang="en-US" dirty="0"/>
              <a:t>.</a:t>
            </a:r>
          </a:p>
          <a:p>
            <a:endParaRPr lang="en-US" dirty="0"/>
          </a:p>
          <a:p>
            <a:r>
              <a:rPr lang="en-US" dirty="0"/>
              <a:t>From the GPT-3 abstract: we show that scaling up language models greatly improves task-agnostic, few-shot performance, sometimes even reaching competitiveness with prior state-of-the-art finetuning approaches. Specifically, we train GPT-3, an autoregressive language model with 175 billion parameters, 10x more than any previous non-sparse language model, and test its performance in the few-shot setting. For all tasks, GPT-3 is applied without any gradient updates or fine-tuning, with tasks and few-shot demonstrations specified purely via text interaction with the model. GPT-3 achieves strong performance on many NLP datasets, including translation, question-answering, and cloze tasks, as well as several tasks that require on-the-fly reasoning or domain adaptation, such as unscrambling words, using a novel word in a sentence, or performing 3-digit arithmetic. At the same time, we also identify some datasets where GPT-3’s few-shot learning still struggles, as well as some datasets where GPT-3 faces methodological issues related to training on large web corpora. Finally, we find that GPT-3 can generate samples of news articles which human evaluators have difficulty distinguishing from articles written by humans. We discuss broader societal impacts of this finding and of GPT-3 in general.</a:t>
            </a:r>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9558165C-9B11-4AA3-A889-152AF13555D8}" type="slidenum">
              <a:rPr lang="en-US" smtClean="0"/>
              <a:pPr>
                <a:defRPr/>
              </a:pPr>
              <a:t>36</a:t>
            </a:fld>
            <a:endParaRPr lang="en-US"/>
          </a:p>
        </p:txBody>
      </p:sp>
    </p:spTree>
    <p:extLst>
      <p:ext uri="{BB962C8B-B14F-4D97-AF65-F5344CB8AC3E}">
        <p14:creationId xmlns:p14="http://schemas.microsoft.com/office/powerpoint/2010/main" val="23494444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the GPT-2 abstract: Natural language processing tasks, such as question answering, machine translation, reading comprehension, and summarization, are typically approached with supervised learning on </a:t>
            </a:r>
            <a:r>
              <a:rPr lang="en-US" dirty="0" err="1"/>
              <a:t>taskspecific</a:t>
            </a:r>
            <a:r>
              <a:rPr lang="en-US" dirty="0"/>
              <a:t> datasets. We demonstrate that language models begin to learn these tasks without any explicit supervision when trained on a new dataset of millions of webpages called </a:t>
            </a:r>
            <a:r>
              <a:rPr lang="en-US" dirty="0" err="1"/>
              <a:t>WebText</a:t>
            </a:r>
            <a:r>
              <a:rPr lang="en-US" dirty="0"/>
              <a:t>. When conditioned on a document plus questions, the answers generated by the language model reach 55 F1 on the </a:t>
            </a:r>
            <a:r>
              <a:rPr lang="en-US" dirty="0" err="1"/>
              <a:t>CoQA</a:t>
            </a:r>
            <a:r>
              <a:rPr lang="en-US" dirty="0"/>
              <a:t> dataset - matching or exceeding the performance of 3 out of 4 baseline systems without using the 127,000+ training examples. The capacity of the language model is essential to the success of zero-shot task transfer and increasing it improves performance in a log-linear fashion across tasks. Our largest model, GPT-2, is a 1.5B parameter Transformer that achieves state of the art results on 7 out of 8 tested language modeling datasets in a zero-shot setting but still underfits </a:t>
            </a:r>
            <a:r>
              <a:rPr lang="en-US" dirty="0" err="1"/>
              <a:t>WebText</a:t>
            </a:r>
            <a:r>
              <a:rPr lang="en-US" dirty="0"/>
              <a:t>.</a:t>
            </a:r>
          </a:p>
          <a:p>
            <a:endParaRPr lang="en-US" dirty="0"/>
          </a:p>
          <a:p>
            <a:r>
              <a:rPr lang="en-US" dirty="0"/>
              <a:t>From the GPT-3 abstract: we show that scaling up language models greatly improves task-agnostic, few-shot performance, sometimes even reaching competitiveness with prior state-of-the-art finetuning approaches. Specifically, we train GPT-3, an autoregressive language model with 175 billion parameters, 10x more than any previous non-sparse language model, and test its performance in the few-shot setting. For all tasks, GPT-3 is applied without any gradient updates or fine-tuning, with tasks and few-shot demonstrations specified purely via text interaction with the model. GPT-3 achieves strong performance on many NLP datasets, including translation, question-answering, and cloze tasks, as well as several tasks that require on-the-fly reasoning or domain adaptation, such as unscrambling words, using a novel word in a sentence, or performing 3-digit arithmetic. At the same time, we also identify some datasets where GPT-3’s few-shot learning still struggles, as well as some datasets where GPT-3 faces methodological issues related to training on large web corpora. Finally, we find that GPT-3 can generate samples of news articles which human evaluators have difficulty distinguishing from articles written by humans. We discuss broader societal impacts of this finding and of GPT-3 in general.</a:t>
            </a:r>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9558165C-9B11-4AA3-A889-152AF13555D8}" type="slidenum">
              <a:rPr lang="en-US" smtClean="0"/>
              <a:pPr>
                <a:defRPr/>
              </a:pPr>
              <a:t>37</a:t>
            </a:fld>
            <a:endParaRPr lang="en-US"/>
          </a:p>
        </p:txBody>
      </p:sp>
    </p:spTree>
    <p:extLst>
      <p:ext uri="{BB962C8B-B14F-4D97-AF65-F5344CB8AC3E}">
        <p14:creationId xmlns:p14="http://schemas.microsoft.com/office/powerpoint/2010/main" val="41742104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the GPT-2 abstract: Natural language processing tasks, such as question answering, machine translation, reading comprehension, and summarization, are typically approached with supervised learning on </a:t>
            </a:r>
            <a:r>
              <a:rPr lang="en-US" dirty="0" err="1"/>
              <a:t>taskspecific</a:t>
            </a:r>
            <a:r>
              <a:rPr lang="en-US" dirty="0"/>
              <a:t> datasets. We demonstrate that language models begin to learn these tasks without any explicit supervision when trained on a new dataset of millions of webpages called </a:t>
            </a:r>
            <a:r>
              <a:rPr lang="en-US" dirty="0" err="1"/>
              <a:t>WebText</a:t>
            </a:r>
            <a:r>
              <a:rPr lang="en-US" dirty="0"/>
              <a:t>. When conditioned on a document plus questions, the answers generated by the language model reach 55 F1 on the </a:t>
            </a:r>
            <a:r>
              <a:rPr lang="en-US" dirty="0" err="1"/>
              <a:t>CoQA</a:t>
            </a:r>
            <a:r>
              <a:rPr lang="en-US" dirty="0"/>
              <a:t> dataset - matching or exceeding the performance of 3 out of 4 baseline systems without using the 127,000+ training examples. The capacity of the language model is essential to the success of zero-shot task transfer and increasing it improves performance in a log-linear fashion across tasks. Our largest model, GPT-2, is a 1.5B parameter Transformer that achieves state of the art results on 7 out of 8 tested language modeling datasets in a zero-shot setting but still underfits </a:t>
            </a:r>
            <a:r>
              <a:rPr lang="en-US" dirty="0" err="1"/>
              <a:t>WebText</a:t>
            </a:r>
            <a:r>
              <a:rPr lang="en-US" dirty="0"/>
              <a:t>.</a:t>
            </a:r>
          </a:p>
          <a:p>
            <a:endParaRPr lang="en-US" dirty="0"/>
          </a:p>
          <a:p>
            <a:r>
              <a:rPr lang="en-US" dirty="0"/>
              <a:t>From the GPT-3 abstract: we show that scaling up language models greatly improves task-agnostic, few-shot performance, sometimes even reaching competitiveness with prior state-of-the-art finetuning approaches. Specifically, we train GPT-3, an autoregressive language model with 175 billion parameters, 10x more than any previous non-sparse language model, and test its performance in the few-shot setting. For all tasks, GPT-3 is applied without any gradient updates or fine-tuning, with tasks and few-shot demonstrations specified purely via text interaction with the model. GPT-3 achieves strong performance on many NLP datasets, including translation, question-answering, and cloze tasks, as well as several tasks that require on-the-fly reasoning or domain adaptation, such as unscrambling words, using a novel word in a sentence, or performing 3-digit arithmetic. At the same time, we also identify some datasets where GPT-3’s few-shot learning still struggles, as well as some datasets where GPT-3 faces methodological issues related to training on large web corpora. Finally, we find that GPT-3 can generate samples of news articles which human evaluators have difficulty distinguishing from articles written by humans. We discuss broader societal impacts of this finding and of GPT-3 in general.</a:t>
            </a:r>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9558165C-9B11-4AA3-A889-152AF13555D8}" type="slidenum">
              <a:rPr lang="en-US" smtClean="0"/>
              <a:pPr>
                <a:defRPr/>
              </a:pPr>
              <a:t>38</a:t>
            </a:fld>
            <a:endParaRPr lang="en-US"/>
          </a:p>
        </p:txBody>
      </p:sp>
    </p:spTree>
    <p:extLst>
      <p:ext uri="{BB962C8B-B14F-4D97-AF65-F5344CB8AC3E}">
        <p14:creationId xmlns:p14="http://schemas.microsoft.com/office/powerpoint/2010/main" val="32846942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9558165C-9B11-4AA3-A889-152AF13555D8}" type="slidenum">
              <a:rPr lang="en-US" smtClean="0"/>
              <a:pPr>
                <a:defRPr/>
              </a:pPr>
              <a:t>61</a:t>
            </a:fld>
            <a:endParaRPr lang="en-US"/>
          </a:p>
        </p:txBody>
      </p:sp>
    </p:spTree>
    <p:extLst>
      <p:ext uri="{BB962C8B-B14F-4D97-AF65-F5344CB8AC3E}">
        <p14:creationId xmlns:p14="http://schemas.microsoft.com/office/powerpoint/2010/main" val="4771603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9558165C-9B11-4AA3-A889-152AF13555D8}" type="slidenum">
              <a:rPr lang="en-US" smtClean="0"/>
              <a:pPr>
                <a:defRPr/>
              </a:pPr>
              <a:t>4</a:t>
            </a:fld>
            <a:endParaRPr lang="en-US"/>
          </a:p>
        </p:txBody>
      </p:sp>
    </p:spTree>
    <p:extLst>
      <p:ext uri="{BB962C8B-B14F-4D97-AF65-F5344CB8AC3E}">
        <p14:creationId xmlns:p14="http://schemas.microsoft.com/office/powerpoint/2010/main" val="36089359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9558165C-9B11-4AA3-A889-152AF13555D8}" type="slidenum">
              <a:rPr lang="en-US" smtClean="0"/>
              <a:pPr>
                <a:defRPr/>
              </a:pPr>
              <a:t>14</a:t>
            </a:fld>
            <a:endParaRPr lang="en-US"/>
          </a:p>
        </p:txBody>
      </p:sp>
    </p:spTree>
    <p:extLst>
      <p:ext uri="{BB962C8B-B14F-4D97-AF65-F5344CB8AC3E}">
        <p14:creationId xmlns:p14="http://schemas.microsoft.com/office/powerpoint/2010/main" val="11418006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9558165C-9B11-4AA3-A889-152AF13555D8}" type="slidenum">
              <a:rPr lang="en-US" smtClean="0"/>
              <a:pPr>
                <a:defRPr/>
              </a:pPr>
              <a:t>15</a:t>
            </a:fld>
            <a:endParaRPr lang="en-US"/>
          </a:p>
        </p:txBody>
      </p:sp>
    </p:spTree>
    <p:extLst>
      <p:ext uri="{BB962C8B-B14F-4D97-AF65-F5344CB8AC3E}">
        <p14:creationId xmlns:p14="http://schemas.microsoft.com/office/powerpoint/2010/main" val="36507359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9558165C-9B11-4AA3-A889-152AF13555D8}" type="slidenum">
              <a:rPr lang="en-US" smtClean="0"/>
              <a:pPr>
                <a:defRPr/>
              </a:pPr>
              <a:t>16</a:t>
            </a:fld>
            <a:endParaRPr lang="en-US"/>
          </a:p>
        </p:txBody>
      </p:sp>
    </p:spTree>
    <p:extLst>
      <p:ext uri="{BB962C8B-B14F-4D97-AF65-F5344CB8AC3E}">
        <p14:creationId xmlns:p14="http://schemas.microsoft.com/office/powerpoint/2010/main" val="24228515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9558165C-9B11-4AA3-A889-152AF13555D8}" type="slidenum">
              <a:rPr lang="en-US" smtClean="0"/>
              <a:pPr>
                <a:defRPr/>
              </a:pPr>
              <a:t>17</a:t>
            </a:fld>
            <a:endParaRPr lang="en-US"/>
          </a:p>
        </p:txBody>
      </p:sp>
    </p:spTree>
    <p:extLst>
      <p:ext uri="{BB962C8B-B14F-4D97-AF65-F5344CB8AC3E}">
        <p14:creationId xmlns:p14="http://schemas.microsoft.com/office/powerpoint/2010/main" val="9099927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9558165C-9B11-4AA3-A889-152AF13555D8}" type="slidenum">
              <a:rPr lang="en-US" smtClean="0"/>
              <a:pPr>
                <a:defRPr/>
              </a:pPr>
              <a:t>20</a:t>
            </a:fld>
            <a:endParaRPr lang="en-US"/>
          </a:p>
        </p:txBody>
      </p:sp>
    </p:spTree>
    <p:extLst>
      <p:ext uri="{BB962C8B-B14F-4D97-AF65-F5344CB8AC3E}">
        <p14:creationId xmlns:p14="http://schemas.microsoft.com/office/powerpoint/2010/main" val="26862409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9558165C-9B11-4AA3-A889-152AF13555D8}" type="slidenum">
              <a:rPr lang="en-US" smtClean="0"/>
              <a:pPr>
                <a:defRPr/>
              </a:pPr>
              <a:t>34</a:t>
            </a:fld>
            <a:endParaRPr lang="en-US"/>
          </a:p>
        </p:txBody>
      </p:sp>
    </p:spTree>
    <p:extLst>
      <p:ext uri="{BB962C8B-B14F-4D97-AF65-F5344CB8AC3E}">
        <p14:creationId xmlns:p14="http://schemas.microsoft.com/office/powerpoint/2010/main" val="36879614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the GPT-2 abstract: Natural language processing tasks, such as question answering, machine translation, reading comprehension, and summarization, are typically approached with supervised learning on task-specific datasets. We demonstrate that language models begin to learn these tasks without any explicit supervision when trained on a new dataset of millions of webpages called </a:t>
            </a:r>
            <a:r>
              <a:rPr lang="en-US" dirty="0" err="1"/>
              <a:t>WebText</a:t>
            </a:r>
            <a:r>
              <a:rPr lang="en-US" dirty="0"/>
              <a:t>. When conditioned on a document plus questions, the answers generated by the language model reach 55 F1 on the </a:t>
            </a:r>
            <a:r>
              <a:rPr lang="en-US" dirty="0" err="1"/>
              <a:t>CoQA</a:t>
            </a:r>
            <a:r>
              <a:rPr lang="en-US" dirty="0"/>
              <a:t> dataset - matching or exceeding the performance of 3 out of 4 baseline systems without using the 127,000+ training examples. The capacity of the language model is essential to the success of zero-shot task transfer and increasing it improves performance in a log-linear fashion across tasks. Our largest model, GPT-2, is a 1.5B parameter Transformer that achieves state of the art results on 7 out of 8 tested language modeling datasets in a zero-shot setting but still underfits </a:t>
            </a:r>
            <a:r>
              <a:rPr lang="en-US" dirty="0" err="1"/>
              <a:t>WebText</a:t>
            </a:r>
            <a:r>
              <a:rPr lang="en-US" dirty="0"/>
              <a:t>.</a:t>
            </a:r>
          </a:p>
          <a:p>
            <a:endParaRPr lang="en-US" dirty="0"/>
          </a:p>
          <a:p>
            <a:r>
              <a:rPr lang="en-US" dirty="0"/>
              <a:t>From the GPT-3 abstract: we show that scaling up language models greatly improves task-agnostic, few-shot performance, sometimes even reaching competitiveness with prior state-of-the-art finetuning approaches. Specifically, we train GPT-3, an autoregressive language model with 175 billion parameters, 10x more than any previous non-sparse language model, and test its performance in the few-shot setting. For all tasks, GPT-3 is applied without any gradient updates or fine-tuning, with tasks and few-shot demonstrations specified purely via text interaction with the model. GPT-3 achieves strong performance on many NLP datasets, including translation, question-answering, and cloze tasks, as well as several tasks that require on-the-fly reasoning or domain adaptation, such as unscrambling words, using a novel word in a sentence, or performing 3-digit arithmetic. At the same time, we also identify some datasets where GPT-3’s few-shot learning still struggles, as well as some datasets where GPT-3 faces methodological issues related to training on large web corpora. Finally, we find that GPT-3 can generate samples of news articles which human evaluators have difficulty distinguishing from articles written by humans. We discuss broader societal impacts of this finding and of GPT-3 in general.</a:t>
            </a:r>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9558165C-9B11-4AA3-A889-152AF13555D8}" type="slidenum">
              <a:rPr lang="en-US" smtClean="0"/>
              <a:pPr>
                <a:defRPr/>
              </a:pPr>
              <a:t>35</a:t>
            </a:fld>
            <a:endParaRPr lang="en-US"/>
          </a:p>
        </p:txBody>
      </p:sp>
    </p:spTree>
    <p:extLst>
      <p:ext uri="{BB962C8B-B14F-4D97-AF65-F5344CB8AC3E}">
        <p14:creationId xmlns:p14="http://schemas.microsoft.com/office/powerpoint/2010/main" val="442835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27B98E7-95E9-4DC5-AA12-47A3BCDE7A70}"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06931CC-CE3B-4775-AE74-94784714AAAC}"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76200"/>
            <a:ext cx="259080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76200"/>
            <a:ext cx="756920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D01E78B-61F1-4CC5-8105-5F9CB4DE947F}"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hart">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0EAB4C72-6734-4858-BAEE-5CE2F207342C}" type="slidenum">
              <a:rPr lang="en-US"/>
              <a:pPr/>
              <a:t>‹#›</a:t>
            </a:fld>
            <a:endParaRPr lang="en-US"/>
          </a:p>
        </p:txBody>
      </p:sp>
    </p:spTree>
    <p:extLst>
      <p:ext uri="{BB962C8B-B14F-4D97-AF65-F5344CB8AC3E}">
        <p14:creationId xmlns:p14="http://schemas.microsoft.com/office/powerpoint/2010/main" val="4207843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52134D1-49F0-4546-86A1-AC0501B90F81}" type="slidenum">
              <a:rPr lang="en-US"/>
              <a:pPr/>
              <a:t>‹#›</a:t>
            </a:fld>
            <a:endParaRPr lang="en-US"/>
          </a:p>
        </p:txBody>
      </p:sp>
    </p:spTree>
    <p:extLst>
      <p:ext uri="{BB962C8B-B14F-4D97-AF65-F5344CB8AC3E}">
        <p14:creationId xmlns:p14="http://schemas.microsoft.com/office/powerpoint/2010/main" val="15274899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89FDF80-94A4-4D7C-B1A8-7E251E7DBBA7}" type="slidenum">
              <a:rPr lang="en-US"/>
              <a:pPr/>
              <a:t>‹#›</a:t>
            </a:fld>
            <a:endParaRPr lang="en-US"/>
          </a:p>
        </p:txBody>
      </p:sp>
    </p:spTree>
    <p:extLst>
      <p:ext uri="{BB962C8B-B14F-4D97-AF65-F5344CB8AC3E}">
        <p14:creationId xmlns:p14="http://schemas.microsoft.com/office/powerpoint/2010/main" val="20102281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2A40F0D-5C06-4731-A34C-109BF192A960}" type="slidenum">
              <a:rPr lang="en-US"/>
              <a:pPr/>
              <a:t>‹#›</a:t>
            </a:fld>
            <a:endParaRPr lang="en-US"/>
          </a:p>
        </p:txBody>
      </p:sp>
    </p:spTree>
    <p:extLst>
      <p:ext uri="{BB962C8B-B14F-4D97-AF65-F5344CB8AC3E}">
        <p14:creationId xmlns:p14="http://schemas.microsoft.com/office/powerpoint/2010/main" val="32420234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8F124B6E-7B2C-4DD0-B100-850733DB18F3}" type="slidenum">
              <a:rPr lang="en-US"/>
              <a:pPr/>
              <a:t>‹#›</a:t>
            </a:fld>
            <a:endParaRPr lang="en-US"/>
          </a:p>
        </p:txBody>
      </p:sp>
    </p:spTree>
    <p:extLst>
      <p:ext uri="{BB962C8B-B14F-4D97-AF65-F5344CB8AC3E}">
        <p14:creationId xmlns:p14="http://schemas.microsoft.com/office/powerpoint/2010/main" val="17022835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BDE235E0-140F-4275-AF4F-B2ED2B4FE746}" type="slidenum">
              <a:rPr lang="en-US"/>
              <a:pPr/>
              <a:t>‹#›</a:t>
            </a:fld>
            <a:endParaRPr lang="en-US"/>
          </a:p>
        </p:txBody>
      </p:sp>
    </p:spTree>
    <p:extLst>
      <p:ext uri="{BB962C8B-B14F-4D97-AF65-F5344CB8AC3E}">
        <p14:creationId xmlns:p14="http://schemas.microsoft.com/office/powerpoint/2010/main" val="20416695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A5F59DEC-22BE-4F83-BAA8-9945FF969969}" type="slidenum">
              <a:rPr lang="en-US"/>
              <a:pPr/>
              <a:t>‹#›</a:t>
            </a:fld>
            <a:endParaRPr lang="en-US"/>
          </a:p>
        </p:txBody>
      </p:sp>
    </p:spTree>
    <p:extLst>
      <p:ext uri="{BB962C8B-B14F-4D97-AF65-F5344CB8AC3E}">
        <p14:creationId xmlns:p14="http://schemas.microsoft.com/office/powerpoint/2010/main" val="38621282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A59325E5-224D-42B9-8A24-02AC07E5BC7E}" type="slidenum">
              <a:rPr lang="en-US"/>
              <a:pPr/>
              <a:t>‹#›</a:t>
            </a:fld>
            <a:endParaRPr lang="en-US"/>
          </a:p>
        </p:txBody>
      </p:sp>
    </p:spTree>
    <p:extLst>
      <p:ext uri="{BB962C8B-B14F-4D97-AF65-F5344CB8AC3E}">
        <p14:creationId xmlns:p14="http://schemas.microsoft.com/office/powerpoint/2010/main" val="29658829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AB4661-3022-47E3-9732-5E7F64338D31}"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2C83EDF7-CE87-4276-8B7E-FD4597F8F227}" type="slidenum">
              <a:rPr lang="en-US"/>
              <a:pPr/>
              <a:t>‹#›</a:t>
            </a:fld>
            <a:endParaRPr lang="en-US"/>
          </a:p>
        </p:txBody>
      </p:sp>
    </p:spTree>
    <p:extLst>
      <p:ext uri="{BB962C8B-B14F-4D97-AF65-F5344CB8AC3E}">
        <p14:creationId xmlns:p14="http://schemas.microsoft.com/office/powerpoint/2010/main" val="24869542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706EB3C9-DDE7-4283-8861-FA4C83D84A97}" type="slidenum">
              <a:rPr lang="en-US"/>
              <a:pPr/>
              <a:t>‹#›</a:t>
            </a:fld>
            <a:endParaRPr lang="en-US"/>
          </a:p>
        </p:txBody>
      </p:sp>
    </p:spTree>
    <p:extLst>
      <p:ext uri="{BB962C8B-B14F-4D97-AF65-F5344CB8AC3E}">
        <p14:creationId xmlns:p14="http://schemas.microsoft.com/office/powerpoint/2010/main" val="4366230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00EDD31-9D7F-4A41-8637-222DAC39B97A}" type="slidenum">
              <a:rPr lang="en-US"/>
              <a:pPr/>
              <a:t>‹#›</a:t>
            </a:fld>
            <a:endParaRPr lang="en-US"/>
          </a:p>
        </p:txBody>
      </p:sp>
    </p:spTree>
    <p:extLst>
      <p:ext uri="{BB962C8B-B14F-4D97-AF65-F5344CB8AC3E}">
        <p14:creationId xmlns:p14="http://schemas.microsoft.com/office/powerpoint/2010/main" val="16627596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4826893A-60E9-48D9-9D9A-C2567195504F}" type="slidenum">
              <a:rPr lang="en-US"/>
              <a:pPr/>
              <a:t>‹#›</a:t>
            </a:fld>
            <a:endParaRPr lang="en-US"/>
          </a:p>
        </p:txBody>
      </p:sp>
    </p:spTree>
    <p:extLst>
      <p:ext uri="{BB962C8B-B14F-4D97-AF65-F5344CB8AC3E}">
        <p14:creationId xmlns:p14="http://schemas.microsoft.com/office/powerpoint/2010/main" val="23229959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2CF29F1-2C13-4D38-B318-4108E1417066}"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914400"/>
            <a:ext cx="508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914400"/>
            <a:ext cx="508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5EAFFAE-9F2D-4666-8459-369C2D147AC7}"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FBD50FC-51B8-4E27-A0DC-3216DD12B134}"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D8CFCBF-BF11-4778-B040-46B9F196177E}"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8782973-8154-4954-AAE8-41DAFDB7BE50}"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42997AD-11D1-4F57-AB6F-125755FF66EE}"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2586DFB-E1CA-4BE7-96AE-B434DDEF83C5}"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914400" y="76200"/>
            <a:ext cx="103632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23" name="Rectangle 3"/>
          <p:cNvSpPr>
            <a:spLocks noGrp="1" noChangeArrowheads="1"/>
          </p:cNvSpPr>
          <p:nvPr>
            <p:ph type="body" idx="1"/>
          </p:nvPr>
        </p:nvSpPr>
        <p:spPr bwMode="auto">
          <a:xfrm>
            <a:off x="914400" y="914400"/>
            <a:ext cx="10363200" cy="525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8500"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Times New Roman" pitchFamily="18" charset="0"/>
                <a:cs typeface="Arial" charset="0"/>
              </a:defRPr>
            </a:lvl1pPr>
          </a:lstStyle>
          <a:p>
            <a:pPr>
              <a:defRPr/>
            </a:pPr>
            <a:endParaRPr lang="en-US"/>
          </a:p>
        </p:txBody>
      </p:sp>
      <p:sp>
        <p:nvSpPr>
          <p:cNvPr id="618501"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Times New Roman" pitchFamily="18" charset="0"/>
                <a:cs typeface="Arial" charset="0"/>
              </a:defRPr>
            </a:lvl1pPr>
          </a:lstStyle>
          <a:p>
            <a:pPr>
              <a:defRPr/>
            </a:pPr>
            <a:endParaRPr lang="en-US"/>
          </a:p>
        </p:txBody>
      </p:sp>
      <p:sp>
        <p:nvSpPr>
          <p:cNvPr id="618502"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Times New Roman" pitchFamily="18" charset="0"/>
                <a:cs typeface="Arial" charset="0"/>
              </a:defRPr>
            </a:lvl1pPr>
          </a:lstStyle>
          <a:p>
            <a:pPr>
              <a:defRPr/>
            </a:pPr>
            <a:fld id="{8D6AAD3B-7D9C-4E52-9BE2-E4C1F70FF6F5}" type="slidenum">
              <a:rPr lang="en-US"/>
              <a:pPr>
                <a:defRPr/>
              </a:pPr>
              <a:t>‹#›</a:t>
            </a:fld>
            <a:endParaRPr lang="en-US"/>
          </a:p>
        </p:txBody>
      </p:sp>
      <p:sp>
        <p:nvSpPr>
          <p:cNvPr id="618503" name="Line 7"/>
          <p:cNvSpPr>
            <a:spLocks noChangeShapeType="1"/>
          </p:cNvSpPr>
          <p:nvPr/>
        </p:nvSpPr>
        <p:spPr bwMode="auto">
          <a:xfrm>
            <a:off x="914400" y="838200"/>
            <a:ext cx="10363200" cy="0"/>
          </a:xfrm>
          <a:prstGeom prst="line">
            <a:avLst/>
          </a:prstGeom>
          <a:noFill/>
          <a:ln w="38100">
            <a:solidFill>
              <a:schemeClr val="tx1"/>
            </a:solidFill>
            <a:round/>
            <a:headEnd/>
            <a:tailEnd/>
          </a:ln>
          <a:effectLst/>
        </p:spPr>
        <p:txBody>
          <a:bodyPr wrap="none" anchor="ctr"/>
          <a:lstStyle/>
          <a:p>
            <a:pPr>
              <a:defRPr/>
            </a:pPr>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86" r:id="rId12"/>
  </p:sldLayoutIdLst>
  <p:txStyles>
    <p:titleStyle>
      <a:lvl1pPr algn="l" rtl="0" eaLnBrk="0" fontAlgn="base" hangingPunct="0">
        <a:spcBef>
          <a:spcPct val="0"/>
        </a:spcBef>
        <a:spcAft>
          <a:spcPct val="0"/>
        </a:spcAft>
        <a:defRPr sz="3400">
          <a:solidFill>
            <a:schemeClr val="tx2"/>
          </a:solidFill>
          <a:latin typeface="+mj-lt"/>
          <a:ea typeface="+mj-ea"/>
          <a:cs typeface="+mj-cs"/>
        </a:defRPr>
      </a:lvl1pPr>
      <a:lvl2pPr algn="l" rtl="0" eaLnBrk="0" fontAlgn="base" hangingPunct="0">
        <a:spcBef>
          <a:spcPct val="0"/>
        </a:spcBef>
        <a:spcAft>
          <a:spcPct val="0"/>
        </a:spcAft>
        <a:defRPr sz="3400">
          <a:solidFill>
            <a:schemeClr val="tx2"/>
          </a:solidFill>
          <a:latin typeface="Arial" charset="0"/>
        </a:defRPr>
      </a:lvl2pPr>
      <a:lvl3pPr algn="l" rtl="0" eaLnBrk="0" fontAlgn="base" hangingPunct="0">
        <a:spcBef>
          <a:spcPct val="0"/>
        </a:spcBef>
        <a:spcAft>
          <a:spcPct val="0"/>
        </a:spcAft>
        <a:defRPr sz="3400">
          <a:solidFill>
            <a:schemeClr val="tx2"/>
          </a:solidFill>
          <a:latin typeface="Arial" charset="0"/>
        </a:defRPr>
      </a:lvl3pPr>
      <a:lvl4pPr algn="l" rtl="0" eaLnBrk="0" fontAlgn="base" hangingPunct="0">
        <a:spcBef>
          <a:spcPct val="0"/>
        </a:spcBef>
        <a:spcAft>
          <a:spcPct val="0"/>
        </a:spcAft>
        <a:defRPr sz="3400">
          <a:solidFill>
            <a:schemeClr val="tx2"/>
          </a:solidFill>
          <a:latin typeface="Arial" charset="0"/>
        </a:defRPr>
      </a:lvl4pPr>
      <a:lvl5pPr algn="l" rtl="0" eaLnBrk="0" fontAlgn="base" hangingPunct="0">
        <a:spcBef>
          <a:spcPct val="0"/>
        </a:spcBef>
        <a:spcAft>
          <a:spcPct val="0"/>
        </a:spcAft>
        <a:defRPr sz="3400">
          <a:solidFill>
            <a:schemeClr val="tx2"/>
          </a:solidFill>
          <a:latin typeface="Arial" charset="0"/>
        </a:defRPr>
      </a:lvl5pPr>
      <a:lvl6pPr marL="457200" algn="l" rtl="0" eaLnBrk="0" fontAlgn="base" hangingPunct="0">
        <a:spcBef>
          <a:spcPct val="0"/>
        </a:spcBef>
        <a:spcAft>
          <a:spcPct val="0"/>
        </a:spcAft>
        <a:defRPr sz="3400">
          <a:solidFill>
            <a:schemeClr val="tx2"/>
          </a:solidFill>
          <a:latin typeface="Arial" charset="0"/>
        </a:defRPr>
      </a:lvl6pPr>
      <a:lvl7pPr marL="914400" algn="l" rtl="0" eaLnBrk="0" fontAlgn="base" hangingPunct="0">
        <a:spcBef>
          <a:spcPct val="0"/>
        </a:spcBef>
        <a:spcAft>
          <a:spcPct val="0"/>
        </a:spcAft>
        <a:defRPr sz="3400">
          <a:solidFill>
            <a:schemeClr val="tx2"/>
          </a:solidFill>
          <a:latin typeface="Arial" charset="0"/>
        </a:defRPr>
      </a:lvl7pPr>
      <a:lvl8pPr marL="1371600" algn="l" rtl="0" eaLnBrk="0" fontAlgn="base" hangingPunct="0">
        <a:spcBef>
          <a:spcPct val="0"/>
        </a:spcBef>
        <a:spcAft>
          <a:spcPct val="0"/>
        </a:spcAft>
        <a:defRPr sz="3400">
          <a:solidFill>
            <a:schemeClr val="tx2"/>
          </a:solidFill>
          <a:latin typeface="Arial" charset="0"/>
        </a:defRPr>
      </a:lvl8pPr>
      <a:lvl9pPr marL="1828800" algn="l" rtl="0" eaLnBrk="0" fontAlgn="base" hangingPunct="0">
        <a:spcBef>
          <a:spcPct val="0"/>
        </a:spcBef>
        <a:spcAft>
          <a:spcPct val="0"/>
        </a:spcAft>
        <a:defRPr sz="3400">
          <a:solidFill>
            <a:schemeClr val="tx2"/>
          </a:solidFill>
          <a:latin typeface="Arial" charset="0"/>
        </a:defRPr>
      </a:lvl9pPr>
    </p:titleStyle>
    <p:bodyStyle>
      <a:lvl1pPr marL="342900" indent="-342900" algn="l" rtl="0" eaLnBrk="0" fontAlgn="base" hangingPunct="0">
        <a:spcBef>
          <a:spcPct val="20000"/>
        </a:spcBef>
        <a:spcAft>
          <a:spcPct val="0"/>
        </a:spcAft>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0" fontAlgn="base" hangingPunct="0">
        <a:spcBef>
          <a:spcPct val="20000"/>
        </a:spcBef>
        <a:spcAft>
          <a:spcPct val="0"/>
        </a:spcAft>
        <a:buChar char="»"/>
        <a:defRPr sz="1400">
          <a:solidFill>
            <a:schemeClr val="tx1"/>
          </a:solidFill>
          <a:latin typeface="+mn-lt"/>
        </a:defRPr>
      </a:lvl6pPr>
      <a:lvl7pPr marL="2971800" indent="-228600" algn="l" rtl="0" eaLnBrk="0" fontAlgn="base" hangingPunct="0">
        <a:spcBef>
          <a:spcPct val="20000"/>
        </a:spcBef>
        <a:spcAft>
          <a:spcPct val="0"/>
        </a:spcAft>
        <a:buChar char="»"/>
        <a:defRPr sz="1400">
          <a:solidFill>
            <a:schemeClr val="tx1"/>
          </a:solidFill>
          <a:latin typeface="+mn-lt"/>
        </a:defRPr>
      </a:lvl7pPr>
      <a:lvl8pPr marL="3429000" indent="-228600" algn="l" rtl="0" eaLnBrk="0" fontAlgn="base" hangingPunct="0">
        <a:spcBef>
          <a:spcPct val="20000"/>
        </a:spcBef>
        <a:spcAft>
          <a:spcPct val="0"/>
        </a:spcAft>
        <a:buChar char="»"/>
        <a:defRPr sz="1400">
          <a:solidFill>
            <a:schemeClr val="tx1"/>
          </a:solidFill>
          <a:latin typeface="+mn-lt"/>
        </a:defRPr>
      </a:lvl8pPr>
      <a:lvl9pPr marL="3886200" indent="-228600" algn="l" rtl="0" eaLnBrk="0" fontAlgn="base" hangingPunct="0">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2FD88B6D-6F3B-4364-94DC-2683F02AD070}" type="slidenum">
              <a:rPr lang="en-US"/>
              <a:pPr/>
              <a:t>‹#›</a:t>
            </a:fld>
            <a:endParaRPr lang="en-US"/>
          </a:p>
        </p:txBody>
      </p:sp>
    </p:spTree>
    <p:extLst>
      <p:ext uri="{BB962C8B-B14F-4D97-AF65-F5344CB8AC3E}">
        <p14:creationId xmlns:p14="http://schemas.microsoft.com/office/powerpoint/2010/main" val="2657984792"/>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papers.nips.cc/paper/7181-attention-is-all-you-need.pdf" TargetMode="External"/><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http://jalammar.github.io/illustrated-bert/" TargetMode="External"/><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hyperlink" Target="http://jalammar.github.io/illustrated-bert/"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noecasas.com/files/slides/contextual_representations.pdf" TargetMode="External"/><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gluebenchmark.com/"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hyperlink" Target="https://cs330.stanford.edu/presentations/presentation-10.23-1.pdf" TargetMode="Externa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hyperlink" Target="https://arxiv.org/pdf/1606.05250.pdf" TargetMode="Externa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hyperlink" Target="https://www.aitimejournal.com/@akshay.chavan/complete-tutorial-on-named-entity-recognition-ner-using-python-and-keras" TargetMode="External"/><Relationship Id="rId4" Type="http://schemas.openxmlformats.org/officeDocument/2006/relationships/image" Target="../media/image19.tiff"/></Relationships>
</file>

<file path=ppt/slides/_rels/slide18.xml.rels><?xml version="1.0" encoding="UTF-8" standalone="yes"?>
<Relationships xmlns="http://schemas.openxmlformats.org/package/2006/relationships"><Relationship Id="rId3" Type="http://schemas.openxmlformats.org/officeDocument/2006/relationships/hyperlink" Target="http://noecasas.com/files/slides/contextual_representations.pdf" TargetMode="External"/><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hyperlink" Target="http://noecasas.com/files/slides/contextual_representations.pdf"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hyperlink" Target="https://arxiv.org/pdf/2005.12872.pdf"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hyperlink" Target="https://www.cs.ubc.ca/~amuham01/LING530/papers/radford2018improving.pdf" TargetMode="External"/><Relationship Id="rId4" Type="http://schemas.openxmlformats.org/officeDocument/2006/relationships/hyperlink" Target="http://noecasas.com/files/slides/contextual_representations.pdf"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web.eecs.umich.edu/~justincj/slides/eecs498/FA2020/598_FA2020_lecture13.pdf" TargetMode="External"/><Relationship Id="rId2" Type="http://schemas.openxmlformats.org/officeDocument/2006/relationships/hyperlink" Target="https://arxiv.org/abs/1706.03762"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web.eecs.umich.edu/~justincj/slides/eecs498/FA2020/598_FA2020_lecture13.pdf" TargetMode="External"/><Relationship Id="rId2" Type="http://schemas.openxmlformats.org/officeDocument/2006/relationships/hyperlink" Target="https://arxiv.org/abs/1810.04805"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arxiv.org/abs/1907.11692" TargetMode="External"/><Relationship Id="rId2" Type="http://schemas.openxmlformats.org/officeDocument/2006/relationships/hyperlink" Target="https://arxiv.org/abs/1906.08237" TargetMode="External"/><Relationship Id="rId1" Type="http://schemas.openxmlformats.org/officeDocument/2006/relationships/slideLayout" Target="../slideLayouts/slideLayout2.xml"/><Relationship Id="rId4" Type="http://schemas.openxmlformats.org/officeDocument/2006/relationships/hyperlink" Target="https://web.eecs.umich.edu/~justincj/slides/eecs498/FA2020/598_FA2020_lecture13.pdf"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web.eecs.umich.edu/~justincj/slides/eecs498/FA2020/598_FA2020_lecture13.pdf" TargetMode="External"/><Relationship Id="rId2" Type="http://schemas.openxmlformats.org/officeDocument/2006/relationships/hyperlink" Target="https://life-extension.github.io/2020/05/27/GPT%E6%8A%80%E6%9C%AF%E5%88%9D%E6%8E%A2/language-models.pdf" TargetMode="Externa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hyperlink" Target="https://web.eecs.umich.edu/~justincj/slides/eecs498/FA2020/598_FA2020_lecture13.pdf" TargetMode="External"/><Relationship Id="rId2" Type="http://schemas.openxmlformats.org/officeDocument/2006/relationships/hyperlink" Target="https://arxiv.org/pdf/1909.08053.pdf" TargetMode="Externa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hyperlink" Target="https://web.eecs.umich.edu/~justincj/slides/eecs498/FA2020/598_FA2020_lecture13.pdf" TargetMode="External"/><Relationship Id="rId2" Type="http://schemas.openxmlformats.org/officeDocument/2006/relationships/hyperlink" Target="https://www.microsoft.com/en-us/research/blog/turing-nlg-a-17-billion-parameter-language-model-by-microsoft/" TargetMode="Externa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hyperlink" Target="https://lambdalabs.com/blog/demystifying-gpt-3/#1" TargetMode="External"/><Relationship Id="rId2" Type="http://schemas.openxmlformats.org/officeDocument/2006/relationships/hyperlink" Target="https://arxiv.org/pdf/2005.14165.pdf" TargetMode="External"/><Relationship Id="rId1" Type="http://schemas.openxmlformats.org/officeDocument/2006/relationships/slideLayout" Target="../slideLayouts/slideLayout6.xml"/><Relationship Id="rId4" Type="http://schemas.openxmlformats.org/officeDocument/2006/relationships/hyperlink" Target="https://web.eecs.umich.edu/~justincj/slides/eecs498/FA2020/598_FA2020_lecture13.pdf"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arxiv.org/pdf/2112.11446.pdf" TargetMode="External"/><Relationship Id="rId2" Type="http://schemas.openxmlformats.org/officeDocument/2006/relationships/hyperlink" Target="https://web.eecs.umich.edu/~justincj/slides/eecs498/FA2020/598_FA2020_lecture13.pdf" TargetMode="Externa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hyperlink" Target="https://arxiv.org/pdf/2204.02311.pdf" TargetMode="External"/><Relationship Id="rId2" Type="http://schemas.openxmlformats.org/officeDocument/2006/relationships/hyperlink" Target="https://web.eecs.umich.edu/~justincj/slides/eecs498/FA2020/598_FA2020_lecture13.pdf" TargetMode="Externa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hyperlink" Target="http://noecasas.com/files/slides/contextual_representations.pdf" TargetMode="External"/><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hyperlink" Target="https://arxiv.org/pdf/1810.04805.pdf" TargetMode="External"/></Relationships>
</file>

<file path=ppt/slides/_rels/slide30.xml.rels><?xml version="1.0" encoding="UTF-8" standalone="yes"?>
<Relationships xmlns="http://schemas.openxmlformats.org/package/2006/relationships"><Relationship Id="rId3" Type="http://schemas.openxmlformats.org/officeDocument/2006/relationships/hyperlink" Target="https://arxiv.org/pdf/2304.13712.pdf" TargetMode="External"/><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arxiv.org/pdf/2001.08361.pdf" TargetMode="Externa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arxiv.org/pdf/2001.08361.pdf" TargetMode="Externa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arxiv.org/pdf/2001.08361.pdf" TargetMode="External"/><Relationship Id="rId1" Type="http://schemas.openxmlformats.org/officeDocument/2006/relationships/slideLayout" Target="../slideLayouts/slideLayout6.xml"/><Relationship Id="rId5" Type="http://schemas.openxmlformats.org/officeDocument/2006/relationships/image" Target="../media/image27.png"/><Relationship Id="rId4" Type="http://schemas.openxmlformats.org/officeDocument/2006/relationships/image" Target="../media/image26.png"/></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hyperlink" Target="https://www.cs.ubc.ca/~amuham01/LING530/papers/radford2018improving.pdf" TargetMode="External"/><Relationship Id="rId4" Type="http://schemas.openxmlformats.org/officeDocument/2006/relationships/hyperlink" Target="http://noecasas.com/files/slides/contextual_representations.pdf"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www.persagen.com/files/misc/radford2019language.pdf"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hyperlink" Target="https://arxiv.org/pdf/2005.14165.pdf"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s://arxiv.org/pdf/2005.14165.pdf"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https://arxiv.org/pdf/2005.14165.pdf"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hyperlink" Target="https://arxiv.org/pdf/2005.14165.pdf" TargetMode="External"/></Relationships>
</file>

<file path=ppt/slides/_rels/slide3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hyperlink" Target="https://www.cs.ubc.ca/~amuham01/LING530/papers/radford2018improving.pdf" TargetMode="External"/><Relationship Id="rId4" Type="http://schemas.openxmlformats.org/officeDocument/2006/relationships/hyperlink" Target="http://noecasas.com/files/slides/contextual_representations.pdf" TargetMode="External"/></Relationships>
</file>

<file path=ppt/slides/_rels/slide4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s://www.gwern.net/GPT-3" TargetMode="External"/><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hyperlink" Target="https://github.com/elyase/awesome-gpt3" TargetMode="External"/></Relationships>
</file>

<file path=ppt/slides/_rels/slide4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s://arxiv.org/pdf/2203.02155.pdf" TargetMode="Externa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arxiv.org/pdf/2203.02155.pdf" TargetMode="Externa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s://twitter.com/tqbf/status/1598513757805858820" TargetMode="External"/><Relationship Id="rId2" Type="http://schemas.openxmlformats.org/officeDocument/2006/relationships/image" Target="../media/image41.tif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s://openai.com/research/gpt-4" TargetMode="External"/><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arxiv.org/pdf/2102.12092.pdf"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s://www.lesswrong.com/posts/kywRXvv2mhkyfPD84/gpt-4-specs-1-trillion-parameters" TargetMode="External"/><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hyperlink" Target="https://aisnakeoil.substack.com/p/gpt-4-and-professional-benchmarks" TargetMode="External"/><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55.xml.rels><?xml version="1.0" encoding="UTF-8" standalone="yes"?>
<Relationships xmlns="http://schemas.openxmlformats.org/package/2006/relationships"><Relationship Id="rId3" Type="http://schemas.openxmlformats.org/officeDocument/2006/relationships/hyperlink" Target="https://arxiv.org/pdf/2303.12712.pdf" TargetMode="External"/><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5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hyperlink" Target="https://arxiv.org/pdf/2201.11903.pdf" TargetMode="External"/></Relationships>
</file>

<file path=ppt/slides/_rels/slide57.xml.rels><?xml version="1.0" encoding="UTF-8" standalone="yes"?>
<Relationships xmlns="http://schemas.openxmlformats.org/package/2006/relationships"><Relationship Id="rId3" Type="http://schemas.openxmlformats.org/officeDocument/2006/relationships/hyperlink" Target="https://arxiv.org/pdf/2201.11903.pdf" TargetMode="External"/><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hyperlink" Target="https://arxiv.org/pdf/2309.00267" TargetMode="External"/><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hyperlink" Target="https://arxiv.org/pdf/2212.08073"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humanoid-next-token-prediction.github.io/" TargetMode="External"/><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https://arxiv.org/pdf/2212.08073" TargetMode="External"/><Relationship Id="rId2" Type="http://schemas.openxmlformats.org/officeDocument/2006/relationships/hyperlink" Target="https://arxiv.org/pdf/2309.00267" TargetMode="Externa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61.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9.png"/><Relationship Id="rId7" Type="http://schemas.openxmlformats.org/officeDocument/2006/relationships/image" Target="../media/image61.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hyperlink" Target="https://dl.acm.org/doi/pdf/10.1145/3442188.3445922" TargetMode="External"/><Relationship Id="rId5" Type="http://schemas.openxmlformats.org/officeDocument/2006/relationships/hyperlink" Target="https://www.technologyreview.com/2020/12/04/1013294/google-ai-ethics-research-paper-forced-out-timnit-gebru/" TargetMode="External"/><Relationship Id="rId4" Type="http://schemas.openxmlformats.org/officeDocument/2006/relationships/image" Target="../media/image60.png"/><Relationship Id="rId9" Type="http://schemas.openxmlformats.org/officeDocument/2006/relationships/hyperlink" Target="https://www.cnn.com/2022/07/23/business/google-ai-engineer-fired-sentient/index.html" TargetMode="External"/></Relationships>
</file>

<file path=ppt/slides/_rels/slide6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hyperlink" Target="https://www.aclweb.org/anthology/2020.acl-main.463.pdf" TargetMode="External"/><Relationship Id="rId1" Type="http://schemas.openxmlformats.org/officeDocument/2006/relationships/slideLayout" Target="../slideLayouts/slideLayout2.xml"/><Relationship Id="rId4" Type="http://schemas.openxmlformats.org/officeDocument/2006/relationships/hyperlink" Target="https://faculty.washington.edu/ebender/papers/Bender-Koller-2020-slides.pdf" TargetMode="Externa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arxiv.org/pdf/2304.13712.pdf" TargetMode="External"/><Relationship Id="rId2" Type="http://schemas.openxmlformats.org/officeDocument/2006/relationships/image" Target="../media/image8.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arxiv.org/pdf/1810.04805.pdf"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0AF0A-66E7-8649-B425-22DF39E9BA7B}"/>
              </a:ext>
            </a:extLst>
          </p:cNvPr>
          <p:cNvSpPr>
            <a:spLocks noGrp="1"/>
          </p:cNvSpPr>
          <p:nvPr>
            <p:ph type="title"/>
          </p:nvPr>
        </p:nvSpPr>
        <p:spPr/>
        <p:txBody>
          <a:bodyPr/>
          <a:lstStyle/>
          <a:p>
            <a:r>
              <a:rPr lang="en-US" dirty="0"/>
              <a:t>Last time: Encoder-decoder transformer</a:t>
            </a:r>
          </a:p>
        </p:txBody>
      </p:sp>
      <p:pic>
        <p:nvPicPr>
          <p:cNvPr id="5" name="Picture 4">
            <a:extLst>
              <a:ext uri="{FF2B5EF4-FFF2-40B4-BE49-F238E27FC236}">
                <a16:creationId xmlns:a16="http://schemas.microsoft.com/office/drawing/2014/main" id="{77F823C3-4AF7-D547-8B0E-7BE045609B9A}"/>
              </a:ext>
            </a:extLst>
          </p:cNvPr>
          <p:cNvPicPr>
            <a:picLocks noChangeAspect="1"/>
          </p:cNvPicPr>
          <p:nvPr/>
        </p:nvPicPr>
        <p:blipFill>
          <a:blip r:embed="rId2"/>
          <a:stretch>
            <a:fillRect/>
          </a:stretch>
        </p:blipFill>
        <p:spPr>
          <a:xfrm>
            <a:off x="1600200" y="2666999"/>
            <a:ext cx="8882626" cy="2819400"/>
          </a:xfrm>
          <a:prstGeom prst="rect">
            <a:avLst/>
          </a:prstGeom>
        </p:spPr>
      </p:pic>
      <p:sp>
        <p:nvSpPr>
          <p:cNvPr id="7" name="TextBox 6">
            <a:extLst>
              <a:ext uri="{FF2B5EF4-FFF2-40B4-BE49-F238E27FC236}">
                <a16:creationId xmlns:a16="http://schemas.microsoft.com/office/drawing/2014/main" id="{E0C2C534-AACA-B348-B471-CD90A5A1DD79}"/>
              </a:ext>
            </a:extLst>
          </p:cNvPr>
          <p:cNvSpPr txBox="1"/>
          <p:nvPr/>
        </p:nvSpPr>
        <p:spPr>
          <a:xfrm>
            <a:off x="1752600" y="1676401"/>
            <a:ext cx="3962400" cy="1015663"/>
          </a:xfrm>
          <a:prstGeom prst="rect">
            <a:avLst/>
          </a:prstGeom>
          <a:noFill/>
        </p:spPr>
        <p:txBody>
          <a:bodyPr wrap="square" rtlCol="0">
            <a:spAutoFit/>
          </a:bodyPr>
          <a:lstStyle/>
          <a:p>
            <a:pPr algn="ctr"/>
            <a:r>
              <a:rPr lang="en-US" sz="2000" b="1" dirty="0"/>
              <a:t>Encoder:</a:t>
            </a:r>
            <a:r>
              <a:rPr lang="en-US" sz="2000" dirty="0"/>
              <a:t> receives entire input sequence and outputs encoded sequence of the same length</a:t>
            </a:r>
          </a:p>
        </p:txBody>
      </p:sp>
      <p:sp>
        <p:nvSpPr>
          <p:cNvPr id="9" name="TextBox 8">
            <a:extLst>
              <a:ext uri="{FF2B5EF4-FFF2-40B4-BE49-F238E27FC236}">
                <a16:creationId xmlns:a16="http://schemas.microsoft.com/office/drawing/2014/main" id="{E42A065A-CE11-454C-A179-9A8D12AFA154}"/>
              </a:ext>
            </a:extLst>
          </p:cNvPr>
          <p:cNvSpPr txBox="1"/>
          <p:nvPr/>
        </p:nvSpPr>
        <p:spPr>
          <a:xfrm>
            <a:off x="6248400" y="1676400"/>
            <a:ext cx="4300331" cy="1015663"/>
          </a:xfrm>
          <a:prstGeom prst="rect">
            <a:avLst/>
          </a:prstGeom>
          <a:noFill/>
        </p:spPr>
        <p:txBody>
          <a:bodyPr wrap="square" rtlCol="0">
            <a:spAutoFit/>
          </a:bodyPr>
          <a:lstStyle/>
          <a:p>
            <a:pPr algn="ctr"/>
            <a:r>
              <a:rPr lang="en-US" sz="2000" b="1" dirty="0"/>
              <a:t>Decoder:</a:t>
            </a:r>
            <a:r>
              <a:rPr lang="en-US" sz="2000" dirty="0"/>
              <a:t> predicts next token conditioned on encoder output and previously predicted tokens</a:t>
            </a:r>
          </a:p>
        </p:txBody>
      </p:sp>
      <p:sp>
        <p:nvSpPr>
          <p:cNvPr id="11" name="Rectangle 10">
            <a:extLst>
              <a:ext uri="{FF2B5EF4-FFF2-40B4-BE49-F238E27FC236}">
                <a16:creationId xmlns:a16="http://schemas.microsoft.com/office/drawing/2014/main" id="{CA1E28AD-9FC7-B846-B8AA-434CB38C1D0C}"/>
              </a:ext>
            </a:extLst>
          </p:cNvPr>
          <p:cNvSpPr/>
          <p:nvPr/>
        </p:nvSpPr>
        <p:spPr>
          <a:xfrm>
            <a:off x="1600200" y="6172201"/>
            <a:ext cx="8991600" cy="646331"/>
          </a:xfrm>
          <a:prstGeom prst="rect">
            <a:avLst/>
          </a:prstGeom>
        </p:spPr>
        <p:txBody>
          <a:bodyPr wrap="square">
            <a:spAutoFit/>
          </a:bodyPr>
          <a:lstStyle/>
          <a:p>
            <a:pPr algn="ctr"/>
            <a:r>
              <a:rPr lang="en-US" dirty="0"/>
              <a:t>A. Vaswani, N. </a:t>
            </a:r>
            <a:r>
              <a:rPr lang="en-US" dirty="0" err="1"/>
              <a:t>Shazeer</a:t>
            </a:r>
            <a:r>
              <a:rPr lang="en-US" dirty="0"/>
              <a:t>, N. Parmar, J. </a:t>
            </a:r>
            <a:r>
              <a:rPr lang="en-US" dirty="0" err="1"/>
              <a:t>Uszkoreit</a:t>
            </a:r>
            <a:r>
              <a:rPr lang="en-US" dirty="0"/>
              <a:t>, L. Jones, A. Gomez, L. Kaiser, </a:t>
            </a:r>
            <a:br>
              <a:rPr lang="en-US" dirty="0"/>
            </a:br>
            <a:r>
              <a:rPr lang="en-US" dirty="0"/>
              <a:t>I. </a:t>
            </a:r>
            <a:r>
              <a:rPr lang="en-US" dirty="0" err="1"/>
              <a:t>Polosukhin</a:t>
            </a:r>
            <a:r>
              <a:rPr lang="en-US" dirty="0"/>
              <a:t>, </a:t>
            </a:r>
            <a:r>
              <a:rPr lang="en-US" dirty="0">
                <a:hlinkClick r:id="rId3"/>
              </a:rPr>
              <a:t>Attention is all you need</a:t>
            </a:r>
            <a:r>
              <a:rPr lang="en-US" dirty="0"/>
              <a:t>, </a:t>
            </a:r>
            <a:r>
              <a:rPr lang="en-US" dirty="0" err="1"/>
              <a:t>NeurIPS</a:t>
            </a:r>
            <a:r>
              <a:rPr lang="en-US" dirty="0"/>
              <a:t> 2017</a:t>
            </a:r>
          </a:p>
        </p:txBody>
      </p:sp>
    </p:spTree>
    <p:extLst>
      <p:ext uri="{BB962C8B-B14F-4D97-AF65-F5344CB8AC3E}">
        <p14:creationId xmlns:p14="http://schemas.microsoft.com/office/powerpoint/2010/main" val="3271213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ADAAE-2F28-BE40-9656-58A94CC63ABA}"/>
              </a:ext>
            </a:extLst>
          </p:cNvPr>
          <p:cNvSpPr>
            <a:spLocks noGrp="1"/>
          </p:cNvSpPr>
          <p:nvPr>
            <p:ph type="title"/>
          </p:nvPr>
        </p:nvSpPr>
        <p:spPr/>
        <p:txBody>
          <a:bodyPr/>
          <a:lstStyle/>
          <a:p>
            <a:r>
              <a:rPr lang="en-US" dirty="0"/>
              <a:t>BERT: Pretext tasks</a:t>
            </a:r>
          </a:p>
        </p:txBody>
      </p:sp>
      <p:sp>
        <p:nvSpPr>
          <p:cNvPr id="3" name="Content Placeholder 2">
            <a:extLst>
              <a:ext uri="{FF2B5EF4-FFF2-40B4-BE49-F238E27FC236}">
                <a16:creationId xmlns:a16="http://schemas.microsoft.com/office/drawing/2014/main" id="{95A85C93-8BF4-FF42-82A4-E1867498DC75}"/>
              </a:ext>
            </a:extLst>
          </p:cNvPr>
          <p:cNvSpPr>
            <a:spLocks noGrp="1"/>
          </p:cNvSpPr>
          <p:nvPr>
            <p:ph idx="1"/>
          </p:nvPr>
        </p:nvSpPr>
        <p:spPr/>
        <p:txBody>
          <a:bodyPr/>
          <a:lstStyle/>
          <a:p>
            <a:pPr marL="457200" indent="-457200">
              <a:buFont typeface="Arial" panose="020B0604020202020204" pitchFamily="34" charset="0"/>
              <a:buChar char="•"/>
            </a:pPr>
            <a:r>
              <a:rPr lang="en-US" dirty="0"/>
              <a:t>Masked language model (MLM)</a:t>
            </a:r>
          </a:p>
          <a:p>
            <a:pPr marL="857250" lvl="1" indent="-457200">
              <a:buFont typeface="Arial" panose="020B0604020202020204" pitchFamily="34" charset="0"/>
              <a:buChar char="•"/>
            </a:pPr>
            <a:r>
              <a:rPr lang="en-US" sz="2400" dirty="0"/>
              <a:t>Randomly mask 15% of tokens in input sentences, goal is to reconstruct them using bidirectional context</a:t>
            </a:r>
          </a:p>
          <a:p>
            <a:pPr marL="457200" indent="-457200">
              <a:buFont typeface="Arial" panose="020B0604020202020204" pitchFamily="34" charset="0"/>
              <a:buChar char="•"/>
            </a:pPr>
            <a:endParaRPr lang="en-US" dirty="0"/>
          </a:p>
        </p:txBody>
      </p:sp>
      <p:pic>
        <p:nvPicPr>
          <p:cNvPr id="4" name="Picture 3">
            <a:extLst>
              <a:ext uri="{FF2B5EF4-FFF2-40B4-BE49-F238E27FC236}">
                <a16:creationId xmlns:a16="http://schemas.microsoft.com/office/drawing/2014/main" id="{CFDD3068-3C6B-6D4A-91D6-A5090E76AA6D}"/>
              </a:ext>
            </a:extLst>
          </p:cNvPr>
          <p:cNvPicPr>
            <a:picLocks noChangeAspect="1"/>
          </p:cNvPicPr>
          <p:nvPr/>
        </p:nvPicPr>
        <p:blipFill rotWithShape="1">
          <a:blip r:embed="rId2"/>
          <a:srcRect t="22222"/>
          <a:stretch/>
        </p:blipFill>
        <p:spPr>
          <a:xfrm>
            <a:off x="1695809" y="2209800"/>
            <a:ext cx="8800381" cy="4497165"/>
          </a:xfrm>
          <a:prstGeom prst="rect">
            <a:avLst/>
          </a:prstGeom>
        </p:spPr>
      </p:pic>
      <p:sp>
        <p:nvSpPr>
          <p:cNvPr id="5" name="TextBox 4">
            <a:extLst>
              <a:ext uri="{FF2B5EF4-FFF2-40B4-BE49-F238E27FC236}">
                <a16:creationId xmlns:a16="http://schemas.microsoft.com/office/drawing/2014/main" id="{5B4156CB-15BB-194C-BC90-0679176BA5DD}"/>
              </a:ext>
            </a:extLst>
          </p:cNvPr>
          <p:cNvSpPr txBox="1"/>
          <p:nvPr/>
        </p:nvSpPr>
        <p:spPr>
          <a:xfrm>
            <a:off x="10847504" y="6476476"/>
            <a:ext cx="1268296" cy="307777"/>
          </a:xfrm>
          <a:prstGeom prst="rect">
            <a:avLst/>
          </a:prstGeom>
          <a:noFill/>
        </p:spPr>
        <p:txBody>
          <a:bodyPr wrap="none" rtlCol="0">
            <a:spAutoFit/>
          </a:bodyPr>
          <a:lstStyle/>
          <a:p>
            <a:r>
              <a:rPr lang="en-US" sz="1400" dirty="0">
                <a:hlinkClick r:id="rId3"/>
              </a:rPr>
              <a:t>Image source</a:t>
            </a:r>
            <a:endParaRPr lang="en-US" sz="1400" dirty="0"/>
          </a:p>
        </p:txBody>
      </p:sp>
    </p:spTree>
    <p:extLst>
      <p:ext uri="{BB962C8B-B14F-4D97-AF65-F5344CB8AC3E}">
        <p14:creationId xmlns:p14="http://schemas.microsoft.com/office/powerpoint/2010/main" val="8437048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ADAAE-2F28-BE40-9656-58A94CC63ABA}"/>
              </a:ext>
            </a:extLst>
          </p:cNvPr>
          <p:cNvSpPr>
            <a:spLocks noGrp="1"/>
          </p:cNvSpPr>
          <p:nvPr>
            <p:ph type="title"/>
          </p:nvPr>
        </p:nvSpPr>
        <p:spPr/>
        <p:txBody>
          <a:bodyPr/>
          <a:lstStyle/>
          <a:p>
            <a:r>
              <a:rPr lang="en-US" dirty="0"/>
              <a:t>BERT: Pretext tasks</a:t>
            </a:r>
          </a:p>
        </p:txBody>
      </p:sp>
      <p:sp>
        <p:nvSpPr>
          <p:cNvPr id="5" name="TextBox 4">
            <a:extLst>
              <a:ext uri="{FF2B5EF4-FFF2-40B4-BE49-F238E27FC236}">
                <a16:creationId xmlns:a16="http://schemas.microsoft.com/office/drawing/2014/main" id="{2B708EB4-E855-B740-A28F-7D90271CE4F3}"/>
              </a:ext>
            </a:extLst>
          </p:cNvPr>
          <p:cNvSpPr txBox="1"/>
          <p:nvPr/>
        </p:nvSpPr>
        <p:spPr>
          <a:xfrm>
            <a:off x="10847504" y="6476476"/>
            <a:ext cx="1268296" cy="307777"/>
          </a:xfrm>
          <a:prstGeom prst="rect">
            <a:avLst/>
          </a:prstGeom>
          <a:noFill/>
        </p:spPr>
        <p:txBody>
          <a:bodyPr wrap="none" rtlCol="0">
            <a:spAutoFit/>
          </a:bodyPr>
          <a:lstStyle/>
          <a:p>
            <a:r>
              <a:rPr lang="en-US" sz="1400" dirty="0">
                <a:hlinkClick r:id="rId2"/>
              </a:rPr>
              <a:t>Image source</a:t>
            </a:r>
            <a:endParaRPr lang="en-US" sz="1400" dirty="0"/>
          </a:p>
        </p:txBody>
      </p:sp>
      <p:sp>
        <p:nvSpPr>
          <p:cNvPr id="6" name="TextBox 5">
            <a:extLst>
              <a:ext uri="{FF2B5EF4-FFF2-40B4-BE49-F238E27FC236}">
                <a16:creationId xmlns:a16="http://schemas.microsoft.com/office/drawing/2014/main" id="{1F7B79C8-26BC-2940-9314-ADF86717006E}"/>
              </a:ext>
            </a:extLst>
          </p:cNvPr>
          <p:cNvSpPr txBox="1"/>
          <p:nvPr/>
        </p:nvSpPr>
        <p:spPr>
          <a:xfrm>
            <a:off x="7928653" y="1447800"/>
            <a:ext cx="3124199" cy="523220"/>
          </a:xfrm>
          <a:prstGeom prst="rect">
            <a:avLst/>
          </a:prstGeom>
          <a:noFill/>
        </p:spPr>
        <p:txBody>
          <a:bodyPr wrap="square" rtlCol="0">
            <a:spAutoFit/>
          </a:bodyPr>
          <a:lstStyle/>
          <a:p>
            <a:r>
              <a:rPr lang="en-US" sz="1400" dirty="0"/>
              <a:t>Predict likelihood that sentence B belongs after sentence A</a:t>
            </a:r>
          </a:p>
        </p:txBody>
      </p:sp>
      <p:grpSp>
        <p:nvGrpSpPr>
          <p:cNvPr id="8" name="Group 7">
            <a:extLst>
              <a:ext uri="{FF2B5EF4-FFF2-40B4-BE49-F238E27FC236}">
                <a16:creationId xmlns:a16="http://schemas.microsoft.com/office/drawing/2014/main" id="{9E9403A7-0FC7-0C4D-88D7-61A200C6E90D}"/>
              </a:ext>
            </a:extLst>
          </p:cNvPr>
          <p:cNvGrpSpPr/>
          <p:nvPr/>
        </p:nvGrpSpPr>
        <p:grpSpPr>
          <a:xfrm>
            <a:off x="5867400" y="1066800"/>
            <a:ext cx="6400800" cy="5367489"/>
            <a:chOff x="5715000" y="1066800"/>
            <a:chExt cx="6400800" cy="5367489"/>
          </a:xfrm>
        </p:grpSpPr>
        <p:pic>
          <p:nvPicPr>
            <p:cNvPr id="4" name="Picture 3">
              <a:extLst>
                <a:ext uri="{FF2B5EF4-FFF2-40B4-BE49-F238E27FC236}">
                  <a16:creationId xmlns:a16="http://schemas.microsoft.com/office/drawing/2014/main" id="{1613BE67-AEAE-9540-9059-3E2B7B0796A4}"/>
                </a:ext>
              </a:extLst>
            </p:cNvPr>
            <p:cNvPicPr>
              <a:picLocks noChangeAspect="1"/>
            </p:cNvPicPr>
            <p:nvPr/>
          </p:nvPicPr>
          <p:blipFill rotWithShape="1">
            <a:blip r:embed="rId3"/>
            <a:srcRect l="18985"/>
            <a:stretch/>
          </p:blipFill>
          <p:spPr>
            <a:xfrm>
              <a:off x="5791200" y="1066800"/>
              <a:ext cx="6324600" cy="5367489"/>
            </a:xfrm>
            <a:prstGeom prst="rect">
              <a:avLst/>
            </a:prstGeom>
          </p:spPr>
        </p:pic>
        <p:sp>
          <p:nvSpPr>
            <p:cNvPr id="7" name="Rectangle 6">
              <a:extLst>
                <a:ext uri="{FF2B5EF4-FFF2-40B4-BE49-F238E27FC236}">
                  <a16:creationId xmlns:a16="http://schemas.microsoft.com/office/drawing/2014/main" id="{580DC205-AD0E-104B-A5B0-819C3ADC1FED}"/>
                </a:ext>
              </a:extLst>
            </p:cNvPr>
            <p:cNvSpPr/>
            <p:nvPr/>
          </p:nvSpPr>
          <p:spPr>
            <a:xfrm>
              <a:off x="5715000" y="1066800"/>
              <a:ext cx="3810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a:extLst>
              <a:ext uri="{FF2B5EF4-FFF2-40B4-BE49-F238E27FC236}">
                <a16:creationId xmlns:a16="http://schemas.microsoft.com/office/drawing/2014/main" id="{95A85C93-8BF4-FF42-82A4-E1867498DC75}"/>
              </a:ext>
            </a:extLst>
          </p:cNvPr>
          <p:cNvSpPr>
            <a:spLocks noGrp="1"/>
          </p:cNvSpPr>
          <p:nvPr>
            <p:ph idx="1"/>
          </p:nvPr>
        </p:nvSpPr>
        <p:spPr>
          <a:xfrm>
            <a:off x="533400" y="914400"/>
            <a:ext cx="5638800" cy="5257800"/>
          </a:xfrm>
        </p:spPr>
        <p:txBody>
          <a:bodyPr/>
          <a:lstStyle/>
          <a:p>
            <a:pPr marL="457200" indent="-457200">
              <a:buFont typeface="Arial" panose="020B0604020202020204" pitchFamily="34" charset="0"/>
              <a:buChar char="•"/>
            </a:pPr>
            <a:r>
              <a:rPr lang="en-US" dirty="0"/>
              <a:t>Next sentence prediction (NSP)</a:t>
            </a:r>
          </a:p>
          <a:p>
            <a:pPr marL="857250" lvl="1" indent="-457200">
              <a:buFont typeface="Arial" panose="020B0604020202020204" pitchFamily="34" charset="0"/>
              <a:buChar char="•"/>
            </a:pPr>
            <a:r>
              <a:rPr lang="en-US" sz="2400" dirty="0"/>
              <a:t>Useful for Question Answering and Natural Language Inference tasks</a:t>
            </a:r>
          </a:p>
          <a:p>
            <a:pPr marL="857250" lvl="1" indent="-457200">
              <a:buFont typeface="Arial" panose="020B0604020202020204" pitchFamily="34" charset="0"/>
              <a:buChar char="•"/>
            </a:pPr>
            <a:r>
              <a:rPr lang="en-US" sz="2400" dirty="0"/>
              <a:t>In the training data, 50% of the time B is the actual sentence that follows A (labeled as </a:t>
            </a:r>
            <a:r>
              <a:rPr lang="en-US" sz="2400" dirty="0" err="1"/>
              <a:t>IsNext</a:t>
            </a:r>
            <a:r>
              <a:rPr lang="en-US" sz="2400" dirty="0"/>
              <a:t>), </a:t>
            </a:r>
            <a:br>
              <a:rPr lang="en-US" sz="2400" dirty="0"/>
            </a:br>
            <a:r>
              <a:rPr lang="en-US" sz="2400" dirty="0"/>
              <a:t>and 50% of the time it is a random sentence (labeled as </a:t>
            </a:r>
            <a:r>
              <a:rPr lang="en-US" sz="2400" dirty="0" err="1"/>
              <a:t>NotNext</a:t>
            </a:r>
            <a:r>
              <a:rPr lang="en-US" sz="2400" dirty="0"/>
              <a:t>).</a:t>
            </a:r>
          </a:p>
          <a:p>
            <a:pPr marL="457200" indent="-457200">
              <a:buFont typeface="Arial" panose="020B0604020202020204" pitchFamily="34" charset="0"/>
              <a:buChar char="•"/>
            </a:pPr>
            <a:endParaRPr lang="en-US" dirty="0"/>
          </a:p>
        </p:txBody>
      </p:sp>
    </p:spTree>
    <p:extLst>
      <p:ext uri="{BB962C8B-B14F-4D97-AF65-F5344CB8AC3E}">
        <p14:creationId xmlns:p14="http://schemas.microsoft.com/office/powerpoint/2010/main" val="36338877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54FAF-A64B-3248-B04B-367967686D93}"/>
              </a:ext>
            </a:extLst>
          </p:cNvPr>
          <p:cNvSpPr>
            <a:spLocks noGrp="1"/>
          </p:cNvSpPr>
          <p:nvPr>
            <p:ph type="title"/>
          </p:nvPr>
        </p:nvSpPr>
        <p:spPr/>
        <p:txBody>
          <a:bodyPr/>
          <a:lstStyle/>
          <a:p>
            <a:r>
              <a:rPr lang="en-US" dirty="0"/>
              <a:t>BERT: More detailed view</a:t>
            </a:r>
          </a:p>
        </p:txBody>
      </p:sp>
      <p:pic>
        <p:nvPicPr>
          <p:cNvPr id="7" name="Picture 6">
            <a:extLst>
              <a:ext uri="{FF2B5EF4-FFF2-40B4-BE49-F238E27FC236}">
                <a16:creationId xmlns:a16="http://schemas.microsoft.com/office/drawing/2014/main" id="{D0DD4055-CA75-9743-AAD9-FB2A6F965D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84" y="1219200"/>
            <a:ext cx="12192000" cy="4851736"/>
          </a:xfrm>
          <a:prstGeom prst="rect">
            <a:avLst/>
          </a:prstGeom>
        </p:spPr>
      </p:pic>
      <p:sp>
        <p:nvSpPr>
          <p:cNvPr id="8" name="Rectangle 7">
            <a:extLst>
              <a:ext uri="{FF2B5EF4-FFF2-40B4-BE49-F238E27FC236}">
                <a16:creationId xmlns:a16="http://schemas.microsoft.com/office/drawing/2014/main" id="{B1FD23ED-325F-1A47-8FAD-AE22150FD7DA}"/>
              </a:ext>
            </a:extLst>
          </p:cNvPr>
          <p:cNvSpPr/>
          <p:nvPr/>
        </p:nvSpPr>
        <p:spPr>
          <a:xfrm>
            <a:off x="1295400" y="5791200"/>
            <a:ext cx="86868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8B830186-211C-B042-B135-B7EE7E933EFC}"/>
              </a:ext>
            </a:extLst>
          </p:cNvPr>
          <p:cNvSpPr txBox="1"/>
          <p:nvPr/>
        </p:nvSpPr>
        <p:spPr>
          <a:xfrm>
            <a:off x="10847504" y="6476476"/>
            <a:ext cx="1268296" cy="307777"/>
          </a:xfrm>
          <a:prstGeom prst="rect">
            <a:avLst/>
          </a:prstGeom>
          <a:noFill/>
        </p:spPr>
        <p:txBody>
          <a:bodyPr wrap="none" rtlCol="0">
            <a:spAutoFit/>
          </a:bodyPr>
          <a:lstStyle/>
          <a:p>
            <a:r>
              <a:rPr lang="en-US" sz="1400" dirty="0">
                <a:hlinkClick r:id="rId3"/>
              </a:rPr>
              <a:t>Image source</a:t>
            </a:r>
            <a:endParaRPr lang="en-US" sz="1400" dirty="0"/>
          </a:p>
        </p:txBody>
      </p:sp>
      <p:sp>
        <p:nvSpPr>
          <p:cNvPr id="10" name="TextBox 9">
            <a:extLst>
              <a:ext uri="{FF2B5EF4-FFF2-40B4-BE49-F238E27FC236}">
                <a16:creationId xmlns:a16="http://schemas.microsoft.com/office/drawing/2014/main" id="{BCC3E99D-BECC-B148-9CDE-E9EDA9A4C2E6}"/>
              </a:ext>
            </a:extLst>
          </p:cNvPr>
          <p:cNvSpPr txBox="1"/>
          <p:nvPr/>
        </p:nvSpPr>
        <p:spPr>
          <a:xfrm>
            <a:off x="354052" y="3733800"/>
            <a:ext cx="1741182" cy="261610"/>
          </a:xfrm>
          <a:prstGeom prst="rect">
            <a:avLst/>
          </a:prstGeom>
          <a:noFill/>
        </p:spPr>
        <p:txBody>
          <a:bodyPr wrap="none" rtlCol="0">
            <a:spAutoFit/>
          </a:bodyPr>
          <a:lstStyle/>
          <a:p>
            <a:r>
              <a:rPr lang="en-US" sz="1100" dirty="0" err="1"/>
              <a:t>WordPiece</a:t>
            </a:r>
            <a:r>
              <a:rPr lang="en-US" sz="1100" dirty="0"/>
              <a:t> (from GNMT)</a:t>
            </a:r>
          </a:p>
        </p:txBody>
      </p:sp>
      <p:sp>
        <p:nvSpPr>
          <p:cNvPr id="12" name="Rectangle 11">
            <a:extLst>
              <a:ext uri="{FF2B5EF4-FFF2-40B4-BE49-F238E27FC236}">
                <a16:creationId xmlns:a16="http://schemas.microsoft.com/office/drawing/2014/main" id="{B01F740C-E496-0C42-9A29-02B6E779AC59}"/>
              </a:ext>
            </a:extLst>
          </p:cNvPr>
          <p:cNvSpPr/>
          <p:nvPr/>
        </p:nvSpPr>
        <p:spPr>
          <a:xfrm>
            <a:off x="1079314" y="5429071"/>
            <a:ext cx="8912825" cy="461665"/>
          </a:xfrm>
          <a:prstGeom prst="rect">
            <a:avLst/>
          </a:prstGeom>
        </p:spPr>
        <p:txBody>
          <a:bodyPr wrap="none">
            <a:spAutoFit/>
          </a:bodyPr>
          <a:lstStyle/>
          <a:p>
            <a:r>
              <a:rPr lang="en-US" sz="2400" dirty="0"/>
              <a:t>Trained on Wikipedia (2.5B words) + </a:t>
            </a:r>
            <a:r>
              <a:rPr lang="en-US" sz="2400" dirty="0" err="1"/>
              <a:t>BookCorpus</a:t>
            </a:r>
            <a:r>
              <a:rPr lang="en-US" sz="2400" dirty="0"/>
              <a:t> (800M words)</a:t>
            </a:r>
          </a:p>
        </p:txBody>
      </p:sp>
    </p:spTree>
    <p:extLst>
      <p:ext uri="{BB962C8B-B14F-4D97-AF65-F5344CB8AC3E}">
        <p14:creationId xmlns:p14="http://schemas.microsoft.com/office/powerpoint/2010/main" val="7743081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8AA80-5B80-914A-ABB9-58295AE01FE7}"/>
              </a:ext>
            </a:extLst>
          </p:cNvPr>
          <p:cNvSpPr>
            <a:spLocks noGrp="1"/>
          </p:cNvSpPr>
          <p:nvPr>
            <p:ph type="title"/>
          </p:nvPr>
        </p:nvSpPr>
        <p:spPr/>
        <p:txBody>
          <a:bodyPr/>
          <a:lstStyle/>
          <a:p>
            <a:r>
              <a:rPr lang="en-US" dirty="0"/>
              <a:t>BERT: Evaluation</a:t>
            </a:r>
          </a:p>
        </p:txBody>
      </p:sp>
      <p:sp>
        <p:nvSpPr>
          <p:cNvPr id="6" name="Content Placeholder 5">
            <a:extLst>
              <a:ext uri="{FF2B5EF4-FFF2-40B4-BE49-F238E27FC236}">
                <a16:creationId xmlns:a16="http://schemas.microsoft.com/office/drawing/2014/main" id="{B82F8813-F82B-7B4F-97BE-D309E200E4AE}"/>
              </a:ext>
            </a:extLst>
          </p:cNvPr>
          <p:cNvSpPr>
            <a:spLocks noGrp="1"/>
          </p:cNvSpPr>
          <p:nvPr>
            <p:ph idx="1"/>
          </p:nvPr>
        </p:nvSpPr>
        <p:spPr/>
        <p:txBody>
          <a:bodyPr/>
          <a:lstStyle/>
          <a:p>
            <a:pPr marL="457200" indent="-457200">
              <a:buFont typeface="Arial" panose="020B0604020202020204" pitchFamily="34" charset="0"/>
              <a:buChar char="•"/>
            </a:pPr>
            <a:r>
              <a:rPr lang="en-US" dirty="0"/>
              <a:t>General Language Understanding Evaluation (GLUE) benchmark (</a:t>
            </a:r>
            <a:r>
              <a:rPr lang="en-US" dirty="0">
                <a:hlinkClick r:id="rId2"/>
              </a:rPr>
              <a:t>gluebenchmark.com</a:t>
            </a:r>
            <a:r>
              <a:rPr lang="en-US" dirty="0"/>
              <a:t>)</a:t>
            </a:r>
          </a:p>
        </p:txBody>
      </p:sp>
      <p:pic>
        <p:nvPicPr>
          <p:cNvPr id="7" name="Content Placeholder 4">
            <a:extLst>
              <a:ext uri="{FF2B5EF4-FFF2-40B4-BE49-F238E27FC236}">
                <a16:creationId xmlns:a16="http://schemas.microsoft.com/office/drawing/2014/main" id="{121AF1A4-EECB-E24B-81D6-F909432481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304800" y="2057400"/>
            <a:ext cx="11706905" cy="2590800"/>
          </a:xfrm>
          <a:prstGeom prst="rect">
            <a:avLst/>
          </a:prstGeom>
          <a:noFill/>
          <a:ln w="9525">
            <a:noFill/>
            <a:miter lim="800000"/>
            <a:headEnd/>
            <a:tailEnd/>
          </a:ln>
        </p:spPr>
      </p:pic>
    </p:spTree>
    <p:extLst>
      <p:ext uri="{BB962C8B-B14F-4D97-AF65-F5344CB8AC3E}">
        <p14:creationId xmlns:p14="http://schemas.microsoft.com/office/powerpoint/2010/main" val="22904312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4CDFA8-1186-5D42-B00D-F1D41351C6E4}"/>
              </a:ext>
            </a:extLst>
          </p:cNvPr>
          <p:cNvSpPr>
            <a:spLocks noGrp="1"/>
          </p:cNvSpPr>
          <p:nvPr>
            <p:ph type="title"/>
          </p:nvPr>
        </p:nvSpPr>
        <p:spPr/>
        <p:txBody>
          <a:bodyPr/>
          <a:lstStyle/>
          <a:p>
            <a:r>
              <a:rPr lang="en-US" dirty="0"/>
              <a:t>BERT: Downstream tasks</a:t>
            </a:r>
          </a:p>
        </p:txBody>
      </p:sp>
      <p:pic>
        <p:nvPicPr>
          <p:cNvPr id="10" name="Content Placeholder 9">
            <a:extLst>
              <a:ext uri="{FF2B5EF4-FFF2-40B4-BE49-F238E27FC236}">
                <a16:creationId xmlns:a16="http://schemas.microsoft.com/office/drawing/2014/main" id="{5E33E34B-5969-704F-A737-5D25683C6736}"/>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r="54548"/>
          <a:stretch/>
        </p:blipFill>
        <p:spPr>
          <a:xfrm>
            <a:off x="936001" y="914400"/>
            <a:ext cx="4690689" cy="5257800"/>
          </a:xfrm>
        </p:spPr>
      </p:pic>
      <p:sp>
        <p:nvSpPr>
          <p:cNvPr id="11" name="TextBox 10">
            <a:extLst>
              <a:ext uri="{FF2B5EF4-FFF2-40B4-BE49-F238E27FC236}">
                <a16:creationId xmlns:a16="http://schemas.microsoft.com/office/drawing/2014/main" id="{3C339F47-D75C-0745-964C-4939FBA18D45}"/>
              </a:ext>
            </a:extLst>
          </p:cNvPr>
          <p:cNvSpPr txBox="1"/>
          <p:nvPr/>
        </p:nvSpPr>
        <p:spPr>
          <a:xfrm>
            <a:off x="838200" y="6324600"/>
            <a:ext cx="4788490" cy="369332"/>
          </a:xfrm>
          <a:prstGeom prst="rect">
            <a:avLst/>
          </a:prstGeom>
          <a:noFill/>
        </p:spPr>
        <p:txBody>
          <a:bodyPr wrap="none" rtlCol="0">
            <a:spAutoFit/>
          </a:bodyPr>
          <a:lstStyle/>
          <a:p>
            <a:r>
              <a:rPr lang="en-US" dirty="0"/>
              <a:t>Entailment, textual equivalence and similarity</a:t>
            </a:r>
          </a:p>
        </p:txBody>
      </p:sp>
      <p:grpSp>
        <p:nvGrpSpPr>
          <p:cNvPr id="7" name="Group 6">
            <a:extLst>
              <a:ext uri="{FF2B5EF4-FFF2-40B4-BE49-F238E27FC236}">
                <a16:creationId xmlns:a16="http://schemas.microsoft.com/office/drawing/2014/main" id="{CB513A46-8A6A-DB4B-BA70-01CCD50E37EB}"/>
              </a:ext>
            </a:extLst>
          </p:cNvPr>
          <p:cNvGrpSpPr/>
          <p:nvPr/>
        </p:nvGrpSpPr>
        <p:grpSpPr>
          <a:xfrm>
            <a:off x="6477000" y="1178867"/>
            <a:ext cx="5387947" cy="4583043"/>
            <a:chOff x="6477000" y="1178867"/>
            <a:chExt cx="5387947" cy="4583043"/>
          </a:xfrm>
        </p:grpSpPr>
        <p:pic>
          <p:nvPicPr>
            <p:cNvPr id="4" name="Picture 3">
              <a:extLst>
                <a:ext uri="{FF2B5EF4-FFF2-40B4-BE49-F238E27FC236}">
                  <a16:creationId xmlns:a16="http://schemas.microsoft.com/office/drawing/2014/main" id="{E647E975-1207-BE41-AC1F-2915BAA7F3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77000" y="1905000"/>
              <a:ext cx="5387947" cy="3733800"/>
            </a:xfrm>
            <a:prstGeom prst="rect">
              <a:avLst/>
            </a:prstGeom>
          </p:spPr>
        </p:pic>
        <p:sp>
          <p:nvSpPr>
            <p:cNvPr id="5" name="TextBox 4">
              <a:extLst>
                <a:ext uri="{FF2B5EF4-FFF2-40B4-BE49-F238E27FC236}">
                  <a16:creationId xmlns:a16="http://schemas.microsoft.com/office/drawing/2014/main" id="{F6A62F41-6E00-244D-9D37-490F8CBB46B0}"/>
                </a:ext>
              </a:extLst>
            </p:cNvPr>
            <p:cNvSpPr txBox="1"/>
            <p:nvPr/>
          </p:nvSpPr>
          <p:spPr>
            <a:xfrm>
              <a:off x="7620000" y="1178867"/>
              <a:ext cx="2862900" cy="461665"/>
            </a:xfrm>
            <a:prstGeom prst="rect">
              <a:avLst/>
            </a:prstGeom>
            <a:noFill/>
          </p:spPr>
          <p:txBody>
            <a:bodyPr wrap="none" rtlCol="0">
              <a:spAutoFit/>
            </a:bodyPr>
            <a:lstStyle/>
            <a:p>
              <a:r>
                <a:rPr lang="en-US" sz="2400" b="1" dirty="0"/>
                <a:t>Textual entailment</a:t>
              </a:r>
            </a:p>
          </p:txBody>
        </p:sp>
        <p:sp>
          <p:nvSpPr>
            <p:cNvPr id="6" name="TextBox 5">
              <a:extLst>
                <a:ext uri="{FF2B5EF4-FFF2-40B4-BE49-F238E27FC236}">
                  <a16:creationId xmlns:a16="http://schemas.microsoft.com/office/drawing/2014/main" id="{981B08FD-C147-9643-9B11-1C026178CEC5}"/>
                </a:ext>
              </a:extLst>
            </p:cNvPr>
            <p:cNvSpPr txBox="1"/>
            <p:nvPr/>
          </p:nvSpPr>
          <p:spPr>
            <a:xfrm>
              <a:off x="10210800" y="5515689"/>
              <a:ext cx="1547218" cy="246221"/>
            </a:xfrm>
            <a:prstGeom prst="rect">
              <a:avLst/>
            </a:prstGeom>
            <a:noFill/>
          </p:spPr>
          <p:txBody>
            <a:bodyPr wrap="none" rtlCol="0">
              <a:spAutoFit/>
            </a:bodyPr>
            <a:lstStyle/>
            <a:p>
              <a:r>
                <a:rPr lang="en-US" sz="1000" dirty="0"/>
                <a:t>Source: J. </a:t>
              </a:r>
              <a:r>
                <a:rPr lang="en-US" sz="1000" dirty="0" err="1"/>
                <a:t>Hockenmaier</a:t>
              </a:r>
              <a:endParaRPr lang="en-US" sz="1000" dirty="0"/>
            </a:p>
          </p:txBody>
        </p:sp>
      </p:grpSp>
    </p:spTree>
    <p:extLst>
      <p:ext uri="{BB962C8B-B14F-4D97-AF65-F5344CB8AC3E}">
        <p14:creationId xmlns:p14="http://schemas.microsoft.com/office/powerpoint/2010/main" val="37403171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4CDFA8-1186-5D42-B00D-F1D41351C6E4}"/>
              </a:ext>
            </a:extLst>
          </p:cNvPr>
          <p:cNvSpPr>
            <a:spLocks noGrp="1"/>
          </p:cNvSpPr>
          <p:nvPr>
            <p:ph type="title"/>
          </p:nvPr>
        </p:nvSpPr>
        <p:spPr/>
        <p:txBody>
          <a:bodyPr/>
          <a:lstStyle/>
          <a:p>
            <a:r>
              <a:rPr lang="en-US" dirty="0"/>
              <a:t>BERT: Downstream tasks</a:t>
            </a:r>
          </a:p>
        </p:txBody>
      </p:sp>
      <p:pic>
        <p:nvPicPr>
          <p:cNvPr id="10" name="Content Placeholder 9">
            <a:extLst>
              <a:ext uri="{FF2B5EF4-FFF2-40B4-BE49-F238E27FC236}">
                <a16:creationId xmlns:a16="http://schemas.microsoft.com/office/drawing/2014/main" id="{5E33E34B-5969-704F-A737-5D25683C6736}"/>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54430"/>
          <a:stretch/>
        </p:blipFill>
        <p:spPr>
          <a:xfrm>
            <a:off x="838200" y="1066800"/>
            <a:ext cx="4702798" cy="5257800"/>
          </a:xfrm>
        </p:spPr>
      </p:pic>
      <p:sp>
        <p:nvSpPr>
          <p:cNvPr id="11" name="TextBox 10">
            <a:extLst>
              <a:ext uri="{FF2B5EF4-FFF2-40B4-BE49-F238E27FC236}">
                <a16:creationId xmlns:a16="http://schemas.microsoft.com/office/drawing/2014/main" id="{3C339F47-D75C-0745-964C-4939FBA18D45}"/>
              </a:ext>
            </a:extLst>
          </p:cNvPr>
          <p:cNvSpPr txBox="1"/>
          <p:nvPr/>
        </p:nvSpPr>
        <p:spPr>
          <a:xfrm>
            <a:off x="685800" y="6324600"/>
            <a:ext cx="4942379" cy="369332"/>
          </a:xfrm>
          <a:prstGeom prst="rect">
            <a:avLst/>
          </a:prstGeom>
          <a:noFill/>
        </p:spPr>
        <p:txBody>
          <a:bodyPr wrap="none" rtlCol="0">
            <a:spAutoFit/>
          </a:bodyPr>
          <a:lstStyle/>
          <a:p>
            <a:r>
              <a:rPr lang="en-US" dirty="0"/>
              <a:t>Sentiment classification, linguistic acceptability</a:t>
            </a:r>
          </a:p>
        </p:txBody>
      </p:sp>
      <p:pic>
        <p:nvPicPr>
          <p:cNvPr id="8" name="Picture 7">
            <a:extLst>
              <a:ext uri="{FF2B5EF4-FFF2-40B4-BE49-F238E27FC236}">
                <a16:creationId xmlns:a16="http://schemas.microsoft.com/office/drawing/2014/main" id="{DC18C979-5FBC-1340-884C-D4827996BE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2200" y="2209800"/>
            <a:ext cx="5469902" cy="1960391"/>
          </a:xfrm>
          <a:prstGeom prst="rect">
            <a:avLst/>
          </a:prstGeom>
        </p:spPr>
      </p:pic>
      <p:sp>
        <p:nvSpPr>
          <p:cNvPr id="9" name="TextBox 8">
            <a:extLst>
              <a:ext uri="{FF2B5EF4-FFF2-40B4-BE49-F238E27FC236}">
                <a16:creationId xmlns:a16="http://schemas.microsoft.com/office/drawing/2014/main" id="{B12438F1-48D9-A44B-9020-D47EC3403641}"/>
              </a:ext>
            </a:extLst>
          </p:cNvPr>
          <p:cNvSpPr txBox="1"/>
          <p:nvPr/>
        </p:nvSpPr>
        <p:spPr>
          <a:xfrm>
            <a:off x="10847504" y="6476476"/>
            <a:ext cx="1268296" cy="307777"/>
          </a:xfrm>
          <a:prstGeom prst="rect">
            <a:avLst/>
          </a:prstGeom>
          <a:noFill/>
        </p:spPr>
        <p:txBody>
          <a:bodyPr wrap="none" rtlCol="0">
            <a:spAutoFit/>
          </a:bodyPr>
          <a:lstStyle/>
          <a:p>
            <a:r>
              <a:rPr lang="en-US" sz="1400" dirty="0">
                <a:hlinkClick r:id="rId5"/>
              </a:rPr>
              <a:t>Image source</a:t>
            </a:r>
            <a:endParaRPr lang="en-US" sz="1400" dirty="0"/>
          </a:p>
        </p:txBody>
      </p:sp>
    </p:spTree>
    <p:extLst>
      <p:ext uri="{BB962C8B-B14F-4D97-AF65-F5344CB8AC3E}">
        <p14:creationId xmlns:p14="http://schemas.microsoft.com/office/powerpoint/2010/main" val="36599739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4CDFA8-1186-5D42-B00D-F1D41351C6E4}"/>
              </a:ext>
            </a:extLst>
          </p:cNvPr>
          <p:cNvSpPr>
            <a:spLocks noGrp="1"/>
          </p:cNvSpPr>
          <p:nvPr>
            <p:ph type="title"/>
          </p:nvPr>
        </p:nvSpPr>
        <p:spPr/>
        <p:txBody>
          <a:bodyPr/>
          <a:lstStyle/>
          <a:p>
            <a:r>
              <a:rPr lang="en-US" dirty="0"/>
              <a:t>BERT: Downstream tasks</a:t>
            </a:r>
          </a:p>
        </p:txBody>
      </p:sp>
      <p:sp>
        <p:nvSpPr>
          <p:cNvPr id="11" name="TextBox 10">
            <a:extLst>
              <a:ext uri="{FF2B5EF4-FFF2-40B4-BE49-F238E27FC236}">
                <a16:creationId xmlns:a16="http://schemas.microsoft.com/office/drawing/2014/main" id="{3C339F47-D75C-0745-964C-4939FBA18D45}"/>
              </a:ext>
            </a:extLst>
          </p:cNvPr>
          <p:cNvSpPr txBox="1"/>
          <p:nvPr/>
        </p:nvSpPr>
        <p:spPr>
          <a:xfrm>
            <a:off x="547365" y="6324600"/>
            <a:ext cx="5121915" cy="369332"/>
          </a:xfrm>
          <a:prstGeom prst="rect">
            <a:avLst/>
          </a:prstGeom>
          <a:noFill/>
        </p:spPr>
        <p:txBody>
          <a:bodyPr wrap="none" rtlCol="0">
            <a:spAutoFit/>
          </a:bodyPr>
          <a:lstStyle/>
          <a:p>
            <a:r>
              <a:rPr lang="en-US" dirty="0"/>
              <a:t>Find span in paragraph that contains the answer</a:t>
            </a:r>
          </a:p>
        </p:txBody>
      </p:sp>
      <p:pic>
        <p:nvPicPr>
          <p:cNvPr id="5" name="Picture 4">
            <a:extLst>
              <a:ext uri="{FF2B5EF4-FFF2-40B4-BE49-F238E27FC236}">
                <a16:creationId xmlns:a16="http://schemas.microsoft.com/office/drawing/2014/main" id="{974CBFC6-34B5-534B-AC32-3BDC9A823C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1143000"/>
            <a:ext cx="4953000" cy="4953000"/>
          </a:xfrm>
          <a:prstGeom prst="rect">
            <a:avLst/>
          </a:prstGeom>
        </p:spPr>
      </p:pic>
      <p:pic>
        <p:nvPicPr>
          <p:cNvPr id="12" name="Picture 11">
            <a:extLst>
              <a:ext uri="{FF2B5EF4-FFF2-40B4-BE49-F238E27FC236}">
                <a16:creationId xmlns:a16="http://schemas.microsoft.com/office/drawing/2014/main" id="{4EB286E5-9837-B349-8012-72C188A410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29400" y="1022866"/>
            <a:ext cx="5019635" cy="5486400"/>
          </a:xfrm>
          <a:prstGeom prst="rect">
            <a:avLst/>
          </a:prstGeom>
        </p:spPr>
      </p:pic>
      <p:sp>
        <p:nvSpPr>
          <p:cNvPr id="8" name="TextBox 7">
            <a:extLst>
              <a:ext uri="{FF2B5EF4-FFF2-40B4-BE49-F238E27FC236}">
                <a16:creationId xmlns:a16="http://schemas.microsoft.com/office/drawing/2014/main" id="{8C2EB55B-4292-944F-98A0-B8895C8FAC86}"/>
              </a:ext>
            </a:extLst>
          </p:cNvPr>
          <p:cNvSpPr txBox="1"/>
          <p:nvPr/>
        </p:nvSpPr>
        <p:spPr>
          <a:xfrm>
            <a:off x="8001000" y="6433066"/>
            <a:ext cx="2980303" cy="369332"/>
          </a:xfrm>
          <a:prstGeom prst="rect">
            <a:avLst/>
          </a:prstGeom>
          <a:noFill/>
        </p:spPr>
        <p:txBody>
          <a:bodyPr wrap="none" rtlCol="0">
            <a:spAutoFit/>
          </a:bodyPr>
          <a:lstStyle/>
          <a:p>
            <a:r>
              <a:rPr lang="en-US" dirty="0"/>
              <a:t>Source: </a:t>
            </a:r>
            <a:r>
              <a:rPr lang="en-US" dirty="0">
                <a:hlinkClick r:id="rId5"/>
              </a:rPr>
              <a:t>SQuAD v1.1 paper</a:t>
            </a:r>
            <a:endParaRPr lang="en-US" dirty="0"/>
          </a:p>
        </p:txBody>
      </p:sp>
    </p:spTree>
    <p:extLst>
      <p:ext uri="{BB962C8B-B14F-4D97-AF65-F5344CB8AC3E}">
        <p14:creationId xmlns:p14="http://schemas.microsoft.com/office/powerpoint/2010/main" val="34009078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4CDFA8-1186-5D42-B00D-F1D41351C6E4}"/>
              </a:ext>
            </a:extLst>
          </p:cNvPr>
          <p:cNvSpPr>
            <a:spLocks noGrp="1"/>
          </p:cNvSpPr>
          <p:nvPr>
            <p:ph type="title"/>
          </p:nvPr>
        </p:nvSpPr>
        <p:spPr/>
        <p:txBody>
          <a:bodyPr/>
          <a:lstStyle/>
          <a:p>
            <a:r>
              <a:rPr lang="en-US" dirty="0"/>
              <a:t>BERT: Downstream tasks</a:t>
            </a:r>
          </a:p>
        </p:txBody>
      </p:sp>
      <p:sp>
        <p:nvSpPr>
          <p:cNvPr id="11" name="TextBox 10">
            <a:extLst>
              <a:ext uri="{FF2B5EF4-FFF2-40B4-BE49-F238E27FC236}">
                <a16:creationId xmlns:a16="http://schemas.microsoft.com/office/drawing/2014/main" id="{3C339F47-D75C-0745-964C-4939FBA18D45}"/>
              </a:ext>
            </a:extLst>
          </p:cNvPr>
          <p:cNvSpPr txBox="1"/>
          <p:nvPr/>
        </p:nvSpPr>
        <p:spPr>
          <a:xfrm>
            <a:off x="1900792" y="6324600"/>
            <a:ext cx="2736647" cy="369332"/>
          </a:xfrm>
          <a:prstGeom prst="rect">
            <a:avLst/>
          </a:prstGeom>
          <a:noFill/>
        </p:spPr>
        <p:txBody>
          <a:bodyPr wrap="none" rtlCol="0">
            <a:spAutoFit/>
          </a:bodyPr>
          <a:lstStyle/>
          <a:p>
            <a:r>
              <a:rPr lang="en-US" dirty="0"/>
              <a:t>Named entity recognition</a:t>
            </a:r>
          </a:p>
        </p:txBody>
      </p:sp>
      <p:pic>
        <p:nvPicPr>
          <p:cNvPr id="7" name="Picture 6">
            <a:extLst>
              <a:ext uri="{FF2B5EF4-FFF2-40B4-BE49-F238E27FC236}">
                <a16:creationId xmlns:a16="http://schemas.microsoft.com/office/drawing/2014/main" id="{72856965-042F-CD47-9061-7CDFA8F9EF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1047750"/>
            <a:ext cx="5014232" cy="5143500"/>
          </a:xfrm>
          <a:prstGeom prst="rect">
            <a:avLst/>
          </a:prstGeom>
        </p:spPr>
      </p:pic>
      <p:pic>
        <p:nvPicPr>
          <p:cNvPr id="8" name="Picture 7">
            <a:extLst>
              <a:ext uri="{FF2B5EF4-FFF2-40B4-BE49-F238E27FC236}">
                <a16:creationId xmlns:a16="http://schemas.microsoft.com/office/drawing/2014/main" id="{E9BF9530-CC51-AA49-B71E-95E7D9A91E1C}"/>
              </a:ext>
            </a:extLst>
          </p:cNvPr>
          <p:cNvPicPr>
            <a:picLocks noChangeAspect="1"/>
          </p:cNvPicPr>
          <p:nvPr/>
        </p:nvPicPr>
        <p:blipFill>
          <a:blip r:embed="rId4"/>
          <a:stretch>
            <a:fillRect/>
          </a:stretch>
        </p:blipFill>
        <p:spPr>
          <a:xfrm>
            <a:off x="5776232" y="1905000"/>
            <a:ext cx="6189421" cy="2133600"/>
          </a:xfrm>
          <a:prstGeom prst="rect">
            <a:avLst/>
          </a:prstGeom>
        </p:spPr>
      </p:pic>
      <p:sp>
        <p:nvSpPr>
          <p:cNvPr id="9" name="TextBox 8">
            <a:extLst>
              <a:ext uri="{FF2B5EF4-FFF2-40B4-BE49-F238E27FC236}">
                <a16:creationId xmlns:a16="http://schemas.microsoft.com/office/drawing/2014/main" id="{049C755C-966A-5341-9BE7-F7016ABF6CB8}"/>
              </a:ext>
            </a:extLst>
          </p:cNvPr>
          <p:cNvSpPr txBox="1"/>
          <p:nvPr/>
        </p:nvSpPr>
        <p:spPr>
          <a:xfrm>
            <a:off x="10643452" y="4267200"/>
            <a:ext cx="1268296" cy="307777"/>
          </a:xfrm>
          <a:prstGeom prst="rect">
            <a:avLst/>
          </a:prstGeom>
          <a:noFill/>
        </p:spPr>
        <p:txBody>
          <a:bodyPr wrap="none" rtlCol="0">
            <a:spAutoFit/>
          </a:bodyPr>
          <a:lstStyle/>
          <a:p>
            <a:r>
              <a:rPr lang="en-US" sz="1400" dirty="0">
                <a:hlinkClick r:id="rId5"/>
              </a:rPr>
              <a:t>Image source</a:t>
            </a:r>
            <a:endParaRPr lang="en-US" sz="1400" dirty="0"/>
          </a:p>
        </p:txBody>
      </p:sp>
    </p:spTree>
    <p:extLst>
      <p:ext uri="{BB962C8B-B14F-4D97-AF65-F5344CB8AC3E}">
        <p14:creationId xmlns:p14="http://schemas.microsoft.com/office/powerpoint/2010/main" val="10993141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4071E4-5E22-194F-BA29-DDD8B75700CC}"/>
              </a:ext>
            </a:extLst>
          </p:cNvPr>
          <p:cNvSpPr>
            <a:spLocks noGrp="1"/>
          </p:cNvSpPr>
          <p:nvPr>
            <p:ph type="title"/>
          </p:nvPr>
        </p:nvSpPr>
        <p:spPr/>
        <p:txBody>
          <a:bodyPr/>
          <a:lstStyle/>
          <a:p>
            <a:r>
              <a:rPr lang="en-US" dirty="0"/>
              <a:t>Other early language models</a:t>
            </a:r>
          </a:p>
        </p:txBody>
      </p:sp>
      <p:pic>
        <p:nvPicPr>
          <p:cNvPr id="5" name="Content Placeholder 4">
            <a:extLst>
              <a:ext uri="{FF2B5EF4-FFF2-40B4-BE49-F238E27FC236}">
                <a16:creationId xmlns:a16="http://schemas.microsoft.com/office/drawing/2014/main" id="{873871C7-3A5C-7B43-ABB8-3FB650BBC9C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28800" y="4911889"/>
            <a:ext cx="8238744" cy="1946111"/>
          </a:xfrm>
        </p:spPr>
      </p:pic>
      <p:sp>
        <p:nvSpPr>
          <p:cNvPr id="6" name="TextBox 5">
            <a:extLst>
              <a:ext uri="{FF2B5EF4-FFF2-40B4-BE49-F238E27FC236}">
                <a16:creationId xmlns:a16="http://schemas.microsoft.com/office/drawing/2014/main" id="{0C7F3ACE-F16F-2840-B86B-4FC2DBF53622}"/>
              </a:ext>
            </a:extLst>
          </p:cNvPr>
          <p:cNvSpPr txBox="1"/>
          <p:nvPr/>
        </p:nvSpPr>
        <p:spPr>
          <a:xfrm>
            <a:off x="10643452" y="4604112"/>
            <a:ext cx="1268296" cy="307777"/>
          </a:xfrm>
          <a:prstGeom prst="rect">
            <a:avLst/>
          </a:prstGeom>
          <a:noFill/>
        </p:spPr>
        <p:txBody>
          <a:bodyPr wrap="none" rtlCol="0">
            <a:spAutoFit/>
          </a:bodyPr>
          <a:lstStyle/>
          <a:p>
            <a:r>
              <a:rPr lang="en-US" sz="1400" dirty="0">
                <a:hlinkClick r:id="rId3"/>
              </a:rPr>
              <a:t>Image source</a:t>
            </a:r>
            <a:endParaRPr lang="en-US" sz="1400" dirty="0"/>
          </a:p>
        </p:txBody>
      </p:sp>
      <p:pic>
        <p:nvPicPr>
          <p:cNvPr id="8" name="Picture 7">
            <a:extLst>
              <a:ext uri="{FF2B5EF4-FFF2-40B4-BE49-F238E27FC236}">
                <a16:creationId xmlns:a16="http://schemas.microsoft.com/office/drawing/2014/main" id="{85D28C24-6191-EE41-813B-46E30D34C3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4600" y="959904"/>
            <a:ext cx="6947969" cy="3948672"/>
          </a:xfrm>
          <a:prstGeom prst="rect">
            <a:avLst/>
          </a:prstGeom>
        </p:spPr>
      </p:pic>
    </p:spTree>
    <p:extLst>
      <p:ext uri="{BB962C8B-B14F-4D97-AF65-F5344CB8AC3E}">
        <p14:creationId xmlns:p14="http://schemas.microsoft.com/office/powerpoint/2010/main" val="15109129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4071E4-5E22-194F-BA29-DDD8B75700CC}"/>
              </a:ext>
            </a:extLst>
          </p:cNvPr>
          <p:cNvSpPr>
            <a:spLocks noGrp="1"/>
          </p:cNvSpPr>
          <p:nvPr>
            <p:ph type="title"/>
          </p:nvPr>
        </p:nvSpPr>
        <p:spPr/>
        <p:txBody>
          <a:bodyPr/>
          <a:lstStyle/>
          <a:p>
            <a:r>
              <a:rPr lang="en-US" dirty="0"/>
              <a:t>Other early language models</a:t>
            </a:r>
          </a:p>
        </p:txBody>
      </p:sp>
      <p:pic>
        <p:nvPicPr>
          <p:cNvPr id="5" name="Content Placeholder 4">
            <a:extLst>
              <a:ext uri="{FF2B5EF4-FFF2-40B4-BE49-F238E27FC236}">
                <a16:creationId xmlns:a16="http://schemas.microsoft.com/office/drawing/2014/main" id="{873871C7-3A5C-7B43-ABB8-3FB650BBC9C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28800" y="4911889"/>
            <a:ext cx="8238744" cy="1946111"/>
          </a:xfrm>
        </p:spPr>
      </p:pic>
      <p:pic>
        <p:nvPicPr>
          <p:cNvPr id="4" name="Picture 3">
            <a:extLst>
              <a:ext uri="{FF2B5EF4-FFF2-40B4-BE49-F238E27FC236}">
                <a16:creationId xmlns:a16="http://schemas.microsoft.com/office/drawing/2014/main" id="{FC1D0B3E-A904-8B4B-81EA-05EF65DD23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4206" y="908304"/>
            <a:ext cx="6103588" cy="4033233"/>
          </a:xfrm>
          <a:prstGeom prst="rect">
            <a:avLst/>
          </a:prstGeom>
        </p:spPr>
      </p:pic>
      <p:sp>
        <p:nvSpPr>
          <p:cNvPr id="6" name="TextBox 5">
            <a:extLst>
              <a:ext uri="{FF2B5EF4-FFF2-40B4-BE49-F238E27FC236}">
                <a16:creationId xmlns:a16="http://schemas.microsoft.com/office/drawing/2014/main" id="{0C7F3ACE-F16F-2840-B86B-4FC2DBF53622}"/>
              </a:ext>
            </a:extLst>
          </p:cNvPr>
          <p:cNvSpPr txBox="1"/>
          <p:nvPr/>
        </p:nvSpPr>
        <p:spPr>
          <a:xfrm>
            <a:off x="10643452" y="4604112"/>
            <a:ext cx="1268296" cy="307777"/>
          </a:xfrm>
          <a:prstGeom prst="rect">
            <a:avLst/>
          </a:prstGeom>
          <a:noFill/>
        </p:spPr>
        <p:txBody>
          <a:bodyPr wrap="none" rtlCol="0">
            <a:spAutoFit/>
          </a:bodyPr>
          <a:lstStyle/>
          <a:p>
            <a:r>
              <a:rPr lang="en-US" sz="1400" dirty="0">
                <a:hlinkClick r:id="rId4"/>
              </a:rPr>
              <a:t>Image source</a:t>
            </a:r>
            <a:endParaRPr lang="en-US" sz="1400" dirty="0"/>
          </a:p>
        </p:txBody>
      </p:sp>
    </p:spTree>
    <p:extLst>
      <p:ext uri="{BB962C8B-B14F-4D97-AF65-F5344CB8AC3E}">
        <p14:creationId xmlns:p14="http://schemas.microsoft.com/office/powerpoint/2010/main" val="35357431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78392-2F65-3C41-B0A5-008A92129D06}"/>
              </a:ext>
            </a:extLst>
          </p:cNvPr>
          <p:cNvSpPr>
            <a:spLocks noGrp="1"/>
          </p:cNvSpPr>
          <p:nvPr>
            <p:ph type="title"/>
          </p:nvPr>
        </p:nvSpPr>
        <p:spPr/>
        <p:txBody>
          <a:bodyPr/>
          <a:lstStyle/>
          <a:p>
            <a:r>
              <a:rPr lang="en-US" dirty="0"/>
              <a:t>Encoder-decoder transformer for object detection</a:t>
            </a:r>
          </a:p>
        </p:txBody>
      </p:sp>
      <p:pic>
        <p:nvPicPr>
          <p:cNvPr id="6" name="Content Placeholder 5">
            <a:extLst>
              <a:ext uri="{FF2B5EF4-FFF2-40B4-BE49-F238E27FC236}">
                <a16:creationId xmlns:a16="http://schemas.microsoft.com/office/drawing/2014/main" id="{14C5462C-1A7F-7A44-9FA9-97AD8E234F0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62000" y="928255"/>
            <a:ext cx="10966242" cy="2209800"/>
          </a:xfrm>
        </p:spPr>
      </p:pic>
      <p:sp>
        <p:nvSpPr>
          <p:cNvPr id="4" name="TextBox 3">
            <a:extLst>
              <a:ext uri="{FF2B5EF4-FFF2-40B4-BE49-F238E27FC236}">
                <a16:creationId xmlns:a16="http://schemas.microsoft.com/office/drawing/2014/main" id="{EDEA8E27-84E4-3D41-AC32-5CC22B5B7C6C}"/>
              </a:ext>
            </a:extLst>
          </p:cNvPr>
          <p:cNvSpPr txBox="1"/>
          <p:nvPr/>
        </p:nvSpPr>
        <p:spPr>
          <a:xfrm>
            <a:off x="2133600" y="6324600"/>
            <a:ext cx="7853432" cy="369332"/>
          </a:xfrm>
          <a:prstGeom prst="rect">
            <a:avLst/>
          </a:prstGeom>
          <a:noFill/>
        </p:spPr>
        <p:txBody>
          <a:bodyPr wrap="none" rtlCol="0">
            <a:spAutoFit/>
          </a:bodyPr>
          <a:lstStyle/>
          <a:p>
            <a:r>
              <a:rPr lang="en-US" sz="1800" b="0" dirty="0"/>
              <a:t>N. </a:t>
            </a:r>
            <a:r>
              <a:rPr lang="en-US" sz="1800" b="0" dirty="0" err="1"/>
              <a:t>Carion</a:t>
            </a:r>
            <a:r>
              <a:rPr lang="en-US" sz="1800" b="0" dirty="0"/>
              <a:t> et al. </a:t>
            </a:r>
            <a:r>
              <a:rPr lang="en-US" sz="1800" b="0" dirty="0">
                <a:hlinkClick r:id="rId4"/>
              </a:rPr>
              <a:t>End-to-end object detection with transformers</a:t>
            </a:r>
            <a:r>
              <a:rPr lang="en-US" sz="1800" b="0" dirty="0"/>
              <a:t>. ECCV 2020</a:t>
            </a:r>
          </a:p>
        </p:txBody>
      </p:sp>
      <p:pic>
        <p:nvPicPr>
          <p:cNvPr id="5" name="Picture 4">
            <a:extLst>
              <a:ext uri="{FF2B5EF4-FFF2-40B4-BE49-F238E27FC236}">
                <a16:creationId xmlns:a16="http://schemas.microsoft.com/office/drawing/2014/main" id="{1B46199C-F14D-3D40-BDCA-BD42423E05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000" y="3319645"/>
            <a:ext cx="10870360" cy="2823365"/>
          </a:xfrm>
          <a:prstGeom prst="rect">
            <a:avLst/>
          </a:prstGeom>
        </p:spPr>
      </p:pic>
    </p:spTree>
    <p:extLst>
      <p:ext uri="{BB962C8B-B14F-4D97-AF65-F5344CB8AC3E}">
        <p14:creationId xmlns:p14="http://schemas.microsoft.com/office/powerpoint/2010/main" val="40694100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B52A06-FC39-964E-836F-28FB5DE49BC8}"/>
              </a:ext>
            </a:extLst>
          </p:cNvPr>
          <p:cNvSpPr>
            <a:spLocks noGrp="1"/>
          </p:cNvSpPr>
          <p:nvPr>
            <p:ph type="title"/>
          </p:nvPr>
        </p:nvSpPr>
        <p:spPr/>
        <p:txBody>
          <a:bodyPr/>
          <a:lstStyle/>
          <a:p>
            <a:r>
              <a:rPr lang="en-US" dirty="0" err="1"/>
              <a:t>OpenAI</a:t>
            </a:r>
            <a:r>
              <a:rPr lang="en-US" dirty="0"/>
              <a:t> GPT (Generative Pre-Training)</a:t>
            </a:r>
          </a:p>
        </p:txBody>
      </p:sp>
      <p:sp>
        <p:nvSpPr>
          <p:cNvPr id="9" name="Content Placeholder 8">
            <a:extLst>
              <a:ext uri="{FF2B5EF4-FFF2-40B4-BE49-F238E27FC236}">
                <a16:creationId xmlns:a16="http://schemas.microsoft.com/office/drawing/2014/main" id="{549C7748-9D69-6341-AAC8-9ADE29C95543}"/>
              </a:ext>
            </a:extLst>
          </p:cNvPr>
          <p:cNvSpPr>
            <a:spLocks noGrp="1"/>
          </p:cNvSpPr>
          <p:nvPr>
            <p:ph idx="1"/>
          </p:nvPr>
        </p:nvSpPr>
        <p:spPr/>
        <p:txBody>
          <a:bodyPr/>
          <a:lstStyle/>
          <a:p>
            <a:pPr marL="457200" indent="-457200">
              <a:buFont typeface="Arial" panose="020B0604020202020204" pitchFamily="34" charset="0"/>
              <a:buChar char="•"/>
            </a:pPr>
            <a:r>
              <a:rPr lang="en-US" dirty="0"/>
              <a:t>Pre-training task: next token prediction (causal language modeling)</a:t>
            </a:r>
          </a:p>
          <a:p>
            <a:endParaRPr lang="en-US" dirty="0"/>
          </a:p>
        </p:txBody>
      </p:sp>
      <p:pic>
        <p:nvPicPr>
          <p:cNvPr id="4" name="Picture 3">
            <a:extLst>
              <a:ext uri="{FF2B5EF4-FFF2-40B4-BE49-F238E27FC236}">
                <a16:creationId xmlns:a16="http://schemas.microsoft.com/office/drawing/2014/main" id="{4984BF35-A337-1548-98DE-08FFFF3E68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2800" y="1809881"/>
            <a:ext cx="5486400" cy="4385510"/>
          </a:xfrm>
          <a:prstGeom prst="rect">
            <a:avLst/>
          </a:prstGeom>
        </p:spPr>
      </p:pic>
      <p:sp>
        <p:nvSpPr>
          <p:cNvPr id="7" name="TextBox 6">
            <a:extLst>
              <a:ext uri="{FF2B5EF4-FFF2-40B4-BE49-F238E27FC236}">
                <a16:creationId xmlns:a16="http://schemas.microsoft.com/office/drawing/2014/main" id="{F9F09E6E-4FCC-CA42-8CB5-F8EB5BA40D51}"/>
              </a:ext>
            </a:extLst>
          </p:cNvPr>
          <p:cNvSpPr txBox="1"/>
          <p:nvPr/>
        </p:nvSpPr>
        <p:spPr>
          <a:xfrm>
            <a:off x="10744200" y="6506841"/>
            <a:ext cx="1268296" cy="307777"/>
          </a:xfrm>
          <a:prstGeom prst="rect">
            <a:avLst/>
          </a:prstGeom>
          <a:noFill/>
        </p:spPr>
        <p:txBody>
          <a:bodyPr wrap="none" rtlCol="0">
            <a:spAutoFit/>
          </a:bodyPr>
          <a:lstStyle/>
          <a:p>
            <a:r>
              <a:rPr lang="en-US" sz="1400" dirty="0">
                <a:hlinkClick r:id="rId4"/>
              </a:rPr>
              <a:t>Image source</a:t>
            </a:r>
            <a:endParaRPr lang="en-US" sz="1400" dirty="0"/>
          </a:p>
        </p:txBody>
      </p:sp>
      <p:sp>
        <p:nvSpPr>
          <p:cNvPr id="8" name="Rectangle 7">
            <a:extLst>
              <a:ext uri="{FF2B5EF4-FFF2-40B4-BE49-F238E27FC236}">
                <a16:creationId xmlns:a16="http://schemas.microsoft.com/office/drawing/2014/main" id="{F160895F-1E98-F241-8B24-A386EF356E7D}"/>
              </a:ext>
            </a:extLst>
          </p:cNvPr>
          <p:cNvSpPr/>
          <p:nvPr/>
        </p:nvSpPr>
        <p:spPr>
          <a:xfrm>
            <a:off x="2272748" y="6400800"/>
            <a:ext cx="8242852" cy="338554"/>
          </a:xfrm>
          <a:prstGeom prst="rect">
            <a:avLst/>
          </a:prstGeom>
        </p:spPr>
        <p:txBody>
          <a:bodyPr wrap="square">
            <a:spAutoFit/>
          </a:bodyPr>
          <a:lstStyle/>
          <a:p>
            <a:r>
              <a:rPr lang="en-US" sz="1600" dirty="0"/>
              <a:t>A. Radford et al. </a:t>
            </a:r>
            <a:r>
              <a:rPr lang="en-US" sz="1600" dirty="0">
                <a:hlinkClick r:id="rId5"/>
              </a:rPr>
              <a:t>Improving language understanding by </a:t>
            </a:r>
            <a:r>
              <a:rPr lang="en-US" sz="1600">
                <a:hlinkClick r:id="rId5"/>
              </a:rPr>
              <a:t>generative pre-training</a:t>
            </a:r>
            <a:r>
              <a:rPr lang="en-US" sz="1600" dirty="0"/>
              <a:t>.</a:t>
            </a:r>
            <a:r>
              <a:rPr lang="en-US" sz="1600"/>
              <a:t> </a:t>
            </a:r>
            <a:r>
              <a:rPr lang="en-US" sz="1600" dirty="0"/>
              <a:t>2018</a:t>
            </a:r>
          </a:p>
        </p:txBody>
      </p:sp>
    </p:spTree>
    <p:extLst>
      <p:ext uri="{BB962C8B-B14F-4D97-AF65-F5344CB8AC3E}">
        <p14:creationId xmlns:p14="http://schemas.microsoft.com/office/powerpoint/2010/main" val="2261975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Scaling up transformers</a:t>
            </a:r>
          </a:p>
        </p:txBody>
      </p:sp>
      <p:graphicFrame>
        <p:nvGraphicFramePr>
          <p:cNvPr id="5" name="Table 4"/>
          <p:cNvGraphicFramePr>
            <a:graphicFrameLocks noGrp="1"/>
          </p:cNvGraphicFramePr>
          <p:nvPr>
            <p:extLst>
              <p:ext uri="{D42A27DB-BD31-4B8C-83A1-F6EECF244321}">
                <p14:modId xmlns:p14="http://schemas.microsoft.com/office/powerpoint/2010/main" val="2256491452"/>
              </p:ext>
            </p:extLst>
          </p:nvPr>
        </p:nvGraphicFramePr>
        <p:xfrm>
          <a:off x="159026" y="1049482"/>
          <a:ext cx="11814387" cy="977515"/>
        </p:xfrm>
        <a:graphic>
          <a:graphicData uri="http://schemas.openxmlformats.org/drawingml/2006/table">
            <a:tbl>
              <a:tblPr firstRow="1" bandRow="1">
                <a:tableStyleId>{5C22544A-7EE6-4342-B048-85BDC9FD1C3A}</a:tableStyleId>
              </a:tblPr>
              <a:tblGrid>
                <a:gridCol w="1932051">
                  <a:extLst>
                    <a:ext uri="{9D8B030D-6E8A-4147-A177-3AD203B41FA5}">
                      <a16:colId xmlns:a16="http://schemas.microsoft.com/office/drawing/2014/main" val="20000"/>
                    </a:ext>
                  </a:extLst>
                </a:gridCol>
                <a:gridCol w="1647056">
                  <a:extLst>
                    <a:ext uri="{9D8B030D-6E8A-4147-A177-3AD203B41FA5}">
                      <a16:colId xmlns:a16="http://schemas.microsoft.com/office/drawing/2014/main" val="20001"/>
                    </a:ext>
                  </a:extLst>
                </a:gridCol>
                <a:gridCol w="1647056">
                  <a:extLst>
                    <a:ext uri="{9D8B030D-6E8A-4147-A177-3AD203B41FA5}">
                      <a16:colId xmlns:a16="http://schemas.microsoft.com/office/drawing/2014/main" val="20002"/>
                    </a:ext>
                  </a:extLst>
                </a:gridCol>
                <a:gridCol w="1647056">
                  <a:extLst>
                    <a:ext uri="{9D8B030D-6E8A-4147-A177-3AD203B41FA5}">
                      <a16:colId xmlns:a16="http://schemas.microsoft.com/office/drawing/2014/main" val="20003"/>
                    </a:ext>
                  </a:extLst>
                </a:gridCol>
                <a:gridCol w="1647056">
                  <a:extLst>
                    <a:ext uri="{9D8B030D-6E8A-4147-A177-3AD203B41FA5}">
                      <a16:colId xmlns:a16="http://schemas.microsoft.com/office/drawing/2014/main" val="20004"/>
                    </a:ext>
                  </a:extLst>
                </a:gridCol>
                <a:gridCol w="992733">
                  <a:extLst>
                    <a:ext uri="{9D8B030D-6E8A-4147-A177-3AD203B41FA5}">
                      <a16:colId xmlns:a16="http://schemas.microsoft.com/office/drawing/2014/main" val="20005"/>
                    </a:ext>
                  </a:extLst>
                </a:gridCol>
                <a:gridCol w="2301379">
                  <a:extLst>
                    <a:ext uri="{9D8B030D-6E8A-4147-A177-3AD203B41FA5}">
                      <a16:colId xmlns:a16="http://schemas.microsoft.com/office/drawing/2014/main" val="20006"/>
                    </a:ext>
                  </a:extLst>
                </a:gridCol>
              </a:tblGrid>
              <a:tr h="336602">
                <a:tc>
                  <a:txBody>
                    <a:bodyPr/>
                    <a:lstStyle/>
                    <a:p>
                      <a:r>
                        <a:rPr lang="en-US" sz="1400" dirty="0"/>
                        <a:t>Model</a:t>
                      </a:r>
                    </a:p>
                  </a:txBody>
                  <a:tcPr>
                    <a:solidFill>
                      <a:schemeClr val="accent2"/>
                    </a:solidFill>
                  </a:tcPr>
                </a:tc>
                <a:tc>
                  <a:txBody>
                    <a:bodyPr/>
                    <a:lstStyle/>
                    <a:p>
                      <a:r>
                        <a:rPr lang="en-US" sz="1400" dirty="0"/>
                        <a:t>Layers</a:t>
                      </a:r>
                    </a:p>
                  </a:txBody>
                  <a:tcPr>
                    <a:solidFill>
                      <a:schemeClr val="accent2"/>
                    </a:solidFill>
                  </a:tcPr>
                </a:tc>
                <a:tc>
                  <a:txBody>
                    <a:bodyPr/>
                    <a:lstStyle/>
                    <a:p>
                      <a:r>
                        <a:rPr lang="en-US" sz="1400" dirty="0"/>
                        <a:t>Hidden dim.</a:t>
                      </a:r>
                    </a:p>
                  </a:txBody>
                  <a:tcPr>
                    <a:solidFill>
                      <a:schemeClr val="accent2"/>
                    </a:solidFill>
                  </a:tcPr>
                </a:tc>
                <a:tc>
                  <a:txBody>
                    <a:bodyPr/>
                    <a:lstStyle/>
                    <a:p>
                      <a:r>
                        <a:rPr lang="en-US" sz="1400" dirty="0"/>
                        <a:t>Heads</a:t>
                      </a:r>
                    </a:p>
                  </a:txBody>
                  <a:tcPr>
                    <a:solidFill>
                      <a:schemeClr val="accent2"/>
                    </a:solidFill>
                  </a:tcPr>
                </a:tc>
                <a:tc>
                  <a:txBody>
                    <a:bodyPr/>
                    <a:lstStyle/>
                    <a:p>
                      <a:r>
                        <a:rPr lang="en-US" sz="1400" dirty="0" err="1"/>
                        <a:t>Params</a:t>
                      </a:r>
                      <a:endParaRPr lang="en-US" sz="1400" dirty="0"/>
                    </a:p>
                  </a:txBody>
                  <a:tcPr>
                    <a:solidFill>
                      <a:schemeClr val="accent2"/>
                    </a:solidFill>
                  </a:tcPr>
                </a:tc>
                <a:tc>
                  <a:txBody>
                    <a:bodyPr/>
                    <a:lstStyle/>
                    <a:p>
                      <a:r>
                        <a:rPr lang="en-US" sz="1400" dirty="0"/>
                        <a:t>Data</a:t>
                      </a:r>
                    </a:p>
                  </a:txBody>
                  <a:tcPr>
                    <a:solidFill>
                      <a:schemeClr val="accent2"/>
                    </a:solidFill>
                  </a:tcPr>
                </a:tc>
                <a:tc>
                  <a:txBody>
                    <a:bodyPr/>
                    <a:lstStyle/>
                    <a:p>
                      <a:r>
                        <a:rPr lang="en-US" sz="1400" dirty="0"/>
                        <a:t>Training</a:t>
                      </a:r>
                    </a:p>
                  </a:txBody>
                  <a:tcPr>
                    <a:solidFill>
                      <a:schemeClr val="accent2"/>
                    </a:solidFill>
                  </a:tcPr>
                </a:tc>
                <a:extLst>
                  <a:ext uri="{0D108BD9-81ED-4DB2-BD59-A6C34878D82A}">
                    <a16:rowId xmlns:a16="http://schemas.microsoft.com/office/drawing/2014/main" val="10000"/>
                  </a:ext>
                </a:extLst>
              </a:tr>
              <a:tr h="300332">
                <a:tc>
                  <a:txBody>
                    <a:bodyPr/>
                    <a:lstStyle/>
                    <a:p>
                      <a:r>
                        <a:rPr lang="en-US" sz="1400" dirty="0"/>
                        <a:t>Transformer-Base</a:t>
                      </a:r>
                    </a:p>
                  </a:txBody>
                  <a:tcPr>
                    <a:solidFill>
                      <a:schemeClr val="bg1">
                        <a:lumMod val="95000"/>
                      </a:schemeClr>
                    </a:solidFill>
                  </a:tcPr>
                </a:tc>
                <a:tc>
                  <a:txBody>
                    <a:bodyPr/>
                    <a:lstStyle/>
                    <a:p>
                      <a:r>
                        <a:rPr lang="en-US" sz="1400" dirty="0"/>
                        <a:t>12</a:t>
                      </a:r>
                    </a:p>
                  </a:txBody>
                  <a:tcPr>
                    <a:solidFill>
                      <a:schemeClr val="bg1">
                        <a:lumMod val="95000"/>
                      </a:schemeClr>
                    </a:solidFill>
                  </a:tcPr>
                </a:tc>
                <a:tc>
                  <a:txBody>
                    <a:bodyPr/>
                    <a:lstStyle/>
                    <a:p>
                      <a:r>
                        <a:rPr lang="en-US" sz="1400" dirty="0"/>
                        <a:t>512</a:t>
                      </a:r>
                    </a:p>
                  </a:txBody>
                  <a:tcPr>
                    <a:solidFill>
                      <a:schemeClr val="bg1">
                        <a:lumMod val="95000"/>
                      </a:schemeClr>
                    </a:solidFill>
                  </a:tcPr>
                </a:tc>
                <a:tc>
                  <a:txBody>
                    <a:bodyPr/>
                    <a:lstStyle/>
                    <a:p>
                      <a:r>
                        <a:rPr lang="en-US" sz="1400" dirty="0"/>
                        <a:t>8</a:t>
                      </a:r>
                    </a:p>
                  </a:txBody>
                  <a:tcPr>
                    <a:solidFill>
                      <a:schemeClr val="bg1">
                        <a:lumMod val="95000"/>
                      </a:schemeClr>
                    </a:solidFill>
                  </a:tcPr>
                </a:tc>
                <a:tc>
                  <a:txBody>
                    <a:bodyPr/>
                    <a:lstStyle/>
                    <a:p>
                      <a:r>
                        <a:rPr lang="en-US" sz="1400" dirty="0"/>
                        <a:t>65M</a:t>
                      </a:r>
                    </a:p>
                  </a:txBody>
                  <a:tcPr>
                    <a:solidFill>
                      <a:schemeClr val="bg1">
                        <a:lumMod val="95000"/>
                      </a:schemeClr>
                    </a:solidFill>
                  </a:tcPr>
                </a:tc>
                <a:tc>
                  <a:txBody>
                    <a:bodyPr/>
                    <a:lstStyle/>
                    <a:p>
                      <a:endParaRPr lang="en-US" sz="1400" dirty="0"/>
                    </a:p>
                  </a:txBody>
                  <a:tcPr>
                    <a:solidFill>
                      <a:schemeClr val="bg1">
                        <a:lumMod val="95000"/>
                      </a:schemeClr>
                    </a:solidFill>
                  </a:tcPr>
                </a:tc>
                <a:tc>
                  <a:txBody>
                    <a:bodyPr/>
                    <a:lstStyle/>
                    <a:p>
                      <a:r>
                        <a:rPr lang="en-US" sz="1400" dirty="0"/>
                        <a:t>8x P100 (12</a:t>
                      </a:r>
                      <a:r>
                        <a:rPr lang="en-US" sz="1400" baseline="0" dirty="0"/>
                        <a:t> hours)</a:t>
                      </a:r>
                      <a:endParaRPr lang="en-US" sz="1400" dirty="0"/>
                    </a:p>
                  </a:txBody>
                  <a:tcPr>
                    <a:solidFill>
                      <a:schemeClr val="bg1">
                        <a:lumMod val="95000"/>
                      </a:schemeClr>
                    </a:solidFill>
                  </a:tcPr>
                </a:tc>
                <a:extLst>
                  <a:ext uri="{0D108BD9-81ED-4DB2-BD59-A6C34878D82A}">
                    <a16:rowId xmlns:a16="http://schemas.microsoft.com/office/drawing/2014/main" val="10001"/>
                  </a:ext>
                </a:extLst>
              </a:tr>
              <a:tr h="336113">
                <a:tc>
                  <a:txBody>
                    <a:bodyPr/>
                    <a:lstStyle/>
                    <a:p>
                      <a:r>
                        <a:rPr lang="en-US" sz="1400" dirty="0"/>
                        <a:t>Transformer-Large</a:t>
                      </a:r>
                    </a:p>
                  </a:txBody>
                  <a:tcPr>
                    <a:solidFill>
                      <a:schemeClr val="bg1">
                        <a:lumMod val="95000"/>
                      </a:schemeClr>
                    </a:solidFill>
                  </a:tcPr>
                </a:tc>
                <a:tc>
                  <a:txBody>
                    <a:bodyPr/>
                    <a:lstStyle/>
                    <a:p>
                      <a:r>
                        <a:rPr lang="en-US" sz="1400" dirty="0"/>
                        <a:t>12</a:t>
                      </a:r>
                    </a:p>
                  </a:txBody>
                  <a:tcPr>
                    <a:solidFill>
                      <a:schemeClr val="bg1">
                        <a:lumMod val="95000"/>
                      </a:schemeClr>
                    </a:solidFill>
                  </a:tcPr>
                </a:tc>
                <a:tc>
                  <a:txBody>
                    <a:bodyPr/>
                    <a:lstStyle/>
                    <a:p>
                      <a:r>
                        <a:rPr lang="en-US" sz="1400" dirty="0"/>
                        <a:t>1024</a:t>
                      </a:r>
                    </a:p>
                  </a:txBody>
                  <a:tcPr>
                    <a:solidFill>
                      <a:schemeClr val="bg1">
                        <a:lumMod val="95000"/>
                      </a:schemeClr>
                    </a:solidFill>
                  </a:tcPr>
                </a:tc>
                <a:tc>
                  <a:txBody>
                    <a:bodyPr/>
                    <a:lstStyle/>
                    <a:p>
                      <a:r>
                        <a:rPr lang="en-US" sz="1400" dirty="0"/>
                        <a:t>16</a:t>
                      </a:r>
                    </a:p>
                  </a:txBody>
                  <a:tcPr>
                    <a:solidFill>
                      <a:schemeClr val="bg1">
                        <a:lumMod val="95000"/>
                      </a:schemeClr>
                    </a:solidFill>
                  </a:tcPr>
                </a:tc>
                <a:tc>
                  <a:txBody>
                    <a:bodyPr/>
                    <a:lstStyle/>
                    <a:p>
                      <a:r>
                        <a:rPr lang="en-US" sz="1400" dirty="0"/>
                        <a:t>213M</a:t>
                      </a:r>
                    </a:p>
                  </a:txBody>
                  <a:tcPr>
                    <a:solidFill>
                      <a:schemeClr val="bg1">
                        <a:lumMod val="95000"/>
                      </a:schemeClr>
                    </a:solidFill>
                  </a:tcPr>
                </a:tc>
                <a:tc>
                  <a:txBody>
                    <a:bodyPr/>
                    <a:lstStyle/>
                    <a:p>
                      <a:endParaRPr lang="en-US" sz="1400" dirty="0"/>
                    </a:p>
                  </a:txBody>
                  <a:tcPr>
                    <a:solidFill>
                      <a:schemeClr val="bg1">
                        <a:lumMod val="95000"/>
                      </a:schemeClr>
                    </a:solidFill>
                  </a:tcPr>
                </a:tc>
                <a:tc>
                  <a:txBody>
                    <a:bodyPr/>
                    <a:lstStyle/>
                    <a:p>
                      <a:r>
                        <a:rPr lang="en-US" sz="1400" dirty="0"/>
                        <a:t>8x P100 (3.5</a:t>
                      </a:r>
                      <a:r>
                        <a:rPr lang="en-US" sz="1400" baseline="0" dirty="0"/>
                        <a:t> days)</a:t>
                      </a:r>
                      <a:endParaRPr lang="en-US" sz="1400" dirty="0"/>
                    </a:p>
                  </a:txBody>
                  <a:tcPr>
                    <a:solidFill>
                      <a:schemeClr val="bg1">
                        <a:lumMod val="95000"/>
                      </a:schemeClr>
                    </a:solidFill>
                  </a:tcPr>
                </a:tc>
                <a:extLst>
                  <a:ext uri="{0D108BD9-81ED-4DB2-BD59-A6C34878D82A}">
                    <a16:rowId xmlns:a16="http://schemas.microsoft.com/office/drawing/2014/main" val="10002"/>
                  </a:ext>
                </a:extLst>
              </a:tr>
            </a:tbl>
          </a:graphicData>
        </a:graphic>
      </p:graphicFrame>
      <p:sp>
        <p:nvSpPr>
          <p:cNvPr id="8" name="TextBox 7"/>
          <p:cNvSpPr txBox="1"/>
          <p:nvPr/>
        </p:nvSpPr>
        <p:spPr>
          <a:xfrm>
            <a:off x="3352800" y="6400800"/>
            <a:ext cx="5984972" cy="338554"/>
          </a:xfrm>
          <a:prstGeom prst="rect">
            <a:avLst/>
          </a:prstGeom>
          <a:noFill/>
        </p:spPr>
        <p:txBody>
          <a:bodyPr wrap="none" rtlCol="0">
            <a:spAutoFit/>
          </a:bodyPr>
          <a:lstStyle/>
          <a:p>
            <a:r>
              <a:rPr lang="en-US" sz="1600" dirty="0"/>
              <a:t>Vaswani et al. </a:t>
            </a:r>
            <a:r>
              <a:rPr lang="en-US" sz="1600" dirty="0">
                <a:hlinkClick r:id="rId2"/>
              </a:rPr>
              <a:t>Attention is all you need</a:t>
            </a:r>
            <a:r>
              <a:rPr lang="en-US" sz="1600" dirty="0"/>
              <a:t>. </a:t>
            </a:r>
            <a:r>
              <a:rPr lang="en-US" sz="1600" dirty="0" err="1"/>
              <a:t>NeurIPS</a:t>
            </a:r>
            <a:r>
              <a:rPr lang="en-US" sz="1600" dirty="0"/>
              <a:t> 2017 (Google)</a:t>
            </a:r>
          </a:p>
        </p:txBody>
      </p:sp>
      <p:sp>
        <p:nvSpPr>
          <p:cNvPr id="6" name="TextBox 5">
            <a:extLst>
              <a:ext uri="{FF2B5EF4-FFF2-40B4-BE49-F238E27FC236}">
                <a16:creationId xmlns:a16="http://schemas.microsoft.com/office/drawing/2014/main" id="{1633AA05-2D1C-6942-B0C2-15915974CF82}"/>
              </a:ext>
            </a:extLst>
          </p:cNvPr>
          <p:cNvSpPr txBox="1"/>
          <p:nvPr/>
        </p:nvSpPr>
        <p:spPr>
          <a:xfrm>
            <a:off x="10032434" y="38395"/>
            <a:ext cx="2159566" cy="369332"/>
          </a:xfrm>
          <a:prstGeom prst="rect">
            <a:avLst/>
          </a:prstGeom>
          <a:noFill/>
        </p:spPr>
        <p:txBody>
          <a:bodyPr wrap="none" rtlCol="0">
            <a:spAutoFit/>
          </a:bodyPr>
          <a:lstStyle/>
          <a:p>
            <a:r>
              <a:rPr lang="en-US" dirty="0"/>
              <a:t>Source: </a:t>
            </a:r>
            <a:r>
              <a:rPr lang="en-US" dirty="0">
                <a:hlinkClick r:id="rId3"/>
              </a:rPr>
              <a:t>J. Johnson</a:t>
            </a:r>
            <a:endParaRPr lang="en-US" dirty="0"/>
          </a:p>
        </p:txBody>
      </p:sp>
    </p:spTree>
    <p:extLst>
      <p:ext uri="{BB962C8B-B14F-4D97-AF65-F5344CB8AC3E}">
        <p14:creationId xmlns:p14="http://schemas.microsoft.com/office/powerpoint/2010/main" val="22348481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Scaling up transformers</a:t>
            </a:r>
          </a:p>
        </p:txBody>
      </p:sp>
      <p:graphicFrame>
        <p:nvGraphicFramePr>
          <p:cNvPr id="5" name="Table 4"/>
          <p:cNvGraphicFramePr>
            <a:graphicFrameLocks noGrp="1"/>
          </p:cNvGraphicFramePr>
          <p:nvPr>
            <p:extLst>
              <p:ext uri="{D42A27DB-BD31-4B8C-83A1-F6EECF244321}">
                <p14:modId xmlns:p14="http://schemas.microsoft.com/office/powerpoint/2010/main" val="2541226147"/>
              </p:ext>
            </p:extLst>
          </p:nvPr>
        </p:nvGraphicFramePr>
        <p:xfrm>
          <a:off x="159026" y="1049482"/>
          <a:ext cx="11814387" cy="1660002"/>
        </p:xfrm>
        <a:graphic>
          <a:graphicData uri="http://schemas.openxmlformats.org/drawingml/2006/table">
            <a:tbl>
              <a:tblPr firstRow="1" bandRow="1">
                <a:tableStyleId>{5C22544A-7EE6-4342-B048-85BDC9FD1C3A}</a:tableStyleId>
              </a:tblPr>
              <a:tblGrid>
                <a:gridCol w="1932051">
                  <a:extLst>
                    <a:ext uri="{9D8B030D-6E8A-4147-A177-3AD203B41FA5}">
                      <a16:colId xmlns:a16="http://schemas.microsoft.com/office/drawing/2014/main" val="20000"/>
                    </a:ext>
                  </a:extLst>
                </a:gridCol>
                <a:gridCol w="1647056">
                  <a:extLst>
                    <a:ext uri="{9D8B030D-6E8A-4147-A177-3AD203B41FA5}">
                      <a16:colId xmlns:a16="http://schemas.microsoft.com/office/drawing/2014/main" val="20001"/>
                    </a:ext>
                  </a:extLst>
                </a:gridCol>
                <a:gridCol w="1647056">
                  <a:extLst>
                    <a:ext uri="{9D8B030D-6E8A-4147-A177-3AD203B41FA5}">
                      <a16:colId xmlns:a16="http://schemas.microsoft.com/office/drawing/2014/main" val="20002"/>
                    </a:ext>
                  </a:extLst>
                </a:gridCol>
                <a:gridCol w="1647056">
                  <a:extLst>
                    <a:ext uri="{9D8B030D-6E8A-4147-A177-3AD203B41FA5}">
                      <a16:colId xmlns:a16="http://schemas.microsoft.com/office/drawing/2014/main" val="20003"/>
                    </a:ext>
                  </a:extLst>
                </a:gridCol>
                <a:gridCol w="1647056">
                  <a:extLst>
                    <a:ext uri="{9D8B030D-6E8A-4147-A177-3AD203B41FA5}">
                      <a16:colId xmlns:a16="http://schemas.microsoft.com/office/drawing/2014/main" val="20004"/>
                    </a:ext>
                  </a:extLst>
                </a:gridCol>
                <a:gridCol w="992733">
                  <a:extLst>
                    <a:ext uri="{9D8B030D-6E8A-4147-A177-3AD203B41FA5}">
                      <a16:colId xmlns:a16="http://schemas.microsoft.com/office/drawing/2014/main" val="20005"/>
                    </a:ext>
                  </a:extLst>
                </a:gridCol>
                <a:gridCol w="2301379">
                  <a:extLst>
                    <a:ext uri="{9D8B030D-6E8A-4147-A177-3AD203B41FA5}">
                      <a16:colId xmlns:a16="http://schemas.microsoft.com/office/drawing/2014/main" val="20006"/>
                    </a:ext>
                  </a:extLst>
                </a:gridCol>
              </a:tblGrid>
              <a:tr h="336602">
                <a:tc>
                  <a:txBody>
                    <a:bodyPr/>
                    <a:lstStyle/>
                    <a:p>
                      <a:r>
                        <a:rPr lang="en-US" sz="1400" dirty="0"/>
                        <a:t>Model</a:t>
                      </a:r>
                    </a:p>
                  </a:txBody>
                  <a:tcPr>
                    <a:solidFill>
                      <a:schemeClr val="accent2"/>
                    </a:solidFill>
                  </a:tcPr>
                </a:tc>
                <a:tc>
                  <a:txBody>
                    <a:bodyPr/>
                    <a:lstStyle/>
                    <a:p>
                      <a:r>
                        <a:rPr lang="en-US" sz="1400" dirty="0"/>
                        <a:t>Layers</a:t>
                      </a:r>
                    </a:p>
                  </a:txBody>
                  <a:tcPr>
                    <a:solidFill>
                      <a:schemeClr val="accent2"/>
                    </a:solidFill>
                  </a:tcPr>
                </a:tc>
                <a:tc>
                  <a:txBody>
                    <a:bodyPr/>
                    <a:lstStyle/>
                    <a:p>
                      <a:r>
                        <a:rPr lang="en-US" sz="1400" dirty="0"/>
                        <a:t>Hidden dim.</a:t>
                      </a:r>
                    </a:p>
                  </a:txBody>
                  <a:tcPr>
                    <a:solidFill>
                      <a:schemeClr val="accent2"/>
                    </a:solidFill>
                  </a:tcPr>
                </a:tc>
                <a:tc>
                  <a:txBody>
                    <a:bodyPr/>
                    <a:lstStyle/>
                    <a:p>
                      <a:r>
                        <a:rPr lang="en-US" sz="1400" dirty="0"/>
                        <a:t>Heads</a:t>
                      </a:r>
                    </a:p>
                  </a:txBody>
                  <a:tcPr>
                    <a:solidFill>
                      <a:schemeClr val="accent2"/>
                    </a:solidFill>
                  </a:tcPr>
                </a:tc>
                <a:tc>
                  <a:txBody>
                    <a:bodyPr/>
                    <a:lstStyle/>
                    <a:p>
                      <a:r>
                        <a:rPr lang="en-US" sz="1400" dirty="0" err="1"/>
                        <a:t>Params</a:t>
                      </a:r>
                      <a:endParaRPr lang="en-US" sz="1400" dirty="0"/>
                    </a:p>
                  </a:txBody>
                  <a:tcPr>
                    <a:solidFill>
                      <a:schemeClr val="accent2"/>
                    </a:solidFill>
                  </a:tcPr>
                </a:tc>
                <a:tc>
                  <a:txBody>
                    <a:bodyPr/>
                    <a:lstStyle/>
                    <a:p>
                      <a:r>
                        <a:rPr lang="en-US" sz="1400" dirty="0"/>
                        <a:t>Data</a:t>
                      </a:r>
                    </a:p>
                  </a:txBody>
                  <a:tcPr>
                    <a:solidFill>
                      <a:schemeClr val="accent2"/>
                    </a:solidFill>
                  </a:tcPr>
                </a:tc>
                <a:tc>
                  <a:txBody>
                    <a:bodyPr/>
                    <a:lstStyle/>
                    <a:p>
                      <a:r>
                        <a:rPr lang="en-US" sz="1400" dirty="0"/>
                        <a:t>Training</a:t>
                      </a:r>
                    </a:p>
                  </a:txBody>
                  <a:tcPr>
                    <a:solidFill>
                      <a:schemeClr val="accent2"/>
                    </a:solidFill>
                  </a:tcPr>
                </a:tc>
                <a:extLst>
                  <a:ext uri="{0D108BD9-81ED-4DB2-BD59-A6C34878D82A}">
                    <a16:rowId xmlns:a16="http://schemas.microsoft.com/office/drawing/2014/main" val="10000"/>
                  </a:ext>
                </a:extLst>
              </a:tr>
              <a:tr h="300332">
                <a:tc>
                  <a:txBody>
                    <a:bodyPr/>
                    <a:lstStyle/>
                    <a:p>
                      <a:r>
                        <a:rPr lang="en-US" sz="1400" dirty="0"/>
                        <a:t>Transformer-Base</a:t>
                      </a:r>
                    </a:p>
                  </a:txBody>
                  <a:tcPr>
                    <a:solidFill>
                      <a:schemeClr val="bg1">
                        <a:lumMod val="95000"/>
                      </a:schemeClr>
                    </a:solidFill>
                  </a:tcPr>
                </a:tc>
                <a:tc>
                  <a:txBody>
                    <a:bodyPr/>
                    <a:lstStyle/>
                    <a:p>
                      <a:r>
                        <a:rPr lang="en-US" sz="1400" dirty="0"/>
                        <a:t>12</a:t>
                      </a:r>
                    </a:p>
                  </a:txBody>
                  <a:tcPr>
                    <a:solidFill>
                      <a:schemeClr val="bg1">
                        <a:lumMod val="95000"/>
                      </a:schemeClr>
                    </a:solidFill>
                  </a:tcPr>
                </a:tc>
                <a:tc>
                  <a:txBody>
                    <a:bodyPr/>
                    <a:lstStyle/>
                    <a:p>
                      <a:r>
                        <a:rPr lang="en-US" sz="1400" dirty="0"/>
                        <a:t>512</a:t>
                      </a:r>
                    </a:p>
                  </a:txBody>
                  <a:tcPr>
                    <a:solidFill>
                      <a:schemeClr val="bg1">
                        <a:lumMod val="95000"/>
                      </a:schemeClr>
                    </a:solidFill>
                  </a:tcPr>
                </a:tc>
                <a:tc>
                  <a:txBody>
                    <a:bodyPr/>
                    <a:lstStyle/>
                    <a:p>
                      <a:r>
                        <a:rPr lang="en-US" sz="1400" dirty="0"/>
                        <a:t>8</a:t>
                      </a:r>
                    </a:p>
                  </a:txBody>
                  <a:tcPr>
                    <a:solidFill>
                      <a:schemeClr val="bg1">
                        <a:lumMod val="95000"/>
                      </a:schemeClr>
                    </a:solidFill>
                  </a:tcPr>
                </a:tc>
                <a:tc>
                  <a:txBody>
                    <a:bodyPr/>
                    <a:lstStyle/>
                    <a:p>
                      <a:r>
                        <a:rPr lang="en-US" sz="1400" dirty="0"/>
                        <a:t>65M</a:t>
                      </a:r>
                    </a:p>
                  </a:txBody>
                  <a:tcPr>
                    <a:solidFill>
                      <a:schemeClr val="bg1">
                        <a:lumMod val="95000"/>
                      </a:schemeClr>
                    </a:solidFill>
                  </a:tcPr>
                </a:tc>
                <a:tc>
                  <a:txBody>
                    <a:bodyPr/>
                    <a:lstStyle/>
                    <a:p>
                      <a:endParaRPr lang="en-US" sz="1400" dirty="0"/>
                    </a:p>
                  </a:txBody>
                  <a:tcPr>
                    <a:solidFill>
                      <a:schemeClr val="bg1">
                        <a:lumMod val="95000"/>
                      </a:schemeClr>
                    </a:solidFill>
                  </a:tcPr>
                </a:tc>
                <a:tc>
                  <a:txBody>
                    <a:bodyPr/>
                    <a:lstStyle/>
                    <a:p>
                      <a:r>
                        <a:rPr lang="en-US" sz="1400" dirty="0"/>
                        <a:t>8x P100 (12</a:t>
                      </a:r>
                      <a:r>
                        <a:rPr lang="en-US" sz="1400" baseline="0" dirty="0"/>
                        <a:t> hours)</a:t>
                      </a:r>
                      <a:endParaRPr lang="en-US" sz="1400" dirty="0"/>
                    </a:p>
                  </a:txBody>
                  <a:tcPr>
                    <a:solidFill>
                      <a:schemeClr val="bg1">
                        <a:lumMod val="95000"/>
                      </a:schemeClr>
                    </a:solidFill>
                  </a:tcPr>
                </a:tc>
                <a:extLst>
                  <a:ext uri="{0D108BD9-81ED-4DB2-BD59-A6C34878D82A}">
                    <a16:rowId xmlns:a16="http://schemas.microsoft.com/office/drawing/2014/main" val="10001"/>
                  </a:ext>
                </a:extLst>
              </a:tr>
              <a:tr h="336113">
                <a:tc>
                  <a:txBody>
                    <a:bodyPr/>
                    <a:lstStyle/>
                    <a:p>
                      <a:r>
                        <a:rPr lang="en-US" sz="1400" dirty="0"/>
                        <a:t>Transformer-Large</a:t>
                      </a:r>
                    </a:p>
                  </a:txBody>
                  <a:tcPr>
                    <a:solidFill>
                      <a:schemeClr val="bg1">
                        <a:lumMod val="95000"/>
                      </a:schemeClr>
                    </a:solidFill>
                  </a:tcPr>
                </a:tc>
                <a:tc>
                  <a:txBody>
                    <a:bodyPr/>
                    <a:lstStyle/>
                    <a:p>
                      <a:r>
                        <a:rPr lang="en-US" sz="1400" dirty="0"/>
                        <a:t>12</a:t>
                      </a:r>
                    </a:p>
                  </a:txBody>
                  <a:tcPr>
                    <a:solidFill>
                      <a:schemeClr val="bg1">
                        <a:lumMod val="95000"/>
                      </a:schemeClr>
                    </a:solidFill>
                  </a:tcPr>
                </a:tc>
                <a:tc>
                  <a:txBody>
                    <a:bodyPr/>
                    <a:lstStyle/>
                    <a:p>
                      <a:r>
                        <a:rPr lang="en-US" sz="1400" dirty="0"/>
                        <a:t>1024</a:t>
                      </a:r>
                    </a:p>
                  </a:txBody>
                  <a:tcPr>
                    <a:solidFill>
                      <a:schemeClr val="bg1">
                        <a:lumMod val="95000"/>
                      </a:schemeClr>
                    </a:solidFill>
                  </a:tcPr>
                </a:tc>
                <a:tc>
                  <a:txBody>
                    <a:bodyPr/>
                    <a:lstStyle/>
                    <a:p>
                      <a:r>
                        <a:rPr lang="en-US" sz="1400" dirty="0"/>
                        <a:t>16</a:t>
                      </a:r>
                    </a:p>
                  </a:txBody>
                  <a:tcPr>
                    <a:solidFill>
                      <a:schemeClr val="bg1">
                        <a:lumMod val="95000"/>
                      </a:schemeClr>
                    </a:solidFill>
                  </a:tcPr>
                </a:tc>
                <a:tc>
                  <a:txBody>
                    <a:bodyPr/>
                    <a:lstStyle/>
                    <a:p>
                      <a:r>
                        <a:rPr lang="en-US" sz="1400" dirty="0"/>
                        <a:t>213M</a:t>
                      </a:r>
                    </a:p>
                  </a:txBody>
                  <a:tcPr>
                    <a:solidFill>
                      <a:schemeClr val="bg1">
                        <a:lumMod val="95000"/>
                      </a:schemeClr>
                    </a:solidFill>
                  </a:tcPr>
                </a:tc>
                <a:tc>
                  <a:txBody>
                    <a:bodyPr/>
                    <a:lstStyle/>
                    <a:p>
                      <a:endParaRPr lang="en-US" sz="1400" dirty="0"/>
                    </a:p>
                  </a:txBody>
                  <a:tcPr>
                    <a:solidFill>
                      <a:schemeClr val="bg1">
                        <a:lumMod val="95000"/>
                      </a:schemeClr>
                    </a:solidFill>
                  </a:tcPr>
                </a:tc>
                <a:tc>
                  <a:txBody>
                    <a:bodyPr/>
                    <a:lstStyle/>
                    <a:p>
                      <a:r>
                        <a:rPr lang="en-US" sz="1400" dirty="0"/>
                        <a:t>8x P100 (3.5</a:t>
                      </a:r>
                      <a:r>
                        <a:rPr lang="en-US" sz="1400" baseline="0" dirty="0"/>
                        <a:t> days)</a:t>
                      </a:r>
                      <a:endParaRPr lang="en-US" sz="1400" dirty="0"/>
                    </a:p>
                  </a:txBody>
                  <a:tcPr>
                    <a:solidFill>
                      <a:schemeClr val="bg1">
                        <a:lumMod val="95000"/>
                      </a:schemeClr>
                    </a:solidFill>
                  </a:tcPr>
                </a:tc>
                <a:extLst>
                  <a:ext uri="{0D108BD9-81ED-4DB2-BD59-A6C34878D82A}">
                    <a16:rowId xmlns:a16="http://schemas.microsoft.com/office/drawing/2014/main" val="10002"/>
                  </a:ext>
                </a:extLst>
              </a:tr>
              <a:tr h="337930">
                <a:tc>
                  <a:txBody>
                    <a:bodyPr/>
                    <a:lstStyle/>
                    <a:p>
                      <a:r>
                        <a:rPr lang="en-US" sz="1400" dirty="0"/>
                        <a:t>BERT-Base</a:t>
                      </a:r>
                    </a:p>
                  </a:txBody>
                  <a:tcPr>
                    <a:solidFill>
                      <a:schemeClr val="accent1">
                        <a:lumMod val="20000"/>
                        <a:lumOff val="80000"/>
                      </a:schemeClr>
                    </a:solidFill>
                  </a:tcPr>
                </a:tc>
                <a:tc>
                  <a:txBody>
                    <a:bodyPr/>
                    <a:lstStyle/>
                    <a:p>
                      <a:r>
                        <a:rPr lang="en-US" sz="1400" dirty="0"/>
                        <a:t>12</a:t>
                      </a:r>
                    </a:p>
                  </a:txBody>
                  <a:tcPr>
                    <a:solidFill>
                      <a:schemeClr val="accent1">
                        <a:lumMod val="20000"/>
                        <a:lumOff val="80000"/>
                      </a:schemeClr>
                    </a:solidFill>
                  </a:tcPr>
                </a:tc>
                <a:tc>
                  <a:txBody>
                    <a:bodyPr/>
                    <a:lstStyle/>
                    <a:p>
                      <a:r>
                        <a:rPr lang="en-US" sz="1400" dirty="0"/>
                        <a:t>768</a:t>
                      </a:r>
                    </a:p>
                  </a:txBody>
                  <a:tcPr>
                    <a:solidFill>
                      <a:schemeClr val="accent1">
                        <a:lumMod val="20000"/>
                        <a:lumOff val="80000"/>
                      </a:schemeClr>
                    </a:solidFill>
                  </a:tcPr>
                </a:tc>
                <a:tc>
                  <a:txBody>
                    <a:bodyPr/>
                    <a:lstStyle/>
                    <a:p>
                      <a:r>
                        <a:rPr lang="en-US" sz="1400" dirty="0"/>
                        <a:t>12</a:t>
                      </a:r>
                    </a:p>
                  </a:txBody>
                  <a:tcPr>
                    <a:solidFill>
                      <a:schemeClr val="accent1">
                        <a:lumMod val="20000"/>
                        <a:lumOff val="80000"/>
                      </a:schemeClr>
                    </a:solidFill>
                  </a:tcPr>
                </a:tc>
                <a:tc>
                  <a:txBody>
                    <a:bodyPr/>
                    <a:lstStyle/>
                    <a:p>
                      <a:r>
                        <a:rPr lang="en-US" sz="1400" dirty="0"/>
                        <a:t>110M</a:t>
                      </a:r>
                    </a:p>
                  </a:txBody>
                  <a:tcPr>
                    <a:solidFill>
                      <a:schemeClr val="accent1">
                        <a:lumMod val="20000"/>
                        <a:lumOff val="80000"/>
                      </a:schemeClr>
                    </a:solidFill>
                  </a:tcPr>
                </a:tc>
                <a:tc>
                  <a:txBody>
                    <a:bodyPr/>
                    <a:lstStyle/>
                    <a:p>
                      <a:r>
                        <a:rPr lang="en-US" sz="1400" dirty="0"/>
                        <a:t>13 GB</a:t>
                      </a:r>
                    </a:p>
                  </a:txBody>
                  <a:tcPr>
                    <a:solidFill>
                      <a:schemeClr val="accent1">
                        <a:lumMod val="20000"/>
                        <a:lumOff val="80000"/>
                      </a:schemeClr>
                    </a:solidFill>
                  </a:tcPr>
                </a:tc>
                <a:tc>
                  <a:txBody>
                    <a:bodyPr/>
                    <a:lstStyle/>
                    <a:p>
                      <a:r>
                        <a:rPr lang="en-US" sz="1400" dirty="0"/>
                        <a:t>4x TPU (4 days)</a:t>
                      </a:r>
                    </a:p>
                  </a:txBody>
                  <a:tcPr>
                    <a:solidFill>
                      <a:schemeClr val="accent1">
                        <a:lumMod val="20000"/>
                        <a:lumOff val="80000"/>
                      </a:schemeClr>
                    </a:solidFill>
                  </a:tcPr>
                </a:tc>
                <a:extLst>
                  <a:ext uri="{0D108BD9-81ED-4DB2-BD59-A6C34878D82A}">
                    <a16:rowId xmlns:a16="http://schemas.microsoft.com/office/drawing/2014/main" val="10003"/>
                  </a:ext>
                </a:extLst>
              </a:tr>
              <a:tr h="344557">
                <a:tc>
                  <a:txBody>
                    <a:bodyPr/>
                    <a:lstStyle/>
                    <a:p>
                      <a:r>
                        <a:rPr lang="en-US" sz="1400" dirty="0"/>
                        <a:t>BERT-Large</a:t>
                      </a:r>
                    </a:p>
                  </a:txBody>
                  <a:tcPr>
                    <a:solidFill>
                      <a:schemeClr val="accent1">
                        <a:lumMod val="20000"/>
                        <a:lumOff val="80000"/>
                      </a:schemeClr>
                    </a:solidFill>
                  </a:tcPr>
                </a:tc>
                <a:tc>
                  <a:txBody>
                    <a:bodyPr/>
                    <a:lstStyle/>
                    <a:p>
                      <a:r>
                        <a:rPr lang="en-US" sz="1400" dirty="0"/>
                        <a:t>24</a:t>
                      </a:r>
                    </a:p>
                  </a:txBody>
                  <a:tcPr>
                    <a:solidFill>
                      <a:schemeClr val="accent1">
                        <a:lumMod val="20000"/>
                        <a:lumOff val="80000"/>
                      </a:schemeClr>
                    </a:solidFill>
                  </a:tcPr>
                </a:tc>
                <a:tc>
                  <a:txBody>
                    <a:bodyPr/>
                    <a:lstStyle/>
                    <a:p>
                      <a:r>
                        <a:rPr lang="en-US" sz="1400" dirty="0"/>
                        <a:t>1024</a:t>
                      </a:r>
                    </a:p>
                  </a:txBody>
                  <a:tcPr>
                    <a:solidFill>
                      <a:schemeClr val="accent1">
                        <a:lumMod val="20000"/>
                        <a:lumOff val="80000"/>
                      </a:schemeClr>
                    </a:solidFill>
                  </a:tcPr>
                </a:tc>
                <a:tc>
                  <a:txBody>
                    <a:bodyPr/>
                    <a:lstStyle/>
                    <a:p>
                      <a:r>
                        <a:rPr lang="en-US" sz="1400" dirty="0"/>
                        <a:t>16</a:t>
                      </a:r>
                    </a:p>
                  </a:txBody>
                  <a:tcPr>
                    <a:solidFill>
                      <a:schemeClr val="accent1">
                        <a:lumMod val="20000"/>
                        <a:lumOff val="80000"/>
                      </a:schemeClr>
                    </a:solidFill>
                  </a:tcPr>
                </a:tc>
                <a:tc>
                  <a:txBody>
                    <a:bodyPr/>
                    <a:lstStyle/>
                    <a:p>
                      <a:r>
                        <a:rPr lang="en-US" sz="1400" dirty="0"/>
                        <a:t>340M</a:t>
                      </a:r>
                    </a:p>
                  </a:txBody>
                  <a:tcPr>
                    <a:solidFill>
                      <a:schemeClr val="accent1">
                        <a:lumMod val="20000"/>
                        <a:lumOff val="80000"/>
                      </a:schemeClr>
                    </a:solidFill>
                  </a:tcPr>
                </a:tc>
                <a:tc>
                  <a:txBody>
                    <a:bodyPr/>
                    <a:lstStyle/>
                    <a:p>
                      <a:r>
                        <a:rPr lang="en-US" sz="1400" dirty="0"/>
                        <a:t>13 GB</a:t>
                      </a:r>
                    </a:p>
                  </a:txBody>
                  <a:tcPr>
                    <a:solidFill>
                      <a:schemeClr val="accent1">
                        <a:lumMod val="20000"/>
                        <a:lumOff val="80000"/>
                      </a:schemeClr>
                    </a:solidFill>
                  </a:tcPr>
                </a:tc>
                <a:tc>
                  <a:txBody>
                    <a:bodyPr/>
                    <a:lstStyle/>
                    <a:p>
                      <a:r>
                        <a:rPr lang="en-US" sz="1400" dirty="0"/>
                        <a:t>16x TPU (4 days)</a:t>
                      </a:r>
                    </a:p>
                  </a:txBody>
                  <a:tcPr>
                    <a:solidFill>
                      <a:schemeClr val="accent1">
                        <a:lumMod val="20000"/>
                        <a:lumOff val="80000"/>
                      </a:schemeClr>
                    </a:solidFill>
                  </a:tcPr>
                </a:tc>
                <a:extLst>
                  <a:ext uri="{0D108BD9-81ED-4DB2-BD59-A6C34878D82A}">
                    <a16:rowId xmlns:a16="http://schemas.microsoft.com/office/drawing/2014/main" val="10004"/>
                  </a:ext>
                </a:extLst>
              </a:tr>
            </a:tbl>
          </a:graphicData>
        </a:graphic>
      </p:graphicFrame>
      <p:sp>
        <p:nvSpPr>
          <p:cNvPr id="7" name="Rectangle 6"/>
          <p:cNvSpPr/>
          <p:nvPr/>
        </p:nvSpPr>
        <p:spPr>
          <a:xfrm>
            <a:off x="685800" y="6400800"/>
            <a:ext cx="11059013" cy="338554"/>
          </a:xfrm>
          <a:prstGeom prst="rect">
            <a:avLst/>
          </a:prstGeom>
        </p:spPr>
        <p:txBody>
          <a:bodyPr wrap="square">
            <a:spAutoFit/>
          </a:bodyPr>
          <a:lstStyle/>
          <a:p>
            <a:r>
              <a:rPr lang="en-US" sz="1600" dirty="0"/>
              <a:t>Devlin et al. </a:t>
            </a:r>
            <a:r>
              <a:rPr lang="en-US" sz="1600" dirty="0">
                <a:hlinkClick r:id="rId2"/>
              </a:rPr>
              <a:t>BERT: Pre-training of Deep Bidirectional Transformers for Language Understanding</a:t>
            </a:r>
            <a:r>
              <a:rPr lang="en-US" sz="1600" dirty="0"/>
              <a:t>. EMNLP 2018 (Google)</a:t>
            </a:r>
          </a:p>
        </p:txBody>
      </p:sp>
      <p:sp>
        <p:nvSpPr>
          <p:cNvPr id="6" name="TextBox 5">
            <a:extLst>
              <a:ext uri="{FF2B5EF4-FFF2-40B4-BE49-F238E27FC236}">
                <a16:creationId xmlns:a16="http://schemas.microsoft.com/office/drawing/2014/main" id="{DD1F2A08-AD3B-D048-9D14-EEB77E5EFD4F}"/>
              </a:ext>
            </a:extLst>
          </p:cNvPr>
          <p:cNvSpPr txBox="1"/>
          <p:nvPr/>
        </p:nvSpPr>
        <p:spPr>
          <a:xfrm>
            <a:off x="10032434" y="38395"/>
            <a:ext cx="2159566" cy="369332"/>
          </a:xfrm>
          <a:prstGeom prst="rect">
            <a:avLst/>
          </a:prstGeom>
          <a:noFill/>
        </p:spPr>
        <p:txBody>
          <a:bodyPr wrap="none" rtlCol="0">
            <a:spAutoFit/>
          </a:bodyPr>
          <a:lstStyle/>
          <a:p>
            <a:r>
              <a:rPr lang="en-US" dirty="0"/>
              <a:t>Source: </a:t>
            </a:r>
            <a:r>
              <a:rPr lang="en-US" dirty="0">
                <a:hlinkClick r:id="rId3"/>
              </a:rPr>
              <a:t>J. Johnson</a:t>
            </a:r>
            <a:endParaRPr lang="en-US" dirty="0"/>
          </a:p>
        </p:txBody>
      </p:sp>
    </p:spTree>
    <p:extLst>
      <p:ext uri="{BB962C8B-B14F-4D97-AF65-F5344CB8AC3E}">
        <p14:creationId xmlns:p14="http://schemas.microsoft.com/office/powerpoint/2010/main" val="37566787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Scaling up transformers</a:t>
            </a:r>
          </a:p>
        </p:txBody>
      </p:sp>
      <p:graphicFrame>
        <p:nvGraphicFramePr>
          <p:cNvPr id="5" name="Table 4"/>
          <p:cNvGraphicFramePr>
            <a:graphicFrameLocks noGrp="1"/>
          </p:cNvGraphicFramePr>
          <p:nvPr>
            <p:extLst>
              <p:ext uri="{D42A27DB-BD31-4B8C-83A1-F6EECF244321}">
                <p14:modId xmlns:p14="http://schemas.microsoft.com/office/powerpoint/2010/main" val="2163944958"/>
              </p:ext>
            </p:extLst>
          </p:nvPr>
        </p:nvGraphicFramePr>
        <p:xfrm>
          <a:off x="159026" y="1049482"/>
          <a:ext cx="11814387" cy="2305382"/>
        </p:xfrm>
        <a:graphic>
          <a:graphicData uri="http://schemas.openxmlformats.org/drawingml/2006/table">
            <a:tbl>
              <a:tblPr firstRow="1" bandRow="1">
                <a:tableStyleId>{5C22544A-7EE6-4342-B048-85BDC9FD1C3A}</a:tableStyleId>
              </a:tblPr>
              <a:tblGrid>
                <a:gridCol w="1932051">
                  <a:extLst>
                    <a:ext uri="{9D8B030D-6E8A-4147-A177-3AD203B41FA5}">
                      <a16:colId xmlns:a16="http://schemas.microsoft.com/office/drawing/2014/main" val="20000"/>
                    </a:ext>
                  </a:extLst>
                </a:gridCol>
                <a:gridCol w="1647056">
                  <a:extLst>
                    <a:ext uri="{9D8B030D-6E8A-4147-A177-3AD203B41FA5}">
                      <a16:colId xmlns:a16="http://schemas.microsoft.com/office/drawing/2014/main" val="20001"/>
                    </a:ext>
                  </a:extLst>
                </a:gridCol>
                <a:gridCol w="1647056">
                  <a:extLst>
                    <a:ext uri="{9D8B030D-6E8A-4147-A177-3AD203B41FA5}">
                      <a16:colId xmlns:a16="http://schemas.microsoft.com/office/drawing/2014/main" val="20002"/>
                    </a:ext>
                  </a:extLst>
                </a:gridCol>
                <a:gridCol w="1647056">
                  <a:extLst>
                    <a:ext uri="{9D8B030D-6E8A-4147-A177-3AD203B41FA5}">
                      <a16:colId xmlns:a16="http://schemas.microsoft.com/office/drawing/2014/main" val="20003"/>
                    </a:ext>
                  </a:extLst>
                </a:gridCol>
                <a:gridCol w="1647056">
                  <a:extLst>
                    <a:ext uri="{9D8B030D-6E8A-4147-A177-3AD203B41FA5}">
                      <a16:colId xmlns:a16="http://schemas.microsoft.com/office/drawing/2014/main" val="20004"/>
                    </a:ext>
                  </a:extLst>
                </a:gridCol>
                <a:gridCol w="992733">
                  <a:extLst>
                    <a:ext uri="{9D8B030D-6E8A-4147-A177-3AD203B41FA5}">
                      <a16:colId xmlns:a16="http://schemas.microsoft.com/office/drawing/2014/main" val="20005"/>
                    </a:ext>
                  </a:extLst>
                </a:gridCol>
                <a:gridCol w="2301379">
                  <a:extLst>
                    <a:ext uri="{9D8B030D-6E8A-4147-A177-3AD203B41FA5}">
                      <a16:colId xmlns:a16="http://schemas.microsoft.com/office/drawing/2014/main" val="20006"/>
                    </a:ext>
                  </a:extLst>
                </a:gridCol>
              </a:tblGrid>
              <a:tr h="336602">
                <a:tc>
                  <a:txBody>
                    <a:bodyPr/>
                    <a:lstStyle/>
                    <a:p>
                      <a:r>
                        <a:rPr lang="en-US" sz="1400" dirty="0"/>
                        <a:t>Model</a:t>
                      </a:r>
                    </a:p>
                  </a:txBody>
                  <a:tcPr>
                    <a:solidFill>
                      <a:schemeClr val="accent2"/>
                    </a:solidFill>
                  </a:tcPr>
                </a:tc>
                <a:tc>
                  <a:txBody>
                    <a:bodyPr/>
                    <a:lstStyle/>
                    <a:p>
                      <a:r>
                        <a:rPr lang="en-US" sz="1400" dirty="0"/>
                        <a:t>Layers</a:t>
                      </a:r>
                    </a:p>
                  </a:txBody>
                  <a:tcPr>
                    <a:solidFill>
                      <a:schemeClr val="accent2"/>
                    </a:solidFill>
                  </a:tcPr>
                </a:tc>
                <a:tc>
                  <a:txBody>
                    <a:bodyPr/>
                    <a:lstStyle/>
                    <a:p>
                      <a:r>
                        <a:rPr lang="en-US" sz="1400" dirty="0"/>
                        <a:t>Hidden dim.</a:t>
                      </a:r>
                    </a:p>
                  </a:txBody>
                  <a:tcPr>
                    <a:solidFill>
                      <a:schemeClr val="accent2"/>
                    </a:solidFill>
                  </a:tcPr>
                </a:tc>
                <a:tc>
                  <a:txBody>
                    <a:bodyPr/>
                    <a:lstStyle/>
                    <a:p>
                      <a:r>
                        <a:rPr lang="en-US" sz="1400" dirty="0"/>
                        <a:t>Heads</a:t>
                      </a:r>
                    </a:p>
                  </a:txBody>
                  <a:tcPr>
                    <a:solidFill>
                      <a:schemeClr val="accent2"/>
                    </a:solidFill>
                  </a:tcPr>
                </a:tc>
                <a:tc>
                  <a:txBody>
                    <a:bodyPr/>
                    <a:lstStyle/>
                    <a:p>
                      <a:r>
                        <a:rPr lang="en-US" sz="1400" dirty="0" err="1"/>
                        <a:t>Params</a:t>
                      </a:r>
                      <a:endParaRPr lang="en-US" sz="1400" dirty="0"/>
                    </a:p>
                  </a:txBody>
                  <a:tcPr>
                    <a:solidFill>
                      <a:schemeClr val="accent2"/>
                    </a:solidFill>
                  </a:tcPr>
                </a:tc>
                <a:tc>
                  <a:txBody>
                    <a:bodyPr/>
                    <a:lstStyle/>
                    <a:p>
                      <a:r>
                        <a:rPr lang="en-US" sz="1400" dirty="0"/>
                        <a:t>Data</a:t>
                      </a:r>
                    </a:p>
                  </a:txBody>
                  <a:tcPr>
                    <a:solidFill>
                      <a:schemeClr val="accent2"/>
                    </a:solidFill>
                  </a:tcPr>
                </a:tc>
                <a:tc>
                  <a:txBody>
                    <a:bodyPr/>
                    <a:lstStyle/>
                    <a:p>
                      <a:r>
                        <a:rPr lang="en-US" sz="1400" dirty="0"/>
                        <a:t>Training</a:t>
                      </a:r>
                    </a:p>
                  </a:txBody>
                  <a:tcPr>
                    <a:solidFill>
                      <a:schemeClr val="accent2"/>
                    </a:solidFill>
                  </a:tcPr>
                </a:tc>
                <a:extLst>
                  <a:ext uri="{0D108BD9-81ED-4DB2-BD59-A6C34878D82A}">
                    <a16:rowId xmlns:a16="http://schemas.microsoft.com/office/drawing/2014/main" val="10000"/>
                  </a:ext>
                </a:extLst>
              </a:tr>
              <a:tr h="300332">
                <a:tc>
                  <a:txBody>
                    <a:bodyPr/>
                    <a:lstStyle/>
                    <a:p>
                      <a:r>
                        <a:rPr lang="en-US" sz="1400" dirty="0"/>
                        <a:t>Transformer-Base</a:t>
                      </a:r>
                    </a:p>
                  </a:txBody>
                  <a:tcPr>
                    <a:solidFill>
                      <a:schemeClr val="bg1">
                        <a:lumMod val="95000"/>
                      </a:schemeClr>
                    </a:solidFill>
                  </a:tcPr>
                </a:tc>
                <a:tc>
                  <a:txBody>
                    <a:bodyPr/>
                    <a:lstStyle/>
                    <a:p>
                      <a:r>
                        <a:rPr lang="en-US" sz="1400" dirty="0"/>
                        <a:t>12</a:t>
                      </a:r>
                    </a:p>
                  </a:txBody>
                  <a:tcPr>
                    <a:solidFill>
                      <a:schemeClr val="bg1">
                        <a:lumMod val="95000"/>
                      </a:schemeClr>
                    </a:solidFill>
                  </a:tcPr>
                </a:tc>
                <a:tc>
                  <a:txBody>
                    <a:bodyPr/>
                    <a:lstStyle/>
                    <a:p>
                      <a:r>
                        <a:rPr lang="en-US" sz="1400" dirty="0"/>
                        <a:t>512</a:t>
                      </a:r>
                    </a:p>
                  </a:txBody>
                  <a:tcPr>
                    <a:solidFill>
                      <a:schemeClr val="bg1">
                        <a:lumMod val="95000"/>
                      </a:schemeClr>
                    </a:solidFill>
                  </a:tcPr>
                </a:tc>
                <a:tc>
                  <a:txBody>
                    <a:bodyPr/>
                    <a:lstStyle/>
                    <a:p>
                      <a:r>
                        <a:rPr lang="en-US" sz="1400" dirty="0"/>
                        <a:t>8</a:t>
                      </a:r>
                    </a:p>
                  </a:txBody>
                  <a:tcPr>
                    <a:solidFill>
                      <a:schemeClr val="bg1">
                        <a:lumMod val="95000"/>
                      </a:schemeClr>
                    </a:solidFill>
                  </a:tcPr>
                </a:tc>
                <a:tc>
                  <a:txBody>
                    <a:bodyPr/>
                    <a:lstStyle/>
                    <a:p>
                      <a:r>
                        <a:rPr lang="en-US" sz="1400" dirty="0"/>
                        <a:t>65M</a:t>
                      </a:r>
                    </a:p>
                  </a:txBody>
                  <a:tcPr>
                    <a:solidFill>
                      <a:schemeClr val="bg1">
                        <a:lumMod val="95000"/>
                      </a:schemeClr>
                    </a:solidFill>
                  </a:tcPr>
                </a:tc>
                <a:tc>
                  <a:txBody>
                    <a:bodyPr/>
                    <a:lstStyle/>
                    <a:p>
                      <a:endParaRPr lang="en-US" sz="1400" dirty="0"/>
                    </a:p>
                  </a:txBody>
                  <a:tcPr>
                    <a:solidFill>
                      <a:schemeClr val="bg1">
                        <a:lumMod val="95000"/>
                      </a:schemeClr>
                    </a:solidFill>
                  </a:tcPr>
                </a:tc>
                <a:tc>
                  <a:txBody>
                    <a:bodyPr/>
                    <a:lstStyle/>
                    <a:p>
                      <a:r>
                        <a:rPr lang="en-US" sz="1400" dirty="0"/>
                        <a:t>8x P100 (12</a:t>
                      </a:r>
                      <a:r>
                        <a:rPr lang="en-US" sz="1400" baseline="0" dirty="0"/>
                        <a:t> hours)</a:t>
                      </a:r>
                      <a:endParaRPr lang="en-US" sz="1400" dirty="0"/>
                    </a:p>
                  </a:txBody>
                  <a:tcPr>
                    <a:solidFill>
                      <a:schemeClr val="bg1">
                        <a:lumMod val="95000"/>
                      </a:schemeClr>
                    </a:solidFill>
                  </a:tcPr>
                </a:tc>
                <a:extLst>
                  <a:ext uri="{0D108BD9-81ED-4DB2-BD59-A6C34878D82A}">
                    <a16:rowId xmlns:a16="http://schemas.microsoft.com/office/drawing/2014/main" val="10001"/>
                  </a:ext>
                </a:extLst>
              </a:tr>
              <a:tr h="336113">
                <a:tc>
                  <a:txBody>
                    <a:bodyPr/>
                    <a:lstStyle/>
                    <a:p>
                      <a:r>
                        <a:rPr lang="en-US" sz="1400" dirty="0"/>
                        <a:t>Transformer-Large</a:t>
                      </a:r>
                    </a:p>
                  </a:txBody>
                  <a:tcPr>
                    <a:solidFill>
                      <a:schemeClr val="bg1">
                        <a:lumMod val="95000"/>
                      </a:schemeClr>
                    </a:solidFill>
                  </a:tcPr>
                </a:tc>
                <a:tc>
                  <a:txBody>
                    <a:bodyPr/>
                    <a:lstStyle/>
                    <a:p>
                      <a:r>
                        <a:rPr lang="en-US" sz="1400" dirty="0"/>
                        <a:t>12</a:t>
                      </a:r>
                    </a:p>
                  </a:txBody>
                  <a:tcPr>
                    <a:solidFill>
                      <a:schemeClr val="bg1">
                        <a:lumMod val="95000"/>
                      </a:schemeClr>
                    </a:solidFill>
                  </a:tcPr>
                </a:tc>
                <a:tc>
                  <a:txBody>
                    <a:bodyPr/>
                    <a:lstStyle/>
                    <a:p>
                      <a:r>
                        <a:rPr lang="en-US" sz="1400" dirty="0"/>
                        <a:t>1024</a:t>
                      </a:r>
                    </a:p>
                  </a:txBody>
                  <a:tcPr>
                    <a:solidFill>
                      <a:schemeClr val="bg1">
                        <a:lumMod val="95000"/>
                      </a:schemeClr>
                    </a:solidFill>
                  </a:tcPr>
                </a:tc>
                <a:tc>
                  <a:txBody>
                    <a:bodyPr/>
                    <a:lstStyle/>
                    <a:p>
                      <a:r>
                        <a:rPr lang="en-US" sz="1400" dirty="0"/>
                        <a:t>16</a:t>
                      </a:r>
                    </a:p>
                  </a:txBody>
                  <a:tcPr>
                    <a:solidFill>
                      <a:schemeClr val="bg1">
                        <a:lumMod val="95000"/>
                      </a:schemeClr>
                    </a:solidFill>
                  </a:tcPr>
                </a:tc>
                <a:tc>
                  <a:txBody>
                    <a:bodyPr/>
                    <a:lstStyle/>
                    <a:p>
                      <a:r>
                        <a:rPr lang="en-US" sz="1400" dirty="0"/>
                        <a:t>213M</a:t>
                      </a:r>
                    </a:p>
                  </a:txBody>
                  <a:tcPr>
                    <a:solidFill>
                      <a:schemeClr val="bg1">
                        <a:lumMod val="95000"/>
                      </a:schemeClr>
                    </a:solidFill>
                  </a:tcPr>
                </a:tc>
                <a:tc>
                  <a:txBody>
                    <a:bodyPr/>
                    <a:lstStyle/>
                    <a:p>
                      <a:endParaRPr lang="en-US" sz="1400" dirty="0"/>
                    </a:p>
                  </a:txBody>
                  <a:tcPr>
                    <a:solidFill>
                      <a:schemeClr val="bg1">
                        <a:lumMod val="95000"/>
                      </a:schemeClr>
                    </a:solidFill>
                  </a:tcPr>
                </a:tc>
                <a:tc>
                  <a:txBody>
                    <a:bodyPr/>
                    <a:lstStyle/>
                    <a:p>
                      <a:r>
                        <a:rPr lang="en-US" sz="1400" dirty="0"/>
                        <a:t>8x P100 (3.5</a:t>
                      </a:r>
                      <a:r>
                        <a:rPr lang="en-US" sz="1400" baseline="0" dirty="0"/>
                        <a:t> days)</a:t>
                      </a:r>
                      <a:endParaRPr lang="en-US" sz="1400" dirty="0"/>
                    </a:p>
                  </a:txBody>
                  <a:tcPr>
                    <a:solidFill>
                      <a:schemeClr val="bg1">
                        <a:lumMod val="95000"/>
                      </a:schemeClr>
                    </a:solidFill>
                  </a:tcPr>
                </a:tc>
                <a:extLst>
                  <a:ext uri="{0D108BD9-81ED-4DB2-BD59-A6C34878D82A}">
                    <a16:rowId xmlns:a16="http://schemas.microsoft.com/office/drawing/2014/main" val="10002"/>
                  </a:ext>
                </a:extLst>
              </a:tr>
              <a:tr h="337930">
                <a:tc>
                  <a:txBody>
                    <a:bodyPr/>
                    <a:lstStyle/>
                    <a:p>
                      <a:r>
                        <a:rPr lang="en-US" sz="1400" dirty="0"/>
                        <a:t>BERT-Base</a:t>
                      </a:r>
                    </a:p>
                  </a:txBody>
                  <a:tcPr>
                    <a:solidFill>
                      <a:schemeClr val="accent1">
                        <a:lumMod val="20000"/>
                        <a:lumOff val="80000"/>
                      </a:schemeClr>
                    </a:solidFill>
                  </a:tcPr>
                </a:tc>
                <a:tc>
                  <a:txBody>
                    <a:bodyPr/>
                    <a:lstStyle/>
                    <a:p>
                      <a:r>
                        <a:rPr lang="en-US" sz="1400" dirty="0"/>
                        <a:t>12</a:t>
                      </a:r>
                    </a:p>
                  </a:txBody>
                  <a:tcPr>
                    <a:solidFill>
                      <a:schemeClr val="accent1">
                        <a:lumMod val="20000"/>
                        <a:lumOff val="80000"/>
                      </a:schemeClr>
                    </a:solidFill>
                  </a:tcPr>
                </a:tc>
                <a:tc>
                  <a:txBody>
                    <a:bodyPr/>
                    <a:lstStyle/>
                    <a:p>
                      <a:r>
                        <a:rPr lang="en-US" sz="1400" dirty="0"/>
                        <a:t>768</a:t>
                      </a:r>
                    </a:p>
                  </a:txBody>
                  <a:tcPr>
                    <a:solidFill>
                      <a:schemeClr val="accent1">
                        <a:lumMod val="20000"/>
                        <a:lumOff val="80000"/>
                      </a:schemeClr>
                    </a:solidFill>
                  </a:tcPr>
                </a:tc>
                <a:tc>
                  <a:txBody>
                    <a:bodyPr/>
                    <a:lstStyle/>
                    <a:p>
                      <a:r>
                        <a:rPr lang="en-US" sz="1400" dirty="0"/>
                        <a:t>12</a:t>
                      </a:r>
                    </a:p>
                  </a:txBody>
                  <a:tcPr>
                    <a:solidFill>
                      <a:schemeClr val="accent1">
                        <a:lumMod val="20000"/>
                        <a:lumOff val="80000"/>
                      </a:schemeClr>
                    </a:solidFill>
                  </a:tcPr>
                </a:tc>
                <a:tc>
                  <a:txBody>
                    <a:bodyPr/>
                    <a:lstStyle/>
                    <a:p>
                      <a:r>
                        <a:rPr lang="en-US" sz="1400" dirty="0"/>
                        <a:t>110M</a:t>
                      </a:r>
                    </a:p>
                  </a:txBody>
                  <a:tcPr>
                    <a:solidFill>
                      <a:schemeClr val="accent1">
                        <a:lumMod val="20000"/>
                        <a:lumOff val="80000"/>
                      </a:schemeClr>
                    </a:solidFill>
                  </a:tcPr>
                </a:tc>
                <a:tc>
                  <a:txBody>
                    <a:bodyPr/>
                    <a:lstStyle/>
                    <a:p>
                      <a:r>
                        <a:rPr lang="en-US" sz="1400" dirty="0"/>
                        <a:t>13 GB</a:t>
                      </a:r>
                    </a:p>
                  </a:txBody>
                  <a:tcPr>
                    <a:solidFill>
                      <a:schemeClr val="accent1">
                        <a:lumMod val="20000"/>
                        <a:lumOff val="80000"/>
                      </a:schemeClr>
                    </a:solidFill>
                  </a:tcPr>
                </a:tc>
                <a:tc>
                  <a:txBody>
                    <a:bodyPr/>
                    <a:lstStyle/>
                    <a:p>
                      <a:r>
                        <a:rPr lang="en-US" sz="1400" dirty="0"/>
                        <a:t>4x TPU (4 days)</a:t>
                      </a:r>
                    </a:p>
                  </a:txBody>
                  <a:tcPr>
                    <a:solidFill>
                      <a:schemeClr val="accent1">
                        <a:lumMod val="20000"/>
                        <a:lumOff val="80000"/>
                      </a:schemeClr>
                    </a:solidFill>
                  </a:tcPr>
                </a:tc>
                <a:extLst>
                  <a:ext uri="{0D108BD9-81ED-4DB2-BD59-A6C34878D82A}">
                    <a16:rowId xmlns:a16="http://schemas.microsoft.com/office/drawing/2014/main" val="10003"/>
                  </a:ext>
                </a:extLst>
              </a:tr>
              <a:tr h="344557">
                <a:tc>
                  <a:txBody>
                    <a:bodyPr/>
                    <a:lstStyle/>
                    <a:p>
                      <a:r>
                        <a:rPr lang="en-US" sz="1400" dirty="0"/>
                        <a:t>BERT-Large</a:t>
                      </a:r>
                    </a:p>
                  </a:txBody>
                  <a:tcPr>
                    <a:solidFill>
                      <a:schemeClr val="accent1">
                        <a:lumMod val="20000"/>
                        <a:lumOff val="80000"/>
                      </a:schemeClr>
                    </a:solidFill>
                  </a:tcPr>
                </a:tc>
                <a:tc>
                  <a:txBody>
                    <a:bodyPr/>
                    <a:lstStyle/>
                    <a:p>
                      <a:r>
                        <a:rPr lang="en-US" sz="1400" dirty="0"/>
                        <a:t>24</a:t>
                      </a:r>
                    </a:p>
                  </a:txBody>
                  <a:tcPr>
                    <a:solidFill>
                      <a:schemeClr val="accent1">
                        <a:lumMod val="20000"/>
                        <a:lumOff val="80000"/>
                      </a:schemeClr>
                    </a:solidFill>
                  </a:tcPr>
                </a:tc>
                <a:tc>
                  <a:txBody>
                    <a:bodyPr/>
                    <a:lstStyle/>
                    <a:p>
                      <a:r>
                        <a:rPr lang="en-US" sz="1400" dirty="0"/>
                        <a:t>1024</a:t>
                      </a:r>
                    </a:p>
                  </a:txBody>
                  <a:tcPr>
                    <a:solidFill>
                      <a:schemeClr val="accent1">
                        <a:lumMod val="20000"/>
                        <a:lumOff val="80000"/>
                      </a:schemeClr>
                    </a:solidFill>
                  </a:tcPr>
                </a:tc>
                <a:tc>
                  <a:txBody>
                    <a:bodyPr/>
                    <a:lstStyle/>
                    <a:p>
                      <a:r>
                        <a:rPr lang="en-US" sz="1400" dirty="0"/>
                        <a:t>16</a:t>
                      </a:r>
                    </a:p>
                  </a:txBody>
                  <a:tcPr>
                    <a:solidFill>
                      <a:schemeClr val="accent1">
                        <a:lumMod val="20000"/>
                        <a:lumOff val="80000"/>
                      </a:schemeClr>
                    </a:solidFill>
                  </a:tcPr>
                </a:tc>
                <a:tc>
                  <a:txBody>
                    <a:bodyPr/>
                    <a:lstStyle/>
                    <a:p>
                      <a:r>
                        <a:rPr lang="en-US" sz="1400" dirty="0"/>
                        <a:t>340M</a:t>
                      </a:r>
                    </a:p>
                  </a:txBody>
                  <a:tcPr>
                    <a:solidFill>
                      <a:schemeClr val="accent1">
                        <a:lumMod val="20000"/>
                        <a:lumOff val="80000"/>
                      </a:schemeClr>
                    </a:solidFill>
                  </a:tcPr>
                </a:tc>
                <a:tc>
                  <a:txBody>
                    <a:bodyPr/>
                    <a:lstStyle/>
                    <a:p>
                      <a:r>
                        <a:rPr lang="en-US" sz="1400" dirty="0"/>
                        <a:t>13 GB</a:t>
                      </a:r>
                    </a:p>
                  </a:txBody>
                  <a:tcPr>
                    <a:solidFill>
                      <a:schemeClr val="accent1">
                        <a:lumMod val="20000"/>
                        <a:lumOff val="80000"/>
                      </a:schemeClr>
                    </a:solidFill>
                  </a:tcPr>
                </a:tc>
                <a:tc>
                  <a:txBody>
                    <a:bodyPr/>
                    <a:lstStyle/>
                    <a:p>
                      <a:r>
                        <a:rPr lang="en-US" sz="1400" dirty="0"/>
                        <a:t>16x TPU (4 days)</a:t>
                      </a:r>
                    </a:p>
                  </a:txBody>
                  <a:tcPr>
                    <a:solidFill>
                      <a:schemeClr val="accent1">
                        <a:lumMod val="20000"/>
                        <a:lumOff val="80000"/>
                      </a:schemeClr>
                    </a:solidFill>
                  </a:tcPr>
                </a:tc>
                <a:extLst>
                  <a:ext uri="{0D108BD9-81ED-4DB2-BD59-A6C34878D82A}">
                    <a16:rowId xmlns:a16="http://schemas.microsoft.com/office/drawing/2014/main" val="10004"/>
                  </a:ext>
                </a:extLst>
              </a:tr>
              <a:tr h="331304">
                <a:tc>
                  <a:txBody>
                    <a:bodyPr/>
                    <a:lstStyle/>
                    <a:p>
                      <a:r>
                        <a:rPr lang="en-US" sz="1400" dirty="0" err="1"/>
                        <a:t>XLNet</a:t>
                      </a:r>
                      <a:r>
                        <a:rPr lang="en-US" sz="1400" dirty="0"/>
                        <a:t>-Large</a:t>
                      </a:r>
                    </a:p>
                  </a:txBody>
                  <a:tcPr>
                    <a:solidFill>
                      <a:schemeClr val="accent2">
                        <a:lumMod val="20000"/>
                        <a:lumOff val="80000"/>
                      </a:schemeClr>
                    </a:solidFill>
                  </a:tcPr>
                </a:tc>
                <a:tc>
                  <a:txBody>
                    <a:bodyPr/>
                    <a:lstStyle/>
                    <a:p>
                      <a:r>
                        <a:rPr lang="en-US" sz="1400" dirty="0"/>
                        <a:t>24</a:t>
                      </a:r>
                    </a:p>
                  </a:txBody>
                  <a:tcPr>
                    <a:solidFill>
                      <a:schemeClr val="accent2">
                        <a:lumMod val="20000"/>
                        <a:lumOff val="80000"/>
                      </a:schemeClr>
                    </a:solidFill>
                  </a:tcPr>
                </a:tc>
                <a:tc>
                  <a:txBody>
                    <a:bodyPr/>
                    <a:lstStyle/>
                    <a:p>
                      <a:r>
                        <a:rPr lang="en-US" sz="1400" dirty="0"/>
                        <a:t>1024</a:t>
                      </a:r>
                    </a:p>
                  </a:txBody>
                  <a:tcPr>
                    <a:solidFill>
                      <a:schemeClr val="accent2">
                        <a:lumMod val="20000"/>
                        <a:lumOff val="80000"/>
                      </a:schemeClr>
                    </a:solidFill>
                  </a:tcPr>
                </a:tc>
                <a:tc>
                  <a:txBody>
                    <a:bodyPr/>
                    <a:lstStyle/>
                    <a:p>
                      <a:r>
                        <a:rPr lang="en-US" sz="1400" dirty="0"/>
                        <a:t>16</a:t>
                      </a:r>
                    </a:p>
                  </a:txBody>
                  <a:tcPr>
                    <a:solidFill>
                      <a:schemeClr val="accent2">
                        <a:lumMod val="20000"/>
                        <a:lumOff val="80000"/>
                      </a:schemeClr>
                    </a:solidFill>
                  </a:tcPr>
                </a:tc>
                <a:tc>
                  <a:txBody>
                    <a:bodyPr/>
                    <a:lstStyle/>
                    <a:p>
                      <a:r>
                        <a:rPr lang="en-US" sz="1400" dirty="0"/>
                        <a:t>~340M</a:t>
                      </a:r>
                    </a:p>
                  </a:txBody>
                  <a:tcPr>
                    <a:solidFill>
                      <a:schemeClr val="accent2">
                        <a:lumMod val="20000"/>
                        <a:lumOff val="80000"/>
                      </a:schemeClr>
                    </a:solidFill>
                  </a:tcPr>
                </a:tc>
                <a:tc>
                  <a:txBody>
                    <a:bodyPr/>
                    <a:lstStyle/>
                    <a:p>
                      <a:r>
                        <a:rPr lang="en-US" sz="1400" dirty="0"/>
                        <a:t>126 GB</a:t>
                      </a:r>
                    </a:p>
                  </a:txBody>
                  <a:tcPr>
                    <a:solidFill>
                      <a:schemeClr val="accent2">
                        <a:lumMod val="20000"/>
                        <a:lumOff val="80000"/>
                      </a:schemeClr>
                    </a:solidFill>
                  </a:tcPr>
                </a:tc>
                <a:tc>
                  <a:txBody>
                    <a:bodyPr/>
                    <a:lstStyle/>
                    <a:p>
                      <a:r>
                        <a:rPr lang="en-US" sz="1400" dirty="0"/>
                        <a:t>512x TPU-v3 (2.5</a:t>
                      </a:r>
                      <a:r>
                        <a:rPr lang="en-US" sz="1400" baseline="0" dirty="0"/>
                        <a:t> days)</a:t>
                      </a:r>
                      <a:endParaRPr lang="en-US" sz="1400" dirty="0"/>
                    </a:p>
                  </a:txBody>
                  <a:tcPr>
                    <a:solidFill>
                      <a:schemeClr val="accent2">
                        <a:lumMod val="20000"/>
                        <a:lumOff val="80000"/>
                      </a:schemeClr>
                    </a:solidFill>
                  </a:tcPr>
                </a:tc>
                <a:extLst>
                  <a:ext uri="{0D108BD9-81ED-4DB2-BD59-A6C34878D82A}">
                    <a16:rowId xmlns:a16="http://schemas.microsoft.com/office/drawing/2014/main" val="10005"/>
                  </a:ext>
                </a:extLst>
              </a:tr>
              <a:tr h="314076">
                <a:tc>
                  <a:txBody>
                    <a:bodyPr/>
                    <a:lstStyle/>
                    <a:p>
                      <a:r>
                        <a:rPr lang="en-US" sz="1400" dirty="0"/>
                        <a:t>RoBERTa</a:t>
                      </a:r>
                    </a:p>
                  </a:txBody>
                  <a:tcPr>
                    <a:solidFill>
                      <a:schemeClr val="accent2">
                        <a:lumMod val="20000"/>
                        <a:lumOff val="80000"/>
                      </a:schemeClr>
                    </a:solidFill>
                  </a:tcPr>
                </a:tc>
                <a:tc>
                  <a:txBody>
                    <a:bodyPr/>
                    <a:lstStyle/>
                    <a:p>
                      <a:r>
                        <a:rPr lang="en-US" sz="1400" dirty="0"/>
                        <a:t>24</a:t>
                      </a:r>
                    </a:p>
                  </a:txBody>
                  <a:tcPr>
                    <a:solidFill>
                      <a:schemeClr val="accent2">
                        <a:lumMod val="20000"/>
                        <a:lumOff val="80000"/>
                      </a:schemeClr>
                    </a:solidFill>
                  </a:tcPr>
                </a:tc>
                <a:tc>
                  <a:txBody>
                    <a:bodyPr/>
                    <a:lstStyle/>
                    <a:p>
                      <a:r>
                        <a:rPr lang="en-US" sz="1400" dirty="0"/>
                        <a:t>1024</a:t>
                      </a:r>
                    </a:p>
                  </a:txBody>
                  <a:tcPr>
                    <a:solidFill>
                      <a:schemeClr val="accent2">
                        <a:lumMod val="20000"/>
                        <a:lumOff val="80000"/>
                      </a:schemeClr>
                    </a:solidFill>
                  </a:tcPr>
                </a:tc>
                <a:tc>
                  <a:txBody>
                    <a:bodyPr/>
                    <a:lstStyle/>
                    <a:p>
                      <a:r>
                        <a:rPr lang="en-US" sz="1400" dirty="0"/>
                        <a:t>16</a:t>
                      </a:r>
                    </a:p>
                  </a:txBody>
                  <a:tcPr>
                    <a:solidFill>
                      <a:schemeClr val="accent2">
                        <a:lumMod val="20000"/>
                        <a:lumOff val="80000"/>
                      </a:schemeClr>
                    </a:solidFill>
                  </a:tcPr>
                </a:tc>
                <a:tc>
                  <a:txBody>
                    <a:bodyPr/>
                    <a:lstStyle/>
                    <a:p>
                      <a:r>
                        <a:rPr lang="en-US" sz="1400" dirty="0"/>
                        <a:t>355M</a:t>
                      </a:r>
                    </a:p>
                  </a:txBody>
                  <a:tcPr>
                    <a:solidFill>
                      <a:schemeClr val="accent2">
                        <a:lumMod val="20000"/>
                        <a:lumOff val="80000"/>
                      </a:schemeClr>
                    </a:solidFill>
                  </a:tcPr>
                </a:tc>
                <a:tc>
                  <a:txBody>
                    <a:bodyPr/>
                    <a:lstStyle/>
                    <a:p>
                      <a:r>
                        <a:rPr lang="en-US" sz="1400" dirty="0"/>
                        <a:t>160 GB</a:t>
                      </a:r>
                    </a:p>
                  </a:txBody>
                  <a:tcPr>
                    <a:solidFill>
                      <a:schemeClr val="accent2">
                        <a:lumMod val="20000"/>
                        <a:lumOff val="80000"/>
                      </a:schemeClr>
                    </a:solidFill>
                  </a:tcPr>
                </a:tc>
                <a:tc>
                  <a:txBody>
                    <a:bodyPr/>
                    <a:lstStyle/>
                    <a:p>
                      <a:r>
                        <a:rPr lang="en-US" sz="1400" dirty="0"/>
                        <a:t>1024x V100 GPU</a:t>
                      </a:r>
                      <a:r>
                        <a:rPr lang="en-US" sz="1400" baseline="0" dirty="0"/>
                        <a:t> (1 day)</a:t>
                      </a:r>
                      <a:endParaRPr lang="en-US" sz="1400" dirty="0"/>
                    </a:p>
                  </a:txBody>
                  <a:tcPr>
                    <a:solidFill>
                      <a:schemeClr val="accent2">
                        <a:lumMod val="20000"/>
                        <a:lumOff val="80000"/>
                      </a:schemeClr>
                    </a:solidFill>
                  </a:tcPr>
                </a:tc>
                <a:extLst>
                  <a:ext uri="{0D108BD9-81ED-4DB2-BD59-A6C34878D82A}">
                    <a16:rowId xmlns:a16="http://schemas.microsoft.com/office/drawing/2014/main" val="10006"/>
                  </a:ext>
                </a:extLst>
              </a:tr>
            </a:tbl>
          </a:graphicData>
        </a:graphic>
      </p:graphicFrame>
      <p:sp>
        <p:nvSpPr>
          <p:cNvPr id="7" name="Rectangle 6"/>
          <p:cNvSpPr/>
          <p:nvPr/>
        </p:nvSpPr>
        <p:spPr>
          <a:xfrm>
            <a:off x="838200" y="6172200"/>
            <a:ext cx="10515600" cy="584775"/>
          </a:xfrm>
          <a:prstGeom prst="rect">
            <a:avLst/>
          </a:prstGeom>
        </p:spPr>
        <p:txBody>
          <a:bodyPr wrap="square">
            <a:spAutoFit/>
          </a:bodyPr>
          <a:lstStyle/>
          <a:p>
            <a:pPr algn="ctr"/>
            <a:r>
              <a:rPr lang="en-US" sz="1600" dirty="0">
                <a:solidFill>
                  <a:srgbClr val="000000"/>
                </a:solidFill>
              </a:rPr>
              <a:t>Yang et al. </a:t>
            </a:r>
            <a:r>
              <a:rPr lang="en-US" sz="1600" dirty="0">
                <a:solidFill>
                  <a:srgbClr val="000000"/>
                </a:solidFill>
                <a:hlinkClick r:id="rId2"/>
              </a:rPr>
              <a:t>XLNet: Generalized Autoregressive Pretraining for Language Understanding</a:t>
            </a:r>
            <a:r>
              <a:rPr lang="en-US" sz="1600" dirty="0">
                <a:solidFill>
                  <a:srgbClr val="000000"/>
                </a:solidFill>
              </a:rPr>
              <a:t>. 2019 (Google, CMU)</a:t>
            </a:r>
          </a:p>
          <a:p>
            <a:pPr algn="ctr"/>
            <a:r>
              <a:rPr lang="en-US" sz="1600" dirty="0"/>
              <a:t>Liu et al. </a:t>
            </a:r>
            <a:r>
              <a:rPr lang="en-US" sz="1600" dirty="0">
                <a:hlinkClick r:id="rId3"/>
              </a:rPr>
              <a:t>RoBERTa: A Robustly Optimized BERT Pretraining Approach</a:t>
            </a:r>
            <a:r>
              <a:rPr lang="en-US" sz="1600" dirty="0"/>
              <a:t>. 2019 (FAIR, UW)</a:t>
            </a:r>
          </a:p>
        </p:txBody>
      </p:sp>
      <p:sp>
        <p:nvSpPr>
          <p:cNvPr id="6" name="TextBox 5">
            <a:extLst>
              <a:ext uri="{FF2B5EF4-FFF2-40B4-BE49-F238E27FC236}">
                <a16:creationId xmlns:a16="http://schemas.microsoft.com/office/drawing/2014/main" id="{AC03F4CD-3145-FC4F-A157-40A861A7AA5F}"/>
              </a:ext>
            </a:extLst>
          </p:cNvPr>
          <p:cNvSpPr txBox="1"/>
          <p:nvPr/>
        </p:nvSpPr>
        <p:spPr>
          <a:xfrm>
            <a:off x="10032434" y="38395"/>
            <a:ext cx="2159566" cy="369332"/>
          </a:xfrm>
          <a:prstGeom prst="rect">
            <a:avLst/>
          </a:prstGeom>
          <a:noFill/>
        </p:spPr>
        <p:txBody>
          <a:bodyPr wrap="none" rtlCol="0">
            <a:spAutoFit/>
          </a:bodyPr>
          <a:lstStyle/>
          <a:p>
            <a:r>
              <a:rPr lang="en-US" dirty="0"/>
              <a:t>Source: </a:t>
            </a:r>
            <a:r>
              <a:rPr lang="en-US" dirty="0">
                <a:hlinkClick r:id="rId4"/>
              </a:rPr>
              <a:t>J. Johnson</a:t>
            </a:r>
            <a:endParaRPr lang="en-US" dirty="0"/>
          </a:p>
        </p:txBody>
      </p:sp>
    </p:spTree>
    <p:extLst>
      <p:ext uri="{BB962C8B-B14F-4D97-AF65-F5344CB8AC3E}">
        <p14:creationId xmlns:p14="http://schemas.microsoft.com/office/powerpoint/2010/main" val="11730167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Scaling up transformers</a:t>
            </a:r>
          </a:p>
        </p:txBody>
      </p:sp>
      <p:graphicFrame>
        <p:nvGraphicFramePr>
          <p:cNvPr id="5" name="Table 4"/>
          <p:cNvGraphicFramePr>
            <a:graphicFrameLocks noGrp="1"/>
          </p:cNvGraphicFramePr>
          <p:nvPr>
            <p:extLst>
              <p:ext uri="{D42A27DB-BD31-4B8C-83A1-F6EECF244321}">
                <p14:modId xmlns:p14="http://schemas.microsoft.com/office/powerpoint/2010/main" val="2756454350"/>
              </p:ext>
            </p:extLst>
          </p:nvPr>
        </p:nvGraphicFramePr>
        <p:xfrm>
          <a:off x="159026" y="1049482"/>
          <a:ext cx="11814387" cy="2635361"/>
        </p:xfrm>
        <a:graphic>
          <a:graphicData uri="http://schemas.openxmlformats.org/drawingml/2006/table">
            <a:tbl>
              <a:tblPr firstRow="1" bandRow="1">
                <a:tableStyleId>{5C22544A-7EE6-4342-B048-85BDC9FD1C3A}</a:tableStyleId>
              </a:tblPr>
              <a:tblGrid>
                <a:gridCol w="1932051">
                  <a:extLst>
                    <a:ext uri="{9D8B030D-6E8A-4147-A177-3AD203B41FA5}">
                      <a16:colId xmlns:a16="http://schemas.microsoft.com/office/drawing/2014/main" val="20000"/>
                    </a:ext>
                  </a:extLst>
                </a:gridCol>
                <a:gridCol w="1647056">
                  <a:extLst>
                    <a:ext uri="{9D8B030D-6E8A-4147-A177-3AD203B41FA5}">
                      <a16:colId xmlns:a16="http://schemas.microsoft.com/office/drawing/2014/main" val="20001"/>
                    </a:ext>
                  </a:extLst>
                </a:gridCol>
                <a:gridCol w="1647056">
                  <a:extLst>
                    <a:ext uri="{9D8B030D-6E8A-4147-A177-3AD203B41FA5}">
                      <a16:colId xmlns:a16="http://schemas.microsoft.com/office/drawing/2014/main" val="20002"/>
                    </a:ext>
                  </a:extLst>
                </a:gridCol>
                <a:gridCol w="1647056">
                  <a:extLst>
                    <a:ext uri="{9D8B030D-6E8A-4147-A177-3AD203B41FA5}">
                      <a16:colId xmlns:a16="http://schemas.microsoft.com/office/drawing/2014/main" val="20003"/>
                    </a:ext>
                  </a:extLst>
                </a:gridCol>
                <a:gridCol w="1647056">
                  <a:extLst>
                    <a:ext uri="{9D8B030D-6E8A-4147-A177-3AD203B41FA5}">
                      <a16:colId xmlns:a16="http://schemas.microsoft.com/office/drawing/2014/main" val="20004"/>
                    </a:ext>
                  </a:extLst>
                </a:gridCol>
                <a:gridCol w="992733">
                  <a:extLst>
                    <a:ext uri="{9D8B030D-6E8A-4147-A177-3AD203B41FA5}">
                      <a16:colId xmlns:a16="http://schemas.microsoft.com/office/drawing/2014/main" val="20005"/>
                    </a:ext>
                  </a:extLst>
                </a:gridCol>
                <a:gridCol w="2301379">
                  <a:extLst>
                    <a:ext uri="{9D8B030D-6E8A-4147-A177-3AD203B41FA5}">
                      <a16:colId xmlns:a16="http://schemas.microsoft.com/office/drawing/2014/main" val="20006"/>
                    </a:ext>
                  </a:extLst>
                </a:gridCol>
              </a:tblGrid>
              <a:tr h="336602">
                <a:tc>
                  <a:txBody>
                    <a:bodyPr/>
                    <a:lstStyle/>
                    <a:p>
                      <a:r>
                        <a:rPr lang="en-US" sz="1400" dirty="0"/>
                        <a:t>Model</a:t>
                      </a:r>
                    </a:p>
                  </a:txBody>
                  <a:tcPr>
                    <a:solidFill>
                      <a:schemeClr val="accent2"/>
                    </a:solidFill>
                  </a:tcPr>
                </a:tc>
                <a:tc>
                  <a:txBody>
                    <a:bodyPr/>
                    <a:lstStyle/>
                    <a:p>
                      <a:r>
                        <a:rPr lang="en-US" sz="1400" dirty="0"/>
                        <a:t>Layers</a:t>
                      </a:r>
                    </a:p>
                  </a:txBody>
                  <a:tcPr>
                    <a:solidFill>
                      <a:schemeClr val="accent2"/>
                    </a:solidFill>
                  </a:tcPr>
                </a:tc>
                <a:tc>
                  <a:txBody>
                    <a:bodyPr/>
                    <a:lstStyle/>
                    <a:p>
                      <a:r>
                        <a:rPr lang="en-US" sz="1400" dirty="0"/>
                        <a:t>Hidden dim.</a:t>
                      </a:r>
                    </a:p>
                  </a:txBody>
                  <a:tcPr>
                    <a:solidFill>
                      <a:schemeClr val="accent2"/>
                    </a:solidFill>
                  </a:tcPr>
                </a:tc>
                <a:tc>
                  <a:txBody>
                    <a:bodyPr/>
                    <a:lstStyle/>
                    <a:p>
                      <a:r>
                        <a:rPr lang="en-US" sz="1400" dirty="0"/>
                        <a:t>Heads</a:t>
                      </a:r>
                    </a:p>
                  </a:txBody>
                  <a:tcPr>
                    <a:solidFill>
                      <a:schemeClr val="accent2"/>
                    </a:solidFill>
                  </a:tcPr>
                </a:tc>
                <a:tc>
                  <a:txBody>
                    <a:bodyPr/>
                    <a:lstStyle/>
                    <a:p>
                      <a:r>
                        <a:rPr lang="en-US" sz="1400" dirty="0" err="1"/>
                        <a:t>Params</a:t>
                      </a:r>
                      <a:endParaRPr lang="en-US" sz="1400" dirty="0"/>
                    </a:p>
                  </a:txBody>
                  <a:tcPr>
                    <a:solidFill>
                      <a:schemeClr val="accent2"/>
                    </a:solidFill>
                  </a:tcPr>
                </a:tc>
                <a:tc>
                  <a:txBody>
                    <a:bodyPr/>
                    <a:lstStyle/>
                    <a:p>
                      <a:r>
                        <a:rPr lang="en-US" sz="1400" dirty="0"/>
                        <a:t>Data</a:t>
                      </a:r>
                    </a:p>
                  </a:txBody>
                  <a:tcPr>
                    <a:solidFill>
                      <a:schemeClr val="accent2"/>
                    </a:solidFill>
                  </a:tcPr>
                </a:tc>
                <a:tc>
                  <a:txBody>
                    <a:bodyPr/>
                    <a:lstStyle/>
                    <a:p>
                      <a:r>
                        <a:rPr lang="en-US" sz="1400" dirty="0"/>
                        <a:t>Training</a:t>
                      </a:r>
                    </a:p>
                  </a:txBody>
                  <a:tcPr>
                    <a:solidFill>
                      <a:schemeClr val="accent2"/>
                    </a:solidFill>
                  </a:tcPr>
                </a:tc>
                <a:extLst>
                  <a:ext uri="{0D108BD9-81ED-4DB2-BD59-A6C34878D82A}">
                    <a16:rowId xmlns:a16="http://schemas.microsoft.com/office/drawing/2014/main" val="10000"/>
                  </a:ext>
                </a:extLst>
              </a:tr>
              <a:tr h="300332">
                <a:tc>
                  <a:txBody>
                    <a:bodyPr/>
                    <a:lstStyle/>
                    <a:p>
                      <a:r>
                        <a:rPr lang="en-US" sz="1400" dirty="0"/>
                        <a:t>Transformer-Base</a:t>
                      </a:r>
                    </a:p>
                  </a:txBody>
                  <a:tcPr>
                    <a:solidFill>
                      <a:schemeClr val="bg1">
                        <a:lumMod val="95000"/>
                      </a:schemeClr>
                    </a:solidFill>
                  </a:tcPr>
                </a:tc>
                <a:tc>
                  <a:txBody>
                    <a:bodyPr/>
                    <a:lstStyle/>
                    <a:p>
                      <a:r>
                        <a:rPr lang="en-US" sz="1400" dirty="0"/>
                        <a:t>12</a:t>
                      </a:r>
                    </a:p>
                  </a:txBody>
                  <a:tcPr>
                    <a:solidFill>
                      <a:schemeClr val="bg1">
                        <a:lumMod val="95000"/>
                      </a:schemeClr>
                    </a:solidFill>
                  </a:tcPr>
                </a:tc>
                <a:tc>
                  <a:txBody>
                    <a:bodyPr/>
                    <a:lstStyle/>
                    <a:p>
                      <a:r>
                        <a:rPr lang="en-US" sz="1400" dirty="0"/>
                        <a:t>512</a:t>
                      </a:r>
                    </a:p>
                  </a:txBody>
                  <a:tcPr>
                    <a:solidFill>
                      <a:schemeClr val="bg1">
                        <a:lumMod val="95000"/>
                      </a:schemeClr>
                    </a:solidFill>
                  </a:tcPr>
                </a:tc>
                <a:tc>
                  <a:txBody>
                    <a:bodyPr/>
                    <a:lstStyle/>
                    <a:p>
                      <a:r>
                        <a:rPr lang="en-US" sz="1400" dirty="0"/>
                        <a:t>8</a:t>
                      </a:r>
                    </a:p>
                  </a:txBody>
                  <a:tcPr>
                    <a:solidFill>
                      <a:schemeClr val="bg1">
                        <a:lumMod val="95000"/>
                      </a:schemeClr>
                    </a:solidFill>
                  </a:tcPr>
                </a:tc>
                <a:tc>
                  <a:txBody>
                    <a:bodyPr/>
                    <a:lstStyle/>
                    <a:p>
                      <a:r>
                        <a:rPr lang="en-US" sz="1400" dirty="0"/>
                        <a:t>65M</a:t>
                      </a:r>
                    </a:p>
                  </a:txBody>
                  <a:tcPr>
                    <a:solidFill>
                      <a:schemeClr val="bg1">
                        <a:lumMod val="95000"/>
                      </a:schemeClr>
                    </a:solidFill>
                  </a:tcPr>
                </a:tc>
                <a:tc>
                  <a:txBody>
                    <a:bodyPr/>
                    <a:lstStyle/>
                    <a:p>
                      <a:endParaRPr lang="en-US" sz="1400" dirty="0"/>
                    </a:p>
                  </a:txBody>
                  <a:tcPr>
                    <a:solidFill>
                      <a:schemeClr val="bg1">
                        <a:lumMod val="95000"/>
                      </a:schemeClr>
                    </a:solidFill>
                  </a:tcPr>
                </a:tc>
                <a:tc>
                  <a:txBody>
                    <a:bodyPr/>
                    <a:lstStyle/>
                    <a:p>
                      <a:r>
                        <a:rPr lang="en-US" sz="1400" dirty="0"/>
                        <a:t>8x P100 (12</a:t>
                      </a:r>
                      <a:r>
                        <a:rPr lang="en-US" sz="1400" baseline="0" dirty="0"/>
                        <a:t> hours)</a:t>
                      </a:r>
                      <a:endParaRPr lang="en-US" sz="1400" dirty="0"/>
                    </a:p>
                  </a:txBody>
                  <a:tcPr>
                    <a:solidFill>
                      <a:schemeClr val="bg1">
                        <a:lumMod val="95000"/>
                      </a:schemeClr>
                    </a:solidFill>
                  </a:tcPr>
                </a:tc>
                <a:extLst>
                  <a:ext uri="{0D108BD9-81ED-4DB2-BD59-A6C34878D82A}">
                    <a16:rowId xmlns:a16="http://schemas.microsoft.com/office/drawing/2014/main" val="10001"/>
                  </a:ext>
                </a:extLst>
              </a:tr>
              <a:tr h="336113">
                <a:tc>
                  <a:txBody>
                    <a:bodyPr/>
                    <a:lstStyle/>
                    <a:p>
                      <a:r>
                        <a:rPr lang="en-US" sz="1400" dirty="0"/>
                        <a:t>Transformer-Large</a:t>
                      </a:r>
                    </a:p>
                  </a:txBody>
                  <a:tcPr>
                    <a:solidFill>
                      <a:schemeClr val="bg1">
                        <a:lumMod val="95000"/>
                      </a:schemeClr>
                    </a:solidFill>
                  </a:tcPr>
                </a:tc>
                <a:tc>
                  <a:txBody>
                    <a:bodyPr/>
                    <a:lstStyle/>
                    <a:p>
                      <a:r>
                        <a:rPr lang="en-US" sz="1400" dirty="0"/>
                        <a:t>12</a:t>
                      </a:r>
                    </a:p>
                  </a:txBody>
                  <a:tcPr>
                    <a:solidFill>
                      <a:schemeClr val="bg1">
                        <a:lumMod val="95000"/>
                      </a:schemeClr>
                    </a:solidFill>
                  </a:tcPr>
                </a:tc>
                <a:tc>
                  <a:txBody>
                    <a:bodyPr/>
                    <a:lstStyle/>
                    <a:p>
                      <a:r>
                        <a:rPr lang="en-US" sz="1400" dirty="0"/>
                        <a:t>1024</a:t>
                      </a:r>
                    </a:p>
                  </a:txBody>
                  <a:tcPr>
                    <a:solidFill>
                      <a:schemeClr val="bg1">
                        <a:lumMod val="95000"/>
                      </a:schemeClr>
                    </a:solidFill>
                  </a:tcPr>
                </a:tc>
                <a:tc>
                  <a:txBody>
                    <a:bodyPr/>
                    <a:lstStyle/>
                    <a:p>
                      <a:r>
                        <a:rPr lang="en-US" sz="1400" dirty="0"/>
                        <a:t>16</a:t>
                      </a:r>
                    </a:p>
                  </a:txBody>
                  <a:tcPr>
                    <a:solidFill>
                      <a:schemeClr val="bg1">
                        <a:lumMod val="95000"/>
                      </a:schemeClr>
                    </a:solidFill>
                  </a:tcPr>
                </a:tc>
                <a:tc>
                  <a:txBody>
                    <a:bodyPr/>
                    <a:lstStyle/>
                    <a:p>
                      <a:r>
                        <a:rPr lang="en-US" sz="1400" dirty="0"/>
                        <a:t>213M</a:t>
                      </a:r>
                    </a:p>
                  </a:txBody>
                  <a:tcPr>
                    <a:solidFill>
                      <a:schemeClr val="bg1">
                        <a:lumMod val="95000"/>
                      </a:schemeClr>
                    </a:solidFill>
                  </a:tcPr>
                </a:tc>
                <a:tc>
                  <a:txBody>
                    <a:bodyPr/>
                    <a:lstStyle/>
                    <a:p>
                      <a:endParaRPr lang="en-US" sz="1400" dirty="0"/>
                    </a:p>
                  </a:txBody>
                  <a:tcPr>
                    <a:solidFill>
                      <a:schemeClr val="bg1">
                        <a:lumMod val="95000"/>
                      </a:schemeClr>
                    </a:solidFill>
                  </a:tcPr>
                </a:tc>
                <a:tc>
                  <a:txBody>
                    <a:bodyPr/>
                    <a:lstStyle/>
                    <a:p>
                      <a:r>
                        <a:rPr lang="en-US" sz="1400" dirty="0"/>
                        <a:t>8x P100 (3.5</a:t>
                      </a:r>
                      <a:r>
                        <a:rPr lang="en-US" sz="1400" baseline="0" dirty="0"/>
                        <a:t> days)</a:t>
                      </a:r>
                      <a:endParaRPr lang="en-US" sz="1400" dirty="0"/>
                    </a:p>
                  </a:txBody>
                  <a:tcPr>
                    <a:solidFill>
                      <a:schemeClr val="bg1">
                        <a:lumMod val="95000"/>
                      </a:schemeClr>
                    </a:solidFill>
                  </a:tcPr>
                </a:tc>
                <a:extLst>
                  <a:ext uri="{0D108BD9-81ED-4DB2-BD59-A6C34878D82A}">
                    <a16:rowId xmlns:a16="http://schemas.microsoft.com/office/drawing/2014/main" val="10002"/>
                  </a:ext>
                </a:extLst>
              </a:tr>
              <a:tr h="337930">
                <a:tc>
                  <a:txBody>
                    <a:bodyPr/>
                    <a:lstStyle/>
                    <a:p>
                      <a:r>
                        <a:rPr lang="en-US" sz="1400" dirty="0"/>
                        <a:t>BERT-Base</a:t>
                      </a:r>
                    </a:p>
                  </a:txBody>
                  <a:tcPr>
                    <a:solidFill>
                      <a:schemeClr val="accent1">
                        <a:lumMod val="20000"/>
                        <a:lumOff val="80000"/>
                      </a:schemeClr>
                    </a:solidFill>
                  </a:tcPr>
                </a:tc>
                <a:tc>
                  <a:txBody>
                    <a:bodyPr/>
                    <a:lstStyle/>
                    <a:p>
                      <a:r>
                        <a:rPr lang="en-US" sz="1400" dirty="0"/>
                        <a:t>12</a:t>
                      </a:r>
                    </a:p>
                  </a:txBody>
                  <a:tcPr>
                    <a:solidFill>
                      <a:schemeClr val="accent1">
                        <a:lumMod val="20000"/>
                        <a:lumOff val="80000"/>
                      </a:schemeClr>
                    </a:solidFill>
                  </a:tcPr>
                </a:tc>
                <a:tc>
                  <a:txBody>
                    <a:bodyPr/>
                    <a:lstStyle/>
                    <a:p>
                      <a:r>
                        <a:rPr lang="en-US" sz="1400" dirty="0"/>
                        <a:t>768</a:t>
                      </a:r>
                    </a:p>
                  </a:txBody>
                  <a:tcPr>
                    <a:solidFill>
                      <a:schemeClr val="accent1">
                        <a:lumMod val="20000"/>
                        <a:lumOff val="80000"/>
                      </a:schemeClr>
                    </a:solidFill>
                  </a:tcPr>
                </a:tc>
                <a:tc>
                  <a:txBody>
                    <a:bodyPr/>
                    <a:lstStyle/>
                    <a:p>
                      <a:r>
                        <a:rPr lang="en-US" sz="1400" dirty="0"/>
                        <a:t>12</a:t>
                      </a:r>
                    </a:p>
                  </a:txBody>
                  <a:tcPr>
                    <a:solidFill>
                      <a:schemeClr val="accent1">
                        <a:lumMod val="20000"/>
                        <a:lumOff val="80000"/>
                      </a:schemeClr>
                    </a:solidFill>
                  </a:tcPr>
                </a:tc>
                <a:tc>
                  <a:txBody>
                    <a:bodyPr/>
                    <a:lstStyle/>
                    <a:p>
                      <a:r>
                        <a:rPr lang="en-US" sz="1400" dirty="0"/>
                        <a:t>110M</a:t>
                      </a:r>
                    </a:p>
                  </a:txBody>
                  <a:tcPr>
                    <a:solidFill>
                      <a:schemeClr val="accent1">
                        <a:lumMod val="20000"/>
                        <a:lumOff val="80000"/>
                      </a:schemeClr>
                    </a:solidFill>
                  </a:tcPr>
                </a:tc>
                <a:tc>
                  <a:txBody>
                    <a:bodyPr/>
                    <a:lstStyle/>
                    <a:p>
                      <a:r>
                        <a:rPr lang="en-US" sz="1400" dirty="0"/>
                        <a:t>13 GB</a:t>
                      </a:r>
                    </a:p>
                  </a:txBody>
                  <a:tcPr>
                    <a:solidFill>
                      <a:schemeClr val="accent1">
                        <a:lumMod val="20000"/>
                        <a:lumOff val="80000"/>
                      </a:schemeClr>
                    </a:solidFill>
                  </a:tcPr>
                </a:tc>
                <a:tc>
                  <a:txBody>
                    <a:bodyPr/>
                    <a:lstStyle/>
                    <a:p>
                      <a:r>
                        <a:rPr lang="en-US" sz="1400" dirty="0"/>
                        <a:t>4x TPU (4 days)</a:t>
                      </a:r>
                    </a:p>
                  </a:txBody>
                  <a:tcPr>
                    <a:solidFill>
                      <a:schemeClr val="accent1">
                        <a:lumMod val="20000"/>
                        <a:lumOff val="80000"/>
                      </a:schemeClr>
                    </a:solidFill>
                  </a:tcPr>
                </a:tc>
                <a:extLst>
                  <a:ext uri="{0D108BD9-81ED-4DB2-BD59-A6C34878D82A}">
                    <a16:rowId xmlns:a16="http://schemas.microsoft.com/office/drawing/2014/main" val="10003"/>
                  </a:ext>
                </a:extLst>
              </a:tr>
              <a:tr h="344557">
                <a:tc>
                  <a:txBody>
                    <a:bodyPr/>
                    <a:lstStyle/>
                    <a:p>
                      <a:r>
                        <a:rPr lang="en-US" sz="1400" dirty="0"/>
                        <a:t>BERT-Large</a:t>
                      </a:r>
                    </a:p>
                  </a:txBody>
                  <a:tcPr>
                    <a:solidFill>
                      <a:schemeClr val="accent1">
                        <a:lumMod val="20000"/>
                        <a:lumOff val="80000"/>
                      </a:schemeClr>
                    </a:solidFill>
                  </a:tcPr>
                </a:tc>
                <a:tc>
                  <a:txBody>
                    <a:bodyPr/>
                    <a:lstStyle/>
                    <a:p>
                      <a:r>
                        <a:rPr lang="en-US" sz="1400" dirty="0"/>
                        <a:t>24</a:t>
                      </a:r>
                    </a:p>
                  </a:txBody>
                  <a:tcPr>
                    <a:solidFill>
                      <a:schemeClr val="accent1">
                        <a:lumMod val="20000"/>
                        <a:lumOff val="80000"/>
                      </a:schemeClr>
                    </a:solidFill>
                  </a:tcPr>
                </a:tc>
                <a:tc>
                  <a:txBody>
                    <a:bodyPr/>
                    <a:lstStyle/>
                    <a:p>
                      <a:r>
                        <a:rPr lang="en-US" sz="1400" dirty="0"/>
                        <a:t>1024</a:t>
                      </a:r>
                    </a:p>
                  </a:txBody>
                  <a:tcPr>
                    <a:solidFill>
                      <a:schemeClr val="accent1">
                        <a:lumMod val="20000"/>
                        <a:lumOff val="80000"/>
                      </a:schemeClr>
                    </a:solidFill>
                  </a:tcPr>
                </a:tc>
                <a:tc>
                  <a:txBody>
                    <a:bodyPr/>
                    <a:lstStyle/>
                    <a:p>
                      <a:r>
                        <a:rPr lang="en-US" sz="1400" dirty="0"/>
                        <a:t>16</a:t>
                      </a:r>
                    </a:p>
                  </a:txBody>
                  <a:tcPr>
                    <a:solidFill>
                      <a:schemeClr val="accent1">
                        <a:lumMod val="20000"/>
                        <a:lumOff val="80000"/>
                      </a:schemeClr>
                    </a:solidFill>
                  </a:tcPr>
                </a:tc>
                <a:tc>
                  <a:txBody>
                    <a:bodyPr/>
                    <a:lstStyle/>
                    <a:p>
                      <a:r>
                        <a:rPr lang="en-US" sz="1400" dirty="0"/>
                        <a:t>340M</a:t>
                      </a:r>
                    </a:p>
                  </a:txBody>
                  <a:tcPr>
                    <a:solidFill>
                      <a:schemeClr val="accent1">
                        <a:lumMod val="20000"/>
                        <a:lumOff val="80000"/>
                      </a:schemeClr>
                    </a:solidFill>
                  </a:tcPr>
                </a:tc>
                <a:tc>
                  <a:txBody>
                    <a:bodyPr/>
                    <a:lstStyle/>
                    <a:p>
                      <a:r>
                        <a:rPr lang="en-US" sz="1400" dirty="0"/>
                        <a:t>13 GB</a:t>
                      </a:r>
                    </a:p>
                  </a:txBody>
                  <a:tcPr>
                    <a:solidFill>
                      <a:schemeClr val="accent1">
                        <a:lumMod val="20000"/>
                        <a:lumOff val="80000"/>
                      </a:schemeClr>
                    </a:solidFill>
                  </a:tcPr>
                </a:tc>
                <a:tc>
                  <a:txBody>
                    <a:bodyPr/>
                    <a:lstStyle/>
                    <a:p>
                      <a:r>
                        <a:rPr lang="en-US" sz="1400" dirty="0"/>
                        <a:t>16x TPU (4 days)</a:t>
                      </a:r>
                    </a:p>
                  </a:txBody>
                  <a:tcPr>
                    <a:solidFill>
                      <a:schemeClr val="accent1">
                        <a:lumMod val="20000"/>
                        <a:lumOff val="80000"/>
                      </a:schemeClr>
                    </a:solidFill>
                  </a:tcPr>
                </a:tc>
                <a:extLst>
                  <a:ext uri="{0D108BD9-81ED-4DB2-BD59-A6C34878D82A}">
                    <a16:rowId xmlns:a16="http://schemas.microsoft.com/office/drawing/2014/main" val="10004"/>
                  </a:ext>
                </a:extLst>
              </a:tr>
              <a:tr h="331304">
                <a:tc>
                  <a:txBody>
                    <a:bodyPr/>
                    <a:lstStyle/>
                    <a:p>
                      <a:r>
                        <a:rPr lang="en-US" sz="1400" dirty="0" err="1"/>
                        <a:t>XLNet</a:t>
                      </a:r>
                      <a:r>
                        <a:rPr lang="en-US" sz="1400" dirty="0"/>
                        <a:t>-Large</a:t>
                      </a:r>
                    </a:p>
                  </a:txBody>
                  <a:tcPr>
                    <a:solidFill>
                      <a:schemeClr val="accent2">
                        <a:lumMod val="20000"/>
                        <a:lumOff val="80000"/>
                      </a:schemeClr>
                    </a:solidFill>
                  </a:tcPr>
                </a:tc>
                <a:tc>
                  <a:txBody>
                    <a:bodyPr/>
                    <a:lstStyle/>
                    <a:p>
                      <a:r>
                        <a:rPr lang="en-US" sz="1400" dirty="0"/>
                        <a:t>24</a:t>
                      </a:r>
                    </a:p>
                  </a:txBody>
                  <a:tcPr>
                    <a:solidFill>
                      <a:schemeClr val="accent2">
                        <a:lumMod val="20000"/>
                        <a:lumOff val="80000"/>
                      </a:schemeClr>
                    </a:solidFill>
                  </a:tcPr>
                </a:tc>
                <a:tc>
                  <a:txBody>
                    <a:bodyPr/>
                    <a:lstStyle/>
                    <a:p>
                      <a:r>
                        <a:rPr lang="en-US" sz="1400" dirty="0"/>
                        <a:t>1024</a:t>
                      </a:r>
                    </a:p>
                  </a:txBody>
                  <a:tcPr>
                    <a:solidFill>
                      <a:schemeClr val="accent2">
                        <a:lumMod val="20000"/>
                        <a:lumOff val="80000"/>
                      </a:schemeClr>
                    </a:solidFill>
                  </a:tcPr>
                </a:tc>
                <a:tc>
                  <a:txBody>
                    <a:bodyPr/>
                    <a:lstStyle/>
                    <a:p>
                      <a:r>
                        <a:rPr lang="en-US" sz="1400" dirty="0"/>
                        <a:t>16</a:t>
                      </a:r>
                    </a:p>
                  </a:txBody>
                  <a:tcPr>
                    <a:solidFill>
                      <a:schemeClr val="accent2">
                        <a:lumMod val="20000"/>
                        <a:lumOff val="80000"/>
                      </a:schemeClr>
                    </a:solidFill>
                  </a:tcPr>
                </a:tc>
                <a:tc>
                  <a:txBody>
                    <a:bodyPr/>
                    <a:lstStyle/>
                    <a:p>
                      <a:r>
                        <a:rPr lang="en-US" sz="1400" dirty="0"/>
                        <a:t>~340M</a:t>
                      </a:r>
                    </a:p>
                  </a:txBody>
                  <a:tcPr>
                    <a:solidFill>
                      <a:schemeClr val="accent2">
                        <a:lumMod val="20000"/>
                        <a:lumOff val="80000"/>
                      </a:schemeClr>
                    </a:solidFill>
                  </a:tcPr>
                </a:tc>
                <a:tc>
                  <a:txBody>
                    <a:bodyPr/>
                    <a:lstStyle/>
                    <a:p>
                      <a:r>
                        <a:rPr lang="en-US" sz="1400" dirty="0"/>
                        <a:t>126 GB</a:t>
                      </a:r>
                    </a:p>
                  </a:txBody>
                  <a:tcPr>
                    <a:solidFill>
                      <a:schemeClr val="accent2">
                        <a:lumMod val="20000"/>
                        <a:lumOff val="80000"/>
                      </a:schemeClr>
                    </a:solidFill>
                  </a:tcPr>
                </a:tc>
                <a:tc>
                  <a:txBody>
                    <a:bodyPr/>
                    <a:lstStyle/>
                    <a:p>
                      <a:r>
                        <a:rPr lang="en-US" sz="1400" dirty="0"/>
                        <a:t>512x TPU-v3 (2.5</a:t>
                      </a:r>
                      <a:r>
                        <a:rPr lang="en-US" sz="1400" baseline="0" dirty="0"/>
                        <a:t> days)</a:t>
                      </a:r>
                      <a:endParaRPr lang="en-US" sz="1400" dirty="0"/>
                    </a:p>
                  </a:txBody>
                  <a:tcPr>
                    <a:solidFill>
                      <a:schemeClr val="accent2">
                        <a:lumMod val="20000"/>
                        <a:lumOff val="80000"/>
                      </a:schemeClr>
                    </a:solidFill>
                  </a:tcPr>
                </a:tc>
                <a:extLst>
                  <a:ext uri="{0D108BD9-81ED-4DB2-BD59-A6C34878D82A}">
                    <a16:rowId xmlns:a16="http://schemas.microsoft.com/office/drawing/2014/main" val="10005"/>
                  </a:ext>
                </a:extLst>
              </a:tr>
              <a:tr h="314076">
                <a:tc>
                  <a:txBody>
                    <a:bodyPr/>
                    <a:lstStyle/>
                    <a:p>
                      <a:r>
                        <a:rPr lang="en-US" sz="1400" dirty="0"/>
                        <a:t>RoBERTa</a:t>
                      </a:r>
                    </a:p>
                  </a:txBody>
                  <a:tcPr>
                    <a:solidFill>
                      <a:schemeClr val="accent2">
                        <a:lumMod val="20000"/>
                        <a:lumOff val="80000"/>
                      </a:schemeClr>
                    </a:solidFill>
                  </a:tcPr>
                </a:tc>
                <a:tc>
                  <a:txBody>
                    <a:bodyPr/>
                    <a:lstStyle/>
                    <a:p>
                      <a:r>
                        <a:rPr lang="en-US" sz="1400" dirty="0"/>
                        <a:t>24</a:t>
                      </a:r>
                    </a:p>
                  </a:txBody>
                  <a:tcPr>
                    <a:solidFill>
                      <a:schemeClr val="accent2">
                        <a:lumMod val="20000"/>
                        <a:lumOff val="80000"/>
                      </a:schemeClr>
                    </a:solidFill>
                  </a:tcPr>
                </a:tc>
                <a:tc>
                  <a:txBody>
                    <a:bodyPr/>
                    <a:lstStyle/>
                    <a:p>
                      <a:r>
                        <a:rPr lang="en-US" sz="1400" dirty="0"/>
                        <a:t>1024</a:t>
                      </a:r>
                    </a:p>
                  </a:txBody>
                  <a:tcPr>
                    <a:solidFill>
                      <a:schemeClr val="accent2">
                        <a:lumMod val="20000"/>
                        <a:lumOff val="80000"/>
                      </a:schemeClr>
                    </a:solidFill>
                  </a:tcPr>
                </a:tc>
                <a:tc>
                  <a:txBody>
                    <a:bodyPr/>
                    <a:lstStyle/>
                    <a:p>
                      <a:r>
                        <a:rPr lang="en-US" sz="1400" dirty="0"/>
                        <a:t>16</a:t>
                      </a:r>
                    </a:p>
                  </a:txBody>
                  <a:tcPr>
                    <a:solidFill>
                      <a:schemeClr val="accent2">
                        <a:lumMod val="20000"/>
                        <a:lumOff val="80000"/>
                      </a:schemeClr>
                    </a:solidFill>
                  </a:tcPr>
                </a:tc>
                <a:tc>
                  <a:txBody>
                    <a:bodyPr/>
                    <a:lstStyle/>
                    <a:p>
                      <a:r>
                        <a:rPr lang="en-US" sz="1400" dirty="0"/>
                        <a:t>355M</a:t>
                      </a:r>
                    </a:p>
                  </a:txBody>
                  <a:tcPr>
                    <a:solidFill>
                      <a:schemeClr val="accent2">
                        <a:lumMod val="20000"/>
                        <a:lumOff val="80000"/>
                      </a:schemeClr>
                    </a:solidFill>
                  </a:tcPr>
                </a:tc>
                <a:tc>
                  <a:txBody>
                    <a:bodyPr/>
                    <a:lstStyle/>
                    <a:p>
                      <a:r>
                        <a:rPr lang="en-US" sz="1400" dirty="0"/>
                        <a:t>160 GB</a:t>
                      </a:r>
                    </a:p>
                  </a:txBody>
                  <a:tcPr>
                    <a:solidFill>
                      <a:schemeClr val="accent2">
                        <a:lumMod val="20000"/>
                        <a:lumOff val="80000"/>
                      </a:schemeClr>
                    </a:solidFill>
                  </a:tcPr>
                </a:tc>
                <a:tc>
                  <a:txBody>
                    <a:bodyPr/>
                    <a:lstStyle/>
                    <a:p>
                      <a:r>
                        <a:rPr lang="en-US" sz="1400" dirty="0"/>
                        <a:t>1024x V100 GPU</a:t>
                      </a:r>
                      <a:r>
                        <a:rPr lang="en-US" sz="1400" baseline="0" dirty="0"/>
                        <a:t> (1 day)</a:t>
                      </a:r>
                      <a:endParaRPr lang="en-US" sz="1400" dirty="0"/>
                    </a:p>
                  </a:txBody>
                  <a:tcPr>
                    <a:solidFill>
                      <a:schemeClr val="accent2">
                        <a:lumMod val="20000"/>
                        <a:lumOff val="80000"/>
                      </a:schemeClr>
                    </a:solidFill>
                  </a:tcPr>
                </a:tc>
                <a:extLst>
                  <a:ext uri="{0D108BD9-81ED-4DB2-BD59-A6C34878D82A}">
                    <a16:rowId xmlns:a16="http://schemas.microsoft.com/office/drawing/2014/main" val="10006"/>
                  </a:ext>
                </a:extLst>
              </a:tr>
              <a:tr h="329979">
                <a:tc>
                  <a:txBody>
                    <a:bodyPr/>
                    <a:lstStyle/>
                    <a:p>
                      <a:r>
                        <a:rPr lang="en-US" sz="1400" dirty="0"/>
                        <a:t>GPT-2</a:t>
                      </a:r>
                    </a:p>
                  </a:txBody>
                  <a:tcPr>
                    <a:solidFill>
                      <a:schemeClr val="accent2">
                        <a:lumMod val="20000"/>
                        <a:lumOff val="80000"/>
                      </a:schemeClr>
                    </a:solidFill>
                  </a:tcPr>
                </a:tc>
                <a:tc>
                  <a:txBody>
                    <a:bodyPr/>
                    <a:lstStyle/>
                    <a:p>
                      <a:r>
                        <a:rPr lang="en-US" sz="1400" dirty="0"/>
                        <a:t>48</a:t>
                      </a:r>
                    </a:p>
                  </a:txBody>
                  <a:tcPr>
                    <a:solidFill>
                      <a:schemeClr val="accent2">
                        <a:lumMod val="20000"/>
                        <a:lumOff val="80000"/>
                      </a:schemeClr>
                    </a:solidFill>
                  </a:tcPr>
                </a:tc>
                <a:tc>
                  <a:txBody>
                    <a:bodyPr/>
                    <a:lstStyle/>
                    <a:p>
                      <a:r>
                        <a:rPr lang="en-US" sz="1400" dirty="0"/>
                        <a:t>1600</a:t>
                      </a:r>
                    </a:p>
                  </a:txBody>
                  <a:tcPr>
                    <a:solidFill>
                      <a:schemeClr val="accent2">
                        <a:lumMod val="20000"/>
                        <a:lumOff val="80000"/>
                      </a:schemeClr>
                    </a:solidFill>
                  </a:tcPr>
                </a:tc>
                <a:tc>
                  <a:txBody>
                    <a:bodyPr/>
                    <a:lstStyle/>
                    <a:p>
                      <a:r>
                        <a:rPr lang="en-US" sz="1400" dirty="0"/>
                        <a:t>?</a:t>
                      </a:r>
                    </a:p>
                  </a:txBody>
                  <a:tcPr>
                    <a:solidFill>
                      <a:schemeClr val="accent2">
                        <a:lumMod val="20000"/>
                        <a:lumOff val="80000"/>
                      </a:schemeClr>
                    </a:solidFill>
                  </a:tcPr>
                </a:tc>
                <a:tc>
                  <a:txBody>
                    <a:bodyPr/>
                    <a:lstStyle/>
                    <a:p>
                      <a:r>
                        <a:rPr lang="en-US" sz="1400" dirty="0"/>
                        <a:t>1.5B</a:t>
                      </a:r>
                    </a:p>
                  </a:txBody>
                  <a:tcPr>
                    <a:solidFill>
                      <a:schemeClr val="accent2">
                        <a:lumMod val="20000"/>
                        <a:lumOff val="80000"/>
                      </a:schemeClr>
                    </a:solidFill>
                  </a:tcPr>
                </a:tc>
                <a:tc>
                  <a:txBody>
                    <a:bodyPr/>
                    <a:lstStyle/>
                    <a:p>
                      <a:r>
                        <a:rPr lang="en-US" sz="1400" dirty="0"/>
                        <a:t>40 GB</a:t>
                      </a:r>
                    </a:p>
                  </a:txBody>
                  <a:tcPr>
                    <a:solidFill>
                      <a:schemeClr val="accent2">
                        <a:lumMod val="20000"/>
                        <a:lumOff val="80000"/>
                      </a:schemeClr>
                    </a:solidFill>
                  </a:tcPr>
                </a:tc>
                <a:tc>
                  <a:txBody>
                    <a:bodyPr/>
                    <a:lstStyle/>
                    <a:p>
                      <a:endParaRPr lang="en-US" sz="1400" dirty="0"/>
                    </a:p>
                  </a:txBody>
                  <a:tcPr>
                    <a:solidFill>
                      <a:schemeClr val="accent2">
                        <a:lumMod val="20000"/>
                        <a:lumOff val="80000"/>
                      </a:schemeClr>
                    </a:solidFill>
                  </a:tcPr>
                </a:tc>
                <a:extLst>
                  <a:ext uri="{0D108BD9-81ED-4DB2-BD59-A6C34878D82A}">
                    <a16:rowId xmlns:a16="http://schemas.microsoft.com/office/drawing/2014/main" val="10010"/>
                  </a:ext>
                </a:extLst>
              </a:tr>
            </a:tbl>
          </a:graphicData>
        </a:graphic>
      </p:graphicFrame>
      <p:sp>
        <p:nvSpPr>
          <p:cNvPr id="7" name="Rectangle 6">
            <a:extLst>
              <a:ext uri="{FF2B5EF4-FFF2-40B4-BE49-F238E27FC236}">
                <a16:creationId xmlns:a16="http://schemas.microsoft.com/office/drawing/2014/main" id="{87FA4997-2FBF-BA44-850B-EE4F2694E1F9}"/>
              </a:ext>
            </a:extLst>
          </p:cNvPr>
          <p:cNvSpPr/>
          <p:nvPr/>
        </p:nvSpPr>
        <p:spPr>
          <a:xfrm>
            <a:off x="2286000" y="6400800"/>
            <a:ext cx="7924800" cy="338554"/>
          </a:xfrm>
          <a:prstGeom prst="rect">
            <a:avLst/>
          </a:prstGeom>
        </p:spPr>
        <p:txBody>
          <a:bodyPr wrap="square">
            <a:spAutoFit/>
          </a:bodyPr>
          <a:lstStyle/>
          <a:p>
            <a:pPr algn="ctr"/>
            <a:r>
              <a:rPr lang="en-US" sz="1600" dirty="0"/>
              <a:t>Radford et al. </a:t>
            </a:r>
            <a:r>
              <a:rPr lang="en-US" sz="1600" dirty="0">
                <a:hlinkClick r:id="rId2"/>
              </a:rPr>
              <a:t>Language models are unsupervised multitask learners</a:t>
            </a:r>
            <a:r>
              <a:rPr lang="en-US" sz="1600" dirty="0"/>
              <a:t>. 2019 (</a:t>
            </a:r>
            <a:r>
              <a:rPr lang="en-US" sz="1600" dirty="0" err="1"/>
              <a:t>OpenAI</a:t>
            </a:r>
            <a:r>
              <a:rPr lang="en-US" sz="1600" dirty="0"/>
              <a:t>)</a:t>
            </a:r>
          </a:p>
        </p:txBody>
      </p:sp>
      <p:sp>
        <p:nvSpPr>
          <p:cNvPr id="6" name="TextBox 5">
            <a:extLst>
              <a:ext uri="{FF2B5EF4-FFF2-40B4-BE49-F238E27FC236}">
                <a16:creationId xmlns:a16="http://schemas.microsoft.com/office/drawing/2014/main" id="{0F842D5A-4689-B849-82C7-FF68480601CD}"/>
              </a:ext>
            </a:extLst>
          </p:cNvPr>
          <p:cNvSpPr txBox="1"/>
          <p:nvPr/>
        </p:nvSpPr>
        <p:spPr>
          <a:xfrm>
            <a:off x="10032434" y="38395"/>
            <a:ext cx="2159566" cy="369332"/>
          </a:xfrm>
          <a:prstGeom prst="rect">
            <a:avLst/>
          </a:prstGeom>
          <a:noFill/>
        </p:spPr>
        <p:txBody>
          <a:bodyPr wrap="none" rtlCol="0">
            <a:spAutoFit/>
          </a:bodyPr>
          <a:lstStyle/>
          <a:p>
            <a:r>
              <a:rPr lang="en-US" dirty="0"/>
              <a:t>Source: </a:t>
            </a:r>
            <a:r>
              <a:rPr lang="en-US" dirty="0">
                <a:hlinkClick r:id="rId3"/>
              </a:rPr>
              <a:t>J. Johnson</a:t>
            </a:r>
            <a:endParaRPr lang="en-US" dirty="0"/>
          </a:p>
        </p:txBody>
      </p:sp>
    </p:spTree>
    <p:extLst>
      <p:ext uri="{BB962C8B-B14F-4D97-AF65-F5344CB8AC3E}">
        <p14:creationId xmlns:p14="http://schemas.microsoft.com/office/powerpoint/2010/main" val="16042405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Scaling up transformers</a:t>
            </a:r>
          </a:p>
        </p:txBody>
      </p:sp>
      <p:graphicFrame>
        <p:nvGraphicFramePr>
          <p:cNvPr id="5" name="Table 4"/>
          <p:cNvGraphicFramePr>
            <a:graphicFrameLocks noGrp="1"/>
          </p:cNvGraphicFramePr>
          <p:nvPr>
            <p:extLst>
              <p:ext uri="{D42A27DB-BD31-4B8C-83A1-F6EECF244321}">
                <p14:modId xmlns:p14="http://schemas.microsoft.com/office/powerpoint/2010/main" val="1324375008"/>
              </p:ext>
            </p:extLst>
          </p:nvPr>
        </p:nvGraphicFramePr>
        <p:xfrm>
          <a:off x="159026" y="1049482"/>
          <a:ext cx="11814387" cy="2965340"/>
        </p:xfrm>
        <a:graphic>
          <a:graphicData uri="http://schemas.openxmlformats.org/drawingml/2006/table">
            <a:tbl>
              <a:tblPr firstRow="1" bandRow="1">
                <a:tableStyleId>{5C22544A-7EE6-4342-B048-85BDC9FD1C3A}</a:tableStyleId>
              </a:tblPr>
              <a:tblGrid>
                <a:gridCol w="1932051">
                  <a:extLst>
                    <a:ext uri="{9D8B030D-6E8A-4147-A177-3AD203B41FA5}">
                      <a16:colId xmlns:a16="http://schemas.microsoft.com/office/drawing/2014/main" val="20000"/>
                    </a:ext>
                  </a:extLst>
                </a:gridCol>
                <a:gridCol w="1647056">
                  <a:extLst>
                    <a:ext uri="{9D8B030D-6E8A-4147-A177-3AD203B41FA5}">
                      <a16:colId xmlns:a16="http://schemas.microsoft.com/office/drawing/2014/main" val="20001"/>
                    </a:ext>
                  </a:extLst>
                </a:gridCol>
                <a:gridCol w="1647056">
                  <a:extLst>
                    <a:ext uri="{9D8B030D-6E8A-4147-A177-3AD203B41FA5}">
                      <a16:colId xmlns:a16="http://schemas.microsoft.com/office/drawing/2014/main" val="20002"/>
                    </a:ext>
                  </a:extLst>
                </a:gridCol>
                <a:gridCol w="1647056">
                  <a:extLst>
                    <a:ext uri="{9D8B030D-6E8A-4147-A177-3AD203B41FA5}">
                      <a16:colId xmlns:a16="http://schemas.microsoft.com/office/drawing/2014/main" val="20003"/>
                    </a:ext>
                  </a:extLst>
                </a:gridCol>
                <a:gridCol w="1647056">
                  <a:extLst>
                    <a:ext uri="{9D8B030D-6E8A-4147-A177-3AD203B41FA5}">
                      <a16:colId xmlns:a16="http://schemas.microsoft.com/office/drawing/2014/main" val="20004"/>
                    </a:ext>
                  </a:extLst>
                </a:gridCol>
                <a:gridCol w="992733">
                  <a:extLst>
                    <a:ext uri="{9D8B030D-6E8A-4147-A177-3AD203B41FA5}">
                      <a16:colId xmlns:a16="http://schemas.microsoft.com/office/drawing/2014/main" val="20005"/>
                    </a:ext>
                  </a:extLst>
                </a:gridCol>
                <a:gridCol w="2301379">
                  <a:extLst>
                    <a:ext uri="{9D8B030D-6E8A-4147-A177-3AD203B41FA5}">
                      <a16:colId xmlns:a16="http://schemas.microsoft.com/office/drawing/2014/main" val="20006"/>
                    </a:ext>
                  </a:extLst>
                </a:gridCol>
              </a:tblGrid>
              <a:tr h="336602">
                <a:tc>
                  <a:txBody>
                    <a:bodyPr/>
                    <a:lstStyle/>
                    <a:p>
                      <a:r>
                        <a:rPr lang="en-US" sz="1400" dirty="0"/>
                        <a:t>Model</a:t>
                      </a:r>
                    </a:p>
                  </a:txBody>
                  <a:tcPr>
                    <a:solidFill>
                      <a:schemeClr val="accent2"/>
                    </a:solidFill>
                  </a:tcPr>
                </a:tc>
                <a:tc>
                  <a:txBody>
                    <a:bodyPr/>
                    <a:lstStyle/>
                    <a:p>
                      <a:r>
                        <a:rPr lang="en-US" sz="1400" dirty="0"/>
                        <a:t>Layers</a:t>
                      </a:r>
                    </a:p>
                  </a:txBody>
                  <a:tcPr>
                    <a:solidFill>
                      <a:schemeClr val="accent2"/>
                    </a:solidFill>
                  </a:tcPr>
                </a:tc>
                <a:tc>
                  <a:txBody>
                    <a:bodyPr/>
                    <a:lstStyle/>
                    <a:p>
                      <a:r>
                        <a:rPr lang="en-US" sz="1400" dirty="0"/>
                        <a:t>Hidden dim.</a:t>
                      </a:r>
                    </a:p>
                  </a:txBody>
                  <a:tcPr>
                    <a:solidFill>
                      <a:schemeClr val="accent2"/>
                    </a:solidFill>
                  </a:tcPr>
                </a:tc>
                <a:tc>
                  <a:txBody>
                    <a:bodyPr/>
                    <a:lstStyle/>
                    <a:p>
                      <a:r>
                        <a:rPr lang="en-US" sz="1400" dirty="0"/>
                        <a:t>Heads</a:t>
                      </a:r>
                    </a:p>
                  </a:txBody>
                  <a:tcPr>
                    <a:solidFill>
                      <a:schemeClr val="accent2"/>
                    </a:solidFill>
                  </a:tcPr>
                </a:tc>
                <a:tc>
                  <a:txBody>
                    <a:bodyPr/>
                    <a:lstStyle/>
                    <a:p>
                      <a:r>
                        <a:rPr lang="en-US" sz="1400" dirty="0" err="1"/>
                        <a:t>Params</a:t>
                      </a:r>
                      <a:endParaRPr lang="en-US" sz="1400" dirty="0"/>
                    </a:p>
                  </a:txBody>
                  <a:tcPr>
                    <a:solidFill>
                      <a:schemeClr val="accent2"/>
                    </a:solidFill>
                  </a:tcPr>
                </a:tc>
                <a:tc>
                  <a:txBody>
                    <a:bodyPr/>
                    <a:lstStyle/>
                    <a:p>
                      <a:r>
                        <a:rPr lang="en-US" sz="1400" dirty="0"/>
                        <a:t>Data</a:t>
                      </a:r>
                    </a:p>
                  </a:txBody>
                  <a:tcPr>
                    <a:solidFill>
                      <a:schemeClr val="accent2"/>
                    </a:solidFill>
                  </a:tcPr>
                </a:tc>
                <a:tc>
                  <a:txBody>
                    <a:bodyPr/>
                    <a:lstStyle/>
                    <a:p>
                      <a:r>
                        <a:rPr lang="en-US" sz="1400" dirty="0"/>
                        <a:t>Training</a:t>
                      </a:r>
                    </a:p>
                  </a:txBody>
                  <a:tcPr>
                    <a:solidFill>
                      <a:schemeClr val="accent2"/>
                    </a:solidFill>
                  </a:tcPr>
                </a:tc>
                <a:extLst>
                  <a:ext uri="{0D108BD9-81ED-4DB2-BD59-A6C34878D82A}">
                    <a16:rowId xmlns:a16="http://schemas.microsoft.com/office/drawing/2014/main" val="10000"/>
                  </a:ext>
                </a:extLst>
              </a:tr>
              <a:tr h="300332">
                <a:tc>
                  <a:txBody>
                    <a:bodyPr/>
                    <a:lstStyle/>
                    <a:p>
                      <a:r>
                        <a:rPr lang="en-US" sz="1400" dirty="0"/>
                        <a:t>Transformer-Base</a:t>
                      </a:r>
                    </a:p>
                  </a:txBody>
                  <a:tcPr>
                    <a:solidFill>
                      <a:schemeClr val="bg1">
                        <a:lumMod val="95000"/>
                      </a:schemeClr>
                    </a:solidFill>
                  </a:tcPr>
                </a:tc>
                <a:tc>
                  <a:txBody>
                    <a:bodyPr/>
                    <a:lstStyle/>
                    <a:p>
                      <a:r>
                        <a:rPr lang="en-US" sz="1400" dirty="0"/>
                        <a:t>12</a:t>
                      </a:r>
                    </a:p>
                  </a:txBody>
                  <a:tcPr>
                    <a:solidFill>
                      <a:schemeClr val="bg1">
                        <a:lumMod val="95000"/>
                      </a:schemeClr>
                    </a:solidFill>
                  </a:tcPr>
                </a:tc>
                <a:tc>
                  <a:txBody>
                    <a:bodyPr/>
                    <a:lstStyle/>
                    <a:p>
                      <a:r>
                        <a:rPr lang="en-US" sz="1400" dirty="0"/>
                        <a:t>512</a:t>
                      </a:r>
                    </a:p>
                  </a:txBody>
                  <a:tcPr>
                    <a:solidFill>
                      <a:schemeClr val="bg1">
                        <a:lumMod val="95000"/>
                      </a:schemeClr>
                    </a:solidFill>
                  </a:tcPr>
                </a:tc>
                <a:tc>
                  <a:txBody>
                    <a:bodyPr/>
                    <a:lstStyle/>
                    <a:p>
                      <a:r>
                        <a:rPr lang="en-US" sz="1400" dirty="0"/>
                        <a:t>8</a:t>
                      </a:r>
                    </a:p>
                  </a:txBody>
                  <a:tcPr>
                    <a:solidFill>
                      <a:schemeClr val="bg1">
                        <a:lumMod val="95000"/>
                      </a:schemeClr>
                    </a:solidFill>
                  </a:tcPr>
                </a:tc>
                <a:tc>
                  <a:txBody>
                    <a:bodyPr/>
                    <a:lstStyle/>
                    <a:p>
                      <a:r>
                        <a:rPr lang="en-US" sz="1400" dirty="0"/>
                        <a:t>65M</a:t>
                      </a:r>
                    </a:p>
                  </a:txBody>
                  <a:tcPr>
                    <a:solidFill>
                      <a:schemeClr val="bg1">
                        <a:lumMod val="95000"/>
                      </a:schemeClr>
                    </a:solidFill>
                  </a:tcPr>
                </a:tc>
                <a:tc>
                  <a:txBody>
                    <a:bodyPr/>
                    <a:lstStyle/>
                    <a:p>
                      <a:endParaRPr lang="en-US" sz="1400" dirty="0"/>
                    </a:p>
                  </a:txBody>
                  <a:tcPr>
                    <a:solidFill>
                      <a:schemeClr val="bg1">
                        <a:lumMod val="95000"/>
                      </a:schemeClr>
                    </a:solidFill>
                  </a:tcPr>
                </a:tc>
                <a:tc>
                  <a:txBody>
                    <a:bodyPr/>
                    <a:lstStyle/>
                    <a:p>
                      <a:r>
                        <a:rPr lang="en-US" sz="1400" dirty="0"/>
                        <a:t>8x P100 (12</a:t>
                      </a:r>
                      <a:r>
                        <a:rPr lang="en-US" sz="1400" baseline="0" dirty="0"/>
                        <a:t> hours)</a:t>
                      </a:r>
                      <a:endParaRPr lang="en-US" sz="1400" dirty="0"/>
                    </a:p>
                  </a:txBody>
                  <a:tcPr>
                    <a:solidFill>
                      <a:schemeClr val="bg1">
                        <a:lumMod val="95000"/>
                      </a:schemeClr>
                    </a:solidFill>
                  </a:tcPr>
                </a:tc>
                <a:extLst>
                  <a:ext uri="{0D108BD9-81ED-4DB2-BD59-A6C34878D82A}">
                    <a16:rowId xmlns:a16="http://schemas.microsoft.com/office/drawing/2014/main" val="10001"/>
                  </a:ext>
                </a:extLst>
              </a:tr>
              <a:tr h="336113">
                <a:tc>
                  <a:txBody>
                    <a:bodyPr/>
                    <a:lstStyle/>
                    <a:p>
                      <a:r>
                        <a:rPr lang="en-US" sz="1400" dirty="0"/>
                        <a:t>Transformer-Large</a:t>
                      </a:r>
                    </a:p>
                  </a:txBody>
                  <a:tcPr>
                    <a:solidFill>
                      <a:schemeClr val="bg1">
                        <a:lumMod val="95000"/>
                      </a:schemeClr>
                    </a:solidFill>
                  </a:tcPr>
                </a:tc>
                <a:tc>
                  <a:txBody>
                    <a:bodyPr/>
                    <a:lstStyle/>
                    <a:p>
                      <a:r>
                        <a:rPr lang="en-US" sz="1400" dirty="0"/>
                        <a:t>12</a:t>
                      </a:r>
                    </a:p>
                  </a:txBody>
                  <a:tcPr>
                    <a:solidFill>
                      <a:schemeClr val="bg1">
                        <a:lumMod val="95000"/>
                      </a:schemeClr>
                    </a:solidFill>
                  </a:tcPr>
                </a:tc>
                <a:tc>
                  <a:txBody>
                    <a:bodyPr/>
                    <a:lstStyle/>
                    <a:p>
                      <a:r>
                        <a:rPr lang="en-US" sz="1400" dirty="0"/>
                        <a:t>1024</a:t>
                      </a:r>
                    </a:p>
                  </a:txBody>
                  <a:tcPr>
                    <a:solidFill>
                      <a:schemeClr val="bg1">
                        <a:lumMod val="95000"/>
                      </a:schemeClr>
                    </a:solidFill>
                  </a:tcPr>
                </a:tc>
                <a:tc>
                  <a:txBody>
                    <a:bodyPr/>
                    <a:lstStyle/>
                    <a:p>
                      <a:r>
                        <a:rPr lang="en-US" sz="1400" dirty="0"/>
                        <a:t>16</a:t>
                      </a:r>
                    </a:p>
                  </a:txBody>
                  <a:tcPr>
                    <a:solidFill>
                      <a:schemeClr val="bg1">
                        <a:lumMod val="95000"/>
                      </a:schemeClr>
                    </a:solidFill>
                  </a:tcPr>
                </a:tc>
                <a:tc>
                  <a:txBody>
                    <a:bodyPr/>
                    <a:lstStyle/>
                    <a:p>
                      <a:r>
                        <a:rPr lang="en-US" sz="1400" dirty="0"/>
                        <a:t>213M</a:t>
                      </a:r>
                    </a:p>
                  </a:txBody>
                  <a:tcPr>
                    <a:solidFill>
                      <a:schemeClr val="bg1">
                        <a:lumMod val="95000"/>
                      </a:schemeClr>
                    </a:solidFill>
                  </a:tcPr>
                </a:tc>
                <a:tc>
                  <a:txBody>
                    <a:bodyPr/>
                    <a:lstStyle/>
                    <a:p>
                      <a:endParaRPr lang="en-US" sz="1400" dirty="0"/>
                    </a:p>
                  </a:txBody>
                  <a:tcPr>
                    <a:solidFill>
                      <a:schemeClr val="bg1">
                        <a:lumMod val="95000"/>
                      </a:schemeClr>
                    </a:solidFill>
                  </a:tcPr>
                </a:tc>
                <a:tc>
                  <a:txBody>
                    <a:bodyPr/>
                    <a:lstStyle/>
                    <a:p>
                      <a:r>
                        <a:rPr lang="en-US" sz="1400" dirty="0"/>
                        <a:t>8x P100 (3.5</a:t>
                      </a:r>
                      <a:r>
                        <a:rPr lang="en-US" sz="1400" baseline="0" dirty="0"/>
                        <a:t> days)</a:t>
                      </a:r>
                      <a:endParaRPr lang="en-US" sz="1400" dirty="0"/>
                    </a:p>
                  </a:txBody>
                  <a:tcPr>
                    <a:solidFill>
                      <a:schemeClr val="bg1">
                        <a:lumMod val="95000"/>
                      </a:schemeClr>
                    </a:solidFill>
                  </a:tcPr>
                </a:tc>
                <a:extLst>
                  <a:ext uri="{0D108BD9-81ED-4DB2-BD59-A6C34878D82A}">
                    <a16:rowId xmlns:a16="http://schemas.microsoft.com/office/drawing/2014/main" val="10002"/>
                  </a:ext>
                </a:extLst>
              </a:tr>
              <a:tr h="337930">
                <a:tc>
                  <a:txBody>
                    <a:bodyPr/>
                    <a:lstStyle/>
                    <a:p>
                      <a:r>
                        <a:rPr lang="en-US" sz="1400" dirty="0"/>
                        <a:t>BERT-Base</a:t>
                      </a:r>
                    </a:p>
                  </a:txBody>
                  <a:tcPr>
                    <a:solidFill>
                      <a:schemeClr val="accent1">
                        <a:lumMod val="20000"/>
                        <a:lumOff val="80000"/>
                      </a:schemeClr>
                    </a:solidFill>
                  </a:tcPr>
                </a:tc>
                <a:tc>
                  <a:txBody>
                    <a:bodyPr/>
                    <a:lstStyle/>
                    <a:p>
                      <a:r>
                        <a:rPr lang="en-US" sz="1400" dirty="0"/>
                        <a:t>12</a:t>
                      </a:r>
                    </a:p>
                  </a:txBody>
                  <a:tcPr>
                    <a:solidFill>
                      <a:schemeClr val="accent1">
                        <a:lumMod val="20000"/>
                        <a:lumOff val="80000"/>
                      </a:schemeClr>
                    </a:solidFill>
                  </a:tcPr>
                </a:tc>
                <a:tc>
                  <a:txBody>
                    <a:bodyPr/>
                    <a:lstStyle/>
                    <a:p>
                      <a:r>
                        <a:rPr lang="en-US" sz="1400" dirty="0"/>
                        <a:t>768</a:t>
                      </a:r>
                    </a:p>
                  </a:txBody>
                  <a:tcPr>
                    <a:solidFill>
                      <a:schemeClr val="accent1">
                        <a:lumMod val="20000"/>
                        <a:lumOff val="80000"/>
                      </a:schemeClr>
                    </a:solidFill>
                  </a:tcPr>
                </a:tc>
                <a:tc>
                  <a:txBody>
                    <a:bodyPr/>
                    <a:lstStyle/>
                    <a:p>
                      <a:r>
                        <a:rPr lang="en-US" sz="1400" dirty="0"/>
                        <a:t>12</a:t>
                      </a:r>
                    </a:p>
                  </a:txBody>
                  <a:tcPr>
                    <a:solidFill>
                      <a:schemeClr val="accent1">
                        <a:lumMod val="20000"/>
                        <a:lumOff val="80000"/>
                      </a:schemeClr>
                    </a:solidFill>
                  </a:tcPr>
                </a:tc>
                <a:tc>
                  <a:txBody>
                    <a:bodyPr/>
                    <a:lstStyle/>
                    <a:p>
                      <a:r>
                        <a:rPr lang="en-US" sz="1400" dirty="0"/>
                        <a:t>110M</a:t>
                      </a:r>
                    </a:p>
                  </a:txBody>
                  <a:tcPr>
                    <a:solidFill>
                      <a:schemeClr val="accent1">
                        <a:lumMod val="20000"/>
                        <a:lumOff val="80000"/>
                      </a:schemeClr>
                    </a:solidFill>
                  </a:tcPr>
                </a:tc>
                <a:tc>
                  <a:txBody>
                    <a:bodyPr/>
                    <a:lstStyle/>
                    <a:p>
                      <a:r>
                        <a:rPr lang="en-US" sz="1400" dirty="0"/>
                        <a:t>13 GB</a:t>
                      </a:r>
                    </a:p>
                  </a:txBody>
                  <a:tcPr>
                    <a:solidFill>
                      <a:schemeClr val="accent1">
                        <a:lumMod val="20000"/>
                        <a:lumOff val="80000"/>
                      </a:schemeClr>
                    </a:solidFill>
                  </a:tcPr>
                </a:tc>
                <a:tc>
                  <a:txBody>
                    <a:bodyPr/>
                    <a:lstStyle/>
                    <a:p>
                      <a:r>
                        <a:rPr lang="en-US" sz="1400" dirty="0"/>
                        <a:t>4x TPU (4 days)</a:t>
                      </a:r>
                    </a:p>
                  </a:txBody>
                  <a:tcPr>
                    <a:solidFill>
                      <a:schemeClr val="accent1">
                        <a:lumMod val="20000"/>
                        <a:lumOff val="80000"/>
                      </a:schemeClr>
                    </a:solidFill>
                  </a:tcPr>
                </a:tc>
                <a:extLst>
                  <a:ext uri="{0D108BD9-81ED-4DB2-BD59-A6C34878D82A}">
                    <a16:rowId xmlns:a16="http://schemas.microsoft.com/office/drawing/2014/main" val="10003"/>
                  </a:ext>
                </a:extLst>
              </a:tr>
              <a:tr h="344557">
                <a:tc>
                  <a:txBody>
                    <a:bodyPr/>
                    <a:lstStyle/>
                    <a:p>
                      <a:r>
                        <a:rPr lang="en-US" sz="1400" dirty="0"/>
                        <a:t>BERT-Large</a:t>
                      </a:r>
                    </a:p>
                  </a:txBody>
                  <a:tcPr>
                    <a:solidFill>
                      <a:schemeClr val="accent1">
                        <a:lumMod val="20000"/>
                        <a:lumOff val="80000"/>
                      </a:schemeClr>
                    </a:solidFill>
                  </a:tcPr>
                </a:tc>
                <a:tc>
                  <a:txBody>
                    <a:bodyPr/>
                    <a:lstStyle/>
                    <a:p>
                      <a:r>
                        <a:rPr lang="en-US" sz="1400" dirty="0"/>
                        <a:t>24</a:t>
                      </a:r>
                    </a:p>
                  </a:txBody>
                  <a:tcPr>
                    <a:solidFill>
                      <a:schemeClr val="accent1">
                        <a:lumMod val="20000"/>
                        <a:lumOff val="80000"/>
                      </a:schemeClr>
                    </a:solidFill>
                  </a:tcPr>
                </a:tc>
                <a:tc>
                  <a:txBody>
                    <a:bodyPr/>
                    <a:lstStyle/>
                    <a:p>
                      <a:r>
                        <a:rPr lang="en-US" sz="1400" dirty="0"/>
                        <a:t>1024</a:t>
                      </a:r>
                    </a:p>
                  </a:txBody>
                  <a:tcPr>
                    <a:solidFill>
                      <a:schemeClr val="accent1">
                        <a:lumMod val="20000"/>
                        <a:lumOff val="80000"/>
                      </a:schemeClr>
                    </a:solidFill>
                  </a:tcPr>
                </a:tc>
                <a:tc>
                  <a:txBody>
                    <a:bodyPr/>
                    <a:lstStyle/>
                    <a:p>
                      <a:r>
                        <a:rPr lang="en-US" sz="1400" dirty="0"/>
                        <a:t>16</a:t>
                      </a:r>
                    </a:p>
                  </a:txBody>
                  <a:tcPr>
                    <a:solidFill>
                      <a:schemeClr val="accent1">
                        <a:lumMod val="20000"/>
                        <a:lumOff val="80000"/>
                      </a:schemeClr>
                    </a:solidFill>
                  </a:tcPr>
                </a:tc>
                <a:tc>
                  <a:txBody>
                    <a:bodyPr/>
                    <a:lstStyle/>
                    <a:p>
                      <a:r>
                        <a:rPr lang="en-US" sz="1400" dirty="0"/>
                        <a:t>340M</a:t>
                      </a:r>
                    </a:p>
                  </a:txBody>
                  <a:tcPr>
                    <a:solidFill>
                      <a:schemeClr val="accent1">
                        <a:lumMod val="20000"/>
                        <a:lumOff val="80000"/>
                      </a:schemeClr>
                    </a:solidFill>
                  </a:tcPr>
                </a:tc>
                <a:tc>
                  <a:txBody>
                    <a:bodyPr/>
                    <a:lstStyle/>
                    <a:p>
                      <a:r>
                        <a:rPr lang="en-US" sz="1400" dirty="0"/>
                        <a:t>13 GB</a:t>
                      </a:r>
                    </a:p>
                  </a:txBody>
                  <a:tcPr>
                    <a:solidFill>
                      <a:schemeClr val="accent1">
                        <a:lumMod val="20000"/>
                        <a:lumOff val="80000"/>
                      </a:schemeClr>
                    </a:solidFill>
                  </a:tcPr>
                </a:tc>
                <a:tc>
                  <a:txBody>
                    <a:bodyPr/>
                    <a:lstStyle/>
                    <a:p>
                      <a:r>
                        <a:rPr lang="en-US" sz="1400" dirty="0"/>
                        <a:t>16x TPU (4 days)</a:t>
                      </a:r>
                    </a:p>
                  </a:txBody>
                  <a:tcPr>
                    <a:solidFill>
                      <a:schemeClr val="accent1">
                        <a:lumMod val="20000"/>
                        <a:lumOff val="80000"/>
                      </a:schemeClr>
                    </a:solidFill>
                  </a:tcPr>
                </a:tc>
                <a:extLst>
                  <a:ext uri="{0D108BD9-81ED-4DB2-BD59-A6C34878D82A}">
                    <a16:rowId xmlns:a16="http://schemas.microsoft.com/office/drawing/2014/main" val="10004"/>
                  </a:ext>
                </a:extLst>
              </a:tr>
              <a:tr h="331304">
                <a:tc>
                  <a:txBody>
                    <a:bodyPr/>
                    <a:lstStyle/>
                    <a:p>
                      <a:r>
                        <a:rPr lang="en-US" sz="1400" dirty="0" err="1"/>
                        <a:t>XLNet</a:t>
                      </a:r>
                      <a:r>
                        <a:rPr lang="en-US" sz="1400" dirty="0"/>
                        <a:t>-Large</a:t>
                      </a:r>
                    </a:p>
                  </a:txBody>
                  <a:tcPr>
                    <a:solidFill>
                      <a:schemeClr val="accent2">
                        <a:lumMod val="20000"/>
                        <a:lumOff val="80000"/>
                      </a:schemeClr>
                    </a:solidFill>
                  </a:tcPr>
                </a:tc>
                <a:tc>
                  <a:txBody>
                    <a:bodyPr/>
                    <a:lstStyle/>
                    <a:p>
                      <a:r>
                        <a:rPr lang="en-US" sz="1400" dirty="0"/>
                        <a:t>24</a:t>
                      </a:r>
                    </a:p>
                  </a:txBody>
                  <a:tcPr>
                    <a:solidFill>
                      <a:schemeClr val="accent2">
                        <a:lumMod val="20000"/>
                        <a:lumOff val="80000"/>
                      </a:schemeClr>
                    </a:solidFill>
                  </a:tcPr>
                </a:tc>
                <a:tc>
                  <a:txBody>
                    <a:bodyPr/>
                    <a:lstStyle/>
                    <a:p>
                      <a:r>
                        <a:rPr lang="en-US" sz="1400" dirty="0"/>
                        <a:t>1024</a:t>
                      </a:r>
                    </a:p>
                  </a:txBody>
                  <a:tcPr>
                    <a:solidFill>
                      <a:schemeClr val="accent2">
                        <a:lumMod val="20000"/>
                        <a:lumOff val="80000"/>
                      </a:schemeClr>
                    </a:solidFill>
                  </a:tcPr>
                </a:tc>
                <a:tc>
                  <a:txBody>
                    <a:bodyPr/>
                    <a:lstStyle/>
                    <a:p>
                      <a:r>
                        <a:rPr lang="en-US" sz="1400" dirty="0"/>
                        <a:t>16</a:t>
                      </a:r>
                    </a:p>
                  </a:txBody>
                  <a:tcPr>
                    <a:solidFill>
                      <a:schemeClr val="accent2">
                        <a:lumMod val="20000"/>
                        <a:lumOff val="80000"/>
                      </a:schemeClr>
                    </a:solidFill>
                  </a:tcPr>
                </a:tc>
                <a:tc>
                  <a:txBody>
                    <a:bodyPr/>
                    <a:lstStyle/>
                    <a:p>
                      <a:r>
                        <a:rPr lang="en-US" sz="1400" dirty="0"/>
                        <a:t>~340M</a:t>
                      </a:r>
                    </a:p>
                  </a:txBody>
                  <a:tcPr>
                    <a:solidFill>
                      <a:schemeClr val="accent2">
                        <a:lumMod val="20000"/>
                        <a:lumOff val="80000"/>
                      </a:schemeClr>
                    </a:solidFill>
                  </a:tcPr>
                </a:tc>
                <a:tc>
                  <a:txBody>
                    <a:bodyPr/>
                    <a:lstStyle/>
                    <a:p>
                      <a:r>
                        <a:rPr lang="en-US" sz="1400" dirty="0"/>
                        <a:t>126 GB</a:t>
                      </a:r>
                    </a:p>
                  </a:txBody>
                  <a:tcPr>
                    <a:solidFill>
                      <a:schemeClr val="accent2">
                        <a:lumMod val="20000"/>
                        <a:lumOff val="80000"/>
                      </a:schemeClr>
                    </a:solidFill>
                  </a:tcPr>
                </a:tc>
                <a:tc>
                  <a:txBody>
                    <a:bodyPr/>
                    <a:lstStyle/>
                    <a:p>
                      <a:r>
                        <a:rPr lang="en-US" sz="1400" dirty="0"/>
                        <a:t>512x TPU-v3 (2.5</a:t>
                      </a:r>
                      <a:r>
                        <a:rPr lang="en-US" sz="1400" baseline="0" dirty="0"/>
                        <a:t> days)</a:t>
                      </a:r>
                      <a:endParaRPr lang="en-US" sz="1400" dirty="0"/>
                    </a:p>
                  </a:txBody>
                  <a:tcPr>
                    <a:solidFill>
                      <a:schemeClr val="accent2">
                        <a:lumMod val="20000"/>
                        <a:lumOff val="80000"/>
                      </a:schemeClr>
                    </a:solidFill>
                  </a:tcPr>
                </a:tc>
                <a:extLst>
                  <a:ext uri="{0D108BD9-81ED-4DB2-BD59-A6C34878D82A}">
                    <a16:rowId xmlns:a16="http://schemas.microsoft.com/office/drawing/2014/main" val="10005"/>
                  </a:ext>
                </a:extLst>
              </a:tr>
              <a:tr h="314076">
                <a:tc>
                  <a:txBody>
                    <a:bodyPr/>
                    <a:lstStyle/>
                    <a:p>
                      <a:r>
                        <a:rPr lang="en-US" sz="1400" dirty="0"/>
                        <a:t>RoBERTa</a:t>
                      </a:r>
                    </a:p>
                  </a:txBody>
                  <a:tcPr>
                    <a:solidFill>
                      <a:schemeClr val="accent2">
                        <a:lumMod val="20000"/>
                        <a:lumOff val="80000"/>
                      </a:schemeClr>
                    </a:solidFill>
                  </a:tcPr>
                </a:tc>
                <a:tc>
                  <a:txBody>
                    <a:bodyPr/>
                    <a:lstStyle/>
                    <a:p>
                      <a:r>
                        <a:rPr lang="en-US" sz="1400" dirty="0"/>
                        <a:t>24</a:t>
                      </a:r>
                    </a:p>
                  </a:txBody>
                  <a:tcPr>
                    <a:solidFill>
                      <a:schemeClr val="accent2">
                        <a:lumMod val="20000"/>
                        <a:lumOff val="80000"/>
                      </a:schemeClr>
                    </a:solidFill>
                  </a:tcPr>
                </a:tc>
                <a:tc>
                  <a:txBody>
                    <a:bodyPr/>
                    <a:lstStyle/>
                    <a:p>
                      <a:r>
                        <a:rPr lang="en-US" sz="1400" dirty="0"/>
                        <a:t>1024</a:t>
                      </a:r>
                    </a:p>
                  </a:txBody>
                  <a:tcPr>
                    <a:solidFill>
                      <a:schemeClr val="accent2">
                        <a:lumMod val="20000"/>
                        <a:lumOff val="80000"/>
                      </a:schemeClr>
                    </a:solidFill>
                  </a:tcPr>
                </a:tc>
                <a:tc>
                  <a:txBody>
                    <a:bodyPr/>
                    <a:lstStyle/>
                    <a:p>
                      <a:r>
                        <a:rPr lang="en-US" sz="1400" dirty="0"/>
                        <a:t>16</a:t>
                      </a:r>
                    </a:p>
                  </a:txBody>
                  <a:tcPr>
                    <a:solidFill>
                      <a:schemeClr val="accent2">
                        <a:lumMod val="20000"/>
                        <a:lumOff val="80000"/>
                      </a:schemeClr>
                    </a:solidFill>
                  </a:tcPr>
                </a:tc>
                <a:tc>
                  <a:txBody>
                    <a:bodyPr/>
                    <a:lstStyle/>
                    <a:p>
                      <a:r>
                        <a:rPr lang="en-US" sz="1400" dirty="0"/>
                        <a:t>355M</a:t>
                      </a:r>
                    </a:p>
                  </a:txBody>
                  <a:tcPr>
                    <a:solidFill>
                      <a:schemeClr val="accent2">
                        <a:lumMod val="20000"/>
                        <a:lumOff val="80000"/>
                      </a:schemeClr>
                    </a:solidFill>
                  </a:tcPr>
                </a:tc>
                <a:tc>
                  <a:txBody>
                    <a:bodyPr/>
                    <a:lstStyle/>
                    <a:p>
                      <a:r>
                        <a:rPr lang="en-US" sz="1400" dirty="0"/>
                        <a:t>160 GB</a:t>
                      </a:r>
                    </a:p>
                  </a:txBody>
                  <a:tcPr>
                    <a:solidFill>
                      <a:schemeClr val="accent2">
                        <a:lumMod val="20000"/>
                        <a:lumOff val="80000"/>
                      </a:schemeClr>
                    </a:solidFill>
                  </a:tcPr>
                </a:tc>
                <a:tc>
                  <a:txBody>
                    <a:bodyPr/>
                    <a:lstStyle/>
                    <a:p>
                      <a:r>
                        <a:rPr lang="en-US" sz="1400" dirty="0"/>
                        <a:t>1024x V100 GPU</a:t>
                      </a:r>
                      <a:r>
                        <a:rPr lang="en-US" sz="1400" baseline="0" dirty="0"/>
                        <a:t> (1 day)</a:t>
                      </a:r>
                      <a:endParaRPr lang="en-US" sz="1400" dirty="0"/>
                    </a:p>
                  </a:txBody>
                  <a:tcPr>
                    <a:solidFill>
                      <a:schemeClr val="accent2">
                        <a:lumMod val="20000"/>
                        <a:lumOff val="80000"/>
                      </a:schemeClr>
                    </a:solidFill>
                  </a:tcPr>
                </a:tc>
                <a:extLst>
                  <a:ext uri="{0D108BD9-81ED-4DB2-BD59-A6C34878D82A}">
                    <a16:rowId xmlns:a16="http://schemas.microsoft.com/office/drawing/2014/main" val="10006"/>
                  </a:ext>
                </a:extLst>
              </a:tr>
              <a:tr h="329979">
                <a:tc>
                  <a:txBody>
                    <a:bodyPr/>
                    <a:lstStyle/>
                    <a:p>
                      <a:r>
                        <a:rPr lang="en-US" sz="1400" dirty="0"/>
                        <a:t>GPT-2</a:t>
                      </a:r>
                    </a:p>
                  </a:txBody>
                  <a:tcPr>
                    <a:solidFill>
                      <a:schemeClr val="accent2">
                        <a:lumMod val="20000"/>
                        <a:lumOff val="80000"/>
                      </a:schemeClr>
                    </a:solidFill>
                  </a:tcPr>
                </a:tc>
                <a:tc>
                  <a:txBody>
                    <a:bodyPr/>
                    <a:lstStyle/>
                    <a:p>
                      <a:r>
                        <a:rPr lang="en-US" sz="1400" dirty="0"/>
                        <a:t>48</a:t>
                      </a:r>
                    </a:p>
                  </a:txBody>
                  <a:tcPr>
                    <a:solidFill>
                      <a:schemeClr val="accent2">
                        <a:lumMod val="20000"/>
                        <a:lumOff val="80000"/>
                      </a:schemeClr>
                    </a:solidFill>
                  </a:tcPr>
                </a:tc>
                <a:tc>
                  <a:txBody>
                    <a:bodyPr/>
                    <a:lstStyle/>
                    <a:p>
                      <a:r>
                        <a:rPr lang="en-US" sz="1400" dirty="0"/>
                        <a:t>1600</a:t>
                      </a:r>
                    </a:p>
                  </a:txBody>
                  <a:tcPr>
                    <a:solidFill>
                      <a:schemeClr val="accent2">
                        <a:lumMod val="20000"/>
                        <a:lumOff val="80000"/>
                      </a:schemeClr>
                    </a:solidFill>
                  </a:tcPr>
                </a:tc>
                <a:tc>
                  <a:txBody>
                    <a:bodyPr/>
                    <a:lstStyle/>
                    <a:p>
                      <a:r>
                        <a:rPr lang="en-US" sz="1400" dirty="0"/>
                        <a:t>?</a:t>
                      </a:r>
                    </a:p>
                  </a:txBody>
                  <a:tcPr>
                    <a:solidFill>
                      <a:schemeClr val="accent2">
                        <a:lumMod val="20000"/>
                        <a:lumOff val="80000"/>
                      </a:schemeClr>
                    </a:solidFill>
                  </a:tcPr>
                </a:tc>
                <a:tc>
                  <a:txBody>
                    <a:bodyPr/>
                    <a:lstStyle/>
                    <a:p>
                      <a:r>
                        <a:rPr lang="en-US" sz="1400" dirty="0"/>
                        <a:t>1.5B</a:t>
                      </a:r>
                    </a:p>
                  </a:txBody>
                  <a:tcPr>
                    <a:solidFill>
                      <a:schemeClr val="accent2">
                        <a:lumMod val="20000"/>
                        <a:lumOff val="80000"/>
                      </a:schemeClr>
                    </a:solidFill>
                  </a:tcPr>
                </a:tc>
                <a:tc>
                  <a:txBody>
                    <a:bodyPr/>
                    <a:lstStyle/>
                    <a:p>
                      <a:r>
                        <a:rPr lang="en-US" sz="1400" dirty="0"/>
                        <a:t>40 GB</a:t>
                      </a:r>
                    </a:p>
                  </a:txBody>
                  <a:tcPr>
                    <a:solidFill>
                      <a:schemeClr val="accent2">
                        <a:lumMod val="20000"/>
                        <a:lumOff val="80000"/>
                      </a:schemeClr>
                    </a:solidFill>
                  </a:tcPr>
                </a:tc>
                <a:tc>
                  <a:txBody>
                    <a:bodyPr/>
                    <a:lstStyle/>
                    <a:p>
                      <a:endParaRPr lang="en-US" sz="1400" dirty="0"/>
                    </a:p>
                  </a:txBody>
                  <a:tcPr>
                    <a:solidFill>
                      <a:schemeClr val="accent2">
                        <a:lumMod val="20000"/>
                        <a:lumOff val="80000"/>
                      </a:schemeClr>
                    </a:solidFill>
                  </a:tcPr>
                </a:tc>
                <a:extLst>
                  <a:ext uri="{0D108BD9-81ED-4DB2-BD59-A6C34878D82A}">
                    <a16:rowId xmlns:a16="http://schemas.microsoft.com/office/drawing/2014/main" val="10010"/>
                  </a:ext>
                </a:extLst>
              </a:tr>
              <a:tr h="329979">
                <a:tc>
                  <a:txBody>
                    <a:bodyPr/>
                    <a:lstStyle/>
                    <a:p>
                      <a:r>
                        <a:rPr lang="en-US" sz="1400" dirty="0" err="1"/>
                        <a:t>Megatron</a:t>
                      </a:r>
                      <a:r>
                        <a:rPr lang="en-US" sz="1400" dirty="0"/>
                        <a:t>-LM</a:t>
                      </a:r>
                    </a:p>
                  </a:txBody>
                  <a:tcPr>
                    <a:solidFill>
                      <a:schemeClr val="accent2">
                        <a:lumMod val="20000"/>
                        <a:lumOff val="80000"/>
                      </a:schemeClr>
                    </a:solidFill>
                  </a:tcPr>
                </a:tc>
                <a:tc>
                  <a:txBody>
                    <a:bodyPr/>
                    <a:lstStyle/>
                    <a:p>
                      <a:r>
                        <a:rPr lang="en-US" sz="1400" dirty="0"/>
                        <a:t>72</a:t>
                      </a:r>
                    </a:p>
                  </a:txBody>
                  <a:tcPr>
                    <a:solidFill>
                      <a:schemeClr val="accent2">
                        <a:lumMod val="20000"/>
                        <a:lumOff val="80000"/>
                      </a:schemeClr>
                    </a:solidFill>
                  </a:tcPr>
                </a:tc>
                <a:tc>
                  <a:txBody>
                    <a:bodyPr/>
                    <a:lstStyle/>
                    <a:p>
                      <a:r>
                        <a:rPr lang="en-US" sz="1400" dirty="0"/>
                        <a:t>3072</a:t>
                      </a:r>
                    </a:p>
                  </a:txBody>
                  <a:tcPr>
                    <a:solidFill>
                      <a:schemeClr val="accent2">
                        <a:lumMod val="20000"/>
                        <a:lumOff val="80000"/>
                      </a:schemeClr>
                    </a:solidFill>
                  </a:tcPr>
                </a:tc>
                <a:tc>
                  <a:txBody>
                    <a:bodyPr/>
                    <a:lstStyle/>
                    <a:p>
                      <a:r>
                        <a:rPr lang="en-US" sz="1400" dirty="0"/>
                        <a:t>32</a:t>
                      </a:r>
                    </a:p>
                  </a:txBody>
                  <a:tcPr>
                    <a:solidFill>
                      <a:schemeClr val="accent2">
                        <a:lumMod val="20000"/>
                        <a:lumOff val="80000"/>
                      </a:schemeClr>
                    </a:solidFill>
                  </a:tcPr>
                </a:tc>
                <a:tc>
                  <a:txBody>
                    <a:bodyPr/>
                    <a:lstStyle/>
                    <a:p>
                      <a:r>
                        <a:rPr lang="en-US" sz="1400" dirty="0"/>
                        <a:t>8.3B</a:t>
                      </a:r>
                    </a:p>
                  </a:txBody>
                  <a:tcPr>
                    <a:solidFill>
                      <a:schemeClr val="accent2">
                        <a:lumMod val="20000"/>
                        <a:lumOff val="80000"/>
                      </a:schemeClr>
                    </a:solidFill>
                  </a:tcPr>
                </a:tc>
                <a:tc>
                  <a:txBody>
                    <a:bodyPr/>
                    <a:lstStyle/>
                    <a:p>
                      <a:r>
                        <a:rPr lang="en-US" sz="1400" dirty="0"/>
                        <a:t>174 GB</a:t>
                      </a:r>
                    </a:p>
                  </a:txBody>
                  <a:tcPr>
                    <a:solidFill>
                      <a:schemeClr val="accent2">
                        <a:lumMod val="20000"/>
                        <a:lumOff val="80000"/>
                      </a:schemeClr>
                    </a:solidFill>
                  </a:tcPr>
                </a:tc>
                <a:tc>
                  <a:txBody>
                    <a:bodyPr/>
                    <a:lstStyle/>
                    <a:p>
                      <a:r>
                        <a:rPr lang="en-US" sz="1400" dirty="0"/>
                        <a:t>512x V100 GPU (</a:t>
                      </a:r>
                      <a:r>
                        <a:rPr lang="en-US" sz="1400" baseline="0" dirty="0"/>
                        <a:t>9 days)</a:t>
                      </a:r>
                      <a:endParaRPr lang="en-US" sz="1400" dirty="0"/>
                    </a:p>
                  </a:txBody>
                  <a:tcPr>
                    <a:solidFill>
                      <a:schemeClr val="accent2">
                        <a:lumMod val="20000"/>
                        <a:lumOff val="80000"/>
                      </a:schemeClr>
                    </a:solidFill>
                  </a:tcPr>
                </a:tc>
                <a:extLst>
                  <a:ext uri="{0D108BD9-81ED-4DB2-BD59-A6C34878D82A}">
                    <a16:rowId xmlns:a16="http://schemas.microsoft.com/office/drawing/2014/main" val="10014"/>
                  </a:ext>
                </a:extLst>
              </a:tr>
            </a:tbl>
          </a:graphicData>
        </a:graphic>
      </p:graphicFrame>
      <p:sp>
        <p:nvSpPr>
          <p:cNvPr id="7" name="Rectangle 6">
            <a:extLst>
              <a:ext uri="{FF2B5EF4-FFF2-40B4-BE49-F238E27FC236}">
                <a16:creationId xmlns:a16="http://schemas.microsoft.com/office/drawing/2014/main" id="{7A0BE507-F037-814D-A966-E90120C22600}"/>
              </a:ext>
            </a:extLst>
          </p:cNvPr>
          <p:cNvSpPr/>
          <p:nvPr/>
        </p:nvSpPr>
        <p:spPr>
          <a:xfrm>
            <a:off x="762000" y="6400800"/>
            <a:ext cx="11201400" cy="338554"/>
          </a:xfrm>
          <a:prstGeom prst="rect">
            <a:avLst/>
          </a:prstGeom>
        </p:spPr>
        <p:txBody>
          <a:bodyPr wrap="square">
            <a:spAutoFit/>
          </a:bodyPr>
          <a:lstStyle/>
          <a:p>
            <a:r>
              <a:rPr lang="en-US" sz="1600" dirty="0" err="1">
                <a:solidFill>
                  <a:srgbClr val="000000"/>
                </a:solidFill>
              </a:rPr>
              <a:t>Shoeybi</a:t>
            </a:r>
            <a:r>
              <a:rPr lang="en-US" sz="1600" dirty="0">
                <a:solidFill>
                  <a:srgbClr val="000000"/>
                </a:solidFill>
              </a:rPr>
              <a:t> et al. </a:t>
            </a:r>
            <a:r>
              <a:rPr lang="en-US" sz="1600" dirty="0">
                <a:solidFill>
                  <a:srgbClr val="000000"/>
                </a:solidFill>
                <a:hlinkClick r:id="rId2"/>
              </a:rPr>
              <a:t>Megatron-LM: Training Multi-Billion Parameter </a:t>
            </a:r>
            <a:r>
              <a:rPr lang="en-US" sz="1600" dirty="0" err="1">
                <a:solidFill>
                  <a:srgbClr val="000000"/>
                </a:solidFill>
                <a:hlinkClick r:id="rId2"/>
              </a:rPr>
              <a:t>Languge</a:t>
            </a:r>
            <a:r>
              <a:rPr lang="en-US" sz="1600" dirty="0">
                <a:solidFill>
                  <a:srgbClr val="000000"/>
                </a:solidFill>
                <a:hlinkClick r:id="rId2"/>
              </a:rPr>
              <a:t> Models using Model Parallelism</a:t>
            </a:r>
            <a:r>
              <a:rPr lang="en-US" sz="1600" dirty="0">
                <a:solidFill>
                  <a:srgbClr val="000000"/>
                </a:solidFill>
              </a:rPr>
              <a:t>. 2019 (NVIDIA)</a:t>
            </a:r>
            <a:endParaRPr lang="en-US" sz="1600" dirty="0"/>
          </a:p>
        </p:txBody>
      </p:sp>
      <p:sp>
        <p:nvSpPr>
          <p:cNvPr id="6" name="Rectangle 5">
            <a:extLst>
              <a:ext uri="{FF2B5EF4-FFF2-40B4-BE49-F238E27FC236}">
                <a16:creationId xmlns:a16="http://schemas.microsoft.com/office/drawing/2014/main" id="{036AA021-CAE8-B445-9C44-6CB2788BE1C9}"/>
              </a:ext>
            </a:extLst>
          </p:cNvPr>
          <p:cNvSpPr/>
          <p:nvPr/>
        </p:nvSpPr>
        <p:spPr>
          <a:xfrm>
            <a:off x="9699757" y="3657600"/>
            <a:ext cx="2273655" cy="357223"/>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24BAD23A-578C-404E-9D79-919564E9DE1E}"/>
              </a:ext>
            </a:extLst>
          </p:cNvPr>
          <p:cNvSpPr txBox="1"/>
          <p:nvPr/>
        </p:nvSpPr>
        <p:spPr>
          <a:xfrm>
            <a:off x="7885307" y="4159843"/>
            <a:ext cx="4117922" cy="461665"/>
          </a:xfrm>
          <a:prstGeom prst="rect">
            <a:avLst/>
          </a:prstGeom>
          <a:noFill/>
        </p:spPr>
        <p:txBody>
          <a:bodyPr wrap="none" rtlCol="0">
            <a:spAutoFit/>
          </a:bodyPr>
          <a:lstStyle/>
          <a:p>
            <a:r>
              <a:rPr lang="en-US" sz="2400" dirty="0">
                <a:solidFill>
                  <a:srgbClr val="FF0000"/>
                </a:solidFill>
              </a:rPr>
              <a:t>~$430,000 on Amazon AWS</a:t>
            </a:r>
          </a:p>
        </p:txBody>
      </p:sp>
      <p:sp>
        <p:nvSpPr>
          <p:cNvPr id="9" name="TextBox 8">
            <a:extLst>
              <a:ext uri="{FF2B5EF4-FFF2-40B4-BE49-F238E27FC236}">
                <a16:creationId xmlns:a16="http://schemas.microsoft.com/office/drawing/2014/main" id="{CD6459D5-E197-294A-A148-6CBAD4639C9D}"/>
              </a:ext>
            </a:extLst>
          </p:cNvPr>
          <p:cNvSpPr txBox="1"/>
          <p:nvPr/>
        </p:nvSpPr>
        <p:spPr>
          <a:xfrm>
            <a:off x="10032434" y="38395"/>
            <a:ext cx="2159566" cy="369332"/>
          </a:xfrm>
          <a:prstGeom prst="rect">
            <a:avLst/>
          </a:prstGeom>
          <a:noFill/>
        </p:spPr>
        <p:txBody>
          <a:bodyPr wrap="none" rtlCol="0">
            <a:spAutoFit/>
          </a:bodyPr>
          <a:lstStyle/>
          <a:p>
            <a:r>
              <a:rPr lang="en-US" dirty="0"/>
              <a:t>Source: </a:t>
            </a:r>
            <a:r>
              <a:rPr lang="en-US" dirty="0">
                <a:hlinkClick r:id="rId3"/>
              </a:rPr>
              <a:t>J. Johnson</a:t>
            </a:r>
            <a:endParaRPr lang="en-US" dirty="0"/>
          </a:p>
        </p:txBody>
      </p:sp>
    </p:spTree>
    <p:extLst>
      <p:ext uri="{BB962C8B-B14F-4D97-AF65-F5344CB8AC3E}">
        <p14:creationId xmlns:p14="http://schemas.microsoft.com/office/powerpoint/2010/main" val="40020341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Scaling up transformers</a:t>
            </a:r>
          </a:p>
        </p:txBody>
      </p:sp>
      <p:graphicFrame>
        <p:nvGraphicFramePr>
          <p:cNvPr id="5" name="Table 4"/>
          <p:cNvGraphicFramePr>
            <a:graphicFrameLocks noGrp="1"/>
          </p:cNvGraphicFramePr>
          <p:nvPr>
            <p:extLst>
              <p:ext uri="{D42A27DB-BD31-4B8C-83A1-F6EECF244321}">
                <p14:modId xmlns:p14="http://schemas.microsoft.com/office/powerpoint/2010/main" val="2173503499"/>
              </p:ext>
            </p:extLst>
          </p:nvPr>
        </p:nvGraphicFramePr>
        <p:xfrm>
          <a:off x="159026" y="1049482"/>
          <a:ext cx="11814387" cy="3295319"/>
        </p:xfrm>
        <a:graphic>
          <a:graphicData uri="http://schemas.openxmlformats.org/drawingml/2006/table">
            <a:tbl>
              <a:tblPr firstRow="1" bandRow="1">
                <a:tableStyleId>{5C22544A-7EE6-4342-B048-85BDC9FD1C3A}</a:tableStyleId>
              </a:tblPr>
              <a:tblGrid>
                <a:gridCol w="1932051">
                  <a:extLst>
                    <a:ext uri="{9D8B030D-6E8A-4147-A177-3AD203B41FA5}">
                      <a16:colId xmlns:a16="http://schemas.microsoft.com/office/drawing/2014/main" val="20000"/>
                    </a:ext>
                  </a:extLst>
                </a:gridCol>
                <a:gridCol w="1647056">
                  <a:extLst>
                    <a:ext uri="{9D8B030D-6E8A-4147-A177-3AD203B41FA5}">
                      <a16:colId xmlns:a16="http://schemas.microsoft.com/office/drawing/2014/main" val="20001"/>
                    </a:ext>
                  </a:extLst>
                </a:gridCol>
                <a:gridCol w="1647056">
                  <a:extLst>
                    <a:ext uri="{9D8B030D-6E8A-4147-A177-3AD203B41FA5}">
                      <a16:colId xmlns:a16="http://schemas.microsoft.com/office/drawing/2014/main" val="20002"/>
                    </a:ext>
                  </a:extLst>
                </a:gridCol>
                <a:gridCol w="1647056">
                  <a:extLst>
                    <a:ext uri="{9D8B030D-6E8A-4147-A177-3AD203B41FA5}">
                      <a16:colId xmlns:a16="http://schemas.microsoft.com/office/drawing/2014/main" val="20003"/>
                    </a:ext>
                  </a:extLst>
                </a:gridCol>
                <a:gridCol w="1647056">
                  <a:extLst>
                    <a:ext uri="{9D8B030D-6E8A-4147-A177-3AD203B41FA5}">
                      <a16:colId xmlns:a16="http://schemas.microsoft.com/office/drawing/2014/main" val="20004"/>
                    </a:ext>
                  </a:extLst>
                </a:gridCol>
                <a:gridCol w="992733">
                  <a:extLst>
                    <a:ext uri="{9D8B030D-6E8A-4147-A177-3AD203B41FA5}">
                      <a16:colId xmlns:a16="http://schemas.microsoft.com/office/drawing/2014/main" val="20005"/>
                    </a:ext>
                  </a:extLst>
                </a:gridCol>
                <a:gridCol w="2301379">
                  <a:extLst>
                    <a:ext uri="{9D8B030D-6E8A-4147-A177-3AD203B41FA5}">
                      <a16:colId xmlns:a16="http://schemas.microsoft.com/office/drawing/2014/main" val="20006"/>
                    </a:ext>
                  </a:extLst>
                </a:gridCol>
              </a:tblGrid>
              <a:tr h="336602">
                <a:tc>
                  <a:txBody>
                    <a:bodyPr/>
                    <a:lstStyle/>
                    <a:p>
                      <a:r>
                        <a:rPr lang="en-US" sz="1400" dirty="0"/>
                        <a:t>Model</a:t>
                      </a:r>
                    </a:p>
                  </a:txBody>
                  <a:tcPr>
                    <a:solidFill>
                      <a:schemeClr val="accent2"/>
                    </a:solidFill>
                  </a:tcPr>
                </a:tc>
                <a:tc>
                  <a:txBody>
                    <a:bodyPr/>
                    <a:lstStyle/>
                    <a:p>
                      <a:r>
                        <a:rPr lang="en-US" sz="1400" dirty="0"/>
                        <a:t>Layers</a:t>
                      </a:r>
                    </a:p>
                  </a:txBody>
                  <a:tcPr>
                    <a:solidFill>
                      <a:schemeClr val="accent2"/>
                    </a:solidFill>
                  </a:tcPr>
                </a:tc>
                <a:tc>
                  <a:txBody>
                    <a:bodyPr/>
                    <a:lstStyle/>
                    <a:p>
                      <a:r>
                        <a:rPr lang="en-US" sz="1400" dirty="0"/>
                        <a:t>Hidden dim.</a:t>
                      </a:r>
                    </a:p>
                  </a:txBody>
                  <a:tcPr>
                    <a:solidFill>
                      <a:schemeClr val="accent2"/>
                    </a:solidFill>
                  </a:tcPr>
                </a:tc>
                <a:tc>
                  <a:txBody>
                    <a:bodyPr/>
                    <a:lstStyle/>
                    <a:p>
                      <a:r>
                        <a:rPr lang="en-US" sz="1400" dirty="0"/>
                        <a:t>Heads</a:t>
                      </a:r>
                    </a:p>
                  </a:txBody>
                  <a:tcPr>
                    <a:solidFill>
                      <a:schemeClr val="accent2"/>
                    </a:solidFill>
                  </a:tcPr>
                </a:tc>
                <a:tc>
                  <a:txBody>
                    <a:bodyPr/>
                    <a:lstStyle/>
                    <a:p>
                      <a:r>
                        <a:rPr lang="en-US" sz="1400" dirty="0" err="1"/>
                        <a:t>Params</a:t>
                      </a:r>
                      <a:endParaRPr lang="en-US" sz="1400" dirty="0"/>
                    </a:p>
                  </a:txBody>
                  <a:tcPr>
                    <a:solidFill>
                      <a:schemeClr val="accent2"/>
                    </a:solidFill>
                  </a:tcPr>
                </a:tc>
                <a:tc>
                  <a:txBody>
                    <a:bodyPr/>
                    <a:lstStyle/>
                    <a:p>
                      <a:r>
                        <a:rPr lang="en-US" sz="1400" dirty="0"/>
                        <a:t>Data</a:t>
                      </a:r>
                    </a:p>
                  </a:txBody>
                  <a:tcPr>
                    <a:solidFill>
                      <a:schemeClr val="accent2"/>
                    </a:solidFill>
                  </a:tcPr>
                </a:tc>
                <a:tc>
                  <a:txBody>
                    <a:bodyPr/>
                    <a:lstStyle/>
                    <a:p>
                      <a:r>
                        <a:rPr lang="en-US" sz="1400" dirty="0"/>
                        <a:t>Training</a:t>
                      </a:r>
                    </a:p>
                  </a:txBody>
                  <a:tcPr>
                    <a:solidFill>
                      <a:schemeClr val="accent2"/>
                    </a:solidFill>
                  </a:tcPr>
                </a:tc>
                <a:extLst>
                  <a:ext uri="{0D108BD9-81ED-4DB2-BD59-A6C34878D82A}">
                    <a16:rowId xmlns:a16="http://schemas.microsoft.com/office/drawing/2014/main" val="10000"/>
                  </a:ext>
                </a:extLst>
              </a:tr>
              <a:tr h="300332">
                <a:tc>
                  <a:txBody>
                    <a:bodyPr/>
                    <a:lstStyle/>
                    <a:p>
                      <a:r>
                        <a:rPr lang="en-US" sz="1400" dirty="0"/>
                        <a:t>Transformer-Base</a:t>
                      </a:r>
                    </a:p>
                  </a:txBody>
                  <a:tcPr>
                    <a:solidFill>
                      <a:schemeClr val="bg1">
                        <a:lumMod val="95000"/>
                      </a:schemeClr>
                    </a:solidFill>
                  </a:tcPr>
                </a:tc>
                <a:tc>
                  <a:txBody>
                    <a:bodyPr/>
                    <a:lstStyle/>
                    <a:p>
                      <a:r>
                        <a:rPr lang="en-US" sz="1400" dirty="0"/>
                        <a:t>12</a:t>
                      </a:r>
                    </a:p>
                  </a:txBody>
                  <a:tcPr>
                    <a:solidFill>
                      <a:schemeClr val="bg1">
                        <a:lumMod val="95000"/>
                      </a:schemeClr>
                    </a:solidFill>
                  </a:tcPr>
                </a:tc>
                <a:tc>
                  <a:txBody>
                    <a:bodyPr/>
                    <a:lstStyle/>
                    <a:p>
                      <a:r>
                        <a:rPr lang="en-US" sz="1400" dirty="0"/>
                        <a:t>512</a:t>
                      </a:r>
                    </a:p>
                  </a:txBody>
                  <a:tcPr>
                    <a:solidFill>
                      <a:schemeClr val="bg1">
                        <a:lumMod val="95000"/>
                      </a:schemeClr>
                    </a:solidFill>
                  </a:tcPr>
                </a:tc>
                <a:tc>
                  <a:txBody>
                    <a:bodyPr/>
                    <a:lstStyle/>
                    <a:p>
                      <a:r>
                        <a:rPr lang="en-US" sz="1400" dirty="0"/>
                        <a:t>8</a:t>
                      </a:r>
                    </a:p>
                  </a:txBody>
                  <a:tcPr>
                    <a:solidFill>
                      <a:schemeClr val="bg1">
                        <a:lumMod val="95000"/>
                      </a:schemeClr>
                    </a:solidFill>
                  </a:tcPr>
                </a:tc>
                <a:tc>
                  <a:txBody>
                    <a:bodyPr/>
                    <a:lstStyle/>
                    <a:p>
                      <a:r>
                        <a:rPr lang="en-US" sz="1400" dirty="0"/>
                        <a:t>65M</a:t>
                      </a:r>
                    </a:p>
                  </a:txBody>
                  <a:tcPr>
                    <a:solidFill>
                      <a:schemeClr val="bg1">
                        <a:lumMod val="95000"/>
                      </a:schemeClr>
                    </a:solidFill>
                  </a:tcPr>
                </a:tc>
                <a:tc>
                  <a:txBody>
                    <a:bodyPr/>
                    <a:lstStyle/>
                    <a:p>
                      <a:endParaRPr lang="en-US" sz="1400" dirty="0"/>
                    </a:p>
                  </a:txBody>
                  <a:tcPr>
                    <a:solidFill>
                      <a:schemeClr val="bg1">
                        <a:lumMod val="95000"/>
                      </a:schemeClr>
                    </a:solidFill>
                  </a:tcPr>
                </a:tc>
                <a:tc>
                  <a:txBody>
                    <a:bodyPr/>
                    <a:lstStyle/>
                    <a:p>
                      <a:r>
                        <a:rPr lang="en-US" sz="1400" dirty="0"/>
                        <a:t>8x P100 (12</a:t>
                      </a:r>
                      <a:r>
                        <a:rPr lang="en-US" sz="1400" baseline="0" dirty="0"/>
                        <a:t> hours)</a:t>
                      </a:r>
                      <a:endParaRPr lang="en-US" sz="1400" dirty="0"/>
                    </a:p>
                  </a:txBody>
                  <a:tcPr>
                    <a:solidFill>
                      <a:schemeClr val="bg1">
                        <a:lumMod val="95000"/>
                      </a:schemeClr>
                    </a:solidFill>
                  </a:tcPr>
                </a:tc>
                <a:extLst>
                  <a:ext uri="{0D108BD9-81ED-4DB2-BD59-A6C34878D82A}">
                    <a16:rowId xmlns:a16="http://schemas.microsoft.com/office/drawing/2014/main" val="10001"/>
                  </a:ext>
                </a:extLst>
              </a:tr>
              <a:tr h="336113">
                <a:tc>
                  <a:txBody>
                    <a:bodyPr/>
                    <a:lstStyle/>
                    <a:p>
                      <a:r>
                        <a:rPr lang="en-US" sz="1400" dirty="0"/>
                        <a:t>Transformer-Large</a:t>
                      </a:r>
                    </a:p>
                  </a:txBody>
                  <a:tcPr>
                    <a:solidFill>
                      <a:schemeClr val="bg1">
                        <a:lumMod val="95000"/>
                      </a:schemeClr>
                    </a:solidFill>
                  </a:tcPr>
                </a:tc>
                <a:tc>
                  <a:txBody>
                    <a:bodyPr/>
                    <a:lstStyle/>
                    <a:p>
                      <a:r>
                        <a:rPr lang="en-US" sz="1400" dirty="0"/>
                        <a:t>12</a:t>
                      </a:r>
                    </a:p>
                  </a:txBody>
                  <a:tcPr>
                    <a:solidFill>
                      <a:schemeClr val="bg1">
                        <a:lumMod val="95000"/>
                      </a:schemeClr>
                    </a:solidFill>
                  </a:tcPr>
                </a:tc>
                <a:tc>
                  <a:txBody>
                    <a:bodyPr/>
                    <a:lstStyle/>
                    <a:p>
                      <a:r>
                        <a:rPr lang="en-US" sz="1400" dirty="0"/>
                        <a:t>1024</a:t>
                      </a:r>
                    </a:p>
                  </a:txBody>
                  <a:tcPr>
                    <a:solidFill>
                      <a:schemeClr val="bg1">
                        <a:lumMod val="95000"/>
                      </a:schemeClr>
                    </a:solidFill>
                  </a:tcPr>
                </a:tc>
                <a:tc>
                  <a:txBody>
                    <a:bodyPr/>
                    <a:lstStyle/>
                    <a:p>
                      <a:r>
                        <a:rPr lang="en-US" sz="1400" dirty="0"/>
                        <a:t>16</a:t>
                      </a:r>
                    </a:p>
                  </a:txBody>
                  <a:tcPr>
                    <a:solidFill>
                      <a:schemeClr val="bg1">
                        <a:lumMod val="95000"/>
                      </a:schemeClr>
                    </a:solidFill>
                  </a:tcPr>
                </a:tc>
                <a:tc>
                  <a:txBody>
                    <a:bodyPr/>
                    <a:lstStyle/>
                    <a:p>
                      <a:r>
                        <a:rPr lang="en-US" sz="1400" dirty="0"/>
                        <a:t>213M</a:t>
                      </a:r>
                    </a:p>
                  </a:txBody>
                  <a:tcPr>
                    <a:solidFill>
                      <a:schemeClr val="bg1">
                        <a:lumMod val="95000"/>
                      </a:schemeClr>
                    </a:solidFill>
                  </a:tcPr>
                </a:tc>
                <a:tc>
                  <a:txBody>
                    <a:bodyPr/>
                    <a:lstStyle/>
                    <a:p>
                      <a:endParaRPr lang="en-US" sz="1400" dirty="0"/>
                    </a:p>
                  </a:txBody>
                  <a:tcPr>
                    <a:solidFill>
                      <a:schemeClr val="bg1">
                        <a:lumMod val="95000"/>
                      </a:schemeClr>
                    </a:solidFill>
                  </a:tcPr>
                </a:tc>
                <a:tc>
                  <a:txBody>
                    <a:bodyPr/>
                    <a:lstStyle/>
                    <a:p>
                      <a:r>
                        <a:rPr lang="en-US" sz="1400" dirty="0"/>
                        <a:t>8x P100 (3.5</a:t>
                      </a:r>
                      <a:r>
                        <a:rPr lang="en-US" sz="1400" baseline="0" dirty="0"/>
                        <a:t> days)</a:t>
                      </a:r>
                      <a:endParaRPr lang="en-US" sz="1400" dirty="0"/>
                    </a:p>
                  </a:txBody>
                  <a:tcPr>
                    <a:solidFill>
                      <a:schemeClr val="bg1">
                        <a:lumMod val="95000"/>
                      </a:schemeClr>
                    </a:solidFill>
                  </a:tcPr>
                </a:tc>
                <a:extLst>
                  <a:ext uri="{0D108BD9-81ED-4DB2-BD59-A6C34878D82A}">
                    <a16:rowId xmlns:a16="http://schemas.microsoft.com/office/drawing/2014/main" val="10002"/>
                  </a:ext>
                </a:extLst>
              </a:tr>
              <a:tr h="337930">
                <a:tc>
                  <a:txBody>
                    <a:bodyPr/>
                    <a:lstStyle/>
                    <a:p>
                      <a:r>
                        <a:rPr lang="en-US" sz="1400" dirty="0"/>
                        <a:t>BERT-Base</a:t>
                      </a:r>
                    </a:p>
                  </a:txBody>
                  <a:tcPr>
                    <a:solidFill>
                      <a:schemeClr val="accent1">
                        <a:lumMod val="20000"/>
                        <a:lumOff val="80000"/>
                      </a:schemeClr>
                    </a:solidFill>
                  </a:tcPr>
                </a:tc>
                <a:tc>
                  <a:txBody>
                    <a:bodyPr/>
                    <a:lstStyle/>
                    <a:p>
                      <a:r>
                        <a:rPr lang="en-US" sz="1400" dirty="0"/>
                        <a:t>12</a:t>
                      </a:r>
                    </a:p>
                  </a:txBody>
                  <a:tcPr>
                    <a:solidFill>
                      <a:schemeClr val="accent1">
                        <a:lumMod val="20000"/>
                        <a:lumOff val="80000"/>
                      </a:schemeClr>
                    </a:solidFill>
                  </a:tcPr>
                </a:tc>
                <a:tc>
                  <a:txBody>
                    <a:bodyPr/>
                    <a:lstStyle/>
                    <a:p>
                      <a:r>
                        <a:rPr lang="en-US" sz="1400" dirty="0"/>
                        <a:t>768</a:t>
                      </a:r>
                    </a:p>
                  </a:txBody>
                  <a:tcPr>
                    <a:solidFill>
                      <a:schemeClr val="accent1">
                        <a:lumMod val="20000"/>
                        <a:lumOff val="80000"/>
                      </a:schemeClr>
                    </a:solidFill>
                  </a:tcPr>
                </a:tc>
                <a:tc>
                  <a:txBody>
                    <a:bodyPr/>
                    <a:lstStyle/>
                    <a:p>
                      <a:r>
                        <a:rPr lang="en-US" sz="1400" dirty="0"/>
                        <a:t>12</a:t>
                      </a:r>
                    </a:p>
                  </a:txBody>
                  <a:tcPr>
                    <a:solidFill>
                      <a:schemeClr val="accent1">
                        <a:lumMod val="20000"/>
                        <a:lumOff val="80000"/>
                      </a:schemeClr>
                    </a:solidFill>
                  </a:tcPr>
                </a:tc>
                <a:tc>
                  <a:txBody>
                    <a:bodyPr/>
                    <a:lstStyle/>
                    <a:p>
                      <a:r>
                        <a:rPr lang="en-US" sz="1400" dirty="0"/>
                        <a:t>110M</a:t>
                      </a:r>
                    </a:p>
                  </a:txBody>
                  <a:tcPr>
                    <a:solidFill>
                      <a:schemeClr val="accent1">
                        <a:lumMod val="20000"/>
                        <a:lumOff val="80000"/>
                      </a:schemeClr>
                    </a:solidFill>
                  </a:tcPr>
                </a:tc>
                <a:tc>
                  <a:txBody>
                    <a:bodyPr/>
                    <a:lstStyle/>
                    <a:p>
                      <a:r>
                        <a:rPr lang="en-US" sz="1400" dirty="0"/>
                        <a:t>13 GB</a:t>
                      </a:r>
                    </a:p>
                  </a:txBody>
                  <a:tcPr>
                    <a:solidFill>
                      <a:schemeClr val="accent1">
                        <a:lumMod val="20000"/>
                        <a:lumOff val="80000"/>
                      </a:schemeClr>
                    </a:solidFill>
                  </a:tcPr>
                </a:tc>
                <a:tc>
                  <a:txBody>
                    <a:bodyPr/>
                    <a:lstStyle/>
                    <a:p>
                      <a:r>
                        <a:rPr lang="en-US" sz="1400" dirty="0"/>
                        <a:t>4x TPU (4 days)</a:t>
                      </a:r>
                    </a:p>
                  </a:txBody>
                  <a:tcPr>
                    <a:solidFill>
                      <a:schemeClr val="accent1">
                        <a:lumMod val="20000"/>
                        <a:lumOff val="80000"/>
                      </a:schemeClr>
                    </a:solidFill>
                  </a:tcPr>
                </a:tc>
                <a:extLst>
                  <a:ext uri="{0D108BD9-81ED-4DB2-BD59-A6C34878D82A}">
                    <a16:rowId xmlns:a16="http://schemas.microsoft.com/office/drawing/2014/main" val="10003"/>
                  </a:ext>
                </a:extLst>
              </a:tr>
              <a:tr h="344557">
                <a:tc>
                  <a:txBody>
                    <a:bodyPr/>
                    <a:lstStyle/>
                    <a:p>
                      <a:r>
                        <a:rPr lang="en-US" sz="1400" dirty="0"/>
                        <a:t>BERT-Large</a:t>
                      </a:r>
                    </a:p>
                  </a:txBody>
                  <a:tcPr>
                    <a:solidFill>
                      <a:schemeClr val="accent1">
                        <a:lumMod val="20000"/>
                        <a:lumOff val="80000"/>
                      </a:schemeClr>
                    </a:solidFill>
                  </a:tcPr>
                </a:tc>
                <a:tc>
                  <a:txBody>
                    <a:bodyPr/>
                    <a:lstStyle/>
                    <a:p>
                      <a:r>
                        <a:rPr lang="en-US" sz="1400" dirty="0"/>
                        <a:t>24</a:t>
                      </a:r>
                    </a:p>
                  </a:txBody>
                  <a:tcPr>
                    <a:solidFill>
                      <a:schemeClr val="accent1">
                        <a:lumMod val="20000"/>
                        <a:lumOff val="80000"/>
                      </a:schemeClr>
                    </a:solidFill>
                  </a:tcPr>
                </a:tc>
                <a:tc>
                  <a:txBody>
                    <a:bodyPr/>
                    <a:lstStyle/>
                    <a:p>
                      <a:r>
                        <a:rPr lang="en-US" sz="1400" dirty="0"/>
                        <a:t>1024</a:t>
                      </a:r>
                    </a:p>
                  </a:txBody>
                  <a:tcPr>
                    <a:solidFill>
                      <a:schemeClr val="accent1">
                        <a:lumMod val="20000"/>
                        <a:lumOff val="80000"/>
                      </a:schemeClr>
                    </a:solidFill>
                  </a:tcPr>
                </a:tc>
                <a:tc>
                  <a:txBody>
                    <a:bodyPr/>
                    <a:lstStyle/>
                    <a:p>
                      <a:r>
                        <a:rPr lang="en-US" sz="1400" dirty="0"/>
                        <a:t>16</a:t>
                      </a:r>
                    </a:p>
                  </a:txBody>
                  <a:tcPr>
                    <a:solidFill>
                      <a:schemeClr val="accent1">
                        <a:lumMod val="20000"/>
                        <a:lumOff val="80000"/>
                      </a:schemeClr>
                    </a:solidFill>
                  </a:tcPr>
                </a:tc>
                <a:tc>
                  <a:txBody>
                    <a:bodyPr/>
                    <a:lstStyle/>
                    <a:p>
                      <a:r>
                        <a:rPr lang="en-US" sz="1400" dirty="0"/>
                        <a:t>340M</a:t>
                      </a:r>
                    </a:p>
                  </a:txBody>
                  <a:tcPr>
                    <a:solidFill>
                      <a:schemeClr val="accent1">
                        <a:lumMod val="20000"/>
                        <a:lumOff val="80000"/>
                      </a:schemeClr>
                    </a:solidFill>
                  </a:tcPr>
                </a:tc>
                <a:tc>
                  <a:txBody>
                    <a:bodyPr/>
                    <a:lstStyle/>
                    <a:p>
                      <a:r>
                        <a:rPr lang="en-US" sz="1400" dirty="0"/>
                        <a:t>13 GB</a:t>
                      </a:r>
                    </a:p>
                  </a:txBody>
                  <a:tcPr>
                    <a:solidFill>
                      <a:schemeClr val="accent1">
                        <a:lumMod val="20000"/>
                        <a:lumOff val="80000"/>
                      </a:schemeClr>
                    </a:solidFill>
                  </a:tcPr>
                </a:tc>
                <a:tc>
                  <a:txBody>
                    <a:bodyPr/>
                    <a:lstStyle/>
                    <a:p>
                      <a:r>
                        <a:rPr lang="en-US" sz="1400" dirty="0"/>
                        <a:t>16x TPU (4 days)</a:t>
                      </a:r>
                    </a:p>
                  </a:txBody>
                  <a:tcPr>
                    <a:solidFill>
                      <a:schemeClr val="accent1">
                        <a:lumMod val="20000"/>
                        <a:lumOff val="80000"/>
                      </a:schemeClr>
                    </a:solidFill>
                  </a:tcPr>
                </a:tc>
                <a:extLst>
                  <a:ext uri="{0D108BD9-81ED-4DB2-BD59-A6C34878D82A}">
                    <a16:rowId xmlns:a16="http://schemas.microsoft.com/office/drawing/2014/main" val="10004"/>
                  </a:ext>
                </a:extLst>
              </a:tr>
              <a:tr h="331304">
                <a:tc>
                  <a:txBody>
                    <a:bodyPr/>
                    <a:lstStyle/>
                    <a:p>
                      <a:r>
                        <a:rPr lang="en-US" sz="1400" dirty="0" err="1"/>
                        <a:t>XLNet</a:t>
                      </a:r>
                      <a:r>
                        <a:rPr lang="en-US" sz="1400" dirty="0"/>
                        <a:t>-Large</a:t>
                      </a:r>
                    </a:p>
                  </a:txBody>
                  <a:tcPr>
                    <a:solidFill>
                      <a:schemeClr val="accent2">
                        <a:lumMod val="20000"/>
                        <a:lumOff val="80000"/>
                      </a:schemeClr>
                    </a:solidFill>
                  </a:tcPr>
                </a:tc>
                <a:tc>
                  <a:txBody>
                    <a:bodyPr/>
                    <a:lstStyle/>
                    <a:p>
                      <a:r>
                        <a:rPr lang="en-US" sz="1400" dirty="0"/>
                        <a:t>24</a:t>
                      </a:r>
                    </a:p>
                  </a:txBody>
                  <a:tcPr>
                    <a:solidFill>
                      <a:schemeClr val="accent2">
                        <a:lumMod val="20000"/>
                        <a:lumOff val="80000"/>
                      </a:schemeClr>
                    </a:solidFill>
                  </a:tcPr>
                </a:tc>
                <a:tc>
                  <a:txBody>
                    <a:bodyPr/>
                    <a:lstStyle/>
                    <a:p>
                      <a:r>
                        <a:rPr lang="en-US" sz="1400" dirty="0"/>
                        <a:t>1024</a:t>
                      </a:r>
                    </a:p>
                  </a:txBody>
                  <a:tcPr>
                    <a:solidFill>
                      <a:schemeClr val="accent2">
                        <a:lumMod val="20000"/>
                        <a:lumOff val="80000"/>
                      </a:schemeClr>
                    </a:solidFill>
                  </a:tcPr>
                </a:tc>
                <a:tc>
                  <a:txBody>
                    <a:bodyPr/>
                    <a:lstStyle/>
                    <a:p>
                      <a:r>
                        <a:rPr lang="en-US" sz="1400" dirty="0"/>
                        <a:t>16</a:t>
                      </a:r>
                    </a:p>
                  </a:txBody>
                  <a:tcPr>
                    <a:solidFill>
                      <a:schemeClr val="accent2">
                        <a:lumMod val="20000"/>
                        <a:lumOff val="80000"/>
                      </a:schemeClr>
                    </a:solidFill>
                  </a:tcPr>
                </a:tc>
                <a:tc>
                  <a:txBody>
                    <a:bodyPr/>
                    <a:lstStyle/>
                    <a:p>
                      <a:r>
                        <a:rPr lang="en-US" sz="1400" dirty="0"/>
                        <a:t>~340M</a:t>
                      </a:r>
                    </a:p>
                  </a:txBody>
                  <a:tcPr>
                    <a:solidFill>
                      <a:schemeClr val="accent2">
                        <a:lumMod val="20000"/>
                        <a:lumOff val="80000"/>
                      </a:schemeClr>
                    </a:solidFill>
                  </a:tcPr>
                </a:tc>
                <a:tc>
                  <a:txBody>
                    <a:bodyPr/>
                    <a:lstStyle/>
                    <a:p>
                      <a:r>
                        <a:rPr lang="en-US" sz="1400" dirty="0"/>
                        <a:t>126 GB</a:t>
                      </a:r>
                    </a:p>
                  </a:txBody>
                  <a:tcPr>
                    <a:solidFill>
                      <a:schemeClr val="accent2">
                        <a:lumMod val="20000"/>
                        <a:lumOff val="80000"/>
                      </a:schemeClr>
                    </a:solidFill>
                  </a:tcPr>
                </a:tc>
                <a:tc>
                  <a:txBody>
                    <a:bodyPr/>
                    <a:lstStyle/>
                    <a:p>
                      <a:r>
                        <a:rPr lang="en-US" sz="1400" dirty="0"/>
                        <a:t>512x TPU-v3 (2.5</a:t>
                      </a:r>
                      <a:r>
                        <a:rPr lang="en-US" sz="1400" baseline="0" dirty="0"/>
                        <a:t> days)</a:t>
                      </a:r>
                      <a:endParaRPr lang="en-US" sz="1400" dirty="0"/>
                    </a:p>
                  </a:txBody>
                  <a:tcPr>
                    <a:solidFill>
                      <a:schemeClr val="accent2">
                        <a:lumMod val="20000"/>
                        <a:lumOff val="80000"/>
                      </a:schemeClr>
                    </a:solidFill>
                  </a:tcPr>
                </a:tc>
                <a:extLst>
                  <a:ext uri="{0D108BD9-81ED-4DB2-BD59-A6C34878D82A}">
                    <a16:rowId xmlns:a16="http://schemas.microsoft.com/office/drawing/2014/main" val="10005"/>
                  </a:ext>
                </a:extLst>
              </a:tr>
              <a:tr h="314076">
                <a:tc>
                  <a:txBody>
                    <a:bodyPr/>
                    <a:lstStyle/>
                    <a:p>
                      <a:r>
                        <a:rPr lang="en-US" sz="1400" dirty="0"/>
                        <a:t>RoBERTa</a:t>
                      </a:r>
                    </a:p>
                  </a:txBody>
                  <a:tcPr>
                    <a:solidFill>
                      <a:schemeClr val="accent2">
                        <a:lumMod val="20000"/>
                        <a:lumOff val="80000"/>
                      </a:schemeClr>
                    </a:solidFill>
                  </a:tcPr>
                </a:tc>
                <a:tc>
                  <a:txBody>
                    <a:bodyPr/>
                    <a:lstStyle/>
                    <a:p>
                      <a:r>
                        <a:rPr lang="en-US" sz="1400" dirty="0"/>
                        <a:t>24</a:t>
                      </a:r>
                    </a:p>
                  </a:txBody>
                  <a:tcPr>
                    <a:solidFill>
                      <a:schemeClr val="accent2">
                        <a:lumMod val="20000"/>
                        <a:lumOff val="80000"/>
                      </a:schemeClr>
                    </a:solidFill>
                  </a:tcPr>
                </a:tc>
                <a:tc>
                  <a:txBody>
                    <a:bodyPr/>
                    <a:lstStyle/>
                    <a:p>
                      <a:r>
                        <a:rPr lang="en-US" sz="1400" dirty="0"/>
                        <a:t>1024</a:t>
                      </a:r>
                    </a:p>
                  </a:txBody>
                  <a:tcPr>
                    <a:solidFill>
                      <a:schemeClr val="accent2">
                        <a:lumMod val="20000"/>
                        <a:lumOff val="80000"/>
                      </a:schemeClr>
                    </a:solidFill>
                  </a:tcPr>
                </a:tc>
                <a:tc>
                  <a:txBody>
                    <a:bodyPr/>
                    <a:lstStyle/>
                    <a:p>
                      <a:r>
                        <a:rPr lang="en-US" sz="1400" dirty="0"/>
                        <a:t>16</a:t>
                      </a:r>
                    </a:p>
                  </a:txBody>
                  <a:tcPr>
                    <a:solidFill>
                      <a:schemeClr val="accent2">
                        <a:lumMod val="20000"/>
                        <a:lumOff val="80000"/>
                      </a:schemeClr>
                    </a:solidFill>
                  </a:tcPr>
                </a:tc>
                <a:tc>
                  <a:txBody>
                    <a:bodyPr/>
                    <a:lstStyle/>
                    <a:p>
                      <a:r>
                        <a:rPr lang="en-US" sz="1400" dirty="0"/>
                        <a:t>355M</a:t>
                      </a:r>
                    </a:p>
                  </a:txBody>
                  <a:tcPr>
                    <a:solidFill>
                      <a:schemeClr val="accent2">
                        <a:lumMod val="20000"/>
                        <a:lumOff val="80000"/>
                      </a:schemeClr>
                    </a:solidFill>
                  </a:tcPr>
                </a:tc>
                <a:tc>
                  <a:txBody>
                    <a:bodyPr/>
                    <a:lstStyle/>
                    <a:p>
                      <a:r>
                        <a:rPr lang="en-US" sz="1400" dirty="0"/>
                        <a:t>160 GB</a:t>
                      </a:r>
                    </a:p>
                  </a:txBody>
                  <a:tcPr>
                    <a:solidFill>
                      <a:schemeClr val="accent2">
                        <a:lumMod val="20000"/>
                        <a:lumOff val="80000"/>
                      </a:schemeClr>
                    </a:solidFill>
                  </a:tcPr>
                </a:tc>
                <a:tc>
                  <a:txBody>
                    <a:bodyPr/>
                    <a:lstStyle/>
                    <a:p>
                      <a:r>
                        <a:rPr lang="en-US" sz="1400" dirty="0"/>
                        <a:t>1024x V100 GPU</a:t>
                      </a:r>
                      <a:r>
                        <a:rPr lang="en-US" sz="1400" baseline="0" dirty="0"/>
                        <a:t> (1 day)</a:t>
                      </a:r>
                      <a:endParaRPr lang="en-US" sz="1400" dirty="0"/>
                    </a:p>
                  </a:txBody>
                  <a:tcPr>
                    <a:solidFill>
                      <a:schemeClr val="accent2">
                        <a:lumMod val="20000"/>
                        <a:lumOff val="80000"/>
                      </a:schemeClr>
                    </a:solidFill>
                  </a:tcPr>
                </a:tc>
                <a:extLst>
                  <a:ext uri="{0D108BD9-81ED-4DB2-BD59-A6C34878D82A}">
                    <a16:rowId xmlns:a16="http://schemas.microsoft.com/office/drawing/2014/main" val="10006"/>
                  </a:ext>
                </a:extLst>
              </a:tr>
              <a:tr h="329979">
                <a:tc>
                  <a:txBody>
                    <a:bodyPr/>
                    <a:lstStyle/>
                    <a:p>
                      <a:r>
                        <a:rPr lang="en-US" sz="1400" dirty="0"/>
                        <a:t>GPT-2</a:t>
                      </a:r>
                    </a:p>
                  </a:txBody>
                  <a:tcPr>
                    <a:solidFill>
                      <a:schemeClr val="accent2">
                        <a:lumMod val="20000"/>
                        <a:lumOff val="80000"/>
                      </a:schemeClr>
                    </a:solidFill>
                  </a:tcPr>
                </a:tc>
                <a:tc>
                  <a:txBody>
                    <a:bodyPr/>
                    <a:lstStyle/>
                    <a:p>
                      <a:r>
                        <a:rPr lang="en-US" sz="1400" dirty="0"/>
                        <a:t>48</a:t>
                      </a:r>
                    </a:p>
                  </a:txBody>
                  <a:tcPr>
                    <a:solidFill>
                      <a:schemeClr val="accent2">
                        <a:lumMod val="20000"/>
                        <a:lumOff val="80000"/>
                      </a:schemeClr>
                    </a:solidFill>
                  </a:tcPr>
                </a:tc>
                <a:tc>
                  <a:txBody>
                    <a:bodyPr/>
                    <a:lstStyle/>
                    <a:p>
                      <a:r>
                        <a:rPr lang="en-US" sz="1400" dirty="0"/>
                        <a:t>1600</a:t>
                      </a:r>
                    </a:p>
                  </a:txBody>
                  <a:tcPr>
                    <a:solidFill>
                      <a:schemeClr val="accent2">
                        <a:lumMod val="20000"/>
                        <a:lumOff val="80000"/>
                      </a:schemeClr>
                    </a:solidFill>
                  </a:tcPr>
                </a:tc>
                <a:tc>
                  <a:txBody>
                    <a:bodyPr/>
                    <a:lstStyle/>
                    <a:p>
                      <a:r>
                        <a:rPr lang="en-US" sz="1400" dirty="0"/>
                        <a:t>?</a:t>
                      </a:r>
                    </a:p>
                  </a:txBody>
                  <a:tcPr>
                    <a:solidFill>
                      <a:schemeClr val="accent2">
                        <a:lumMod val="20000"/>
                        <a:lumOff val="80000"/>
                      </a:schemeClr>
                    </a:solidFill>
                  </a:tcPr>
                </a:tc>
                <a:tc>
                  <a:txBody>
                    <a:bodyPr/>
                    <a:lstStyle/>
                    <a:p>
                      <a:r>
                        <a:rPr lang="en-US" sz="1400" dirty="0"/>
                        <a:t>1.5B</a:t>
                      </a:r>
                    </a:p>
                  </a:txBody>
                  <a:tcPr>
                    <a:solidFill>
                      <a:schemeClr val="accent2">
                        <a:lumMod val="20000"/>
                        <a:lumOff val="80000"/>
                      </a:schemeClr>
                    </a:solidFill>
                  </a:tcPr>
                </a:tc>
                <a:tc>
                  <a:txBody>
                    <a:bodyPr/>
                    <a:lstStyle/>
                    <a:p>
                      <a:r>
                        <a:rPr lang="en-US" sz="1400" dirty="0"/>
                        <a:t>40 GB</a:t>
                      </a:r>
                    </a:p>
                  </a:txBody>
                  <a:tcPr>
                    <a:solidFill>
                      <a:schemeClr val="accent2">
                        <a:lumMod val="20000"/>
                        <a:lumOff val="80000"/>
                      </a:schemeClr>
                    </a:solidFill>
                  </a:tcPr>
                </a:tc>
                <a:tc>
                  <a:txBody>
                    <a:bodyPr/>
                    <a:lstStyle/>
                    <a:p>
                      <a:endParaRPr lang="en-US" sz="1400" dirty="0"/>
                    </a:p>
                  </a:txBody>
                  <a:tcPr>
                    <a:solidFill>
                      <a:schemeClr val="accent2">
                        <a:lumMod val="20000"/>
                        <a:lumOff val="80000"/>
                      </a:schemeClr>
                    </a:solidFill>
                  </a:tcPr>
                </a:tc>
                <a:extLst>
                  <a:ext uri="{0D108BD9-81ED-4DB2-BD59-A6C34878D82A}">
                    <a16:rowId xmlns:a16="http://schemas.microsoft.com/office/drawing/2014/main" val="10010"/>
                  </a:ext>
                </a:extLst>
              </a:tr>
              <a:tr h="329979">
                <a:tc>
                  <a:txBody>
                    <a:bodyPr/>
                    <a:lstStyle/>
                    <a:p>
                      <a:r>
                        <a:rPr lang="en-US" sz="1400" dirty="0" err="1"/>
                        <a:t>Megatron</a:t>
                      </a:r>
                      <a:r>
                        <a:rPr lang="en-US" sz="1400" dirty="0"/>
                        <a:t>-LM</a:t>
                      </a:r>
                    </a:p>
                  </a:txBody>
                  <a:tcPr>
                    <a:solidFill>
                      <a:schemeClr val="accent2">
                        <a:lumMod val="20000"/>
                        <a:lumOff val="80000"/>
                      </a:schemeClr>
                    </a:solidFill>
                  </a:tcPr>
                </a:tc>
                <a:tc>
                  <a:txBody>
                    <a:bodyPr/>
                    <a:lstStyle/>
                    <a:p>
                      <a:r>
                        <a:rPr lang="en-US" sz="1400" dirty="0"/>
                        <a:t>72</a:t>
                      </a:r>
                    </a:p>
                  </a:txBody>
                  <a:tcPr>
                    <a:solidFill>
                      <a:schemeClr val="accent2">
                        <a:lumMod val="20000"/>
                        <a:lumOff val="80000"/>
                      </a:schemeClr>
                    </a:solidFill>
                  </a:tcPr>
                </a:tc>
                <a:tc>
                  <a:txBody>
                    <a:bodyPr/>
                    <a:lstStyle/>
                    <a:p>
                      <a:r>
                        <a:rPr lang="en-US" sz="1400" dirty="0"/>
                        <a:t>3072</a:t>
                      </a:r>
                    </a:p>
                  </a:txBody>
                  <a:tcPr>
                    <a:solidFill>
                      <a:schemeClr val="accent2">
                        <a:lumMod val="20000"/>
                        <a:lumOff val="80000"/>
                      </a:schemeClr>
                    </a:solidFill>
                  </a:tcPr>
                </a:tc>
                <a:tc>
                  <a:txBody>
                    <a:bodyPr/>
                    <a:lstStyle/>
                    <a:p>
                      <a:r>
                        <a:rPr lang="en-US" sz="1400" dirty="0"/>
                        <a:t>32</a:t>
                      </a:r>
                    </a:p>
                  </a:txBody>
                  <a:tcPr>
                    <a:solidFill>
                      <a:schemeClr val="accent2">
                        <a:lumMod val="20000"/>
                        <a:lumOff val="80000"/>
                      </a:schemeClr>
                    </a:solidFill>
                  </a:tcPr>
                </a:tc>
                <a:tc>
                  <a:txBody>
                    <a:bodyPr/>
                    <a:lstStyle/>
                    <a:p>
                      <a:r>
                        <a:rPr lang="en-US" sz="1400" dirty="0"/>
                        <a:t>8.3B</a:t>
                      </a:r>
                    </a:p>
                  </a:txBody>
                  <a:tcPr>
                    <a:solidFill>
                      <a:schemeClr val="accent2">
                        <a:lumMod val="20000"/>
                        <a:lumOff val="80000"/>
                      </a:schemeClr>
                    </a:solidFill>
                  </a:tcPr>
                </a:tc>
                <a:tc>
                  <a:txBody>
                    <a:bodyPr/>
                    <a:lstStyle/>
                    <a:p>
                      <a:r>
                        <a:rPr lang="en-US" sz="1400" dirty="0"/>
                        <a:t>174 GB</a:t>
                      </a:r>
                    </a:p>
                  </a:txBody>
                  <a:tcPr>
                    <a:solidFill>
                      <a:schemeClr val="accent2">
                        <a:lumMod val="20000"/>
                        <a:lumOff val="80000"/>
                      </a:schemeClr>
                    </a:solidFill>
                  </a:tcPr>
                </a:tc>
                <a:tc>
                  <a:txBody>
                    <a:bodyPr/>
                    <a:lstStyle/>
                    <a:p>
                      <a:r>
                        <a:rPr lang="en-US" sz="1400" dirty="0"/>
                        <a:t>512x V100 GPU (</a:t>
                      </a:r>
                      <a:r>
                        <a:rPr lang="en-US" sz="1400" baseline="0" dirty="0"/>
                        <a:t>9 days)</a:t>
                      </a:r>
                      <a:endParaRPr lang="en-US" sz="1400" dirty="0"/>
                    </a:p>
                  </a:txBody>
                  <a:tcPr>
                    <a:solidFill>
                      <a:schemeClr val="accent2">
                        <a:lumMod val="20000"/>
                        <a:lumOff val="80000"/>
                      </a:schemeClr>
                    </a:solidFill>
                  </a:tcPr>
                </a:tc>
                <a:extLst>
                  <a:ext uri="{0D108BD9-81ED-4DB2-BD59-A6C34878D82A}">
                    <a16:rowId xmlns:a16="http://schemas.microsoft.com/office/drawing/2014/main" val="10014"/>
                  </a:ext>
                </a:extLst>
              </a:tr>
              <a:tr h="329979">
                <a:tc>
                  <a:txBody>
                    <a:bodyPr/>
                    <a:lstStyle/>
                    <a:p>
                      <a:r>
                        <a:rPr lang="en-US" sz="1400" dirty="0"/>
                        <a:t>Turing-NLG</a:t>
                      </a:r>
                    </a:p>
                  </a:txBody>
                  <a:tcPr>
                    <a:solidFill>
                      <a:srgbClr val="EEB2E9"/>
                    </a:solidFill>
                  </a:tcPr>
                </a:tc>
                <a:tc>
                  <a:txBody>
                    <a:bodyPr/>
                    <a:lstStyle/>
                    <a:p>
                      <a:r>
                        <a:rPr lang="en-US" sz="1400" dirty="0"/>
                        <a:t>78</a:t>
                      </a:r>
                    </a:p>
                  </a:txBody>
                  <a:tcPr>
                    <a:solidFill>
                      <a:srgbClr val="EEB2E9"/>
                    </a:solidFill>
                  </a:tcPr>
                </a:tc>
                <a:tc>
                  <a:txBody>
                    <a:bodyPr/>
                    <a:lstStyle/>
                    <a:p>
                      <a:r>
                        <a:rPr lang="en-US" sz="1400" dirty="0"/>
                        <a:t>4256</a:t>
                      </a:r>
                    </a:p>
                  </a:txBody>
                  <a:tcPr>
                    <a:solidFill>
                      <a:srgbClr val="EEB2E9"/>
                    </a:solidFill>
                  </a:tcPr>
                </a:tc>
                <a:tc>
                  <a:txBody>
                    <a:bodyPr/>
                    <a:lstStyle/>
                    <a:p>
                      <a:r>
                        <a:rPr lang="en-US" sz="1400" dirty="0"/>
                        <a:t>28</a:t>
                      </a:r>
                    </a:p>
                  </a:txBody>
                  <a:tcPr>
                    <a:solidFill>
                      <a:srgbClr val="EEB2E9"/>
                    </a:solidFill>
                  </a:tcPr>
                </a:tc>
                <a:tc>
                  <a:txBody>
                    <a:bodyPr/>
                    <a:lstStyle/>
                    <a:p>
                      <a:r>
                        <a:rPr lang="en-US" sz="1400" dirty="0"/>
                        <a:t>17B</a:t>
                      </a:r>
                    </a:p>
                  </a:txBody>
                  <a:tcPr>
                    <a:solidFill>
                      <a:srgbClr val="EEB2E9"/>
                    </a:solidFill>
                  </a:tcPr>
                </a:tc>
                <a:tc>
                  <a:txBody>
                    <a:bodyPr/>
                    <a:lstStyle/>
                    <a:p>
                      <a:r>
                        <a:rPr lang="en-US" sz="1400" dirty="0"/>
                        <a:t>?</a:t>
                      </a:r>
                    </a:p>
                  </a:txBody>
                  <a:tcPr>
                    <a:solidFill>
                      <a:srgbClr val="EEB2E9"/>
                    </a:solidFill>
                  </a:tcPr>
                </a:tc>
                <a:tc>
                  <a:txBody>
                    <a:bodyPr/>
                    <a:lstStyle/>
                    <a:p>
                      <a:r>
                        <a:rPr lang="en-US" sz="1400" dirty="0"/>
                        <a:t>256x V100 GPU</a:t>
                      </a:r>
                    </a:p>
                  </a:txBody>
                  <a:tcPr>
                    <a:solidFill>
                      <a:srgbClr val="EEB2E9"/>
                    </a:solidFill>
                  </a:tcPr>
                </a:tc>
                <a:extLst>
                  <a:ext uri="{0D108BD9-81ED-4DB2-BD59-A6C34878D82A}">
                    <a16:rowId xmlns:a16="http://schemas.microsoft.com/office/drawing/2014/main" val="1172217243"/>
                  </a:ext>
                </a:extLst>
              </a:tr>
            </a:tbl>
          </a:graphicData>
        </a:graphic>
      </p:graphicFrame>
      <p:sp>
        <p:nvSpPr>
          <p:cNvPr id="6" name="Rectangle 5"/>
          <p:cNvSpPr/>
          <p:nvPr/>
        </p:nvSpPr>
        <p:spPr>
          <a:xfrm>
            <a:off x="2412995" y="6400800"/>
            <a:ext cx="9560418" cy="338554"/>
          </a:xfrm>
          <a:prstGeom prst="rect">
            <a:avLst/>
          </a:prstGeom>
        </p:spPr>
        <p:txBody>
          <a:bodyPr wrap="square">
            <a:spAutoFit/>
          </a:bodyPr>
          <a:lstStyle/>
          <a:p>
            <a:r>
              <a:rPr lang="en-US" sz="1600" dirty="0"/>
              <a:t>Microsoft. </a:t>
            </a:r>
            <a:r>
              <a:rPr lang="en-US" sz="1600" dirty="0">
                <a:hlinkClick r:id="rId2"/>
              </a:rPr>
              <a:t>Turing-NLG: A 17-billion parameter language model by Microsoft</a:t>
            </a:r>
            <a:r>
              <a:rPr lang="en-US" sz="1600" dirty="0"/>
              <a:t>. 2020</a:t>
            </a:r>
          </a:p>
        </p:txBody>
      </p:sp>
      <p:sp>
        <p:nvSpPr>
          <p:cNvPr id="7" name="TextBox 6">
            <a:extLst>
              <a:ext uri="{FF2B5EF4-FFF2-40B4-BE49-F238E27FC236}">
                <a16:creationId xmlns:a16="http://schemas.microsoft.com/office/drawing/2014/main" id="{8A0ACC94-0415-F44F-95D5-993248692DA7}"/>
              </a:ext>
            </a:extLst>
          </p:cNvPr>
          <p:cNvSpPr txBox="1"/>
          <p:nvPr/>
        </p:nvSpPr>
        <p:spPr>
          <a:xfrm>
            <a:off x="10032434" y="38395"/>
            <a:ext cx="2159566" cy="369332"/>
          </a:xfrm>
          <a:prstGeom prst="rect">
            <a:avLst/>
          </a:prstGeom>
          <a:noFill/>
        </p:spPr>
        <p:txBody>
          <a:bodyPr wrap="none" rtlCol="0">
            <a:spAutoFit/>
          </a:bodyPr>
          <a:lstStyle/>
          <a:p>
            <a:r>
              <a:rPr lang="en-US" dirty="0"/>
              <a:t>Source: </a:t>
            </a:r>
            <a:r>
              <a:rPr lang="en-US" dirty="0">
                <a:hlinkClick r:id="rId3"/>
              </a:rPr>
              <a:t>J. Johnson</a:t>
            </a:r>
            <a:endParaRPr lang="en-US" dirty="0"/>
          </a:p>
        </p:txBody>
      </p:sp>
    </p:spTree>
    <p:extLst>
      <p:ext uri="{BB962C8B-B14F-4D97-AF65-F5344CB8AC3E}">
        <p14:creationId xmlns:p14="http://schemas.microsoft.com/office/powerpoint/2010/main" val="35330781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Scaling up transformers</a:t>
            </a:r>
          </a:p>
        </p:txBody>
      </p:sp>
      <p:graphicFrame>
        <p:nvGraphicFramePr>
          <p:cNvPr id="5" name="Table 4"/>
          <p:cNvGraphicFramePr>
            <a:graphicFrameLocks noGrp="1"/>
          </p:cNvGraphicFramePr>
          <p:nvPr>
            <p:extLst>
              <p:ext uri="{D42A27DB-BD31-4B8C-83A1-F6EECF244321}">
                <p14:modId xmlns:p14="http://schemas.microsoft.com/office/powerpoint/2010/main" val="204027244"/>
              </p:ext>
            </p:extLst>
          </p:nvPr>
        </p:nvGraphicFramePr>
        <p:xfrm>
          <a:off x="159026" y="1049482"/>
          <a:ext cx="11814387" cy="3625298"/>
        </p:xfrm>
        <a:graphic>
          <a:graphicData uri="http://schemas.openxmlformats.org/drawingml/2006/table">
            <a:tbl>
              <a:tblPr firstRow="1" bandRow="1">
                <a:tableStyleId>{5C22544A-7EE6-4342-B048-85BDC9FD1C3A}</a:tableStyleId>
              </a:tblPr>
              <a:tblGrid>
                <a:gridCol w="1932051">
                  <a:extLst>
                    <a:ext uri="{9D8B030D-6E8A-4147-A177-3AD203B41FA5}">
                      <a16:colId xmlns:a16="http://schemas.microsoft.com/office/drawing/2014/main" val="20000"/>
                    </a:ext>
                  </a:extLst>
                </a:gridCol>
                <a:gridCol w="1647056">
                  <a:extLst>
                    <a:ext uri="{9D8B030D-6E8A-4147-A177-3AD203B41FA5}">
                      <a16:colId xmlns:a16="http://schemas.microsoft.com/office/drawing/2014/main" val="20001"/>
                    </a:ext>
                  </a:extLst>
                </a:gridCol>
                <a:gridCol w="1647056">
                  <a:extLst>
                    <a:ext uri="{9D8B030D-6E8A-4147-A177-3AD203B41FA5}">
                      <a16:colId xmlns:a16="http://schemas.microsoft.com/office/drawing/2014/main" val="20002"/>
                    </a:ext>
                  </a:extLst>
                </a:gridCol>
                <a:gridCol w="1647056">
                  <a:extLst>
                    <a:ext uri="{9D8B030D-6E8A-4147-A177-3AD203B41FA5}">
                      <a16:colId xmlns:a16="http://schemas.microsoft.com/office/drawing/2014/main" val="20003"/>
                    </a:ext>
                  </a:extLst>
                </a:gridCol>
                <a:gridCol w="1647056">
                  <a:extLst>
                    <a:ext uri="{9D8B030D-6E8A-4147-A177-3AD203B41FA5}">
                      <a16:colId xmlns:a16="http://schemas.microsoft.com/office/drawing/2014/main" val="20004"/>
                    </a:ext>
                  </a:extLst>
                </a:gridCol>
                <a:gridCol w="992733">
                  <a:extLst>
                    <a:ext uri="{9D8B030D-6E8A-4147-A177-3AD203B41FA5}">
                      <a16:colId xmlns:a16="http://schemas.microsoft.com/office/drawing/2014/main" val="20005"/>
                    </a:ext>
                  </a:extLst>
                </a:gridCol>
                <a:gridCol w="2301379">
                  <a:extLst>
                    <a:ext uri="{9D8B030D-6E8A-4147-A177-3AD203B41FA5}">
                      <a16:colId xmlns:a16="http://schemas.microsoft.com/office/drawing/2014/main" val="20006"/>
                    </a:ext>
                  </a:extLst>
                </a:gridCol>
              </a:tblGrid>
              <a:tr h="336602">
                <a:tc>
                  <a:txBody>
                    <a:bodyPr/>
                    <a:lstStyle/>
                    <a:p>
                      <a:r>
                        <a:rPr lang="en-US" sz="1400" dirty="0"/>
                        <a:t>Model</a:t>
                      </a:r>
                    </a:p>
                  </a:txBody>
                  <a:tcPr>
                    <a:solidFill>
                      <a:schemeClr val="accent2"/>
                    </a:solidFill>
                  </a:tcPr>
                </a:tc>
                <a:tc>
                  <a:txBody>
                    <a:bodyPr/>
                    <a:lstStyle/>
                    <a:p>
                      <a:r>
                        <a:rPr lang="en-US" sz="1400" dirty="0"/>
                        <a:t>Layers</a:t>
                      </a:r>
                    </a:p>
                  </a:txBody>
                  <a:tcPr>
                    <a:solidFill>
                      <a:schemeClr val="accent2"/>
                    </a:solidFill>
                  </a:tcPr>
                </a:tc>
                <a:tc>
                  <a:txBody>
                    <a:bodyPr/>
                    <a:lstStyle/>
                    <a:p>
                      <a:r>
                        <a:rPr lang="en-US" sz="1400" dirty="0"/>
                        <a:t>Hidden dim.</a:t>
                      </a:r>
                    </a:p>
                  </a:txBody>
                  <a:tcPr>
                    <a:solidFill>
                      <a:schemeClr val="accent2"/>
                    </a:solidFill>
                  </a:tcPr>
                </a:tc>
                <a:tc>
                  <a:txBody>
                    <a:bodyPr/>
                    <a:lstStyle/>
                    <a:p>
                      <a:r>
                        <a:rPr lang="en-US" sz="1400" dirty="0"/>
                        <a:t>Heads</a:t>
                      </a:r>
                    </a:p>
                  </a:txBody>
                  <a:tcPr>
                    <a:solidFill>
                      <a:schemeClr val="accent2"/>
                    </a:solidFill>
                  </a:tcPr>
                </a:tc>
                <a:tc>
                  <a:txBody>
                    <a:bodyPr/>
                    <a:lstStyle/>
                    <a:p>
                      <a:r>
                        <a:rPr lang="en-US" sz="1400" dirty="0" err="1"/>
                        <a:t>Params</a:t>
                      </a:r>
                      <a:endParaRPr lang="en-US" sz="1400" dirty="0"/>
                    </a:p>
                  </a:txBody>
                  <a:tcPr>
                    <a:solidFill>
                      <a:schemeClr val="accent2"/>
                    </a:solidFill>
                  </a:tcPr>
                </a:tc>
                <a:tc>
                  <a:txBody>
                    <a:bodyPr/>
                    <a:lstStyle/>
                    <a:p>
                      <a:r>
                        <a:rPr lang="en-US" sz="1400" dirty="0"/>
                        <a:t>Data</a:t>
                      </a:r>
                    </a:p>
                  </a:txBody>
                  <a:tcPr>
                    <a:solidFill>
                      <a:schemeClr val="accent2"/>
                    </a:solidFill>
                  </a:tcPr>
                </a:tc>
                <a:tc>
                  <a:txBody>
                    <a:bodyPr/>
                    <a:lstStyle/>
                    <a:p>
                      <a:r>
                        <a:rPr lang="en-US" sz="1400" dirty="0"/>
                        <a:t>Training</a:t>
                      </a:r>
                    </a:p>
                  </a:txBody>
                  <a:tcPr>
                    <a:solidFill>
                      <a:schemeClr val="accent2"/>
                    </a:solidFill>
                  </a:tcPr>
                </a:tc>
                <a:extLst>
                  <a:ext uri="{0D108BD9-81ED-4DB2-BD59-A6C34878D82A}">
                    <a16:rowId xmlns:a16="http://schemas.microsoft.com/office/drawing/2014/main" val="10000"/>
                  </a:ext>
                </a:extLst>
              </a:tr>
              <a:tr h="300332">
                <a:tc>
                  <a:txBody>
                    <a:bodyPr/>
                    <a:lstStyle/>
                    <a:p>
                      <a:r>
                        <a:rPr lang="en-US" sz="1400" dirty="0"/>
                        <a:t>Transformer-Base</a:t>
                      </a:r>
                    </a:p>
                  </a:txBody>
                  <a:tcPr>
                    <a:solidFill>
                      <a:schemeClr val="bg1">
                        <a:lumMod val="95000"/>
                      </a:schemeClr>
                    </a:solidFill>
                  </a:tcPr>
                </a:tc>
                <a:tc>
                  <a:txBody>
                    <a:bodyPr/>
                    <a:lstStyle/>
                    <a:p>
                      <a:r>
                        <a:rPr lang="en-US" sz="1400" dirty="0"/>
                        <a:t>12</a:t>
                      </a:r>
                    </a:p>
                  </a:txBody>
                  <a:tcPr>
                    <a:solidFill>
                      <a:schemeClr val="bg1">
                        <a:lumMod val="95000"/>
                      </a:schemeClr>
                    </a:solidFill>
                  </a:tcPr>
                </a:tc>
                <a:tc>
                  <a:txBody>
                    <a:bodyPr/>
                    <a:lstStyle/>
                    <a:p>
                      <a:r>
                        <a:rPr lang="en-US" sz="1400" dirty="0"/>
                        <a:t>512</a:t>
                      </a:r>
                    </a:p>
                  </a:txBody>
                  <a:tcPr>
                    <a:solidFill>
                      <a:schemeClr val="bg1">
                        <a:lumMod val="95000"/>
                      </a:schemeClr>
                    </a:solidFill>
                  </a:tcPr>
                </a:tc>
                <a:tc>
                  <a:txBody>
                    <a:bodyPr/>
                    <a:lstStyle/>
                    <a:p>
                      <a:r>
                        <a:rPr lang="en-US" sz="1400" dirty="0"/>
                        <a:t>8</a:t>
                      </a:r>
                    </a:p>
                  </a:txBody>
                  <a:tcPr>
                    <a:solidFill>
                      <a:schemeClr val="bg1">
                        <a:lumMod val="95000"/>
                      </a:schemeClr>
                    </a:solidFill>
                  </a:tcPr>
                </a:tc>
                <a:tc>
                  <a:txBody>
                    <a:bodyPr/>
                    <a:lstStyle/>
                    <a:p>
                      <a:r>
                        <a:rPr lang="en-US" sz="1400" dirty="0"/>
                        <a:t>65M</a:t>
                      </a:r>
                    </a:p>
                  </a:txBody>
                  <a:tcPr>
                    <a:solidFill>
                      <a:schemeClr val="bg1">
                        <a:lumMod val="95000"/>
                      </a:schemeClr>
                    </a:solidFill>
                  </a:tcPr>
                </a:tc>
                <a:tc>
                  <a:txBody>
                    <a:bodyPr/>
                    <a:lstStyle/>
                    <a:p>
                      <a:endParaRPr lang="en-US" sz="1400" dirty="0"/>
                    </a:p>
                  </a:txBody>
                  <a:tcPr>
                    <a:solidFill>
                      <a:schemeClr val="bg1">
                        <a:lumMod val="95000"/>
                      </a:schemeClr>
                    </a:solidFill>
                  </a:tcPr>
                </a:tc>
                <a:tc>
                  <a:txBody>
                    <a:bodyPr/>
                    <a:lstStyle/>
                    <a:p>
                      <a:r>
                        <a:rPr lang="en-US" sz="1400" dirty="0"/>
                        <a:t>8x P100 (12</a:t>
                      </a:r>
                      <a:r>
                        <a:rPr lang="en-US" sz="1400" baseline="0" dirty="0"/>
                        <a:t> hours)</a:t>
                      </a:r>
                      <a:endParaRPr lang="en-US" sz="1400" dirty="0"/>
                    </a:p>
                  </a:txBody>
                  <a:tcPr>
                    <a:solidFill>
                      <a:schemeClr val="bg1">
                        <a:lumMod val="95000"/>
                      </a:schemeClr>
                    </a:solidFill>
                  </a:tcPr>
                </a:tc>
                <a:extLst>
                  <a:ext uri="{0D108BD9-81ED-4DB2-BD59-A6C34878D82A}">
                    <a16:rowId xmlns:a16="http://schemas.microsoft.com/office/drawing/2014/main" val="10001"/>
                  </a:ext>
                </a:extLst>
              </a:tr>
              <a:tr h="336113">
                <a:tc>
                  <a:txBody>
                    <a:bodyPr/>
                    <a:lstStyle/>
                    <a:p>
                      <a:r>
                        <a:rPr lang="en-US" sz="1400" dirty="0"/>
                        <a:t>Transformer-Large</a:t>
                      </a:r>
                    </a:p>
                  </a:txBody>
                  <a:tcPr>
                    <a:solidFill>
                      <a:schemeClr val="bg1">
                        <a:lumMod val="95000"/>
                      </a:schemeClr>
                    </a:solidFill>
                  </a:tcPr>
                </a:tc>
                <a:tc>
                  <a:txBody>
                    <a:bodyPr/>
                    <a:lstStyle/>
                    <a:p>
                      <a:r>
                        <a:rPr lang="en-US" sz="1400" dirty="0"/>
                        <a:t>12</a:t>
                      </a:r>
                    </a:p>
                  </a:txBody>
                  <a:tcPr>
                    <a:solidFill>
                      <a:schemeClr val="bg1">
                        <a:lumMod val="95000"/>
                      </a:schemeClr>
                    </a:solidFill>
                  </a:tcPr>
                </a:tc>
                <a:tc>
                  <a:txBody>
                    <a:bodyPr/>
                    <a:lstStyle/>
                    <a:p>
                      <a:r>
                        <a:rPr lang="en-US" sz="1400" dirty="0"/>
                        <a:t>1024</a:t>
                      </a:r>
                    </a:p>
                  </a:txBody>
                  <a:tcPr>
                    <a:solidFill>
                      <a:schemeClr val="bg1">
                        <a:lumMod val="95000"/>
                      </a:schemeClr>
                    </a:solidFill>
                  </a:tcPr>
                </a:tc>
                <a:tc>
                  <a:txBody>
                    <a:bodyPr/>
                    <a:lstStyle/>
                    <a:p>
                      <a:r>
                        <a:rPr lang="en-US" sz="1400" dirty="0"/>
                        <a:t>16</a:t>
                      </a:r>
                    </a:p>
                  </a:txBody>
                  <a:tcPr>
                    <a:solidFill>
                      <a:schemeClr val="bg1">
                        <a:lumMod val="95000"/>
                      </a:schemeClr>
                    </a:solidFill>
                  </a:tcPr>
                </a:tc>
                <a:tc>
                  <a:txBody>
                    <a:bodyPr/>
                    <a:lstStyle/>
                    <a:p>
                      <a:r>
                        <a:rPr lang="en-US" sz="1400" dirty="0"/>
                        <a:t>213M</a:t>
                      </a:r>
                    </a:p>
                  </a:txBody>
                  <a:tcPr>
                    <a:solidFill>
                      <a:schemeClr val="bg1">
                        <a:lumMod val="95000"/>
                      </a:schemeClr>
                    </a:solidFill>
                  </a:tcPr>
                </a:tc>
                <a:tc>
                  <a:txBody>
                    <a:bodyPr/>
                    <a:lstStyle/>
                    <a:p>
                      <a:endParaRPr lang="en-US" sz="1400" dirty="0"/>
                    </a:p>
                  </a:txBody>
                  <a:tcPr>
                    <a:solidFill>
                      <a:schemeClr val="bg1">
                        <a:lumMod val="95000"/>
                      </a:schemeClr>
                    </a:solidFill>
                  </a:tcPr>
                </a:tc>
                <a:tc>
                  <a:txBody>
                    <a:bodyPr/>
                    <a:lstStyle/>
                    <a:p>
                      <a:r>
                        <a:rPr lang="en-US" sz="1400" dirty="0"/>
                        <a:t>8x P100 (3.5</a:t>
                      </a:r>
                      <a:r>
                        <a:rPr lang="en-US" sz="1400" baseline="0" dirty="0"/>
                        <a:t> days)</a:t>
                      </a:r>
                      <a:endParaRPr lang="en-US" sz="1400" dirty="0"/>
                    </a:p>
                  </a:txBody>
                  <a:tcPr>
                    <a:solidFill>
                      <a:schemeClr val="bg1">
                        <a:lumMod val="95000"/>
                      </a:schemeClr>
                    </a:solidFill>
                  </a:tcPr>
                </a:tc>
                <a:extLst>
                  <a:ext uri="{0D108BD9-81ED-4DB2-BD59-A6C34878D82A}">
                    <a16:rowId xmlns:a16="http://schemas.microsoft.com/office/drawing/2014/main" val="10002"/>
                  </a:ext>
                </a:extLst>
              </a:tr>
              <a:tr h="337930">
                <a:tc>
                  <a:txBody>
                    <a:bodyPr/>
                    <a:lstStyle/>
                    <a:p>
                      <a:r>
                        <a:rPr lang="en-US" sz="1400" dirty="0"/>
                        <a:t>BERT-Base</a:t>
                      </a:r>
                    </a:p>
                  </a:txBody>
                  <a:tcPr>
                    <a:solidFill>
                      <a:schemeClr val="accent1">
                        <a:lumMod val="20000"/>
                        <a:lumOff val="80000"/>
                      </a:schemeClr>
                    </a:solidFill>
                  </a:tcPr>
                </a:tc>
                <a:tc>
                  <a:txBody>
                    <a:bodyPr/>
                    <a:lstStyle/>
                    <a:p>
                      <a:r>
                        <a:rPr lang="en-US" sz="1400" dirty="0"/>
                        <a:t>12</a:t>
                      </a:r>
                    </a:p>
                  </a:txBody>
                  <a:tcPr>
                    <a:solidFill>
                      <a:schemeClr val="accent1">
                        <a:lumMod val="20000"/>
                        <a:lumOff val="80000"/>
                      </a:schemeClr>
                    </a:solidFill>
                  </a:tcPr>
                </a:tc>
                <a:tc>
                  <a:txBody>
                    <a:bodyPr/>
                    <a:lstStyle/>
                    <a:p>
                      <a:r>
                        <a:rPr lang="en-US" sz="1400" dirty="0"/>
                        <a:t>768</a:t>
                      </a:r>
                    </a:p>
                  </a:txBody>
                  <a:tcPr>
                    <a:solidFill>
                      <a:schemeClr val="accent1">
                        <a:lumMod val="20000"/>
                        <a:lumOff val="80000"/>
                      </a:schemeClr>
                    </a:solidFill>
                  </a:tcPr>
                </a:tc>
                <a:tc>
                  <a:txBody>
                    <a:bodyPr/>
                    <a:lstStyle/>
                    <a:p>
                      <a:r>
                        <a:rPr lang="en-US" sz="1400" dirty="0"/>
                        <a:t>12</a:t>
                      </a:r>
                    </a:p>
                  </a:txBody>
                  <a:tcPr>
                    <a:solidFill>
                      <a:schemeClr val="accent1">
                        <a:lumMod val="20000"/>
                        <a:lumOff val="80000"/>
                      </a:schemeClr>
                    </a:solidFill>
                  </a:tcPr>
                </a:tc>
                <a:tc>
                  <a:txBody>
                    <a:bodyPr/>
                    <a:lstStyle/>
                    <a:p>
                      <a:r>
                        <a:rPr lang="en-US" sz="1400" dirty="0"/>
                        <a:t>110M</a:t>
                      </a:r>
                    </a:p>
                  </a:txBody>
                  <a:tcPr>
                    <a:solidFill>
                      <a:schemeClr val="accent1">
                        <a:lumMod val="20000"/>
                        <a:lumOff val="80000"/>
                      </a:schemeClr>
                    </a:solidFill>
                  </a:tcPr>
                </a:tc>
                <a:tc>
                  <a:txBody>
                    <a:bodyPr/>
                    <a:lstStyle/>
                    <a:p>
                      <a:r>
                        <a:rPr lang="en-US" sz="1400" dirty="0"/>
                        <a:t>13 GB</a:t>
                      </a:r>
                    </a:p>
                  </a:txBody>
                  <a:tcPr>
                    <a:solidFill>
                      <a:schemeClr val="accent1">
                        <a:lumMod val="20000"/>
                        <a:lumOff val="80000"/>
                      </a:schemeClr>
                    </a:solidFill>
                  </a:tcPr>
                </a:tc>
                <a:tc>
                  <a:txBody>
                    <a:bodyPr/>
                    <a:lstStyle/>
                    <a:p>
                      <a:r>
                        <a:rPr lang="en-US" sz="1400" dirty="0"/>
                        <a:t>4x TPU (4 days)</a:t>
                      </a:r>
                    </a:p>
                  </a:txBody>
                  <a:tcPr>
                    <a:solidFill>
                      <a:schemeClr val="accent1">
                        <a:lumMod val="20000"/>
                        <a:lumOff val="80000"/>
                      </a:schemeClr>
                    </a:solidFill>
                  </a:tcPr>
                </a:tc>
                <a:extLst>
                  <a:ext uri="{0D108BD9-81ED-4DB2-BD59-A6C34878D82A}">
                    <a16:rowId xmlns:a16="http://schemas.microsoft.com/office/drawing/2014/main" val="10003"/>
                  </a:ext>
                </a:extLst>
              </a:tr>
              <a:tr h="344557">
                <a:tc>
                  <a:txBody>
                    <a:bodyPr/>
                    <a:lstStyle/>
                    <a:p>
                      <a:r>
                        <a:rPr lang="en-US" sz="1400" dirty="0"/>
                        <a:t>BERT-Large</a:t>
                      </a:r>
                    </a:p>
                  </a:txBody>
                  <a:tcPr>
                    <a:solidFill>
                      <a:schemeClr val="accent1">
                        <a:lumMod val="20000"/>
                        <a:lumOff val="80000"/>
                      </a:schemeClr>
                    </a:solidFill>
                  </a:tcPr>
                </a:tc>
                <a:tc>
                  <a:txBody>
                    <a:bodyPr/>
                    <a:lstStyle/>
                    <a:p>
                      <a:r>
                        <a:rPr lang="en-US" sz="1400" dirty="0"/>
                        <a:t>24</a:t>
                      </a:r>
                    </a:p>
                  </a:txBody>
                  <a:tcPr>
                    <a:solidFill>
                      <a:schemeClr val="accent1">
                        <a:lumMod val="20000"/>
                        <a:lumOff val="80000"/>
                      </a:schemeClr>
                    </a:solidFill>
                  </a:tcPr>
                </a:tc>
                <a:tc>
                  <a:txBody>
                    <a:bodyPr/>
                    <a:lstStyle/>
                    <a:p>
                      <a:r>
                        <a:rPr lang="en-US" sz="1400" dirty="0"/>
                        <a:t>1024</a:t>
                      </a:r>
                    </a:p>
                  </a:txBody>
                  <a:tcPr>
                    <a:solidFill>
                      <a:schemeClr val="accent1">
                        <a:lumMod val="20000"/>
                        <a:lumOff val="80000"/>
                      </a:schemeClr>
                    </a:solidFill>
                  </a:tcPr>
                </a:tc>
                <a:tc>
                  <a:txBody>
                    <a:bodyPr/>
                    <a:lstStyle/>
                    <a:p>
                      <a:r>
                        <a:rPr lang="en-US" sz="1400" dirty="0"/>
                        <a:t>16</a:t>
                      </a:r>
                    </a:p>
                  </a:txBody>
                  <a:tcPr>
                    <a:solidFill>
                      <a:schemeClr val="accent1">
                        <a:lumMod val="20000"/>
                        <a:lumOff val="80000"/>
                      </a:schemeClr>
                    </a:solidFill>
                  </a:tcPr>
                </a:tc>
                <a:tc>
                  <a:txBody>
                    <a:bodyPr/>
                    <a:lstStyle/>
                    <a:p>
                      <a:r>
                        <a:rPr lang="en-US" sz="1400" dirty="0"/>
                        <a:t>340M</a:t>
                      </a:r>
                    </a:p>
                  </a:txBody>
                  <a:tcPr>
                    <a:solidFill>
                      <a:schemeClr val="accent1">
                        <a:lumMod val="20000"/>
                        <a:lumOff val="80000"/>
                      </a:schemeClr>
                    </a:solidFill>
                  </a:tcPr>
                </a:tc>
                <a:tc>
                  <a:txBody>
                    <a:bodyPr/>
                    <a:lstStyle/>
                    <a:p>
                      <a:r>
                        <a:rPr lang="en-US" sz="1400" dirty="0"/>
                        <a:t>13 GB</a:t>
                      </a:r>
                    </a:p>
                  </a:txBody>
                  <a:tcPr>
                    <a:solidFill>
                      <a:schemeClr val="accent1">
                        <a:lumMod val="20000"/>
                        <a:lumOff val="80000"/>
                      </a:schemeClr>
                    </a:solidFill>
                  </a:tcPr>
                </a:tc>
                <a:tc>
                  <a:txBody>
                    <a:bodyPr/>
                    <a:lstStyle/>
                    <a:p>
                      <a:r>
                        <a:rPr lang="en-US" sz="1400" dirty="0"/>
                        <a:t>16x TPU (4 days)</a:t>
                      </a:r>
                    </a:p>
                  </a:txBody>
                  <a:tcPr>
                    <a:solidFill>
                      <a:schemeClr val="accent1">
                        <a:lumMod val="20000"/>
                        <a:lumOff val="80000"/>
                      </a:schemeClr>
                    </a:solidFill>
                  </a:tcPr>
                </a:tc>
                <a:extLst>
                  <a:ext uri="{0D108BD9-81ED-4DB2-BD59-A6C34878D82A}">
                    <a16:rowId xmlns:a16="http://schemas.microsoft.com/office/drawing/2014/main" val="10004"/>
                  </a:ext>
                </a:extLst>
              </a:tr>
              <a:tr h="331304">
                <a:tc>
                  <a:txBody>
                    <a:bodyPr/>
                    <a:lstStyle/>
                    <a:p>
                      <a:r>
                        <a:rPr lang="en-US" sz="1400" dirty="0" err="1"/>
                        <a:t>XLNet</a:t>
                      </a:r>
                      <a:r>
                        <a:rPr lang="en-US" sz="1400" dirty="0"/>
                        <a:t>-Large</a:t>
                      </a:r>
                    </a:p>
                  </a:txBody>
                  <a:tcPr>
                    <a:solidFill>
                      <a:schemeClr val="accent2">
                        <a:lumMod val="20000"/>
                        <a:lumOff val="80000"/>
                      </a:schemeClr>
                    </a:solidFill>
                  </a:tcPr>
                </a:tc>
                <a:tc>
                  <a:txBody>
                    <a:bodyPr/>
                    <a:lstStyle/>
                    <a:p>
                      <a:r>
                        <a:rPr lang="en-US" sz="1400" dirty="0"/>
                        <a:t>24</a:t>
                      </a:r>
                    </a:p>
                  </a:txBody>
                  <a:tcPr>
                    <a:solidFill>
                      <a:schemeClr val="accent2">
                        <a:lumMod val="20000"/>
                        <a:lumOff val="80000"/>
                      </a:schemeClr>
                    </a:solidFill>
                  </a:tcPr>
                </a:tc>
                <a:tc>
                  <a:txBody>
                    <a:bodyPr/>
                    <a:lstStyle/>
                    <a:p>
                      <a:r>
                        <a:rPr lang="en-US" sz="1400" dirty="0"/>
                        <a:t>1024</a:t>
                      </a:r>
                    </a:p>
                  </a:txBody>
                  <a:tcPr>
                    <a:solidFill>
                      <a:schemeClr val="accent2">
                        <a:lumMod val="20000"/>
                        <a:lumOff val="80000"/>
                      </a:schemeClr>
                    </a:solidFill>
                  </a:tcPr>
                </a:tc>
                <a:tc>
                  <a:txBody>
                    <a:bodyPr/>
                    <a:lstStyle/>
                    <a:p>
                      <a:r>
                        <a:rPr lang="en-US" sz="1400" dirty="0"/>
                        <a:t>16</a:t>
                      </a:r>
                    </a:p>
                  </a:txBody>
                  <a:tcPr>
                    <a:solidFill>
                      <a:schemeClr val="accent2">
                        <a:lumMod val="20000"/>
                        <a:lumOff val="80000"/>
                      </a:schemeClr>
                    </a:solidFill>
                  </a:tcPr>
                </a:tc>
                <a:tc>
                  <a:txBody>
                    <a:bodyPr/>
                    <a:lstStyle/>
                    <a:p>
                      <a:r>
                        <a:rPr lang="en-US" sz="1400" dirty="0"/>
                        <a:t>~340M</a:t>
                      </a:r>
                    </a:p>
                  </a:txBody>
                  <a:tcPr>
                    <a:solidFill>
                      <a:schemeClr val="accent2">
                        <a:lumMod val="20000"/>
                        <a:lumOff val="80000"/>
                      </a:schemeClr>
                    </a:solidFill>
                  </a:tcPr>
                </a:tc>
                <a:tc>
                  <a:txBody>
                    <a:bodyPr/>
                    <a:lstStyle/>
                    <a:p>
                      <a:r>
                        <a:rPr lang="en-US" sz="1400" dirty="0"/>
                        <a:t>126 GB</a:t>
                      </a:r>
                    </a:p>
                  </a:txBody>
                  <a:tcPr>
                    <a:solidFill>
                      <a:schemeClr val="accent2">
                        <a:lumMod val="20000"/>
                        <a:lumOff val="80000"/>
                      </a:schemeClr>
                    </a:solidFill>
                  </a:tcPr>
                </a:tc>
                <a:tc>
                  <a:txBody>
                    <a:bodyPr/>
                    <a:lstStyle/>
                    <a:p>
                      <a:r>
                        <a:rPr lang="en-US" sz="1400" dirty="0"/>
                        <a:t>512x TPU-v3 (2.5</a:t>
                      </a:r>
                      <a:r>
                        <a:rPr lang="en-US" sz="1400" baseline="0" dirty="0"/>
                        <a:t> days)</a:t>
                      </a:r>
                      <a:endParaRPr lang="en-US" sz="1400" dirty="0"/>
                    </a:p>
                  </a:txBody>
                  <a:tcPr>
                    <a:solidFill>
                      <a:schemeClr val="accent2">
                        <a:lumMod val="20000"/>
                        <a:lumOff val="80000"/>
                      </a:schemeClr>
                    </a:solidFill>
                  </a:tcPr>
                </a:tc>
                <a:extLst>
                  <a:ext uri="{0D108BD9-81ED-4DB2-BD59-A6C34878D82A}">
                    <a16:rowId xmlns:a16="http://schemas.microsoft.com/office/drawing/2014/main" val="10005"/>
                  </a:ext>
                </a:extLst>
              </a:tr>
              <a:tr h="314076">
                <a:tc>
                  <a:txBody>
                    <a:bodyPr/>
                    <a:lstStyle/>
                    <a:p>
                      <a:r>
                        <a:rPr lang="en-US" sz="1400" dirty="0"/>
                        <a:t>RoBERTa</a:t>
                      </a:r>
                    </a:p>
                  </a:txBody>
                  <a:tcPr>
                    <a:solidFill>
                      <a:schemeClr val="accent2">
                        <a:lumMod val="20000"/>
                        <a:lumOff val="80000"/>
                      </a:schemeClr>
                    </a:solidFill>
                  </a:tcPr>
                </a:tc>
                <a:tc>
                  <a:txBody>
                    <a:bodyPr/>
                    <a:lstStyle/>
                    <a:p>
                      <a:r>
                        <a:rPr lang="en-US" sz="1400" dirty="0"/>
                        <a:t>24</a:t>
                      </a:r>
                    </a:p>
                  </a:txBody>
                  <a:tcPr>
                    <a:solidFill>
                      <a:schemeClr val="accent2">
                        <a:lumMod val="20000"/>
                        <a:lumOff val="80000"/>
                      </a:schemeClr>
                    </a:solidFill>
                  </a:tcPr>
                </a:tc>
                <a:tc>
                  <a:txBody>
                    <a:bodyPr/>
                    <a:lstStyle/>
                    <a:p>
                      <a:r>
                        <a:rPr lang="en-US" sz="1400" dirty="0"/>
                        <a:t>1024</a:t>
                      </a:r>
                    </a:p>
                  </a:txBody>
                  <a:tcPr>
                    <a:solidFill>
                      <a:schemeClr val="accent2">
                        <a:lumMod val="20000"/>
                        <a:lumOff val="80000"/>
                      </a:schemeClr>
                    </a:solidFill>
                  </a:tcPr>
                </a:tc>
                <a:tc>
                  <a:txBody>
                    <a:bodyPr/>
                    <a:lstStyle/>
                    <a:p>
                      <a:r>
                        <a:rPr lang="en-US" sz="1400" dirty="0"/>
                        <a:t>16</a:t>
                      </a:r>
                    </a:p>
                  </a:txBody>
                  <a:tcPr>
                    <a:solidFill>
                      <a:schemeClr val="accent2">
                        <a:lumMod val="20000"/>
                        <a:lumOff val="80000"/>
                      </a:schemeClr>
                    </a:solidFill>
                  </a:tcPr>
                </a:tc>
                <a:tc>
                  <a:txBody>
                    <a:bodyPr/>
                    <a:lstStyle/>
                    <a:p>
                      <a:r>
                        <a:rPr lang="en-US" sz="1400" dirty="0"/>
                        <a:t>355M</a:t>
                      </a:r>
                    </a:p>
                  </a:txBody>
                  <a:tcPr>
                    <a:solidFill>
                      <a:schemeClr val="accent2">
                        <a:lumMod val="20000"/>
                        <a:lumOff val="80000"/>
                      </a:schemeClr>
                    </a:solidFill>
                  </a:tcPr>
                </a:tc>
                <a:tc>
                  <a:txBody>
                    <a:bodyPr/>
                    <a:lstStyle/>
                    <a:p>
                      <a:r>
                        <a:rPr lang="en-US" sz="1400" dirty="0"/>
                        <a:t>160 GB</a:t>
                      </a:r>
                    </a:p>
                  </a:txBody>
                  <a:tcPr>
                    <a:solidFill>
                      <a:schemeClr val="accent2">
                        <a:lumMod val="20000"/>
                        <a:lumOff val="80000"/>
                      </a:schemeClr>
                    </a:solidFill>
                  </a:tcPr>
                </a:tc>
                <a:tc>
                  <a:txBody>
                    <a:bodyPr/>
                    <a:lstStyle/>
                    <a:p>
                      <a:r>
                        <a:rPr lang="en-US" sz="1400" dirty="0"/>
                        <a:t>1024x V100 GPU</a:t>
                      </a:r>
                      <a:r>
                        <a:rPr lang="en-US" sz="1400" baseline="0" dirty="0"/>
                        <a:t> (1 day)</a:t>
                      </a:r>
                      <a:endParaRPr lang="en-US" sz="1400" dirty="0"/>
                    </a:p>
                  </a:txBody>
                  <a:tcPr>
                    <a:solidFill>
                      <a:schemeClr val="accent2">
                        <a:lumMod val="20000"/>
                        <a:lumOff val="80000"/>
                      </a:schemeClr>
                    </a:solidFill>
                  </a:tcPr>
                </a:tc>
                <a:extLst>
                  <a:ext uri="{0D108BD9-81ED-4DB2-BD59-A6C34878D82A}">
                    <a16:rowId xmlns:a16="http://schemas.microsoft.com/office/drawing/2014/main" val="10006"/>
                  </a:ext>
                </a:extLst>
              </a:tr>
              <a:tr h="329979">
                <a:tc>
                  <a:txBody>
                    <a:bodyPr/>
                    <a:lstStyle/>
                    <a:p>
                      <a:r>
                        <a:rPr lang="en-US" sz="1400" dirty="0"/>
                        <a:t>GPT-2</a:t>
                      </a:r>
                    </a:p>
                  </a:txBody>
                  <a:tcPr>
                    <a:solidFill>
                      <a:schemeClr val="accent2">
                        <a:lumMod val="20000"/>
                        <a:lumOff val="80000"/>
                      </a:schemeClr>
                    </a:solidFill>
                  </a:tcPr>
                </a:tc>
                <a:tc>
                  <a:txBody>
                    <a:bodyPr/>
                    <a:lstStyle/>
                    <a:p>
                      <a:r>
                        <a:rPr lang="en-US" sz="1400" dirty="0"/>
                        <a:t>48</a:t>
                      </a:r>
                    </a:p>
                  </a:txBody>
                  <a:tcPr>
                    <a:solidFill>
                      <a:schemeClr val="accent2">
                        <a:lumMod val="20000"/>
                        <a:lumOff val="80000"/>
                      </a:schemeClr>
                    </a:solidFill>
                  </a:tcPr>
                </a:tc>
                <a:tc>
                  <a:txBody>
                    <a:bodyPr/>
                    <a:lstStyle/>
                    <a:p>
                      <a:r>
                        <a:rPr lang="en-US" sz="1400" dirty="0"/>
                        <a:t>1600</a:t>
                      </a:r>
                    </a:p>
                  </a:txBody>
                  <a:tcPr>
                    <a:solidFill>
                      <a:schemeClr val="accent2">
                        <a:lumMod val="20000"/>
                        <a:lumOff val="80000"/>
                      </a:schemeClr>
                    </a:solidFill>
                  </a:tcPr>
                </a:tc>
                <a:tc>
                  <a:txBody>
                    <a:bodyPr/>
                    <a:lstStyle/>
                    <a:p>
                      <a:r>
                        <a:rPr lang="en-US" sz="1400" dirty="0"/>
                        <a:t>?</a:t>
                      </a:r>
                    </a:p>
                  </a:txBody>
                  <a:tcPr>
                    <a:solidFill>
                      <a:schemeClr val="accent2">
                        <a:lumMod val="20000"/>
                        <a:lumOff val="80000"/>
                      </a:schemeClr>
                    </a:solidFill>
                  </a:tcPr>
                </a:tc>
                <a:tc>
                  <a:txBody>
                    <a:bodyPr/>
                    <a:lstStyle/>
                    <a:p>
                      <a:r>
                        <a:rPr lang="en-US" sz="1400" dirty="0"/>
                        <a:t>1.5B</a:t>
                      </a:r>
                    </a:p>
                  </a:txBody>
                  <a:tcPr>
                    <a:solidFill>
                      <a:schemeClr val="accent2">
                        <a:lumMod val="20000"/>
                        <a:lumOff val="80000"/>
                      </a:schemeClr>
                    </a:solidFill>
                  </a:tcPr>
                </a:tc>
                <a:tc>
                  <a:txBody>
                    <a:bodyPr/>
                    <a:lstStyle/>
                    <a:p>
                      <a:r>
                        <a:rPr lang="en-US" sz="1400" dirty="0"/>
                        <a:t>40 GB</a:t>
                      </a:r>
                    </a:p>
                  </a:txBody>
                  <a:tcPr>
                    <a:solidFill>
                      <a:schemeClr val="accent2">
                        <a:lumMod val="20000"/>
                        <a:lumOff val="80000"/>
                      </a:schemeClr>
                    </a:solidFill>
                  </a:tcPr>
                </a:tc>
                <a:tc>
                  <a:txBody>
                    <a:bodyPr/>
                    <a:lstStyle/>
                    <a:p>
                      <a:endParaRPr lang="en-US" sz="1400" dirty="0"/>
                    </a:p>
                  </a:txBody>
                  <a:tcPr>
                    <a:solidFill>
                      <a:schemeClr val="accent2">
                        <a:lumMod val="20000"/>
                        <a:lumOff val="80000"/>
                      </a:schemeClr>
                    </a:solidFill>
                  </a:tcPr>
                </a:tc>
                <a:extLst>
                  <a:ext uri="{0D108BD9-81ED-4DB2-BD59-A6C34878D82A}">
                    <a16:rowId xmlns:a16="http://schemas.microsoft.com/office/drawing/2014/main" val="10010"/>
                  </a:ext>
                </a:extLst>
              </a:tr>
              <a:tr h="329979">
                <a:tc>
                  <a:txBody>
                    <a:bodyPr/>
                    <a:lstStyle/>
                    <a:p>
                      <a:r>
                        <a:rPr lang="en-US" sz="1400" dirty="0" err="1"/>
                        <a:t>Megatron</a:t>
                      </a:r>
                      <a:r>
                        <a:rPr lang="en-US" sz="1400" dirty="0"/>
                        <a:t>-LM</a:t>
                      </a:r>
                    </a:p>
                  </a:txBody>
                  <a:tcPr>
                    <a:solidFill>
                      <a:schemeClr val="accent2">
                        <a:lumMod val="20000"/>
                        <a:lumOff val="80000"/>
                      </a:schemeClr>
                    </a:solidFill>
                  </a:tcPr>
                </a:tc>
                <a:tc>
                  <a:txBody>
                    <a:bodyPr/>
                    <a:lstStyle/>
                    <a:p>
                      <a:r>
                        <a:rPr lang="en-US" sz="1400" dirty="0"/>
                        <a:t>72</a:t>
                      </a:r>
                    </a:p>
                  </a:txBody>
                  <a:tcPr>
                    <a:solidFill>
                      <a:schemeClr val="accent2">
                        <a:lumMod val="20000"/>
                        <a:lumOff val="80000"/>
                      </a:schemeClr>
                    </a:solidFill>
                  </a:tcPr>
                </a:tc>
                <a:tc>
                  <a:txBody>
                    <a:bodyPr/>
                    <a:lstStyle/>
                    <a:p>
                      <a:r>
                        <a:rPr lang="en-US" sz="1400" dirty="0"/>
                        <a:t>3072</a:t>
                      </a:r>
                    </a:p>
                  </a:txBody>
                  <a:tcPr>
                    <a:solidFill>
                      <a:schemeClr val="accent2">
                        <a:lumMod val="20000"/>
                        <a:lumOff val="80000"/>
                      </a:schemeClr>
                    </a:solidFill>
                  </a:tcPr>
                </a:tc>
                <a:tc>
                  <a:txBody>
                    <a:bodyPr/>
                    <a:lstStyle/>
                    <a:p>
                      <a:r>
                        <a:rPr lang="en-US" sz="1400" dirty="0"/>
                        <a:t>32</a:t>
                      </a:r>
                    </a:p>
                  </a:txBody>
                  <a:tcPr>
                    <a:solidFill>
                      <a:schemeClr val="accent2">
                        <a:lumMod val="20000"/>
                        <a:lumOff val="80000"/>
                      </a:schemeClr>
                    </a:solidFill>
                  </a:tcPr>
                </a:tc>
                <a:tc>
                  <a:txBody>
                    <a:bodyPr/>
                    <a:lstStyle/>
                    <a:p>
                      <a:r>
                        <a:rPr lang="en-US" sz="1400" dirty="0"/>
                        <a:t>8.3B</a:t>
                      </a:r>
                    </a:p>
                  </a:txBody>
                  <a:tcPr>
                    <a:solidFill>
                      <a:schemeClr val="accent2">
                        <a:lumMod val="20000"/>
                        <a:lumOff val="80000"/>
                      </a:schemeClr>
                    </a:solidFill>
                  </a:tcPr>
                </a:tc>
                <a:tc>
                  <a:txBody>
                    <a:bodyPr/>
                    <a:lstStyle/>
                    <a:p>
                      <a:r>
                        <a:rPr lang="en-US" sz="1400" dirty="0"/>
                        <a:t>174 GB</a:t>
                      </a:r>
                    </a:p>
                  </a:txBody>
                  <a:tcPr>
                    <a:solidFill>
                      <a:schemeClr val="accent2">
                        <a:lumMod val="20000"/>
                        <a:lumOff val="80000"/>
                      </a:schemeClr>
                    </a:solidFill>
                  </a:tcPr>
                </a:tc>
                <a:tc>
                  <a:txBody>
                    <a:bodyPr/>
                    <a:lstStyle/>
                    <a:p>
                      <a:r>
                        <a:rPr lang="en-US" sz="1400" dirty="0"/>
                        <a:t>512x V100 GPU (</a:t>
                      </a:r>
                      <a:r>
                        <a:rPr lang="en-US" sz="1400" baseline="0" dirty="0"/>
                        <a:t>9 days)</a:t>
                      </a:r>
                      <a:endParaRPr lang="en-US" sz="1400" dirty="0"/>
                    </a:p>
                  </a:txBody>
                  <a:tcPr>
                    <a:solidFill>
                      <a:schemeClr val="accent2">
                        <a:lumMod val="20000"/>
                        <a:lumOff val="80000"/>
                      </a:schemeClr>
                    </a:solidFill>
                  </a:tcPr>
                </a:tc>
                <a:extLst>
                  <a:ext uri="{0D108BD9-81ED-4DB2-BD59-A6C34878D82A}">
                    <a16:rowId xmlns:a16="http://schemas.microsoft.com/office/drawing/2014/main" val="10014"/>
                  </a:ext>
                </a:extLst>
              </a:tr>
              <a:tr h="329979">
                <a:tc>
                  <a:txBody>
                    <a:bodyPr/>
                    <a:lstStyle/>
                    <a:p>
                      <a:r>
                        <a:rPr lang="en-US" sz="1400" dirty="0"/>
                        <a:t>Turing-NLG</a:t>
                      </a:r>
                    </a:p>
                  </a:txBody>
                  <a:tcPr>
                    <a:solidFill>
                      <a:srgbClr val="EEB2E9"/>
                    </a:solidFill>
                  </a:tcPr>
                </a:tc>
                <a:tc>
                  <a:txBody>
                    <a:bodyPr/>
                    <a:lstStyle/>
                    <a:p>
                      <a:r>
                        <a:rPr lang="en-US" sz="1400" dirty="0"/>
                        <a:t>78</a:t>
                      </a:r>
                    </a:p>
                  </a:txBody>
                  <a:tcPr>
                    <a:solidFill>
                      <a:srgbClr val="EEB2E9"/>
                    </a:solidFill>
                  </a:tcPr>
                </a:tc>
                <a:tc>
                  <a:txBody>
                    <a:bodyPr/>
                    <a:lstStyle/>
                    <a:p>
                      <a:r>
                        <a:rPr lang="en-US" sz="1400" dirty="0"/>
                        <a:t>4256</a:t>
                      </a:r>
                    </a:p>
                  </a:txBody>
                  <a:tcPr>
                    <a:solidFill>
                      <a:srgbClr val="EEB2E9"/>
                    </a:solidFill>
                  </a:tcPr>
                </a:tc>
                <a:tc>
                  <a:txBody>
                    <a:bodyPr/>
                    <a:lstStyle/>
                    <a:p>
                      <a:r>
                        <a:rPr lang="en-US" sz="1400" dirty="0"/>
                        <a:t>28</a:t>
                      </a:r>
                    </a:p>
                  </a:txBody>
                  <a:tcPr>
                    <a:solidFill>
                      <a:srgbClr val="EEB2E9"/>
                    </a:solidFill>
                  </a:tcPr>
                </a:tc>
                <a:tc>
                  <a:txBody>
                    <a:bodyPr/>
                    <a:lstStyle/>
                    <a:p>
                      <a:r>
                        <a:rPr lang="en-US" sz="1400" dirty="0"/>
                        <a:t>17B</a:t>
                      </a:r>
                    </a:p>
                  </a:txBody>
                  <a:tcPr>
                    <a:solidFill>
                      <a:srgbClr val="EEB2E9"/>
                    </a:solidFill>
                  </a:tcPr>
                </a:tc>
                <a:tc>
                  <a:txBody>
                    <a:bodyPr/>
                    <a:lstStyle/>
                    <a:p>
                      <a:r>
                        <a:rPr lang="en-US" sz="1400" dirty="0"/>
                        <a:t>?</a:t>
                      </a:r>
                    </a:p>
                  </a:txBody>
                  <a:tcPr>
                    <a:solidFill>
                      <a:srgbClr val="EEB2E9"/>
                    </a:solidFill>
                  </a:tcPr>
                </a:tc>
                <a:tc>
                  <a:txBody>
                    <a:bodyPr/>
                    <a:lstStyle/>
                    <a:p>
                      <a:r>
                        <a:rPr lang="en-US" sz="1400" dirty="0"/>
                        <a:t>256x V100 GPU</a:t>
                      </a:r>
                    </a:p>
                  </a:txBody>
                  <a:tcPr>
                    <a:solidFill>
                      <a:srgbClr val="EEB2E9"/>
                    </a:solidFill>
                  </a:tcPr>
                </a:tc>
                <a:extLst>
                  <a:ext uri="{0D108BD9-81ED-4DB2-BD59-A6C34878D82A}">
                    <a16:rowId xmlns:a16="http://schemas.microsoft.com/office/drawing/2014/main" val="1172217243"/>
                  </a:ext>
                </a:extLst>
              </a:tr>
              <a:tr h="329979">
                <a:tc>
                  <a:txBody>
                    <a:bodyPr/>
                    <a:lstStyle/>
                    <a:p>
                      <a:r>
                        <a:rPr lang="en-US" sz="1400" dirty="0"/>
                        <a:t>GPT-3</a:t>
                      </a:r>
                    </a:p>
                  </a:txBody>
                  <a:tcPr>
                    <a:solidFill>
                      <a:srgbClr val="EEB2E9"/>
                    </a:solidFill>
                  </a:tcPr>
                </a:tc>
                <a:tc>
                  <a:txBody>
                    <a:bodyPr/>
                    <a:lstStyle/>
                    <a:p>
                      <a:r>
                        <a:rPr lang="en-US" sz="1400" dirty="0"/>
                        <a:t>96</a:t>
                      </a:r>
                    </a:p>
                  </a:txBody>
                  <a:tcPr>
                    <a:solidFill>
                      <a:srgbClr val="EEB2E9"/>
                    </a:solidFill>
                  </a:tcPr>
                </a:tc>
                <a:tc>
                  <a:txBody>
                    <a:bodyPr/>
                    <a:lstStyle/>
                    <a:p>
                      <a:r>
                        <a:rPr lang="en-US" sz="1400" dirty="0"/>
                        <a:t>12288</a:t>
                      </a:r>
                    </a:p>
                  </a:txBody>
                  <a:tcPr>
                    <a:solidFill>
                      <a:srgbClr val="EEB2E9"/>
                    </a:solidFill>
                  </a:tcPr>
                </a:tc>
                <a:tc>
                  <a:txBody>
                    <a:bodyPr/>
                    <a:lstStyle/>
                    <a:p>
                      <a:r>
                        <a:rPr lang="en-US" sz="1400" dirty="0"/>
                        <a:t>96</a:t>
                      </a:r>
                    </a:p>
                  </a:txBody>
                  <a:tcPr>
                    <a:solidFill>
                      <a:srgbClr val="EEB2E9"/>
                    </a:solidFill>
                  </a:tcPr>
                </a:tc>
                <a:tc>
                  <a:txBody>
                    <a:bodyPr/>
                    <a:lstStyle/>
                    <a:p>
                      <a:r>
                        <a:rPr lang="en-US" sz="1400" dirty="0"/>
                        <a:t>175B</a:t>
                      </a:r>
                    </a:p>
                  </a:txBody>
                  <a:tcPr>
                    <a:solidFill>
                      <a:srgbClr val="EEB2E9"/>
                    </a:solidFill>
                  </a:tcPr>
                </a:tc>
                <a:tc>
                  <a:txBody>
                    <a:bodyPr/>
                    <a:lstStyle/>
                    <a:p>
                      <a:r>
                        <a:rPr lang="en-US" sz="1400" dirty="0"/>
                        <a:t>694 GB</a:t>
                      </a:r>
                    </a:p>
                  </a:txBody>
                  <a:tcPr>
                    <a:solidFill>
                      <a:srgbClr val="EEB2E9"/>
                    </a:solidFill>
                  </a:tcPr>
                </a:tc>
                <a:tc>
                  <a:txBody>
                    <a:bodyPr/>
                    <a:lstStyle/>
                    <a:p>
                      <a:r>
                        <a:rPr lang="en-US" sz="1400" dirty="0"/>
                        <a:t>?</a:t>
                      </a:r>
                    </a:p>
                  </a:txBody>
                  <a:tcPr>
                    <a:solidFill>
                      <a:srgbClr val="EEB2E9"/>
                    </a:solidFill>
                  </a:tcPr>
                </a:tc>
                <a:extLst>
                  <a:ext uri="{0D108BD9-81ED-4DB2-BD59-A6C34878D82A}">
                    <a16:rowId xmlns:a16="http://schemas.microsoft.com/office/drawing/2014/main" val="683143085"/>
                  </a:ext>
                </a:extLst>
              </a:tr>
            </a:tbl>
          </a:graphicData>
        </a:graphic>
      </p:graphicFrame>
      <p:sp>
        <p:nvSpPr>
          <p:cNvPr id="6" name="Rectangle 5"/>
          <p:cNvSpPr/>
          <p:nvPr/>
        </p:nvSpPr>
        <p:spPr>
          <a:xfrm>
            <a:off x="2057400" y="6400800"/>
            <a:ext cx="8382000" cy="338554"/>
          </a:xfrm>
          <a:prstGeom prst="rect">
            <a:avLst/>
          </a:prstGeom>
        </p:spPr>
        <p:txBody>
          <a:bodyPr wrap="square">
            <a:spAutoFit/>
          </a:bodyPr>
          <a:lstStyle/>
          <a:p>
            <a:r>
              <a:rPr lang="en-US" sz="1600" dirty="0"/>
              <a:t>Brown et al. </a:t>
            </a:r>
            <a:r>
              <a:rPr lang="en-US" sz="1600" dirty="0">
                <a:hlinkClick r:id="rId2"/>
              </a:rPr>
              <a:t>Language Models are Few-Shot Learners</a:t>
            </a:r>
            <a:r>
              <a:rPr lang="en-US" sz="1600" dirty="0"/>
              <a:t>. </a:t>
            </a:r>
            <a:r>
              <a:rPr lang="en-US" sz="1600" dirty="0" err="1"/>
              <a:t>NeurIPS</a:t>
            </a:r>
            <a:r>
              <a:rPr lang="en-US" sz="1600" dirty="0"/>
              <a:t> 2020 (</a:t>
            </a:r>
            <a:r>
              <a:rPr lang="en-US" sz="1600" dirty="0" err="1"/>
              <a:t>OpenAI</a:t>
            </a:r>
            <a:r>
              <a:rPr lang="en-US" sz="1600" dirty="0"/>
              <a:t>)</a:t>
            </a:r>
          </a:p>
        </p:txBody>
      </p:sp>
      <p:sp>
        <p:nvSpPr>
          <p:cNvPr id="7" name="TextBox 6">
            <a:extLst>
              <a:ext uri="{FF2B5EF4-FFF2-40B4-BE49-F238E27FC236}">
                <a16:creationId xmlns:a16="http://schemas.microsoft.com/office/drawing/2014/main" id="{BD678AF0-0A32-9A42-A4BD-2EA2AA797F33}"/>
              </a:ext>
            </a:extLst>
          </p:cNvPr>
          <p:cNvSpPr txBox="1"/>
          <p:nvPr/>
        </p:nvSpPr>
        <p:spPr>
          <a:xfrm>
            <a:off x="9456617" y="4762683"/>
            <a:ext cx="2678938" cy="369332"/>
          </a:xfrm>
          <a:prstGeom prst="rect">
            <a:avLst/>
          </a:prstGeom>
          <a:noFill/>
        </p:spPr>
        <p:txBody>
          <a:bodyPr wrap="none" rtlCol="0">
            <a:spAutoFit/>
          </a:bodyPr>
          <a:lstStyle/>
          <a:p>
            <a:r>
              <a:rPr lang="en-US" dirty="0">
                <a:solidFill>
                  <a:srgbClr val="FF0000"/>
                </a:solidFill>
              </a:rPr>
              <a:t>~$4.6M, 355 GPU-years</a:t>
            </a:r>
          </a:p>
        </p:txBody>
      </p:sp>
      <p:sp>
        <p:nvSpPr>
          <p:cNvPr id="3" name="TextBox 2">
            <a:extLst>
              <a:ext uri="{FF2B5EF4-FFF2-40B4-BE49-F238E27FC236}">
                <a16:creationId xmlns:a16="http://schemas.microsoft.com/office/drawing/2014/main" id="{4C5FB7F6-634B-184A-94CC-1791F8B486ED}"/>
              </a:ext>
            </a:extLst>
          </p:cNvPr>
          <p:cNvSpPr txBox="1"/>
          <p:nvPr/>
        </p:nvSpPr>
        <p:spPr>
          <a:xfrm>
            <a:off x="10321058" y="5097926"/>
            <a:ext cx="1031051" cy="369332"/>
          </a:xfrm>
          <a:prstGeom prst="rect">
            <a:avLst/>
          </a:prstGeom>
          <a:noFill/>
        </p:spPr>
        <p:txBody>
          <a:bodyPr wrap="none" rtlCol="0">
            <a:spAutoFit/>
          </a:bodyPr>
          <a:lstStyle/>
          <a:p>
            <a:r>
              <a:rPr lang="en-US" dirty="0"/>
              <a:t>(</a:t>
            </a:r>
            <a:r>
              <a:rPr lang="en-US" dirty="0">
                <a:hlinkClick r:id="rId3"/>
              </a:rPr>
              <a:t>source</a:t>
            </a:r>
            <a:r>
              <a:rPr lang="en-US" dirty="0"/>
              <a:t>)</a:t>
            </a:r>
          </a:p>
        </p:txBody>
      </p:sp>
      <p:sp>
        <p:nvSpPr>
          <p:cNvPr id="8" name="Rectangle 7">
            <a:extLst>
              <a:ext uri="{FF2B5EF4-FFF2-40B4-BE49-F238E27FC236}">
                <a16:creationId xmlns:a16="http://schemas.microsoft.com/office/drawing/2014/main" id="{48A71EF7-69C9-D545-B15B-00EBDB5F2250}"/>
              </a:ext>
            </a:extLst>
          </p:cNvPr>
          <p:cNvSpPr/>
          <p:nvPr/>
        </p:nvSpPr>
        <p:spPr>
          <a:xfrm>
            <a:off x="9699757" y="4343400"/>
            <a:ext cx="2273655" cy="304800"/>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74862C98-21FA-D340-BD80-6BE8D8718C72}"/>
              </a:ext>
            </a:extLst>
          </p:cNvPr>
          <p:cNvSpPr txBox="1"/>
          <p:nvPr/>
        </p:nvSpPr>
        <p:spPr>
          <a:xfrm>
            <a:off x="10032434" y="38395"/>
            <a:ext cx="2159566" cy="369332"/>
          </a:xfrm>
          <a:prstGeom prst="rect">
            <a:avLst/>
          </a:prstGeom>
          <a:noFill/>
        </p:spPr>
        <p:txBody>
          <a:bodyPr wrap="none" rtlCol="0">
            <a:spAutoFit/>
          </a:bodyPr>
          <a:lstStyle/>
          <a:p>
            <a:r>
              <a:rPr lang="en-US" dirty="0"/>
              <a:t>Source: </a:t>
            </a:r>
            <a:r>
              <a:rPr lang="en-US" dirty="0">
                <a:hlinkClick r:id="rId4"/>
              </a:rPr>
              <a:t>J. Johnson</a:t>
            </a:r>
            <a:endParaRPr lang="en-US" dirty="0"/>
          </a:p>
        </p:txBody>
      </p:sp>
    </p:spTree>
    <p:extLst>
      <p:ext uri="{BB962C8B-B14F-4D97-AF65-F5344CB8AC3E}">
        <p14:creationId xmlns:p14="http://schemas.microsoft.com/office/powerpoint/2010/main" val="8508130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Scaling up transformers</a:t>
            </a:r>
          </a:p>
        </p:txBody>
      </p:sp>
      <p:graphicFrame>
        <p:nvGraphicFramePr>
          <p:cNvPr id="5" name="Table 4"/>
          <p:cNvGraphicFramePr>
            <a:graphicFrameLocks noGrp="1"/>
          </p:cNvGraphicFramePr>
          <p:nvPr>
            <p:extLst>
              <p:ext uri="{D42A27DB-BD31-4B8C-83A1-F6EECF244321}">
                <p14:modId xmlns:p14="http://schemas.microsoft.com/office/powerpoint/2010/main" val="2564741985"/>
              </p:ext>
            </p:extLst>
          </p:nvPr>
        </p:nvGraphicFramePr>
        <p:xfrm>
          <a:off x="159026" y="1049482"/>
          <a:ext cx="11814387" cy="3955277"/>
        </p:xfrm>
        <a:graphic>
          <a:graphicData uri="http://schemas.openxmlformats.org/drawingml/2006/table">
            <a:tbl>
              <a:tblPr firstRow="1" bandRow="1">
                <a:tableStyleId>{5C22544A-7EE6-4342-B048-85BDC9FD1C3A}</a:tableStyleId>
              </a:tblPr>
              <a:tblGrid>
                <a:gridCol w="1932051">
                  <a:extLst>
                    <a:ext uri="{9D8B030D-6E8A-4147-A177-3AD203B41FA5}">
                      <a16:colId xmlns:a16="http://schemas.microsoft.com/office/drawing/2014/main" val="20000"/>
                    </a:ext>
                  </a:extLst>
                </a:gridCol>
                <a:gridCol w="1647056">
                  <a:extLst>
                    <a:ext uri="{9D8B030D-6E8A-4147-A177-3AD203B41FA5}">
                      <a16:colId xmlns:a16="http://schemas.microsoft.com/office/drawing/2014/main" val="20001"/>
                    </a:ext>
                  </a:extLst>
                </a:gridCol>
                <a:gridCol w="1647056">
                  <a:extLst>
                    <a:ext uri="{9D8B030D-6E8A-4147-A177-3AD203B41FA5}">
                      <a16:colId xmlns:a16="http://schemas.microsoft.com/office/drawing/2014/main" val="20002"/>
                    </a:ext>
                  </a:extLst>
                </a:gridCol>
                <a:gridCol w="1647056">
                  <a:extLst>
                    <a:ext uri="{9D8B030D-6E8A-4147-A177-3AD203B41FA5}">
                      <a16:colId xmlns:a16="http://schemas.microsoft.com/office/drawing/2014/main" val="20003"/>
                    </a:ext>
                  </a:extLst>
                </a:gridCol>
                <a:gridCol w="1647056">
                  <a:extLst>
                    <a:ext uri="{9D8B030D-6E8A-4147-A177-3AD203B41FA5}">
                      <a16:colId xmlns:a16="http://schemas.microsoft.com/office/drawing/2014/main" val="20004"/>
                    </a:ext>
                  </a:extLst>
                </a:gridCol>
                <a:gridCol w="992733">
                  <a:extLst>
                    <a:ext uri="{9D8B030D-6E8A-4147-A177-3AD203B41FA5}">
                      <a16:colId xmlns:a16="http://schemas.microsoft.com/office/drawing/2014/main" val="20005"/>
                    </a:ext>
                  </a:extLst>
                </a:gridCol>
                <a:gridCol w="2301379">
                  <a:extLst>
                    <a:ext uri="{9D8B030D-6E8A-4147-A177-3AD203B41FA5}">
                      <a16:colId xmlns:a16="http://schemas.microsoft.com/office/drawing/2014/main" val="20006"/>
                    </a:ext>
                  </a:extLst>
                </a:gridCol>
              </a:tblGrid>
              <a:tr h="336602">
                <a:tc>
                  <a:txBody>
                    <a:bodyPr/>
                    <a:lstStyle/>
                    <a:p>
                      <a:r>
                        <a:rPr lang="en-US" sz="1400" dirty="0"/>
                        <a:t>Model</a:t>
                      </a:r>
                    </a:p>
                  </a:txBody>
                  <a:tcPr>
                    <a:solidFill>
                      <a:schemeClr val="accent2"/>
                    </a:solidFill>
                  </a:tcPr>
                </a:tc>
                <a:tc>
                  <a:txBody>
                    <a:bodyPr/>
                    <a:lstStyle/>
                    <a:p>
                      <a:r>
                        <a:rPr lang="en-US" sz="1400" dirty="0"/>
                        <a:t>Layers</a:t>
                      </a:r>
                    </a:p>
                  </a:txBody>
                  <a:tcPr>
                    <a:solidFill>
                      <a:schemeClr val="accent2"/>
                    </a:solidFill>
                  </a:tcPr>
                </a:tc>
                <a:tc>
                  <a:txBody>
                    <a:bodyPr/>
                    <a:lstStyle/>
                    <a:p>
                      <a:r>
                        <a:rPr lang="en-US" sz="1400" dirty="0"/>
                        <a:t>Hidden dim.</a:t>
                      </a:r>
                    </a:p>
                  </a:txBody>
                  <a:tcPr>
                    <a:solidFill>
                      <a:schemeClr val="accent2"/>
                    </a:solidFill>
                  </a:tcPr>
                </a:tc>
                <a:tc>
                  <a:txBody>
                    <a:bodyPr/>
                    <a:lstStyle/>
                    <a:p>
                      <a:r>
                        <a:rPr lang="en-US" sz="1400" dirty="0"/>
                        <a:t>Heads</a:t>
                      </a:r>
                    </a:p>
                  </a:txBody>
                  <a:tcPr>
                    <a:solidFill>
                      <a:schemeClr val="accent2"/>
                    </a:solidFill>
                  </a:tcPr>
                </a:tc>
                <a:tc>
                  <a:txBody>
                    <a:bodyPr/>
                    <a:lstStyle/>
                    <a:p>
                      <a:r>
                        <a:rPr lang="en-US" sz="1400" dirty="0" err="1"/>
                        <a:t>Params</a:t>
                      </a:r>
                      <a:endParaRPr lang="en-US" sz="1400" dirty="0"/>
                    </a:p>
                  </a:txBody>
                  <a:tcPr>
                    <a:solidFill>
                      <a:schemeClr val="accent2"/>
                    </a:solidFill>
                  </a:tcPr>
                </a:tc>
                <a:tc>
                  <a:txBody>
                    <a:bodyPr/>
                    <a:lstStyle/>
                    <a:p>
                      <a:r>
                        <a:rPr lang="en-US" sz="1400" dirty="0"/>
                        <a:t>Data</a:t>
                      </a:r>
                    </a:p>
                  </a:txBody>
                  <a:tcPr>
                    <a:solidFill>
                      <a:schemeClr val="accent2"/>
                    </a:solidFill>
                  </a:tcPr>
                </a:tc>
                <a:tc>
                  <a:txBody>
                    <a:bodyPr/>
                    <a:lstStyle/>
                    <a:p>
                      <a:r>
                        <a:rPr lang="en-US" sz="1400" dirty="0"/>
                        <a:t>Training</a:t>
                      </a:r>
                    </a:p>
                  </a:txBody>
                  <a:tcPr>
                    <a:solidFill>
                      <a:schemeClr val="accent2"/>
                    </a:solidFill>
                  </a:tcPr>
                </a:tc>
                <a:extLst>
                  <a:ext uri="{0D108BD9-81ED-4DB2-BD59-A6C34878D82A}">
                    <a16:rowId xmlns:a16="http://schemas.microsoft.com/office/drawing/2014/main" val="10000"/>
                  </a:ext>
                </a:extLst>
              </a:tr>
              <a:tr h="300332">
                <a:tc>
                  <a:txBody>
                    <a:bodyPr/>
                    <a:lstStyle/>
                    <a:p>
                      <a:r>
                        <a:rPr lang="en-US" sz="1400" dirty="0"/>
                        <a:t>Transformer-Base</a:t>
                      </a:r>
                    </a:p>
                  </a:txBody>
                  <a:tcPr>
                    <a:solidFill>
                      <a:schemeClr val="bg1">
                        <a:lumMod val="95000"/>
                      </a:schemeClr>
                    </a:solidFill>
                  </a:tcPr>
                </a:tc>
                <a:tc>
                  <a:txBody>
                    <a:bodyPr/>
                    <a:lstStyle/>
                    <a:p>
                      <a:r>
                        <a:rPr lang="en-US" sz="1400" dirty="0"/>
                        <a:t>12</a:t>
                      </a:r>
                    </a:p>
                  </a:txBody>
                  <a:tcPr>
                    <a:solidFill>
                      <a:schemeClr val="bg1">
                        <a:lumMod val="95000"/>
                      </a:schemeClr>
                    </a:solidFill>
                  </a:tcPr>
                </a:tc>
                <a:tc>
                  <a:txBody>
                    <a:bodyPr/>
                    <a:lstStyle/>
                    <a:p>
                      <a:r>
                        <a:rPr lang="en-US" sz="1400" dirty="0"/>
                        <a:t>512</a:t>
                      </a:r>
                    </a:p>
                  </a:txBody>
                  <a:tcPr>
                    <a:solidFill>
                      <a:schemeClr val="bg1">
                        <a:lumMod val="95000"/>
                      </a:schemeClr>
                    </a:solidFill>
                  </a:tcPr>
                </a:tc>
                <a:tc>
                  <a:txBody>
                    <a:bodyPr/>
                    <a:lstStyle/>
                    <a:p>
                      <a:r>
                        <a:rPr lang="en-US" sz="1400" dirty="0"/>
                        <a:t>8</a:t>
                      </a:r>
                    </a:p>
                  </a:txBody>
                  <a:tcPr>
                    <a:solidFill>
                      <a:schemeClr val="bg1">
                        <a:lumMod val="95000"/>
                      </a:schemeClr>
                    </a:solidFill>
                  </a:tcPr>
                </a:tc>
                <a:tc>
                  <a:txBody>
                    <a:bodyPr/>
                    <a:lstStyle/>
                    <a:p>
                      <a:r>
                        <a:rPr lang="en-US" sz="1400" dirty="0"/>
                        <a:t>65M</a:t>
                      </a:r>
                    </a:p>
                  </a:txBody>
                  <a:tcPr>
                    <a:solidFill>
                      <a:schemeClr val="bg1">
                        <a:lumMod val="95000"/>
                      </a:schemeClr>
                    </a:solidFill>
                  </a:tcPr>
                </a:tc>
                <a:tc>
                  <a:txBody>
                    <a:bodyPr/>
                    <a:lstStyle/>
                    <a:p>
                      <a:endParaRPr lang="en-US" sz="1400" dirty="0"/>
                    </a:p>
                  </a:txBody>
                  <a:tcPr>
                    <a:solidFill>
                      <a:schemeClr val="bg1">
                        <a:lumMod val="95000"/>
                      </a:schemeClr>
                    </a:solidFill>
                  </a:tcPr>
                </a:tc>
                <a:tc>
                  <a:txBody>
                    <a:bodyPr/>
                    <a:lstStyle/>
                    <a:p>
                      <a:r>
                        <a:rPr lang="en-US" sz="1400" dirty="0"/>
                        <a:t>8x P100 (12</a:t>
                      </a:r>
                      <a:r>
                        <a:rPr lang="en-US" sz="1400" baseline="0" dirty="0"/>
                        <a:t> hours)</a:t>
                      </a:r>
                      <a:endParaRPr lang="en-US" sz="1400" dirty="0"/>
                    </a:p>
                  </a:txBody>
                  <a:tcPr>
                    <a:solidFill>
                      <a:schemeClr val="bg1">
                        <a:lumMod val="95000"/>
                      </a:schemeClr>
                    </a:solidFill>
                  </a:tcPr>
                </a:tc>
                <a:extLst>
                  <a:ext uri="{0D108BD9-81ED-4DB2-BD59-A6C34878D82A}">
                    <a16:rowId xmlns:a16="http://schemas.microsoft.com/office/drawing/2014/main" val="10001"/>
                  </a:ext>
                </a:extLst>
              </a:tr>
              <a:tr h="336113">
                <a:tc>
                  <a:txBody>
                    <a:bodyPr/>
                    <a:lstStyle/>
                    <a:p>
                      <a:r>
                        <a:rPr lang="en-US" sz="1400" dirty="0"/>
                        <a:t>Transformer-Large</a:t>
                      </a:r>
                    </a:p>
                  </a:txBody>
                  <a:tcPr>
                    <a:solidFill>
                      <a:schemeClr val="bg1">
                        <a:lumMod val="95000"/>
                      </a:schemeClr>
                    </a:solidFill>
                  </a:tcPr>
                </a:tc>
                <a:tc>
                  <a:txBody>
                    <a:bodyPr/>
                    <a:lstStyle/>
                    <a:p>
                      <a:r>
                        <a:rPr lang="en-US" sz="1400" dirty="0"/>
                        <a:t>12</a:t>
                      </a:r>
                    </a:p>
                  </a:txBody>
                  <a:tcPr>
                    <a:solidFill>
                      <a:schemeClr val="bg1">
                        <a:lumMod val="95000"/>
                      </a:schemeClr>
                    </a:solidFill>
                  </a:tcPr>
                </a:tc>
                <a:tc>
                  <a:txBody>
                    <a:bodyPr/>
                    <a:lstStyle/>
                    <a:p>
                      <a:r>
                        <a:rPr lang="en-US" sz="1400" dirty="0"/>
                        <a:t>1024</a:t>
                      </a:r>
                    </a:p>
                  </a:txBody>
                  <a:tcPr>
                    <a:solidFill>
                      <a:schemeClr val="bg1">
                        <a:lumMod val="95000"/>
                      </a:schemeClr>
                    </a:solidFill>
                  </a:tcPr>
                </a:tc>
                <a:tc>
                  <a:txBody>
                    <a:bodyPr/>
                    <a:lstStyle/>
                    <a:p>
                      <a:r>
                        <a:rPr lang="en-US" sz="1400" dirty="0"/>
                        <a:t>16</a:t>
                      </a:r>
                    </a:p>
                  </a:txBody>
                  <a:tcPr>
                    <a:solidFill>
                      <a:schemeClr val="bg1">
                        <a:lumMod val="95000"/>
                      </a:schemeClr>
                    </a:solidFill>
                  </a:tcPr>
                </a:tc>
                <a:tc>
                  <a:txBody>
                    <a:bodyPr/>
                    <a:lstStyle/>
                    <a:p>
                      <a:r>
                        <a:rPr lang="en-US" sz="1400" dirty="0"/>
                        <a:t>213M</a:t>
                      </a:r>
                    </a:p>
                  </a:txBody>
                  <a:tcPr>
                    <a:solidFill>
                      <a:schemeClr val="bg1">
                        <a:lumMod val="95000"/>
                      </a:schemeClr>
                    </a:solidFill>
                  </a:tcPr>
                </a:tc>
                <a:tc>
                  <a:txBody>
                    <a:bodyPr/>
                    <a:lstStyle/>
                    <a:p>
                      <a:endParaRPr lang="en-US" sz="1400" dirty="0"/>
                    </a:p>
                  </a:txBody>
                  <a:tcPr>
                    <a:solidFill>
                      <a:schemeClr val="bg1">
                        <a:lumMod val="95000"/>
                      </a:schemeClr>
                    </a:solidFill>
                  </a:tcPr>
                </a:tc>
                <a:tc>
                  <a:txBody>
                    <a:bodyPr/>
                    <a:lstStyle/>
                    <a:p>
                      <a:r>
                        <a:rPr lang="en-US" sz="1400" dirty="0"/>
                        <a:t>8x P100 (3.5</a:t>
                      </a:r>
                      <a:r>
                        <a:rPr lang="en-US" sz="1400" baseline="0" dirty="0"/>
                        <a:t> days)</a:t>
                      </a:r>
                      <a:endParaRPr lang="en-US" sz="1400" dirty="0"/>
                    </a:p>
                  </a:txBody>
                  <a:tcPr>
                    <a:solidFill>
                      <a:schemeClr val="bg1">
                        <a:lumMod val="95000"/>
                      </a:schemeClr>
                    </a:solidFill>
                  </a:tcPr>
                </a:tc>
                <a:extLst>
                  <a:ext uri="{0D108BD9-81ED-4DB2-BD59-A6C34878D82A}">
                    <a16:rowId xmlns:a16="http://schemas.microsoft.com/office/drawing/2014/main" val="10002"/>
                  </a:ext>
                </a:extLst>
              </a:tr>
              <a:tr h="337930">
                <a:tc>
                  <a:txBody>
                    <a:bodyPr/>
                    <a:lstStyle/>
                    <a:p>
                      <a:r>
                        <a:rPr lang="en-US" sz="1400" dirty="0"/>
                        <a:t>BERT-Base</a:t>
                      </a:r>
                    </a:p>
                  </a:txBody>
                  <a:tcPr>
                    <a:solidFill>
                      <a:schemeClr val="accent1">
                        <a:lumMod val="20000"/>
                        <a:lumOff val="80000"/>
                      </a:schemeClr>
                    </a:solidFill>
                  </a:tcPr>
                </a:tc>
                <a:tc>
                  <a:txBody>
                    <a:bodyPr/>
                    <a:lstStyle/>
                    <a:p>
                      <a:r>
                        <a:rPr lang="en-US" sz="1400" dirty="0"/>
                        <a:t>12</a:t>
                      </a:r>
                    </a:p>
                  </a:txBody>
                  <a:tcPr>
                    <a:solidFill>
                      <a:schemeClr val="accent1">
                        <a:lumMod val="20000"/>
                        <a:lumOff val="80000"/>
                      </a:schemeClr>
                    </a:solidFill>
                  </a:tcPr>
                </a:tc>
                <a:tc>
                  <a:txBody>
                    <a:bodyPr/>
                    <a:lstStyle/>
                    <a:p>
                      <a:r>
                        <a:rPr lang="en-US" sz="1400" dirty="0"/>
                        <a:t>768</a:t>
                      </a:r>
                    </a:p>
                  </a:txBody>
                  <a:tcPr>
                    <a:solidFill>
                      <a:schemeClr val="accent1">
                        <a:lumMod val="20000"/>
                        <a:lumOff val="80000"/>
                      </a:schemeClr>
                    </a:solidFill>
                  </a:tcPr>
                </a:tc>
                <a:tc>
                  <a:txBody>
                    <a:bodyPr/>
                    <a:lstStyle/>
                    <a:p>
                      <a:r>
                        <a:rPr lang="en-US" sz="1400" dirty="0"/>
                        <a:t>12</a:t>
                      </a:r>
                    </a:p>
                  </a:txBody>
                  <a:tcPr>
                    <a:solidFill>
                      <a:schemeClr val="accent1">
                        <a:lumMod val="20000"/>
                        <a:lumOff val="80000"/>
                      </a:schemeClr>
                    </a:solidFill>
                  </a:tcPr>
                </a:tc>
                <a:tc>
                  <a:txBody>
                    <a:bodyPr/>
                    <a:lstStyle/>
                    <a:p>
                      <a:r>
                        <a:rPr lang="en-US" sz="1400" dirty="0"/>
                        <a:t>110M</a:t>
                      </a:r>
                    </a:p>
                  </a:txBody>
                  <a:tcPr>
                    <a:solidFill>
                      <a:schemeClr val="accent1">
                        <a:lumMod val="20000"/>
                        <a:lumOff val="80000"/>
                      </a:schemeClr>
                    </a:solidFill>
                  </a:tcPr>
                </a:tc>
                <a:tc>
                  <a:txBody>
                    <a:bodyPr/>
                    <a:lstStyle/>
                    <a:p>
                      <a:r>
                        <a:rPr lang="en-US" sz="1400" dirty="0"/>
                        <a:t>13 GB</a:t>
                      </a:r>
                    </a:p>
                  </a:txBody>
                  <a:tcPr>
                    <a:solidFill>
                      <a:schemeClr val="accent1">
                        <a:lumMod val="20000"/>
                        <a:lumOff val="80000"/>
                      </a:schemeClr>
                    </a:solidFill>
                  </a:tcPr>
                </a:tc>
                <a:tc>
                  <a:txBody>
                    <a:bodyPr/>
                    <a:lstStyle/>
                    <a:p>
                      <a:r>
                        <a:rPr lang="en-US" sz="1400" dirty="0"/>
                        <a:t>4x TPU (4 days)</a:t>
                      </a:r>
                    </a:p>
                  </a:txBody>
                  <a:tcPr>
                    <a:solidFill>
                      <a:schemeClr val="accent1">
                        <a:lumMod val="20000"/>
                        <a:lumOff val="80000"/>
                      </a:schemeClr>
                    </a:solidFill>
                  </a:tcPr>
                </a:tc>
                <a:extLst>
                  <a:ext uri="{0D108BD9-81ED-4DB2-BD59-A6C34878D82A}">
                    <a16:rowId xmlns:a16="http://schemas.microsoft.com/office/drawing/2014/main" val="10003"/>
                  </a:ext>
                </a:extLst>
              </a:tr>
              <a:tr h="344557">
                <a:tc>
                  <a:txBody>
                    <a:bodyPr/>
                    <a:lstStyle/>
                    <a:p>
                      <a:r>
                        <a:rPr lang="en-US" sz="1400" dirty="0"/>
                        <a:t>BERT-Large</a:t>
                      </a:r>
                    </a:p>
                  </a:txBody>
                  <a:tcPr>
                    <a:solidFill>
                      <a:schemeClr val="accent1">
                        <a:lumMod val="20000"/>
                        <a:lumOff val="80000"/>
                      </a:schemeClr>
                    </a:solidFill>
                  </a:tcPr>
                </a:tc>
                <a:tc>
                  <a:txBody>
                    <a:bodyPr/>
                    <a:lstStyle/>
                    <a:p>
                      <a:r>
                        <a:rPr lang="en-US" sz="1400" dirty="0"/>
                        <a:t>24</a:t>
                      </a:r>
                    </a:p>
                  </a:txBody>
                  <a:tcPr>
                    <a:solidFill>
                      <a:schemeClr val="accent1">
                        <a:lumMod val="20000"/>
                        <a:lumOff val="80000"/>
                      </a:schemeClr>
                    </a:solidFill>
                  </a:tcPr>
                </a:tc>
                <a:tc>
                  <a:txBody>
                    <a:bodyPr/>
                    <a:lstStyle/>
                    <a:p>
                      <a:r>
                        <a:rPr lang="en-US" sz="1400" dirty="0"/>
                        <a:t>1024</a:t>
                      </a:r>
                    </a:p>
                  </a:txBody>
                  <a:tcPr>
                    <a:solidFill>
                      <a:schemeClr val="accent1">
                        <a:lumMod val="20000"/>
                        <a:lumOff val="80000"/>
                      </a:schemeClr>
                    </a:solidFill>
                  </a:tcPr>
                </a:tc>
                <a:tc>
                  <a:txBody>
                    <a:bodyPr/>
                    <a:lstStyle/>
                    <a:p>
                      <a:r>
                        <a:rPr lang="en-US" sz="1400" dirty="0"/>
                        <a:t>16</a:t>
                      </a:r>
                    </a:p>
                  </a:txBody>
                  <a:tcPr>
                    <a:solidFill>
                      <a:schemeClr val="accent1">
                        <a:lumMod val="20000"/>
                        <a:lumOff val="80000"/>
                      </a:schemeClr>
                    </a:solidFill>
                  </a:tcPr>
                </a:tc>
                <a:tc>
                  <a:txBody>
                    <a:bodyPr/>
                    <a:lstStyle/>
                    <a:p>
                      <a:r>
                        <a:rPr lang="en-US" sz="1400" dirty="0"/>
                        <a:t>340M</a:t>
                      </a:r>
                    </a:p>
                  </a:txBody>
                  <a:tcPr>
                    <a:solidFill>
                      <a:schemeClr val="accent1">
                        <a:lumMod val="20000"/>
                        <a:lumOff val="80000"/>
                      </a:schemeClr>
                    </a:solidFill>
                  </a:tcPr>
                </a:tc>
                <a:tc>
                  <a:txBody>
                    <a:bodyPr/>
                    <a:lstStyle/>
                    <a:p>
                      <a:r>
                        <a:rPr lang="en-US" sz="1400" dirty="0"/>
                        <a:t>13 GB</a:t>
                      </a:r>
                    </a:p>
                  </a:txBody>
                  <a:tcPr>
                    <a:solidFill>
                      <a:schemeClr val="accent1">
                        <a:lumMod val="20000"/>
                        <a:lumOff val="80000"/>
                      </a:schemeClr>
                    </a:solidFill>
                  </a:tcPr>
                </a:tc>
                <a:tc>
                  <a:txBody>
                    <a:bodyPr/>
                    <a:lstStyle/>
                    <a:p>
                      <a:r>
                        <a:rPr lang="en-US" sz="1400" dirty="0"/>
                        <a:t>16x TPU (4 days)</a:t>
                      </a:r>
                    </a:p>
                  </a:txBody>
                  <a:tcPr>
                    <a:solidFill>
                      <a:schemeClr val="accent1">
                        <a:lumMod val="20000"/>
                        <a:lumOff val="80000"/>
                      </a:schemeClr>
                    </a:solidFill>
                  </a:tcPr>
                </a:tc>
                <a:extLst>
                  <a:ext uri="{0D108BD9-81ED-4DB2-BD59-A6C34878D82A}">
                    <a16:rowId xmlns:a16="http://schemas.microsoft.com/office/drawing/2014/main" val="10004"/>
                  </a:ext>
                </a:extLst>
              </a:tr>
              <a:tr h="331304">
                <a:tc>
                  <a:txBody>
                    <a:bodyPr/>
                    <a:lstStyle/>
                    <a:p>
                      <a:r>
                        <a:rPr lang="en-US" sz="1400" dirty="0" err="1"/>
                        <a:t>XLNet</a:t>
                      </a:r>
                      <a:r>
                        <a:rPr lang="en-US" sz="1400" dirty="0"/>
                        <a:t>-Large</a:t>
                      </a:r>
                    </a:p>
                  </a:txBody>
                  <a:tcPr>
                    <a:solidFill>
                      <a:schemeClr val="accent2">
                        <a:lumMod val="20000"/>
                        <a:lumOff val="80000"/>
                      </a:schemeClr>
                    </a:solidFill>
                  </a:tcPr>
                </a:tc>
                <a:tc>
                  <a:txBody>
                    <a:bodyPr/>
                    <a:lstStyle/>
                    <a:p>
                      <a:r>
                        <a:rPr lang="en-US" sz="1400" dirty="0"/>
                        <a:t>24</a:t>
                      </a:r>
                    </a:p>
                  </a:txBody>
                  <a:tcPr>
                    <a:solidFill>
                      <a:schemeClr val="accent2">
                        <a:lumMod val="20000"/>
                        <a:lumOff val="80000"/>
                      </a:schemeClr>
                    </a:solidFill>
                  </a:tcPr>
                </a:tc>
                <a:tc>
                  <a:txBody>
                    <a:bodyPr/>
                    <a:lstStyle/>
                    <a:p>
                      <a:r>
                        <a:rPr lang="en-US" sz="1400" dirty="0"/>
                        <a:t>1024</a:t>
                      </a:r>
                    </a:p>
                  </a:txBody>
                  <a:tcPr>
                    <a:solidFill>
                      <a:schemeClr val="accent2">
                        <a:lumMod val="20000"/>
                        <a:lumOff val="80000"/>
                      </a:schemeClr>
                    </a:solidFill>
                  </a:tcPr>
                </a:tc>
                <a:tc>
                  <a:txBody>
                    <a:bodyPr/>
                    <a:lstStyle/>
                    <a:p>
                      <a:r>
                        <a:rPr lang="en-US" sz="1400" dirty="0"/>
                        <a:t>16</a:t>
                      </a:r>
                    </a:p>
                  </a:txBody>
                  <a:tcPr>
                    <a:solidFill>
                      <a:schemeClr val="accent2">
                        <a:lumMod val="20000"/>
                        <a:lumOff val="80000"/>
                      </a:schemeClr>
                    </a:solidFill>
                  </a:tcPr>
                </a:tc>
                <a:tc>
                  <a:txBody>
                    <a:bodyPr/>
                    <a:lstStyle/>
                    <a:p>
                      <a:r>
                        <a:rPr lang="en-US" sz="1400" dirty="0"/>
                        <a:t>~340M</a:t>
                      </a:r>
                    </a:p>
                  </a:txBody>
                  <a:tcPr>
                    <a:solidFill>
                      <a:schemeClr val="accent2">
                        <a:lumMod val="20000"/>
                        <a:lumOff val="80000"/>
                      </a:schemeClr>
                    </a:solidFill>
                  </a:tcPr>
                </a:tc>
                <a:tc>
                  <a:txBody>
                    <a:bodyPr/>
                    <a:lstStyle/>
                    <a:p>
                      <a:r>
                        <a:rPr lang="en-US" sz="1400" dirty="0"/>
                        <a:t>126 GB</a:t>
                      </a:r>
                    </a:p>
                  </a:txBody>
                  <a:tcPr>
                    <a:solidFill>
                      <a:schemeClr val="accent2">
                        <a:lumMod val="20000"/>
                        <a:lumOff val="80000"/>
                      </a:schemeClr>
                    </a:solidFill>
                  </a:tcPr>
                </a:tc>
                <a:tc>
                  <a:txBody>
                    <a:bodyPr/>
                    <a:lstStyle/>
                    <a:p>
                      <a:r>
                        <a:rPr lang="en-US" sz="1400" dirty="0"/>
                        <a:t>512x TPU-v3 (2.5</a:t>
                      </a:r>
                      <a:r>
                        <a:rPr lang="en-US" sz="1400" baseline="0" dirty="0"/>
                        <a:t> days)</a:t>
                      </a:r>
                      <a:endParaRPr lang="en-US" sz="1400" dirty="0"/>
                    </a:p>
                  </a:txBody>
                  <a:tcPr>
                    <a:solidFill>
                      <a:schemeClr val="accent2">
                        <a:lumMod val="20000"/>
                        <a:lumOff val="80000"/>
                      </a:schemeClr>
                    </a:solidFill>
                  </a:tcPr>
                </a:tc>
                <a:extLst>
                  <a:ext uri="{0D108BD9-81ED-4DB2-BD59-A6C34878D82A}">
                    <a16:rowId xmlns:a16="http://schemas.microsoft.com/office/drawing/2014/main" val="10005"/>
                  </a:ext>
                </a:extLst>
              </a:tr>
              <a:tr h="314076">
                <a:tc>
                  <a:txBody>
                    <a:bodyPr/>
                    <a:lstStyle/>
                    <a:p>
                      <a:r>
                        <a:rPr lang="en-US" sz="1400" dirty="0"/>
                        <a:t>RoBERTa</a:t>
                      </a:r>
                    </a:p>
                  </a:txBody>
                  <a:tcPr>
                    <a:solidFill>
                      <a:schemeClr val="accent2">
                        <a:lumMod val="20000"/>
                        <a:lumOff val="80000"/>
                      </a:schemeClr>
                    </a:solidFill>
                  </a:tcPr>
                </a:tc>
                <a:tc>
                  <a:txBody>
                    <a:bodyPr/>
                    <a:lstStyle/>
                    <a:p>
                      <a:r>
                        <a:rPr lang="en-US" sz="1400" dirty="0"/>
                        <a:t>24</a:t>
                      </a:r>
                    </a:p>
                  </a:txBody>
                  <a:tcPr>
                    <a:solidFill>
                      <a:schemeClr val="accent2">
                        <a:lumMod val="20000"/>
                        <a:lumOff val="80000"/>
                      </a:schemeClr>
                    </a:solidFill>
                  </a:tcPr>
                </a:tc>
                <a:tc>
                  <a:txBody>
                    <a:bodyPr/>
                    <a:lstStyle/>
                    <a:p>
                      <a:r>
                        <a:rPr lang="en-US" sz="1400" dirty="0"/>
                        <a:t>1024</a:t>
                      </a:r>
                    </a:p>
                  </a:txBody>
                  <a:tcPr>
                    <a:solidFill>
                      <a:schemeClr val="accent2">
                        <a:lumMod val="20000"/>
                        <a:lumOff val="80000"/>
                      </a:schemeClr>
                    </a:solidFill>
                  </a:tcPr>
                </a:tc>
                <a:tc>
                  <a:txBody>
                    <a:bodyPr/>
                    <a:lstStyle/>
                    <a:p>
                      <a:r>
                        <a:rPr lang="en-US" sz="1400" dirty="0"/>
                        <a:t>16</a:t>
                      </a:r>
                    </a:p>
                  </a:txBody>
                  <a:tcPr>
                    <a:solidFill>
                      <a:schemeClr val="accent2">
                        <a:lumMod val="20000"/>
                        <a:lumOff val="80000"/>
                      </a:schemeClr>
                    </a:solidFill>
                  </a:tcPr>
                </a:tc>
                <a:tc>
                  <a:txBody>
                    <a:bodyPr/>
                    <a:lstStyle/>
                    <a:p>
                      <a:r>
                        <a:rPr lang="en-US" sz="1400" dirty="0"/>
                        <a:t>355M</a:t>
                      </a:r>
                    </a:p>
                  </a:txBody>
                  <a:tcPr>
                    <a:solidFill>
                      <a:schemeClr val="accent2">
                        <a:lumMod val="20000"/>
                        <a:lumOff val="80000"/>
                      </a:schemeClr>
                    </a:solidFill>
                  </a:tcPr>
                </a:tc>
                <a:tc>
                  <a:txBody>
                    <a:bodyPr/>
                    <a:lstStyle/>
                    <a:p>
                      <a:r>
                        <a:rPr lang="en-US" sz="1400" dirty="0"/>
                        <a:t>160 GB</a:t>
                      </a:r>
                    </a:p>
                  </a:txBody>
                  <a:tcPr>
                    <a:solidFill>
                      <a:schemeClr val="accent2">
                        <a:lumMod val="20000"/>
                        <a:lumOff val="80000"/>
                      </a:schemeClr>
                    </a:solidFill>
                  </a:tcPr>
                </a:tc>
                <a:tc>
                  <a:txBody>
                    <a:bodyPr/>
                    <a:lstStyle/>
                    <a:p>
                      <a:r>
                        <a:rPr lang="en-US" sz="1400" dirty="0"/>
                        <a:t>1024x V100 GPU</a:t>
                      </a:r>
                      <a:r>
                        <a:rPr lang="en-US" sz="1400" baseline="0" dirty="0"/>
                        <a:t> (1 day)</a:t>
                      </a:r>
                      <a:endParaRPr lang="en-US" sz="1400" dirty="0"/>
                    </a:p>
                  </a:txBody>
                  <a:tcPr>
                    <a:solidFill>
                      <a:schemeClr val="accent2">
                        <a:lumMod val="20000"/>
                        <a:lumOff val="80000"/>
                      </a:schemeClr>
                    </a:solidFill>
                  </a:tcPr>
                </a:tc>
                <a:extLst>
                  <a:ext uri="{0D108BD9-81ED-4DB2-BD59-A6C34878D82A}">
                    <a16:rowId xmlns:a16="http://schemas.microsoft.com/office/drawing/2014/main" val="10006"/>
                  </a:ext>
                </a:extLst>
              </a:tr>
              <a:tr h="329979">
                <a:tc>
                  <a:txBody>
                    <a:bodyPr/>
                    <a:lstStyle/>
                    <a:p>
                      <a:r>
                        <a:rPr lang="en-US" sz="1400" dirty="0"/>
                        <a:t>GPT-2</a:t>
                      </a:r>
                    </a:p>
                  </a:txBody>
                  <a:tcPr>
                    <a:solidFill>
                      <a:schemeClr val="accent2">
                        <a:lumMod val="20000"/>
                        <a:lumOff val="80000"/>
                      </a:schemeClr>
                    </a:solidFill>
                  </a:tcPr>
                </a:tc>
                <a:tc>
                  <a:txBody>
                    <a:bodyPr/>
                    <a:lstStyle/>
                    <a:p>
                      <a:r>
                        <a:rPr lang="en-US" sz="1400" dirty="0"/>
                        <a:t>48</a:t>
                      </a:r>
                    </a:p>
                  </a:txBody>
                  <a:tcPr>
                    <a:solidFill>
                      <a:schemeClr val="accent2">
                        <a:lumMod val="20000"/>
                        <a:lumOff val="80000"/>
                      </a:schemeClr>
                    </a:solidFill>
                  </a:tcPr>
                </a:tc>
                <a:tc>
                  <a:txBody>
                    <a:bodyPr/>
                    <a:lstStyle/>
                    <a:p>
                      <a:r>
                        <a:rPr lang="en-US" sz="1400" dirty="0"/>
                        <a:t>1600</a:t>
                      </a:r>
                    </a:p>
                  </a:txBody>
                  <a:tcPr>
                    <a:solidFill>
                      <a:schemeClr val="accent2">
                        <a:lumMod val="20000"/>
                        <a:lumOff val="80000"/>
                      </a:schemeClr>
                    </a:solidFill>
                  </a:tcPr>
                </a:tc>
                <a:tc>
                  <a:txBody>
                    <a:bodyPr/>
                    <a:lstStyle/>
                    <a:p>
                      <a:r>
                        <a:rPr lang="en-US" sz="1400" dirty="0"/>
                        <a:t>?</a:t>
                      </a:r>
                    </a:p>
                  </a:txBody>
                  <a:tcPr>
                    <a:solidFill>
                      <a:schemeClr val="accent2">
                        <a:lumMod val="20000"/>
                        <a:lumOff val="80000"/>
                      </a:schemeClr>
                    </a:solidFill>
                  </a:tcPr>
                </a:tc>
                <a:tc>
                  <a:txBody>
                    <a:bodyPr/>
                    <a:lstStyle/>
                    <a:p>
                      <a:r>
                        <a:rPr lang="en-US" sz="1400" dirty="0"/>
                        <a:t>1.5B</a:t>
                      </a:r>
                    </a:p>
                  </a:txBody>
                  <a:tcPr>
                    <a:solidFill>
                      <a:schemeClr val="accent2">
                        <a:lumMod val="20000"/>
                        <a:lumOff val="80000"/>
                      </a:schemeClr>
                    </a:solidFill>
                  </a:tcPr>
                </a:tc>
                <a:tc>
                  <a:txBody>
                    <a:bodyPr/>
                    <a:lstStyle/>
                    <a:p>
                      <a:r>
                        <a:rPr lang="en-US" sz="1400" dirty="0"/>
                        <a:t>40 GB</a:t>
                      </a:r>
                    </a:p>
                  </a:txBody>
                  <a:tcPr>
                    <a:solidFill>
                      <a:schemeClr val="accent2">
                        <a:lumMod val="20000"/>
                        <a:lumOff val="80000"/>
                      </a:schemeClr>
                    </a:solidFill>
                  </a:tcPr>
                </a:tc>
                <a:tc>
                  <a:txBody>
                    <a:bodyPr/>
                    <a:lstStyle/>
                    <a:p>
                      <a:endParaRPr lang="en-US" sz="1400" dirty="0"/>
                    </a:p>
                  </a:txBody>
                  <a:tcPr>
                    <a:solidFill>
                      <a:schemeClr val="accent2">
                        <a:lumMod val="20000"/>
                        <a:lumOff val="80000"/>
                      </a:schemeClr>
                    </a:solidFill>
                  </a:tcPr>
                </a:tc>
                <a:extLst>
                  <a:ext uri="{0D108BD9-81ED-4DB2-BD59-A6C34878D82A}">
                    <a16:rowId xmlns:a16="http://schemas.microsoft.com/office/drawing/2014/main" val="10010"/>
                  </a:ext>
                </a:extLst>
              </a:tr>
              <a:tr h="329979">
                <a:tc>
                  <a:txBody>
                    <a:bodyPr/>
                    <a:lstStyle/>
                    <a:p>
                      <a:r>
                        <a:rPr lang="en-US" sz="1400" dirty="0" err="1"/>
                        <a:t>Megatron</a:t>
                      </a:r>
                      <a:r>
                        <a:rPr lang="en-US" sz="1400" dirty="0"/>
                        <a:t>-LM</a:t>
                      </a:r>
                    </a:p>
                  </a:txBody>
                  <a:tcPr>
                    <a:solidFill>
                      <a:schemeClr val="accent2">
                        <a:lumMod val="20000"/>
                        <a:lumOff val="80000"/>
                      </a:schemeClr>
                    </a:solidFill>
                  </a:tcPr>
                </a:tc>
                <a:tc>
                  <a:txBody>
                    <a:bodyPr/>
                    <a:lstStyle/>
                    <a:p>
                      <a:r>
                        <a:rPr lang="en-US" sz="1400" dirty="0"/>
                        <a:t>72</a:t>
                      </a:r>
                    </a:p>
                  </a:txBody>
                  <a:tcPr>
                    <a:solidFill>
                      <a:schemeClr val="accent2">
                        <a:lumMod val="20000"/>
                        <a:lumOff val="80000"/>
                      </a:schemeClr>
                    </a:solidFill>
                  </a:tcPr>
                </a:tc>
                <a:tc>
                  <a:txBody>
                    <a:bodyPr/>
                    <a:lstStyle/>
                    <a:p>
                      <a:r>
                        <a:rPr lang="en-US" sz="1400" dirty="0"/>
                        <a:t>3072</a:t>
                      </a:r>
                    </a:p>
                  </a:txBody>
                  <a:tcPr>
                    <a:solidFill>
                      <a:schemeClr val="accent2">
                        <a:lumMod val="20000"/>
                        <a:lumOff val="80000"/>
                      </a:schemeClr>
                    </a:solidFill>
                  </a:tcPr>
                </a:tc>
                <a:tc>
                  <a:txBody>
                    <a:bodyPr/>
                    <a:lstStyle/>
                    <a:p>
                      <a:r>
                        <a:rPr lang="en-US" sz="1400" dirty="0"/>
                        <a:t>32</a:t>
                      </a:r>
                    </a:p>
                  </a:txBody>
                  <a:tcPr>
                    <a:solidFill>
                      <a:schemeClr val="accent2">
                        <a:lumMod val="20000"/>
                        <a:lumOff val="80000"/>
                      </a:schemeClr>
                    </a:solidFill>
                  </a:tcPr>
                </a:tc>
                <a:tc>
                  <a:txBody>
                    <a:bodyPr/>
                    <a:lstStyle/>
                    <a:p>
                      <a:r>
                        <a:rPr lang="en-US" sz="1400" dirty="0"/>
                        <a:t>8.3B</a:t>
                      </a:r>
                    </a:p>
                  </a:txBody>
                  <a:tcPr>
                    <a:solidFill>
                      <a:schemeClr val="accent2">
                        <a:lumMod val="20000"/>
                        <a:lumOff val="80000"/>
                      </a:schemeClr>
                    </a:solidFill>
                  </a:tcPr>
                </a:tc>
                <a:tc>
                  <a:txBody>
                    <a:bodyPr/>
                    <a:lstStyle/>
                    <a:p>
                      <a:r>
                        <a:rPr lang="en-US" sz="1400" dirty="0"/>
                        <a:t>174 GB</a:t>
                      </a:r>
                    </a:p>
                  </a:txBody>
                  <a:tcPr>
                    <a:solidFill>
                      <a:schemeClr val="accent2">
                        <a:lumMod val="20000"/>
                        <a:lumOff val="80000"/>
                      </a:schemeClr>
                    </a:solidFill>
                  </a:tcPr>
                </a:tc>
                <a:tc>
                  <a:txBody>
                    <a:bodyPr/>
                    <a:lstStyle/>
                    <a:p>
                      <a:r>
                        <a:rPr lang="en-US" sz="1400" dirty="0"/>
                        <a:t>512x V100 GPU (</a:t>
                      </a:r>
                      <a:r>
                        <a:rPr lang="en-US" sz="1400" baseline="0" dirty="0"/>
                        <a:t>9 days)</a:t>
                      </a:r>
                      <a:endParaRPr lang="en-US" sz="1400" dirty="0"/>
                    </a:p>
                  </a:txBody>
                  <a:tcPr>
                    <a:solidFill>
                      <a:schemeClr val="accent2">
                        <a:lumMod val="20000"/>
                        <a:lumOff val="80000"/>
                      </a:schemeClr>
                    </a:solidFill>
                  </a:tcPr>
                </a:tc>
                <a:extLst>
                  <a:ext uri="{0D108BD9-81ED-4DB2-BD59-A6C34878D82A}">
                    <a16:rowId xmlns:a16="http://schemas.microsoft.com/office/drawing/2014/main" val="10014"/>
                  </a:ext>
                </a:extLst>
              </a:tr>
              <a:tr h="329979">
                <a:tc>
                  <a:txBody>
                    <a:bodyPr/>
                    <a:lstStyle/>
                    <a:p>
                      <a:r>
                        <a:rPr lang="en-US" sz="1400" dirty="0"/>
                        <a:t>Turing-NLG</a:t>
                      </a:r>
                    </a:p>
                  </a:txBody>
                  <a:tcPr>
                    <a:solidFill>
                      <a:srgbClr val="EEB2E9"/>
                    </a:solidFill>
                  </a:tcPr>
                </a:tc>
                <a:tc>
                  <a:txBody>
                    <a:bodyPr/>
                    <a:lstStyle/>
                    <a:p>
                      <a:r>
                        <a:rPr lang="en-US" sz="1400" dirty="0"/>
                        <a:t>78</a:t>
                      </a:r>
                    </a:p>
                  </a:txBody>
                  <a:tcPr>
                    <a:solidFill>
                      <a:srgbClr val="EEB2E9"/>
                    </a:solidFill>
                  </a:tcPr>
                </a:tc>
                <a:tc>
                  <a:txBody>
                    <a:bodyPr/>
                    <a:lstStyle/>
                    <a:p>
                      <a:r>
                        <a:rPr lang="en-US" sz="1400" dirty="0"/>
                        <a:t>4256</a:t>
                      </a:r>
                    </a:p>
                  </a:txBody>
                  <a:tcPr>
                    <a:solidFill>
                      <a:srgbClr val="EEB2E9"/>
                    </a:solidFill>
                  </a:tcPr>
                </a:tc>
                <a:tc>
                  <a:txBody>
                    <a:bodyPr/>
                    <a:lstStyle/>
                    <a:p>
                      <a:r>
                        <a:rPr lang="en-US" sz="1400" dirty="0"/>
                        <a:t>28</a:t>
                      </a:r>
                    </a:p>
                  </a:txBody>
                  <a:tcPr>
                    <a:solidFill>
                      <a:srgbClr val="EEB2E9"/>
                    </a:solidFill>
                  </a:tcPr>
                </a:tc>
                <a:tc>
                  <a:txBody>
                    <a:bodyPr/>
                    <a:lstStyle/>
                    <a:p>
                      <a:r>
                        <a:rPr lang="en-US" sz="1400" dirty="0"/>
                        <a:t>17B</a:t>
                      </a:r>
                    </a:p>
                  </a:txBody>
                  <a:tcPr>
                    <a:solidFill>
                      <a:srgbClr val="EEB2E9"/>
                    </a:solidFill>
                  </a:tcPr>
                </a:tc>
                <a:tc>
                  <a:txBody>
                    <a:bodyPr/>
                    <a:lstStyle/>
                    <a:p>
                      <a:r>
                        <a:rPr lang="en-US" sz="1400" dirty="0"/>
                        <a:t>?</a:t>
                      </a:r>
                    </a:p>
                  </a:txBody>
                  <a:tcPr>
                    <a:solidFill>
                      <a:srgbClr val="EEB2E9"/>
                    </a:solidFill>
                  </a:tcPr>
                </a:tc>
                <a:tc>
                  <a:txBody>
                    <a:bodyPr/>
                    <a:lstStyle/>
                    <a:p>
                      <a:r>
                        <a:rPr lang="en-US" sz="1400" dirty="0"/>
                        <a:t>256x V100 GPU</a:t>
                      </a:r>
                    </a:p>
                  </a:txBody>
                  <a:tcPr>
                    <a:solidFill>
                      <a:srgbClr val="EEB2E9"/>
                    </a:solidFill>
                  </a:tcPr>
                </a:tc>
                <a:extLst>
                  <a:ext uri="{0D108BD9-81ED-4DB2-BD59-A6C34878D82A}">
                    <a16:rowId xmlns:a16="http://schemas.microsoft.com/office/drawing/2014/main" val="1172217243"/>
                  </a:ext>
                </a:extLst>
              </a:tr>
              <a:tr h="329979">
                <a:tc>
                  <a:txBody>
                    <a:bodyPr/>
                    <a:lstStyle/>
                    <a:p>
                      <a:r>
                        <a:rPr lang="en-US" sz="1400" dirty="0"/>
                        <a:t>GPT-3</a:t>
                      </a:r>
                    </a:p>
                  </a:txBody>
                  <a:tcPr>
                    <a:solidFill>
                      <a:srgbClr val="EEB2E9"/>
                    </a:solidFill>
                  </a:tcPr>
                </a:tc>
                <a:tc>
                  <a:txBody>
                    <a:bodyPr/>
                    <a:lstStyle/>
                    <a:p>
                      <a:r>
                        <a:rPr lang="en-US" sz="1400" dirty="0"/>
                        <a:t>96</a:t>
                      </a:r>
                    </a:p>
                  </a:txBody>
                  <a:tcPr>
                    <a:solidFill>
                      <a:srgbClr val="EEB2E9"/>
                    </a:solidFill>
                  </a:tcPr>
                </a:tc>
                <a:tc>
                  <a:txBody>
                    <a:bodyPr/>
                    <a:lstStyle/>
                    <a:p>
                      <a:r>
                        <a:rPr lang="en-US" sz="1400" dirty="0"/>
                        <a:t>12,288</a:t>
                      </a:r>
                    </a:p>
                  </a:txBody>
                  <a:tcPr>
                    <a:solidFill>
                      <a:srgbClr val="EEB2E9"/>
                    </a:solidFill>
                  </a:tcPr>
                </a:tc>
                <a:tc>
                  <a:txBody>
                    <a:bodyPr/>
                    <a:lstStyle/>
                    <a:p>
                      <a:r>
                        <a:rPr lang="en-US" sz="1400" dirty="0"/>
                        <a:t>96</a:t>
                      </a:r>
                    </a:p>
                  </a:txBody>
                  <a:tcPr>
                    <a:solidFill>
                      <a:srgbClr val="EEB2E9"/>
                    </a:solidFill>
                  </a:tcPr>
                </a:tc>
                <a:tc>
                  <a:txBody>
                    <a:bodyPr/>
                    <a:lstStyle/>
                    <a:p>
                      <a:r>
                        <a:rPr lang="en-US" sz="1400" dirty="0"/>
                        <a:t>175B</a:t>
                      </a:r>
                    </a:p>
                  </a:txBody>
                  <a:tcPr>
                    <a:solidFill>
                      <a:srgbClr val="EEB2E9"/>
                    </a:solidFill>
                  </a:tcPr>
                </a:tc>
                <a:tc>
                  <a:txBody>
                    <a:bodyPr/>
                    <a:lstStyle/>
                    <a:p>
                      <a:r>
                        <a:rPr lang="en-US" sz="1400" dirty="0"/>
                        <a:t>694 GB</a:t>
                      </a:r>
                    </a:p>
                  </a:txBody>
                  <a:tcPr>
                    <a:solidFill>
                      <a:srgbClr val="EEB2E9"/>
                    </a:solidFill>
                  </a:tcPr>
                </a:tc>
                <a:tc>
                  <a:txBody>
                    <a:bodyPr/>
                    <a:lstStyle/>
                    <a:p>
                      <a:r>
                        <a:rPr lang="en-US" sz="1400" dirty="0"/>
                        <a:t>?</a:t>
                      </a:r>
                    </a:p>
                  </a:txBody>
                  <a:tcPr>
                    <a:solidFill>
                      <a:srgbClr val="EEB2E9"/>
                    </a:solidFill>
                  </a:tcPr>
                </a:tc>
                <a:extLst>
                  <a:ext uri="{0D108BD9-81ED-4DB2-BD59-A6C34878D82A}">
                    <a16:rowId xmlns:a16="http://schemas.microsoft.com/office/drawing/2014/main" val="683143085"/>
                  </a:ext>
                </a:extLst>
              </a:tr>
              <a:tr h="329979">
                <a:tc>
                  <a:txBody>
                    <a:bodyPr/>
                    <a:lstStyle/>
                    <a:p>
                      <a:r>
                        <a:rPr lang="en-US" sz="1400" dirty="0"/>
                        <a:t>GOPHER</a:t>
                      </a:r>
                    </a:p>
                  </a:txBody>
                  <a:tcPr>
                    <a:solidFill>
                      <a:srgbClr val="FF00FF"/>
                    </a:solidFill>
                  </a:tcPr>
                </a:tc>
                <a:tc>
                  <a:txBody>
                    <a:bodyPr/>
                    <a:lstStyle/>
                    <a:p>
                      <a:r>
                        <a:rPr lang="en-US" sz="1400" dirty="0"/>
                        <a:t>80</a:t>
                      </a:r>
                    </a:p>
                  </a:txBody>
                  <a:tcPr>
                    <a:solidFill>
                      <a:srgbClr val="FF00FF"/>
                    </a:solidFill>
                  </a:tcPr>
                </a:tc>
                <a:tc>
                  <a:txBody>
                    <a:bodyPr/>
                    <a:lstStyle/>
                    <a:p>
                      <a:r>
                        <a:rPr lang="en-US" sz="1400" dirty="0"/>
                        <a:t>16,384</a:t>
                      </a:r>
                    </a:p>
                  </a:txBody>
                  <a:tcPr>
                    <a:solidFill>
                      <a:srgbClr val="FF00FF"/>
                    </a:solidFill>
                  </a:tcPr>
                </a:tc>
                <a:tc>
                  <a:txBody>
                    <a:bodyPr/>
                    <a:lstStyle/>
                    <a:p>
                      <a:r>
                        <a:rPr lang="en-US" sz="1400" dirty="0"/>
                        <a:t>128</a:t>
                      </a:r>
                    </a:p>
                  </a:txBody>
                  <a:tcPr>
                    <a:solidFill>
                      <a:srgbClr val="FF00FF"/>
                    </a:solidFill>
                  </a:tcPr>
                </a:tc>
                <a:tc>
                  <a:txBody>
                    <a:bodyPr/>
                    <a:lstStyle/>
                    <a:p>
                      <a:r>
                        <a:rPr lang="en-US" sz="1400" dirty="0"/>
                        <a:t>280B</a:t>
                      </a:r>
                    </a:p>
                  </a:txBody>
                  <a:tcPr>
                    <a:solidFill>
                      <a:srgbClr val="FF00FF"/>
                    </a:solidFill>
                  </a:tcPr>
                </a:tc>
                <a:tc>
                  <a:txBody>
                    <a:bodyPr/>
                    <a:lstStyle/>
                    <a:p>
                      <a:r>
                        <a:rPr lang="en-US" sz="1400" dirty="0"/>
                        <a:t>10.55 TB</a:t>
                      </a:r>
                    </a:p>
                  </a:txBody>
                  <a:tcPr>
                    <a:solidFill>
                      <a:srgbClr val="FF00FF"/>
                    </a:solidFill>
                  </a:tcPr>
                </a:tc>
                <a:tc>
                  <a:txBody>
                    <a:bodyPr/>
                    <a:lstStyle/>
                    <a:p>
                      <a:r>
                        <a:rPr lang="en-US" sz="1400" dirty="0"/>
                        <a:t>4096x TPUv3 (38 days)</a:t>
                      </a:r>
                    </a:p>
                  </a:txBody>
                  <a:tcPr>
                    <a:solidFill>
                      <a:srgbClr val="FF00FF"/>
                    </a:solidFill>
                  </a:tcPr>
                </a:tc>
                <a:extLst>
                  <a:ext uri="{0D108BD9-81ED-4DB2-BD59-A6C34878D82A}">
                    <a16:rowId xmlns:a16="http://schemas.microsoft.com/office/drawing/2014/main" val="2716002251"/>
                  </a:ext>
                </a:extLst>
              </a:tr>
            </a:tbl>
          </a:graphicData>
        </a:graphic>
      </p:graphicFrame>
      <p:sp>
        <p:nvSpPr>
          <p:cNvPr id="9" name="TextBox 8">
            <a:extLst>
              <a:ext uri="{FF2B5EF4-FFF2-40B4-BE49-F238E27FC236}">
                <a16:creationId xmlns:a16="http://schemas.microsoft.com/office/drawing/2014/main" id="{74862C98-21FA-D340-BD80-6BE8D8718C72}"/>
              </a:ext>
            </a:extLst>
          </p:cNvPr>
          <p:cNvSpPr txBox="1"/>
          <p:nvPr/>
        </p:nvSpPr>
        <p:spPr>
          <a:xfrm>
            <a:off x="10032434" y="38395"/>
            <a:ext cx="2159566" cy="369332"/>
          </a:xfrm>
          <a:prstGeom prst="rect">
            <a:avLst/>
          </a:prstGeom>
          <a:noFill/>
        </p:spPr>
        <p:txBody>
          <a:bodyPr wrap="none" rtlCol="0">
            <a:spAutoFit/>
          </a:bodyPr>
          <a:lstStyle/>
          <a:p>
            <a:r>
              <a:rPr lang="en-US" dirty="0"/>
              <a:t>Source: </a:t>
            </a:r>
            <a:r>
              <a:rPr lang="en-US" dirty="0">
                <a:hlinkClick r:id="rId2"/>
              </a:rPr>
              <a:t>J. Johnson</a:t>
            </a:r>
            <a:endParaRPr lang="en-US" dirty="0"/>
          </a:p>
        </p:txBody>
      </p:sp>
      <p:sp>
        <p:nvSpPr>
          <p:cNvPr id="4" name="Rectangle 3">
            <a:extLst>
              <a:ext uri="{FF2B5EF4-FFF2-40B4-BE49-F238E27FC236}">
                <a16:creationId xmlns:a16="http://schemas.microsoft.com/office/drawing/2014/main" id="{46D94CA7-45DC-E941-AA57-8E56415D0133}"/>
              </a:ext>
            </a:extLst>
          </p:cNvPr>
          <p:cNvSpPr/>
          <p:nvPr/>
        </p:nvSpPr>
        <p:spPr>
          <a:xfrm>
            <a:off x="475421" y="6367046"/>
            <a:ext cx="11241157" cy="338554"/>
          </a:xfrm>
          <a:prstGeom prst="rect">
            <a:avLst/>
          </a:prstGeom>
        </p:spPr>
        <p:txBody>
          <a:bodyPr wrap="square">
            <a:spAutoFit/>
          </a:bodyPr>
          <a:lstStyle/>
          <a:p>
            <a:pPr algn="ctr"/>
            <a:r>
              <a:rPr lang="en-US" sz="1600" dirty="0"/>
              <a:t>J. Rae et al. </a:t>
            </a:r>
            <a:r>
              <a:rPr lang="en-US" sz="1600" dirty="0">
                <a:hlinkClick r:id="rId3"/>
              </a:rPr>
              <a:t>Scaling Language Models: Methods, Analysis, &amp; Insights from Training Gopher</a:t>
            </a:r>
            <a:r>
              <a:rPr lang="en-US" sz="1600" dirty="0"/>
              <a:t>. </a:t>
            </a:r>
            <a:r>
              <a:rPr lang="en-US" sz="1600" dirty="0" err="1"/>
              <a:t>arXiv</a:t>
            </a:r>
            <a:r>
              <a:rPr lang="en-US" sz="1600" dirty="0"/>
              <a:t> 2021 (DeepMind)</a:t>
            </a:r>
          </a:p>
        </p:txBody>
      </p:sp>
      <p:sp>
        <p:nvSpPr>
          <p:cNvPr id="10" name="Rectangle 9">
            <a:extLst>
              <a:ext uri="{FF2B5EF4-FFF2-40B4-BE49-F238E27FC236}">
                <a16:creationId xmlns:a16="http://schemas.microsoft.com/office/drawing/2014/main" id="{EA4D238A-6DCA-1648-A46F-1D9A44032C55}"/>
              </a:ext>
            </a:extLst>
          </p:cNvPr>
          <p:cNvSpPr/>
          <p:nvPr/>
        </p:nvSpPr>
        <p:spPr>
          <a:xfrm>
            <a:off x="7825846" y="5139841"/>
            <a:ext cx="4339650" cy="369332"/>
          </a:xfrm>
          <a:prstGeom prst="rect">
            <a:avLst/>
          </a:prstGeom>
        </p:spPr>
        <p:txBody>
          <a:bodyPr wrap="none">
            <a:spAutoFit/>
          </a:bodyPr>
          <a:lstStyle/>
          <a:p>
            <a:r>
              <a:rPr lang="en-US" dirty="0">
                <a:solidFill>
                  <a:srgbClr val="FF0000"/>
                </a:solidFill>
              </a:rPr>
              <a:t>$3,768,320 on Google Cloud (</a:t>
            </a:r>
            <a:r>
              <a:rPr lang="en-US" dirty="0" err="1">
                <a:solidFill>
                  <a:srgbClr val="FF0000"/>
                </a:solidFill>
              </a:rPr>
              <a:t>eval</a:t>
            </a:r>
            <a:r>
              <a:rPr lang="en-US" dirty="0">
                <a:solidFill>
                  <a:srgbClr val="FF0000"/>
                </a:solidFill>
              </a:rPr>
              <a:t> price)</a:t>
            </a:r>
          </a:p>
        </p:txBody>
      </p:sp>
    </p:spTree>
    <p:extLst>
      <p:ext uri="{BB962C8B-B14F-4D97-AF65-F5344CB8AC3E}">
        <p14:creationId xmlns:p14="http://schemas.microsoft.com/office/powerpoint/2010/main" val="2204687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Scaling up transformers</a:t>
            </a:r>
          </a:p>
        </p:txBody>
      </p:sp>
      <p:graphicFrame>
        <p:nvGraphicFramePr>
          <p:cNvPr id="5" name="Table 4"/>
          <p:cNvGraphicFramePr>
            <a:graphicFrameLocks noGrp="1"/>
          </p:cNvGraphicFramePr>
          <p:nvPr>
            <p:extLst>
              <p:ext uri="{D42A27DB-BD31-4B8C-83A1-F6EECF244321}">
                <p14:modId xmlns:p14="http://schemas.microsoft.com/office/powerpoint/2010/main" val="4231079262"/>
              </p:ext>
            </p:extLst>
          </p:nvPr>
        </p:nvGraphicFramePr>
        <p:xfrm>
          <a:off x="159026" y="1049482"/>
          <a:ext cx="11814387" cy="4285256"/>
        </p:xfrm>
        <a:graphic>
          <a:graphicData uri="http://schemas.openxmlformats.org/drawingml/2006/table">
            <a:tbl>
              <a:tblPr firstRow="1" bandRow="1">
                <a:tableStyleId>{5C22544A-7EE6-4342-B048-85BDC9FD1C3A}</a:tableStyleId>
              </a:tblPr>
              <a:tblGrid>
                <a:gridCol w="1932051">
                  <a:extLst>
                    <a:ext uri="{9D8B030D-6E8A-4147-A177-3AD203B41FA5}">
                      <a16:colId xmlns:a16="http://schemas.microsoft.com/office/drawing/2014/main" val="20000"/>
                    </a:ext>
                  </a:extLst>
                </a:gridCol>
                <a:gridCol w="1647056">
                  <a:extLst>
                    <a:ext uri="{9D8B030D-6E8A-4147-A177-3AD203B41FA5}">
                      <a16:colId xmlns:a16="http://schemas.microsoft.com/office/drawing/2014/main" val="20001"/>
                    </a:ext>
                  </a:extLst>
                </a:gridCol>
                <a:gridCol w="1647056">
                  <a:extLst>
                    <a:ext uri="{9D8B030D-6E8A-4147-A177-3AD203B41FA5}">
                      <a16:colId xmlns:a16="http://schemas.microsoft.com/office/drawing/2014/main" val="20002"/>
                    </a:ext>
                  </a:extLst>
                </a:gridCol>
                <a:gridCol w="1647056">
                  <a:extLst>
                    <a:ext uri="{9D8B030D-6E8A-4147-A177-3AD203B41FA5}">
                      <a16:colId xmlns:a16="http://schemas.microsoft.com/office/drawing/2014/main" val="20003"/>
                    </a:ext>
                  </a:extLst>
                </a:gridCol>
                <a:gridCol w="1647056">
                  <a:extLst>
                    <a:ext uri="{9D8B030D-6E8A-4147-A177-3AD203B41FA5}">
                      <a16:colId xmlns:a16="http://schemas.microsoft.com/office/drawing/2014/main" val="20004"/>
                    </a:ext>
                  </a:extLst>
                </a:gridCol>
                <a:gridCol w="992733">
                  <a:extLst>
                    <a:ext uri="{9D8B030D-6E8A-4147-A177-3AD203B41FA5}">
                      <a16:colId xmlns:a16="http://schemas.microsoft.com/office/drawing/2014/main" val="20005"/>
                    </a:ext>
                  </a:extLst>
                </a:gridCol>
                <a:gridCol w="2301379">
                  <a:extLst>
                    <a:ext uri="{9D8B030D-6E8A-4147-A177-3AD203B41FA5}">
                      <a16:colId xmlns:a16="http://schemas.microsoft.com/office/drawing/2014/main" val="20006"/>
                    </a:ext>
                  </a:extLst>
                </a:gridCol>
              </a:tblGrid>
              <a:tr h="336602">
                <a:tc>
                  <a:txBody>
                    <a:bodyPr/>
                    <a:lstStyle/>
                    <a:p>
                      <a:r>
                        <a:rPr lang="en-US" sz="1400" dirty="0"/>
                        <a:t>Model</a:t>
                      </a:r>
                    </a:p>
                  </a:txBody>
                  <a:tcPr>
                    <a:solidFill>
                      <a:schemeClr val="accent2"/>
                    </a:solidFill>
                  </a:tcPr>
                </a:tc>
                <a:tc>
                  <a:txBody>
                    <a:bodyPr/>
                    <a:lstStyle/>
                    <a:p>
                      <a:r>
                        <a:rPr lang="en-US" sz="1400" dirty="0"/>
                        <a:t>Layers</a:t>
                      </a:r>
                    </a:p>
                  </a:txBody>
                  <a:tcPr>
                    <a:solidFill>
                      <a:schemeClr val="accent2"/>
                    </a:solidFill>
                  </a:tcPr>
                </a:tc>
                <a:tc>
                  <a:txBody>
                    <a:bodyPr/>
                    <a:lstStyle/>
                    <a:p>
                      <a:r>
                        <a:rPr lang="en-US" sz="1400" dirty="0"/>
                        <a:t>Hidden dim.</a:t>
                      </a:r>
                    </a:p>
                  </a:txBody>
                  <a:tcPr>
                    <a:solidFill>
                      <a:schemeClr val="accent2"/>
                    </a:solidFill>
                  </a:tcPr>
                </a:tc>
                <a:tc>
                  <a:txBody>
                    <a:bodyPr/>
                    <a:lstStyle/>
                    <a:p>
                      <a:r>
                        <a:rPr lang="en-US" sz="1400" dirty="0"/>
                        <a:t>Heads</a:t>
                      </a:r>
                    </a:p>
                  </a:txBody>
                  <a:tcPr>
                    <a:solidFill>
                      <a:schemeClr val="accent2"/>
                    </a:solidFill>
                  </a:tcPr>
                </a:tc>
                <a:tc>
                  <a:txBody>
                    <a:bodyPr/>
                    <a:lstStyle/>
                    <a:p>
                      <a:r>
                        <a:rPr lang="en-US" sz="1400" dirty="0" err="1"/>
                        <a:t>Params</a:t>
                      </a:r>
                      <a:endParaRPr lang="en-US" sz="1400" dirty="0"/>
                    </a:p>
                  </a:txBody>
                  <a:tcPr>
                    <a:solidFill>
                      <a:schemeClr val="accent2"/>
                    </a:solidFill>
                  </a:tcPr>
                </a:tc>
                <a:tc>
                  <a:txBody>
                    <a:bodyPr/>
                    <a:lstStyle/>
                    <a:p>
                      <a:r>
                        <a:rPr lang="en-US" sz="1400" dirty="0"/>
                        <a:t>Data</a:t>
                      </a:r>
                    </a:p>
                  </a:txBody>
                  <a:tcPr>
                    <a:solidFill>
                      <a:schemeClr val="accent2"/>
                    </a:solidFill>
                  </a:tcPr>
                </a:tc>
                <a:tc>
                  <a:txBody>
                    <a:bodyPr/>
                    <a:lstStyle/>
                    <a:p>
                      <a:r>
                        <a:rPr lang="en-US" sz="1400" dirty="0"/>
                        <a:t>Training</a:t>
                      </a:r>
                    </a:p>
                  </a:txBody>
                  <a:tcPr>
                    <a:solidFill>
                      <a:schemeClr val="accent2"/>
                    </a:solidFill>
                  </a:tcPr>
                </a:tc>
                <a:extLst>
                  <a:ext uri="{0D108BD9-81ED-4DB2-BD59-A6C34878D82A}">
                    <a16:rowId xmlns:a16="http://schemas.microsoft.com/office/drawing/2014/main" val="10000"/>
                  </a:ext>
                </a:extLst>
              </a:tr>
              <a:tr h="300332">
                <a:tc>
                  <a:txBody>
                    <a:bodyPr/>
                    <a:lstStyle/>
                    <a:p>
                      <a:r>
                        <a:rPr lang="en-US" sz="1400" dirty="0"/>
                        <a:t>Transformer-Base</a:t>
                      </a:r>
                    </a:p>
                  </a:txBody>
                  <a:tcPr>
                    <a:solidFill>
                      <a:schemeClr val="bg1">
                        <a:lumMod val="95000"/>
                      </a:schemeClr>
                    </a:solidFill>
                  </a:tcPr>
                </a:tc>
                <a:tc>
                  <a:txBody>
                    <a:bodyPr/>
                    <a:lstStyle/>
                    <a:p>
                      <a:r>
                        <a:rPr lang="en-US" sz="1400" dirty="0"/>
                        <a:t>12</a:t>
                      </a:r>
                    </a:p>
                  </a:txBody>
                  <a:tcPr>
                    <a:solidFill>
                      <a:schemeClr val="bg1">
                        <a:lumMod val="95000"/>
                      </a:schemeClr>
                    </a:solidFill>
                  </a:tcPr>
                </a:tc>
                <a:tc>
                  <a:txBody>
                    <a:bodyPr/>
                    <a:lstStyle/>
                    <a:p>
                      <a:r>
                        <a:rPr lang="en-US" sz="1400" dirty="0"/>
                        <a:t>512</a:t>
                      </a:r>
                    </a:p>
                  </a:txBody>
                  <a:tcPr>
                    <a:solidFill>
                      <a:schemeClr val="bg1">
                        <a:lumMod val="95000"/>
                      </a:schemeClr>
                    </a:solidFill>
                  </a:tcPr>
                </a:tc>
                <a:tc>
                  <a:txBody>
                    <a:bodyPr/>
                    <a:lstStyle/>
                    <a:p>
                      <a:r>
                        <a:rPr lang="en-US" sz="1400" dirty="0"/>
                        <a:t>8</a:t>
                      </a:r>
                    </a:p>
                  </a:txBody>
                  <a:tcPr>
                    <a:solidFill>
                      <a:schemeClr val="bg1">
                        <a:lumMod val="95000"/>
                      </a:schemeClr>
                    </a:solidFill>
                  </a:tcPr>
                </a:tc>
                <a:tc>
                  <a:txBody>
                    <a:bodyPr/>
                    <a:lstStyle/>
                    <a:p>
                      <a:r>
                        <a:rPr lang="en-US" sz="1400" dirty="0"/>
                        <a:t>65M</a:t>
                      </a:r>
                    </a:p>
                  </a:txBody>
                  <a:tcPr>
                    <a:solidFill>
                      <a:schemeClr val="bg1">
                        <a:lumMod val="95000"/>
                      </a:schemeClr>
                    </a:solidFill>
                  </a:tcPr>
                </a:tc>
                <a:tc>
                  <a:txBody>
                    <a:bodyPr/>
                    <a:lstStyle/>
                    <a:p>
                      <a:endParaRPr lang="en-US" sz="1400" dirty="0"/>
                    </a:p>
                  </a:txBody>
                  <a:tcPr>
                    <a:solidFill>
                      <a:schemeClr val="bg1">
                        <a:lumMod val="95000"/>
                      </a:schemeClr>
                    </a:solidFill>
                  </a:tcPr>
                </a:tc>
                <a:tc>
                  <a:txBody>
                    <a:bodyPr/>
                    <a:lstStyle/>
                    <a:p>
                      <a:r>
                        <a:rPr lang="en-US" sz="1400" dirty="0"/>
                        <a:t>8x P100 (12</a:t>
                      </a:r>
                      <a:r>
                        <a:rPr lang="en-US" sz="1400" baseline="0" dirty="0"/>
                        <a:t> hours)</a:t>
                      </a:r>
                      <a:endParaRPr lang="en-US" sz="1400" dirty="0"/>
                    </a:p>
                  </a:txBody>
                  <a:tcPr>
                    <a:solidFill>
                      <a:schemeClr val="bg1">
                        <a:lumMod val="95000"/>
                      </a:schemeClr>
                    </a:solidFill>
                  </a:tcPr>
                </a:tc>
                <a:extLst>
                  <a:ext uri="{0D108BD9-81ED-4DB2-BD59-A6C34878D82A}">
                    <a16:rowId xmlns:a16="http://schemas.microsoft.com/office/drawing/2014/main" val="10001"/>
                  </a:ext>
                </a:extLst>
              </a:tr>
              <a:tr h="336113">
                <a:tc>
                  <a:txBody>
                    <a:bodyPr/>
                    <a:lstStyle/>
                    <a:p>
                      <a:r>
                        <a:rPr lang="en-US" sz="1400" dirty="0"/>
                        <a:t>Transformer-Large</a:t>
                      </a:r>
                    </a:p>
                  </a:txBody>
                  <a:tcPr>
                    <a:solidFill>
                      <a:schemeClr val="bg1">
                        <a:lumMod val="95000"/>
                      </a:schemeClr>
                    </a:solidFill>
                  </a:tcPr>
                </a:tc>
                <a:tc>
                  <a:txBody>
                    <a:bodyPr/>
                    <a:lstStyle/>
                    <a:p>
                      <a:r>
                        <a:rPr lang="en-US" sz="1400" dirty="0"/>
                        <a:t>12</a:t>
                      </a:r>
                    </a:p>
                  </a:txBody>
                  <a:tcPr>
                    <a:solidFill>
                      <a:schemeClr val="bg1">
                        <a:lumMod val="95000"/>
                      </a:schemeClr>
                    </a:solidFill>
                  </a:tcPr>
                </a:tc>
                <a:tc>
                  <a:txBody>
                    <a:bodyPr/>
                    <a:lstStyle/>
                    <a:p>
                      <a:r>
                        <a:rPr lang="en-US" sz="1400" dirty="0"/>
                        <a:t>1024</a:t>
                      </a:r>
                    </a:p>
                  </a:txBody>
                  <a:tcPr>
                    <a:solidFill>
                      <a:schemeClr val="bg1">
                        <a:lumMod val="95000"/>
                      </a:schemeClr>
                    </a:solidFill>
                  </a:tcPr>
                </a:tc>
                <a:tc>
                  <a:txBody>
                    <a:bodyPr/>
                    <a:lstStyle/>
                    <a:p>
                      <a:r>
                        <a:rPr lang="en-US" sz="1400" dirty="0"/>
                        <a:t>16</a:t>
                      </a:r>
                    </a:p>
                  </a:txBody>
                  <a:tcPr>
                    <a:solidFill>
                      <a:schemeClr val="bg1">
                        <a:lumMod val="95000"/>
                      </a:schemeClr>
                    </a:solidFill>
                  </a:tcPr>
                </a:tc>
                <a:tc>
                  <a:txBody>
                    <a:bodyPr/>
                    <a:lstStyle/>
                    <a:p>
                      <a:r>
                        <a:rPr lang="en-US" sz="1400" dirty="0"/>
                        <a:t>213M</a:t>
                      </a:r>
                    </a:p>
                  </a:txBody>
                  <a:tcPr>
                    <a:solidFill>
                      <a:schemeClr val="bg1">
                        <a:lumMod val="95000"/>
                      </a:schemeClr>
                    </a:solidFill>
                  </a:tcPr>
                </a:tc>
                <a:tc>
                  <a:txBody>
                    <a:bodyPr/>
                    <a:lstStyle/>
                    <a:p>
                      <a:endParaRPr lang="en-US" sz="1400" dirty="0"/>
                    </a:p>
                  </a:txBody>
                  <a:tcPr>
                    <a:solidFill>
                      <a:schemeClr val="bg1">
                        <a:lumMod val="95000"/>
                      </a:schemeClr>
                    </a:solidFill>
                  </a:tcPr>
                </a:tc>
                <a:tc>
                  <a:txBody>
                    <a:bodyPr/>
                    <a:lstStyle/>
                    <a:p>
                      <a:r>
                        <a:rPr lang="en-US" sz="1400" dirty="0"/>
                        <a:t>8x P100 (3.5</a:t>
                      </a:r>
                      <a:r>
                        <a:rPr lang="en-US" sz="1400" baseline="0" dirty="0"/>
                        <a:t> days)</a:t>
                      </a:r>
                      <a:endParaRPr lang="en-US" sz="1400" dirty="0"/>
                    </a:p>
                  </a:txBody>
                  <a:tcPr>
                    <a:solidFill>
                      <a:schemeClr val="bg1">
                        <a:lumMod val="95000"/>
                      </a:schemeClr>
                    </a:solidFill>
                  </a:tcPr>
                </a:tc>
                <a:extLst>
                  <a:ext uri="{0D108BD9-81ED-4DB2-BD59-A6C34878D82A}">
                    <a16:rowId xmlns:a16="http://schemas.microsoft.com/office/drawing/2014/main" val="10002"/>
                  </a:ext>
                </a:extLst>
              </a:tr>
              <a:tr h="337930">
                <a:tc>
                  <a:txBody>
                    <a:bodyPr/>
                    <a:lstStyle/>
                    <a:p>
                      <a:r>
                        <a:rPr lang="en-US" sz="1400" dirty="0"/>
                        <a:t>BERT-Base</a:t>
                      </a:r>
                    </a:p>
                  </a:txBody>
                  <a:tcPr>
                    <a:solidFill>
                      <a:schemeClr val="accent1">
                        <a:lumMod val="20000"/>
                        <a:lumOff val="80000"/>
                      </a:schemeClr>
                    </a:solidFill>
                  </a:tcPr>
                </a:tc>
                <a:tc>
                  <a:txBody>
                    <a:bodyPr/>
                    <a:lstStyle/>
                    <a:p>
                      <a:r>
                        <a:rPr lang="en-US" sz="1400" dirty="0"/>
                        <a:t>12</a:t>
                      </a:r>
                    </a:p>
                  </a:txBody>
                  <a:tcPr>
                    <a:solidFill>
                      <a:schemeClr val="accent1">
                        <a:lumMod val="20000"/>
                        <a:lumOff val="80000"/>
                      </a:schemeClr>
                    </a:solidFill>
                  </a:tcPr>
                </a:tc>
                <a:tc>
                  <a:txBody>
                    <a:bodyPr/>
                    <a:lstStyle/>
                    <a:p>
                      <a:r>
                        <a:rPr lang="en-US" sz="1400" dirty="0"/>
                        <a:t>768</a:t>
                      </a:r>
                    </a:p>
                  </a:txBody>
                  <a:tcPr>
                    <a:solidFill>
                      <a:schemeClr val="accent1">
                        <a:lumMod val="20000"/>
                        <a:lumOff val="80000"/>
                      </a:schemeClr>
                    </a:solidFill>
                  </a:tcPr>
                </a:tc>
                <a:tc>
                  <a:txBody>
                    <a:bodyPr/>
                    <a:lstStyle/>
                    <a:p>
                      <a:r>
                        <a:rPr lang="en-US" sz="1400" dirty="0"/>
                        <a:t>12</a:t>
                      </a:r>
                    </a:p>
                  </a:txBody>
                  <a:tcPr>
                    <a:solidFill>
                      <a:schemeClr val="accent1">
                        <a:lumMod val="20000"/>
                        <a:lumOff val="80000"/>
                      </a:schemeClr>
                    </a:solidFill>
                  </a:tcPr>
                </a:tc>
                <a:tc>
                  <a:txBody>
                    <a:bodyPr/>
                    <a:lstStyle/>
                    <a:p>
                      <a:r>
                        <a:rPr lang="en-US" sz="1400" dirty="0"/>
                        <a:t>110M</a:t>
                      </a:r>
                    </a:p>
                  </a:txBody>
                  <a:tcPr>
                    <a:solidFill>
                      <a:schemeClr val="accent1">
                        <a:lumMod val="20000"/>
                        <a:lumOff val="80000"/>
                      </a:schemeClr>
                    </a:solidFill>
                  </a:tcPr>
                </a:tc>
                <a:tc>
                  <a:txBody>
                    <a:bodyPr/>
                    <a:lstStyle/>
                    <a:p>
                      <a:r>
                        <a:rPr lang="en-US" sz="1400" dirty="0"/>
                        <a:t>13 GB</a:t>
                      </a:r>
                    </a:p>
                  </a:txBody>
                  <a:tcPr>
                    <a:solidFill>
                      <a:schemeClr val="accent1">
                        <a:lumMod val="20000"/>
                        <a:lumOff val="80000"/>
                      </a:schemeClr>
                    </a:solidFill>
                  </a:tcPr>
                </a:tc>
                <a:tc>
                  <a:txBody>
                    <a:bodyPr/>
                    <a:lstStyle/>
                    <a:p>
                      <a:r>
                        <a:rPr lang="en-US" sz="1400" dirty="0"/>
                        <a:t>4x TPU (4 days)</a:t>
                      </a:r>
                    </a:p>
                  </a:txBody>
                  <a:tcPr>
                    <a:solidFill>
                      <a:schemeClr val="accent1">
                        <a:lumMod val="20000"/>
                        <a:lumOff val="80000"/>
                      </a:schemeClr>
                    </a:solidFill>
                  </a:tcPr>
                </a:tc>
                <a:extLst>
                  <a:ext uri="{0D108BD9-81ED-4DB2-BD59-A6C34878D82A}">
                    <a16:rowId xmlns:a16="http://schemas.microsoft.com/office/drawing/2014/main" val="10003"/>
                  </a:ext>
                </a:extLst>
              </a:tr>
              <a:tr h="344557">
                <a:tc>
                  <a:txBody>
                    <a:bodyPr/>
                    <a:lstStyle/>
                    <a:p>
                      <a:r>
                        <a:rPr lang="en-US" sz="1400" dirty="0"/>
                        <a:t>BERT-Large</a:t>
                      </a:r>
                    </a:p>
                  </a:txBody>
                  <a:tcPr>
                    <a:solidFill>
                      <a:schemeClr val="accent1">
                        <a:lumMod val="20000"/>
                        <a:lumOff val="80000"/>
                      </a:schemeClr>
                    </a:solidFill>
                  </a:tcPr>
                </a:tc>
                <a:tc>
                  <a:txBody>
                    <a:bodyPr/>
                    <a:lstStyle/>
                    <a:p>
                      <a:r>
                        <a:rPr lang="en-US" sz="1400" dirty="0"/>
                        <a:t>24</a:t>
                      </a:r>
                    </a:p>
                  </a:txBody>
                  <a:tcPr>
                    <a:solidFill>
                      <a:schemeClr val="accent1">
                        <a:lumMod val="20000"/>
                        <a:lumOff val="80000"/>
                      </a:schemeClr>
                    </a:solidFill>
                  </a:tcPr>
                </a:tc>
                <a:tc>
                  <a:txBody>
                    <a:bodyPr/>
                    <a:lstStyle/>
                    <a:p>
                      <a:r>
                        <a:rPr lang="en-US" sz="1400" dirty="0"/>
                        <a:t>1024</a:t>
                      </a:r>
                    </a:p>
                  </a:txBody>
                  <a:tcPr>
                    <a:solidFill>
                      <a:schemeClr val="accent1">
                        <a:lumMod val="20000"/>
                        <a:lumOff val="80000"/>
                      </a:schemeClr>
                    </a:solidFill>
                  </a:tcPr>
                </a:tc>
                <a:tc>
                  <a:txBody>
                    <a:bodyPr/>
                    <a:lstStyle/>
                    <a:p>
                      <a:r>
                        <a:rPr lang="en-US" sz="1400" dirty="0"/>
                        <a:t>16</a:t>
                      </a:r>
                    </a:p>
                  </a:txBody>
                  <a:tcPr>
                    <a:solidFill>
                      <a:schemeClr val="accent1">
                        <a:lumMod val="20000"/>
                        <a:lumOff val="80000"/>
                      </a:schemeClr>
                    </a:solidFill>
                  </a:tcPr>
                </a:tc>
                <a:tc>
                  <a:txBody>
                    <a:bodyPr/>
                    <a:lstStyle/>
                    <a:p>
                      <a:r>
                        <a:rPr lang="en-US" sz="1400" dirty="0"/>
                        <a:t>340M</a:t>
                      </a:r>
                    </a:p>
                  </a:txBody>
                  <a:tcPr>
                    <a:solidFill>
                      <a:schemeClr val="accent1">
                        <a:lumMod val="20000"/>
                        <a:lumOff val="80000"/>
                      </a:schemeClr>
                    </a:solidFill>
                  </a:tcPr>
                </a:tc>
                <a:tc>
                  <a:txBody>
                    <a:bodyPr/>
                    <a:lstStyle/>
                    <a:p>
                      <a:r>
                        <a:rPr lang="en-US" sz="1400" dirty="0"/>
                        <a:t>13 GB</a:t>
                      </a:r>
                    </a:p>
                  </a:txBody>
                  <a:tcPr>
                    <a:solidFill>
                      <a:schemeClr val="accent1">
                        <a:lumMod val="20000"/>
                        <a:lumOff val="80000"/>
                      </a:schemeClr>
                    </a:solidFill>
                  </a:tcPr>
                </a:tc>
                <a:tc>
                  <a:txBody>
                    <a:bodyPr/>
                    <a:lstStyle/>
                    <a:p>
                      <a:r>
                        <a:rPr lang="en-US" sz="1400" dirty="0"/>
                        <a:t>16x TPU (4 days)</a:t>
                      </a:r>
                    </a:p>
                  </a:txBody>
                  <a:tcPr>
                    <a:solidFill>
                      <a:schemeClr val="accent1">
                        <a:lumMod val="20000"/>
                        <a:lumOff val="80000"/>
                      </a:schemeClr>
                    </a:solidFill>
                  </a:tcPr>
                </a:tc>
                <a:extLst>
                  <a:ext uri="{0D108BD9-81ED-4DB2-BD59-A6C34878D82A}">
                    <a16:rowId xmlns:a16="http://schemas.microsoft.com/office/drawing/2014/main" val="10004"/>
                  </a:ext>
                </a:extLst>
              </a:tr>
              <a:tr h="331304">
                <a:tc>
                  <a:txBody>
                    <a:bodyPr/>
                    <a:lstStyle/>
                    <a:p>
                      <a:r>
                        <a:rPr lang="en-US" sz="1400" dirty="0" err="1"/>
                        <a:t>XLNet</a:t>
                      </a:r>
                      <a:r>
                        <a:rPr lang="en-US" sz="1400" dirty="0"/>
                        <a:t>-Large</a:t>
                      </a:r>
                    </a:p>
                  </a:txBody>
                  <a:tcPr>
                    <a:solidFill>
                      <a:schemeClr val="accent2">
                        <a:lumMod val="20000"/>
                        <a:lumOff val="80000"/>
                      </a:schemeClr>
                    </a:solidFill>
                  </a:tcPr>
                </a:tc>
                <a:tc>
                  <a:txBody>
                    <a:bodyPr/>
                    <a:lstStyle/>
                    <a:p>
                      <a:r>
                        <a:rPr lang="en-US" sz="1400" dirty="0"/>
                        <a:t>24</a:t>
                      </a:r>
                    </a:p>
                  </a:txBody>
                  <a:tcPr>
                    <a:solidFill>
                      <a:schemeClr val="accent2">
                        <a:lumMod val="20000"/>
                        <a:lumOff val="80000"/>
                      </a:schemeClr>
                    </a:solidFill>
                  </a:tcPr>
                </a:tc>
                <a:tc>
                  <a:txBody>
                    <a:bodyPr/>
                    <a:lstStyle/>
                    <a:p>
                      <a:r>
                        <a:rPr lang="en-US" sz="1400" dirty="0"/>
                        <a:t>1024</a:t>
                      </a:r>
                    </a:p>
                  </a:txBody>
                  <a:tcPr>
                    <a:solidFill>
                      <a:schemeClr val="accent2">
                        <a:lumMod val="20000"/>
                        <a:lumOff val="80000"/>
                      </a:schemeClr>
                    </a:solidFill>
                  </a:tcPr>
                </a:tc>
                <a:tc>
                  <a:txBody>
                    <a:bodyPr/>
                    <a:lstStyle/>
                    <a:p>
                      <a:r>
                        <a:rPr lang="en-US" sz="1400" dirty="0"/>
                        <a:t>16</a:t>
                      </a:r>
                    </a:p>
                  </a:txBody>
                  <a:tcPr>
                    <a:solidFill>
                      <a:schemeClr val="accent2">
                        <a:lumMod val="20000"/>
                        <a:lumOff val="80000"/>
                      </a:schemeClr>
                    </a:solidFill>
                  </a:tcPr>
                </a:tc>
                <a:tc>
                  <a:txBody>
                    <a:bodyPr/>
                    <a:lstStyle/>
                    <a:p>
                      <a:r>
                        <a:rPr lang="en-US" sz="1400" dirty="0"/>
                        <a:t>~340M</a:t>
                      </a:r>
                    </a:p>
                  </a:txBody>
                  <a:tcPr>
                    <a:solidFill>
                      <a:schemeClr val="accent2">
                        <a:lumMod val="20000"/>
                        <a:lumOff val="80000"/>
                      </a:schemeClr>
                    </a:solidFill>
                  </a:tcPr>
                </a:tc>
                <a:tc>
                  <a:txBody>
                    <a:bodyPr/>
                    <a:lstStyle/>
                    <a:p>
                      <a:r>
                        <a:rPr lang="en-US" sz="1400" dirty="0"/>
                        <a:t>126 GB</a:t>
                      </a:r>
                    </a:p>
                  </a:txBody>
                  <a:tcPr>
                    <a:solidFill>
                      <a:schemeClr val="accent2">
                        <a:lumMod val="20000"/>
                        <a:lumOff val="80000"/>
                      </a:schemeClr>
                    </a:solidFill>
                  </a:tcPr>
                </a:tc>
                <a:tc>
                  <a:txBody>
                    <a:bodyPr/>
                    <a:lstStyle/>
                    <a:p>
                      <a:r>
                        <a:rPr lang="en-US" sz="1400" dirty="0"/>
                        <a:t>512x TPU-v3 (2.5</a:t>
                      </a:r>
                      <a:r>
                        <a:rPr lang="en-US" sz="1400" baseline="0" dirty="0"/>
                        <a:t> days)</a:t>
                      </a:r>
                      <a:endParaRPr lang="en-US" sz="1400" dirty="0"/>
                    </a:p>
                  </a:txBody>
                  <a:tcPr>
                    <a:solidFill>
                      <a:schemeClr val="accent2">
                        <a:lumMod val="20000"/>
                        <a:lumOff val="80000"/>
                      </a:schemeClr>
                    </a:solidFill>
                  </a:tcPr>
                </a:tc>
                <a:extLst>
                  <a:ext uri="{0D108BD9-81ED-4DB2-BD59-A6C34878D82A}">
                    <a16:rowId xmlns:a16="http://schemas.microsoft.com/office/drawing/2014/main" val="10005"/>
                  </a:ext>
                </a:extLst>
              </a:tr>
              <a:tr h="314076">
                <a:tc>
                  <a:txBody>
                    <a:bodyPr/>
                    <a:lstStyle/>
                    <a:p>
                      <a:r>
                        <a:rPr lang="en-US" sz="1400" dirty="0"/>
                        <a:t>RoBERTa</a:t>
                      </a:r>
                    </a:p>
                  </a:txBody>
                  <a:tcPr>
                    <a:solidFill>
                      <a:schemeClr val="accent2">
                        <a:lumMod val="20000"/>
                        <a:lumOff val="80000"/>
                      </a:schemeClr>
                    </a:solidFill>
                  </a:tcPr>
                </a:tc>
                <a:tc>
                  <a:txBody>
                    <a:bodyPr/>
                    <a:lstStyle/>
                    <a:p>
                      <a:r>
                        <a:rPr lang="en-US" sz="1400" dirty="0"/>
                        <a:t>24</a:t>
                      </a:r>
                    </a:p>
                  </a:txBody>
                  <a:tcPr>
                    <a:solidFill>
                      <a:schemeClr val="accent2">
                        <a:lumMod val="20000"/>
                        <a:lumOff val="80000"/>
                      </a:schemeClr>
                    </a:solidFill>
                  </a:tcPr>
                </a:tc>
                <a:tc>
                  <a:txBody>
                    <a:bodyPr/>
                    <a:lstStyle/>
                    <a:p>
                      <a:r>
                        <a:rPr lang="en-US" sz="1400" dirty="0"/>
                        <a:t>1024</a:t>
                      </a:r>
                    </a:p>
                  </a:txBody>
                  <a:tcPr>
                    <a:solidFill>
                      <a:schemeClr val="accent2">
                        <a:lumMod val="20000"/>
                        <a:lumOff val="80000"/>
                      </a:schemeClr>
                    </a:solidFill>
                  </a:tcPr>
                </a:tc>
                <a:tc>
                  <a:txBody>
                    <a:bodyPr/>
                    <a:lstStyle/>
                    <a:p>
                      <a:r>
                        <a:rPr lang="en-US" sz="1400" dirty="0"/>
                        <a:t>16</a:t>
                      </a:r>
                    </a:p>
                  </a:txBody>
                  <a:tcPr>
                    <a:solidFill>
                      <a:schemeClr val="accent2">
                        <a:lumMod val="20000"/>
                        <a:lumOff val="80000"/>
                      </a:schemeClr>
                    </a:solidFill>
                  </a:tcPr>
                </a:tc>
                <a:tc>
                  <a:txBody>
                    <a:bodyPr/>
                    <a:lstStyle/>
                    <a:p>
                      <a:r>
                        <a:rPr lang="en-US" sz="1400" dirty="0"/>
                        <a:t>355M</a:t>
                      </a:r>
                    </a:p>
                  </a:txBody>
                  <a:tcPr>
                    <a:solidFill>
                      <a:schemeClr val="accent2">
                        <a:lumMod val="20000"/>
                        <a:lumOff val="80000"/>
                      </a:schemeClr>
                    </a:solidFill>
                  </a:tcPr>
                </a:tc>
                <a:tc>
                  <a:txBody>
                    <a:bodyPr/>
                    <a:lstStyle/>
                    <a:p>
                      <a:r>
                        <a:rPr lang="en-US" sz="1400" dirty="0"/>
                        <a:t>160 GB</a:t>
                      </a:r>
                    </a:p>
                  </a:txBody>
                  <a:tcPr>
                    <a:solidFill>
                      <a:schemeClr val="accent2">
                        <a:lumMod val="20000"/>
                        <a:lumOff val="80000"/>
                      </a:schemeClr>
                    </a:solidFill>
                  </a:tcPr>
                </a:tc>
                <a:tc>
                  <a:txBody>
                    <a:bodyPr/>
                    <a:lstStyle/>
                    <a:p>
                      <a:r>
                        <a:rPr lang="en-US" sz="1400" dirty="0"/>
                        <a:t>1024x V100 GPU</a:t>
                      </a:r>
                      <a:r>
                        <a:rPr lang="en-US" sz="1400" baseline="0" dirty="0"/>
                        <a:t> (1 day)</a:t>
                      </a:r>
                      <a:endParaRPr lang="en-US" sz="1400" dirty="0"/>
                    </a:p>
                  </a:txBody>
                  <a:tcPr>
                    <a:solidFill>
                      <a:schemeClr val="accent2">
                        <a:lumMod val="20000"/>
                        <a:lumOff val="80000"/>
                      </a:schemeClr>
                    </a:solidFill>
                  </a:tcPr>
                </a:tc>
                <a:extLst>
                  <a:ext uri="{0D108BD9-81ED-4DB2-BD59-A6C34878D82A}">
                    <a16:rowId xmlns:a16="http://schemas.microsoft.com/office/drawing/2014/main" val="10006"/>
                  </a:ext>
                </a:extLst>
              </a:tr>
              <a:tr h="329979">
                <a:tc>
                  <a:txBody>
                    <a:bodyPr/>
                    <a:lstStyle/>
                    <a:p>
                      <a:r>
                        <a:rPr lang="en-US" sz="1400" dirty="0"/>
                        <a:t>GPT-2</a:t>
                      </a:r>
                    </a:p>
                  </a:txBody>
                  <a:tcPr>
                    <a:solidFill>
                      <a:schemeClr val="accent2">
                        <a:lumMod val="20000"/>
                        <a:lumOff val="80000"/>
                      </a:schemeClr>
                    </a:solidFill>
                  </a:tcPr>
                </a:tc>
                <a:tc>
                  <a:txBody>
                    <a:bodyPr/>
                    <a:lstStyle/>
                    <a:p>
                      <a:r>
                        <a:rPr lang="en-US" sz="1400" dirty="0"/>
                        <a:t>48</a:t>
                      </a:r>
                    </a:p>
                  </a:txBody>
                  <a:tcPr>
                    <a:solidFill>
                      <a:schemeClr val="accent2">
                        <a:lumMod val="20000"/>
                        <a:lumOff val="80000"/>
                      </a:schemeClr>
                    </a:solidFill>
                  </a:tcPr>
                </a:tc>
                <a:tc>
                  <a:txBody>
                    <a:bodyPr/>
                    <a:lstStyle/>
                    <a:p>
                      <a:r>
                        <a:rPr lang="en-US" sz="1400" dirty="0"/>
                        <a:t>1600</a:t>
                      </a:r>
                    </a:p>
                  </a:txBody>
                  <a:tcPr>
                    <a:solidFill>
                      <a:schemeClr val="accent2">
                        <a:lumMod val="20000"/>
                        <a:lumOff val="80000"/>
                      </a:schemeClr>
                    </a:solidFill>
                  </a:tcPr>
                </a:tc>
                <a:tc>
                  <a:txBody>
                    <a:bodyPr/>
                    <a:lstStyle/>
                    <a:p>
                      <a:r>
                        <a:rPr lang="en-US" sz="1400" dirty="0"/>
                        <a:t>?</a:t>
                      </a:r>
                    </a:p>
                  </a:txBody>
                  <a:tcPr>
                    <a:solidFill>
                      <a:schemeClr val="accent2">
                        <a:lumMod val="20000"/>
                        <a:lumOff val="80000"/>
                      </a:schemeClr>
                    </a:solidFill>
                  </a:tcPr>
                </a:tc>
                <a:tc>
                  <a:txBody>
                    <a:bodyPr/>
                    <a:lstStyle/>
                    <a:p>
                      <a:r>
                        <a:rPr lang="en-US" sz="1400" dirty="0"/>
                        <a:t>1.5B</a:t>
                      </a:r>
                    </a:p>
                  </a:txBody>
                  <a:tcPr>
                    <a:solidFill>
                      <a:schemeClr val="accent2">
                        <a:lumMod val="20000"/>
                        <a:lumOff val="80000"/>
                      </a:schemeClr>
                    </a:solidFill>
                  </a:tcPr>
                </a:tc>
                <a:tc>
                  <a:txBody>
                    <a:bodyPr/>
                    <a:lstStyle/>
                    <a:p>
                      <a:r>
                        <a:rPr lang="en-US" sz="1400" dirty="0"/>
                        <a:t>40 GB</a:t>
                      </a:r>
                    </a:p>
                  </a:txBody>
                  <a:tcPr>
                    <a:solidFill>
                      <a:schemeClr val="accent2">
                        <a:lumMod val="20000"/>
                        <a:lumOff val="80000"/>
                      </a:schemeClr>
                    </a:solidFill>
                  </a:tcPr>
                </a:tc>
                <a:tc>
                  <a:txBody>
                    <a:bodyPr/>
                    <a:lstStyle/>
                    <a:p>
                      <a:endParaRPr lang="en-US" sz="1400" dirty="0"/>
                    </a:p>
                  </a:txBody>
                  <a:tcPr>
                    <a:solidFill>
                      <a:schemeClr val="accent2">
                        <a:lumMod val="20000"/>
                        <a:lumOff val="80000"/>
                      </a:schemeClr>
                    </a:solidFill>
                  </a:tcPr>
                </a:tc>
                <a:extLst>
                  <a:ext uri="{0D108BD9-81ED-4DB2-BD59-A6C34878D82A}">
                    <a16:rowId xmlns:a16="http://schemas.microsoft.com/office/drawing/2014/main" val="10010"/>
                  </a:ext>
                </a:extLst>
              </a:tr>
              <a:tr h="329979">
                <a:tc>
                  <a:txBody>
                    <a:bodyPr/>
                    <a:lstStyle/>
                    <a:p>
                      <a:r>
                        <a:rPr lang="en-US" sz="1400" dirty="0" err="1"/>
                        <a:t>Megatron</a:t>
                      </a:r>
                      <a:r>
                        <a:rPr lang="en-US" sz="1400" dirty="0"/>
                        <a:t>-LM</a:t>
                      </a:r>
                    </a:p>
                  </a:txBody>
                  <a:tcPr>
                    <a:solidFill>
                      <a:schemeClr val="accent2">
                        <a:lumMod val="20000"/>
                        <a:lumOff val="80000"/>
                      </a:schemeClr>
                    </a:solidFill>
                  </a:tcPr>
                </a:tc>
                <a:tc>
                  <a:txBody>
                    <a:bodyPr/>
                    <a:lstStyle/>
                    <a:p>
                      <a:r>
                        <a:rPr lang="en-US" sz="1400" dirty="0"/>
                        <a:t>72</a:t>
                      </a:r>
                    </a:p>
                  </a:txBody>
                  <a:tcPr>
                    <a:solidFill>
                      <a:schemeClr val="accent2">
                        <a:lumMod val="20000"/>
                        <a:lumOff val="80000"/>
                      </a:schemeClr>
                    </a:solidFill>
                  </a:tcPr>
                </a:tc>
                <a:tc>
                  <a:txBody>
                    <a:bodyPr/>
                    <a:lstStyle/>
                    <a:p>
                      <a:r>
                        <a:rPr lang="en-US" sz="1400" dirty="0"/>
                        <a:t>3072</a:t>
                      </a:r>
                    </a:p>
                  </a:txBody>
                  <a:tcPr>
                    <a:solidFill>
                      <a:schemeClr val="accent2">
                        <a:lumMod val="20000"/>
                        <a:lumOff val="80000"/>
                      </a:schemeClr>
                    </a:solidFill>
                  </a:tcPr>
                </a:tc>
                <a:tc>
                  <a:txBody>
                    <a:bodyPr/>
                    <a:lstStyle/>
                    <a:p>
                      <a:r>
                        <a:rPr lang="en-US" sz="1400" dirty="0"/>
                        <a:t>32</a:t>
                      </a:r>
                    </a:p>
                  </a:txBody>
                  <a:tcPr>
                    <a:solidFill>
                      <a:schemeClr val="accent2">
                        <a:lumMod val="20000"/>
                        <a:lumOff val="80000"/>
                      </a:schemeClr>
                    </a:solidFill>
                  </a:tcPr>
                </a:tc>
                <a:tc>
                  <a:txBody>
                    <a:bodyPr/>
                    <a:lstStyle/>
                    <a:p>
                      <a:r>
                        <a:rPr lang="en-US" sz="1400" dirty="0"/>
                        <a:t>8.3B</a:t>
                      </a:r>
                    </a:p>
                  </a:txBody>
                  <a:tcPr>
                    <a:solidFill>
                      <a:schemeClr val="accent2">
                        <a:lumMod val="20000"/>
                        <a:lumOff val="80000"/>
                      </a:schemeClr>
                    </a:solidFill>
                  </a:tcPr>
                </a:tc>
                <a:tc>
                  <a:txBody>
                    <a:bodyPr/>
                    <a:lstStyle/>
                    <a:p>
                      <a:r>
                        <a:rPr lang="en-US" sz="1400" dirty="0"/>
                        <a:t>174 GB</a:t>
                      </a:r>
                    </a:p>
                  </a:txBody>
                  <a:tcPr>
                    <a:solidFill>
                      <a:schemeClr val="accent2">
                        <a:lumMod val="20000"/>
                        <a:lumOff val="80000"/>
                      </a:schemeClr>
                    </a:solidFill>
                  </a:tcPr>
                </a:tc>
                <a:tc>
                  <a:txBody>
                    <a:bodyPr/>
                    <a:lstStyle/>
                    <a:p>
                      <a:r>
                        <a:rPr lang="en-US" sz="1400" dirty="0"/>
                        <a:t>512x V100 GPU (</a:t>
                      </a:r>
                      <a:r>
                        <a:rPr lang="en-US" sz="1400" baseline="0" dirty="0"/>
                        <a:t>9 days)</a:t>
                      </a:r>
                      <a:endParaRPr lang="en-US" sz="1400" dirty="0"/>
                    </a:p>
                  </a:txBody>
                  <a:tcPr>
                    <a:solidFill>
                      <a:schemeClr val="accent2">
                        <a:lumMod val="20000"/>
                        <a:lumOff val="80000"/>
                      </a:schemeClr>
                    </a:solidFill>
                  </a:tcPr>
                </a:tc>
                <a:extLst>
                  <a:ext uri="{0D108BD9-81ED-4DB2-BD59-A6C34878D82A}">
                    <a16:rowId xmlns:a16="http://schemas.microsoft.com/office/drawing/2014/main" val="10014"/>
                  </a:ext>
                </a:extLst>
              </a:tr>
              <a:tr h="329979">
                <a:tc>
                  <a:txBody>
                    <a:bodyPr/>
                    <a:lstStyle/>
                    <a:p>
                      <a:r>
                        <a:rPr lang="en-US" sz="1400" dirty="0"/>
                        <a:t>Turing-NLG</a:t>
                      </a:r>
                    </a:p>
                  </a:txBody>
                  <a:tcPr>
                    <a:solidFill>
                      <a:srgbClr val="EEB2E9"/>
                    </a:solidFill>
                  </a:tcPr>
                </a:tc>
                <a:tc>
                  <a:txBody>
                    <a:bodyPr/>
                    <a:lstStyle/>
                    <a:p>
                      <a:r>
                        <a:rPr lang="en-US" sz="1400" dirty="0"/>
                        <a:t>78</a:t>
                      </a:r>
                    </a:p>
                  </a:txBody>
                  <a:tcPr>
                    <a:solidFill>
                      <a:srgbClr val="EEB2E9"/>
                    </a:solidFill>
                  </a:tcPr>
                </a:tc>
                <a:tc>
                  <a:txBody>
                    <a:bodyPr/>
                    <a:lstStyle/>
                    <a:p>
                      <a:r>
                        <a:rPr lang="en-US" sz="1400" dirty="0"/>
                        <a:t>4256</a:t>
                      </a:r>
                    </a:p>
                  </a:txBody>
                  <a:tcPr>
                    <a:solidFill>
                      <a:srgbClr val="EEB2E9"/>
                    </a:solidFill>
                  </a:tcPr>
                </a:tc>
                <a:tc>
                  <a:txBody>
                    <a:bodyPr/>
                    <a:lstStyle/>
                    <a:p>
                      <a:r>
                        <a:rPr lang="en-US" sz="1400" dirty="0"/>
                        <a:t>28</a:t>
                      </a:r>
                    </a:p>
                  </a:txBody>
                  <a:tcPr>
                    <a:solidFill>
                      <a:srgbClr val="EEB2E9"/>
                    </a:solidFill>
                  </a:tcPr>
                </a:tc>
                <a:tc>
                  <a:txBody>
                    <a:bodyPr/>
                    <a:lstStyle/>
                    <a:p>
                      <a:r>
                        <a:rPr lang="en-US" sz="1400" dirty="0"/>
                        <a:t>17B</a:t>
                      </a:r>
                    </a:p>
                  </a:txBody>
                  <a:tcPr>
                    <a:solidFill>
                      <a:srgbClr val="EEB2E9"/>
                    </a:solidFill>
                  </a:tcPr>
                </a:tc>
                <a:tc>
                  <a:txBody>
                    <a:bodyPr/>
                    <a:lstStyle/>
                    <a:p>
                      <a:r>
                        <a:rPr lang="en-US" sz="1400" dirty="0"/>
                        <a:t>?</a:t>
                      </a:r>
                    </a:p>
                  </a:txBody>
                  <a:tcPr>
                    <a:solidFill>
                      <a:srgbClr val="EEB2E9"/>
                    </a:solidFill>
                  </a:tcPr>
                </a:tc>
                <a:tc>
                  <a:txBody>
                    <a:bodyPr/>
                    <a:lstStyle/>
                    <a:p>
                      <a:r>
                        <a:rPr lang="en-US" sz="1400" dirty="0"/>
                        <a:t>256x V100 GPU</a:t>
                      </a:r>
                    </a:p>
                  </a:txBody>
                  <a:tcPr>
                    <a:solidFill>
                      <a:srgbClr val="EEB2E9"/>
                    </a:solidFill>
                  </a:tcPr>
                </a:tc>
                <a:extLst>
                  <a:ext uri="{0D108BD9-81ED-4DB2-BD59-A6C34878D82A}">
                    <a16:rowId xmlns:a16="http://schemas.microsoft.com/office/drawing/2014/main" val="1172217243"/>
                  </a:ext>
                </a:extLst>
              </a:tr>
              <a:tr h="329979">
                <a:tc>
                  <a:txBody>
                    <a:bodyPr/>
                    <a:lstStyle/>
                    <a:p>
                      <a:r>
                        <a:rPr lang="en-US" sz="1400" dirty="0"/>
                        <a:t>GPT-3</a:t>
                      </a:r>
                    </a:p>
                  </a:txBody>
                  <a:tcPr>
                    <a:solidFill>
                      <a:srgbClr val="EEB2E9"/>
                    </a:solidFill>
                  </a:tcPr>
                </a:tc>
                <a:tc>
                  <a:txBody>
                    <a:bodyPr/>
                    <a:lstStyle/>
                    <a:p>
                      <a:r>
                        <a:rPr lang="en-US" sz="1400" dirty="0"/>
                        <a:t>96</a:t>
                      </a:r>
                    </a:p>
                  </a:txBody>
                  <a:tcPr>
                    <a:solidFill>
                      <a:srgbClr val="EEB2E9"/>
                    </a:solidFill>
                  </a:tcPr>
                </a:tc>
                <a:tc>
                  <a:txBody>
                    <a:bodyPr/>
                    <a:lstStyle/>
                    <a:p>
                      <a:r>
                        <a:rPr lang="en-US" sz="1400" dirty="0"/>
                        <a:t>12,288</a:t>
                      </a:r>
                    </a:p>
                  </a:txBody>
                  <a:tcPr>
                    <a:solidFill>
                      <a:srgbClr val="EEB2E9"/>
                    </a:solidFill>
                  </a:tcPr>
                </a:tc>
                <a:tc>
                  <a:txBody>
                    <a:bodyPr/>
                    <a:lstStyle/>
                    <a:p>
                      <a:r>
                        <a:rPr lang="en-US" sz="1400" dirty="0"/>
                        <a:t>96</a:t>
                      </a:r>
                    </a:p>
                  </a:txBody>
                  <a:tcPr>
                    <a:solidFill>
                      <a:srgbClr val="EEB2E9"/>
                    </a:solidFill>
                  </a:tcPr>
                </a:tc>
                <a:tc>
                  <a:txBody>
                    <a:bodyPr/>
                    <a:lstStyle/>
                    <a:p>
                      <a:r>
                        <a:rPr lang="en-US" sz="1400" dirty="0"/>
                        <a:t>175B</a:t>
                      </a:r>
                    </a:p>
                  </a:txBody>
                  <a:tcPr>
                    <a:solidFill>
                      <a:srgbClr val="EEB2E9"/>
                    </a:solidFill>
                  </a:tcPr>
                </a:tc>
                <a:tc>
                  <a:txBody>
                    <a:bodyPr/>
                    <a:lstStyle/>
                    <a:p>
                      <a:r>
                        <a:rPr lang="en-US" sz="1400" dirty="0"/>
                        <a:t>694 GB</a:t>
                      </a:r>
                    </a:p>
                  </a:txBody>
                  <a:tcPr>
                    <a:solidFill>
                      <a:srgbClr val="EEB2E9"/>
                    </a:solidFill>
                  </a:tcPr>
                </a:tc>
                <a:tc>
                  <a:txBody>
                    <a:bodyPr/>
                    <a:lstStyle/>
                    <a:p>
                      <a:r>
                        <a:rPr lang="en-US" sz="1400" dirty="0"/>
                        <a:t>?</a:t>
                      </a:r>
                    </a:p>
                  </a:txBody>
                  <a:tcPr>
                    <a:solidFill>
                      <a:srgbClr val="EEB2E9"/>
                    </a:solidFill>
                  </a:tcPr>
                </a:tc>
                <a:extLst>
                  <a:ext uri="{0D108BD9-81ED-4DB2-BD59-A6C34878D82A}">
                    <a16:rowId xmlns:a16="http://schemas.microsoft.com/office/drawing/2014/main" val="683143085"/>
                  </a:ext>
                </a:extLst>
              </a:tr>
              <a:tr h="329979">
                <a:tc>
                  <a:txBody>
                    <a:bodyPr/>
                    <a:lstStyle/>
                    <a:p>
                      <a:r>
                        <a:rPr lang="en-US" sz="1400" dirty="0"/>
                        <a:t>GOPHER</a:t>
                      </a:r>
                    </a:p>
                  </a:txBody>
                  <a:tcPr>
                    <a:solidFill>
                      <a:srgbClr val="FF00FF"/>
                    </a:solidFill>
                  </a:tcPr>
                </a:tc>
                <a:tc>
                  <a:txBody>
                    <a:bodyPr/>
                    <a:lstStyle/>
                    <a:p>
                      <a:r>
                        <a:rPr lang="en-US" sz="1400" dirty="0"/>
                        <a:t>80</a:t>
                      </a:r>
                    </a:p>
                  </a:txBody>
                  <a:tcPr>
                    <a:solidFill>
                      <a:srgbClr val="FF00FF"/>
                    </a:solidFill>
                  </a:tcPr>
                </a:tc>
                <a:tc>
                  <a:txBody>
                    <a:bodyPr/>
                    <a:lstStyle/>
                    <a:p>
                      <a:r>
                        <a:rPr lang="en-US" sz="1400" dirty="0"/>
                        <a:t>16,384</a:t>
                      </a:r>
                    </a:p>
                  </a:txBody>
                  <a:tcPr>
                    <a:solidFill>
                      <a:srgbClr val="FF00FF"/>
                    </a:solidFill>
                  </a:tcPr>
                </a:tc>
                <a:tc>
                  <a:txBody>
                    <a:bodyPr/>
                    <a:lstStyle/>
                    <a:p>
                      <a:r>
                        <a:rPr lang="en-US" sz="1400" dirty="0"/>
                        <a:t>128</a:t>
                      </a:r>
                    </a:p>
                  </a:txBody>
                  <a:tcPr>
                    <a:solidFill>
                      <a:srgbClr val="FF00FF"/>
                    </a:solidFill>
                  </a:tcPr>
                </a:tc>
                <a:tc>
                  <a:txBody>
                    <a:bodyPr/>
                    <a:lstStyle/>
                    <a:p>
                      <a:r>
                        <a:rPr lang="en-US" sz="1400" dirty="0"/>
                        <a:t>280B</a:t>
                      </a:r>
                    </a:p>
                  </a:txBody>
                  <a:tcPr>
                    <a:solidFill>
                      <a:srgbClr val="FF00FF"/>
                    </a:solidFill>
                  </a:tcPr>
                </a:tc>
                <a:tc>
                  <a:txBody>
                    <a:bodyPr/>
                    <a:lstStyle/>
                    <a:p>
                      <a:r>
                        <a:rPr lang="en-US" sz="1400" dirty="0"/>
                        <a:t>10.55 TB</a:t>
                      </a:r>
                    </a:p>
                  </a:txBody>
                  <a:tcPr>
                    <a:solidFill>
                      <a:srgbClr val="FF00FF"/>
                    </a:solidFill>
                  </a:tcPr>
                </a:tc>
                <a:tc>
                  <a:txBody>
                    <a:bodyPr/>
                    <a:lstStyle/>
                    <a:p>
                      <a:r>
                        <a:rPr lang="en-US" sz="1400" dirty="0"/>
                        <a:t>4096x TPUv3 (38 days)</a:t>
                      </a:r>
                    </a:p>
                  </a:txBody>
                  <a:tcPr>
                    <a:solidFill>
                      <a:srgbClr val="FF00FF"/>
                    </a:solidFill>
                  </a:tcPr>
                </a:tc>
                <a:extLst>
                  <a:ext uri="{0D108BD9-81ED-4DB2-BD59-A6C34878D82A}">
                    <a16:rowId xmlns:a16="http://schemas.microsoft.com/office/drawing/2014/main" val="2716002251"/>
                  </a:ext>
                </a:extLst>
              </a:tr>
              <a:tr h="329979">
                <a:tc>
                  <a:txBody>
                    <a:bodyPr/>
                    <a:lstStyle/>
                    <a:p>
                      <a:r>
                        <a:rPr lang="en-US" sz="1400" dirty="0" err="1"/>
                        <a:t>PaLM</a:t>
                      </a:r>
                      <a:endParaRPr lang="en-US" sz="1400" dirty="0"/>
                    </a:p>
                  </a:txBody>
                  <a:tcPr>
                    <a:solidFill>
                      <a:srgbClr val="FF00FF"/>
                    </a:solidFill>
                  </a:tcPr>
                </a:tc>
                <a:tc>
                  <a:txBody>
                    <a:bodyPr/>
                    <a:lstStyle/>
                    <a:p>
                      <a:r>
                        <a:rPr lang="en-US" sz="1400" dirty="0"/>
                        <a:t>118</a:t>
                      </a:r>
                    </a:p>
                  </a:txBody>
                  <a:tcPr>
                    <a:solidFill>
                      <a:srgbClr val="FF00FF"/>
                    </a:solidFill>
                  </a:tcPr>
                </a:tc>
                <a:tc>
                  <a:txBody>
                    <a:bodyPr/>
                    <a:lstStyle/>
                    <a:p>
                      <a:r>
                        <a:rPr lang="en-US" sz="1400" dirty="0"/>
                        <a:t>18,432</a:t>
                      </a:r>
                    </a:p>
                  </a:txBody>
                  <a:tcPr>
                    <a:solidFill>
                      <a:srgbClr val="FF00FF"/>
                    </a:solidFill>
                  </a:tcPr>
                </a:tc>
                <a:tc>
                  <a:txBody>
                    <a:bodyPr/>
                    <a:lstStyle/>
                    <a:p>
                      <a:r>
                        <a:rPr lang="en-US" sz="1400" dirty="0"/>
                        <a:t>48</a:t>
                      </a:r>
                    </a:p>
                  </a:txBody>
                  <a:tcPr>
                    <a:solidFill>
                      <a:srgbClr val="FF00FF"/>
                    </a:solidFill>
                  </a:tcPr>
                </a:tc>
                <a:tc>
                  <a:txBody>
                    <a:bodyPr/>
                    <a:lstStyle/>
                    <a:p>
                      <a:r>
                        <a:rPr lang="en-US" sz="1400" dirty="0"/>
                        <a:t>540B</a:t>
                      </a:r>
                    </a:p>
                  </a:txBody>
                  <a:tcPr>
                    <a:solidFill>
                      <a:srgbClr val="FF00FF"/>
                    </a:solidFill>
                  </a:tcPr>
                </a:tc>
                <a:tc>
                  <a:txBody>
                    <a:bodyPr/>
                    <a:lstStyle/>
                    <a:p>
                      <a:r>
                        <a:rPr lang="en-US" sz="1400" dirty="0"/>
                        <a:t>?</a:t>
                      </a:r>
                    </a:p>
                  </a:txBody>
                  <a:tcPr>
                    <a:solidFill>
                      <a:srgbClr val="FF00FF"/>
                    </a:solidFill>
                  </a:tcPr>
                </a:tc>
                <a:tc>
                  <a:txBody>
                    <a:bodyPr/>
                    <a:lstStyle/>
                    <a:p>
                      <a:r>
                        <a:rPr lang="en-US" sz="1400" dirty="0"/>
                        <a:t>6144x TPUv4 </a:t>
                      </a:r>
                    </a:p>
                  </a:txBody>
                  <a:tcPr>
                    <a:solidFill>
                      <a:srgbClr val="FF00FF"/>
                    </a:solidFill>
                  </a:tcPr>
                </a:tc>
                <a:extLst>
                  <a:ext uri="{0D108BD9-81ED-4DB2-BD59-A6C34878D82A}">
                    <a16:rowId xmlns:a16="http://schemas.microsoft.com/office/drawing/2014/main" val="1751821251"/>
                  </a:ext>
                </a:extLst>
              </a:tr>
            </a:tbl>
          </a:graphicData>
        </a:graphic>
      </p:graphicFrame>
      <p:sp>
        <p:nvSpPr>
          <p:cNvPr id="9" name="TextBox 8">
            <a:extLst>
              <a:ext uri="{FF2B5EF4-FFF2-40B4-BE49-F238E27FC236}">
                <a16:creationId xmlns:a16="http://schemas.microsoft.com/office/drawing/2014/main" id="{74862C98-21FA-D340-BD80-6BE8D8718C72}"/>
              </a:ext>
            </a:extLst>
          </p:cNvPr>
          <p:cNvSpPr txBox="1"/>
          <p:nvPr/>
        </p:nvSpPr>
        <p:spPr>
          <a:xfrm>
            <a:off x="10032434" y="38395"/>
            <a:ext cx="2159566" cy="369332"/>
          </a:xfrm>
          <a:prstGeom prst="rect">
            <a:avLst/>
          </a:prstGeom>
          <a:noFill/>
        </p:spPr>
        <p:txBody>
          <a:bodyPr wrap="none" rtlCol="0">
            <a:spAutoFit/>
          </a:bodyPr>
          <a:lstStyle/>
          <a:p>
            <a:r>
              <a:rPr lang="en-US" dirty="0"/>
              <a:t>Source: </a:t>
            </a:r>
            <a:r>
              <a:rPr lang="en-US" dirty="0">
                <a:hlinkClick r:id="rId2"/>
              </a:rPr>
              <a:t>J. Johnson</a:t>
            </a:r>
            <a:endParaRPr lang="en-US" dirty="0"/>
          </a:p>
        </p:txBody>
      </p:sp>
      <p:sp>
        <p:nvSpPr>
          <p:cNvPr id="4" name="Rectangle 3">
            <a:extLst>
              <a:ext uri="{FF2B5EF4-FFF2-40B4-BE49-F238E27FC236}">
                <a16:creationId xmlns:a16="http://schemas.microsoft.com/office/drawing/2014/main" id="{46D94CA7-45DC-E941-AA57-8E56415D0133}"/>
              </a:ext>
            </a:extLst>
          </p:cNvPr>
          <p:cNvSpPr/>
          <p:nvPr/>
        </p:nvSpPr>
        <p:spPr>
          <a:xfrm>
            <a:off x="475421" y="6367046"/>
            <a:ext cx="11241157" cy="338554"/>
          </a:xfrm>
          <a:prstGeom prst="rect">
            <a:avLst/>
          </a:prstGeom>
        </p:spPr>
        <p:txBody>
          <a:bodyPr wrap="square">
            <a:spAutoFit/>
          </a:bodyPr>
          <a:lstStyle/>
          <a:p>
            <a:pPr algn="ctr"/>
            <a:r>
              <a:rPr lang="en-US" sz="1600" dirty="0"/>
              <a:t>A. </a:t>
            </a:r>
            <a:r>
              <a:rPr lang="en-US" sz="1600" dirty="0" err="1"/>
              <a:t>Chowdhery</a:t>
            </a:r>
            <a:r>
              <a:rPr lang="en-US" sz="1600" dirty="0"/>
              <a:t> et al. </a:t>
            </a:r>
            <a:r>
              <a:rPr lang="en-US" sz="1600" dirty="0">
                <a:hlinkClick r:id="rId3"/>
              </a:rPr>
              <a:t>PaLM: Scaling Language Modeling with Pathways</a:t>
            </a:r>
            <a:r>
              <a:rPr lang="en-US" sz="1600" dirty="0"/>
              <a:t>. </a:t>
            </a:r>
            <a:r>
              <a:rPr lang="en-US" sz="1600" dirty="0" err="1"/>
              <a:t>arXiv</a:t>
            </a:r>
            <a:r>
              <a:rPr lang="en-US" sz="1600" dirty="0"/>
              <a:t> 2022 (Google)</a:t>
            </a:r>
          </a:p>
        </p:txBody>
      </p:sp>
    </p:spTree>
    <p:extLst>
      <p:ext uri="{BB962C8B-B14F-4D97-AF65-F5344CB8AC3E}">
        <p14:creationId xmlns:p14="http://schemas.microsoft.com/office/powerpoint/2010/main" val="6396537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54FAF-A64B-3248-B04B-367967686D93}"/>
              </a:ext>
            </a:extLst>
          </p:cNvPr>
          <p:cNvSpPr>
            <a:spLocks noGrp="1"/>
          </p:cNvSpPr>
          <p:nvPr>
            <p:ph type="title"/>
          </p:nvPr>
        </p:nvSpPr>
        <p:spPr/>
        <p:txBody>
          <a:bodyPr/>
          <a:lstStyle/>
          <a:p>
            <a:r>
              <a:rPr lang="en-US" dirty="0"/>
              <a:t>Encoder-only transformer: BERT</a:t>
            </a:r>
          </a:p>
        </p:txBody>
      </p:sp>
      <p:pic>
        <p:nvPicPr>
          <p:cNvPr id="7" name="Picture 6">
            <a:extLst>
              <a:ext uri="{FF2B5EF4-FFF2-40B4-BE49-F238E27FC236}">
                <a16:creationId xmlns:a16="http://schemas.microsoft.com/office/drawing/2014/main" id="{D0DD4055-CA75-9743-AAD9-FB2A6F965DF8}"/>
              </a:ext>
            </a:extLst>
          </p:cNvPr>
          <p:cNvPicPr>
            <a:picLocks noChangeAspect="1"/>
          </p:cNvPicPr>
          <p:nvPr/>
        </p:nvPicPr>
        <p:blipFill rotWithShape="1">
          <a:blip r:embed="rId2">
            <a:extLst>
              <a:ext uri="{28A0092B-C50C-407E-A947-70E740481C1C}">
                <a14:useLocalDpi xmlns:a14="http://schemas.microsoft.com/office/drawing/2010/main" val="0"/>
              </a:ext>
            </a:extLst>
          </a:blip>
          <a:srcRect l="7958" r="4959" b="45455"/>
          <a:stretch/>
        </p:blipFill>
        <p:spPr>
          <a:xfrm>
            <a:off x="40963" y="2286000"/>
            <a:ext cx="12088323" cy="3013149"/>
          </a:xfrm>
          <a:prstGeom prst="rect">
            <a:avLst/>
          </a:prstGeom>
        </p:spPr>
      </p:pic>
      <p:sp>
        <p:nvSpPr>
          <p:cNvPr id="8" name="Rectangle 7">
            <a:extLst>
              <a:ext uri="{FF2B5EF4-FFF2-40B4-BE49-F238E27FC236}">
                <a16:creationId xmlns:a16="http://schemas.microsoft.com/office/drawing/2014/main" id="{B1FD23ED-325F-1A47-8FAD-AE22150FD7DA}"/>
              </a:ext>
            </a:extLst>
          </p:cNvPr>
          <p:cNvSpPr/>
          <p:nvPr/>
        </p:nvSpPr>
        <p:spPr>
          <a:xfrm>
            <a:off x="40963" y="2667000"/>
            <a:ext cx="2321237" cy="12570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8B830186-211C-B042-B135-B7EE7E933EFC}"/>
              </a:ext>
            </a:extLst>
          </p:cNvPr>
          <p:cNvSpPr txBox="1"/>
          <p:nvPr/>
        </p:nvSpPr>
        <p:spPr>
          <a:xfrm>
            <a:off x="10840208" y="4839108"/>
            <a:ext cx="1268296" cy="307777"/>
          </a:xfrm>
          <a:prstGeom prst="rect">
            <a:avLst/>
          </a:prstGeom>
          <a:noFill/>
        </p:spPr>
        <p:txBody>
          <a:bodyPr wrap="none" rtlCol="0">
            <a:spAutoFit/>
          </a:bodyPr>
          <a:lstStyle/>
          <a:p>
            <a:r>
              <a:rPr lang="en-US" sz="1400" dirty="0">
                <a:hlinkClick r:id="rId3"/>
              </a:rPr>
              <a:t>Image source</a:t>
            </a:r>
            <a:endParaRPr lang="en-US" sz="1400" dirty="0"/>
          </a:p>
        </p:txBody>
      </p:sp>
      <p:sp>
        <p:nvSpPr>
          <p:cNvPr id="3" name="Rectangle 2">
            <a:extLst>
              <a:ext uri="{FF2B5EF4-FFF2-40B4-BE49-F238E27FC236}">
                <a16:creationId xmlns:a16="http://schemas.microsoft.com/office/drawing/2014/main" id="{856C2B10-9D3F-C117-FC75-44C83AD63B32}"/>
              </a:ext>
            </a:extLst>
          </p:cNvPr>
          <p:cNvSpPr/>
          <p:nvPr/>
        </p:nvSpPr>
        <p:spPr>
          <a:xfrm>
            <a:off x="0" y="6175449"/>
            <a:ext cx="11582400" cy="584775"/>
          </a:xfrm>
          <a:prstGeom prst="rect">
            <a:avLst/>
          </a:prstGeom>
        </p:spPr>
        <p:txBody>
          <a:bodyPr wrap="square">
            <a:spAutoFit/>
          </a:bodyPr>
          <a:lstStyle/>
          <a:p>
            <a:pPr algn="ctr"/>
            <a:r>
              <a:rPr lang="en-US" sz="1600" dirty="0"/>
              <a:t>J. Devlin, M.-W. Chang, K. Lee, K. Toutanova, </a:t>
            </a:r>
            <a:r>
              <a:rPr lang="en-US" sz="1600" dirty="0">
                <a:hlinkClick r:id="rId4"/>
              </a:rPr>
              <a:t>BERT: Pre-training of Deep Bidirectional Transformers for Language Understanding</a:t>
            </a:r>
            <a:r>
              <a:rPr lang="en-US" sz="1600" dirty="0"/>
              <a:t>, EMNLP 2018</a:t>
            </a:r>
          </a:p>
        </p:txBody>
      </p:sp>
      <p:sp>
        <p:nvSpPr>
          <p:cNvPr id="6" name="Content Placeholder 8">
            <a:extLst>
              <a:ext uri="{FF2B5EF4-FFF2-40B4-BE49-F238E27FC236}">
                <a16:creationId xmlns:a16="http://schemas.microsoft.com/office/drawing/2014/main" id="{5166BE67-1249-2493-391D-A0662E841214}"/>
              </a:ext>
            </a:extLst>
          </p:cNvPr>
          <p:cNvSpPr>
            <a:spLocks noGrp="1"/>
          </p:cNvSpPr>
          <p:nvPr>
            <p:ph idx="1"/>
          </p:nvPr>
        </p:nvSpPr>
        <p:spPr>
          <a:xfrm>
            <a:off x="914400" y="914400"/>
            <a:ext cx="10363200" cy="5257800"/>
          </a:xfrm>
        </p:spPr>
        <p:txBody>
          <a:bodyPr/>
          <a:lstStyle/>
          <a:p>
            <a:pPr marL="457200" indent="-457200">
              <a:buFont typeface="Arial" panose="020B0604020202020204" pitchFamily="34" charset="0"/>
              <a:buChar char="•"/>
            </a:pPr>
            <a:r>
              <a:rPr lang="en-US" dirty="0"/>
              <a:t>At each position, the entire sequence serves as context – full attention is used</a:t>
            </a:r>
          </a:p>
          <a:p>
            <a:endParaRPr lang="en-US" dirty="0"/>
          </a:p>
        </p:txBody>
      </p:sp>
    </p:spTree>
    <p:extLst>
      <p:ext uri="{BB962C8B-B14F-4D97-AF65-F5344CB8AC3E}">
        <p14:creationId xmlns:p14="http://schemas.microsoft.com/office/powerpoint/2010/main" val="22496113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EC3333A-64B3-A947-956F-610E16902252}"/>
              </a:ext>
            </a:extLst>
          </p:cNvPr>
          <p:cNvSpPr/>
          <p:nvPr/>
        </p:nvSpPr>
        <p:spPr>
          <a:xfrm>
            <a:off x="685800" y="685800"/>
            <a:ext cx="108966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3317094-9C0F-3E49-A801-DA9BEB9644C2}"/>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A22D4221-280A-624E-86FD-D71BC85ACF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6607" y="0"/>
            <a:ext cx="8838785" cy="6858000"/>
          </a:xfrm>
          <a:prstGeom prst="rect">
            <a:avLst/>
          </a:prstGeom>
        </p:spPr>
      </p:pic>
      <p:sp>
        <p:nvSpPr>
          <p:cNvPr id="6" name="TextBox 5">
            <a:extLst>
              <a:ext uri="{FF2B5EF4-FFF2-40B4-BE49-F238E27FC236}">
                <a16:creationId xmlns:a16="http://schemas.microsoft.com/office/drawing/2014/main" id="{FB255602-2FEC-C94E-9AEE-58C3390AF173}"/>
              </a:ext>
            </a:extLst>
          </p:cNvPr>
          <p:cNvSpPr txBox="1"/>
          <p:nvPr/>
        </p:nvSpPr>
        <p:spPr>
          <a:xfrm>
            <a:off x="10972800" y="6248400"/>
            <a:ext cx="915635" cy="369332"/>
          </a:xfrm>
          <a:prstGeom prst="rect">
            <a:avLst/>
          </a:prstGeom>
          <a:noFill/>
        </p:spPr>
        <p:txBody>
          <a:bodyPr wrap="none" rtlCol="0">
            <a:spAutoFit/>
          </a:bodyPr>
          <a:lstStyle/>
          <a:p>
            <a:r>
              <a:rPr lang="en-US" dirty="0">
                <a:hlinkClick r:id="rId3"/>
              </a:rPr>
              <a:t>Source</a:t>
            </a:r>
            <a:endParaRPr lang="en-US" dirty="0"/>
          </a:p>
        </p:txBody>
      </p:sp>
      <p:sp>
        <p:nvSpPr>
          <p:cNvPr id="8" name="TextBox 7">
            <a:extLst>
              <a:ext uri="{FF2B5EF4-FFF2-40B4-BE49-F238E27FC236}">
                <a16:creationId xmlns:a16="http://schemas.microsoft.com/office/drawing/2014/main" id="{B13968EB-0FFE-0A49-B62A-3A993521E36C}"/>
              </a:ext>
            </a:extLst>
          </p:cNvPr>
          <p:cNvSpPr txBox="1"/>
          <p:nvPr/>
        </p:nvSpPr>
        <p:spPr>
          <a:xfrm>
            <a:off x="4876800" y="6535579"/>
            <a:ext cx="553357" cy="246221"/>
          </a:xfrm>
          <a:prstGeom prst="rect">
            <a:avLst/>
          </a:prstGeom>
          <a:noFill/>
        </p:spPr>
        <p:txBody>
          <a:bodyPr wrap="none" rtlCol="0">
            <a:spAutoFit/>
          </a:bodyPr>
          <a:lstStyle/>
          <a:p>
            <a:r>
              <a:rPr lang="en-US" sz="1000" dirty="0"/>
              <a:t>(2013)</a:t>
            </a:r>
          </a:p>
        </p:txBody>
      </p:sp>
    </p:spTree>
    <p:extLst>
      <p:ext uri="{BB962C8B-B14F-4D97-AF65-F5344CB8AC3E}">
        <p14:creationId xmlns:p14="http://schemas.microsoft.com/office/powerpoint/2010/main" val="35601117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15153C-79A6-8643-B2E5-D3C01893B9FD}"/>
              </a:ext>
            </a:extLst>
          </p:cNvPr>
          <p:cNvSpPr>
            <a:spLocks noGrp="1"/>
          </p:cNvSpPr>
          <p:nvPr>
            <p:ph type="title"/>
          </p:nvPr>
        </p:nvSpPr>
        <p:spPr/>
        <p:txBody>
          <a:bodyPr/>
          <a:lstStyle/>
          <a:p>
            <a:r>
              <a:rPr lang="en-US" dirty="0"/>
              <a:t>Scaling behavior of large language models</a:t>
            </a:r>
          </a:p>
        </p:txBody>
      </p:sp>
      <p:sp>
        <p:nvSpPr>
          <p:cNvPr id="3" name="Rectangle 2">
            <a:extLst>
              <a:ext uri="{FF2B5EF4-FFF2-40B4-BE49-F238E27FC236}">
                <a16:creationId xmlns:a16="http://schemas.microsoft.com/office/drawing/2014/main" id="{2E6C7F74-3C09-6444-81EC-E32B05D32443}"/>
              </a:ext>
            </a:extLst>
          </p:cNvPr>
          <p:cNvSpPr/>
          <p:nvPr/>
        </p:nvSpPr>
        <p:spPr>
          <a:xfrm>
            <a:off x="2425764" y="6324600"/>
            <a:ext cx="7340471" cy="369332"/>
          </a:xfrm>
          <a:prstGeom prst="rect">
            <a:avLst/>
          </a:prstGeom>
        </p:spPr>
        <p:txBody>
          <a:bodyPr wrap="none">
            <a:spAutoFit/>
          </a:bodyPr>
          <a:lstStyle/>
          <a:p>
            <a:r>
              <a:rPr lang="en-US" dirty="0"/>
              <a:t>J. Kaplan et al. </a:t>
            </a:r>
            <a:r>
              <a:rPr lang="en-US" dirty="0">
                <a:hlinkClick r:id="rId2"/>
              </a:rPr>
              <a:t>Scaling Laws for Neural Language Models</a:t>
            </a:r>
            <a:r>
              <a:rPr lang="en-US" dirty="0"/>
              <a:t>. </a:t>
            </a:r>
            <a:r>
              <a:rPr lang="en-US" dirty="0" err="1"/>
              <a:t>arXiv</a:t>
            </a:r>
            <a:r>
              <a:rPr lang="en-US" dirty="0"/>
              <a:t> 2020</a:t>
            </a:r>
          </a:p>
        </p:txBody>
      </p:sp>
      <p:pic>
        <p:nvPicPr>
          <p:cNvPr id="5" name="Picture 4">
            <a:extLst>
              <a:ext uri="{FF2B5EF4-FFF2-40B4-BE49-F238E27FC236}">
                <a16:creationId xmlns:a16="http://schemas.microsoft.com/office/drawing/2014/main" id="{FD0FCFF2-0662-6844-BCDA-796B2498B1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64883"/>
            <a:ext cx="12192000" cy="5283517"/>
          </a:xfrm>
          <a:prstGeom prst="rect">
            <a:avLst/>
          </a:prstGeom>
        </p:spPr>
      </p:pic>
    </p:spTree>
    <p:extLst>
      <p:ext uri="{BB962C8B-B14F-4D97-AF65-F5344CB8AC3E}">
        <p14:creationId xmlns:p14="http://schemas.microsoft.com/office/powerpoint/2010/main" val="2001593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15153C-79A6-8643-B2E5-D3C01893B9FD}"/>
              </a:ext>
            </a:extLst>
          </p:cNvPr>
          <p:cNvSpPr>
            <a:spLocks noGrp="1"/>
          </p:cNvSpPr>
          <p:nvPr>
            <p:ph type="title"/>
          </p:nvPr>
        </p:nvSpPr>
        <p:spPr/>
        <p:txBody>
          <a:bodyPr/>
          <a:lstStyle/>
          <a:p>
            <a:r>
              <a:rPr lang="en-US" dirty="0"/>
              <a:t>Scaling behavior of large language models</a:t>
            </a:r>
          </a:p>
        </p:txBody>
      </p:sp>
      <p:sp>
        <p:nvSpPr>
          <p:cNvPr id="3" name="Rectangle 2">
            <a:extLst>
              <a:ext uri="{FF2B5EF4-FFF2-40B4-BE49-F238E27FC236}">
                <a16:creationId xmlns:a16="http://schemas.microsoft.com/office/drawing/2014/main" id="{2E6C7F74-3C09-6444-81EC-E32B05D32443}"/>
              </a:ext>
            </a:extLst>
          </p:cNvPr>
          <p:cNvSpPr/>
          <p:nvPr/>
        </p:nvSpPr>
        <p:spPr>
          <a:xfrm>
            <a:off x="2425764" y="6324600"/>
            <a:ext cx="7340471" cy="369332"/>
          </a:xfrm>
          <a:prstGeom prst="rect">
            <a:avLst/>
          </a:prstGeom>
        </p:spPr>
        <p:txBody>
          <a:bodyPr wrap="none">
            <a:spAutoFit/>
          </a:bodyPr>
          <a:lstStyle/>
          <a:p>
            <a:r>
              <a:rPr lang="en-US" dirty="0"/>
              <a:t>J. Kaplan et al. </a:t>
            </a:r>
            <a:r>
              <a:rPr lang="en-US" dirty="0">
                <a:hlinkClick r:id="rId2"/>
              </a:rPr>
              <a:t>Scaling Laws for Neural Language Models</a:t>
            </a:r>
            <a:r>
              <a:rPr lang="en-US" dirty="0"/>
              <a:t>. </a:t>
            </a:r>
            <a:r>
              <a:rPr lang="en-US" dirty="0" err="1"/>
              <a:t>arXiv</a:t>
            </a:r>
            <a:r>
              <a:rPr lang="en-US" dirty="0"/>
              <a:t> 2020</a:t>
            </a:r>
          </a:p>
        </p:txBody>
      </p:sp>
      <p:pic>
        <p:nvPicPr>
          <p:cNvPr id="6" name="Picture 5">
            <a:extLst>
              <a:ext uri="{FF2B5EF4-FFF2-40B4-BE49-F238E27FC236}">
                <a16:creationId xmlns:a16="http://schemas.microsoft.com/office/drawing/2014/main" id="{528C8EE8-FBD5-0549-A4C1-6686CBC7AD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997249"/>
            <a:ext cx="11125200" cy="5307757"/>
          </a:xfrm>
          <a:prstGeom prst="rect">
            <a:avLst/>
          </a:prstGeom>
        </p:spPr>
      </p:pic>
    </p:spTree>
    <p:extLst>
      <p:ext uri="{BB962C8B-B14F-4D97-AF65-F5344CB8AC3E}">
        <p14:creationId xmlns:p14="http://schemas.microsoft.com/office/powerpoint/2010/main" val="39258095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15153C-79A6-8643-B2E5-D3C01893B9FD}"/>
              </a:ext>
            </a:extLst>
          </p:cNvPr>
          <p:cNvSpPr>
            <a:spLocks noGrp="1"/>
          </p:cNvSpPr>
          <p:nvPr>
            <p:ph type="title"/>
          </p:nvPr>
        </p:nvSpPr>
        <p:spPr/>
        <p:txBody>
          <a:bodyPr/>
          <a:lstStyle/>
          <a:p>
            <a:r>
              <a:rPr lang="en-US" dirty="0"/>
              <a:t>Scaling behavior of large language models</a:t>
            </a:r>
          </a:p>
        </p:txBody>
      </p:sp>
      <p:sp>
        <p:nvSpPr>
          <p:cNvPr id="3" name="Rectangle 2">
            <a:extLst>
              <a:ext uri="{FF2B5EF4-FFF2-40B4-BE49-F238E27FC236}">
                <a16:creationId xmlns:a16="http://schemas.microsoft.com/office/drawing/2014/main" id="{2E6C7F74-3C09-6444-81EC-E32B05D32443}"/>
              </a:ext>
            </a:extLst>
          </p:cNvPr>
          <p:cNvSpPr/>
          <p:nvPr/>
        </p:nvSpPr>
        <p:spPr>
          <a:xfrm>
            <a:off x="2425764" y="6324600"/>
            <a:ext cx="7340471" cy="369332"/>
          </a:xfrm>
          <a:prstGeom prst="rect">
            <a:avLst/>
          </a:prstGeom>
        </p:spPr>
        <p:txBody>
          <a:bodyPr wrap="none">
            <a:spAutoFit/>
          </a:bodyPr>
          <a:lstStyle/>
          <a:p>
            <a:r>
              <a:rPr lang="en-US" dirty="0"/>
              <a:t>J. Kaplan et al. </a:t>
            </a:r>
            <a:r>
              <a:rPr lang="en-US" dirty="0">
                <a:hlinkClick r:id="rId2"/>
              </a:rPr>
              <a:t>Scaling Laws for Neural Language Models</a:t>
            </a:r>
            <a:r>
              <a:rPr lang="en-US" dirty="0"/>
              <a:t>. </a:t>
            </a:r>
            <a:r>
              <a:rPr lang="en-US" dirty="0" err="1"/>
              <a:t>arXiv</a:t>
            </a:r>
            <a:r>
              <a:rPr lang="en-US" dirty="0"/>
              <a:t> 2020</a:t>
            </a:r>
          </a:p>
        </p:txBody>
      </p:sp>
      <p:pic>
        <p:nvPicPr>
          <p:cNvPr id="5" name="Picture 4">
            <a:extLst>
              <a:ext uri="{FF2B5EF4-FFF2-40B4-BE49-F238E27FC236}">
                <a16:creationId xmlns:a16="http://schemas.microsoft.com/office/drawing/2014/main" id="{5315D633-ADEB-CA48-B0AD-DA80F2803B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0252" y="990546"/>
            <a:ext cx="9218119" cy="990654"/>
          </a:xfrm>
          <a:prstGeom prst="rect">
            <a:avLst/>
          </a:prstGeom>
        </p:spPr>
      </p:pic>
      <p:pic>
        <p:nvPicPr>
          <p:cNvPr id="8" name="Picture 7">
            <a:extLst>
              <a:ext uri="{FF2B5EF4-FFF2-40B4-BE49-F238E27FC236}">
                <a16:creationId xmlns:a16="http://schemas.microsoft.com/office/drawing/2014/main" id="{19CA071C-BF9B-3F43-BAE2-7D784736E4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90253" y="2123913"/>
            <a:ext cx="9218120" cy="1024236"/>
          </a:xfrm>
          <a:prstGeom prst="rect">
            <a:avLst/>
          </a:prstGeom>
        </p:spPr>
      </p:pic>
      <p:pic>
        <p:nvPicPr>
          <p:cNvPr id="10" name="Picture 9">
            <a:extLst>
              <a:ext uri="{FF2B5EF4-FFF2-40B4-BE49-F238E27FC236}">
                <a16:creationId xmlns:a16="http://schemas.microsoft.com/office/drawing/2014/main" id="{CD1EA87D-E2E0-564E-BA7F-CD0D2A5F3E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90253" y="3209196"/>
            <a:ext cx="9211491" cy="3115404"/>
          </a:xfrm>
          <a:prstGeom prst="rect">
            <a:avLst/>
          </a:prstGeom>
        </p:spPr>
      </p:pic>
      <p:sp>
        <p:nvSpPr>
          <p:cNvPr id="11" name="Rectangle 10">
            <a:extLst>
              <a:ext uri="{FF2B5EF4-FFF2-40B4-BE49-F238E27FC236}">
                <a16:creationId xmlns:a16="http://schemas.microsoft.com/office/drawing/2014/main" id="{331293E8-8F87-3942-921C-4555395D960E}"/>
              </a:ext>
            </a:extLst>
          </p:cNvPr>
          <p:cNvSpPr/>
          <p:nvPr/>
        </p:nvSpPr>
        <p:spPr>
          <a:xfrm>
            <a:off x="9982200" y="1752600"/>
            <a:ext cx="726173"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E8282B8-A0E8-AA40-A80B-780D1946AA48}"/>
              </a:ext>
            </a:extLst>
          </p:cNvPr>
          <p:cNvSpPr/>
          <p:nvPr/>
        </p:nvSpPr>
        <p:spPr>
          <a:xfrm>
            <a:off x="8458200" y="2839864"/>
            <a:ext cx="990600" cy="3693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883BE6C-4795-5D4B-8912-5B6CD1E80F90}"/>
              </a:ext>
            </a:extLst>
          </p:cNvPr>
          <p:cNvSpPr/>
          <p:nvPr/>
        </p:nvSpPr>
        <p:spPr>
          <a:xfrm>
            <a:off x="8610600" y="3925146"/>
            <a:ext cx="1371600" cy="4182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716BB5C-2E54-C34F-94B1-28C62D6FADB8}"/>
              </a:ext>
            </a:extLst>
          </p:cNvPr>
          <p:cNvSpPr/>
          <p:nvPr/>
        </p:nvSpPr>
        <p:spPr>
          <a:xfrm>
            <a:off x="8458200" y="4634564"/>
            <a:ext cx="1371600" cy="4182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985FBA3-5FAC-894F-A022-52912FAC7913}"/>
              </a:ext>
            </a:extLst>
          </p:cNvPr>
          <p:cNvSpPr/>
          <p:nvPr/>
        </p:nvSpPr>
        <p:spPr>
          <a:xfrm>
            <a:off x="8425115" y="5992677"/>
            <a:ext cx="1371600" cy="3319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620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B52A06-FC39-964E-836F-28FB5DE49BC8}"/>
              </a:ext>
            </a:extLst>
          </p:cNvPr>
          <p:cNvSpPr>
            <a:spLocks noGrp="1"/>
          </p:cNvSpPr>
          <p:nvPr>
            <p:ph type="title"/>
          </p:nvPr>
        </p:nvSpPr>
        <p:spPr/>
        <p:txBody>
          <a:bodyPr/>
          <a:lstStyle/>
          <a:p>
            <a:r>
              <a:rPr lang="en-US" dirty="0" err="1"/>
              <a:t>OpenAI</a:t>
            </a:r>
            <a:r>
              <a:rPr lang="en-US" dirty="0"/>
              <a:t> GPT (Generative Pre-Training)</a:t>
            </a:r>
          </a:p>
        </p:txBody>
      </p:sp>
      <p:sp>
        <p:nvSpPr>
          <p:cNvPr id="9" name="Content Placeholder 8">
            <a:extLst>
              <a:ext uri="{FF2B5EF4-FFF2-40B4-BE49-F238E27FC236}">
                <a16:creationId xmlns:a16="http://schemas.microsoft.com/office/drawing/2014/main" id="{549C7748-9D69-6341-AAC8-9ADE29C95543}"/>
              </a:ext>
            </a:extLst>
          </p:cNvPr>
          <p:cNvSpPr>
            <a:spLocks noGrp="1"/>
          </p:cNvSpPr>
          <p:nvPr>
            <p:ph idx="1"/>
          </p:nvPr>
        </p:nvSpPr>
        <p:spPr/>
        <p:txBody>
          <a:bodyPr/>
          <a:lstStyle/>
          <a:p>
            <a:pPr marL="457200" indent="-457200">
              <a:buFont typeface="Arial" panose="020B0604020202020204" pitchFamily="34" charset="0"/>
              <a:buChar char="•"/>
            </a:pPr>
            <a:r>
              <a:rPr lang="en-US" dirty="0"/>
              <a:t>Pre-training task: next token prediction (causal language modeling)</a:t>
            </a:r>
          </a:p>
          <a:p>
            <a:endParaRPr lang="en-US" dirty="0"/>
          </a:p>
        </p:txBody>
      </p:sp>
      <p:pic>
        <p:nvPicPr>
          <p:cNvPr id="4" name="Picture 3">
            <a:extLst>
              <a:ext uri="{FF2B5EF4-FFF2-40B4-BE49-F238E27FC236}">
                <a16:creationId xmlns:a16="http://schemas.microsoft.com/office/drawing/2014/main" id="{4984BF35-A337-1548-98DE-08FFFF3E68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2800" y="1809881"/>
            <a:ext cx="5486400" cy="4385510"/>
          </a:xfrm>
          <a:prstGeom prst="rect">
            <a:avLst/>
          </a:prstGeom>
        </p:spPr>
      </p:pic>
      <p:sp>
        <p:nvSpPr>
          <p:cNvPr id="7" name="TextBox 6">
            <a:extLst>
              <a:ext uri="{FF2B5EF4-FFF2-40B4-BE49-F238E27FC236}">
                <a16:creationId xmlns:a16="http://schemas.microsoft.com/office/drawing/2014/main" id="{F9F09E6E-4FCC-CA42-8CB5-F8EB5BA40D51}"/>
              </a:ext>
            </a:extLst>
          </p:cNvPr>
          <p:cNvSpPr txBox="1"/>
          <p:nvPr/>
        </p:nvSpPr>
        <p:spPr>
          <a:xfrm>
            <a:off x="10744200" y="6506841"/>
            <a:ext cx="1268296" cy="307777"/>
          </a:xfrm>
          <a:prstGeom prst="rect">
            <a:avLst/>
          </a:prstGeom>
          <a:noFill/>
        </p:spPr>
        <p:txBody>
          <a:bodyPr wrap="none" rtlCol="0">
            <a:spAutoFit/>
          </a:bodyPr>
          <a:lstStyle/>
          <a:p>
            <a:r>
              <a:rPr lang="en-US" sz="1400" dirty="0">
                <a:hlinkClick r:id="rId4"/>
              </a:rPr>
              <a:t>Image source</a:t>
            </a:r>
            <a:endParaRPr lang="en-US" sz="1400" dirty="0"/>
          </a:p>
        </p:txBody>
      </p:sp>
      <p:sp>
        <p:nvSpPr>
          <p:cNvPr id="8" name="Rectangle 7">
            <a:extLst>
              <a:ext uri="{FF2B5EF4-FFF2-40B4-BE49-F238E27FC236}">
                <a16:creationId xmlns:a16="http://schemas.microsoft.com/office/drawing/2014/main" id="{F160895F-1E98-F241-8B24-A386EF356E7D}"/>
              </a:ext>
            </a:extLst>
          </p:cNvPr>
          <p:cNvSpPr/>
          <p:nvPr/>
        </p:nvSpPr>
        <p:spPr>
          <a:xfrm>
            <a:off x="2272748" y="6400800"/>
            <a:ext cx="8242852" cy="338554"/>
          </a:xfrm>
          <a:prstGeom prst="rect">
            <a:avLst/>
          </a:prstGeom>
        </p:spPr>
        <p:txBody>
          <a:bodyPr wrap="square">
            <a:spAutoFit/>
          </a:bodyPr>
          <a:lstStyle/>
          <a:p>
            <a:r>
              <a:rPr lang="en-US" sz="1600" dirty="0"/>
              <a:t>A. Radford et al. </a:t>
            </a:r>
            <a:r>
              <a:rPr lang="en-US" sz="1600" dirty="0">
                <a:hlinkClick r:id="rId5"/>
              </a:rPr>
              <a:t>Improving language understanding by </a:t>
            </a:r>
            <a:r>
              <a:rPr lang="en-US" sz="1600">
                <a:hlinkClick r:id="rId5"/>
              </a:rPr>
              <a:t>generative pre-training</a:t>
            </a:r>
            <a:r>
              <a:rPr lang="en-US" sz="1600" dirty="0"/>
              <a:t>.</a:t>
            </a:r>
            <a:r>
              <a:rPr lang="en-US" sz="1600"/>
              <a:t> </a:t>
            </a:r>
            <a:r>
              <a:rPr lang="en-US" sz="1600" dirty="0"/>
              <a:t>2018</a:t>
            </a:r>
          </a:p>
        </p:txBody>
      </p:sp>
    </p:spTree>
    <p:extLst>
      <p:ext uri="{BB962C8B-B14F-4D97-AF65-F5344CB8AC3E}">
        <p14:creationId xmlns:p14="http://schemas.microsoft.com/office/powerpoint/2010/main" val="36782846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291ED-2E6E-7947-93BC-D7E0A8F1CE2B}"/>
              </a:ext>
            </a:extLst>
          </p:cNvPr>
          <p:cNvSpPr>
            <a:spLocks noGrp="1"/>
          </p:cNvSpPr>
          <p:nvPr>
            <p:ph type="title"/>
          </p:nvPr>
        </p:nvSpPr>
        <p:spPr/>
        <p:txBody>
          <a:bodyPr/>
          <a:lstStyle/>
          <a:p>
            <a:r>
              <a:rPr lang="en-US" dirty="0"/>
              <a:t>GPT-2 and GPT-3</a:t>
            </a:r>
          </a:p>
        </p:txBody>
      </p:sp>
      <p:sp>
        <p:nvSpPr>
          <p:cNvPr id="5" name="Content Placeholder 4">
            <a:extLst>
              <a:ext uri="{FF2B5EF4-FFF2-40B4-BE49-F238E27FC236}">
                <a16:creationId xmlns:a16="http://schemas.microsoft.com/office/drawing/2014/main" id="{BC450042-99CD-1946-BE32-622D7072E897}"/>
              </a:ext>
            </a:extLst>
          </p:cNvPr>
          <p:cNvSpPr>
            <a:spLocks noGrp="1"/>
          </p:cNvSpPr>
          <p:nvPr>
            <p:ph idx="1"/>
          </p:nvPr>
        </p:nvSpPr>
        <p:spPr/>
        <p:txBody>
          <a:bodyPr/>
          <a:lstStyle/>
          <a:p>
            <a:pPr marL="457200" indent="-457200">
              <a:buFont typeface="Arial" panose="020B0604020202020204" pitchFamily="34" charset="0"/>
              <a:buChar char="•"/>
            </a:pPr>
            <a:r>
              <a:rPr lang="en-US" dirty="0"/>
              <a:t>Key idea: if the model and training datasets are big enough, model can adapt to new tasks </a:t>
            </a:r>
            <a:r>
              <a:rPr lang="en-US" i="1" dirty="0"/>
              <a:t>without fine-tuning</a:t>
            </a:r>
          </a:p>
        </p:txBody>
      </p:sp>
      <p:sp>
        <p:nvSpPr>
          <p:cNvPr id="3" name="Rectangle 2">
            <a:extLst>
              <a:ext uri="{FF2B5EF4-FFF2-40B4-BE49-F238E27FC236}">
                <a16:creationId xmlns:a16="http://schemas.microsoft.com/office/drawing/2014/main" id="{90A54448-2151-4247-A09A-A150D7F8D414}"/>
              </a:ext>
            </a:extLst>
          </p:cNvPr>
          <p:cNvSpPr/>
          <p:nvPr/>
        </p:nvSpPr>
        <p:spPr>
          <a:xfrm>
            <a:off x="2057400" y="6152899"/>
            <a:ext cx="8077200" cy="338554"/>
          </a:xfrm>
          <a:prstGeom prst="rect">
            <a:avLst/>
          </a:prstGeom>
        </p:spPr>
        <p:txBody>
          <a:bodyPr wrap="square">
            <a:spAutoFit/>
          </a:bodyPr>
          <a:lstStyle/>
          <a:p>
            <a:pPr algn="ctr"/>
            <a:r>
              <a:rPr lang="en-US" sz="1600" dirty="0"/>
              <a:t>GPT-2: A. Radford et al., </a:t>
            </a:r>
            <a:r>
              <a:rPr lang="en-US" sz="1600" dirty="0">
                <a:hlinkClick r:id="rId3"/>
              </a:rPr>
              <a:t>Language models are unsupervised multitask learners</a:t>
            </a:r>
            <a:r>
              <a:rPr lang="en-US" sz="1600" dirty="0"/>
              <a:t>, 2019</a:t>
            </a:r>
          </a:p>
        </p:txBody>
      </p:sp>
      <p:sp>
        <p:nvSpPr>
          <p:cNvPr id="4" name="Rectangle 3">
            <a:extLst>
              <a:ext uri="{FF2B5EF4-FFF2-40B4-BE49-F238E27FC236}">
                <a16:creationId xmlns:a16="http://schemas.microsoft.com/office/drawing/2014/main" id="{2FED18FF-8FA3-E44F-AFC1-E1C3A1605549}"/>
              </a:ext>
            </a:extLst>
          </p:cNvPr>
          <p:cNvSpPr/>
          <p:nvPr/>
        </p:nvSpPr>
        <p:spPr>
          <a:xfrm>
            <a:off x="1447800" y="6491453"/>
            <a:ext cx="9525000" cy="338554"/>
          </a:xfrm>
          <a:prstGeom prst="rect">
            <a:avLst/>
          </a:prstGeom>
        </p:spPr>
        <p:txBody>
          <a:bodyPr wrap="square">
            <a:spAutoFit/>
          </a:bodyPr>
          <a:lstStyle/>
          <a:p>
            <a:r>
              <a:rPr lang="en-US" sz="1600" dirty="0"/>
              <a:t>GPT-3: T. Brown et al., </a:t>
            </a:r>
            <a:r>
              <a:rPr lang="en-US" sz="1600" dirty="0">
                <a:hlinkClick r:id="rId4"/>
              </a:rPr>
              <a:t>Language models are few-shot learners</a:t>
            </a:r>
            <a:r>
              <a:rPr lang="en-US" sz="1600" dirty="0"/>
              <a:t>, </a:t>
            </a:r>
            <a:r>
              <a:rPr lang="en-US" sz="1600" dirty="0" err="1"/>
              <a:t>NeurIPS</a:t>
            </a:r>
            <a:r>
              <a:rPr lang="en-US" sz="1600" dirty="0"/>
              <a:t> 2020 (Best Paper Award)</a:t>
            </a:r>
          </a:p>
        </p:txBody>
      </p:sp>
      <p:graphicFrame>
        <p:nvGraphicFramePr>
          <p:cNvPr id="8" name="Table 7">
            <a:extLst>
              <a:ext uri="{FF2B5EF4-FFF2-40B4-BE49-F238E27FC236}">
                <a16:creationId xmlns:a16="http://schemas.microsoft.com/office/drawing/2014/main" id="{CA93DD27-D782-724D-ABBD-D44251F858C5}"/>
              </a:ext>
            </a:extLst>
          </p:cNvPr>
          <p:cNvGraphicFramePr>
            <a:graphicFrameLocks noGrp="1"/>
          </p:cNvGraphicFramePr>
          <p:nvPr>
            <p:extLst>
              <p:ext uri="{D42A27DB-BD31-4B8C-83A1-F6EECF244321}">
                <p14:modId xmlns:p14="http://schemas.microsoft.com/office/powerpoint/2010/main" val="1632694690"/>
              </p:ext>
            </p:extLst>
          </p:nvPr>
        </p:nvGraphicFramePr>
        <p:xfrm>
          <a:off x="723900" y="1957530"/>
          <a:ext cx="10744199" cy="1166670"/>
        </p:xfrm>
        <a:graphic>
          <a:graphicData uri="http://schemas.openxmlformats.org/drawingml/2006/table">
            <a:tbl>
              <a:tblPr firstRow="1" bandRow="1">
                <a:tableStyleId>{5C22544A-7EE6-4342-B048-85BDC9FD1C3A}</a:tableStyleId>
              </a:tblPr>
              <a:tblGrid>
                <a:gridCol w="1104900">
                  <a:extLst>
                    <a:ext uri="{9D8B030D-6E8A-4147-A177-3AD203B41FA5}">
                      <a16:colId xmlns:a16="http://schemas.microsoft.com/office/drawing/2014/main" val="20000"/>
                    </a:ext>
                  </a:extLst>
                </a:gridCol>
                <a:gridCol w="990600">
                  <a:extLst>
                    <a:ext uri="{9D8B030D-6E8A-4147-A177-3AD203B41FA5}">
                      <a16:colId xmlns:a16="http://schemas.microsoft.com/office/drawing/2014/main" val="20001"/>
                    </a:ext>
                  </a:extLst>
                </a:gridCol>
                <a:gridCol w="1447800">
                  <a:extLst>
                    <a:ext uri="{9D8B030D-6E8A-4147-A177-3AD203B41FA5}">
                      <a16:colId xmlns:a16="http://schemas.microsoft.com/office/drawing/2014/main" val="20002"/>
                    </a:ext>
                  </a:extLst>
                </a:gridCol>
                <a:gridCol w="914400">
                  <a:extLst>
                    <a:ext uri="{9D8B030D-6E8A-4147-A177-3AD203B41FA5}">
                      <a16:colId xmlns:a16="http://schemas.microsoft.com/office/drawing/2014/main" val="20003"/>
                    </a:ext>
                  </a:extLst>
                </a:gridCol>
                <a:gridCol w="1295400">
                  <a:extLst>
                    <a:ext uri="{9D8B030D-6E8A-4147-A177-3AD203B41FA5}">
                      <a16:colId xmlns:a16="http://schemas.microsoft.com/office/drawing/2014/main" val="20004"/>
                    </a:ext>
                  </a:extLst>
                </a:gridCol>
                <a:gridCol w="4991099">
                  <a:extLst>
                    <a:ext uri="{9D8B030D-6E8A-4147-A177-3AD203B41FA5}">
                      <a16:colId xmlns:a16="http://schemas.microsoft.com/office/drawing/2014/main" val="20005"/>
                    </a:ext>
                  </a:extLst>
                </a:gridCol>
              </a:tblGrid>
              <a:tr h="388890">
                <a:tc>
                  <a:txBody>
                    <a:bodyPr/>
                    <a:lstStyle/>
                    <a:p>
                      <a:r>
                        <a:rPr lang="en-US" sz="1600" dirty="0"/>
                        <a:t>Model</a:t>
                      </a:r>
                    </a:p>
                  </a:txBody>
                  <a:tcPr anchor="ctr">
                    <a:solidFill>
                      <a:schemeClr val="accent2"/>
                    </a:solidFill>
                  </a:tcPr>
                </a:tc>
                <a:tc>
                  <a:txBody>
                    <a:bodyPr/>
                    <a:lstStyle/>
                    <a:p>
                      <a:r>
                        <a:rPr lang="en-US" sz="1600" dirty="0"/>
                        <a:t>Layers</a:t>
                      </a:r>
                    </a:p>
                  </a:txBody>
                  <a:tcPr anchor="ctr">
                    <a:solidFill>
                      <a:schemeClr val="accent2"/>
                    </a:solidFill>
                  </a:tcPr>
                </a:tc>
                <a:tc>
                  <a:txBody>
                    <a:bodyPr/>
                    <a:lstStyle/>
                    <a:p>
                      <a:r>
                        <a:rPr lang="en-US" sz="1600" dirty="0"/>
                        <a:t>Hidden dim.</a:t>
                      </a:r>
                    </a:p>
                  </a:txBody>
                  <a:tcPr anchor="ctr">
                    <a:solidFill>
                      <a:schemeClr val="accent2"/>
                    </a:solidFill>
                  </a:tcPr>
                </a:tc>
                <a:tc>
                  <a:txBody>
                    <a:bodyPr/>
                    <a:lstStyle/>
                    <a:p>
                      <a:r>
                        <a:rPr lang="en-US" sz="1600" dirty="0"/>
                        <a:t>Heads</a:t>
                      </a:r>
                    </a:p>
                  </a:txBody>
                  <a:tcPr anchor="ctr">
                    <a:solidFill>
                      <a:schemeClr val="accent2"/>
                    </a:solidFill>
                  </a:tcPr>
                </a:tc>
                <a:tc>
                  <a:txBody>
                    <a:bodyPr/>
                    <a:lstStyle/>
                    <a:p>
                      <a:r>
                        <a:rPr lang="en-US" sz="1600" dirty="0" err="1"/>
                        <a:t>Params</a:t>
                      </a:r>
                      <a:endParaRPr lang="en-US" sz="1600" dirty="0"/>
                    </a:p>
                  </a:txBody>
                  <a:tcPr anchor="ctr">
                    <a:solidFill>
                      <a:schemeClr val="accent2"/>
                    </a:solidFill>
                  </a:tcPr>
                </a:tc>
                <a:tc>
                  <a:txBody>
                    <a:bodyPr/>
                    <a:lstStyle/>
                    <a:p>
                      <a:r>
                        <a:rPr lang="en-US" sz="1600" dirty="0"/>
                        <a:t>Dataset</a:t>
                      </a:r>
                    </a:p>
                  </a:txBody>
                  <a:tcPr anchor="ctr">
                    <a:solidFill>
                      <a:schemeClr val="accent2"/>
                    </a:solidFill>
                  </a:tcPr>
                </a:tc>
                <a:extLst>
                  <a:ext uri="{0D108BD9-81ED-4DB2-BD59-A6C34878D82A}">
                    <a16:rowId xmlns:a16="http://schemas.microsoft.com/office/drawing/2014/main" val="10000"/>
                  </a:ext>
                </a:extLst>
              </a:tr>
              <a:tr h="388890">
                <a:tc>
                  <a:txBody>
                    <a:bodyPr/>
                    <a:lstStyle/>
                    <a:p>
                      <a:r>
                        <a:rPr lang="en-US" sz="1600" dirty="0"/>
                        <a:t>GPT-2</a:t>
                      </a:r>
                    </a:p>
                  </a:txBody>
                  <a:tcPr anchor="ctr">
                    <a:solidFill>
                      <a:schemeClr val="accent2">
                        <a:lumMod val="20000"/>
                        <a:lumOff val="80000"/>
                      </a:schemeClr>
                    </a:solidFill>
                  </a:tcPr>
                </a:tc>
                <a:tc>
                  <a:txBody>
                    <a:bodyPr/>
                    <a:lstStyle/>
                    <a:p>
                      <a:r>
                        <a:rPr lang="en-US" sz="1600" dirty="0"/>
                        <a:t>48</a:t>
                      </a:r>
                    </a:p>
                  </a:txBody>
                  <a:tcPr anchor="ctr">
                    <a:solidFill>
                      <a:schemeClr val="accent2">
                        <a:lumMod val="20000"/>
                        <a:lumOff val="80000"/>
                      </a:schemeClr>
                    </a:solidFill>
                  </a:tcPr>
                </a:tc>
                <a:tc>
                  <a:txBody>
                    <a:bodyPr/>
                    <a:lstStyle/>
                    <a:p>
                      <a:r>
                        <a:rPr lang="en-US" sz="1600" dirty="0"/>
                        <a:t>1600</a:t>
                      </a:r>
                    </a:p>
                  </a:txBody>
                  <a:tcPr anchor="ctr">
                    <a:solidFill>
                      <a:schemeClr val="accent2">
                        <a:lumMod val="20000"/>
                        <a:lumOff val="80000"/>
                      </a:schemeClr>
                    </a:solidFill>
                  </a:tcPr>
                </a:tc>
                <a:tc>
                  <a:txBody>
                    <a:bodyPr/>
                    <a:lstStyle/>
                    <a:p>
                      <a:r>
                        <a:rPr lang="en-US" sz="1600" dirty="0"/>
                        <a:t>?</a:t>
                      </a:r>
                    </a:p>
                  </a:txBody>
                  <a:tcPr anchor="ctr">
                    <a:solidFill>
                      <a:schemeClr val="accent2">
                        <a:lumMod val="20000"/>
                        <a:lumOff val="80000"/>
                      </a:schemeClr>
                    </a:solidFill>
                  </a:tcPr>
                </a:tc>
                <a:tc>
                  <a:txBody>
                    <a:bodyPr/>
                    <a:lstStyle/>
                    <a:p>
                      <a:r>
                        <a:rPr lang="en-US" sz="1600" dirty="0"/>
                        <a:t>1.5B</a:t>
                      </a:r>
                    </a:p>
                  </a:txBody>
                  <a:tcPr anchor="ctr">
                    <a:solidFill>
                      <a:schemeClr val="accent2">
                        <a:lumMod val="20000"/>
                        <a:lumOff val="80000"/>
                      </a:schemeClr>
                    </a:solidFill>
                  </a:tcPr>
                </a:tc>
                <a:tc>
                  <a:txBody>
                    <a:bodyPr/>
                    <a:lstStyle/>
                    <a:p>
                      <a:r>
                        <a:rPr lang="en-US" sz="1600" dirty="0" err="1"/>
                        <a:t>WebText</a:t>
                      </a:r>
                      <a:r>
                        <a:rPr lang="en-US" sz="1600" dirty="0"/>
                        <a:t>: 40GB</a:t>
                      </a:r>
                    </a:p>
                  </a:txBody>
                  <a:tcPr anchor="ctr">
                    <a:solidFill>
                      <a:schemeClr val="accent2">
                        <a:lumMod val="20000"/>
                        <a:lumOff val="80000"/>
                      </a:schemeClr>
                    </a:solidFill>
                  </a:tcPr>
                </a:tc>
                <a:extLst>
                  <a:ext uri="{0D108BD9-81ED-4DB2-BD59-A6C34878D82A}">
                    <a16:rowId xmlns:a16="http://schemas.microsoft.com/office/drawing/2014/main" val="10010"/>
                  </a:ext>
                </a:extLst>
              </a:tr>
              <a:tr h="388890">
                <a:tc>
                  <a:txBody>
                    <a:bodyPr/>
                    <a:lstStyle/>
                    <a:p>
                      <a:r>
                        <a:rPr lang="en-US" sz="1600" dirty="0"/>
                        <a:t>GPT-3</a:t>
                      </a:r>
                    </a:p>
                  </a:txBody>
                  <a:tcPr anchor="ctr">
                    <a:solidFill>
                      <a:srgbClr val="EEB2E9"/>
                    </a:solidFill>
                  </a:tcPr>
                </a:tc>
                <a:tc>
                  <a:txBody>
                    <a:bodyPr/>
                    <a:lstStyle/>
                    <a:p>
                      <a:r>
                        <a:rPr lang="en-US" sz="1600" dirty="0"/>
                        <a:t>96</a:t>
                      </a:r>
                    </a:p>
                  </a:txBody>
                  <a:tcPr anchor="ctr">
                    <a:solidFill>
                      <a:srgbClr val="EEB2E9"/>
                    </a:solidFill>
                  </a:tcPr>
                </a:tc>
                <a:tc>
                  <a:txBody>
                    <a:bodyPr/>
                    <a:lstStyle/>
                    <a:p>
                      <a:r>
                        <a:rPr lang="en-US" sz="1600" dirty="0"/>
                        <a:t>12288</a:t>
                      </a:r>
                    </a:p>
                  </a:txBody>
                  <a:tcPr anchor="ctr">
                    <a:solidFill>
                      <a:srgbClr val="EEB2E9"/>
                    </a:solidFill>
                  </a:tcPr>
                </a:tc>
                <a:tc>
                  <a:txBody>
                    <a:bodyPr/>
                    <a:lstStyle/>
                    <a:p>
                      <a:r>
                        <a:rPr lang="en-US" sz="1600" dirty="0"/>
                        <a:t>96</a:t>
                      </a:r>
                    </a:p>
                  </a:txBody>
                  <a:tcPr anchor="ctr">
                    <a:solidFill>
                      <a:srgbClr val="EEB2E9"/>
                    </a:solidFill>
                  </a:tcPr>
                </a:tc>
                <a:tc>
                  <a:txBody>
                    <a:bodyPr/>
                    <a:lstStyle/>
                    <a:p>
                      <a:r>
                        <a:rPr lang="en-US" sz="1600" dirty="0"/>
                        <a:t>175B</a:t>
                      </a:r>
                    </a:p>
                  </a:txBody>
                  <a:tcPr anchor="ctr">
                    <a:solidFill>
                      <a:srgbClr val="EEB2E9"/>
                    </a:solidFill>
                  </a:tcPr>
                </a:tc>
                <a:tc>
                  <a:txBody>
                    <a:bodyPr/>
                    <a:lstStyle/>
                    <a:p>
                      <a:r>
                        <a:rPr lang="en-US" sz="1600" dirty="0" err="1"/>
                        <a:t>CommonCrawl</a:t>
                      </a:r>
                      <a:r>
                        <a:rPr lang="en-US" sz="1600" dirty="0"/>
                        <a:t> (cleaned up): 694GB</a:t>
                      </a:r>
                    </a:p>
                  </a:txBody>
                  <a:tcPr anchor="ctr">
                    <a:solidFill>
                      <a:srgbClr val="EEB2E9"/>
                    </a:solidFill>
                  </a:tcPr>
                </a:tc>
                <a:extLst>
                  <a:ext uri="{0D108BD9-81ED-4DB2-BD59-A6C34878D82A}">
                    <a16:rowId xmlns:a16="http://schemas.microsoft.com/office/drawing/2014/main" val="683143085"/>
                  </a:ext>
                </a:extLst>
              </a:tr>
            </a:tbl>
          </a:graphicData>
        </a:graphic>
      </p:graphicFrame>
      <p:pic>
        <p:nvPicPr>
          <p:cNvPr id="10" name="Picture 9">
            <a:extLst>
              <a:ext uri="{FF2B5EF4-FFF2-40B4-BE49-F238E27FC236}">
                <a16:creationId xmlns:a16="http://schemas.microsoft.com/office/drawing/2014/main" id="{6DE11F79-6502-2E49-82F0-7339006188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33600" y="3276600"/>
            <a:ext cx="8305800" cy="2725533"/>
          </a:xfrm>
          <a:prstGeom prst="rect">
            <a:avLst/>
          </a:prstGeom>
        </p:spPr>
      </p:pic>
    </p:spTree>
    <p:extLst>
      <p:ext uri="{BB962C8B-B14F-4D97-AF65-F5344CB8AC3E}">
        <p14:creationId xmlns:p14="http://schemas.microsoft.com/office/powerpoint/2010/main" val="22620847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291ED-2E6E-7947-93BC-D7E0A8F1CE2B}"/>
              </a:ext>
            </a:extLst>
          </p:cNvPr>
          <p:cNvSpPr>
            <a:spLocks noGrp="1"/>
          </p:cNvSpPr>
          <p:nvPr>
            <p:ph type="title"/>
          </p:nvPr>
        </p:nvSpPr>
        <p:spPr/>
        <p:txBody>
          <a:bodyPr/>
          <a:lstStyle/>
          <a:p>
            <a:r>
              <a:rPr lang="en-US" dirty="0"/>
              <a:t>GPT-3</a:t>
            </a:r>
          </a:p>
        </p:txBody>
      </p:sp>
      <p:sp>
        <p:nvSpPr>
          <p:cNvPr id="10" name="Content Placeholder 9">
            <a:extLst>
              <a:ext uri="{FF2B5EF4-FFF2-40B4-BE49-F238E27FC236}">
                <a16:creationId xmlns:a16="http://schemas.microsoft.com/office/drawing/2014/main" id="{3A9EF7A9-4E8C-A641-8611-CB02D8351D11}"/>
              </a:ext>
            </a:extLst>
          </p:cNvPr>
          <p:cNvSpPr>
            <a:spLocks noGrp="1"/>
          </p:cNvSpPr>
          <p:nvPr>
            <p:ph idx="1"/>
          </p:nvPr>
        </p:nvSpPr>
        <p:spPr/>
        <p:txBody>
          <a:bodyPr/>
          <a:lstStyle/>
          <a:p>
            <a:pPr marL="457200" indent="-457200">
              <a:buFont typeface="Arial" panose="020B0604020202020204" pitchFamily="34" charset="0"/>
              <a:buChar char="•"/>
            </a:pPr>
            <a:r>
              <a:rPr lang="en-US" dirty="0"/>
              <a:t>Key idea: if the model and training datasets are big enough, model can adapt to new tasks </a:t>
            </a:r>
            <a:r>
              <a:rPr lang="en-US" i="1" dirty="0"/>
              <a:t>without fine-tuning</a:t>
            </a:r>
          </a:p>
          <a:p>
            <a:pPr marL="457200" indent="-457200">
              <a:buFont typeface="Arial" panose="020B0604020202020204" pitchFamily="34" charset="0"/>
              <a:buChar char="•"/>
            </a:pPr>
            <a:r>
              <a:rPr lang="en-US" b="1" dirty="0"/>
              <a:t>Few-shot learning:</a:t>
            </a:r>
            <a:r>
              <a:rPr lang="en-US" dirty="0"/>
              <a:t> In addition to the task description, the model sees a few examples of the task</a:t>
            </a:r>
          </a:p>
          <a:p>
            <a:endParaRPr lang="en-US" dirty="0"/>
          </a:p>
        </p:txBody>
      </p:sp>
      <p:sp>
        <p:nvSpPr>
          <p:cNvPr id="4" name="Rectangle 3">
            <a:extLst>
              <a:ext uri="{FF2B5EF4-FFF2-40B4-BE49-F238E27FC236}">
                <a16:creationId xmlns:a16="http://schemas.microsoft.com/office/drawing/2014/main" id="{2FED18FF-8FA3-E44F-AFC1-E1C3A1605549}"/>
              </a:ext>
            </a:extLst>
          </p:cNvPr>
          <p:cNvSpPr/>
          <p:nvPr/>
        </p:nvSpPr>
        <p:spPr>
          <a:xfrm>
            <a:off x="2558498" y="6494766"/>
            <a:ext cx="7075004" cy="338554"/>
          </a:xfrm>
          <a:prstGeom prst="rect">
            <a:avLst/>
          </a:prstGeom>
        </p:spPr>
        <p:txBody>
          <a:bodyPr wrap="square">
            <a:spAutoFit/>
          </a:bodyPr>
          <a:lstStyle/>
          <a:p>
            <a:pPr algn="ctr"/>
            <a:r>
              <a:rPr lang="en-US" sz="1600" dirty="0"/>
              <a:t>T. Brown et al., </a:t>
            </a:r>
            <a:r>
              <a:rPr lang="en-US" sz="1600" dirty="0">
                <a:hlinkClick r:id="rId3"/>
              </a:rPr>
              <a:t>Language models are few-shot learners</a:t>
            </a:r>
            <a:r>
              <a:rPr lang="en-US" sz="1600" dirty="0"/>
              <a:t>, </a:t>
            </a:r>
            <a:r>
              <a:rPr lang="en-US" sz="1600" dirty="0" err="1"/>
              <a:t>NeurIPS</a:t>
            </a:r>
            <a:r>
              <a:rPr lang="en-US" sz="1600" dirty="0"/>
              <a:t> 2020</a:t>
            </a:r>
          </a:p>
        </p:txBody>
      </p:sp>
      <p:pic>
        <p:nvPicPr>
          <p:cNvPr id="5" name="Picture 4">
            <a:extLst>
              <a:ext uri="{FF2B5EF4-FFF2-40B4-BE49-F238E27FC236}">
                <a16:creationId xmlns:a16="http://schemas.microsoft.com/office/drawing/2014/main" id="{FEB7E24B-4E8D-A844-9F2C-1755D370C21E}"/>
              </a:ext>
            </a:extLst>
          </p:cNvPr>
          <p:cNvPicPr>
            <a:picLocks noChangeAspect="1"/>
          </p:cNvPicPr>
          <p:nvPr/>
        </p:nvPicPr>
        <p:blipFill rotWithShape="1">
          <a:blip r:embed="rId4">
            <a:extLst>
              <a:ext uri="{28A0092B-C50C-407E-A947-70E740481C1C}">
                <a14:useLocalDpi xmlns:a14="http://schemas.microsoft.com/office/drawing/2010/main" val="0"/>
              </a:ext>
            </a:extLst>
          </a:blip>
          <a:srcRect t="29263"/>
          <a:stretch/>
        </p:blipFill>
        <p:spPr>
          <a:xfrm>
            <a:off x="2830996" y="3276600"/>
            <a:ext cx="7012264" cy="3218166"/>
          </a:xfrm>
          <a:prstGeom prst="rect">
            <a:avLst/>
          </a:prstGeom>
        </p:spPr>
      </p:pic>
    </p:spTree>
    <p:extLst>
      <p:ext uri="{BB962C8B-B14F-4D97-AF65-F5344CB8AC3E}">
        <p14:creationId xmlns:p14="http://schemas.microsoft.com/office/powerpoint/2010/main" val="38645003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291ED-2E6E-7947-93BC-D7E0A8F1CE2B}"/>
              </a:ext>
            </a:extLst>
          </p:cNvPr>
          <p:cNvSpPr>
            <a:spLocks noGrp="1"/>
          </p:cNvSpPr>
          <p:nvPr>
            <p:ph type="title"/>
          </p:nvPr>
        </p:nvSpPr>
        <p:spPr/>
        <p:txBody>
          <a:bodyPr/>
          <a:lstStyle/>
          <a:p>
            <a:r>
              <a:rPr lang="en-US" dirty="0"/>
              <a:t>GPT-3</a:t>
            </a:r>
          </a:p>
        </p:txBody>
      </p:sp>
      <p:sp>
        <p:nvSpPr>
          <p:cNvPr id="10" name="Content Placeholder 9">
            <a:extLst>
              <a:ext uri="{FF2B5EF4-FFF2-40B4-BE49-F238E27FC236}">
                <a16:creationId xmlns:a16="http://schemas.microsoft.com/office/drawing/2014/main" id="{3A9EF7A9-4E8C-A641-8611-CB02D8351D11}"/>
              </a:ext>
            </a:extLst>
          </p:cNvPr>
          <p:cNvSpPr>
            <a:spLocks noGrp="1"/>
          </p:cNvSpPr>
          <p:nvPr>
            <p:ph idx="1"/>
          </p:nvPr>
        </p:nvSpPr>
        <p:spPr/>
        <p:txBody>
          <a:bodyPr/>
          <a:lstStyle/>
          <a:p>
            <a:pPr marL="457200" indent="-457200">
              <a:buFont typeface="Arial" panose="020B0604020202020204" pitchFamily="34" charset="0"/>
              <a:buChar char="•"/>
            </a:pPr>
            <a:r>
              <a:rPr lang="en-US" dirty="0"/>
              <a:t>Key idea: if the model and training datasets are big enough, model can adapt to new tasks </a:t>
            </a:r>
            <a:r>
              <a:rPr lang="en-US" i="1" dirty="0"/>
              <a:t>without fine-tuning</a:t>
            </a:r>
          </a:p>
          <a:p>
            <a:pPr marL="457200" indent="-457200">
              <a:buFont typeface="Arial" panose="020B0604020202020204" pitchFamily="34" charset="0"/>
              <a:buChar char="•"/>
            </a:pPr>
            <a:r>
              <a:rPr lang="en-US" b="1" dirty="0"/>
              <a:t>One-shot learning:</a:t>
            </a:r>
            <a:r>
              <a:rPr lang="en-US" dirty="0"/>
              <a:t> In addition to the task description, the model sees a </a:t>
            </a:r>
            <a:r>
              <a:rPr lang="en-US" i="1" dirty="0"/>
              <a:t>single example</a:t>
            </a:r>
            <a:r>
              <a:rPr lang="en-US" dirty="0"/>
              <a:t> of the task</a:t>
            </a:r>
          </a:p>
          <a:p>
            <a:endParaRPr lang="en-US" dirty="0"/>
          </a:p>
        </p:txBody>
      </p:sp>
      <p:pic>
        <p:nvPicPr>
          <p:cNvPr id="6" name="Picture 5">
            <a:extLst>
              <a:ext uri="{FF2B5EF4-FFF2-40B4-BE49-F238E27FC236}">
                <a16:creationId xmlns:a16="http://schemas.microsoft.com/office/drawing/2014/main" id="{A3F28AE0-2EB5-064A-9B1B-FE66C296EE93}"/>
              </a:ext>
            </a:extLst>
          </p:cNvPr>
          <p:cNvPicPr>
            <a:picLocks noChangeAspect="1"/>
          </p:cNvPicPr>
          <p:nvPr/>
        </p:nvPicPr>
        <p:blipFill rotWithShape="1">
          <a:blip r:embed="rId3">
            <a:extLst>
              <a:ext uri="{28A0092B-C50C-407E-A947-70E740481C1C}">
                <a14:useLocalDpi xmlns:a14="http://schemas.microsoft.com/office/drawing/2010/main" val="0"/>
              </a:ext>
            </a:extLst>
          </a:blip>
          <a:srcRect t="37342"/>
          <a:stretch/>
        </p:blipFill>
        <p:spPr>
          <a:xfrm>
            <a:off x="2830996" y="3676080"/>
            <a:ext cx="7148201" cy="2267520"/>
          </a:xfrm>
          <a:prstGeom prst="rect">
            <a:avLst/>
          </a:prstGeom>
        </p:spPr>
      </p:pic>
      <p:sp>
        <p:nvSpPr>
          <p:cNvPr id="7" name="Rectangle 6">
            <a:extLst>
              <a:ext uri="{FF2B5EF4-FFF2-40B4-BE49-F238E27FC236}">
                <a16:creationId xmlns:a16="http://schemas.microsoft.com/office/drawing/2014/main" id="{22C78DBC-96EB-EE4F-8619-10DEBBD39377}"/>
              </a:ext>
            </a:extLst>
          </p:cNvPr>
          <p:cNvSpPr/>
          <p:nvPr/>
        </p:nvSpPr>
        <p:spPr>
          <a:xfrm>
            <a:off x="2558498" y="6494766"/>
            <a:ext cx="7075004" cy="338554"/>
          </a:xfrm>
          <a:prstGeom prst="rect">
            <a:avLst/>
          </a:prstGeom>
        </p:spPr>
        <p:txBody>
          <a:bodyPr wrap="square">
            <a:spAutoFit/>
          </a:bodyPr>
          <a:lstStyle/>
          <a:p>
            <a:pPr algn="ctr"/>
            <a:r>
              <a:rPr lang="en-US" sz="1600" dirty="0"/>
              <a:t>T. Brown et al., </a:t>
            </a:r>
            <a:r>
              <a:rPr lang="en-US" sz="1600" dirty="0">
                <a:hlinkClick r:id="rId4"/>
              </a:rPr>
              <a:t>Language models are few-shot learners</a:t>
            </a:r>
            <a:r>
              <a:rPr lang="en-US" sz="1600" dirty="0"/>
              <a:t>, </a:t>
            </a:r>
            <a:r>
              <a:rPr lang="en-US" sz="1600" dirty="0" err="1"/>
              <a:t>NeurIPS</a:t>
            </a:r>
            <a:r>
              <a:rPr lang="en-US" sz="1600" dirty="0"/>
              <a:t> 2020</a:t>
            </a:r>
          </a:p>
        </p:txBody>
      </p:sp>
    </p:spTree>
    <p:extLst>
      <p:ext uri="{BB962C8B-B14F-4D97-AF65-F5344CB8AC3E}">
        <p14:creationId xmlns:p14="http://schemas.microsoft.com/office/powerpoint/2010/main" val="670051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291ED-2E6E-7947-93BC-D7E0A8F1CE2B}"/>
              </a:ext>
            </a:extLst>
          </p:cNvPr>
          <p:cNvSpPr>
            <a:spLocks noGrp="1"/>
          </p:cNvSpPr>
          <p:nvPr>
            <p:ph type="title"/>
          </p:nvPr>
        </p:nvSpPr>
        <p:spPr/>
        <p:txBody>
          <a:bodyPr/>
          <a:lstStyle/>
          <a:p>
            <a:r>
              <a:rPr lang="en-US" dirty="0"/>
              <a:t>GPT-3</a:t>
            </a:r>
          </a:p>
        </p:txBody>
      </p:sp>
      <p:sp>
        <p:nvSpPr>
          <p:cNvPr id="10" name="Content Placeholder 9">
            <a:extLst>
              <a:ext uri="{FF2B5EF4-FFF2-40B4-BE49-F238E27FC236}">
                <a16:creationId xmlns:a16="http://schemas.microsoft.com/office/drawing/2014/main" id="{3A9EF7A9-4E8C-A641-8611-CB02D8351D11}"/>
              </a:ext>
            </a:extLst>
          </p:cNvPr>
          <p:cNvSpPr>
            <a:spLocks noGrp="1"/>
          </p:cNvSpPr>
          <p:nvPr>
            <p:ph idx="1"/>
          </p:nvPr>
        </p:nvSpPr>
        <p:spPr/>
        <p:txBody>
          <a:bodyPr/>
          <a:lstStyle/>
          <a:p>
            <a:pPr marL="457200" indent="-457200">
              <a:buFont typeface="Arial" panose="020B0604020202020204" pitchFamily="34" charset="0"/>
              <a:buChar char="•"/>
            </a:pPr>
            <a:r>
              <a:rPr lang="en-US" dirty="0"/>
              <a:t>Key idea: if the model and training datasets are big enough, model can adapt to new tasks </a:t>
            </a:r>
            <a:r>
              <a:rPr lang="en-US" i="1" dirty="0"/>
              <a:t>without fine-tuning</a:t>
            </a:r>
          </a:p>
          <a:p>
            <a:pPr marL="457200" indent="-457200">
              <a:buFont typeface="Arial" panose="020B0604020202020204" pitchFamily="34" charset="0"/>
              <a:buChar char="•"/>
            </a:pPr>
            <a:r>
              <a:rPr lang="en-US" b="1" dirty="0"/>
              <a:t>Zero-shot learning:</a:t>
            </a:r>
            <a:r>
              <a:rPr lang="en-US" dirty="0"/>
              <a:t> The model sees the task description and </a:t>
            </a:r>
            <a:r>
              <a:rPr lang="en-US" i="1" dirty="0"/>
              <a:t>no </a:t>
            </a:r>
            <a:r>
              <a:rPr lang="en-US" dirty="0"/>
              <a:t>training examples</a:t>
            </a:r>
          </a:p>
        </p:txBody>
      </p:sp>
      <p:pic>
        <p:nvPicPr>
          <p:cNvPr id="5" name="Picture 4">
            <a:extLst>
              <a:ext uri="{FF2B5EF4-FFF2-40B4-BE49-F238E27FC236}">
                <a16:creationId xmlns:a16="http://schemas.microsoft.com/office/drawing/2014/main" id="{51C8EBAE-26C6-1D4F-A9FB-E86C6C5E7B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5600" y="4114800"/>
            <a:ext cx="6744412" cy="1447800"/>
          </a:xfrm>
          <a:prstGeom prst="rect">
            <a:avLst/>
          </a:prstGeom>
        </p:spPr>
      </p:pic>
      <p:sp>
        <p:nvSpPr>
          <p:cNvPr id="6" name="Rectangle 5">
            <a:extLst>
              <a:ext uri="{FF2B5EF4-FFF2-40B4-BE49-F238E27FC236}">
                <a16:creationId xmlns:a16="http://schemas.microsoft.com/office/drawing/2014/main" id="{FBFD724F-5683-A74E-B8CC-2D7B8D85C417}"/>
              </a:ext>
            </a:extLst>
          </p:cNvPr>
          <p:cNvSpPr/>
          <p:nvPr/>
        </p:nvSpPr>
        <p:spPr>
          <a:xfrm>
            <a:off x="2558498" y="6494766"/>
            <a:ext cx="7075004" cy="338554"/>
          </a:xfrm>
          <a:prstGeom prst="rect">
            <a:avLst/>
          </a:prstGeom>
        </p:spPr>
        <p:txBody>
          <a:bodyPr wrap="square">
            <a:spAutoFit/>
          </a:bodyPr>
          <a:lstStyle/>
          <a:p>
            <a:pPr algn="ctr"/>
            <a:r>
              <a:rPr lang="en-US" sz="1600" dirty="0"/>
              <a:t>T. Brown et al., </a:t>
            </a:r>
            <a:r>
              <a:rPr lang="en-US" sz="1600" dirty="0">
                <a:hlinkClick r:id="rId4"/>
              </a:rPr>
              <a:t>Language models are few-shot learners</a:t>
            </a:r>
            <a:r>
              <a:rPr lang="en-US" sz="1600" dirty="0"/>
              <a:t>, </a:t>
            </a:r>
            <a:r>
              <a:rPr lang="en-US" sz="1600" dirty="0" err="1"/>
              <a:t>NeurIPS</a:t>
            </a:r>
            <a:r>
              <a:rPr lang="en-US" sz="1600" dirty="0"/>
              <a:t> 2020</a:t>
            </a:r>
          </a:p>
        </p:txBody>
      </p:sp>
    </p:spTree>
    <p:extLst>
      <p:ext uri="{BB962C8B-B14F-4D97-AF65-F5344CB8AC3E}">
        <p14:creationId xmlns:p14="http://schemas.microsoft.com/office/powerpoint/2010/main" val="16787436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FD7A1-EC57-BC44-888C-444705432B70}"/>
              </a:ext>
            </a:extLst>
          </p:cNvPr>
          <p:cNvSpPr>
            <a:spLocks noGrp="1"/>
          </p:cNvSpPr>
          <p:nvPr>
            <p:ph type="title"/>
          </p:nvPr>
        </p:nvSpPr>
        <p:spPr/>
        <p:txBody>
          <a:bodyPr/>
          <a:lstStyle/>
          <a:p>
            <a:r>
              <a:rPr lang="en-US" dirty="0"/>
              <a:t>Task: Generate news article</a:t>
            </a:r>
          </a:p>
        </p:txBody>
      </p:sp>
      <p:pic>
        <p:nvPicPr>
          <p:cNvPr id="12" name="Picture 11">
            <a:extLst>
              <a:ext uri="{FF2B5EF4-FFF2-40B4-BE49-F238E27FC236}">
                <a16:creationId xmlns:a16="http://schemas.microsoft.com/office/drawing/2014/main" id="{9D13F5AA-E988-3041-9B11-FC39EC87FF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251" y="895977"/>
            <a:ext cx="9044949" cy="5962023"/>
          </a:xfrm>
          <a:prstGeom prst="rect">
            <a:avLst/>
          </a:prstGeom>
        </p:spPr>
      </p:pic>
      <p:sp>
        <p:nvSpPr>
          <p:cNvPr id="10" name="TextBox 9">
            <a:extLst>
              <a:ext uri="{FF2B5EF4-FFF2-40B4-BE49-F238E27FC236}">
                <a16:creationId xmlns:a16="http://schemas.microsoft.com/office/drawing/2014/main" id="{F330F867-73D1-D047-B26D-D4AB286FECC6}"/>
              </a:ext>
            </a:extLst>
          </p:cNvPr>
          <p:cNvSpPr txBox="1"/>
          <p:nvPr/>
        </p:nvSpPr>
        <p:spPr>
          <a:xfrm>
            <a:off x="9488557" y="1066800"/>
            <a:ext cx="2486650" cy="2031325"/>
          </a:xfrm>
          <a:prstGeom prst="rect">
            <a:avLst/>
          </a:prstGeom>
          <a:noFill/>
        </p:spPr>
        <p:txBody>
          <a:bodyPr wrap="square" rtlCol="0">
            <a:spAutoFit/>
          </a:bodyPr>
          <a:lstStyle/>
          <a:p>
            <a:r>
              <a:rPr lang="en-US" dirty="0"/>
              <a:t>Gray: human prompts, boldface: GPT-3 completions</a:t>
            </a:r>
          </a:p>
          <a:p>
            <a:endParaRPr lang="en-US" dirty="0"/>
          </a:p>
          <a:p>
            <a:r>
              <a:rPr lang="en-US" dirty="0"/>
              <a:t>(Three articles provided as training examples)</a:t>
            </a:r>
          </a:p>
        </p:txBody>
      </p:sp>
    </p:spTree>
    <p:extLst>
      <p:ext uri="{BB962C8B-B14F-4D97-AF65-F5344CB8AC3E}">
        <p14:creationId xmlns:p14="http://schemas.microsoft.com/office/powerpoint/2010/main" val="41350863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B52A06-FC39-964E-836F-28FB5DE49BC8}"/>
              </a:ext>
            </a:extLst>
          </p:cNvPr>
          <p:cNvSpPr>
            <a:spLocks noGrp="1"/>
          </p:cNvSpPr>
          <p:nvPr>
            <p:ph type="title"/>
          </p:nvPr>
        </p:nvSpPr>
        <p:spPr/>
        <p:txBody>
          <a:bodyPr/>
          <a:lstStyle/>
          <a:p>
            <a:r>
              <a:rPr lang="en-US" dirty="0"/>
              <a:t>Decoder-only transformer: GPT</a:t>
            </a:r>
          </a:p>
        </p:txBody>
      </p:sp>
      <p:sp>
        <p:nvSpPr>
          <p:cNvPr id="9" name="Content Placeholder 8">
            <a:extLst>
              <a:ext uri="{FF2B5EF4-FFF2-40B4-BE49-F238E27FC236}">
                <a16:creationId xmlns:a16="http://schemas.microsoft.com/office/drawing/2014/main" id="{549C7748-9D69-6341-AAC8-9ADE29C95543}"/>
              </a:ext>
            </a:extLst>
          </p:cNvPr>
          <p:cNvSpPr>
            <a:spLocks noGrp="1"/>
          </p:cNvSpPr>
          <p:nvPr>
            <p:ph idx="1"/>
          </p:nvPr>
        </p:nvSpPr>
        <p:spPr/>
        <p:txBody>
          <a:bodyPr/>
          <a:lstStyle/>
          <a:p>
            <a:pPr marL="457200" indent="-457200">
              <a:buFont typeface="Arial" panose="020B0604020202020204" pitchFamily="34" charset="0"/>
              <a:buChar char="•"/>
            </a:pPr>
            <a:r>
              <a:rPr lang="en-US" dirty="0"/>
              <a:t>Task is next token prediction – only masked attention is used</a:t>
            </a:r>
          </a:p>
          <a:p>
            <a:endParaRPr lang="en-US" dirty="0"/>
          </a:p>
        </p:txBody>
      </p:sp>
      <p:pic>
        <p:nvPicPr>
          <p:cNvPr id="4" name="Picture 3">
            <a:extLst>
              <a:ext uri="{FF2B5EF4-FFF2-40B4-BE49-F238E27FC236}">
                <a16:creationId xmlns:a16="http://schemas.microsoft.com/office/drawing/2014/main" id="{4984BF35-A337-1548-98DE-08FFFF3E68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2800" y="1809881"/>
            <a:ext cx="5486400" cy="4385510"/>
          </a:xfrm>
          <a:prstGeom prst="rect">
            <a:avLst/>
          </a:prstGeom>
        </p:spPr>
      </p:pic>
      <p:sp>
        <p:nvSpPr>
          <p:cNvPr id="7" name="TextBox 6">
            <a:extLst>
              <a:ext uri="{FF2B5EF4-FFF2-40B4-BE49-F238E27FC236}">
                <a16:creationId xmlns:a16="http://schemas.microsoft.com/office/drawing/2014/main" id="{F9F09E6E-4FCC-CA42-8CB5-F8EB5BA40D51}"/>
              </a:ext>
            </a:extLst>
          </p:cNvPr>
          <p:cNvSpPr txBox="1"/>
          <p:nvPr/>
        </p:nvSpPr>
        <p:spPr>
          <a:xfrm>
            <a:off x="10744200" y="6506841"/>
            <a:ext cx="1268296" cy="307777"/>
          </a:xfrm>
          <a:prstGeom prst="rect">
            <a:avLst/>
          </a:prstGeom>
          <a:noFill/>
        </p:spPr>
        <p:txBody>
          <a:bodyPr wrap="none" rtlCol="0">
            <a:spAutoFit/>
          </a:bodyPr>
          <a:lstStyle/>
          <a:p>
            <a:r>
              <a:rPr lang="en-US" sz="1400" dirty="0">
                <a:hlinkClick r:id="rId4"/>
              </a:rPr>
              <a:t>Image source</a:t>
            </a:r>
            <a:endParaRPr lang="en-US" sz="1400" dirty="0"/>
          </a:p>
        </p:txBody>
      </p:sp>
      <p:sp>
        <p:nvSpPr>
          <p:cNvPr id="8" name="Rectangle 7">
            <a:extLst>
              <a:ext uri="{FF2B5EF4-FFF2-40B4-BE49-F238E27FC236}">
                <a16:creationId xmlns:a16="http://schemas.microsoft.com/office/drawing/2014/main" id="{F160895F-1E98-F241-8B24-A386EF356E7D}"/>
              </a:ext>
            </a:extLst>
          </p:cNvPr>
          <p:cNvSpPr/>
          <p:nvPr/>
        </p:nvSpPr>
        <p:spPr>
          <a:xfrm>
            <a:off x="2272748" y="6400800"/>
            <a:ext cx="8242852" cy="338554"/>
          </a:xfrm>
          <a:prstGeom prst="rect">
            <a:avLst/>
          </a:prstGeom>
        </p:spPr>
        <p:txBody>
          <a:bodyPr wrap="square">
            <a:spAutoFit/>
          </a:bodyPr>
          <a:lstStyle/>
          <a:p>
            <a:r>
              <a:rPr lang="en-US" sz="1600" dirty="0"/>
              <a:t>A. Radford et al. </a:t>
            </a:r>
            <a:r>
              <a:rPr lang="en-US" sz="1600" dirty="0">
                <a:hlinkClick r:id="rId5"/>
              </a:rPr>
              <a:t>Improving language understanding by </a:t>
            </a:r>
            <a:r>
              <a:rPr lang="en-US" sz="1600">
                <a:hlinkClick r:id="rId5"/>
              </a:rPr>
              <a:t>generative pre-training</a:t>
            </a:r>
            <a:r>
              <a:rPr lang="en-US" sz="1600" dirty="0"/>
              <a:t>.</a:t>
            </a:r>
            <a:r>
              <a:rPr lang="en-US" sz="1600"/>
              <a:t> </a:t>
            </a:r>
            <a:r>
              <a:rPr lang="en-US" sz="1600" dirty="0"/>
              <a:t>2018</a:t>
            </a:r>
          </a:p>
        </p:txBody>
      </p:sp>
    </p:spTree>
    <p:extLst>
      <p:ext uri="{BB962C8B-B14F-4D97-AF65-F5344CB8AC3E}">
        <p14:creationId xmlns:p14="http://schemas.microsoft.com/office/powerpoint/2010/main" val="35556397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FD7A1-EC57-BC44-888C-444705432B70}"/>
              </a:ext>
            </a:extLst>
          </p:cNvPr>
          <p:cNvSpPr>
            <a:spLocks noGrp="1"/>
          </p:cNvSpPr>
          <p:nvPr>
            <p:ph type="title"/>
          </p:nvPr>
        </p:nvSpPr>
        <p:spPr/>
        <p:txBody>
          <a:bodyPr/>
          <a:lstStyle/>
          <a:p>
            <a:r>
              <a:rPr lang="en-US" dirty="0"/>
              <a:t>Task: Use new word in sentence</a:t>
            </a:r>
          </a:p>
        </p:txBody>
      </p:sp>
      <p:pic>
        <p:nvPicPr>
          <p:cNvPr id="5" name="Picture 4">
            <a:extLst>
              <a:ext uri="{FF2B5EF4-FFF2-40B4-BE49-F238E27FC236}">
                <a16:creationId xmlns:a16="http://schemas.microsoft.com/office/drawing/2014/main" id="{80F3C895-9F89-2D43-91B7-57CDF5717FB2}"/>
              </a:ext>
            </a:extLst>
          </p:cNvPr>
          <p:cNvPicPr>
            <a:picLocks noChangeAspect="1"/>
          </p:cNvPicPr>
          <p:nvPr/>
        </p:nvPicPr>
        <p:blipFill rotWithShape="1">
          <a:blip r:embed="rId2">
            <a:extLst>
              <a:ext uri="{28A0092B-C50C-407E-A947-70E740481C1C}">
                <a14:useLocalDpi xmlns:a14="http://schemas.microsoft.com/office/drawing/2010/main" val="0"/>
              </a:ext>
            </a:extLst>
          </a:blip>
          <a:srcRect b="17743"/>
          <a:stretch/>
        </p:blipFill>
        <p:spPr>
          <a:xfrm>
            <a:off x="686450" y="914400"/>
            <a:ext cx="8802107" cy="5321568"/>
          </a:xfrm>
          <a:prstGeom prst="rect">
            <a:avLst/>
          </a:prstGeom>
        </p:spPr>
      </p:pic>
      <p:sp>
        <p:nvSpPr>
          <p:cNvPr id="9" name="TextBox 8">
            <a:extLst>
              <a:ext uri="{FF2B5EF4-FFF2-40B4-BE49-F238E27FC236}">
                <a16:creationId xmlns:a16="http://schemas.microsoft.com/office/drawing/2014/main" id="{0A404C38-274F-4E4D-9E60-5631A31F7B7B}"/>
              </a:ext>
            </a:extLst>
          </p:cNvPr>
          <p:cNvSpPr txBox="1"/>
          <p:nvPr/>
        </p:nvSpPr>
        <p:spPr>
          <a:xfrm>
            <a:off x="9488557" y="1066800"/>
            <a:ext cx="2486650" cy="923330"/>
          </a:xfrm>
          <a:prstGeom prst="rect">
            <a:avLst/>
          </a:prstGeom>
          <a:noFill/>
        </p:spPr>
        <p:txBody>
          <a:bodyPr wrap="square" rtlCol="0">
            <a:spAutoFit/>
          </a:bodyPr>
          <a:lstStyle/>
          <a:p>
            <a:r>
              <a:rPr lang="en-US" dirty="0"/>
              <a:t>Gray: human prompts, boldface: GPT-3 completions</a:t>
            </a:r>
          </a:p>
        </p:txBody>
      </p:sp>
    </p:spTree>
    <p:extLst>
      <p:ext uri="{BB962C8B-B14F-4D97-AF65-F5344CB8AC3E}">
        <p14:creationId xmlns:p14="http://schemas.microsoft.com/office/powerpoint/2010/main" val="24417805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FD7A1-EC57-BC44-888C-444705432B70}"/>
              </a:ext>
            </a:extLst>
          </p:cNvPr>
          <p:cNvSpPr>
            <a:spLocks noGrp="1"/>
          </p:cNvSpPr>
          <p:nvPr>
            <p:ph type="title"/>
          </p:nvPr>
        </p:nvSpPr>
        <p:spPr/>
        <p:txBody>
          <a:bodyPr/>
          <a:lstStyle/>
          <a:p>
            <a:r>
              <a:rPr lang="en-US" dirty="0"/>
              <a:t>Task: Correct grammar</a:t>
            </a:r>
          </a:p>
        </p:txBody>
      </p:sp>
      <p:pic>
        <p:nvPicPr>
          <p:cNvPr id="7" name="Picture 6">
            <a:extLst>
              <a:ext uri="{FF2B5EF4-FFF2-40B4-BE49-F238E27FC236}">
                <a16:creationId xmlns:a16="http://schemas.microsoft.com/office/drawing/2014/main" id="{1B83F73F-6B07-1545-9BF6-E2AB2E9AC2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5400" y="914400"/>
            <a:ext cx="8151184" cy="5708200"/>
          </a:xfrm>
          <a:prstGeom prst="rect">
            <a:avLst/>
          </a:prstGeom>
        </p:spPr>
      </p:pic>
      <p:sp>
        <p:nvSpPr>
          <p:cNvPr id="10" name="TextBox 9">
            <a:extLst>
              <a:ext uri="{FF2B5EF4-FFF2-40B4-BE49-F238E27FC236}">
                <a16:creationId xmlns:a16="http://schemas.microsoft.com/office/drawing/2014/main" id="{F330F867-73D1-D047-B26D-D4AB286FECC6}"/>
              </a:ext>
            </a:extLst>
          </p:cNvPr>
          <p:cNvSpPr txBox="1"/>
          <p:nvPr/>
        </p:nvSpPr>
        <p:spPr>
          <a:xfrm>
            <a:off x="9488557" y="1066800"/>
            <a:ext cx="2486650" cy="923330"/>
          </a:xfrm>
          <a:prstGeom prst="rect">
            <a:avLst/>
          </a:prstGeom>
          <a:noFill/>
        </p:spPr>
        <p:txBody>
          <a:bodyPr wrap="square" rtlCol="0">
            <a:spAutoFit/>
          </a:bodyPr>
          <a:lstStyle/>
          <a:p>
            <a:r>
              <a:rPr lang="en-US" dirty="0"/>
              <a:t>Gray: human prompts, boldface: GPT-3 completions</a:t>
            </a:r>
          </a:p>
        </p:txBody>
      </p:sp>
    </p:spTree>
    <p:extLst>
      <p:ext uri="{BB962C8B-B14F-4D97-AF65-F5344CB8AC3E}">
        <p14:creationId xmlns:p14="http://schemas.microsoft.com/office/powerpoint/2010/main" val="16946148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D6854-6D64-9049-9C31-484221C112DE}"/>
              </a:ext>
            </a:extLst>
          </p:cNvPr>
          <p:cNvSpPr>
            <a:spLocks noGrp="1"/>
          </p:cNvSpPr>
          <p:nvPr>
            <p:ph type="title"/>
          </p:nvPr>
        </p:nvSpPr>
        <p:spPr/>
        <p:txBody>
          <a:bodyPr/>
          <a:lstStyle/>
          <a:p>
            <a:r>
              <a:rPr lang="en-US" dirty="0"/>
              <a:t>GPT-3 creative fiction</a:t>
            </a:r>
          </a:p>
        </p:txBody>
      </p:sp>
      <p:pic>
        <p:nvPicPr>
          <p:cNvPr id="6" name="Content Placeholder 5">
            <a:extLst>
              <a:ext uri="{FF2B5EF4-FFF2-40B4-BE49-F238E27FC236}">
                <a16:creationId xmlns:a16="http://schemas.microsoft.com/office/drawing/2014/main" id="{F43FF28E-2FBE-E843-B3C8-3507FB419FB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07448" y="914400"/>
            <a:ext cx="8779552" cy="5087217"/>
          </a:xfrm>
        </p:spPr>
      </p:pic>
      <p:sp>
        <p:nvSpPr>
          <p:cNvPr id="4" name="Rectangle 3">
            <a:extLst>
              <a:ext uri="{FF2B5EF4-FFF2-40B4-BE49-F238E27FC236}">
                <a16:creationId xmlns:a16="http://schemas.microsoft.com/office/drawing/2014/main" id="{C13F9066-E34D-6D48-961E-E421A5B6F3FA}"/>
              </a:ext>
            </a:extLst>
          </p:cNvPr>
          <p:cNvSpPr/>
          <p:nvPr/>
        </p:nvSpPr>
        <p:spPr>
          <a:xfrm>
            <a:off x="4322174" y="6008243"/>
            <a:ext cx="3172792" cy="369332"/>
          </a:xfrm>
          <a:prstGeom prst="rect">
            <a:avLst/>
          </a:prstGeom>
        </p:spPr>
        <p:txBody>
          <a:bodyPr wrap="none">
            <a:spAutoFit/>
          </a:bodyPr>
          <a:lstStyle/>
          <a:p>
            <a:r>
              <a:rPr lang="en-US" dirty="0">
                <a:hlinkClick r:id="rId3"/>
              </a:rPr>
              <a:t>https://</a:t>
            </a:r>
            <a:r>
              <a:rPr lang="en-US" dirty="0" err="1">
                <a:hlinkClick r:id="rId3"/>
              </a:rPr>
              <a:t>www.gwern.net</a:t>
            </a:r>
            <a:r>
              <a:rPr lang="en-US" dirty="0">
                <a:hlinkClick r:id="rId3"/>
              </a:rPr>
              <a:t>/GPT-3</a:t>
            </a:r>
            <a:endParaRPr lang="en-US" dirty="0"/>
          </a:p>
        </p:txBody>
      </p:sp>
      <p:sp>
        <p:nvSpPr>
          <p:cNvPr id="7" name="Rectangle 6">
            <a:extLst>
              <a:ext uri="{FF2B5EF4-FFF2-40B4-BE49-F238E27FC236}">
                <a16:creationId xmlns:a16="http://schemas.microsoft.com/office/drawing/2014/main" id="{0B8B9591-501E-0245-86C6-B0995DD32644}"/>
              </a:ext>
            </a:extLst>
          </p:cNvPr>
          <p:cNvSpPr/>
          <p:nvPr/>
        </p:nvSpPr>
        <p:spPr>
          <a:xfrm>
            <a:off x="2308868" y="6384201"/>
            <a:ext cx="7199407" cy="369332"/>
          </a:xfrm>
          <a:prstGeom prst="rect">
            <a:avLst/>
          </a:prstGeom>
        </p:spPr>
        <p:txBody>
          <a:bodyPr wrap="none">
            <a:spAutoFit/>
          </a:bodyPr>
          <a:lstStyle/>
          <a:p>
            <a:r>
              <a:rPr lang="en-US" dirty="0"/>
              <a:t>For much, much more, see: </a:t>
            </a:r>
            <a:r>
              <a:rPr lang="en-US" dirty="0">
                <a:hlinkClick r:id="rId4"/>
              </a:rPr>
              <a:t>https://github.com/elyase/awesome-gpt3</a:t>
            </a:r>
            <a:endParaRPr lang="en-US" dirty="0"/>
          </a:p>
        </p:txBody>
      </p:sp>
    </p:spTree>
    <p:extLst>
      <p:ext uri="{BB962C8B-B14F-4D97-AF65-F5344CB8AC3E}">
        <p14:creationId xmlns:p14="http://schemas.microsoft.com/office/powerpoint/2010/main" val="9773327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49710-9175-6341-A1FE-A1529B180ADB}"/>
              </a:ext>
            </a:extLst>
          </p:cNvPr>
          <p:cNvSpPr>
            <a:spLocks noGrp="1"/>
          </p:cNvSpPr>
          <p:nvPr>
            <p:ph type="title"/>
          </p:nvPr>
        </p:nvSpPr>
        <p:spPr/>
        <p:txBody>
          <a:bodyPr/>
          <a:lstStyle/>
          <a:p>
            <a:r>
              <a:rPr lang="en-US" dirty="0"/>
              <a:t>GPT-3 bias</a:t>
            </a:r>
          </a:p>
        </p:txBody>
      </p:sp>
      <p:sp>
        <p:nvSpPr>
          <p:cNvPr id="3" name="Content Placeholder 2">
            <a:extLst>
              <a:ext uri="{FF2B5EF4-FFF2-40B4-BE49-F238E27FC236}">
                <a16:creationId xmlns:a16="http://schemas.microsoft.com/office/drawing/2014/main" id="{E7DA00B4-4821-2E4D-B92E-C0662EE68C78}"/>
              </a:ext>
            </a:extLst>
          </p:cNvPr>
          <p:cNvSpPr>
            <a:spLocks noGrp="1"/>
          </p:cNvSpPr>
          <p:nvPr>
            <p:ph idx="1"/>
          </p:nvPr>
        </p:nvSpPr>
        <p:spPr/>
        <p:txBody>
          <a:bodyPr/>
          <a:lstStyle/>
          <a:p>
            <a:pPr marL="457200" indent="-457200">
              <a:buFont typeface="Arial" panose="020B0604020202020204" pitchFamily="34" charset="0"/>
              <a:buChar char="•"/>
            </a:pPr>
            <a:r>
              <a:rPr lang="en-US" dirty="0"/>
              <a:t>Male vs. female:</a:t>
            </a:r>
          </a:p>
        </p:txBody>
      </p:sp>
      <p:pic>
        <p:nvPicPr>
          <p:cNvPr id="5" name="Picture 4">
            <a:extLst>
              <a:ext uri="{FF2B5EF4-FFF2-40B4-BE49-F238E27FC236}">
                <a16:creationId xmlns:a16="http://schemas.microsoft.com/office/drawing/2014/main" id="{AB1DE03A-F4A3-BD47-94AD-9967776530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47800"/>
            <a:ext cx="12192000" cy="4589384"/>
          </a:xfrm>
          <a:prstGeom prst="rect">
            <a:avLst/>
          </a:prstGeom>
        </p:spPr>
      </p:pic>
    </p:spTree>
    <p:extLst>
      <p:ext uri="{BB962C8B-B14F-4D97-AF65-F5344CB8AC3E}">
        <p14:creationId xmlns:p14="http://schemas.microsoft.com/office/powerpoint/2010/main" val="26756645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49710-9175-6341-A1FE-A1529B180ADB}"/>
              </a:ext>
            </a:extLst>
          </p:cNvPr>
          <p:cNvSpPr>
            <a:spLocks noGrp="1"/>
          </p:cNvSpPr>
          <p:nvPr>
            <p:ph type="title"/>
          </p:nvPr>
        </p:nvSpPr>
        <p:spPr/>
        <p:txBody>
          <a:bodyPr/>
          <a:lstStyle/>
          <a:p>
            <a:r>
              <a:rPr lang="en-US" dirty="0"/>
              <a:t>GPT-3 bias</a:t>
            </a:r>
          </a:p>
        </p:txBody>
      </p:sp>
      <p:sp>
        <p:nvSpPr>
          <p:cNvPr id="3" name="Content Placeholder 2">
            <a:extLst>
              <a:ext uri="{FF2B5EF4-FFF2-40B4-BE49-F238E27FC236}">
                <a16:creationId xmlns:a16="http://schemas.microsoft.com/office/drawing/2014/main" id="{E7DA00B4-4821-2E4D-B92E-C0662EE68C78}"/>
              </a:ext>
            </a:extLst>
          </p:cNvPr>
          <p:cNvSpPr>
            <a:spLocks noGrp="1"/>
          </p:cNvSpPr>
          <p:nvPr>
            <p:ph idx="1"/>
          </p:nvPr>
        </p:nvSpPr>
        <p:spPr/>
        <p:txBody>
          <a:bodyPr/>
          <a:lstStyle/>
          <a:p>
            <a:pPr marL="457200" indent="-457200">
              <a:buFont typeface="Arial" panose="020B0604020202020204" pitchFamily="34" charset="0"/>
              <a:buChar char="•"/>
            </a:pPr>
            <a:r>
              <a:rPr lang="en-US" dirty="0"/>
              <a:t>Race:</a:t>
            </a:r>
          </a:p>
        </p:txBody>
      </p:sp>
      <p:pic>
        <p:nvPicPr>
          <p:cNvPr id="6" name="Picture 5">
            <a:extLst>
              <a:ext uri="{FF2B5EF4-FFF2-40B4-BE49-F238E27FC236}">
                <a16:creationId xmlns:a16="http://schemas.microsoft.com/office/drawing/2014/main" id="{F4FB24B5-3D30-D041-AB41-A12ED2F060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5600" y="1143000"/>
            <a:ext cx="6731000" cy="5371427"/>
          </a:xfrm>
          <a:prstGeom prst="rect">
            <a:avLst/>
          </a:prstGeom>
        </p:spPr>
      </p:pic>
    </p:spTree>
    <p:extLst>
      <p:ext uri="{BB962C8B-B14F-4D97-AF65-F5344CB8AC3E}">
        <p14:creationId xmlns:p14="http://schemas.microsoft.com/office/powerpoint/2010/main" val="427071502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49710-9175-6341-A1FE-A1529B180ADB}"/>
              </a:ext>
            </a:extLst>
          </p:cNvPr>
          <p:cNvSpPr>
            <a:spLocks noGrp="1"/>
          </p:cNvSpPr>
          <p:nvPr>
            <p:ph type="title"/>
          </p:nvPr>
        </p:nvSpPr>
        <p:spPr/>
        <p:txBody>
          <a:bodyPr/>
          <a:lstStyle/>
          <a:p>
            <a:r>
              <a:rPr lang="en-US" dirty="0"/>
              <a:t>GPT-3 bias</a:t>
            </a:r>
          </a:p>
        </p:txBody>
      </p:sp>
      <p:sp>
        <p:nvSpPr>
          <p:cNvPr id="3" name="Content Placeholder 2">
            <a:extLst>
              <a:ext uri="{FF2B5EF4-FFF2-40B4-BE49-F238E27FC236}">
                <a16:creationId xmlns:a16="http://schemas.microsoft.com/office/drawing/2014/main" id="{E7DA00B4-4821-2E4D-B92E-C0662EE68C78}"/>
              </a:ext>
            </a:extLst>
          </p:cNvPr>
          <p:cNvSpPr>
            <a:spLocks noGrp="1"/>
          </p:cNvSpPr>
          <p:nvPr>
            <p:ph idx="1"/>
          </p:nvPr>
        </p:nvSpPr>
        <p:spPr/>
        <p:txBody>
          <a:bodyPr/>
          <a:lstStyle/>
          <a:p>
            <a:pPr marL="457200" indent="-457200">
              <a:buFont typeface="Arial" panose="020B0604020202020204" pitchFamily="34" charset="0"/>
              <a:buChar char="•"/>
            </a:pPr>
            <a:r>
              <a:rPr lang="en-US" dirty="0"/>
              <a:t>Religion:</a:t>
            </a:r>
          </a:p>
        </p:txBody>
      </p:sp>
      <p:pic>
        <p:nvPicPr>
          <p:cNvPr id="5" name="Picture 4">
            <a:extLst>
              <a:ext uri="{FF2B5EF4-FFF2-40B4-BE49-F238E27FC236}">
                <a16:creationId xmlns:a16="http://schemas.microsoft.com/office/drawing/2014/main" id="{8173F862-D3CF-6E4E-9C11-ADC1E617D2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00200"/>
            <a:ext cx="12192000" cy="4743252"/>
          </a:xfrm>
          <a:prstGeom prst="rect">
            <a:avLst/>
          </a:prstGeom>
        </p:spPr>
      </p:pic>
    </p:spTree>
    <p:extLst>
      <p:ext uri="{BB962C8B-B14F-4D97-AF65-F5344CB8AC3E}">
        <p14:creationId xmlns:p14="http://schemas.microsoft.com/office/powerpoint/2010/main" val="414955561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495D6-BADB-C34E-9C7E-9FED6E186EC9}"/>
              </a:ext>
            </a:extLst>
          </p:cNvPr>
          <p:cNvSpPr>
            <a:spLocks noGrp="1"/>
          </p:cNvSpPr>
          <p:nvPr>
            <p:ph type="title"/>
          </p:nvPr>
        </p:nvSpPr>
        <p:spPr>
          <a:xfrm>
            <a:off x="533400" y="76200"/>
            <a:ext cx="11658600" cy="838200"/>
          </a:xfrm>
        </p:spPr>
        <p:txBody>
          <a:bodyPr/>
          <a:lstStyle/>
          <a:p>
            <a:r>
              <a:rPr lang="en-US" dirty="0" err="1"/>
              <a:t>InstructGPT</a:t>
            </a:r>
            <a:r>
              <a:rPr lang="en-US" dirty="0"/>
              <a:t>: Reinforcement learning with human feedback</a:t>
            </a:r>
          </a:p>
        </p:txBody>
      </p:sp>
      <p:sp>
        <p:nvSpPr>
          <p:cNvPr id="4" name="Rectangle 3">
            <a:extLst>
              <a:ext uri="{FF2B5EF4-FFF2-40B4-BE49-F238E27FC236}">
                <a16:creationId xmlns:a16="http://schemas.microsoft.com/office/drawing/2014/main" id="{55DA7F75-B390-4A42-9E35-58F94D26946C}"/>
              </a:ext>
            </a:extLst>
          </p:cNvPr>
          <p:cNvSpPr/>
          <p:nvPr/>
        </p:nvSpPr>
        <p:spPr>
          <a:xfrm>
            <a:off x="914400" y="6324600"/>
            <a:ext cx="10515600" cy="369332"/>
          </a:xfrm>
          <a:prstGeom prst="rect">
            <a:avLst/>
          </a:prstGeom>
        </p:spPr>
        <p:txBody>
          <a:bodyPr wrap="square">
            <a:spAutoFit/>
          </a:bodyPr>
          <a:lstStyle/>
          <a:p>
            <a:pPr algn="ctr"/>
            <a:r>
              <a:rPr lang="en-US" dirty="0"/>
              <a:t>L. Ouyang et al. </a:t>
            </a:r>
            <a:r>
              <a:rPr lang="en-US" dirty="0">
                <a:hlinkClick r:id="rId2"/>
              </a:rPr>
              <a:t>Training language models to follow instructions with human feedback</a:t>
            </a:r>
            <a:r>
              <a:rPr lang="en-US" dirty="0"/>
              <a:t>. </a:t>
            </a:r>
            <a:r>
              <a:rPr lang="en-US" dirty="0" err="1"/>
              <a:t>NeurIPS</a:t>
            </a:r>
            <a:r>
              <a:rPr lang="en-US" dirty="0"/>
              <a:t> 2022</a:t>
            </a:r>
          </a:p>
        </p:txBody>
      </p:sp>
      <p:pic>
        <p:nvPicPr>
          <p:cNvPr id="5" name="Picture 4">
            <a:extLst>
              <a:ext uri="{FF2B5EF4-FFF2-40B4-BE49-F238E27FC236}">
                <a16:creationId xmlns:a16="http://schemas.microsoft.com/office/drawing/2014/main" id="{58B6ED32-F271-9440-BCBF-126F1F0428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7400" y="1564125"/>
            <a:ext cx="8077200" cy="4760475"/>
          </a:xfrm>
          <a:prstGeom prst="rect">
            <a:avLst/>
          </a:prstGeom>
        </p:spPr>
      </p:pic>
      <p:sp>
        <p:nvSpPr>
          <p:cNvPr id="8" name="Content Placeholder 7">
            <a:extLst>
              <a:ext uri="{FF2B5EF4-FFF2-40B4-BE49-F238E27FC236}">
                <a16:creationId xmlns:a16="http://schemas.microsoft.com/office/drawing/2014/main" id="{1D805A75-3A51-9649-BA78-BE3E53BE6F48}"/>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49312338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495D6-BADB-C34E-9C7E-9FED6E186EC9}"/>
              </a:ext>
            </a:extLst>
          </p:cNvPr>
          <p:cNvSpPr>
            <a:spLocks noGrp="1"/>
          </p:cNvSpPr>
          <p:nvPr>
            <p:ph type="title"/>
          </p:nvPr>
        </p:nvSpPr>
        <p:spPr>
          <a:xfrm>
            <a:off x="533400" y="76200"/>
            <a:ext cx="11658600" cy="838200"/>
          </a:xfrm>
        </p:spPr>
        <p:txBody>
          <a:bodyPr/>
          <a:lstStyle/>
          <a:p>
            <a:r>
              <a:rPr lang="en-US" dirty="0" err="1"/>
              <a:t>InstructGPT</a:t>
            </a:r>
            <a:r>
              <a:rPr lang="en-US" dirty="0"/>
              <a:t>: Reinforcement learning with human feedback</a:t>
            </a:r>
          </a:p>
        </p:txBody>
      </p:sp>
      <p:sp>
        <p:nvSpPr>
          <p:cNvPr id="4" name="Rectangle 3">
            <a:extLst>
              <a:ext uri="{FF2B5EF4-FFF2-40B4-BE49-F238E27FC236}">
                <a16:creationId xmlns:a16="http://schemas.microsoft.com/office/drawing/2014/main" id="{55DA7F75-B390-4A42-9E35-58F94D26946C}"/>
              </a:ext>
            </a:extLst>
          </p:cNvPr>
          <p:cNvSpPr/>
          <p:nvPr/>
        </p:nvSpPr>
        <p:spPr>
          <a:xfrm>
            <a:off x="914400" y="6324600"/>
            <a:ext cx="10515600" cy="369332"/>
          </a:xfrm>
          <a:prstGeom prst="rect">
            <a:avLst/>
          </a:prstGeom>
        </p:spPr>
        <p:txBody>
          <a:bodyPr wrap="square">
            <a:spAutoFit/>
          </a:bodyPr>
          <a:lstStyle/>
          <a:p>
            <a:pPr algn="ctr"/>
            <a:r>
              <a:rPr lang="en-US" dirty="0"/>
              <a:t>L. Ouyang et al. </a:t>
            </a:r>
            <a:r>
              <a:rPr lang="en-US" dirty="0">
                <a:hlinkClick r:id="rId2"/>
              </a:rPr>
              <a:t>Training language models to follow instructions with human feedback</a:t>
            </a:r>
            <a:r>
              <a:rPr lang="en-US" dirty="0"/>
              <a:t>. </a:t>
            </a:r>
            <a:r>
              <a:rPr lang="en-US" dirty="0" err="1"/>
              <a:t>NeurIPS</a:t>
            </a:r>
            <a:r>
              <a:rPr lang="en-US" dirty="0"/>
              <a:t> 2022</a:t>
            </a:r>
          </a:p>
        </p:txBody>
      </p:sp>
      <p:pic>
        <p:nvPicPr>
          <p:cNvPr id="6" name="Picture 5">
            <a:extLst>
              <a:ext uri="{FF2B5EF4-FFF2-40B4-BE49-F238E27FC236}">
                <a16:creationId xmlns:a16="http://schemas.microsoft.com/office/drawing/2014/main" id="{D7EC5C9F-1CAD-C641-A2BC-88301B15C3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1066800"/>
            <a:ext cx="10896600" cy="5033319"/>
          </a:xfrm>
          <a:prstGeom prst="rect">
            <a:avLst/>
          </a:prstGeom>
        </p:spPr>
      </p:pic>
    </p:spTree>
    <p:extLst>
      <p:ext uri="{BB962C8B-B14F-4D97-AF65-F5344CB8AC3E}">
        <p14:creationId xmlns:p14="http://schemas.microsoft.com/office/powerpoint/2010/main" val="19801421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A5419A-D7B0-7145-8AB0-ADA900B31B2F}"/>
              </a:ext>
            </a:extLst>
          </p:cNvPr>
          <p:cNvSpPr>
            <a:spLocks noGrp="1"/>
          </p:cNvSpPr>
          <p:nvPr>
            <p:ph type="title"/>
          </p:nvPr>
        </p:nvSpPr>
        <p:spPr/>
        <p:txBody>
          <a:bodyPr/>
          <a:lstStyle/>
          <a:p>
            <a:r>
              <a:rPr lang="en-US" dirty="0" err="1"/>
              <a:t>ChatGPT</a:t>
            </a:r>
            <a:endParaRPr lang="en-US" dirty="0"/>
          </a:p>
        </p:txBody>
      </p:sp>
      <p:sp>
        <p:nvSpPr>
          <p:cNvPr id="3" name="Content Placeholder 2">
            <a:extLst>
              <a:ext uri="{FF2B5EF4-FFF2-40B4-BE49-F238E27FC236}">
                <a16:creationId xmlns:a16="http://schemas.microsoft.com/office/drawing/2014/main" id="{5B183DFD-9F3F-9C4A-A440-A1B6B316E23C}"/>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EA901FB5-662D-194A-ADA1-279946C78093}"/>
              </a:ext>
            </a:extLst>
          </p:cNvPr>
          <p:cNvPicPr>
            <a:picLocks noChangeAspect="1"/>
          </p:cNvPicPr>
          <p:nvPr/>
        </p:nvPicPr>
        <p:blipFill>
          <a:blip r:embed="rId2"/>
          <a:stretch>
            <a:fillRect/>
          </a:stretch>
        </p:blipFill>
        <p:spPr>
          <a:xfrm>
            <a:off x="2546884" y="911268"/>
            <a:ext cx="7098231" cy="6009493"/>
          </a:xfrm>
          <a:prstGeom prst="rect">
            <a:avLst/>
          </a:prstGeom>
        </p:spPr>
      </p:pic>
      <p:sp>
        <p:nvSpPr>
          <p:cNvPr id="5" name="Rectangle 4">
            <a:extLst>
              <a:ext uri="{FF2B5EF4-FFF2-40B4-BE49-F238E27FC236}">
                <a16:creationId xmlns:a16="http://schemas.microsoft.com/office/drawing/2014/main" id="{EB7125CA-5E05-F14F-97E8-D6C851CB4B2A}"/>
              </a:ext>
            </a:extLst>
          </p:cNvPr>
          <p:cNvSpPr/>
          <p:nvPr/>
        </p:nvSpPr>
        <p:spPr>
          <a:xfrm>
            <a:off x="9790982" y="6407981"/>
            <a:ext cx="670375" cy="276999"/>
          </a:xfrm>
          <a:prstGeom prst="rect">
            <a:avLst/>
          </a:prstGeom>
        </p:spPr>
        <p:txBody>
          <a:bodyPr wrap="none">
            <a:spAutoFit/>
          </a:bodyPr>
          <a:lstStyle/>
          <a:p>
            <a:r>
              <a:rPr lang="en-US" b="0" dirty="0">
                <a:solidFill>
                  <a:srgbClr val="0000FF"/>
                </a:solidFill>
                <a:hlinkClick r:id="rId3"/>
              </a:rPr>
              <a:t>Source</a:t>
            </a:r>
            <a:endParaRPr lang="en-US" b="0" dirty="0">
              <a:solidFill>
                <a:srgbClr val="0000FF"/>
              </a:solidFill>
            </a:endParaRPr>
          </a:p>
        </p:txBody>
      </p:sp>
    </p:spTree>
    <p:extLst>
      <p:ext uri="{BB962C8B-B14F-4D97-AF65-F5344CB8AC3E}">
        <p14:creationId xmlns:p14="http://schemas.microsoft.com/office/powerpoint/2010/main" val="244949848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8FDF2-49EE-5F49-92BF-3861A9B4F92B}"/>
              </a:ext>
            </a:extLst>
          </p:cNvPr>
          <p:cNvSpPr>
            <a:spLocks noGrp="1"/>
          </p:cNvSpPr>
          <p:nvPr>
            <p:ph type="title"/>
          </p:nvPr>
        </p:nvSpPr>
        <p:spPr/>
        <p:txBody>
          <a:bodyPr/>
          <a:lstStyle/>
          <a:p>
            <a:r>
              <a:rPr lang="en-US" dirty="0"/>
              <a:t>GPT-4</a:t>
            </a:r>
          </a:p>
        </p:txBody>
      </p:sp>
      <p:pic>
        <p:nvPicPr>
          <p:cNvPr id="4" name="Content Placeholder 6">
            <a:extLst>
              <a:ext uri="{FF2B5EF4-FFF2-40B4-BE49-F238E27FC236}">
                <a16:creationId xmlns:a16="http://schemas.microsoft.com/office/drawing/2014/main" id="{7652E1B6-453C-4742-B4F2-100CA593D8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2338749" y="914400"/>
            <a:ext cx="7514501" cy="5257800"/>
          </a:xfrm>
          <a:prstGeom prst="rect">
            <a:avLst/>
          </a:prstGeom>
          <a:noFill/>
          <a:ln w="9525">
            <a:noFill/>
            <a:miter lim="800000"/>
            <a:headEnd/>
            <a:tailEnd/>
          </a:ln>
        </p:spPr>
      </p:pic>
      <p:sp>
        <p:nvSpPr>
          <p:cNvPr id="5" name="Rectangle 4">
            <a:extLst>
              <a:ext uri="{FF2B5EF4-FFF2-40B4-BE49-F238E27FC236}">
                <a16:creationId xmlns:a16="http://schemas.microsoft.com/office/drawing/2014/main" id="{41ACCF65-D58A-E14D-9979-3C6DAD9AB4A5}"/>
              </a:ext>
            </a:extLst>
          </p:cNvPr>
          <p:cNvSpPr/>
          <p:nvPr/>
        </p:nvSpPr>
        <p:spPr>
          <a:xfrm>
            <a:off x="3581400" y="6324600"/>
            <a:ext cx="5057795" cy="369332"/>
          </a:xfrm>
          <a:prstGeom prst="rect">
            <a:avLst/>
          </a:prstGeom>
        </p:spPr>
        <p:txBody>
          <a:bodyPr wrap="none">
            <a:spAutoFit/>
          </a:bodyPr>
          <a:lstStyle/>
          <a:p>
            <a:r>
              <a:rPr lang="en-US" dirty="0">
                <a:hlinkClick r:id="rId3"/>
              </a:rPr>
              <a:t>https://openai.com/research/gpt-4</a:t>
            </a:r>
            <a:r>
              <a:rPr lang="en-US" dirty="0"/>
              <a:t> (March 2023)</a:t>
            </a:r>
          </a:p>
        </p:txBody>
      </p:sp>
      <p:sp>
        <p:nvSpPr>
          <p:cNvPr id="9" name="Content Placeholder 8">
            <a:extLst>
              <a:ext uri="{FF2B5EF4-FFF2-40B4-BE49-F238E27FC236}">
                <a16:creationId xmlns:a16="http://schemas.microsoft.com/office/drawing/2014/main" id="{E32EB57F-AD59-B04B-85DD-5A000A39E0D6}"/>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6004766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1872E-5119-244A-A9B3-5BB7CD58E78A}"/>
              </a:ext>
            </a:extLst>
          </p:cNvPr>
          <p:cNvSpPr>
            <a:spLocks noGrp="1"/>
          </p:cNvSpPr>
          <p:nvPr>
            <p:ph type="title"/>
          </p:nvPr>
        </p:nvSpPr>
        <p:spPr/>
        <p:txBody>
          <a:bodyPr/>
          <a:lstStyle/>
          <a:p>
            <a:r>
              <a:rPr lang="en-US" dirty="0"/>
              <a:t>Decoder-only transformer: DALL-E</a:t>
            </a:r>
          </a:p>
        </p:txBody>
      </p:sp>
      <p:sp>
        <p:nvSpPr>
          <p:cNvPr id="8" name="Rectangle 7">
            <a:extLst>
              <a:ext uri="{FF2B5EF4-FFF2-40B4-BE49-F238E27FC236}">
                <a16:creationId xmlns:a16="http://schemas.microsoft.com/office/drawing/2014/main" id="{06A47B39-679A-CE4A-9F5C-5B72657F1C59}"/>
              </a:ext>
            </a:extLst>
          </p:cNvPr>
          <p:cNvSpPr/>
          <p:nvPr/>
        </p:nvSpPr>
        <p:spPr>
          <a:xfrm>
            <a:off x="3124200" y="6400800"/>
            <a:ext cx="6224333" cy="338554"/>
          </a:xfrm>
          <a:prstGeom prst="rect">
            <a:avLst/>
          </a:prstGeom>
        </p:spPr>
        <p:txBody>
          <a:bodyPr wrap="none">
            <a:spAutoFit/>
          </a:bodyPr>
          <a:lstStyle/>
          <a:p>
            <a:pPr algn="ctr"/>
            <a:r>
              <a:rPr lang="en-US" sz="1600" b="0" dirty="0">
                <a:solidFill>
                  <a:srgbClr val="111111"/>
                </a:solidFill>
              </a:rPr>
              <a:t>A. Ramesh et al., </a:t>
            </a:r>
            <a:r>
              <a:rPr lang="en-US" sz="1600" b="0" dirty="0">
                <a:solidFill>
                  <a:srgbClr val="0000FF"/>
                </a:solidFill>
                <a:hlinkClick r:id="rId2">
                  <a:extLst>
                    <a:ext uri="{A12FA001-AC4F-418D-AE19-62706E023703}">
                      <ahyp:hlinkClr xmlns:ahyp="http://schemas.microsoft.com/office/drawing/2018/hyperlinkcolor" val="tx"/>
                    </a:ext>
                  </a:extLst>
                </a:hlinkClick>
              </a:rPr>
              <a:t>Zero-Shot Text-to-Image Generation</a:t>
            </a:r>
            <a:r>
              <a:rPr lang="en-US" sz="1600" b="0" dirty="0">
                <a:solidFill>
                  <a:srgbClr val="111111"/>
                </a:solidFill>
              </a:rPr>
              <a:t>, ICML 2021</a:t>
            </a:r>
            <a:endParaRPr lang="en-US" sz="1600" b="0" dirty="0">
              <a:solidFill>
                <a:srgbClr val="0000FF"/>
              </a:solidFill>
            </a:endParaRPr>
          </a:p>
        </p:txBody>
      </p:sp>
      <p:graphicFrame>
        <p:nvGraphicFramePr>
          <p:cNvPr id="7" name="Table 6">
            <a:extLst>
              <a:ext uri="{FF2B5EF4-FFF2-40B4-BE49-F238E27FC236}">
                <a16:creationId xmlns:a16="http://schemas.microsoft.com/office/drawing/2014/main" id="{7BD787AA-48EC-3543-AABB-98AFF3B039F5}"/>
              </a:ext>
            </a:extLst>
          </p:cNvPr>
          <p:cNvGraphicFramePr>
            <a:graphicFrameLocks noGrp="1"/>
          </p:cNvGraphicFramePr>
          <p:nvPr>
            <p:extLst>
              <p:ext uri="{D42A27DB-BD31-4B8C-83A1-F6EECF244321}">
                <p14:modId xmlns:p14="http://schemas.microsoft.com/office/powerpoint/2010/main" val="3092390296"/>
              </p:ext>
            </p:extLst>
          </p:nvPr>
        </p:nvGraphicFramePr>
        <p:xfrm>
          <a:off x="304800" y="1947565"/>
          <a:ext cx="4058990" cy="370840"/>
        </p:xfrm>
        <a:graphic>
          <a:graphicData uri="http://schemas.openxmlformats.org/drawingml/2006/table">
            <a:tbl>
              <a:tblPr firstRow="1" bandRow="1">
                <a:tableStyleId>{5940675A-B579-460E-94D1-54222C63F5DA}</a:tableStyleId>
              </a:tblPr>
              <a:tblGrid>
                <a:gridCol w="405899">
                  <a:extLst>
                    <a:ext uri="{9D8B030D-6E8A-4147-A177-3AD203B41FA5}">
                      <a16:colId xmlns:a16="http://schemas.microsoft.com/office/drawing/2014/main" val="2639462566"/>
                    </a:ext>
                  </a:extLst>
                </a:gridCol>
                <a:gridCol w="405899">
                  <a:extLst>
                    <a:ext uri="{9D8B030D-6E8A-4147-A177-3AD203B41FA5}">
                      <a16:colId xmlns:a16="http://schemas.microsoft.com/office/drawing/2014/main" val="3726648966"/>
                    </a:ext>
                  </a:extLst>
                </a:gridCol>
                <a:gridCol w="405899">
                  <a:extLst>
                    <a:ext uri="{9D8B030D-6E8A-4147-A177-3AD203B41FA5}">
                      <a16:colId xmlns:a16="http://schemas.microsoft.com/office/drawing/2014/main" val="4280184890"/>
                    </a:ext>
                  </a:extLst>
                </a:gridCol>
                <a:gridCol w="405899">
                  <a:extLst>
                    <a:ext uri="{9D8B030D-6E8A-4147-A177-3AD203B41FA5}">
                      <a16:colId xmlns:a16="http://schemas.microsoft.com/office/drawing/2014/main" val="2939238134"/>
                    </a:ext>
                  </a:extLst>
                </a:gridCol>
                <a:gridCol w="405899">
                  <a:extLst>
                    <a:ext uri="{9D8B030D-6E8A-4147-A177-3AD203B41FA5}">
                      <a16:colId xmlns:a16="http://schemas.microsoft.com/office/drawing/2014/main" val="3713748216"/>
                    </a:ext>
                  </a:extLst>
                </a:gridCol>
                <a:gridCol w="405899">
                  <a:extLst>
                    <a:ext uri="{9D8B030D-6E8A-4147-A177-3AD203B41FA5}">
                      <a16:colId xmlns:a16="http://schemas.microsoft.com/office/drawing/2014/main" val="2261132330"/>
                    </a:ext>
                  </a:extLst>
                </a:gridCol>
                <a:gridCol w="405899">
                  <a:extLst>
                    <a:ext uri="{9D8B030D-6E8A-4147-A177-3AD203B41FA5}">
                      <a16:colId xmlns:a16="http://schemas.microsoft.com/office/drawing/2014/main" val="4274377849"/>
                    </a:ext>
                  </a:extLst>
                </a:gridCol>
                <a:gridCol w="405899">
                  <a:extLst>
                    <a:ext uri="{9D8B030D-6E8A-4147-A177-3AD203B41FA5}">
                      <a16:colId xmlns:a16="http://schemas.microsoft.com/office/drawing/2014/main" val="1285982534"/>
                    </a:ext>
                  </a:extLst>
                </a:gridCol>
                <a:gridCol w="405899">
                  <a:extLst>
                    <a:ext uri="{9D8B030D-6E8A-4147-A177-3AD203B41FA5}">
                      <a16:colId xmlns:a16="http://schemas.microsoft.com/office/drawing/2014/main" val="1053020506"/>
                    </a:ext>
                  </a:extLst>
                </a:gridCol>
                <a:gridCol w="405899">
                  <a:extLst>
                    <a:ext uri="{9D8B030D-6E8A-4147-A177-3AD203B41FA5}">
                      <a16:colId xmlns:a16="http://schemas.microsoft.com/office/drawing/2014/main" val="1570413778"/>
                    </a:ext>
                  </a:extLst>
                </a:gridCol>
              </a:tblGrid>
              <a:tr h="370840">
                <a:tc>
                  <a:txBody>
                    <a:bodyPr/>
                    <a:lstStyle/>
                    <a:p>
                      <a:endParaRPr lang="en-US" dirty="0"/>
                    </a:p>
                  </a:txBody>
                  <a:tcPr>
                    <a:solidFill>
                      <a:srgbClr val="00B0F0"/>
                    </a:solidFill>
                  </a:tcPr>
                </a:tc>
                <a:tc>
                  <a:txBody>
                    <a:bodyPr/>
                    <a:lstStyle/>
                    <a:p>
                      <a:endParaRPr lang="en-US"/>
                    </a:p>
                  </a:txBody>
                  <a:tcPr>
                    <a:solidFill>
                      <a:srgbClr val="00B0F0"/>
                    </a:solidFill>
                  </a:tcPr>
                </a:tc>
                <a:tc>
                  <a:txBody>
                    <a:bodyPr/>
                    <a:lstStyle/>
                    <a:p>
                      <a:endParaRPr lang="en-US"/>
                    </a:p>
                  </a:txBody>
                  <a:tcPr>
                    <a:solidFill>
                      <a:srgbClr val="00B0F0"/>
                    </a:solidFill>
                  </a:tcPr>
                </a:tc>
                <a:tc>
                  <a:txBody>
                    <a:bodyPr/>
                    <a:lstStyle/>
                    <a:p>
                      <a:endParaRPr lang="en-US"/>
                    </a:p>
                  </a:txBody>
                  <a:tcPr>
                    <a:solidFill>
                      <a:srgbClr val="00B0F0"/>
                    </a:solidFill>
                  </a:tcPr>
                </a:tc>
                <a:tc>
                  <a:txBody>
                    <a:bodyPr/>
                    <a:lstStyle/>
                    <a:p>
                      <a:endParaRPr lang="en-US"/>
                    </a:p>
                  </a:txBody>
                  <a:tcPr>
                    <a:solidFill>
                      <a:srgbClr val="00B0F0"/>
                    </a:solidFill>
                  </a:tcPr>
                </a:tc>
                <a:tc>
                  <a:txBody>
                    <a:bodyPr/>
                    <a:lstStyle/>
                    <a:p>
                      <a:endParaRPr lang="en-US"/>
                    </a:p>
                  </a:txBody>
                  <a:tcPr>
                    <a:solidFill>
                      <a:srgbClr val="00B0F0"/>
                    </a:solidFill>
                  </a:tcPr>
                </a:tc>
                <a:tc>
                  <a:txBody>
                    <a:bodyPr/>
                    <a:lstStyle/>
                    <a:p>
                      <a:endParaRPr lang="en-US"/>
                    </a:p>
                  </a:txBody>
                  <a:tcPr>
                    <a:solidFill>
                      <a:srgbClr val="00B0F0"/>
                    </a:solidFill>
                  </a:tcPr>
                </a:tc>
                <a:tc>
                  <a:txBody>
                    <a:bodyPr/>
                    <a:lstStyle/>
                    <a:p>
                      <a:endParaRPr lang="en-US"/>
                    </a:p>
                  </a:txBody>
                  <a:tcPr>
                    <a:solidFill>
                      <a:srgbClr val="00B0F0"/>
                    </a:solidFill>
                  </a:tcPr>
                </a:tc>
                <a:tc>
                  <a:txBody>
                    <a:bodyPr/>
                    <a:lstStyle/>
                    <a:p>
                      <a:endParaRPr lang="en-US"/>
                    </a:p>
                  </a:txBody>
                  <a:tcPr>
                    <a:solidFill>
                      <a:srgbClr val="00B0F0"/>
                    </a:solidFill>
                  </a:tcPr>
                </a:tc>
                <a:tc>
                  <a:txBody>
                    <a:bodyPr/>
                    <a:lstStyle/>
                    <a:p>
                      <a:endParaRPr lang="en-US" dirty="0"/>
                    </a:p>
                  </a:txBody>
                  <a:tcPr>
                    <a:solidFill>
                      <a:srgbClr val="00B0F0"/>
                    </a:solidFill>
                  </a:tcPr>
                </a:tc>
                <a:extLst>
                  <a:ext uri="{0D108BD9-81ED-4DB2-BD59-A6C34878D82A}">
                    <a16:rowId xmlns:a16="http://schemas.microsoft.com/office/drawing/2014/main" val="1396068880"/>
                  </a:ext>
                </a:extLst>
              </a:tr>
            </a:tbl>
          </a:graphicData>
        </a:graphic>
      </p:graphicFrame>
      <p:sp>
        <p:nvSpPr>
          <p:cNvPr id="10" name="TextBox 9">
            <a:extLst>
              <a:ext uri="{FF2B5EF4-FFF2-40B4-BE49-F238E27FC236}">
                <a16:creationId xmlns:a16="http://schemas.microsoft.com/office/drawing/2014/main" id="{83710BFA-018E-5E4D-B019-B9E0FFC9F9AE}"/>
              </a:ext>
            </a:extLst>
          </p:cNvPr>
          <p:cNvSpPr txBox="1"/>
          <p:nvPr/>
        </p:nvSpPr>
        <p:spPr>
          <a:xfrm>
            <a:off x="322807" y="1320005"/>
            <a:ext cx="4039054" cy="338554"/>
          </a:xfrm>
          <a:prstGeom prst="rect">
            <a:avLst/>
          </a:prstGeom>
          <a:noFill/>
        </p:spPr>
        <p:txBody>
          <a:bodyPr wrap="none" rtlCol="0">
            <a:spAutoFit/>
          </a:bodyPr>
          <a:lstStyle/>
          <a:p>
            <a:r>
              <a:rPr lang="en-US" sz="1600" b="1" dirty="0">
                <a:solidFill>
                  <a:schemeClr val="tx1"/>
                </a:solidFill>
              </a:rPr>
              <a:t>Given:</a:t>
            </a:r>
            <a:r>
              <a:rPr lang="en-US" sz="1600" b="0" dirty="0">
                <a:solidFill>
                  <a:schemeClr val="tx1"/>
                </a:solidFill>
              </a:rPr>
              <a:t> Text prompt encoding (256 tokens)</a:t>
            </a:r>
          </a:p>
        </p:txBody>
      </p:sp>
      <p:graphicFrame>
        <p:nvGraphicFramePr>
          <p:cNvPr id="11" name="Table 10">
            <a:extLst>
              <a:ext uri="{FF2B5EF4-FFF2-40B4-BE49-F238E27FC236}">
                <a16:creationId xmlns:a16="http://schemas.microsoft.com/office/drawing/2014/main" id="{871CAACB-DE69-254C-82E8-38D457DD5FE4}"/>
              </a:ext>
            </a:extLst>
          </p:cNvPr>
          <p:cNvGraphicFramePr>
            <a:graphicFrameLocks noGrp="1"/>
          </p:cNvGraphicFramePr>
          <p:nvPr>
            <p:extLst>
              <p:ext uri="{D42A27DB-BD31-4B8C-83A1-F6EECF244321}">
                <p14:modId xmlns:p14="http://schemas.microsoft.com/office/powerpoint/2010/main" val="770479499"/>
              </p:ext>
            </p:extLst>
          </p:nvPr>
        </p:nvGraphicFramePr>
        <p:xfrm>
          <a:off x="4361861" y="1947565"/>
          <a:ext cx="5687094" cy="370840"/>
        </p:xfrm>
        <a:graphic>
          <a:graphicData uri="http://schemas.openxmlformats.org/drawingml/2006/table">
            <a:tbl>
              <a:tblPr firstRow="1" bandRow="1">
                <a:tableStyleId>{5940675A-B579-460E-94D1-54222C63F5DA}</a:tableStyleId>
              </a:tblPr>
              <a:tblGrid>
                <a:gridCol w="406221">
                  <a:extLst>
                    <a:ext uri="{9D8B030D-6E8A-4147-A177-3AD203B41FA5}">
                      <a16:colId xmlns:a16="http://schemas.microsoft.com/office/drawing/2014/main" val="2639462566"/>
                    </a:ext>
                  </a:extLst>
                </a:gridCol>
                <a:gridCol w="406221">
                  <a:extLst>
                    <a:ext uri="{9D8B030D-6E8A-4147-A177-3AD203B41FA5}">
                      <a16:colId xmlns:a16="http://schemas.microsoft.com/office/drawing/2014/main" val="3726648966"/>
                    </a:ext>
                  </a:extLst>
                </a:gridCol>
                <a:gridCol w="406221">
                  <a:extLst>
                    <a:ext uri="{9D8B030D-6E8A-4147-A177-3AD203B41FA5}">
                      <a16:colId xmlns:a16="http://schemas.microsoft.com/office/drawing/2014/main" val="4280184890"/>
                    </a:ext>
                  </a:extLst>
                </a:gridCol>
                <a:gridCol w="406221">
                  <a:extLst>
                    <a:ext uri="{9D8B030D-6E8A-4147-A177-3AD203B41FA5}">
                      <a16:colId xmlns:a16="http://schemas.microsoft.com/office/drawing/2014/main" val="2939238134"/>
                    </a:ext>
                  </a:extLst>
                </a:gridCol>
                <a:gridCol w="406221">
                  <a:extLst>
                    <a:ext uri="{9D8B030D-6E8A-4147-A177-3AD203B41FA5}">
                      <a16:colId xmlns:a16="http://schemas.microsoft.com/office/drawing/2014/main" val="3713748216"/>
                    </a:ext>
                  </a:extLst>
                </a:gridCol>
                <a:gridCol w="406221">
                  <a:extLst>
                    <a:ext uri="{9D8B030D-6E8A-4147-A177-3AD203B41FA5}">
                      <a16:colId xmlns:a16="http://schemas.microsoft.com/office/drawing/2014/main" val="3000404289"/>
                    </a:ext>
                  </a:extLst>
                </a:gridCol>
                <a:gridCol w="406221">
                  <a:extLst>
                    <a:ext uri="{9D8B030D-6E8A-4147-A177-3AD203B41FA5}">
                      <a16:colId xmlns:a16="http://schemas.microsoft.com/office/drawing/2014/main" val="45474121"/>
                    </a:ext>
                  </a:extLst>
                </a:gridCol>
                <a:gridCol w="406221">
                  <a:extLst>
                    <a:ext uri="{9D8B030D-6E8A-4147-A177-3AD203B41FA5}">
                      <a16:colId xmlns:a16="http://schemas.microsoft.com/office/drawing/2014/main" val="796636791"/>
                    </a:ext>
                  </a:extLst>
                </a:gridCol>
                <a:gridCol w="406221">
                  <a:extLst>
                    <a:ext uri="{9D8B030D-6E8A-4147-A177-3AD203B41FA5}">
                      <a16:colId xmlns:a16="http://schemas.microsoft.com/office/drawing/2014/main" val="3632542564"/>
                    </a:ext>
                  </a:extLst>
                </a:gridCol>
                <a:gridCol w="406221">
                  <a:extLst>
                    <a:ext uri="{9D8B030D-6E8A-4147-A177-3AD203B41FA5}">
                      <a16:colId xmlns:a16="http://schemas.microsoft.com/office/drawing/2014/main" val="2261132330"/>
                    </a:ext>
                  </a:extLst>
                </a:gridCol>
                <a:gridCol w="406221">
                  <a:extLst>
                    <a:ext uri="{9D8B030D-6E8A-4147-A177-3AD203B41FA5}">
                      <a16:colId xmlns:a16="http://schemas.microsoft.com/office/drawing/2014/main" val="4274377849"/>
                    </a:ext>
                  </a:extLst>
                </a:gridCol>
                <a:gridCol w="406221">
                  <a:extLst>
                    <a:ext uri="{9D8B030D-6E8A-4147-A177-3AD203B41FA5}">
                      <a16:colId xmlns:a16="http://schemas.microsoft.com/office/drawing/2014/main" val="1285982534"/>
                    </a:ext>
                  </a:extLst>
                </a:gridCol>
                <a:gridCol w="406221">
                  <a:extLst>
                    <a:ext uri="{9D8B030D-6E8A-4147-A177-3AD203B41FA5}">
                      <a16:colId xmlns:a16="http://schemas.microsoft.com/office/drawing/2014/main" val="1053020506"/>
                    </a:ext>
                  </a:extLst>
                </a:gridCol>
                <a:gridCol w="406221">
                  <a:extLst>
                    <a:ext uri="{9D8B030D-6E8A-4147-A177-3AD203B41FA5}">
                      <a16:colId xmlns:a16="http://schemas.microsoft.com/office/drawing/2014/main" val="1570413778"/>
                    </a:ext>
                  </a:extLst>
                </a:gridCol>
              </a:tblGrid>
              <a:tr h="370840">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396068880"/>
                  </a:ext>
                </a:extLst>
              </a:tr>
            </a:tbl>
          </a:graphicData>
        </a:graphic>
      </p:graphicFrame>
      <p:sp>
        <p:nvSpPr>
          <p:cNvPr id="12" name="TextBox 11">
            <a:extLst>
              <a:ext uri="{FF2B5EF4-FFF2-40B4-BE49-F238E27FC236}">
                <a16:creationId xmlns:a16="http://schemas.microsoft.com/office/drawing/2014/main" id="{E7B796B7-8581-5C47-94E9-B65CFD229466}"/>
              </a:ext>
            </a:extLst>
          </p:cNvPr>
          <p:cNvSpPr txBox="1"/>
          <p:nvPr/>
        </p:nvSpPr>
        <p:spPr>
          <a:xfrm>
            <a:off x="5105400" y="1295231"/>
            <a:ext cx="4560864" cy="338554"/>
          </a:xfrm>
          <a:prstGeom prst="rect">
            <a:avLst/>
          </a:prstGeom>
          <a:noFill/>
        </p:spPr>
        <p:txBody>
          <a:bodyPr wrap="none" rtlCol="0">
            <a:spAutoFit/>
          </a:bodyPr>
          <a:lstStyle/>
          <a:p>
            <a:r>
              <a:rPr lang="en-US" sz="1600" b="1" dirty="0">
                <a:solidFill>
                  <a:schemeClr val="tx1"/>
                </a:solidFill>
              </a:rPr>
              <a:t>Predict:</a:t>
            </a:r>
            <a:r>
              <a:rPr lang="en-US" sz="1600" b="0" dirty="0">
                <a:solidFill>
                  <a:schemeClr val="tx1"/>
                </a:solidFill>
              </a:rPr>
              <a:t> Image encoding (1024 = 32x32 tokens)</a:t>
            </a:r>
          </a:p>
        </p:txBody>
      </p:sp>
      <p:cxnSp>
        <p:nvCxnSpPr>
          <p:cNvPr id="26" name="Straight Arrow Connector 25">
            <a:extLst>
              <a:ext uri="{FF2B5EF4-FFF2-40B4-BE49-F238E27FC236}">
                <a16:creationId xmlns:a16="http://schemas.microsoft.com/office/drawing/2014/main" id="{C30CAFA0-349D-A74E-A6A4-4B6D2C43CAA8}"/>
              </a:ext>
            </a:extLst>
          </p:cNvPr>
          <p:cNvCxnSpPr/>
          <p:nvPr/>
        </p:nvCxnSpPr>
        <p:spPr bwMode="auto">
          <a:xfrm>
            <a:off x="10134600" y="2132985"/>
            <a:ext cx="609600" cy="0"/>
          </a:xfrm>
          <a:prstGeom prst="straightConnector1">
            <a:avLst/>
          </a:prstGeom>
          <a:solidFill>
            <a:srgbClr val="FF9900"/>
          </a:solidFill>
          <a:ln w="19050" cap="flat" cmpd="sng" algn="ctr">
            <a:solidFill>
              <a:srgbClr val="FF0000"/>
            </a:solidFill>
            <a:prstDash val="solid"/>
            <a:round/>
            <a:headEnd type="none" w="med" len="med"/>
            <a:tailEnd type="triangle"/>
          </a:ln>
          <a:effectLst/>
        </p:spPr>
      </p:cxnSp>
      <p:sp>
        <p:nvSpPr>
          <p:cNvPr id="27" name="Rectangle 26">
            <a:extLst>
              <a:ext uri="{FF2B5EF4-FFF2-40B4-BE49-F238E27FC236}">
                <a16:creationId xmlns:a16="http://schemas.microsoft.com/office/drawing/2014/main" id="{EFAC2DC8-C324-124F-93CD-71065EA02B11}"/>
              </a:ext>
            </a:extLst>
          </p:cNvPr>
          <p:cNvSpPr/>
          <p:nvPr/>
        </p:nvSpPr>
        <p:spPr bwMode="auto">
          <a:xfrm>
            <a:off x="10781419" y="1697742"/>
            <a:ext cx="866309" cy="866309"/>
          </a:xfrm>
          <a:prstGeom prst="rect">
            <a:avLst/>
          </a:prstGeom>
          <a:solidFill>
            <a:srgbClr val="FF00FF"/>
          </a:solidFill>
          <a:ln w="19050" cap="flat" cmpd="sng" algn="ctr">
            <a:solidFill>
              <a:srgbClr val="7030A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en-US" sz="1200" b="1" i="0" u="none" strike="noStrike" cap="none" normalizeH="0" baseline="0">
              <a:ln>
                <a:noFill/>
              </a:ln>
              <a:solidFill>
                <a:srgbClr val="FFFF00"/>
              </a:solidFill>
              <a:effectLst/>
              <a:latin typeface="Arial" charset="0"/>
            </a:endParaRPr>
          </a:p>
        </p:txBody>
      </p:sp>
      <p:sp>
        <p:nvSpPr>
          <p:cNvPr id="28" name="TextBox 27">
            <a:extLst>
              <a:ext uri="{FF2B5EF4-FFF2-40B4-BE49-F238E27FC236}">
                <a16:creationId xmlns:a16="http://schemas.microsoft.com/office/drawing/2014/main" id="{6E2C0885-0DF0-4A4E-A9CA-766739DB76A1}"/>
              </a:ext>
            </a:extLst>
          </p:cNvPr>
          <p:cNvSpPr txBox="1"/>
          <p:nvPr/>
        </p:nvSpPr>
        <p:spPr>
          <a:xfrm>
            <a:off x="10084746" y="1066800"/>
            <a:ext cx="2259654" cy="584775"/>
          </a:xfrm>
          <a:prstGeom prst="rect">
            <a:avLst/>
          </a:prstGeom>
          <a:noFill/>
        </p:spPr>
        <p:txBody>
          <a:bodyPr wrap="square" rtlCol="0">
            <a:spAutoFit/>
          </a:bodyPr>
          <a:lstStyle/>
          <a:p>
            <a:pPr algn="ctr"/>
            <a:r>
              <a:rPr lang="en-US" sz="1600" b="1" dirty="0">
                <a:solidFill>
                  <a:schemeClr val="tx1"/>
                </a:solidFill>
              </a:rPr>
              <a:t>Decode</a:t>
            </a:r>
            <a:r>
              <a:rPr lang="en-US" sz="1600" b="0" dirty="0">
                <a:solidFill>
                  <a:schemeClr val="tx1"/>
                </a:solidFill>
              </a:rPr>
              <a:t> to 256x256 image</a:t>
            </a:r>
          </a:p>
        </p:txBody>
      </p:sp>
      <p:pic>
        <p:nvPicPr>
          <p:cNvPr id="6" name="Picture 5">
            <a:extLst>
              <a:ext uri="{FF2B5EF4-FFF2-40B4-BE49-F238E27FC236}">
                <a16:creationId xmlns:a16="http://schemas.microsoft.com/office/drawing/2014/main" id="{4C03C5C7-DAB1-04DC-8297-100C7E1882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5094" y="2945965"/>
            <a:ext cx="7447361" cy="3454835"/>
          </a:xfrm>
          <a:prstGeom prst="rect">
            <a:avLst/>
          </a:prstGeom>
        </p:spPr>
      </p:pic>
    </p:spTree>
    <p:extLst>
      <p:ext uri="{BB962C8B-B14F-4D97-AF65-F5344CB8AC3E}">
        <p14:creationId xmlns:p14="http://schemas.microsoft.com/office/powerpoint/2010/main" val="169488226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8FDF2-49EE-5F49-92BF-3861A9B4F92B}"/>
              </a:ext>
            </a:extLst>
          </p:cNvPr>
          <p:cNvSpPr>
            <a:spLocks noGrp="1"/>
          </p:cNvSpPr>
          <p:nvPr>
            <p:ph type="title"/>
          </p:nvPr>
        </p:nvSpPr>
        <p:spPr/>
        <p:txBody>
          <a:bodyPr/>
          <a:lstStyle/>
          <a:p>
            <a:r>
              <a:rPr lang="en-US" dirty="0"/>
              <a:t>GPT-4: Technical details</a:t>
            </a:r>
          </a:p>
        </p:txBody>
      </p:sp>
      <p:pic>
        <p:nvPicPr>
          <p:cNvPr id="7" name="Content Placeholder 6">
            <a:extLst>
              <a:ext uri="{FF2B5EF4-FFF2-40B4-BE49-F238E27FC236}">
                <a16:creationId xmlns:a16="http://schemas.microsoft.com/office/drawing/2014/main" id="{03C233C2-40EB-3D4B-9EA9-C12D9472AF4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14400" y="1143000"/>
            <a:ext cx="10363200" cy="4071257"/>
          </a:xfrm>
        </p:spPr>
      </p:pic>
      <p:sp>
        <p:nvSpPr>
          <p:cNvPr id="3" name="TextBox 2">
            <a:extLst>
              <a:ext uri="{FF2B5EF4-FFF2-40B4-BE49-F238E27FC236}">
                <a16:creationId xmlns:a16="http://schemas.microsoft.com/office/drawing/2014/main" id="{0CAADA94-C877-A04E-A2A4-AA141DED5F52}"/>
              </a:ext>
            </a:extLst>
          </p:cNvPr>
          <p:cNvSpPr txBox="1"/>
          <p:nvPr/>
        </p:nvSpPr>
        <p:spPr>
          <a:xfrm>
            <a:off x="2923496" y="5562600"/>
            <a:ext cx="6345007" cy="523220"/>
          </a:xfrm>
          <a:prstGeom prst="rect">
            <a:avLst/>
          </a:prstGeom>
          <a:noFill/>
        </p:spPr>
        <p:txBody>
          <a:bodyPr wrap="none" rtlCol="0">
            <a:spAutoFit/>
          </a:bodyPr>
          <a:lstStyle/>
          <a:p>
            <a:r>
              <a:rPr lang="en-US" sz="2800" dirty="0">
                <a:hlinkClick r:id="rId3"/>
              </a:rPr>
              <a:t>(Rumor: it has one trillion parameters)</a:t>
            </a:r>
            <a:endParaRPr lang="en-US" sz="2800" dirty="0"/>
          </a:p>
        </p:txBody>
      </p:sp>
    </p:spTree>
    <p:extLst>
      <p:ext uri="{BB962C8B-B14F-4D97-AF65-F5344CB8AC3E}">
        <p14:creationId xmlns:p14="http://schemas.microsoft.com/office/powerpoint/2010/main" val="695489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F90C2-15A6-F84C-A04A-481FFBF92A2B}"/>
              </a:ext>
            </a:extLst>
          </p:cNvPr>
          <p:cNvSpPr>
            <a:spLocks noGrp="1"/>
          </p:cNvSpPr>
          <p:nvPr>
            <p:ph type="title"/>
          </p:nvPr>
        </p:nvSpPr>
        <p:spPr/>
        <p:txBody>
          <a:bodyPr/>
          <a:lstStyle/>
          <a:p>
            <a:r>
              <a:rPr lang="en-US" dirty="0"/>
              <a:t>GPT-4: Performance</a:t>
            </a:r>
          </a:p>
        </p:txBody>
      </p:sp>
      <p:pic>
        <p:nvPicPr>
          <p:cNvPr id="9" name="Content Placeholder 8">
            <a:extLst>
              <a:ext uri="{FF2B5EF4-FFF2-40B4-BE49-F238E27FC236}">
                <a16:creationId xmlns:a16="http://schemas.microsoft.com/office/drawing/2014/main" id="{9B91D995-20A8-CB4D-9426-A7381767C99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24200" y="914400"/>
            <a:ext cx="6078681" cy="5943600"/>
          </a:xfrm>
        </p:spPr>
      </p:pic>
    </p:spTree>
    <p:extLst>
      <p:ext uri="{BB962C8B-B14F-4D97-AF65-F5344CB8AC3E}">
        <p14:creationId xmlns:p14="http://schemas.microsoft.com/office/powerpoint/2010/main" val="216620199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F90C2-15A6-F84C-A04A-481FFBF92A2B}"/>
              </a:ext>
            </a:extLst>
          </p:cNvPr>
          <p:cNvSpPr>
            <a:spLocks noGrp="1"/>
          </p:cNvSpPr>
          <p:nvPr>
            <p:ph type="title"/>
          </p:nvPr>
        </p:nvSpPr>
        <p:spPr/>
        <p:txBody>
          <a:bodyPr/>
          <a:lstStyle/>
          <a:p>
            <a:r>
              <a:rPr lang="en-US" dirty="0"/>
              <a:t>GPT-4: Performance</a:t>
            </a:r>
          </a:p>
        </p:txBody>
      </p:sp>
      <p:pic>
        <p:nvPicPr>
          <p:cNvPr id="6" name="Content Placeholder 5">
            <a:extLst>
              <a:ext uri="{FF2B5EF4-FFF2-40B4-BE49-F238E27FC236}">
                <a16:creationId xmlns:a16="http://schemas.microsoft.com/office/drawing/2014/main" id="{070DB72A-4545-5544-8236-BEC0876DA43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62200" y="914400"/>
            <a:ext cx="7470321" cy="5943600"/>
          </a:xfrm>
        </p:spPr>
      </p:pic>
    </p:spTree>
    <p:extLst>
      <p:ext uri="{BB962C8B-B14F-4D97-AF65-F5344CB8AC3E}">
        <p14:creationId xmlns:p14="http://schemas.microsoft.com/office/powerpoint/2010/main" val="197028774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F90C2-15A6-F84C-A04A-481FFBF92A2B}"/>
              </a:ext>
            </a:extLst>
          </p:cNvPr>
          <p:cNvSpPr>
            <a:spLocks noGrp="1"/>
          </p:cNvSpPr>
          <p:nvPr>
            <p:ph type="title"/>
          </p:nvPr>
        </p:nvSpPr>
        <p:spPr/>
        <p:txBody>
          <a:bodyPr/>
          <a:lstStyle/>
          <a:p>
            <a:r>
              <a:rPr lang="en-US" dirty="0"/>
              <a:t>GPT-4: Performance</a:t>
            </a:r>
          </a:p>
        </p:txBody>
      </p:sp>
      <p:pic>
        <p:nvPicPr>
          <p:cNvPr id="5" name="Content Placeholder 4">
            <a:extLst>
              <a:ext uri="{FF2B5EF4-FFF2-40B4-BE49-F238E27FC236}">
                <a16:creationId xmlns:a16="http://schemas.microsoft.com/office/drawing/2014/main" id="{14B1E78B-BE46-E349-80AD-7B6F6314084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71800" y="914400"/>
            <a:ext cx="5619698" cy="5943600"/>
          </a:xfrm>
        </p:spPr>
      </p:pic>
      <p:sp>
        <p:nvSpPr>
          <p:cNvPr id="3" name="Rectangle 2">
            <a:extLst>
              <a:ext uri="{FF2B5EF4-FFF2-40B4-BE49-F238E27FC236}">
                <a16:creationId xmlns:a16="http://schemas.microsoft.com/office/drawing/2014/main" id="{3EABEC58-45DA-B345-9CAB-6B78678D96E0}"/>
              </a:ext>
            </a:extLst>
          </p:cNvPr>
          <p:cNvSpPr/>
          <p:nvPr/>
        </p:nvSpPr>
        <p:spPr>
          <a:xfrm>
            <a:off x="8382000" y="2971800"/>
            <a:ext cx="3505200" cy="1200329"/>
          </a:xfrm>
          <a:prstGeom prst="rect">
            <a:avLst/>
          </a:prstGeom>
        </p:spPr>
        <p:txBody>
          <a:bodyPr wrap="square">
            <a:spAutoFit/>
          </a:bodyPr>
          <a:lstStyle/>
          <a:p>
            <a:r>
              <a:rPr lang="en-US" dirty="0"/>
              <a:t>For objections, see </a:t>
            </a:r>
            <a:r>
              <a:rPr lang="en-US" dirty="0">
                <a:hlinkClick r:id="rId3"/>
              </a:rPr>
              <a:t>https://</a:t>
            </a:r>
            <a:r>
              <a:rPr lang="en-US" dirty="0" err="1">
                <a:hlinkClick r:id="rId3"/>
              </a:rPr>
              <a:t>aisnakeoil.substack.com</a:t>
            </a:r>
            <a:r>
              <a:rPr lang="en-US" dirty="0">
                <a:hlinkClick r:id="rId3"/>
              </a:rPr>
              <a:t>/p/gpt-4-and-professional-benchmarks</a:t>
            </a:r>
            <a:endParaRPr lang="en-US" dirty="0"/>
          </a:p>
        </p:txBody>
      </p:sp>
    </p:spTree>
    <p:extLst>
      <p:ext uri="{BB962C8B-B14F-4D97-AF65-F5344CB8AC3E}">
        <p14:creationId xmlns:p14="http://schemas.microsoft.com/office/powerpoint/2010/main" val="3272057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ED8D0-6735-724C-9518-B14B0ACC317D}"/>
              </a:ext>
            </a:extLst>
          </p:cNvPr>
          <p:cNvSpPr>
            <a:spLocks noGrp="1"/>
          </p:cNvSpPr>
          <p:nvPr>
            <p:ph type="title"/>
          </p:nvPr>
        </p:nvSpPr>
        <p:spPr/>
        <p:txBody>
          <a:bodyPr/>
          <a:lstStyle/>
          <a:p>
            <a:r>
              <a:rPr lang="en-US" dirty="0"/>
              <a:t>GPT-4: Visual input</a:t>
            </a:r>
          </a:p>
        </p:txBody>
      </p:sp>
      <p:pic>
        <p:nvPicPr>
          <p:cNvPr id="5" name="Content Placeholder 4">
            <a:extLst>
              <a:ext uri="{FF2B5EF4-FFF2-40B4-BE49-F238E27FC236}">
                <a16:creationId xmlns:a16="http://schemas.microsoft.com/office/drawing/2014/main" id="{1B22C78C-7167-CC43-A901-E1A7FE45DA0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066800"/>
            <a:ext cx="3925019" cy="3962400"/>
          </a:xfrm>
        </p:spPr>
      </p:pic>
      <p:pic>
        <p:nvPicPr>
          <p:cNvPr id="7" name="Picture 6">
            <a:extLst>
              <a:ext uri="{FF2B5EF4-FFF2-40B4-BE49-F238E27FC236}">
                <a16:creationId xmlns:a16="http://schemas.microsoft.com/office/drawing/2014/main" id="{5A1E08DF-A102-0C41-B69C-76C1BB3B8E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909" y="5181600"/>
            <a:ext cx="5314950" cy="1275880"/>
          </a:xfrm>
          <a:prstGeom prst="rect">
            <a:avLst/>
          </a:prstGeom>
        </p:spPr>
      </p:pic>
      <p:pic>
        <p:nvPicPr>
          <p:cNvPr id="9" name="Picture 8">
            <a:extLst>
              <a:ext uri="{FF2B5EF4-FFF2-40B4-BE49-F238E27FC236}">
                <a16:creationId xmlns:a16="http://schemas.microsoft.com/office/drawing/2014/main" id="{B0F7C22E-810B-FD43-A315-543BA50A92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55247" y="2038788"/>
            <a:ext cx="5466820" cy="3447612"/>
          </a:xfrm>
          <a:prstGeom prst="rect">
            <a:avLst/>
          </a:prstGeom>
        </p:spPr>
      </p:pic>
    </p:spTree>
    <p:extLst>
      <p:ext uri="{BB962C8B-B14F-4D97-AF65-F5344CB8AC3E}">
        <p14:creationId xmlns:p14="http://schemas.microsoft.com/office/powerpoint/2010/main" val="2770832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A547C-5877-C647-8F97-8A74D8B14979}"/>
              </a:ext>
            </a:extLst>
          </p:cNvPr>
          <p:cNvSpPr>
            <a:spLocks noGrp="1"/>
          </p:cNvSpPr>
          <p:nvPr>
            <p:ph type="title"/>
          </p:nvPr>
        </p:nvSpPr>
        <p:spPr/>
        <p:txBody>
          <a:bodyPr/>
          <a:lstStyle/>
          <a:p>
            <a:r>
              <a:rPr lang="en-US" dirty="0"/>
              <a:t>AGI or hype?</a:t>
            </a:r>
          </a:p>
        </p:txBody>
      </p:sp>
      <p:pic>
        <p:nvPicPr>
          <p:cNvPr id="6" name="Content Placeholder 5">
            <a:extLst>
              <a:ext uri="{FF2B5EF4-FFF2-40B4-BE49-F238E27FC236}">
                <a16:creationId xmlns:a16="http://schemas.microsoft.com/office/drawing/2014/main" id="{5DE99A21-9ED0-674A-9FA8-F8F770220D5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86001" y="2906944"/>
            <a:ext cx="7620000" cy="3570056"/>
          </a:xfrm>
        </p:spPr>
      </p:pic>
      <p:sp>
        <p:nvSpPr>
          <p:cNvPr id="4" name="TextBox 3">
            <a:extLst>
              <a:ext uri="{FF2B5EF4-FFF2-40B4-BE49-F238E27FC236}">
                <a16:creationId xmlns:a16="http://schemas.microsoft.com/office/drawing/2014/main" id="{B4A96CB9-3340-BE4F-A6B1-3F23C30D9B49}"/>
              </a:ext>
            </a:extLst>
          </p:cNvPr>
          <p:cNvSpPr txBox="1"/>
          <p:nvPr/>
        </p:nvSpPr>
        <p:spPr>
          <a:xfrm>
            <a:off x="1128603" y="6488668"/>
            <a:ext cx="10148997" cy="369332"/>
          </a:xfrm>
          <a:prstGeom prst="rect">
            <a:avLst/>
          </a:prstGeom>
          <a:noFill/>
        </p:spPr>
        <p:txBody>
          <a:bodyPr wrap="none" rtlCol="0">
            <a:spAutoFit/>
          </a:bodyPr>
          <a:lstStyle/>
          <a:p>
            <a:r>
              <a:rPr lang="en-US" dirty="0"/>
              <a:t>S. </a:t>
            </a:r>
            <a:r>
              <a:rPr lang="en-US" dirty="0" err="1"/>
              <a:t>Bubeck</a:t>
            </a:r>
            <a:r>
              <a:rPr lang="en-US" dirty="0"/>
              <a:t> et al. </a:t>
            </a:r>
            <a:r>
              <a:rPr lang="en-US" dirty="0">
                <a:hlinkClick r:id="rId3"/>
              </a:rPr>
              <a:t>Sparks of artificial general intelligence: Early experiments with GPT-4</a:t>
            </a:r>
            <a:r>
              <a:rPr lang="en-US" dirty="0"/>
              <a:t>. </a:t>
            </a:r>
            <a:r>
              <a:rPr lang="en-US" dirty="0" err="1"/>
              <a:t>arXiv</a:t>
            </a:r>
            <a:r>
              <a:rPr lang="en-US" dirty="0"/>
              <a:t> 2023</a:t>
            </a:r>
          </a:p>
        </p:txBody>
      </p:sp>
      <p:pic>
        <p:nvPicPr>
          <p:cNvPr id="8" name="Picture 7">
            <a:extLst>
              <a:ext uri="{FF2B5EF4-FFF2-40B4-BE49-F238E27FC236}">
                <a16:creationId xmlns:a16="http://schemas.microsoft.com/office/drawing/2014/main" id="{AFFC7EBD-C455-0B49-AC88-DB396FE07E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16901" y="914401"/>
            <a:ext cx="7586370" cy="1978460"/>
          </a:xfrm>
          <a:prstGeom prst="rect">
            <a:avLst/>
          </a:prstGeom>
        </p:spPr>
      </p:pic>
    </p:spTree>
    <p:extLst>
      <p:ext uri="{BB962C8B-B14F-4D97-AF65-F5344CB8AC3E}">
        <p14:creationId xmlns:p14="http://schemas.microsoft.com/office/powerpoint/2010/main" val="271441427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B38F6-C5A5-AA48-82F1-C6FEAFEE56B8}"/>
              </a:ext>
            </a:extLst>
          </p:cNvPr>
          <p:cNvSpPr>
            <a:spLocks noGrp="1"/>
          </p:cNvSpPr>
          <p:nvPr>
            <p:ph type="title"/>
          </p:nvPr>
        </p:nvSpPr>
        <p:spPr/>
        <p:txBody>
          <a:bodyPr/>
          <a:lstStyle/>
          <a:p>
            <a:r>
              <a:rPr lang="en-US" dirty="0"/>
              <a:t>Weird LLM tricks: Chain-of-thought prompting</a:t>
            </a:r>
          </a:p>
        </p:txBody>
      </p:sp>
      <p:pic>
        <p:nvPicPr>
          <p:cNvPr id="6" name="Content Placeholder 5">
            <a:extLst>
              <a:ext uri="{FF2B5EF4-FFF2-40B4-BE49-F238E27FC236}">
                <a16:creationId xmlns:a16="http://schemas.microsoft.com/office/drawing/2014/main" id="{B388BF0A-6F61-6741-8D33-AE0B432E498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467600" y="1905000"/>
            <a:ext cx="4224421" cy="4064000"/>
          </a:xfrm>
        </p:spPr>
      </p:pic>
      <p:pic>
        <p:nvPicPr>
          <p:cNvPr id="9" name="Picture 8">
            <a:extLst>
              <a:ext uri="{FF2B5EF4-FFF2-40B4-BE49-F238E27FC236}">
                <a16:creationId xmlns:a16="http://schemas.microsoft.com/office/drawing/2014/main" id="{501D78A9-908D-654B-A526-410293A810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1981200"/>
            <a:ext cx="7162800" cy="3581400"/>
          </a:xfrm>
          <a:prstGeom prst="rect">
            <a:avLst/>
          </a:prstGeom>
        </p:spPr>
      </p:pic>
      <p:sp>
        <p:nvSpPr>
          <p:cNvPr id="10" name="Rectangle 9">
            <a:extLst>
              <a:ext uri="{FF2B5EF4-FFF2-40B4-BE49-F238E27FC236}">
                <a16:creationId xmlns:a16="http://schemas.microsoft.com/office/drawing/2014/main" id="{3EF2E141-33FB-1349-82E6-2EF01D69AF85}"/>
              </a:ext>
            </a:extLst>
          </p:cNvPr>
          <p:cNvSpPr/>
          <p:nvPr/>
        </p:nvSpPr>
        <p:spPr>
          <a:xfrm>
            <a:off x="936171" y="6341388"/>
            <a:ext cx="10591800" cy="369332"/>
          </a:xfrm>
          <a:prstGeom prst="rect">
            <a:avLst/>
          </a:prstGeom>
        </p:spPr>
        <p:txBody>
          <a:bodyPr wrap="square">
            <a:spAutoFit/>
          </a:bodyPr>
          <a:lstStyle/>
          <a:p>
            <a:pPr algn="ctr"/>
            <a:r>
              <a:rPr lang="en-US" dirty="0"/>
              <a:t>J. Wei et al. </a:t>
            </a:r>
            <a:r>
              <a:rPr lang="en-US" dirty="0">
                <a:hlinkClick r:id="rId4"/>
              </a:rPr>
              <a:t>Chain-of-Thought Prompting Elicits Reasoning in Large Language Models</a:t>
            </a:r>
            <a:r>
              <a:rPr lang="en-US" dirty="0"/>
              <a:t>. </a:t>
            </a:r>
            <a:r>
              <a:rPr lang="en-US" dirty="0" err="1"/>
              <a:t>NeurIPS</a:t>
            </a:r>
            <a:r>
              <a:rPr lang="en-US" dirty="0"/>
              <a:t> 2022</a:t>
            </a:r>
          </a:p>
        </p:txBody>
      </p:sp>
    </p:spTree>
    <p:extLst>
      <p:ext uri="{BB962C8B-B14F-4D97-AF65-F5344CB8AC3E}">
        <p14:creationId xmlns:p14="http://schemas.microsoft.com/office/powerpoint/2010/main" val="196912184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B38F6-C5A5-AA48-82F1-C6FEAFEE56B8}"/>
              </a:ext>
            </a:extLst>
          </p:cNvPr>
          <p:cNvSpPr>
            <a:spLocks noGrp="1"/>
          </p:cNvSpPr>
          <p:nvPr>
            <p:ph type="title"/>
          </p:nvPr>
        </p:nvSpPr>
        <p:spPr/>
        <p:txBody>
          <a:bodyPr/>
          <a:lstStyle/>
          <a:p>
            <a:r>
              <a:rPr lang="en-US" dirty="0"/>
              <a:t>Chain-of-thought prompting</a:t>
            </a:r>
          </a:p>
        </p:txBody>
      </p:sp>
      <p:pic>
        <p:nvPicPr>
          <p:cNvPr id="6" name="Content Placeholder 5">
            <a:extLst>
              <a:ext uri="{FF2B5EF4-FFF2-40B4-BE49-F238E27FC236}">
                <a16:creationId xmlns:a16="http://schemas.microsoft.com/office/drawing/2014/main" id="{F5B8E1DF-3FE7-8E47-A852-94933DE8494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14400" y="925184"/>
            <a:ext cx="10363200" cy="5236231"/>
          </a:xfrm>
        </p:spPr>
      </p:pic>
      <p:sp>
        <p:nvSpPr>
          <p:cNvPr id="8" name="Rectangle 7">
            <a:extLst>
              <a:ext uri="{FF2B5EF4-FFF2-40B4-BE49-F238E27FC236}">
                <a16:creationId xmlns:a16="http://schemas.microsoft.com/office/drawing/2014/main" id="{4830CAEC-E300-A346-9599-368B188E77D6}"/>
              </a:ext>
            </a:extLst>
          </p:cNvPr>
          <p:cNvSpPr/>
          <p:nvPr/>
        </p:nvSpPr>
        <p:spPr>
          <a:xfrm>
            <a:off x="936171" y="6341388"/>
            <a:ext cx="10591800" cy="369332"/>
          </a:xfrm>
          <a:prstGeom prst="rect">
            <a:avLst/>
          </a:prstGeom>
        </p:spPr>
        <p:txBody>
          <a:bodyPr wrap="square">
            <a:spAutoFit/>
          </a:bodyPr>
          <a:lstStyle/>
          <a:p>
            <a:pPr algn="ctr"/>
            <a:r>
              <a:rPr lang="en-US" dirty="0"/>
              <a:t>J. Wei et al. </a:t>
            </a:r>
            <a:r>
              <a:rPr lang="en-US" dirty="0">
                <a:hlinkClick r:id="rId3"/>
              </a:rPr>
              <a:t>Chain-of-Thought Prompting Elicits Reasoning in Large Language Models</a:t>
            </a:r>
            <a:r>
              <a:rPr lang="en-US" dirty="0"/>
              <a:t>. </a:t>
            </a:r>
            <a:r>
              <a:rPr lang="en-US" dirty="0" err="1"/>
              <a:t>NeurIPS</a:t>
            </a:r>
            <a:r>
              <a:rPr lang="en-US" dirty="0"/>
              <a:t> 2022</a:t>
            </a:r>
          </a:p>
        </p:txBody>
      </p:sp>
    </p:spTree>
    <p:extLst>
      <p:ext uri="{BB962C8B-B14F-4D97-AF65-F5344CB8AC3E}">
        <p14:creationId xmlns:p14="http://schemas.microsoft.com/office/powerpoint/2010/main" val="291674484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B38F6-C5A5-AA48-82F1-C6FEAFEE56B8}"/>
              </a:ext>
            </a:extLst>
          </p:cNvPr>
          <p:cNvSpPr>
            <a:spLocks noGrp="1"/>
          </p:cNvSpPr>
          <p:nvPr>
            <p:ph type="title"/>
          </p:nvPr>
        </p:nvSpPr>
        <p:spPr/>
        <p:txBody>
          <a:bodyPr/>
          <a:lstStyle/>
          <a:p>
            <a:r>
              <a:rPr lang="en-US" dirty="0"/>
              <a:t>Chain-of-thought prompting</a:t>
            </a:r>
          </a:p>
        </p:txBody>
      </p:sp>
      <p:pic>
        <p:nvPicPr>
          <p:cNvPr id="8" name="Content Placeholder 7">
            <a:extLst>
              <a:ext uri="{FF2B5EF4-FFF2-40B4-BE49-F238E27FC236}">
                <a16:creationId xmlns:a16="http://schemas.microsoft.com/office/drawing/2014/main" id="{9EC18594-761A-6F4B-AA51-49970530D7D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93252" y="914400"/>
            <a:ext cx="7312748" cy="5791200"/>
          </a:xfrm>
        </p:spPr>
      </p:pic>
    </p:spTree>
    <p:extLst>
      <p:ext uri="{BB962C8B-B14F-4D97-AF65-F5344CB8AC3E}">
        <p14:creationId xmlns:p14="http://schemas.microsoft.com/office/powerpoint/2010/main" val="282612841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B2D32-B37D-7CA2-A013-858E98BEBFDD}"/>
              </a:ext>
            </a:extLst>
          </p:cNvPr>
          <p:cNvSpPr>
            <a:spLocks noGrp="1"/>
          </p:cNvSpPr>
          <p:nvPr>
            <p:ph type="title"/>
          </p:nvPr>
        </p:nvSpPr>
        <p:spPr/>
        <p:txBody>
          <a:bodyPr/>
          <a:lstStyle/>
          <a:p>
            <a:r>
              <a:rPr lang="en-US" dirty="0"/>
              <a:t>RLAIF</a:t>
            </a:r>
          </a:p>
        </p:txBody>
      </p:sp>
      <p:pic>
        <p:nvPicPr>
          <p:cNvPr id="8" name="Content Placeholder 7" descr="A diagram of a diagram&#10;&#10;Description automatically generated">
            <a:extLst>
              <a:ext uri="{FF2B5EF4-FFF2-40B4-BE49-F238E27FC236}">
                <a16:creationId xmlns:a16="http://schemas.microsoft.com/office/drawing/2014/main" id="{5B195DB6-3BDB-1190-8265-0ADFCCF9270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66800" y="993955"/>
            <a:ext cx="9677400" cy="4870090"/>
          </a:xfrm>
        </p:spPr>
      </p:pic>
      <p:sp>
        <p:nvSpPr>
          <p:cNvPr id="5" name="TextBox 4">
            <a:extLst>
              <a:ext uri="{FF2B5EF4-FFF2-40B4-BE49-F238E27FC236}">
                <a16:creationId xmlns:a16="http://schemas.microsoft.com/office/drawing/2014/main" id="{4C165220-3F39-3831-0A6F-EA0E93A55836}"/>
              </a:ext>
            </a:extLst>
          </p:cNvPr>
          <p:cNvSpPr txBox="1"/>
          <p:nvPr/>
        </p:nvSpPr>
        <p:spPr>
          <a:xfrm>
            <a:off x="609600" y="6336268"/>
            <a:ext cx="11125200" cy="369332"/>
          </a:xfrm>
          <a:prstGeom prst="rect">
            <a:avLst/>
          </a:prstGeom>
          <a:noFill/>
        </p:spPr>
        <p:txBody>
          <a:bodyPr wrap="square">
            <a:spAutoFit/>
          </a:bodyPr>
          <a:lstStyle/>
          <a:p>
            <a:pPr algn="ctr"/>
            <a:r>
              <a:rPr lang="en-US" dirty="0"/>
              <a:t>H. Lee et al. </a:t>
            </a:r>
            <a:r>
              <a:rPr lang="en-US" dirty="0">
                <a:hlinkClick r:id="rId3"/>
              </a:rPr>
              <a:t>RLAIF: Scaling Reinforcement Learning from Human Feedback with AI Feedback</a:t>
            </a:r>
            <a:r>
              <a:rPr lang="en-US" dirty="0"/>
              <a:t>. </a:t>
            </a:r>
            <a:r>
              <a:rPr lang="en-US" dirty="0" err="1"/>
              <a:t>arXiv</a:t>
            </a:r>
            <a:r>
              <a:rPr lang="en-US" dirty="0"/>
              <a:t> 2023</a:t>
            </a:r>
          </a:p>
        </p:txBody>
      </p:sp>
      <p:sp>
        <p:nvSpPr>
          <p:cNvPr id="6" name="TextBox 5">
            <a:extLst>
              <a:ext uri="{FF2B5EF4-FFF2-40B4-BE49-F238E27FC236}">
                <a16:creationId xmlns:a16="http://schemas.microsoft.com/office/drawing/2014/main" id="{5717D33D-E701-A5B0-F5E0-FAE4B938B1BB}"/>
              </a:ext>
            </a:extLst>
          </p:cNvPr>
          <p:cNvSpPr txBox="1"/>
          <p:nvPr/>
        </p:nvSpPr>
        <p:spPr>
          <a:xfrm>
            <a:off x="2438400" y="5978236"/>
            <a:ext cx="7682744" cy="369332"/>
          </a:xfrm>
          <a:prstGeom prst="rect">
            <a:avLst/>
          </a:prstGeom>
          <a:noFill/>
        </p:spPr>
        <p:txBody>
          <a:bodyPr wrap="none" rtlCol="0">
            <a:spAutoFit/>
          </a:bodyPr>
          <a:lstStyle/>
          <a:p>
            <a:r>
              <a:rPr lang="en-US" dirty="0"/>
              <a:t>Y. Bai et al. </a:t>
            </a:r>
            <a:r>
              <a:rPr lang="en-US" dirty="0">
                <a:hlinkClick r:id="rId4"/>
              </a:rPr>
              <a:t>Constitutional AI: Harmlessness from AI feedback</a:t>
            </a:r>
            <a:r>
              <a:rPr lang="en-US" dirty="0"/>
              <a:t>. </a:t>
            </a:r>
            <a:r>
              <a:rPr lang="en-US" dirty="0" err="1"/>
              <a:t>arXiv</a:t>
            </a:r>
            <a:r>
              <a:rPr lang="en-US" dirty="0"/>
              <a:t> 2022</a:t>
            </a:r>
          </a:p>
        </p:txBody>
      </p:sp>
      <p:sp>
        <p:nvSpPr>
          <p:cNvPr id="9" name="TextBox 8">
            <a:extLst>
              <a:ext uri="{FF2B5EF4-FFF2-40B4-BE49-F238E27FC236}">
                <a16:creationId xmlns:a16="http://schemas.microsoft.com/office/drawing/2014/main" id="{0E543299-39BA-5C15-3DFB-8346622A23EA}"/>
              </a:ext>
            </a:extLst>
          </p:cNvPr>
          <p:cNvSpPr txBox="1"/>
          <p:nvPr/>
        </p:nvSpPr>
        <p:spPr>
          <a:xfrm>
            <a:off x="10629900" y="5136311"/>
            <a:ext cx="1295400" cy="523220"/>
          </a:xfrm>
          <a:prstGeom prst="rect">
            <a:avLst/>
          </a:prstGeom>
          <a:noFill/>
        </p:spPr>
        <p:txBody>
          <a:bodyPr wrap="square" rtlCol="0">
            <a:spAutoFit/>
          </a:bodyPr>
          <a:lstStyle/>
          <a:p>
            <a:r>
              <a:rPr lang="en-US" sz="1400" dirty="0"/>
              <a:t>Figure from Lee et al.</a:t>
            </a:r>
          </a:p>
        </p:txBody>
      </p:sp>
    </p:spTree>
    <p:extLst>
      <p:ext uri="{BB962C8B-B14F-4D97-AF65-F5344CB8AC3E}">
        <p14:creationId xmlns:p14="http://schemas.microsoft.com/office/powerpoint/2010/main" val="36337838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4723B-6E4C-6DE3-0DCD-B2A6B6B5C0E1}"/>
              </a:ext>
            </a:extLst>
          </p:cNvPr>
          <p:cNvSpPr>
            <a:spLocks noGrp="1"/>
          </p:cNvSpPr>
          <p:nvPr>
            <p:ph type="title"/>
          </p:nvPr>
        </p:nvSpPr>
        <p:spPr/>
        <p:txBody>
          <a:bodyPr/>
          <a:lstStyle/>
          <a:p>
            <a:r>
              <a:rPr lang="en-US" dirty="0"/>
              <a:t>Decoder-only transformer: Robot control</a:t>
            </a:r>
          </a:p>
        </p:txBody>
      </p:sp>
      <p:pic>
        <p:nvPicPr>
          <p:cNvPr id="5" name="Content Placeholder 4" descr="A screenshot of a computer&#10;&#10;Description automatically generated">
            <a:extLst>
              <a:ext uri="{FF2B5EF4-FFF2-40B4-BE49-F238E27FC236}">
                <a16:creationId xmlns:a16="http://schemas.microsoft.com/office/drawing/2014/main" id="{EF766A49-8E92-B488-FF2E-8862F01010D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8600" y="1066800"/>
            <a:ext cx="11750604" cy="4876800"/>
          </a:xfrm>
        </p:spPr>
      </p:pic>
      <p:sp>
        <p:nvSpPr>
          <p:cNvPr id="7" name="TextBox 6">
            <a:extLst>
              <a:ext uri="{FF2B5EF4-FFF2-40B4-BE49-F238E27FC236}">
                <a16:creationId xmlns:a16="http://schemas.microsoft.com/office/drawing/2014/main" id="{A6C7E303-0A69-1955-597D-E10F2C213770}"/>
              </a:ext>
            </a:extLst>
          </p:cNvPr>
          <p:cNvSpPr txBox="1"/>
          <p:nvPr/>
        </p:nvSpPr>
        <p:spPr>
          <a:xfrm>
            <a:off x="256308" y="6172200"/>
            <a:ext cx="10183091" cy="369332"/>
          </a:xfrm>
          <a:prstGeom prst="rect">
            <a:avLst/>
          </a:prstGeom>
          <a:noFill/>
        </p:spPr>
        <p:txBody>
          <a:bodyPr wrap="square">
            <a:spAutoFit/>
          </a:bodyPr>
          <a:lstStyle/>
          <a:p>
            <a:pPr algn="ctr"/>
            <a:r>
              <a:rPr lang="en-US" dirty="0"/>
              <a:t>I. </a:t>
            </a:r>
            <a:r>
              <a:rPr lang="en-US" dirty="0" err="1"/>
              <a:t>Radosavovic</a:t>
            </a:r>
            <a:r>
              <a:rPr lang="en-US" dirty="0"/>
              <a:t> et al. </a:t>
            </a:r>
            <a:r>
              <a:rPr lang="en-US" dirty="0">
                <a:hlinkClick r:id="rId3"/>
              </a:rPr>
              <a:t>Humanoid Locomotion as Next Token Prediction</a:t>
            </a:r>
            <a:r>
              <a:rPr lang="en-US" dirty="0"/>
              <a:t>. </a:t>
            </a:r>
            <a:r>
              <a:rPr lang="en-US" dirty="0" err="1"/>
              <a:t>arXiv</a:t>
            </a:r>
            <a:r>
              <a:rPr lang="en-US" dirty="0"/>
              <a:t> 2024 </a:t>
            </a:r>
          </a:p>
        </p:txBody>
      </p:sp>
    </p:spTree>
    <p:extLst>
      <p:ext uri="{BB962C8B-B14F-4D97-AF65-F5344CB8AC3E}">
        <p14:creationId xmlns:p14="http://schemas.microsoft.com/office/powerpoint/2010/main" val="399288898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B2D32-B37D-7CA2-A013-858E98BEBFDD}"/>
              </a:ext>
            </a:extLst>
          </p:cNvPr>
          <p:cNvSpPr>
            <a:spLocks noGrp="1"/>
          </p:cNvSpPr>
          <p:nvPr>
            <p:ph type="title"/>
          </p:nvPr>
        </p:nvSpPr>
        <p:spPr/>
        <p:txBody>
          <a:bodyPr/>
          <a:lstStyle/>
          <a:p>
            <a:r>
              <a:rPr lang="en-US" dirty="0"/>
              <a:t>RLAIF</a:t>
            </a:r>
          </a:p>
        </p:txBody>
      </p:sp>
      <p:sp>
        <p:nvSpPr>
          <p:cNvPr id="5" name="TextBox 4">
            <a:extLst>
              <a:ext uri="{FF2B5EF4-FFF2-40B4-BE49-F238E27FC236}">
                <a16:creationId xmlns:a16="http://schemas.microsoft.com/office/drawing/2014/main" id="{4C165220-3F39-3831-0A6F-EA0E93A55836}"/>
              </a:ext>
            </a:extLst>
          </p:cNvPr>
          <p:cNvSpPr txBox="1"/>
          <p:nvPr/>
        </p:nvSpPr>
        <p:spPr>
          <a:xfrm>
            <a:off x="609600" y="6336268"/>
            <a:ext cx="11125200" cy="369332"/>
          </a:xfrm>
          <a:prstGeom prst="rect">
            <a:avLst/>
          </a:prstGeom>
          <a:noFill/>
        </p:spPr>
        <p:txBody>
          <a:bodyPr wrap="square">
            <a:spAutoFit/>
          </a:bodyPr>
          <a:lstStyle/>
          <a:p>
            <a:pPr algn="ctr"/>
            <a:r>
              <a:rPr lang="en-US" dirty="0"/>
              <a:t>H. Lee et al. </a:t>
            </a:r>
            <a:r>
              <a:rPr lang="en-US" dirty="0">
                <a:hlinkClick r:id="rId2"/>
              </a:rPr>
              <a:t>RLAIF: Scaling Reinforcement Learning from Human Feedback with AI Feedback</a:t>
            </a:r>
            <a:r>
              <a:rPr lang="en-US" dirty="0"/>
              <a:t>. </a:t>
            </a:r>
            <a:r>
              <a:rPr lang="en-US" dirty="0" err="1"/>
              <a:t>arXiv</a:t>
            </a:r>
            <a:r>
              <a:rPr lang="en-US" dirty="0"/>
              <a:t> 2023</a:t>
            </a:r>
          </a:p>
        </p:txBody>
      </p:sp>
      <p:sp>
        <p:nvSpPr>
          <p:cNvPr id="6" name="TextBox 5">
            <a:extLst>
              <a:ext uri="{FF2B5EF4-FFF2-40B4-BE49-F238E27FC236}">
                <a16:creationId xmlns:a16="http://schemas.microsoft.com/office/drawing/2014/main" id="{5717D33D-E701-A5B0-F5E0-FAE4B938B1BB}"/>
              </a:ext>
            </a:extLst>
          </p:cNvPr>
          <p:cNvSpPr txBox="1"/>
          <p:nvPr/>
        </p:nvSpPr>
        <p:spPr>
          <a:xfrm>
            <a:off x="2438400" y="5978236"/>
            <a:ext cx="7682744" cy="369332"/>
          </a:xfrm>
          <a:prstGeom prst="rect">
            <a:avLst/>
          </a:prstGeom>
          <a:noFill/>
        </p:spPr>
        <p:txBody>
          <a:bodyPr wrap="none" rtlCol="0">
            <a:spAutoFit/>
          </a:bodyPr>
          <a:lstStyle/>
          <a:p>
            <a:r>
              <a:rPr lang="en-US" dirty="0"/>
              <a:t>Y. Bai et al. </a:t>
            </a:r>
            <a:r>
              <a:rPr lang="en-US" dirty="0">
                <a:hlinkClick r:id="rId3"/>
              </a:rPr>
              <a:t>Constitutional AI: Harmlessness from AI feedback</a:t>
            </a:r>
            <a:r>
              <a:rPr lang="en-US" dirty="0"/>
              <a:t>. </a:t>
            </a:r>
            <a:r>
              <a:rPr lang="en-US" dirty="0" err="1"/>
              <a:t>arXiv</a:t>
            </a:r>
            <a:r>
              <a:rPr lang="en-US" dirty="0"/>
              <a:t> 2022</a:t>
            </a:r>
          </a:p>
        </p:txBody>
      </p:sp>
      <p:sp>
        <p:nvSpPr>
          <p:cNvPr id="9" name="TextBox 8">
            <a:extLst>
              <a:ext uri="{FF2B5EF4-FFF2-40B4-BE49-F238E27FC236}">
                <a16:creationId xmlns:a16="http://schemas.microsoft.com/office/drawing/2014/main" id="{0E543299-39BA-5C15-3DFB-8346622A23EA}"/>
              </a:ext>
            </a:extLst>
          </p:cNvPr>
          <p:cNvSpPr txBox="1"/>
          <p:nvPr/>
        </p:nvSpPr>
        <p:spPr>
          <a:xfrm>
            <a:off x="304800" y="5136311"/>
            <a:ext cx="11620500" cy="738664"/>
          </a:xfrm>
          <a:prstGeom prst="rect">
            <a:avLst/>
          </a:prstGeom>
          <a:noFill/>
        </p:spPr>
        <p:txBody>
          <a:bodyPr wrap="square" rtlCol="0">
            <a:spAutoFit/>
          </a:bodyPr>
          <a:lstStyle/>
          <a:p>
            <a:r>
              <a:rPr lang="en-US" sz="1400" dirty="0"/>
              <a:t>From Lee et al.: </a:t>
            </a:r>
            <a:r>
              <a:rPr lang="en-US" sz="1400" i="1" dirty="0"/>
              <a:t>Human evaluators strongly prefer RLAIF and RLHF over the SFT baseline for summarization and helpful dialogue generation. Their difference in win rates vs. SFT is not statistically significant. Furthermore, when compared head-to-head, RLAIF is equally preferred to RLHF. For harmless dialogue generation, RLAIF outperforms RLHF.</a:t>
            </a:r>
          </a:p>
        </p:txBody>
      </p:sp>
      <p:pic>
        <p:nvPicPr>
          <p:cNvPr id="12" name="Picture 11" descr="A graph of different colored bars&#10;&#10;Description automatically generated with medium confidence">
            <a:extLst>
              <a:ext uri="{FF2B5EF4-FFF2-40B4-BE49-F238E27FC236}">
                <a16:creationId xmlns:a16="http://schemas.microsoft.com/office/drawing/2014/main" id="{EB209C36-71BE-B65E-E223-A5FCCC6AB9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06836" y="1058341"/>
            <a:ext cx="5297586" cy="3812912"/>
          </a:xfrm>
          <a:prstGeom prst="rect">
            <a:avLst/>
          </a:prstGeom>
        </p:spPr>
      </p:pic>
      <p:pic>
        <p:nvPicPr>
          <p:cNvPr id="16" name="Content Placeholder 15">
            <a:extLst>
              <a:ext uri="{FF2B5EF4-FFF2-40B4-BE49-F238E27FC236}">
                <a16:creationId xmlns:a16="http://schemas.microsoft.com/office/drawing/2014/main" id="{EE95D901-4115-8A1F-946A-3E081219D96D}"/>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429259" y="928406"/>
            <a:ext cx="5666741" cy="4176994"/>
          </a:xfrm>
        </p:spPr>
      </p:pic>
    </p:spTree>
    <p:extLst>
      <p:ext uri="{BB962C8B-B14F-4D97-AF65-F5344CB8AC3E}">
        <p14:creationId xmlns:p14="http://schemas.microsoft.com/office/powerpoint/2010/main" val="264104719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55717F-3449-6B49-BBB8-0A869CFAA94E}"/>
              </a:ext>
            </a:extLst>
          </p:cNvPr>
          <p:cNvSpPr>
            <a:spLocks noGrp="1"/>
          </p:cNvSpPr>
          <p:nvPr>
            <p:ph type="title"/>
          </p:nvPr>
        </p:nvSpPr>
        <p:spPr>
          <a:xfrm>
            <a:off x="914399" y="76200"/>
            <a:ext cx="10964707" cy="838200"/>
          </a:xfrm>
        </p:spPr>
        <p:txBody>
          <a:bodyPr/>
          <a:lstStyle/>
          <a:p>
            <a:r>
              <a:rPr lang="en-US" dirty="0"/>
              <a:t>LLM critiques: Stochastic parrots or sentient entities?*</a:t>
            </a:r>
          </a:p>
        </p:txBody>
      </p:sp>
      <p:pic>
        <p:nvPicPr>
          <p:cNvPr id="8" name="Content Placeholder 4">
            <a:extLst>
              <a:ext uri="{FF2B5EF4-FFF2-40B4-BE49-F238E27FC236}">
                <a16:creationId xmlns:a16="http://schemas.microsoft.com/office/drawing/2014/main" id="{C2153637-0BB1-5242-956D-4E5EA9BE903F}"/>
              </a:ext>
            </a:extLst>
          </p:cNvPr>
          <p:cNvPicPr>
            <a:picLocks noChangeAspect="1"/>
          </p:cNvPicPr>
          <p:nvPr/>
        </p:nvPicPr>
        <p:blipFill>
          <a:blip r:embed="rId3"/>
          <a:stretch>
            <a:fillRect/>
          </a:stretch>
        </p:blipFill>
        <p:spPr bwMode="auto">
          <a:xfrm>
            <a:off x="609601" y="2243841"/>
            <a:ext cx="5331750" cy="3261514"/>
          </a:xfrm>
          <a:prstGeom prst="rect">
            <a:avLst/>
          </a:prstGeom>
          <a:noFill/>
          <a:ln w="9525">
            <a:noFill/>
            <a:miter lim="800000"/>
            <a:headEnd/>
            <a:tailEnd/>
          </a:ln>
        </p:spPr>
      </p:pic>
      <p:pic>
        <p:nvPicPr>
          <p:cNvPr id="10" name="Picture 9">
            <a:extLst>
              <a:ext uri="{FF2B5EF4-FFF2-40B4-BE49-F238E27FC236}">
                <a16:creationId xmlns:a16="http://schemas.microsoft.com/office/drawing/2014/main" id="{C822D1EF-81BB-2A48-B20D-F79C29009A59}"/>
              </a:ext>
            </a:extLst>
          </p:cNvPr>
          <p:cNvPicPr>
            <a:picLocks noChangeAspect="1"/>
          </p:cNvPicPr>
          <p:nvPr/>
        </p:nvPicPr>
        <p:blipFill>
          <a:blip r:embed="rId4"/>
          <a:stretch>
            <a:fillRect/>
          </a:stretch>
        </p:blipFill>
        <p:spPr>
          <a:xfrm>
            <a:off x="609600" y="1602935"/>
            <a:ext cx="910682" cy="533400"/>
          </a:xfrm>
          <a:prstGeom prst="rect">
            <a:avLst/>
          </a:prstGeom>
        </p:spPr>
      </p:pic>
      <p:sp>
        <p:nvSpPr>
          <p:cNvPr id="13" name="Rectangle 12">
            <a:extLst>
              <a:ext uri="{FF2B5EF4-FFF2-40B4-BE49-F238E27FC236}">
                <a16:creationId xmlns:a16="http://schemas.microsoft.com/office/drawing/2014/main" id="{81E4208C-CBC2-BE4E-9739-F8D228D25D5F}"/>
              </a:ext>
            </a:extLst>
          </p:cNvPr>
          <p:cNvSpPr/>
          <p:nvPr/>
        </p:nvSpPr>
        <p:spPr>
          <a:xfrm>
            <a:off x="381000" y="5562823"/>
            <a:ext cx="5783179" cy="584775"/>
          </a:xfrm>
          <a:prstGeom prst="rect">
            <a:avLst/>
          </a:prstGeom>
        </p:spPr>
        <p:txBody>
          <a:bodyPr wrap="square">
            <a:spAutoFit/>
          </a:bodyPr>
          <a:lstStyle/>
          <a:p>
            <a:pPr algn="ctr"/>
            <a:r>
              <a:rPr lang="en-US" sz="1600" b="0" dirty="0">
                <a:hlinkClick r:id="rId5"/>
              </a:rPr>
              <a:t>https://</a:t>
            </a:r>
            <a:r>
              <a:rPr lang="en-US" sz="1600" b="0" dirty="0" err="1">
                <a:hlinkClick r:id="rId5"/>
              </a:rPr>
              <a:t>www.technologyreview.com</a:t>
            </a:r>
            <a:r>
              <a:rPr lang="en-US" sz="1600" b="0" dirty="0">
                <a:hlinkClick r:id="rId5"/>
              </a:rPr>
              <a:t>/2020/12/04/1013294/google-</a:t>
            </a:r>
            <a:r>
              <a:rPr lang="en-US" sz="1600" b="0" dirty="0" err="1">
                <a:hlinkClick r:id="rId5"/>
              </a:rPr>
              <a:t>ai</a:t>
            </a:r>
            <a:r>
              <a:rPr lang="en-US" sz="1600" b="0" dirty="0">
                <a:hlinkClick r:id="rId5"/>
              </a:rPr>
              <a:t>-ethics-research-paper-forced-out-</a:t>
            </a:r>
            <a:r>
              <a:rPr lang="en-US" sz="1600" b="0" dirty="0" err="1">
                <a:hlinkClick r:id="rId5"/>
              </a:rPr>
              <a:t>timnit</a:t>
            </a:r>
            <a:r>
              <a:rPr lang="en-US" sz="1600" b="0" dirty="0">
                <a:hlinkClick r:id="rId5"/>
              </a:rPr>
              <a:t>-</a:t>
            </a:r>
            <a:r>
              <a:rPr lang="en-US" sz="1600" b="0" dirty="0" err="1">
                <a:hlinkClick r:id="rId5"/>
              </a:rPr>
              <a:t>gebru</a:t>
            </a:r>
            <a:r>
              <a:rPr lang="en-US" sz="1600" b="0" dirty="0">
                <a:hlinkClick r:id="rId5"/>
              </a:rPr>
              <a:t>/</a:t>
            </a:r>
            <a:endParaRPr lang="en-US" sz="1600" b="0" dirty="0"/>
          </a:p>
        </p:txBody>
      </p:sp>
      <p:sp>
        <p:nvSpPr>
          <p:cNvPr id="11" name="Rectangle 10">
            <a:extLst>
              <a:ext uri="{FF2B5EF4-FFF2-40B4-BE49-F238E27FC236}">
                <a16:creationId xmlns:a16="http://schemas.microsoft.com/office/drawing/2014/main" id="{1B738F68-B793-D649-A74E-D5362C0CE5B3}"/>
              </a:ext>
            </a:extLst>
          </p:cNvPr>
          <p:cNvSpPr/>
          <p:nvPr/>
        </p:nvSpPr>
        <p:spPr>
          <a:xfrm>
            <a:off x="381000" y="6096000"/>
            <a:ext cx="5723021" cy="584775"/>
          </a:xfrm>
          <a:prstGeom prst="rect">
            <a:avLst/>
          </a:prstGeom>
        </p:spPr>
        <p:txBody>
          <a:bodyPr wrap="square">
            <a:spAutoFit/>
          </a:bodyPr>
          <a:lstStyle/>
          <a:p>
            <a:pPr algn="ctr"/>
            <a:r>
              <a:rPr lang="en-US" sz="1600" b="0" dirty="0">
                <a:solidFill>
                  <a:schemeClr val="tx1"/>
                </a:solidFill>
              </a:rPr>
              <a:t>E. Bender et al., </a:t>
            </a:r>
            <a:r>
              <a:rPr lang="en-US" sz="1600" b="0" dirty="0">
                <a:solidFill>
                  <a:srgbClr val="0000FF"/>
                </a:solidFill>
                <a:hlinkClick r:id="rId6">
                  <a:extLst>
                    <a:ext uri="{A12FA001-AC4F-418D-AE19-62706E023703}">
                      <ahyp:hlinkClr xmlns:ahyp="http://schemas.microsoft.com/office/drawing/2018/hyperlinkcolor" val="tx"/>
                    </a:ext>
                  </a:extLst>
                </a:hlinkClick>
              </a:rPr>
              <a:t>On the dangers of stochastic </a:t>
            </a:r>
            <a:r>
              <a:rPr lang="en-US" sz="1600" b="0" dirty="0" err="1">
                <a:solidFill>
                  <a:srgbClr val="0000FF"/>
                </a:solidFill>
                <a:hlinkClick r:id="rId6">
                  <a:extLst>
                    <a:ext uri="{A12FA001-AC4F-418D-AE19-62706E023703}">
                      <ahyp:hlinkClr xmlns:ahyp="http://schemas.microsoft.com/office/drawing/2018/hyperlinkcolor" val="tx"/>
                    </a:ext>
                  </a:extLst>
                </a:hlinkClick>
              </a:rPr>
              <a:t>partots</a:t>
            </a:r>
            <a:r>
              <a:rPr lang="en-US" sz="1600" b="0" dirty="0">
                <a:solidFill>
                  <a:srgbClr val="0000FF"/>
                </a:solidFill>
                <a:hlinkClick r:id="rId6">
                  <a:extLst>
                    <a:ext uri="{A12FA001-AC4F-418D-AE19-62706E023703}">
                      <ahyp:hlinkClr xmlns:ahyp="http://schemas.microsoft.com/office/drawing/2018/hyperlinkcolor" val="tx"/>
                    </a:ext>
                  </a:extLst>
                </a:hlinkClick>
              </a:rPr>
              <a:t>: Can language models be too big?</a:t>
            </a:r>
            <a:r>
              <a:rPr lang="en-US" sz="1600" b="0" dirty="0">
                <a:solidFill>
                  <a:srgbClr val="0000FF"/>
                </a:solidFill>
              </a:rPr>
              <a:t> </a:t>
            </a:r>
            <a:r>
              <a:rPr lang="en-US" sz="1600" b="0" dirty="0" err="1">
                <a:solidFill>
                  <a:schemeClr val="tx1"/>
                </a:solidFill>
              </a:rPr>
              <a:t>FAccT</a:t>
            </a:r>
            <a:r>
              <a:rPr lang="en-US" sz="1600" b="0" dirty="0">
                <a:solidFill>
                  <a:schemeClr val="tx1"/>
                </a:solidFill>
              </a:rPr>
              <a:t> 2021</a:t>
            </a:r>
          </a:p>
        </p:txBody>
      </p:sp>
      <p:pic>
        <p:nvPicPr>
          <p:cNvPr id="12" name="Content Placeholder 5">
            <a:extLst>
              <a:ext uri="{FF2B5EF4-FFF2-40B4-BE49-F238E27FC236}">
                <a16:creationId xmlns:a16="http://schemas.microsoft.com/office/drawing/2014/main" id="{760192CC-55F7-C240-8B20-AC3E6964E612}"/>
              </a:ext>
            </a:extLst>
          </p:cNvPr>
          <p:cNvPicPr>
            <a:picLocks noGrp="1" noChangeAspect="1"/>
          </p:cNvPicPr>
          <p:nvPr>
            <p:ph idx="1"/>
          </p:nvPr>
        </p:nvPicPr>
        <p:blipFill>
          <a:blip r:embed="rId7">
            <a:extLst>
              <a:ext uri="{28A0092B-C50C-407E-A947-70E740481C1C}">
                <a14:useLocalDpi xmlns:a14="http://schemas.microsoft.com/office/drawing/2010/main" val="0"/>
              </a:ext>
            </a:extLst>
          </a:blip>
          <a:stretch>
            <a:fillRect/>
          </a:stretch>
        </p:blipFill>
        <p:spPr>
          <a:xfrm>
            <a:off x="6461078" y="1524000"/>
            <a:ext cx="5418029" cy="977118"/>
          </a:xfrm>
        </p:spPr>
      </p:pic>
      <p:pic>
        <p:nvPicPr>
          <p:cNvPr id="14" name="Picture 13">
            <a:extLst>
              <a:ext uri="{FF2B5EF4-FFF2-40B4-BE49-F238E27FC236}">
                <a16:creationId xmlns:a16="http://schemas.microsoft.com/office/drawing/2014/main" id="{CCE304E9-8A74-3D43-829A-772DC1EB83E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77000" y="2685955"/>
            <a:ext cx="5345112" cy="2819400"/>
          </a:xfrm>
          <a:prstGeom prst="rect">
            <a:avLst/>
          </a:prstGeom>
        </p:spPr>
      </p:pic>
      <p:sp>
        <p:nvSpPr>
          <p:cNvPr id="15" name="Rectangle 14">
            <a:extLst>
              <a:ext uri="{FF2B5EF4-FFF2-40B4-BE49-F238E27FC236}">
                <a16:creationId xmlns:a16="http://schemas.microsoft.com/office/drawing/2014/main" id="{416242AF-A83B-6E46-BB51-06B7B0816AF8}"/>
              </a:ext>
            </a:extLst>
          </p:cNvPr>
          <p:cNvSpPr/>
          <p:nvPr/>
        </p:nvSpPr>
        <p:spPr>
          <a:xfrm>
            <a:off x="6898878" y="5582157"/>
            <a:ext cx="4501356" cy="584775"/>
          </a:xfrm>
          <a:prstGeom prst="rect">
            <a:avLst/>
          </a:prstGeom>
        </p:spPr>
        <p:txBody>
          <a:bodyPr wrap="square">
            <a:spAutoFit/>
          </a:bodyPr>
          <a:lstStyle/>
          <a:p>
            <a:r>
              <a:rPr lang="en-US" sz="1600" b="0" dirty="0">
                <a:solidFill>
                  <a:srgbClr val="0000FF"/>
                </a:solidFill>
                <a:hlinkClick r:id="rId9"/>
              </a:rPr>
              <a:t>https://</a:t>
            </a:r>
            <a:r>
              <a:rPr lang="en-US" sz="1600" b="0" dirty="0" err="1">
                <a:solidFill>
                  <a:srgbClr val="0000FF"/>
                </a:solidFill>
                <a:hlinkClick r:id="rId9"/>
              </a:rPr>
              <a:t>www.cnn.com</a:t>
            </a:r>
            <a:r>
              <a:rPr lang="en-US" sz="1600" b="0" dirty="0">
                <a:solidFill>
                  <a:srgbClr val="0000FF"/>
                </a:solidFill>
                <a:hlinkClick r:id="rId9"/>
              </a:rPr>
              <a:t>/2022/07/23/business/google-</a:t>
            </a:r>
            <a:r>
              <a:rPr lang="en-US" sz="1600" b="0" dirty="0" err="1">
                <a:solidFill>
                  <a:srgbClr val="0000FF"/>
                </a:solidFill>
                <a:hlinkClick r:id="rId9"/>
              </a:rPr>
              <a:t>ai</a:t>
            </a:r>
            <a:r>
              <a:rPr lang="en-US" sz="1600" b="0" dirty="0">
                <a:solidFill>
                  <a:srgbClr val="0000FF"/>
                </a:solidFill>
                <a:hlinkClick r:id="rId9"/>
              </a:rPr>
              <a:t>-engineer-fired-sentient/</a:t>
            </a:r>
            <a:r>
              <a:rPr lang="en-US" sz="1600" b="0" dirty="0" err="1">
                <a:solidFill>
                  <a:srgbClr val="0000FF"/>
                </a:solidFill>
                <a:hlinkClick r:id="rId9"/>
              </a:rPr>
              <a:t>index.html</a:t>
            </a:r>
            <a:endParaRPr lang="en-US" sz="1600" b="0" dirty="0">
              <a:solidFill>
                <a:srgbClr val="0000FF"/>
              </a:solidFill>
            </a:endParaRPr>
          </a:p>
        </p:txBody>
      </p:sp>
      <p:sp>
        <p:nvSpPr>
          <p:cNvPr id="6" name="TextBox 5">
            <a:extLst>
              <a:ext uri="{FF2B5EF4-FFF2-40B4-BE49-F238E27FC236}">
                <a16:creationId xmlns:a16="http://schemas.microsoft.com/office/drawing/2014/main" id="{772C6B58-9B4E-A74B-9B7B-6DC9A5D43CCC}"/>
              </a:ext>
            </a:extLst>
          </p:cNvPr>
          <p:cNvSpPr txBox="1"/>
          <p:nvPr/>
        </p:nvSpPr>
        <p:spPr>
          <a:xfrm>
            <a:off x="838200" y="922493"/>
            <a:ext cx="7409401" cy="461665"/>
          </a:xfrm>
          <a:prstGeom prst="rect">
            <a:avLst/>
          </a:prstGeom>
          <a:noFill/>
        </p:spPr>
        <p:txBody>
          <a:bodyPr wrap="none" rtlCol="0">
            <a:spAutoFit/>
          </a:bodyPr>
          <a:lstStyle/>
          <a:p>
            <a:r>
              <a:rPr lang="en-US" sz="2400" b="0" dirty="0">
                <a:solidFill>
                  <a:schemeClr val="tx1"/>
                </a:solidFill>
              </a:rPr>
              <a:t>*Asking either question will get you fired from Google</a:t>
            </a:r>
          </a:p>
        </p:txBody>
      </p:sp>
    </p:spTree>
    <p:extLst>
      <p:ext uri="{BB962C8B-B14F-4D97-AF65-F5344CB8AC3E}">
        <p14:creationId xmlns:p14="http://schemas.microsoft.com/office/powerpoint/2010/main" val="255506797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342568-553A-9245-913C-688C20242C19}"/>
              </a:ext>
            </a:extLst>
          </p:cNvPr>
          <p:cNvSpPr>
            <a:spLocks noGrp="1"/>
          </p:cNvSpPr>
          <p:nvPr>
            <p:ph type="title"/>
          </p:nvPr>
        </p:nvSpPr>
        <p:spPr>
          <a:xfrm>
            <a:off x="914400" y="76200"/>
            <a:ext cx="11201400" cy="838200"/>
          </a:xfrm>
        </p:spPr>
        <p:txBody>
          <a:bodyPr/>
          <a:lstStyle/>
          <a:p>
            <a:r>
              <a:rPr lang="en-US" dirty="0"/>
              <a:t>LLM critiques: Can meaning be learned from form alone?</a:t>
            </a:r>
          </a:p>
        </p:txBody>
      </p:sp>
      <p:sp>
        <p:nvSpPr>
          <p:cNvPr id="4" name="Rectangle 3">
            <a:extLst>
              <a:ext uri="{FF2B5EF4-FFF2-40B4-BE49-F238E27FC236}">
                <a16:creationId xmlns:a16="http://schemas.microsoft.com/office/drawing/2014/main" id="{519079C6-21FD-AA4E-86EE-09A66BAFEE27}"/>
              </a:ext>
            </a:extLst>
          </p:cNvPr>
          <p:cNvSpPr/>
          <p:nvPr/>
        </p:nvSpPr>
        <p:spPr>
          <a:xfrm>
            <a:off x="76200" y="6412468"/>
            <a:ext cx="12039600" cy="369332"/>
          </a:xfrm>
          <a:prstGeom prst="rect">
            <a:avLst/>
          </a:prstGeom>
        </p:spPr>
        <p:txBody>
          <a:bodyPr wrap="square">
            <a:spAutoFit/>
          </a:bodyPr>
          <a:lstStyle/>
          <a:p>
            <a:pPr algn="ctr"/>
            <a:r>
              <a:rPr lang="en-US" dirty="0"/>
              <a:t>E. Bender and A. Koller, </a:t>
            </a:r>
            <a:r>
              <a:rPr lang="en-US" dirty="0">
                <a:hlinkClick r:id="rId2"/>
              </a:rPr>
              <a:t>Climbing towards NLU: On Meaning, Form, and Understanding in the Age of Data</a:t>
            </a:r>
            <a:r>
              <a:rPr lang="en-US" dirty="0"/>
              <a:t>, ACL 2020</a:t>
            </a:r>
          </a:p>
        </p:txBody>
      </p:sp>
      <p:pic>
        <p:nvPicPr>
          <p:cNvPr id="7" name="Picture 6">
            <a:extLst>
              <a:ext uri="{FF2B5EF4-FFF2-40B4-BE49-F238E27FC236}">
                <a16:creationId xmlns:a16="http://schemas.microsoft.com/office/drawing/2014/main" id="{B543A841-68B8-AB40-A5E9-97BE3271738C}"/>
              </a:ext>
            </a:extLst>
          </p:cNvPr>
          <p:cNvPicPr>
            <a:picLocks noChangeAspect="1"/>
          </p:cNvPicPr>
          <p:nvPr/>
        </p:nvPicPr>
        <p:blipFill>
          <a:blip r:embed="rId3"/>
          <a:stretch>
            <a:fillRect/>
          </a:stretch>
        </p:blipFill>
        <p:spPr>
          <a:xfrm>
            <a:off x="2400587" y="1485504"/>
            <a:ext cx="7682535" cy="4419600"/>
          </a:xfrm>
          <a:prstGeom prst="rect">
            <a:avLst/>
          </a:prstGeom>
        </p:spPr>
      </p:pic>
      <p:sp>
        <p:nvSpPr>
          <p:cNvPr id="5" name="Rectangle 4">
            <a:extLst>
              <a:ext uri="{FF2B5EF4-FFF2-40B4-BE49-F238E27FC236}">
                <a16:creationId xmlns:a16="http://schemas.microsoft.com/office/drawing/2014/main" id="{C8D75DFD-AA66-BC43-BE3A-6A68C5EAFF5C}"/>
              </a:ext>
            </a:extLst>
          </p:cNvPr>
          <p:cNvSpPr/>
          <p:nvPr/>
        </p:nvSpPr>
        <p:spPr>
          <a:xfrm>
            <a:off x="10115206" y="5897083"/>
            <a:ext cx="1837480" cy="369332"/>
          </a:xfrm>
          <a:prstGeom prst="rect">
            <a:avLst/>
          </a:prstGeom>
        </p:spPr>
        <p:txBody>
          <a:bodyPr wrap="square">
            <a:spAutoFit/>
          </a:bodyPr>
          <a:lstStyle/>
          <a:p>
            <a:r>
              <a:rPr lang="en-US" dirty="0">
                <a:hlinkClick r:id="rId4"/>
              </a:rPr>
              <a:t>Image source</a:t>
            </a:r>
            <a:endParaRPr lang="en-US" dirty="0"/>
          </a:p>
        </p:txBody>
      </p:sp>
    </p:spTree>
    <p:extLst>
      <p:ext uri="{BB962C8B-B14F-4D97-AF65-F5344CB8AC3E}">
        <p14:creationId xmlns:p14="http://schemas.microsoft.com/office/powerpoint/2010/main" val="122569619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55717F-3449-6B49-BBB8-0A869CFAA94E}"/>
              </a:ext>
            </a:extLst>
          </p:cNvPr>
          <p:cNvSpPr>
            <a:spLocks noGrp="1"/>
          </p:cNvSpPr>
          <p:nvPr>
            <p:ph type="title"/>
          </p:nvPr>
        </p:nvSpPr>
        <p:spPr/>
        <p:txBody>
          <a:bodyPr/>
          <a:lstStyle/>
          <a:p>
            <a:r>
              <a:rPr lang="en-US" dirty="0"/>
              <a:t>More LLM concerns</a:t>
            </a:r>
          </a:p>
        </p:txBody>
      </p:sp>
      <p:sp>
        <p:nvSpPr>
          <p:cNvPr id="3" name="Content Placeholder 2">
            <a:extLst>
              <a:ext uri="{FF2B5EF4-FFF2-40B4-BE49-F238E27FC236}">
                <a16:creationId xmlns:a16="http://schemas.microsoft.com/office/drawing/2014/main" id="{B2A7D798-3C22-E245-9C6D-BC0348FCC5FC}"/>
              </a:ext>
            </a:extLst>
          </p:cNvPr>
          <p:cNvSpPr>
            <a:spLocks noGrp="1"/>
          </p:cNvSpPr>
          <p:nvPr>
            <p:ph idx="1"/>
          </p:nvPr>
        </p:nvSpPr>
        <p:spPr/>
        <p:txBody>
          <a:bodyPr/>
          <a:lstStyle/>
          <a:p>
            <a:pPr marL="457200" indent="-457200">
              <a:buFont typeface="Arial" panose="020B0604020202020204" pitchFamily="34" charset="0"/>
              <a:buChar char="•"/>
            </a:pPr>
            <a:r>
              <a:rPr lang="en-US" dirty="0"/>
              <a:t>Bias and toxicity</a:t>
            </a:r>
          </a:p>
          <a:p>
            <a:pPr marL="457200" indent="-457200">
              <a:buFont typeface="Arial" panose="020B0604020202020204" pitchFamily="34" charset="0"/>
              <a:buChar char="•"/>
            </a:pPr>
            <a:r>
              <a:rPr lang="en-US" dirty="0"/>
              <a:t>Hallucination</a:t>
            </a:r>
          </a:p>
          <a:p>
            <a:pPr marL="457200" indent="-457200">
              <a:buFont typeface="Arial" panose="020B0604020202020204" pitchFamily="34" charset="0"/>
              <a:buChar char="•"/>
            </a:pPr>
            <a:r>
              <a:rPr lang="en-US" dirty="0"/>
              <a:t>Leakage of private information</a:t>
            </a:r>
          </a:p>
          <a:p>
            <a:pPr marL="457200" indent="-457200">
              <a:buFont typeface="Arial" panose="020B0604020202020204" pitchFamily="34" charset="0"/>
              <a:buChar char="•"/>
            </a:pPr>
            <a:r>
              <a:rPr lang="en-US" dirty="0"/>
              <a:t>Exploitation of crowd workers, users</a:t>
            </a:r>
          </a:p>
          <a:p>
            <a:pPr marL="457200" indent="-457200">
              <a:buFont typeface="Arial" panose="020B0604020202020204" pitchFamily="34" charset="0"/>
              <a:buChar char="•"/>
            </a:pPr>
            <a:r>
              <a:rPr lang="en-US" dirty="0"/>
              <a:t>Access and reproducibility</a:t>
            </a:r>
          </a:p>
          <a:p>
            <a:pPr marL="457200" indent="-457200">
              <a:buFont typeface="Arial" panose="020B0604020202020204" pitchFamily="34" charset="0"/>
              <a:buChar char="•"/>
            </a:pPr>
            <a:r>
              <a:rPr lang="en-US" dirty="0"/>
              <a:t>Carbon footprint</a:t>
            </a:r>
          </a:p>
          <a:p>
            <a:pPr marL="457200" indent="-457200">
              <a:buFont typeface="Arial" panose="020B0604020202020204" pitchFamily="34" charset="0"/>
              <a:buChar char="•"/>
            </a:pPr>
            <a:r>
              <a:rPr lang="en-US" dirty="0"/>
              <a:t>Potential for purposeful misuse (e.g., misinformation generation)</a:t>
            </a:r>
          </a:p>
          <a:p>
            <a:pPr marL="457200" indent="-457200">
              <a:buFont typeface="Arial" panose="020B0604020202020204" pitchFamily="34" charset="0"/>
              <a:buChar char="•"/>
            </a:pPr>
            <a:r>
              <a:rPr lang="en-US" dirty="0"/>
              <a:t>Potential for destroying jobs (e.g., writers, editors, programmers, teachers, academics)</a:t>
            </a:r>
          </a:p>
          <a:p>
            <a:pPr marL="457200" indent="-457200">
              <a:buFont typeface="Arial" panose="020B0604020202020204" pitchFamily="34" charset="0"/>
              <a:buChar char="•"/>
            </a:pPr>
            <a:r>
              <a:rPr lang="en-US" dirty="0"/>
              <a:t>All that AGI stuff…</a:t>
            </a:r>
          </a:p>
          <a:p>
            <a:pPr marL="0" indent="0"/>
            <a:endParaRPr lang="en-US" dirty="0"/>
          </a:p>
        </p:txBody>
      </p:sp>
    </p:spTree>
    <p:extLst>
      <p:ext uri="{BB962C8B-B14F-4D97-AF65-F5344CB8AC3E}">
        <p14:creationId xmlns:p14="http://schemas.microsoft.com/office/powerpoint/2010/main" val="2660853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DE8C6-BD51-651F-B541-C66029E2DF67}"/>
              </a:ext>
            </a:extLst>
          </p:cNvPr>
          <p:cNvSpPr>
            <a:spLocks noGrp="1"/>
          </p:cNvSpPr>
          <p:nvPr>
            <p:ph type="title"/>
          </p:nvPr>
        </p:nvSpPr>
        <p:spPr/>
        <p:txBody>
          <a:bodyPr/>
          <a:lstStyle/>
          <a:p>
            <a:r>
              <a:rPr lang="en-US" dirty="0"/>
              <a:t>Reminders</a:t>
            </a:r>
          </a:p>
        </p:txBody>
      </p:sp>
      <p:sp>
        <p:nvSpPr>
          <p:cNvPr id="3" name="Content Placeholder 2">
            <a:extLst>
              <a:ext uri="{FF2B5EF4-FFF2-40B4-BE49-F238E27FC236}">
                <a16:creationId xmlns:a16="http://schemas.microsoft.com/office/drawing/2014/main" id="{942E5743-6EF2-A36E-9176-A2D806020DB0}"/>
              </a:ext>
            </a:extLst>
          </p:cNvPr>
          <p:cNvSpPr>
            <a:spLocks noGrp="1"/>
          </p:cNvSpPr>
          <p:nvPr>
            <p:ph idx="1"/>
          </p:nvPr>
        </p:nvSpPr>
        <p:spPr/>
        <p:txBody>
          <a:bodyPr/>
          <a:lstStyle/>
          <a:p>
            <a:pPr marL="457200" indent="-457200">
              <a:buFont typeface="Arial" panose="020B0604020202020204" pitchFamily="34" charset="0"/>
              <a:buChar char="•"/>
            </a:pPr>
            <a:r>
              <a:rPr lang="en-US" b="1" dirty="0"/>
              <a:t>Quiz 3</a:t>
            </a:r>
            <a:r>
              <a:rPr lang="en-US" dirty="0"/>
              <a:t> will be out </a:t>
            </a:r>
            <a:r>
              <a:rPr lang="en-US" b="1" dirty="0"/>
              <a:t>9AM tomorrow, April 26</a:t>
            </a:r>
            <a:r>
              <a:rPr lang="en-US" dirty="0"/>
              <a:t>, through </a:t>
            </a:r>
            <a:r>
              <a:rPr lang="en-US" b="1" dirty="0"/>
              <a:t>9AM Tuesday, May 30</a:t>
            </a:r>
          </a:p>
          <a:p>
            <a:pPr marL="457200" indent="-457200">
              <a:buFont typeface="Arial" panose="020B0604020202020204" pitchFamily="34" charset="0"/>
              <a:buChar char="•"/>
            </a:pPr>
            <a:r>
              <a:rPr lang="en-US" b="1" dirty="0"/>
              <a:t>Assignment 5</a:t>
            </a:r>
            <a:r>
              <a:rPr lang="en-US" dirty="0"/>
              <a:t> is due </a:t>
            </a:r>
            <a:r>
              <a:rPr lang="en-US" b="1" dirty="0"/>
              <a:t>Wednesday, May 1</a:t>
            </a:r>
          </a:p>
          <a:p>
            <a:pPr marL="457200" indent="-457200">
              <a:buFont typeface="Arial" panose="020B0604020202020204" pitchFamily="34" charset="0"/>
              <a:buChar char="•"/>
            </a:pPr>
            <a:r>
              <a:rPr lang="en-US" b="1" dirty="0"/>
              <a:t>Final project reports</a:t>
            </a:r>
            <a:r>
              <a:rPr lang="en-US" dirty="0"/>
              <a:t> are due </a:t>
            </a:r>
            <a:r>
              <a:rPr lang="en-US" b="1" dirty="0"/>
              <a:t>Tuesday, May 7</a:t>
            </a:r>
          </a:p>
        </p:txBody>
      </p:sp>
    </p:spTree>
    <p:extLst>
      <p:ext uri="{BB962C8B-B14F-4D97-AF65-F5344CB8AC3E}">
        <p14:creationId xmlns:p14="http://schemas.microsoft.com/office/powerpoint/2010/main" val="19301402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3901" y="26087"/>
            <a:ext cx="8229600" cy="685800"/>
          </a:xfrm>
        </p:spPr>
        <p:txBody>
          <a:bodyPr/>
          <a:lstStyle/>
          <a:p>
            <a:r>
              <a:rPr lang="en-US" dirty="0"/>
              <a:t>Large language models</a:t>
            </a:r>
          </a:p>
        </p:txBody>
      </p:sp>
      <p:sp>
        <p:nvSpPr>
          <p:cNvPr id="4" name="AutoShape 2" descr="https://s3.amazonaws.com/coursera/topics/ml/large-icon.png"/>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US">
              <a:solidFill>
                <a:srgbClr val="000000"/>
              </a:solidFill>
            </a:endParaRPr>
          </a:p>
        </p:txBody>
      </p:sp>
      <p:sp>
        <p:nvSpPr>
          <p:cNvPr id="3" name="Rectangle 2">
            <a:extLst>
              <a:ext uri="{FF2B5EF4-FFF2-40B4-BE49-F238E27FC236}">
                <a16:creationId xmlns:a16="http://schemas.microsoft.com/office/drawing/2014/main" id="{373B2372-DE97-4B45-9D20-8628B85BF5DD}"/>
              </a:ext>
            </a:extLst>
          </p:cNvPr>
          <p:cNvSpPr/>
          <p:nvPr/>
        </p:nvSpPr>
        <p:spPr>
          <a:xfrm>
            <a:off x="806559" y="2403358"/>
            <a:ext cx="1828800"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D3E2BBC-B93C-7244-A051-EC0A4F171488}"/>
              </a:ext>
            </a:extLst>
          </p:cNvPr>
          <p:cNvSpPr/>
          <p:nvPr/>
        </p:nvSpPr>
        <p:spPr>
          <a:xfrm>
            <a:off x="4464159" y="4232158"/>
            <a:ext cx="2133600" cy="99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ED531EAB-E8A4-9C40-BDBE-58C07F55F7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1407" y="768442"/>
            <a:ext cx="7848393" cy="6089557"/>
          </a:xfrm>
          <a:prstGeom prst="rect">
            <a:avLst/>
          </a:prstGeom>
        </p:spPr>
      </p:pic>
      <p:sp>
        <p:nvSpPr>
          <p:cNvPr id="15" name="TextBox 14">
            <a:extLst>
              <a:ext uri="{FF2B5EF4-FFF2-40B4-BE49-F238E27FC236}">
                <a16:creationId xmlns:a16="http://schemas.microsoft.com/office/drawing/2014/main" id="{0D952F35-9795-7B41-BDEC-628D497F492B}"/>
              </a:ext>
            </a:extLst>
          </p:cNvPr>
          <p:cNvSpPr txBox="1"/>
          <p:nvPr/>
        </p:nvSpPr>
        <p:spPr>
          <a:xfrm>
            <a:off x="9937230" y="6324600"/>
            <a:ext cx="915635" cy="369332"/>
          </a:xfrm>
          <a:prstGeom prst="rect">
            <a:avLst/>
          </a:prstGeom>
          <a:noFill/>
        </p:spPr>
        <p:txBody>
          <a:bodyPr wrap="none" rtlCol="0">
            <a:spAutoFit/>
          </a:bodyPr>
          <a:lstStyle/>
          <a:p>
            <a:r>
              <a:rPr lang="en-US" dirty="0">
                <a:hlinkClick r:id="rId3"/>
              </a:rPr>
              <a:t>Source</a:t>
            </a:r>
            <a:endParaRPr lang="en-US" dirty="0"/>
          </a:p>
        </p:txBody>
      </p:sp>
    </p:spTree>
    <p:extLst>
      <p:ext uri="{BB962C8B-B14F-4D97-AF65-F5344CB8AC3E}">
        <p14:creationId xmlns:p14="http://schemas.microsoft.com/office/powerpoint/2010/main" val="41935086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Self-supervised language modeling with transformers</a:t>
            </a:r>
          </a:p>
        </p:txBody>
      </p:sp>
      <p:sp>
        <p:nvSpPr>
          <p:cNvPr id="5" name="Content Placeholder 4">
            <a:extLst>
              <a:ext uri="{FF2B5EF4-FFF2-40B4-BE49-F238E27FC236}">
                <a16:creationId xmlns:a16="http://schemas.microsoft.com/office/drawing/2014/main" id="{E63D8CD4-A6C9-7D46-9A08-6AD2808F2AE3}"/>
              </a:ext>
            </a:extLst>
          </p:cNvPr>
          <p:cNvSpPr>
            <a:spLocks noGrp="1"/>
          </p:cNvSpPr>
          <p:nvPr>
            <p:ph idx="1"/>
          </p:nvPr>
        </p:nvSpPr>
        <p:spPr/>
        <p:txBody>
          <a:bodyPr/>
          <a:lstStyle/>
          <a:p>
            <a:pPr marL="514350" indent="-514350">
              <a:buFont typeface="+mj-lt"/>
              <a:buAutoNum type="arabicPeriod"/>
            </a:pPr>
            <a:r>
              <a:rPr lang="en-US" dirty="0"/>
              <a:t>Download A LOT of text from the internet</a:t>
            </a:r>
          </a:p>
          <a:p>
            <a:pPr marL="514350" indent="-514350">
              <a:buFont typeface="+mj-lt"/>
              <a:buAutoNum type="arabicPeriod"/>
            </a:pPr>
            <a:r>
              <a:rPr lang="en-US" dirty="0"/>
              <a:t>Train a giant transformer using a suitable pretext task</a:t>
            </a:r>
          </a:p>
          <a:p>
            <a:pPr marL="514350" indent="-514350">
              <a:buFont typeface="+mj-lt"/>
              <a:buAutoNum type="arabicPeriod"/>
            </a:pPr>
            <a:r>
              <a:rPr lang="en-US" dirty="0"/>
              <a:t>Fine-tune the transformer on desired NLP task (optional)</a:t>
            </a:r>
          </a:p>
          <a:p>
            <a:endParaRPr lang="en-US" dirty="0"/>
          </a:p>
        </p:txBody>
      </p:sp>
    </p:spTree>
    <p:extLst>
      <p:ext uri="{BB962C8B-B14F-4D97-AF65-F5344CB8AC3E}">
        <p14:creationId xmlns:p14="http://schemas.microsoft.com/office/powerpoint/2010/main" val="5266445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11582400" cy="838200"/>
          </a:xfrm>
        </p:spPr>
        <p:txBody>
          <a:bodyPr>
            <a:normAutofit fontScale="90000"/>
          </a:bodyPr>
          <a:lstStyle/>
          <a:p>
            <a:pPr algn="ctr"/>
            <a:r>
              <a:rPr lang="en-US" dirty="0"/>
              <a:t>Bidirectional encoder representations from transformers (BERT)</a:t>
            </a:r>
          </a:p>
        </p:txBody>
      </p:sp>
      <p:sp>
        <p:nvSpPr>
          <p:cNvPr id="4" name="Rectangle 3">
            <a:extLst>
              <a:ext uri="{FF2B5EF4-FFF2-40B4-BE49-F238E27FC236}">
                <a16:creationId xmlns:a16="http://schemas.microsoft.com/office/drawing/2014/main" id="{9F6645B5-CD1F-C54F-961A-BDF49C9F357C}"/>
              </a:ext>
            </a:extLst>
          </p:cNvPr>
          <p:cNvSpPr/>
          <p:nvPr/>
        </p:nvSpPr>
        <p:spPr>
          <a:xfrm>
            <a:off x="0" y="6175449"/>
            <a:ext cx="11582400" cy="584775"/>
          </a:xfrm>
          <a:prstGeom prst="rect">
            <a:avLst/>
          </a:prstGeom>
        </p:spPr>
        <p:txBody>
          <a:bodyPr wrap="square">
            <a:spAutoFit/>
          </a:bodyPr>
          <a:lstStyle/>
          <a:p>
            <a:pPr algn="ctr"/>
            <a:r>
              <a:rPr lang="en-US" sz="1600" dirty="0"/>
              <a:t>J. Devlin, M.-W. Chang, K. Lee, K. Toutanova, </a:t>
            </a:r>
            <a:r>
              <a:rPr lang="en-US" sz="1600" dirty="0">
                <a:hlinkClick r:id="rId2"/>
              </a:rPr>
              <a:t>BERT: Pre-training of Deep Bidirectional Transformers for Language Understanding</a:t>
            </a:r>
            <a:r>
              <a:rPr lang="en-US" sz="1600" dirty="0"/>
              <a:t>, EMNLP 2018</a:t>
            </a:r>
          </a:p>
        </p:txBody>
      </p:sp>
      <p:pic>
        <p:nvPicPr>
          <p:cNvPr id="6" name="Picture 5">
            <a:extLst>
              <a:ext uri="{FF2B5EF4-FFF2-40B4-BE49-F238E27FC236}">
                <a16:creationId xmlns:a16="http://schemas.microsoft.com/office/drawing/2014/main" id="{9CF3ADE4-4127-4644-96F8-A257B0F34C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6176" y="1447800"/>
            <a:ext cx="10826224" cy="4343400"/>
          </a:xfrm>
          <a:prstGeom prst="rect">
            <a:avLst/>
          </a:prstGeom>
        </p:spPr>
      </p:pic>
    </p:spTree>
    <p:extLst>
      <p:ext uri="{BB962C8B-B14F-4D97-AF65-F5344CB8AC3E}">
        <p14:creationId xmlns:p14="http://schemas.microsoft.com/office/powerpoint/2010/main" val="3499592428"/>
      </p:ext>
    </p:extLst>
  </p:cSld>
  <p:clrMapOvr>
    <a:masterClrMapping/>
  </p:clrMapOvr>
</p:sld>
</file>

<file path=ppt/theme/theme1.xml><?xml version="1.0" encoding="utf-8"?>
<a:theme xmlns:a="http://schemas.openxmlformats.org/drawingml/2006/main" name="Blank Pre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FF"/>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69600</TotalTime>
  <Words>4298</Words>
  <Application>Microsoft Macintosh PowerPoint</Application>
  <PresentationFormat>Widescreen</PresentationFormat>
  <Paragraphs>761</Paragraphs>
  <Slides>64</Slides>
  <Notes>13</Notes>
  <HiddenSlides>7</HiddenSlides>
  <MMClips>0</MMClips>
  <ScaleCrop>false</ScaleCrop>
  <HeadingPairs>
    <vt:vector size="6" baseType="variant">
      <vt:variant>
        <vt:lpstr>Fonts Used</vt:lpstr>
      </vt:variant>
      <vt:variant>
        <vt:i4>2</vt:i4>
      </vt:variant>
      <vt:variant>
        <vt:lpstr>Theme</vt:lpstr>
      </vt:variant>
      <vt:variant>
        <vt:i4>2</vt:i4>
      </vt:variant>
      <vt:variant>
        <vt:lpstr>Slide Titles</vt:lpstr>
      </vt:variant>
      <vt:variant>
        <vt:i4>64</vt:i4>
      </vt:variant>
    </vt:vector>
  </HeadingPairs>
  <TitlesOfParts>
    <vt:vector size="68" baseType="lpstr">
      <vt:lpstr>Arial</vt:lpstr>
      <vt:lpstr>Times New Roman</vt:lpstr>
      <vt:lpstr>Blank Presentation</vt:lpstr>
      <vt:lpstr>Default Design</vt:lpstr>
      <vt:lpstr>Last time: Encoder-decoder transformer</vt:lpstr>
      <vt:lpstr>Encoder-decoder transformer for object detection</vt:lpstr>
      <vt:lpstr>Encoder-only transformer: BERT</vt:lpstr>
      <vt:lpstr>Decoder-only transformer: GPT</vt:lpstr>
      <vt:lpstr>Decoder-only transformer: DALL-E</vt:lpstr>
      <vt:lpstr>Decoder-only transformer: Robot control</vt:lpstr>
      <vt:lpstr>Large language models</vt:lpstr>
      <vt:lpstr>Self-supervised language modeling with transformers</vt:lpstr>
      <vt:lpstr>Bidirectional encoder representations from transformers (BERT)</vt:lpstr>
      <vt:lpstr>BERT: Pretext tasks</vt:lpstr>
      <vt:lpstr>BERT: Pretext tasks</vt:lpstr>
      <vt:lpstr>BERT: More detailed view</vt:lpstr>
      <vt:lpstr>BERT: Evaluation</vt:lpstr>
      <vt:lpstr>BERT: Downstream tasks</vt:lpstr>
      <vt:lpstr>BERT: Downstream tasks</vt:lpstr>
      <vt:lpstr>BERT: Downstream tasks</vt:lpstr>
      <vt:lpstr>BERT: Downstream tasks</vt:lpstr>
      <vt:lpstr>Other early language models</vt:lpstr>
      <vt:lpstr>Other early language models</vt:lpstr>
      <vt:lpstr>OpenAI GPT (Generative Pre-Training)</vt:lpstr>
      <vt:lpstr>Scaling up transformers</vt:lpstr>
      <vt:lpstr>Scaling up transformers</vt:lpstr>
      <vt:lpstr>Scaling up transformers</vt:lpstr>
      <vt:lpstr>Scaling up transformers</vt:lpstr>
      <vt:lpstr>Scaling up transformers</vt:lpstr>
      <vt:lpstr>Scaling up transformers</vt:lpstr>
      <vt:lpstr>Scaling up transformers</vt:lpstr>
      <vt:lpstr>Scaling up transformers</vt:lpstr>
      <vt:lpstr>Scaling up transformers</vt:lpstr>
      <vt:lpstr>PowerPoint Presentation</vt:lpstr>
      <vt:lpstr>Scaling behavior of large language models</vt:lpstr>
      <vt:lpstr>Scaling behavior of large language models</vt:lpstr>
      <vt:lpstr>Scaling behavior of large language models</vt:lpstr>
      <vt:lpstr>OpenAI GPT (Generative Pre-Training)</vt:lpstr>
      <vt:lpstr>GPT-2 and GPT-3</vt:lpstr>
      <vt:lpstr>GPT-3</vt:lpstr>
      <vt:lpstr>GPT-3</vt:lpstr>
      <vt:lpstr>GPT-3</vt:lpstr>
      <vt:lpstr>Task: Generate news article</vt:lpstr>
      <vt:lpstr>Task: Use new word in sentence</vt:lpstr>
      <vt:lpstr>Task: Correct grammar</vt:lpstr>
      <vt:lpstr>GPT-3 creative fiction</vt:lpstr>
      <vt:lpstr>GPT-3 bias</vt:lpstr>
      <vt:lpstr>GPT-3 bias</vt:lpstr>
      <vt:lpstr>GPT-3 bias</vt:lpstr>
      <vt:lpstr>InstructGPT: Reinforcement learning with human feedback</vt:lpstr>
      <vt:lpstr>InstructGPT: Reinforcement learning with human feedback</vt:lpstr>
      <vt:lpstr>ChatGPT</vt:lpstr>
      <vt:lpstr>GPT-4</vt:lpstr>
      <vt:lpstr>GPT-4: Technical details</vt:lpstr>
      <vt:lpstr>GPT-4: Performance</vt:lpstr>
      <vt:lpstr>GPT-4: Performance</vt:lpstr>
      <vt:lpstr>GPT-4: Performance</vt:lpstr>
      <vt:lpstr>GPT-4: Visual input</vt:lpstr>
      <vt:lpstr>AGI or hype?</vt:lpstr>
      <vt:lpstr>Weird LLM tricks: Chain-of-thought prompting</vt:lpstr>
      <vt:lpstr>Chain-of-thought prompting</vt:lpstr>
      <vt:lpstr>Chain-of-thought prompting</vt:lpstr>
      <vt:lpstr>RLAIF</vt:lpstr>
      <vt:lpstr>RLAIF</vt:lpstr>
      <vt:lpstr>LLM critiques: Stochastic parrots or sentient entities?*</vt:lpstr>
      <vt:lpstr>LLM critiques: Can meaning be learned from form alone?</vt:lpstr>
      <vt:lpstr>More LLM concerns</vt:lpstr>
      <vt:lpstr>Reminders</vt:lpstr>
    </vt:vector>
  </TitlesOfParts>
  <Company>New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ICCV 2005 Beijing, Short Course, Oct 15</dc:title>
  <dc:creator>Rob Fergus</dc:creator>
  <cp:lastModifiedBy>Lazebnik, Svetlana</cp:lastModifiedBy>
  <cp:revision>1054</cp:revision>
  <cp:lastPrinted>2024-04-24T21:42:21Z</cp:lastPrinted>
  <dcterms:created xsi:type="dcterms:W3CDTF">2005-10-15T04:03:13Z</dcterms:created>
  <dcterms:modified xsi:type="dcterms:W3CDTF">2024-04-25T15:28:06Z</dcterms:modified>
</cp:coreProperties>
</file>